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Ex1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charts/chart1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2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Ex2.xml" ContentType="application/vnd.ms-office.chartex+xml"/>
  <Override PartName="/ppt/charts/style14.xml" ContentType="application/vnd.ms-office.chartstyle+xml"/>
  <Override PartName="/ppt/charts/colors14.xml" ContentType="application/vnd.ms-office.chartcolorstyle+xml"/>
  <Override PartName="/ppt/charts/chart13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90" r:id="rId3"/>
    <p:sldId id="291" r:id="rId4"/>
    <p:sldId id="295" r:id="rId5"/>
    <p:sldId id="296" r:id="rId6"/>
    <p:sldId id="292" r:id="rId7"/>
    <p:sldId id="293" r:id="rId8"/>
    <p:sldId id="294" r:id="rId9"/>
    <p:sldId id="280" r:id="rId10"/>
    <p:sldId id="274" r:id="rId11"/>
    <p:sldId id="281" r:id="rId12"/>
    <p:sldId id="282" r:id="rId13"/>
    <p:sldId id="283" r:id="rId14"/>
    <p:sldId id="260" r:id="rId15"/>
    <p:sldId id="272" r:id="rId16"/>
    <p:sldId id="261" r:id="rId17"/>
    <p:sldId id="262" r:id="rId18"/>
    <p:sldId id="263" r:id="rId19"/>
    <p:sldId id="273" r:id="rId20"/>
    <p:sldId id="285" r:id="rId21"/>
    <p:sldId id="286" r:id="rId22"/>
    <p:sldId id="287" r:id="rId23"/>
    <p:sldId id="267" r:id="rId24"/>
    <p:sldId id="289" r:id="rId25"/>
    <p:sldId id="288" r:id="rId26"/>
    <p:sldId id="270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SLUYS Henri" initials="HV" lastIdx="33" clrIdx="0">
    <p:extLst>
      <p:ext uri="{19B8F6BF-5375-455C-9EA6-DF929625EA0E}">
        <p15:presenceInfo xmlns:p15="http://schemas.microsoft.com/office/powerpoint/2012/main" userId="VERSLUYS Hen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7792"/>
    <a:srgbClr val="C4D69E"/>
    <a:srgbClr val="E8A3A3"/>
    <a:srgbClr val="CEDDAF"/>
    <a:srgbClr val="DBE6C4"/>
    <a:srgbClr val="F2CCCC"/>
    <a:srgbClr val="00FF00"/>
    <a:srgbClr val="0B6482"/>
    <a:srgbClr val="0070C0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41" autoAdjust="0"/>
    <p:restoredTop sz="96362" autoAdjust="0"/>
  </p:normalViewPr>
  <p:slideViewPr>
    <p:cSldViewPr snapToGrid="0" showGuides="1">
      <p:cViewPr varScale="1">
        <p:scale>
          <a:sx n="72" d="100"/>
          <a:sy n="72" d="100"/>
        </p:scale>
        <p:origin x="7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Graphiques%20diap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Point%20de%20situation%20pour%20les%20CS%20-%20&#201;tats-Unis\Donn&#233;es%20-%20Exportations%20vers%20les%20&#201;tats-Unis%20-%20DMEP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Situation%20guerre%20commerciale%20USA\Graphiques%20TDM%20Taxes%20USA%20v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Graphiques%20diap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Graphiques%20diap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\\Srf3\fam\FRANCEAGRIMER\ENTITE\INTERNATIONAL\UCIPAC\06%20-%20Veille%20par%20pays\2025\&#201;tats-Unis\Situation%20guerre%20commerciale%20USA\Graphiques%20TDM%20Taxes%20USA%20v2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\\Srf3\fam\FRANCEAGRIMER\ENTITE\INTERNATIONAL\UCIPAC\06%20-%20Veille%20par%20pays\2025\&#201;tats-Unis\Situation%20guerre%20commerciale%20USA\Graphiques%20TDM%20Taxes%20USA%20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32193438509943E-2"/>
          <c:y val="4.9201264817343847E-2"/>
          <c:w val="0.95888713186024022"/>
          <c:h val="0.85506673621286333"/>
        </c:manualLayout>
      </c:layout>
      <c:lineChart>
        <c:grouping val="standard"/>
        <c:varyColors val="0"/>
        <c:ser>
          <c:idx val="0"/>
          <c:order val="0"/>
          <c:tx>
            <c:strRef>
              <c:f>Feuil1!$A$4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B0F0"/>
                </a:solidFill>
                <a:ln w="9525">
                  <a:solidFill>
                    <a:srgbClr val="00B0F0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rgbClr val="00B0F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28CC-4975-BD12-1F7D5E7FC0E4}"/>
              </c:ext>
            </c:extLst>
          </c:dPt>
          <c:dLbls>
            <c:dLbl>
              <c:idx val="0"/>
              <c:layout>
                <c:manualLayout>
                  <c:x val="-3.801940800802537E-2"/>
                  <c:y val="5.008360066102848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+ </a:t>
                    </a:r>
                    <a:fld id="{72D1998B-15EC-48A6-B47E-B4FD0AE3D6A6}" type="VALUE">
                      <a:rPr lang="en-US"/>
                      <a:pPr/>
                      <a:t>[VALEUR]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081771543624239E-2"/>
                      <c:h val="7.964258737823103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8CC-4975-BD12-1F7D5E7FC0E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8CC-4975-BD12-1F7D5E7FC0E4}"/>
                </c:ext>
              </c:extLst>
            </c:dLbl>
            <c:dLbl>
              <c:idx val="2"/>
              <c:layout>
                <c:manualLayout>
                  <c:x val="-1.0709704273863497E-3"/>
                  <c:y val="-1.45445708175366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 smtClean="0">
                        <a:solidFill>
                          <a:srgbClr val="00B0F0"/>
                        </a:solidFill>
                      </a:rPr>
                      <a:t>- 7,6 %</a:t>
                    </a:r>
                    <a:endParaRPr lang="en-US" dirty="0">
                      <a:solidFill>
                        <a:srgbClr val="00B0F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CC-4975-BD12-1F7D5E7FC0E4}"/>
                </c:ext>
              </c:extLst>
            </c:dLbl>
            <c:dLbl>
              <c:idx val="3"/>
              <c:layout>
                <c:manualLayout>
                  <c:x val="-3.4271053676363274E-2"/>
                  <c:y val="-5.16190337318946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B0F0"/>
                        </a:solidFill>
                      </a:rPr>
                      <a:t>+ </a:t>
                    </a:r>
                    <a:fld id="{A1C23A46-EE78-4503-9960-B65C6069302E}" type="VALUE">
                      <a:rPr lang="en-US" smtClean="0">
                        <a:solidFill>
                          <a:srgbClr val="00B0F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F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28CC-4975-BD12-1F7D5E7FC0E4}"/>
                </c:ext>
              </c:extLst>
            </c:dLbl>
            <c:dLbl>
              <c:idx val="4"/>
              <c:layout>
                <c:manualLayout>
                  <c:x val="-4.0696876240681294E-2"/>
                  <c:y val="7.17514824535821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B0F0"/>
                        </a:solidFill>
                      </a:rPr>
                      <a:t>+ </a:t>
                    </a:r>
                    <a:fld id="{AA2CCB0D-055D-44D0-A643-AC132B634A40}" type="VALUE">
                      <a:rPr lang="en-US" smtClean="0">
                        <a:solidFill>
                          <a:srgbClr val="00B0F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F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28CC-4975-BD12-1F7D5E7FC0E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CC-4975-BD12-1F7D5E7FC0E4}"/>
                </c:ext>
              </c:extLst>
            </c:dLbl>
            <c:dLbl>
              <c:idx val="6"/>
              <c:layout>
                <c:manualLayout>
                  <c:x val="-3.2129112821590491E-2"/>
                  <c:y val="6.8902984349178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B0F0"/>
                        </a:solidFill>
                      </a:rPr>
                      <a:t>+ </a:t>
                    </a:r>
                    <a:fld id="{10681592-9324-4476-A5BF-0214B72ECC47}" type="VALUE">
                      <a:rPr lang="en-US" smtClean="0">
                        <a:solidFill>
                          <a:srgbClr val="00B0F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F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28CC-4975-BD12-1F7D5E7FC0E4}"/>
                </c:ext>
              </c:extLst>
            </c:dLbl>
            <c:dLbl>
              <c:idx val="7"/>
              <c:layout>
                <c:manualLayout>
                  <c:x val="-1.4591929908948961E-2"/>
                  <c:y val="6.793647321862539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+ </a:t>
                    </a:r>
                    <a:fld id="{FE0AF954-31C6-40FB-A4B7-82A486A498AB}" type="VALUE">
                      <a:rPr lang="en-US"/>
                      <a:pPr/>
                      <a:t>[VALEUR]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046895349492228E-2"/>
                      <c:h val="0.104366693143278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28CC-4975-BD12-1F7D5E7FC0E4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B0F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Feuil1!$B$3:$I$3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 (prévisions FMI avril 2025)</c:v>
                </c:pt>
              </c:strCache>
            </c:strRef>
          </c:cat>
          <c:val>
            <c:numRef>
              <c:f>Feuil1!$B$4:$I$4</c:f>
              <c:numCache>
                <c:formatCode>General</c:formatCode>
                <c:ptCount val="8"/>
                <c:pt idx="0">
                  <c:v>1.6</c:v>
                </c:pt>
                <c:pt idx="1">
                  <c:v>2.1</c:v>
                </c:pt>
                <c:pt idx="2">
                  <c:v>-7.6</c:v>
                </c:pt>
                <c:pt idx="3">
                  <c:v>6.8</c:v>
                </c:pt>
                <c:pt idx="4">
                  <c:v>2.6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CC-4975-BD12-1F7D5E7FC0E4}"/>
            </c:ext>
          </c:extLst>
        </c:ser>
        <c:ser>
          <c:idx val="1"/>
          <c:order val="1"/>
          <c:tx>
            <c:strRef>
              <c:f>Feuil1!$A$5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CC-4975-BD12-1F7D5E7FC0E4}"/>
              </c:ext>
            </c:extLst>
          </c:dPt>
          <c:dLbls>
            <c:dLbl>
              <c:idx val="0"/>
              <c:layout>
                <c:manualLayout>
                  <c:x val="-4.444527273653353E-2"/>
                  <c:y val="-5.22246524739963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+ </a:t>
                    </a:r>
                    <a:fld id="{77B6B2C9-53D3-40B8-88B5-B98AB6EF5983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341486763311485E-2"/>
                      <c:h val="7.6880073932512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8CC-4975-BD12-1F7D5E7FC0E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CC-4975-BD12-1F7D5E7FC0E4}"/>
                </c:ext>
              </c:extLst>
            </c:dLbl>
            <c:dLbl>
              <c:idx val="2"/>
              <c:layout>
                <c:manualLayout>
                  <c:x val="-4.7122698804999433E-2"/>
                  <c:y val="5.22245765004555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-</a:t>
                    </a:r>
                    <a:r>
                      <a:rPr lang="en-US" baseline="0" dirty="0" smtClean="0">
                        <a:solidFill>
                          <a:srgbClr val="00B050"/>
                        </a:solidFill>
                      </a:rPr>
                      <a:t> 2,2 %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CC-4975-BD12-1F7D5E7FC0E4}"/>
                </c:ext>
              </c:extLst>
            </c:dLbl>
            <c:dLbl>
              <c:idx val="3"/>
              <c:layout>
                <c:manualLayout>
                  <c:x val="-3.2129112821590491E-2"/>
                  <c:y val="0.10830429182463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+ </a:t>
                    </a:r>
                    <a:fld id="{C6A61A91-A405-42B9-83FC-B60F1595738D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66394398436754E-2"/>
                      <c:h val="9.886936930112565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8CC-4975-BD12-1F7D5E7FC0E4}"/>
                </c:ext>
              </c:extLst>
            </c:dLbl>
            <c:dLbl>
              <c:idx val="4"/>
              <c:layout>
                <c:manualLayout>
                  <c:x val="-1.4993585983408898E-2"/>
                  <c:y val="-9.62031672376813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+ </a:t>
                    </a:r>
                    <a:fld id="{92274B7C-72C6-48C8-822E-AE1A5DE99A78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8CC-4975-BD12-1F7D5E7FC0E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CC-4975-BD12-1F7D5E7FC0E4}"/>
                </c:ext>
              </c:extLst>
            </c:dLbl>
            <c:dLbl>
              <c:idx val="6"/>
              <c:layout>
                <c:manualLayout>
                  <c:x val="-1.7135526838181595E-2"/>
                  <c:y val="-6.32192241847620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rgbClr val="00B050"/>
                        </a:solidFill>
                      </a:rPr>
                      <a:t>+ </a:t>
                    </a:r>
                    <a:fld id="{5D46BC7A-DAF5-4D30-91B5-9E51B357DC77}" type="VALUE">
                      <a:rPr lang="en-US" b="1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b="1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8CC-4975-BD12-1F7D5E7FC0E4}"/>
                </c:ext>
              </c:extLst>
            </c:dLbl>
            <c:dLbl>
              <c:idx val="7"/>
              <c:layout>
                <c:manualLayout>
                  <c:x val="-1.6064556410795246E-2"/>
                  <c:y val="-7.133299309808499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rgbClr val="00B050"/>
                        </a:solidFill>
                        <a:latin typeface="Marianne" panose="02000000000000000000" pitchFamily="50" charset="0"/>
                      </a:rPr>
                      <a:t>+ 1,8 %</a:t>
                    </a:r>
                    <a:endParaRPr lang="en-US" sz="1600" b="1" dirty="0">
                      <a:solidFill>
                        <a:srgbClr val="00B050"/>
                      </a:solidFill>
                      <a:latin typeface="Marianne" panose="02000000000000000000" pitchFamily="50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CC-4975-BD12-1F7D5E7FC0E4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Feuil1!$B$3:$I$3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 (prévisions FMI avril 2025)</c:v>
                </c:pt>
              </c:strCache>
            </c:strRef>
          </c:cat>
          <c:val>
            <c:numRef>
              <c:f>Feuil1!$B$5:$I$5</c:f>
              <c:numCache>
                <c:formatCode>General</c:formatCode>
                <c:ptCount val="8"/>
                <c:pt idx="0">
                  <c:v>3</c:v>
                </c:pt>
                <c:pt idx="1">
                  <c:v>2.6</c:v>
                </c:pt>
                <c:pt idx="2">
                  <c:v>-2.2000000000000002</c:v>
                </c:pt>
                <c:pt idx="3">
                  <c:v>6.1</c:v>
                </c:pt>
                <c:pt idx="4">
                  <c:v>2.5</c:v>
                </c:pt>
                <c:pt idx="5">
                  <c:v>2.9</c:v>
                </c:pt>
                <c:pt idx="6">
                  <c:v>2.8</c:v>
                </c:pt>
                <c:pt idx="7">
                  <c:v>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CC-4975-BD12-1F7D5E7FC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039704"/>
        <c:axId val="607041344"/>
      </c:lineChart>
      <c:catAx>
        <c:axId val="607039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041344"/>
        <c:crosses val="autoZero"/>
        <c:auto val="1"/>
        <c:lblAlgn val="ctr"/>
        <c:lblOffset val="100"/>
        <c:noMultiLvlLbl val="0"/>
      </c:catAx>
      <c:valAx>
        <c:axId val="607041344"/>
        <c:scaling>
          <c:orientation val="minMax"/>
          <c:max val="8"/>
          <c:min val="-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039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628738572239571"/>
          <c:y val="0.93382910559344767"/>
          <c:w val="0.16742522855520861"/>
          <c:h val="6.617089440655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IAA'!$J$30:$J$39</c:f>
              <c:numCache>
                <c:formatCode>0</c:formatCode>
                <c:ptCount val="10"/>
                <c:pt idx="0">
                  <c:v>22150607618</c:v>
                </c:pt>
                <c:pt idx="1">
                  <c:v>11131477979</c:v>
                </c:pt>
                <c:pt idx="2">
                  <c:v>6800280902</c:v>
                </c:pt>
                <c:pt idx="3">
                  <c:v>2420774535</c:v>
                </c:pt>
                <c:pt idx="4">
                  <c:v>1695348819</c:v>
                </c:pt>
                <c:pt idx="5">
                  <c:v>-5785746148</c:v>
                </c:pt>
                <c:pt idx="6">
                  <c:v>-4582388591</c:v>
                </c:pt>
                <c:pt idx="7">
                  <c:v>-3360161620</c:v>
                </c:pt>
                <c:pt idx="8">
                  <c:v>-5090413028</c:v>
                </c:pt>
                <c:pt idx="9">
                  <c:v>-11561157879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6E-4C90-88FD-1AEB3DFC4FF8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IAA'!$K$30:$K$39</c:f>
              <c:numCache>
                <c:formatCode>0</c:formatCode>
                <c:ptCount val="10"/>
                <c:pt idx="0">
                  <c:v>27847419358</c:v>
                </c:pt>
                <c:pt idx="1">
                  <c:v>12685603340</c:v>
                </c:pt>
                <c:pt idx="2">
                  <c:v>7762714721</c:v>
                </c:pt>
                <c:pt idx="3">
                  <c:v>3049492386</c:v>
                </c:pt>
                <c:pt idx="4">
                  <c:v>2280080862</c:v>
                </c:pt>
                <c:pt idx="5">
                  <c:v>-7188130079</c:v>
                </c:pt>
                <c:pt idx="6">
                  <c:v>-5847690112</c:v>
                </c:pt>
                <c:pt idx="7">
                  <c:v>-4941317105</c:v>
                </c:pt>
                <c:pt idx="8">
                  <c:v>-7763772221</c:v>
                </c:pt>
                <c:pt idx="9">
                  <c:v>-15198327322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6E-4C90-88FD-1AEB3DFC4FF8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IAA'!$L$30:$L$39</c:f>
              <c:numCache>
                <c:formatCode>0</c:formatCode>
                <c:ptCount val="10"/>
                <c:pt idx="0">
                  <c:v>19996786985</c:v>
                </c:pt>
                <c:pt idx="1">
                  <c:v>10001571877</c:v>
                </c:pt>
                <c:pt idx="2">
                  <c:v>5780911305</c:v>
                </c:pt>
                <c:pt idx="3">
                  <c:v>2546552893</c:v>
                </c:pt>
                <c:pt idx="4">
                  <c:v>2238083121</c:v>
                </c:pt>
                <c:pt idx="5">
                  <c:v>-5510661106</c:v>
                </c:pt>
                <c:pt idx="6">
                  <c:v>-5390054253</c:v>
                </c:pt>
                <c:pt idx="7">
                  <c:v>-4927932499</c:v>
                </c:pt>
                <c:pt idx="8">
                  <c:v>-9595958475</c:v>
                </c:pt>
                <c:pt idx="9">
                  <c:v>-16366594986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6E-4C90-88FD-1AEB3DFC4FF8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IAA'!$M$30:$M$39</c:f>
              <c:numCache>
                <c:formatCode>0</c:formatCode>
                <c:ptCount val="10"/>
                <c:pt idx="0">
                  <c:v>15152177953</c:v>
                </c:pt>
                <c:pt idx="1">
                  <c:v>9931403350</c:v>
                </c:pt>
                <c:pt idx="2">
                  <c:v>6287709461</c:v>
                </c:pt>
                <c:pt idx="3">
                  <c:v>2617011696</c:v>
                </c:pt>
                <c:pt idx="4">
                  <c:v>1868311735</c:v>
                </c:pt>
                <c:pt idx="5">
                  <c:v>-5656074502</c:v>
                </c:pt>
                <c:pt idx="6">
                  <c:v>-6413588668</c:v>
                </c:pt>
                <c:pt idx="7">
                  <c:v>-6537546573</c:v>
                </c:pt>
                <c:pt idx="8">
                  <c:v>-10166908316</c:v>
                </c:pt>
                <c:pt idx="9">
                  <c:v>-17379265109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6E-4C90-88FD-1AEB3DFC4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75104"/>
        <c:axId val="63698568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11216403254</c:v>
                      </c:pt>
                      <c:pt idx="1">
                        <c:v>10346365676</c:v>
                      </c:pt>
                      <c:pt idx="2">
                        <c:v>4820797191</c:v>
                      </c:pt>
                      <c:pt idx="3">
                        <c:v>2263340364</c:v>
                      </c:pt>
                      <c:pt idx="4">
                        <c:v>910849847</c:v>
                      </c:pt>
                      <c:pt idx="5">
                        <c:v>-3666006470</c:v>
                      </c:pt>
                      <c:pt idx="6">
                        <c:v>-3000682468</c:v>
                      </c:pt>
                      <c:pt idx="7">
                        <c:v>-2749651792</c:v>
                      </c:pt>
                      <c:pt idx="8">
                        <c:v>563449600</c:v>
                      </c:pt>
                      <c:pt idx="9">
                        <c:v>-4845925821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1E6E-4C90-88FD-1AEB3DFC4FF8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13188337754</c:v>
                      </c:pt>
                      <c:pt idx="1">
                        <c:v>10000368520</c:v>
                      </c:pt>
                      <c:pt idx="2">
                        <c:v>5008995812</c:v>
                      </c:pt>
                      <c:pt idx="3">
                        <c:v>2349269850</c:v>
                      </c:pt>
                      <c:pt idx="4">
                        <c:v>1148394305</c:v>
                      </c:pt>
                      <c:pt idx="5">
                        <c:v>-3985639330</c:v>
                      </c:pt>
                      <c:pt idx="6">
                        <c:v>-3222515763</c:v>
                      </c:pt>
                      <c:pt idx="7">
                        <c:v>-2133943923</c:v>
                      </c:pt>
                      <c:pt idx="8">
                        <c:v>333160432</c:v>
                      </c:pt>
                      <c:pt idx="9">
                        <c:v>-6410560517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E6E-4C90-88FD-1AEB3DFC4FF8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10299881953</c:v>
                      </c:pt>
                      <c:pt idx="1">
                        <c:v>10549012597</c:v>
                      </c:pt>
                      <c:pt idx="2">
                        <c:v>5408752293</c:v>
                      </c:pt>
                      <c:pt idx="3">
                        <c:v>2300252974</c:v>
                      </c:pt>
                      <c:pt idx="4">
                        <c:v>1000940044</c:v>
                      </c:pt>
                      <c:pt idx="5">
                        <c:v>-4226418133</c:v>
                      </c:pt>
                      <c:pt idx="6">
                        <c:v>-3447288065</c:v>
                      </c:pt>
                      <c:pt idx="7">
                        <c:v>-2120233624</c:v>
                      </c:pt>
                      <c:pt idx="8">
                        <c:v>91378960</c:v>
                      </c:pt>
                      <c:pt idx="9">
                        <c:v>-7361590869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E6E-4C90-88FD-1AEB3DFC4FF8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746187865</c:v>
                      </c:pt>
                      <c:pt idx="1">
                        <c:v>10846163077</c:v>
                      </c:pt>
                      <c:pt idx="2">
                        <c:v>6487903545</c:v>
                      </c:pt>
                      <c:pt idx="3">
                        <c:v>2734194297</c:v>
                      </c:pt>
                      <c:pt idx="4">
                        <c:v>1401396520</c:v>
                      </c:pt>
                      <c:pt idx="5">
                        <c:v>-4509557073</c:v>
                      </c:pt>
                      <c:pt idx="6">
                        <c:v>-3321683749</c:v>
                      </c:pt>
                      <c:pt idx="7">
                        <c:v>-2116885911</c:v>
                      </c:pt>
                      <c:pt idx="8">
                        <c:v>-115401907</c:v>
                      </c:pt>
                      <c:pt idx="9">
                        <c:v>-7776048010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1E6E-4C90-88FD-1AEB3DFC4FF8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7203171991</c:v>
                      </c:pt>
                      <c:pt idx="1">
                        <c:v>10186081098</c:v>
                      </c:pt>
                      <c:pt idx="2">
                        <c:v>6221590781</c:v>
                      </c:pt>
                      <c:pt idx="3">
                        <c:v>2516815177</c:v>
                      </c:pt>
                      <c:pt idx="4">
                        <c:v>1596313330</c:v>
                      </c:pt>
                      <c:pt idx="5">
                        <c:v>-5112849940</c:v>
                      </c:pt>
                      <c:pt idx="6">
                        <c:v>-3784835615</c:v>
                      </c:pt>
                      <c:pt idx="7">
                        <c:v>-2583395355</c:v>
                      </c:pt>
                      <c:pt idx="8">
                        <c:v>-1028628590</c:v>
                      </c:pt>
                      <c:pt idx="9">
                        <c:v>-10504509436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1E6E-4C90-88FD-1AEB3DFC4FF8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16622359545</c:v>
                      </c:pt>
                      <c:pt idx="1">
                        <c:v>9729957947</c:v>
                      </c:pt>
                      <c:pt idx="2">
                        <c:v>5832947811</c:v>
                      </c:pt>
                      <c:pt idx="3">
                        <c:v>2203340984</c:v>
                      </c:pt>
                      <c:pt idx="4">
                        <c:v>1772504711</c:v>
                      </c:pt>
                      <c:pt idx="5">
                        <c:v>-4436545304</c:v>
                      </c:pt>
                      <c:pt idx="6">
                        <c:v>-3903022534</c:v>
                      </c:pt>
                      <c:pt idx="7">
                        <c:v>-2543975632</c:v>
                      </c:pt>
                      <c:pt idx="8">
                        <c:v>-1756972698</c:v>
                      </c:pt>
                      <c:pt idx="9">
                        <c:v>-13519868562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1E6E-4C90-88FD-1AEB3DFC4FF8}"/>
                  </c:ext>
                </c:extLst>
              </c15:ser>
            </c15:filteredBarSeries>
          </c:ext>
        </c:extLst>
      </c:barChart>
      <c:catAx>
        <c:axId val="63697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5688"/>
        <c:crosses val="autoZero"/>
        <c:auto val="1"/>
        <c:lblAlgn val="ctr"/>
        <c:lblOffset val="100"/>
        <c:noMultiLvlLbl val="0"/>
      </c:catAx>
      <c:valAx>
        <c:axId val="636985688"/>
        <c:scaling>
          <c:orientation val="minMax"/>
          <c:max val="3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751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France!$B$4</c:f>
              <c:strCache>
                <c:ptCount val="1"/>
                <c:pt idx="0">
                  <c:v>Export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numRef>
              <c:f>France!$A$5:$A$14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France!$B$5:$B$14</c:f>
              <c:numCache>
                <c:formatCode>#,##0</c:formatCode>
                <c:ptCount val="10"/>
                <c:pt idx="0">
                  <c:v>3647.3892080000001</c:v>
                </c:pt>
                <c:pt idx="1">
                  <c:v>3983.681063</c:v>
                </c:pt>
                <c:pt idx="2">
                  <c:v>4323.8526069999998</c:v>
                </c:pt>
                <c:pt idx="3">
                  <c:v>4547.2824890000002</c:v>
                </c:pt>
                <c:pt idx="4">
                  <c:v>5118.4347889999999</c:v>
                </c:pt>
                <c:pt idx="5">
                  <c:v>4471.2460270000001</c:v>
                </c:pt>
                <c:pt idx="6">
                  <c:v>5744.1686520000003</c:v>
                </c:pt>
                <c:pt idx="7">
                  <c:v>6647.6445370000001</c:v>
                </c:pt>
                <c:pt idx="8">
                  <c:v>5423.5310090000003</c:v>
                </c:pt>
                <c:pt idx="9">
                  <c:v>5738.4527019999996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F9-4155-AE4B-521648059F31}"/>
            </c:ext>
          </c:extLst>
        </c:ser>
        <c:ser>
          <c:idx val="2"/>
          <c:order val="1"/>
          <c:tx>
            <c:strRef>
              <c:f>France!$C$4</c:f>
              <c:strCache>
                <c:ptCount val="1"/>
                <c:pt idx="0">
                  <c:v>Import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numRef>
              <c:f>France!$A$5:$A$14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France!$E$5:$E$14</c:f>
              <c:numCache>
                <c:formatCode>#,##0</c:formatCode>
                <c:ptCount val="10"/>
                <c:pt idx="0">
                  <c:v>-1020.44532</c:v>
                </c:pt>
                <c:pt idx="1">
                  <c:v>-1059.0320380000001</c:v>
                </c:pt>
                <c:pt idx="2">
                  <c:v>-1027.5749780000001</c:v>
                </c:pt>
                <c:pt idx="3">
                  <c:v>-1063.4598699999999</c:v>
                </c:pt>
                <c:pt idx="4">
                  <c:v>-1046.788446</c:v>
                </c:pt>
                <c:pt idx="5">
                  <c:v>-982.28288299999997</c:v>
                </c:pt>
                <c:pt idx="6">
                  <c:v>-884.39703499999996</c:v>
                </c:pt>
                <c:pt idx="7">
                  <c:v>-1020.873308</c:v>
                </c:pt>
                <c:pt idx="8">
                  <c:v>-967.49119099999996</c:v>
                </c:pt>
                <c:pt idx="9">
                  <c:v>-1030.086427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F9-4155-AE4B-521648059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1232120"/>
        <c:axId val="691229376"/>
      </c:barChart>
      <c:lineChart>
        <c:grouping val="standard"/>
        <c:varyColors val="0"/>
        <c:ser>
          <c:idx val="4"/>
          <c:order val="2"/>
          <c:tx>
            <c:strRef>
              <c:f>France!$D$4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France!$A$5:$A$14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France!$D$5:$D$14</c:f>
              <c:numCache>
                <c:formatCode>_-* #\ ##0\ _€_-;\-* #\ ##0\ _€_-;_-* "-"??\ _€_-;_-@_-</c:formatCode>
                <c:ptCount val="10"/>
                <c:pt idx="0">
                  <c:v>2626.9438879999998</c:v>
                </c:pt>
                <c:pt idx="1">
                  <c:v>2924.6490249999997</c:v>
                </c:pt>
                <c:pt idx="2">
                  <c:v>3296.2776289999997</c:v>
                </c:pt>
                <c:pt idx="3">
                  <c:v>3483.8226190000005</c:v>
                </c:pt>
                <c:pt idx="4">
                  <c:v>4071.6463429999999</c:v>
                </c:pt>
                <c:pt idx="5">
                  <c:v>3488.9631440000003</c:v>
                </c:pt>
                <c:pt idx="6">
                  <c:v>4859.7716170000003</c:v>
                </c:pt>
                <c:pt idx="7">
                  <c:v>5626.7712289999999</c:v>
                </c:pt>
                <c:pt idx="8">
                  <c:v>4456.0398180000002</c:v>
                </c:pt>
                <c:pt idx="9">
                  <c:v>4708.3662749999994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F9-4155-AE4B-521648059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1228200"/>
        <c:axId val="691228984"/>
      </c:lineChart>
      <c:catAx>
        <c:axId val="69123212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Marianne" panose="02000000000000000000" pitchFamily="50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691229376"/>
        <c:crosses val="autoZero"/>
        <c:auto val="1"/>
        <c:lblAlgn val="ctr"/>
        <c:lblOffset val="100"/>
        <c:noMultiLvlLbl val="0"/>
      </c:catAx>
      <c:valAx>
        <c:axId val="691229376"/>
        <c:scaling>
          <c:orientation val="minMax"/>
          <c:max val="7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Arial" panose="020B0604020202020204" pitchFamily="34" charset="0"/>
                  </a:defRPr>
                </a:pPr>
                <a:r>
                  <a:rPr lang="fr-FR" dirty="0" smtClean="0"/>
                  <a:t>Millions </a:t>
                </a:r>
                <a:r>
                  <a:rPr lang="fr-FR" dirty="0"/>
                  <a:t>(en </a:t>
                </a:r>
                <a:r>
                  <a:rPr lang="fr-FR" dirty="0" smtClean="0"/>
                  <a:t>€</a:t>
                </a:r>
                <a:r>
                  <a:rPr lang="fr-FR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Marianne" panose="02000000000000000000" pitchFamily="50" charset="0"/>
                  <a:ea typeface="+mn-ea"/>
                  <a:cs typeface="Arial" panose="020B0604020202020204" pitchFamily="34" charset="0"/>
                </a:defRPr>
              </a:pPr>
              <a:endParaRPr lang="fr-FR"/>
            </a:p>
          </c:txPr>
        </c:title>
        <c:numFmt formatCode="#,##0;#,##0" sourceLinked="0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Marianne" panose="02000000000000000000" pitchFamily="50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691232120"/>
        <c:crosses val="autoZero"/>
        <c:crossBetween val="between"/>
      </c:valAx>
      <c:valAx>
        <c:axId val="691228984"/>
        <c:scaling>
          <c:orientation val="minMax"/>
          <c:max val="8000"/>
          <c:min val="-2000"/>
        </c:scaling>
        <c:delete val="1"/>
        <c:axPos val="r"/>
        <c:numFmt formatCode="\+\ #,##0;\ \-\ #,##0" sourceLinked="0"/>
        <c:majorTickMark val="in"/>
        <c:minorTickMark val="none"/>
        <c:tickLblPos val="nextTo"/>
        <c:crossAx val="691228200"/>
        <c:crosses val="max"/>
        <c:crossBetween val="between"/>
      </c:valAx>
      <c:catAx>
        <c:axId val="69122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12289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Marianne" panose="02000000000000000000" pitchFamily="50" charset="0"/>
              <a:ea typeface="+mn-ea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Marianne" panose="02000000000000000000" pitchFamily="50" charset="0"/>
          <a:cs typeface="Arial" panose="020B0604020202020204" pitchFamily="34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99136721967129"/>
          <c:y val="8.4899385315080331E-2"/>
          <c:w val="0.43690276560234736"/>
          <c:h val="0.79836395987668429"/>
        </c:manualLayout>
      </c:layout>
      <c:pieChart>
        <c:varyColors val="1"/>
        <c:ser>
          <c:idx val="0"/>
          <c:order val="0"/>
          <c:spPr>
            <a:solidFill>
              <a:schemeClr val="accent5"/>
            </a:solidFill>
            <a:ln>
              <a:solidFill>
                <a:schemeClr val="accent5"/>
              </a:solidFill>
            </a:ln>
          </c:spPr>
          <c:dPt>
            <c:idx val="0"/>
            <c:bubble3D val="0"/>
            <c:explosion val="30"/>
            <c:spPr>
              <a:solidFill>
                <a:srgbClr val="00B05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A60-4B57-9042-FCD3D4EAC389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60-4B57-9042-FCD3D4EAC389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60-4B57-9042-FCD3D4EAC38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60-4B57-9042-FCD3D4EAC389}"/>
                </c:ext>
              </c:extLst>
            </c:dLbl>
            <c:dLbl>
              <c:idx val="1"/>
              <c:layout>
                <c:manualLayout>
                  <c:x val="0.21869962654056804"/>
                  <c:y val="-0.2344326812676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69077456872337"/>
                      <c:h val="0.215095040116918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A60-4B57-9042-FCD3D4EAC389}"/>
                </c:ext>
              </c:extLst>
            </c:dLbl>
            <c:dLbl>
              <c:idx val="2"/>
              <c:layout>
                <c:manualLayout>
                  <c:x val="-0.10712991683514109"/>
                  <c:y val="0.264221482664147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60-4B57-9042-FCD3D4EAC3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 </c:separator>
            <c:extLst>
              <c:ext xmlns:c15="http://schemas.microsoft.com/office/drawing/2012/chart" uri="{CE6537A1-D6FC-4f65-9D91-7224C49458BB}"/>
            </c:extLst>
          </c:dLbls>
          <c:cat>
            <c:strRef>
              <c:f>France!$B$63:$D$63</c:f>
              <c:strCache>
                <c:ptCount val="3"/>
                <c:pt idx="0">
                  <c:v>États-Unis</c:v>
                </c:pt>
                <c:pt idx="1">
                  <c:v>Union européenne</c:v>
                </c:pt>
                <c:pt idx="2">
                  <c:v>Autres pays</c:v>
                </c:pt>
              </c:strCache>
            </c:strRef>
          </c:cat>
          <c:val>
            <c:numRef>
              <c:f>France!$B$64:$D$64</c:f>
              <c:numCache>
                <c:formatCode>0%</c:formatCode>
                <c:ptCount val="3"/>
                <c:pt idx="0">
                  <c:v>7.0074499967061207E-2</c:v>
                </c:pt>
                <c:pt idx="1">
                  <c:v>0.58220601521877779</c:v>
                </c:pt>
                <c:pt idx="2">
                  <c:v>0.34771948481416104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60-4B57-9042-FCD3D4EAC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f>'Export. françaises'!$J$5:$J$15</c:f>
              <c:numCache>
                <c:formatCode>0</c:formatCode>
                <c:ptCount val="10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EC-4060-A9D2-34391DFFED15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f>'Export. françaises'!$K$5:$K$15</c:f>
              <c:numCache>
                <c:formatCode>0</c:formatCode>
                <c:ptCount val="10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  <c:pt idx="5">
                  <c:v>6647644537</c:v>
                </c:pt>
                <c:pt idx="6">
                  <c:v>5837711297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EC-4060-A9D2-34391DFFED15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f>'Export. françaises'!$L$5:$L$15</c:f>
              <c:numCache>
                <c:formatCode>0</c:formatCode>
                <c:ptCount val="10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  <c:pt idx="5">
                  <c:v>5423531009</c:v>
                </c:pt>
                <c:pt idx="6">
                  <c:v>5370813354</c:v>
                </c:pt>
                <c:pt idx="7">
                  <c:v>3716417752</c:v>
                </c:pt>
                <c:pt idx="8">
                  <c:v>2286508068</c:v>
                </c:pt>
                <c:pt idx="9">
                  <c:v>1476020706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C-4060-A9D2-34391DFFED15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f>'Export. françaises'!$M$5:$M$15</c:f>
              <c:numCache>
                <c:formatCode>0</c:formatCode>
                <c:ptCount val="10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  <c:pt idx="5">
                  <c:v>5738452702</c:v>
                </c:pt>
                <c:pt idx="6">
                  <c:v>5422308271</c:v>
                </c:pt>
                <c:pt idx="7">
                  <c:v>2969802449</c:v>
                </c:pt>
                <c:pt idx="8">
                  <c:v>2223762095</c:v>
                </c:pt>
                <c:pt idx="9">
                  <c:v>1681508337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EC-4060-A9D2-34391DFFE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58248"/>
        <c:axId val="636963344"/>
      </c:barChart>
      <c:catAx>
        <c:axId val="63695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63344"/>
        <c:crosses val="autoZero"/>
        <c:auto val="1"/>
        <c:lblAlgn val="ctr"/>
        <c:lblOffset val="100"/>
        <c:noMultiLvlLbl val="0"/>
      </c:catAx>
      <c:valAx>
        <c:axId val="636963344"/>
        <c:scaling>
          <c:orientation val="minMax"/>
          <c:max val="11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5824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Feuil1!$A$13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B0F0"/>
                </a:solidFill>
                <a:ln w="9525">
                  <a:solidFill>
                    <a:srgbClr val="00B0F0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rgbClr val="00B0F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912A-46D2-9EBC-88EA3DD8AC68}"/>
              </c:ext>
            </c:extLst>
          </c:dPt>
          <c:dLbls>
            <c:dLbl>
              <c:idx val="0"/>
              <c:layout>
                <c:manualLayout>
                  <c:x val="-3.5877551481632776E-2"/>
                  <c:y val="6.1087608118523595E-2"/>
                </c:manualLayout>
              </c:layout>
              <c:tx>
                <c:rich>
                  <a:bodyPr/>
                  <a:lstStyle/>
                  <a:p>
                    <a:fld id="{F5A676D9-5D5D-4DFB-A863-D28D1AA02B11}" type="VALUE">
                      <a:rPr lang="en-US"/>
                      <a:pPr/>
                      <a:t>[VALEUR]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3783247728783E-2"/>
                      <c:h val="9.03564131276713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12A-46D2-9EBC-88EA3DD8AC6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2A-46D2-9EBC-88EA3DD8AC68}"/>
                </c:ext>
              </c:extLst>
            </c:dLbl>
            <c:dLbl>
              <c:idx val="2"/>
              <c:layout>
                <c:manualLayout>
                  <c:x val="2.1419408547726604E-3"/>
                  <c:y val="3.9056019770244317E-2"/>
                </c:manualLayout>
              </c:layout>
              <c:tx>
                <c:rich>
                  <a:bodyPr/>
                  <a:lstStyle/>
                  <a:p>
                    <a:fld id="{8442B373-D9F9-4EB9-AAA1-D1064904F82A}" type="VALUE">
                      <a:rPr lang="en-US" smtClean="0"/>
                      <a:pPr/>
                      <a:t>[VALEUR]</a:t>
                    </a:fld>
                    <a:r>
                      <a:rPr lang="en-US" dirty="0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912A-46D2-9EBC-88EA3DD8AC68}"/>
                </c:ext>
              </c:extLst>
            </c:dLbl>
            <c:dLbl>
              <c:idx val="3"/>
              <c:layout>
                <c:manualLayout>
                  <c:x val="5.3548521369317491E-3"/>
                  <c:y val="2.7401457239702338E-2"/>
                </c:manualLayout>
              </c:layout>
              <c:tx>
                <c:rich>
                  <a:bodyPr/>
                  <a:lstStyle/>
                  <a:p>
                    <a:fld id="{3F16C34A-9F6D-40A3-AC0B-11F8D60C50E8}" type="VALUE">
                      <a:rPr lang="en-US" smtClean="0"/>
                      <a:pPr/>
                      <a:t>[VALEUR]</a:t>
                    </a:fld>
                    <a:r>
                      <a:rPr lang="en-US" dirty="0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2A-46D2-9EBC-88EA3DD8AC68}"/>
                </c:ext>
              </c:extLst>
            </c:dLbl>
            <c:dLbl>
              <c:idx val="4"/>
              <c:layout>
                <c:manualLayout>
                  <c:x val="-1.7135526838181675E-2"/>
                  <c:y val="6.7401607555756735E-2"/>
                </c:manualLayout>
              </c:layout>
              <c:tx>
                <c:rich>
                  <a:bodyPr/>
                  <a:lstStyle/>
                  <a:p>
                    <a:fld id="{6917F5A7-7ED8-4939-8F09-96FE436A83BF}" type="VALUE">
                      <a:rPr lang="en-US" smtClean="0"/>
                      <a:pPr/>
                      <a:t>[VALEUR]</a:t>
                    </a:fld>
                    <a:r>
                      <a:rPr lang="en-US" dirty="0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12A-46D2-9EBC-88EA3DD8AC68}"/>
                </c:ext>
              </c:extLst>
            </c:dLbl>
            <c:dLbl>
              <c:idx val="5"/>
              <c:layout>
                <c:manualLayout>
                  <c:x val="-1.7135526838181595E-2"/>
                  <c:y val="-4.4209740760224644E-2"/>
                </c:manualLayout>
              </c:layout>
              <c:tx>
                <c:rich>
                  <a:bodyPr/>
                  <a:lstStyle/>
                  <a:p>
                    <a:fld id="{80F0278F-E6CE-4F74-8580-A0581D99E26A}" type="VALUE">
                      <a:rPr lang="en-US" smtClean="0"/>
                      <a:pPr/>
                      <a:t>[VALEUR]</a:t>
                    </a:fld>
                    <a:r>
                      <a:rPr lang="en-US" dirty="0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12A-46D2-9EBC-88EA3DD8AC68}"/>
                </c:ext>
              </c:extLst>
            </c:dLbl>
            <c:dLbl>
              <c:idx val="6"/>
              <c:layout>
                <c:manualLayout>
                  <c:x val="-3.3200083248976844E-2"/>
                  <c:y val="5.4802970430271963E-2"/>
                </c:manualLayout>
              </c:layout>
              <c:tx>
                <c:rich>
                  <a:bodyPr/>
                  <a:lstStyle/>
                  <a:p>
                    <a:fld id="{5289BD04-9285-4FA5-A9F0-329946C9A877}" type="VALUE">
                      <a:rPr lang="en-US" smtClean="0"/>
                      <a:pPr/>
                      <a:t>[VALEUR]</a:t>
                    </a:fld>
                    <a:r>
                      <a:rPr lang="en-US" dirty="0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912A-46D2-9EBC-88EA3DD8AC68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6231F596-32D7-4AB5-AF9C-5F2729CEE644}" type="VALUE">
                      <a:rPr lang="en-US" smtClean="0"/>
                      <a:pPr/>
                      <a:t>[VALEUR]</a:t>
                    </a:fld>
                    <a:r>
                      <a:rPr lang="en-US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912A-46D2-9EBC-88EA3DD8AC68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B0F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Feuil1!$B$12:$I$12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 (Prévisions)</c:v>
                </c:pt>
              </c:strCache>
            </c:strRef>
          </c:cat>
          <c:val>
            <c:numRef>
              <c:f>Feuil1!$B$13:$I$13</c:f>
              <c:numCache>
                <c:formatCode>General</c:formatCode>
                <c:ptCount val="8"/>
                <c:pt idx="0">
                  <c:v>2.1</c:v>
                </c:pt>
                <c:pt idx="1">
                  <c:v>1.3</c:v>
                </c:pt>
                <c:pt idx="2">
                  <c:v>0.5</c:v>
                </c:pt>
                <c:pt idx="3">
                  <c:v>2.1</c:v>
                </c:pt>
                <c:pt idx="4">
                  <c:v>5.9</c:v>
                </c:pt>
                <c:pt idx="5">
                  <c:v>5.7</c:v>
                </c:pt>
                <c:pt idx="6">
                  <c:v>2.2999999999999998</c:v>
                </c:pt>
                <c:pt idx="7">
                  <c:v>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2A-46D2-9EBC-88EA3DD8AC68}"/>
            </c:ext>
          </c:extLst>
        </c:ser>
        <c:ser>
          <c:idx val="1"/>
          <c:order val="1"/>
          <c:tx>
            <c:strRef>
              <c:f>Feuil1!$A$14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912A-46D2-9EBC-88EA3DD8AC68}"/>
              </c:ext>
            </c:extLst>
          </c:dPt>
          <c:dLbls>
            <c:dLbl>
              <c:idx val="0"/>
              <c:layout>
                <c:manualLayout>
                  <c:x val="-1.8206497265567948E-2"/>
                  <c:y val="-7.1611103634739839E-2"/>
                </c:manualLayout>
              </c:layout>
              <c:tx>
                <c:rich>
                  <a:bodyPr/>
                  <a:lstStyle/>
                  <a:p>
                    <a:fld id="{19CD98F6-67A8-496D-8507-FDA1D399810B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12A-46D2-9EBC-88EA3DD8AC6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2A-46D2-9EBC-88EA3DD8AC68}"/>
                </c:ext>
              </c:extLst>
            </c:dLbl>
            <c:dLbl>
              <c:idx val="2"/>
              <c:layout>
                <c:manualLayout>
                  <c:x val="-4.0696876240681329E-2"/>
                  <c:y val="-7.9265956275462249E-2"/>
                </c:manualLayout>
              </c:layout>
              <c:tx>
                <c:rich>
                  <a:bodyPr/>
                  <a:lstStyle/>
                  <a:p>
                    <a:fld id="{44A9EECB-DE5D-4D79-9C25-ADC54C19ECC4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12A-46D2-9EBC-88EA3DD8AC68}"/>
                </c:ext>
              </c:extLst>
            </c:dLbl>
            <c:dLbl>
              <c:idx val="3"/>
              <c:layout>
                <c:manualLayout>
                  <c:x val="-4.3909787522840339E-2"/>
                  <c:y val="-8.2295715238706324E-2"/>
                </c:manualLayout>
              </c:layout>
              <c:tx>
                <c:rich>
                  <a:bodyPr/>
                  <a:lstStyle/>
                  <a:p>
                    <a:fld id="{F8A9CEA1-C37D-44F0-9251-A618ED371491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12A-46D2-9EBC-88EA3DD8AC68}"/>
                </c:ext>
              </c:extLst>
            </c:dLbl>
            <c:dLbl>
              <c:idx val="4"/>
              <c:layout>
                <c:manualLayout>
                  <c:x val="-2.3561349402499696E-2"/>
                  <c:y val="-4.988830301324948E-2"/>
                </c:manualLayout>
              </c:layout>
              <c:tx>
                <c:rich>
                  <a:bodyPr/>
                  <a:lstStyle/>
                  <a:p>
                    <a:fld id="{B76C75E9-2486-4B97-B451-A89840AC97C7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12A-46D2-9EBC-88EA3DD8AC68}"/>
                </c:ext>
              </c:extLst>
            </c:dLbl>
            <c:dLbl>
              <c:idx val="5"/>
              <c:layout>
                <c:manualLayout>
                  <c:x val="-4.1767888832257696E-2"/>
                  <c:y val="8.0550410452782634E-2"/>
                </c:manualLayout>
              </c:layout>
              <c:tx>
                <c:rich>
                  <a:bodyPr/>
                  <a:lstStyle/>
                  <a:p>
                    <a:fld id="{62585549-7592-49D2-A928-451C055401E4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80244828899396E-2"/>
                      <c:h val="9.709379929988470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2A-46D2-9EBC-88EA3DD8AC68}"/>
                </c:ext>
              </c:extLst>
            </c:dLbl>
            <c:dLbl>
              <c:idx val="6"/>
              <c:layout>
                <c:manualLayout>
                  <c:x val="-6.4258225643180986E-3"/>
                  <c:y val="-6.3023351651315382E-2"/>
                </c:manualLayout>
              </c:layout>
              <c:tx>
                <c:rich>
                  <a:bodyPr/>
                  <a:lstStyle/>
                  <a:p>
                    <a:fld id="{DF1C259C-D74F-48D6-BBC9-7CE57E80A72F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912A-46D2-9EBC-88EA3DD8AC68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5B5592D8-38AD-42E5-9A1A-A1C9D5222049}" type="VALUE">
                      <a:rPr lang="en-US" smtClean="0">
                        <a:solidFill>
                          <a:srgbClr val="00B050"/>
                        </a:solidFill>
                      </a:rPr>
                      <a:pPr/>
                      <a:t>[VALEUR]</a:t>
                    </a:fld>
                    <a:r>
                      <a:rPr lang="en-US" smtClean="0">
                        <a:solidFill>
                          <a:srgbClr val="00B050"/>
                        </a:solidFill>
                      </a:rPr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912A-46D2-9EBC-88EA3DD8AC68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Feuil1!$B$12:$I$12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 (Prévisions)</c:v>
                </c:pt>
              </c:strCache>
            </c:strRef>
          </c:cat>
          <c:val>
            <c:numRef>
              <c:f>Feuil1!$B$14:$I$14</c:f>
              <c:numCache>
                <c:formatCode>General</c:formatCode>
                <c:ptCount val="8"/>
                <c:pt idx="0">
                  <c:v>2.4</c:v>
                </c:pt>
                <c:pt idx="1">
                  <c:v>1.8</c:v>
                </c:pt>
                <c:pt idx="2">
                  <c:v>1.3</c:v>
                </c:pt>
                <c:pt idx="3">
                  <c:v>4.7</c:v>
                </c:pt>
                <c:pt idx="4">
                  <c:v>8</c:v>
                </c:pt>
                <c:pt idx="5">
                  <c:v>4.0999999999999996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2A-46D2-9EBC-88EA3DD8A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921248"/>
        <c:axId val="607921576"/>
      </c:lineChart>
      <c:catAx>
        <c:axId val="60792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921576"/>
        <c:crosses val="autoZero"/>
        <c:auto val="1"/>
        <c:lblAlgn val="ctr"/>
        <c:lblOffset val="100"/>
        <c:noMultiLvlLbl val="0"/>
      </c:catAx>
      <c:valAx>
        <c:axId val="60792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92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Feuil1!$A$17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B0F0"/>
                </a:solidFill>
                <a:ln w="9525">
                  <a:solidFill>
                    <a:srgbClr val="00B0F0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rgbClr val="00B0F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169-47F6-A689-E0A9FD5174A1}"/>
              </c:ext>
            </c:extLst>
          </c:dPt>
          <c:dLbls>
            <c:dLbl>
              <c:idx val="7"/>
              <c:tx>
                <c:rich>
                  <a:bodyPr/>
                  <a:lstStyle/>
                  <a:p>
                    <a:fld id="{E622B7B3-DE46-450B-8C14-DEEA1685C1C4}" type="VALUE">
                      <a:rPr lang="en-US"/>
                      <a:pPr/>
                      <a:t>[VALEUR]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169-47F6-A689-E0A9FD5174A1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B0F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Feuil1!$B$16:$I$16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 (Prévisions)</c:v>
                </c:pt>
              </c:strCache>
            </c:strRef>
          </c:cat>
          <c:val>
            <c:numRef>
              <c:f>Feuil1!$B$17:$I$17</c:f>
              <c:numCache>
                <c:formatCode>General</c:formatCode>
                <c:ptCount val="8"/>
                <c:pt idx="0">
                  <c:v>9</c:v>
                </c:pt>
                <c:pt idx="1">
                  <c:v>8.4</c:v>
                </c:pt>
                <c:pt idx="2">
                  <c:v>8</c:v>
                </c:pt>
                <c:pt idx="3">
                  <c:v>7.9</c:v>
                </c:pt>
                <c:pt idx="4">
                  <c:v>7.3</c:v>
                </c:pt>
                <c:pt idx="5">
                  <c:v>7.3</c:v>
                </c:pt>
                <c:pt idx="6">
                  <c:v>7.4</c:v>
                </c:pt>
                <c:pt idx="7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69-47F6-A689-E0A9FD5174A1}"/>
            </c:ext>
          </c:extLst>
        </c:ser>
        <c:ser>
          <c:idx val="1"/>
          <c:order val="1"/>
          <c:tx>
            <c:strRef>
              <c:f>Feuil1!$A$18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F169-47F6-A689-E0A9FD5174A1}"/>
              </c:ext>
            </c:extLst>
          </c:dPt>
          <c:dLbls>
            <c:dLbl>
              <c:idx val="7"/>
              <c:layout>
                <c:manualLayout>
                  <c:x val="1.0709704273863497E-3"/>
                  <c:y val="-2.5266427306659405E-3"/>
                </c:manualLayout>
              </c:layout>
              <c:tx>
                <c:rich>
                  <a:bodyPr/>
                  <a:lstStyle/>
                  <a:p>
                    <a:fld id="{A40C964E-7727-42FC-8932-6F86FC3EAC69}" type="VALUE">
                      <a:rPr lang="en-US" smtClean="0"/>
                      <a:pPr/>
                      <a:t>[VALEUR]</a:t>
                    </a:fld>
                    <a:r>
                      <a:rPr lang="en-US" dirty="0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169-47F6-A689-E0A9FD5174A1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B05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Feuil1!$B$16:$I$16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 (Prévisions)</c:v>
                </c:pt>
              </c:strCache>
            </c:strRef>
          </c:cat>
          <c:val>
            <c:numRef>
              <c:f>Feuil1!$B$18:$I$18</c:f>
              <c:numCache>
                <c:formatCode>General</c:formatCode>
                <c:ptCount val="8"/>
                <c:pt idx="0">
                  <c:v>3.9</c:v>
                </c:pt>
                <c:pt idx="1">
                  <c:v>3.7</c:v>
                </c:pt>
                <c:pt idx="2">
                  <c:v>8.1</c:v>
                </c:pt>
                <c:pt idx="3">
                  <c:v>5.4</c:v>
                </c:pt>
                <c:pt idx="4">
                  <c:v>3.6</c:v>
                </c:pt>
                <c:pt idx="5">
                  <c:v>3.6</c:v>
                </c:pt>
                <c:pt idx="6">
                  <c:v>4</c:v>
                </c:pt>
                <c:pt idx="7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69-47F6-A689-E0A9FD5174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881688"/>
        <c:axId val="607885296"/>
      </c:lineChart>
      <c:catAx>
        <c:axId val="607881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885296"/>
        <c:crosses val="autoZero"/>
        <c:auto val="1"/>
        <c:lblAlgn val="ctr"/>
        <c:lblOffset val="100"/>
        <c:noMultiLvlLbl val="0"/>
      </c:catAx>
      <c:valAx>
        <c:axId val="607885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88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95617413287763E-2"/>
          <c:y val="0.1166128813399331"/>
          <c:w val="0.63822892582528135"/>
          <c:h val="0.78342441768616244"/>
        </c:manualLayout>
      </c:layout>
      <c:pieChart>
        <c:varyColors val="1"/>
        <c:ser>
          <c:idx val="0"/>
          <c:order val="0"/>
          <c:tx>
            <c:strRef>
              <c:f>'Import. IAA'!$M$14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explosion val="19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2D0-4771-B031-F9CA5E64649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2D0-4771-B031-F9CA5E646499}"/>
              </c:ext>
            </c:extLst>
          </c:dPt>
          <c:dLbls>
            <c:dLbl>
              <c:idx val="0"/>
              <c:layout>
                <c:manualLayout>
                  <c:x val="0"/>
                  <c:y val="-2.6970506237590227E-2"/>
                </c:manualLayout>
              </c:layout>
              <c:tx>
                <c:rich>
                  <a:bodyPr/>
                  <a:lstStyle/>
                  <a:p>
                    <a:r>
                      <a:rPr lang="fr-FR" sz="800" dirty="0" smtClean="0">
                        <a:solidFill>
                          <a:srgbClr val="00FF00"/>
                        </a:solidFill>
                      </a:rPr>
                      <a:t>Importations de produits agricoles et agro-alimentaires</a:t>
                    </a:r>
                    <a:r>
                      <a:rPr lang="fr-FR" sz="800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60F9D336-A3E9-4C50-91CF-D2B63E921CDE}" type="PERCENTAGE">
                      <a:rPr lang="fr-FR" sz="800" baseline="0">
                        <a:solidFill>
                          <a:srgbClr val="00FF00"/>
                        </a:solidFill>
                      </a:rPr>
                      <a:pPr/>
                      <a:t>[POURCENTAGE]</a:t>
                    </a:fld>
                    <a:endParaRPr lang="fr-FR" sz="800" baseline="0" dirty="0">
                      <a:solidFill>
                        <a:srgbClr val="00FF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327787658119322"/>
                      <c:h val="0.210689350243099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D0-4771-B031-F9CA5E646499}"/>
                </c:ext>
              </c:extLst>
            </c:dLbl>
            <c:dLbl>
              <c:idx val="1"/>
              <c:layout>
                <c:manualLayout>
                  <c:x val="0.57469960557204602"/>
                  <c:y val="2.81486376022691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defRPr>
                    </a:pPr>
                    <a:r>
                      <a:rPr lang="en-US" sz="800" b="1" baseline="0" dirty="0" err="1" smtClean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rPr>
                      <a:t>Autres</a:t>
                    </a:r>
                    <a:r>
                      <a:rPr lang="en-US" sz="800" b="1" baseline="0" dirty="0" smtClean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rPr>
                      <a:t> importations</a:t>
                    </a:r>
                    <a:r>
                      <a:rPr lang="en-US" sz="800" b="1" baseline="0" dirty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rPr>
                      <a:t>
</a:t>
                    </a:r>
                    <a:fld id="{085912DB-8BAD-43A8-AD4C-317438F69D7C}" type="VALUE">
                      <a:rPr lang="en-US" sz="800" b="1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rPr>
                      <a:pPr>
                        <a:defRPr b="1">
                          <a:solidFill>
                            <a:schemeClr val="bg1"/>
                          </a:solidFill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defRPr>
                      </a:pPr>
                      <a:t>[VALEUR]</a:t>
                    </a:fld>
                    <a:endParaRPr lang="en-US" sz="800" b="1" baseline="0" dirty="0">
                      <a:solidFill>
                        <a:schemeClr val="bg1"/>
                      </a:solidFill>
                      <a:latin typeface="Marianne" panose="02000000000000000000" pitchFamily="50" charset="0"/>
                      <a:ea typeface="Malgun Gothic Semilight" panose="020B0502040204020203" pitchFamily="34" charset="-128"/>
                      <a:cs typeface="Malgun Gothic Semilight" panose="020B0502040204020203" pitchFamily="34" charset="-128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Malgun Gothic Semilight" panose="020B0502040204020203" pitchFamily="34" charset="-128"/>
                      <a:cs typeface="Malgun Gothic Semilight" panose="020B0502040204020203" pitchFamily="34" charset="-128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405349720246486"/>
                      <c:h val="0.2466307966717993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D0-4771-B031-F9CA5E646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'Import. IAA'!$C$15:$C$17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IAA'!$M$15:$M$17</c:f>
              <c:numCache>
                <c:formatCode>0%</c:formatCode>
                <c:ptCount val="2"/>
                <c:pt idx="0">
                  <c:v>7.0927075123663016E-2</c:v>
                </c:pt>
                <c:pt idx="1">
                  <c:v>0.92907292487633697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02D0-4771-B031-F9CA5E64649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9C-4DB1-9487-F9971B2F0C54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F9C-4DB1-9487-F9971B2F0C5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F9C-4DB1-9487-F9971B2F0C5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F9C-4DB1-9487-F9971B2F0C54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162835739587</c:v>
                </c:pt>
                <c:pt idx="1">
                  <c:v>209962906715</c:v>
                </c:pt>
                <c:pt idx="2">
                  <c:v>198065736151</c:v>
                </c:pt>
                <c:pt idx="3">
                  <c:v>214262178002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9C-4DB1-9487-F9971B2F0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"/>
        <c:axId val="632242120"/>
        <c:axId val="632242512"/>
        <c:extLst/>
      </c:barChart>
      <c:catAx>
        <c:axId val="63224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2512"/>
        <c:crosses val="autoZero"/>
        <c:auto val="1"/>
        <c:lblAlgn val="ctr"/>
        <c:lblOffset val="100"/>
        <c:noMultiLvlLbl val="0"/>
      </c:catAx>
      <c:valAx>
        <c:axId val="63224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21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4F-4E49-8941-F47A99F14EA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4F-4E49-8941-F47A99F14EAB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4F-4E49-8941-F47A99F14EAB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4F-4E49-8941-F47A99F14EAB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4F-4E49-8941-F47A99F14EAB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74F-4E49-8941-F47A99F14EAB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74F-4E49-8941-F47A99F14EAB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74F-4E49-8941-F47A99F14EAB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74F-4E49-8941-F47A99F14EAB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74F-4E49-8941-F47A99F14EA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74F-4E49-8941-F47A99F14EAB}"/>
              </c:ext>
            </c:extLst>
          </c:dPt>
          <c:dLbls>
            <c:dLbl>
              <c:idx val="0"/>
              <c:layout>
                <c:manualLayout>
                  <c:x val="-0.20154561154374828"/>
                  <c:y val="0.201600005352493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74F-4E49-8941-F47A99F14EAB}"/>
                </c:ext>
              </c:extLst>
            </c:dLbl>
            <c:dLbl>
              <c:idx val="1"/>
              <c:layout>
                <c:manualLayout>
                  <c:x val="-0.2108527535503483"/>
                  <c:y val="-0.175519700661785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74F-4E49-8941-F47A99F14EAB}"/>
                </c:ext>
              </c:extLst>
            </c:dLbl>
            <c:dLbl>
              <c:idx val="2"/>
              <c:layout>
                <c:manualLayout>
                  <c:x val="7.6342632469522482E-3"/>
                  <c:y val="-0.133085018509313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4F-4E49-8941-F47A99F14EAB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74F-4E49-8941-F47A99F14EAB}"/>
                </c:ext>
              </c:extLst>
            </c:dLbl>
            <c:dLbl>
              <c:idx val="4"/>
              <c:layout>
                <c:manualLayout>
                  <c:x val="0.11879803016440324"/>
                  <c:y val="-4.074739212285757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043882413587099"/>
                      <c:h val="0.130111596707435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74F-4E49-8941-F47A99F14EAB}"/>
                </c:ext>
              </c:extLst>
            </c:dLbl>
            <c:dLbl>
              <c:idx val="5"/>
              <c:layout>
                <c:manualLayout>
                  <c:x val="1.4496681420124155E-2"/>
                  <c:y val="6.67706871793556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87633616039816"/>
                      <c:h val="0.1423261547656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74F-4E49-8941-F47A99F14EAB}"/>
                </c:ext>
              </c:extLst>
            </c:dLbl>
            <c:dLbl>
              <c:idx val="6"/>
              <c:layout>
                <c:manualLayout>
                  <c:x val="-1.4822054695576263E-2"/>
                  <c:y val="4.13600017618625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74F-4E49-8941-F47A99F14EAB}"/>
                </c:ext>
              </c:extLst>
            </c:dLbl>
            <c:dLbl>
              <c:idx val="7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74F-4E49-8941-F47A99F14EAB}"/>
                </c:ext>
              </c:extLst>
            </c:dLbl>
            <c:dLbl>
              <c:idx val="8"/>
              <c:layout>
                <c:manualLayout>
                  <c:x val="6.2997019054941039E-2"/>
                  <c:y val="-7.85994196447114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74F-4E49-8941-F47A99F14EAB}"/>
                </c:ext>
              </c:extLst>
            </c:dLbl>
            <c:dLbl>
              <c:idx val="9"/>
              <c:layout>
                <c:manualLayout>
                  <c:x val="0.17530667126453409"/>
                  <c:y val="-0.115517409125388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E74F-4E49-8941-F47A99F14EAB}"/>
                </c:ext>
              </c:extLst>
            </c:dLbl>
            <c:dLbl>
              <c:idx val="10"/>
              <c:layout>
                <c:manualLayout>
                  <c:x val="0.10902886821927277"/>
                  <c:y val="0.182315137549332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E74F-4E49-8941-F47A99F14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Vins et spiritueux</c:v>
                </c:pt>
                <c:pt idx="3">
                  <c:v>Pêche et aquaculture</c:v>
                </c:pt>
                <c:pt idx="4">
                  <c:v>Viande et produits carnés</c:v>
                </c:pt>
                <c:pt idx="5">
                  <c:v>Oléagineux</c:v>
                </c:pt>
                <c:pt idx="6">
                  <c:v>Céréales</c:v>
                </c:pt>
                <c:pt idx="7">
                  <c:v>Animaux vivants et génétique</c:v>
                </c:pt>
                <c:pt idx="8">
                  <c:v>Laits et produits laitiers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0.23171043681137499</c:v>
                </c:pt>
                <c:pt idx="1">
                  <c:v>0.21334922611294141</c:v>
                </c:pt>
                <c:pt idx="2">
                  <c:v>0.11739153829923832</c:v>
                </c:pt>
                <c:pt idx="3">
                  <c:v>0.10936006753735734</c:v>
                </c:pt>
                <c:pt idx="4">
                  <c:v>8.813363634725925E-2</c:v>
                </c:pt>
                <c:pt idx="5">
                  <c:v>3.9844359422689671E-2</c:v>
                </c:pt>
                <c:pt idx="6">
                  <c:v>2.3572464160953571E-2</c:v>
                </c:pt>
                <c:pt idx="7">
                  <c:v>2.0992496136943102E-2</c:v>
                </c:pt>
                <c:pt idx="8">
                  <c:v>1.9560689754403966E-2</c:v>
                </c:pt>
                <c:pt idx="9">
                  <c:v>1.5984899509273308E-2</c:v>
                </c:pt>
                <c:pt idx="10">
                  <c:v>0.12010018590756508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74F-4E49-8941-F47A99F14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D02-4F1F-BF51-BAE1348052E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D02-4F1F-BF51-BAE1348052E2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D02-4F1F-BF51-BAE1348052E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D02-4F1F-BF51-BAE1348052E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D02-4F1F-BF51-BAE1348052E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D02-4F1F-BF51-BAE1348052E2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D02-4F1F-BF51-BAE1348052E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D02-4F1F-BF51-BAE1348052E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D02-4F1F-BF51-BAE1348052E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D02-4F1F-BF51-BAE1348052E2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D02-4F1F-BF51-BAE1348052E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D02-4F1F-BF51-BAE1348052E2}"/>
              </c:ext>
            </c:extLst>
          </c:dPt>
          <c:dPt>
            <c:idx val="12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D02-4F1F-BF51-BAE1348052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IAA'!$C$68:$C$78</c:f>
              <c:strCache>
                <c:ptCount val="11"/>
                <c:pt idx="0">
                  <c:v>Union européenne</c:v>
                </c:pt>
                <c:pt idx="1">
                  <c:v>Mexique</c:v>
                </c:pt>
                <c:pt idx="2">
                  <c:v>Canada</c:v>
                </c:pt>
                <c:pt idx="3">
                  <c:v>Italie</c:v>
                </c:pt>
                <c:pt idx="4">
                  <c:v>Brésil</c:v>
                </c:pt>
                <c:pt idx="5">
                  <c:v>Chine</c:v>
                </c:pt>
                <c:pt idx="6">
                  <c:v>France</c:v>
                </c:pt>
                <c:pt idx="7">
                  <c:v>Chili</c:v>
                </c:pt>
                <c:pt idx="8">
                  <c:v>Inde</c:v>
                </c:pt>
                <c:pt idx="9">
                  <c:v>Indonésie</c:v>
                </c:pt>
                <c:pt idx="10">
                  <c:v>Australie</c:v>
                </c:pt>
              </c:strCache>
            </c:strRef>
          </c:cat>
          <c:val>
            <c:numRef>
              <c:f>'Import. IAA'!$M$68:$M$78</c:f>
              <c:numCache>
                <c:formatCode>0%</c:formatCode>
                <c:ptCount val="11"/>
                <c:pt idx="0">
                  <c:v>0.15582052334821481</c:v>
                </c:pt>
                <c:pt idx="1">
                  <c:v>0.21236874337931569</c:v>
                </c:pt>
                <c:pt idx="2">
                  <c:v>0.19324803241108426</c:v>
                </c:pt>
                <c:pt idx="3">
                  <c:v>3.7147169814197002E-2</c:v>
                </c:pt>
                <c:pt idx="4">
                  <c:v>3.3617175421099127E-2</c:v>
                </c:pt>
                <c:pt idx="5">
                  <c:v>3.0545693705862118E-2</c:v>
                </c:pt>
                <c:pt idx="6">
                  <c:v>2.9400420632992908E-2</c:v>
                </c:pt>
                <c:pt idx="7">
                  <c:v>2.7339782362080352E-2</c:v>
                </c:pt>
                <c:pt idx="8">
                  <c:v>2.4611581405425537E-2</c:v>
                </c:pt>
                <c:pt idx="9">
                  <c:v>2.3849716336554277E-2</c:v>
                </c:pt>
                <c:pt idx="10">
                  <c:v>2.3500193375020205E-2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D02-4F1F-BF51-BAE134805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32237808"/>
        <c:axId val="632243296"/>
      </c:barChart>
      <c:catAx>
        <c:axId val="6322378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3296"/>
        <c:crosses val="autoZero"/>
        <c:auto val="1"/>
        <c:lblAlgn val="ctr"/>
        <c:lblOffset val="100"/>
        <c:noMultiLvlLbl val="0"/>
      </c:catAx>
      <c:valAx>
        <c:axId val="63224329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632237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92762837224969E-2"/>
          <c:y val="3.6068637104274617E-2"/>
          <c:w val="0.91292656246152515"/>
          <c:h val="0.799672413432840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1-4B9A-B468-627B57889EA5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-122271937032</c:v>
                </c:pt>
                <c:pt idx="1">
                  <c:v>-124540323331</c:v>
                </c:pt>
                <c:pt idx="2">
                  <c:v>-129640700094</c:v>
                </c:pt>
                <c:pt idx="3">
                  <c:v>-131555580575</c:v>
                </c:pt>
                <c:pt idx="4">
                  <c:v>-141624235070</c:v>
                </c:pt>
                <c:pt idx="5">
                  <c:v>-142291434133</c:v>
                </c:pt>
                <c:pt idx="6">
                  <c:v>-162835739587</c:v>
                </c:pt>
                <c:pt idx="7">
                  <c:v>-209962906715</c:v>
                </c:pt>
                <c:pt idx="8">
                  <c:v>-198065736151</c:v>
                </c:pt>
                <c:pt idx="9">
                  <c:v>-214262178002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D1-4B9A-B468-627B57889EA5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124718250709</c:v>
                </c:pt>
                <c:pt idx="1">
                  <c:v>127523227658</c:v>
                </c:pt>
                <c:pt idx="2">
                  <c:v>126978559545</c:v>
                </c:pt>
                <c:pt idx="3">
                  <c:v>122876608236</c:v>
                </c:pt>
                <c:pt idx="4">
                  <c:v>126414185950</c:v>
                </c:pt>
                <c:pt idx="5">
                  <c:v>130068018517</c:v>
                </c:pt>
                <c:pt idx="6">
                  <c:v>149164728302</c:v>
                </c:pt>
                <c:pt idx="7">
                  <c:v>182928215163</c:v>
                </c:pt>
                <c:pt idx="8">
                  <c:v>161395833133</c:v>
                </c:pt>
                <c:pt idx="9">
                  <c:v>164567892154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D1-4B9A-B468-627B57889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32245648"/>
        <c:axId val="63225466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3D1-4B9A-B468-627B57889EA5}"/>
              </c:ext>
            </c:extLst>
          </c:dPt>
          <c:dPt>
            <c:idx val="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D3D1-4B9A-B468-627B57889EA5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D3D1-4B9A-B468-627B57889EA5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3D1-4B9A-B468-627B57889EA5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3D1-4B9A-B468-627B57889EA5}"/>
              </c:ext>
            </c:extLst>
          </c:dPt>
          <c:val>
            <c:numRef>
              <c:f>'Balance commerciale IAA'!$D$7:$M$7</c:f>
              <c:numCache>
                <c:formatCode>0</c:formatCode>
                <c:ptCount val="10"/>
                <c:pt idx="0">
                  <c:v>2446313677</c:v>
                </c:pt>
                <c:pt idx="1">
                  <c:v>2982904327</c:v>
                </c:pt>
                <c:pt idx="2">
                  <c:v>-2662140549</c:v>
                </c:pt>
                <c:pt idx="3">
                  <c:v>-8678972339</c:v>
                </c:pt>
                <c:pt idx="4">
                  <c:v>-15210049120</c:v>
                </c:pt>
                <c:pt idx="5">
                  <c:v>-12223415616</c:v>
                </c:pt>
                <c:pt idx="6">
                  <c:v>-13671011285</c:v>
                </c:pt>
                <c:pt idx="7">
                  <c:v>-27034691552</c:v>
                </c:pt>
                <c:pt idx="8">
                  <c:v>-36669903018</c:v>
                </c:pt>
                <c:pt idx="9">
                  <c:v>-49694285848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3D1-4B9A-B468-627B57889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2245648"/>
        <c:axId val="632254664"/>
      </c:lineChart>
      <c:catAx>
        <c:axId val="63224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54664"/>
        <c:crosses val="autoZero"/>
        <c:auto val="1"/>
        <c:lblAlgn val="ctr"/>
        <c:lblOffset val="100"/>
        <c:noMultiLvlLbl val="0"/>
      </c:catAx>
      <c:valAx>
        <c:axId val="632254664"/>
        <c:scaling>
          <c:orientation val="minMax"/>
          <c:max val="2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564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23544353989</c:v>
                </c:pt>
                <c:pt idx="1">
                  <c:v>23153148246</c:v>
                </c:pt>
                <c:pt idx="2">
                  <c:v>10369785216</c:v>
                </c:pt>
                <c:pt idx="3">
                  <c:v>2875071998</c:v>
                </c:pt>
                <c:pt idx="4">
                  <c:v>-1449081772</c:v>
                </c:pt>
                <c:pt idx="5">
                  <c:v>-940907871</c:v>
                </c:pt>
                <c:pt idx="6">
                  <c:v>-1224497497</c:v>
                </c:pt>
                <c:pt idx="7">
                  <c:v>-15469812933</c:v>
                </c:pt>
                <c:pt idx="8">
                  <c:v>-19200601763</c:v>
                </c:pt>
                <c:pt idx="9">
                  <c:v>-14146590582</c:v>
                </c:pt>
                <c:pt idx="10">
                  <c:v>-21181878315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F-4459-AD86-048C71621525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31122527231</c:v>
                </c:pt>
                <c:pt idx="1">
                  <c:v>25508347637</c:v>
                </c:pt>
                <c:pt idx="2">
                  <c:v>10763267882</c:v>
                </c:pt>
                <c:pt idx="3">
                  <c:v>3984739981</c:v>
                </c:pt>
                <c:pt idx="4">
                  <c:v>-1973650904</c:v>
                </c:pt>
                <c:pt idx="5">
                  <c:v>-2976589791</c:v>
                </c:pt>
                <c:pt idx="6">
                  <c:v>-1750087638</c:v>
                </c:pt>
                <c:pt idx="7">
                  <c:v>-18740362778</c:v>
                </c:pt>
                <c:pt idx="8">
                  <c:v>-22893362874</c:v>
                </c:pt>
                <c:pt idx="9">
                  <c:v>-19467364987</c:v>
                </c:pt>
                <c:pt idx="10">
                  <c:v>-30612155310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AF-4459-AD86-048C71621525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24406174270</c:v>
                </c:pt>
                <c:pt idx="1">
                  <c:v>17248471924</c:v>
                </c:pt>
                <c:pt idx="2">
                  <c:v>7810022775</c:v>
                </c:pt>
                <c:pt idx="3">
                  <c:v>2418223068</c:v>
                </c:pt>
                <c:pt idx="4">
                  <c:v>-1867562987</c:v>
                </c:pt>
                <c:pt idx="5">
                  <c:v>-1038348219</c:v>
                </c:pt>
                <c:pt idx="6">
                  <c:v>-2058765766</c:v>
                </c:pt>
                <c:pt idx="7">
                  <c:v>-16138538096</c:v>
                </c:pt>
                <c:pt idx="8">
                  <c:v>-18437585597</c:v>
                </c:pt>
                <c:pt idx="9">
                  <c:v>-19622401246</c:v>
                </c:pt>
                <c:pt idx="10">
                  <c:v>-29389593144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AF-4459-AD86-048C71621525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21967873738</c:v>
                </c:pt>
                <c:pt idx="1">
                  <c:v>18699366593</c:v>
                </c:pt>
                <c:pt idx="2">
                  <c:v>5465324602</c:v>
                </c:pt>
                <c:pt idx="3">
                  <c:v>2120412636</c:v>
                </c:pt>
                <c:pt idx="4">
                  <c:v>-1761324457</c:v>
                </c:pt>
                <c:pt idx="5">
                  <c:v>-2195692530</c:v>
                </c:pt>
                <c:pt idx="6">
                  <c:v>-2700811919</c:v>
                </c:pt>
                <c:pt idx="7">
                  <c:v>-16771723920</c:v>
                </c:pt>
                <c:pt idx="8">
                  <c:v>-18734379412</c:v>
                </c:pt>
                <c:pt idx="9">
                  <c:v>-20603081780</c:v>
                </c:pt>
                <c:pt idx="10">
                  <c:v>-35180249398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AF-4459-AD86-048C71621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80200"/>
        <c:axId val="636972360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18917030943</c:v>
                      </c:pt>
                      <c:pt idx="1">
                        <c:v>14358433600</c:v>
                      </c:pt>
                      <c:pt idx="2">
                        <c:v>6250528193</c:v>
                      </c:pt>
                      <c:pt idx="3">
                        <c:v>1670981719</c:v>
                      </c:pt>
                      <c:pt idx="4">
                        <c:v>-1161750898</c:v>
                      </c:pt>
                      <c:pt idx="5">
                        <c:v>4781827460</c:v>
                      </c:pt>
                      <c:pt idx="6">
                        <c:v>-1901113469</c:v>
                      </c:pt>
                      <c:pt idx="7">
                        <c:v>-10804106728</c:v>
                      </c:pt>
                      <c:pt idx="8">
                        <c:v>-11750235913</c:v>
                      </c:pt>
                      <c:pt idx="9">
                        <c:v>-4314659454</c:v>
                      </c:pt>
                      <c:pt idx="10">
                        <c:v>-13600621775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57AF-4459-AD86-048C71621525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22351786376</c:v>
                      </c:pt>
                      <c:pt idx="1">
                        <c:v>14768127583</c:v>
                      </c:pt>
                      <c:pt idx="2">
                        <c:v>7833595629</c:v>
                      </c:pt>
                      <c:pt idx="3">
                        <c:v>1376938667</c:v>
                      </c:pt>
                      <c:pt idx="4">
                        <c:v>-1240035884</c:v>
                      </c:pt>
                      <c:pt idx="5">
                        <c:v>4972823693</c:v>
                      </c:pt>
                      <c:pt idx="6">
                        <c:v>-1454778499</c:v>
                      </c:pt>
                      <c:pt idx="7">
                        <c:v>-11371912218</c:v>
                      </c:pt>
                      <c:pt idx="8">
                        <c:v>-12594029713</c:v>
                      </c:pt>
                      <c:pt idx="9">
                        <c:v>-6901635387</c:v>
                      </c:pt>
                      <c:pt idx="10">
                        <c:v>-14757975920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7AF-4459-AD86-048C71621525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19829113683</c:v>
                      </c:pt>
                      <c:pt idx="1">
                        <c:v>14025782702</c:v>
                      </c:pt>
                      <c:pt idx="2">
                        <c:v>9128218142</c:v>
                      </c:pt>
                      <c:pt idx="3">
                        <c:v>1911202733</c:v>
                      </c:pt>
                      <c:pt idx="4">
                        <c:v>-1072572999</c:v>
                      </c:pt>
                      <c:pt idx="5">
                        <c:v>4224767261</c:v>
                      </c:pt>
                      <c:pt idx="6">
                        <c:v>-1279991817</c:v>
                      </c:pt>
                      <c:pt idx="7">
                        <c:v>-11461110253</c:v>
                      </c:pt>
                      <c:pt idx="8">
                        <c:v>-13916974247</c:v>
                      </c:pt>
                      <c:pt idx="9">
                        <c:v>-7677655822</c:v>
                      </c:pt>
                      <c:pt idx="10">
                        <c:v>-16372919931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7AF-4459-AD86-048C71621525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16485192330</c:v>
                      </c:pt>
                      <c:pt idx="1">
                        <c:v>14946902532</c:v>
                      </c:pt>
                      <c:pt idx="2">
                        <c:v>9290691652</c:v>
                      </c:pt>
                      <c:pt idx="3">
                        <c:v>1848802842</c:v>
                      </c:pt>
                      <c:pt idx="4">
                        <c:v>-994585136</c:v>
                      </c:pt>
                      <c:pt idx="5">
                        <c:v>1879759714</c:v>
                      </c:pt>
                      <c:pt idx="6">
                        <c:v>-1012459468</c:v>
                      </c:pt>
                      <c:pt idx="7">
                        <c:v>-11771874453</c:v>
                      </c:pt>
                      <c:pt idx="8">
                        <c:v>-14249859678</c:v>
                      </c:pt>
                      <c:pt idx="9">
                        <c:v>-8925514189</c:v>
                      </c:pt>
                      <c:pt idx="10">
                        <c:v>-16176028484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7AF-4459-AD86-048C71621525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18186735947</c:v>
                      </c:pt>
                      <c:pt idx="1">
                        <c:v>12309544886</c:v>
                      </c:pt>
                      <c:pt idx="2">
                        <c:v>9740138931</c:v>
                      </c:pt>
                      <c:pt idx="3">
                        <c:v>2158281644</c:v>
                      </c:pt>
                      <c:pt idx="4">
                        <c:v>-1158854407</c:v>
                      </c:pt>
                      <c:pt idx="5">
                        <c:v>1514310051</c:v>
                      </c:pt>
                      <c:pt idx="6">
                        <c:v>-1351220830</c:v>
                      </c:pt>
                      <c:pt idx="7">
                        <c:v>-14197712347</c:v>
                      </c:pt>
                      <c:pt idx="8">
                        <c:v>-14876618799</c:v>
                      </c:pt>
                      <c:pt idx="9">
                        <c:v>-9937788392</c:v>
                      </c:pt>
                      <c:pt idx="10">
                        <c:v>-17596865804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7AF-4459-AD86-048C71621525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23600151658</c:v>
                      </c:pt>
                      <c:pt idx="1">
                        <c:v>14155691829</c:v>
                      </c:pt>
                      <c:pt idx="2">
                        <c:v>9272530456</c:v>
                      </c:pt>
                      <c:pt idx="3">
                        <c:v>2564332504</c:v>
                      </c:pt>
                      <c:pt idx="4">
                        <c:v>-1591266878</c:v>
                      </c:pt>
                      <c:pt idx="5">
                        <c:v>-75346881</c:v>
                      </c:pt>
                      <c:pt idx="6">
                        <c:v>-1270498927</c:v>
                      </c:pt>
                      <c:pt idx="7">
                        <c:v>-13409076612</c:v>
                      </c:pt>
                      <c:pt idx="8">
                        <c:v>-14850179551</c:v>
                      </c:pt>
                      <c:pt idx="9">
                        <c:v>-12163498297</c:v>
                      </c:pt>
                      <c:pt idx="10">
                        <c:v>-18456254918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7AF-4459-AD86-048C71621525}"/>
                  </c:ext>
                </c:extLst>
              </c15:ser>
            </c15:filteredBarSeries>
          </c:ext>
        </c:extLst>
      </c:barChart>
      <c:catAx>
        <c:axId val="63698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72360"/>
        <c:crosses val="autoZero"/>
        <c:auto val="1"/>
        <c:lblAlgn val="ctr"/>
        <c:lblOffset val="100"/>
        <c:noMultiLvlLbl val="0"/>
      </c:catAx>
      <c:valAx>
        <c:axId val="63697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020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'UE27'!$A$35:$A$45</cx:f>
        <cx:lvl ptCount="11">
          <cx:pt idx="0">Animaux vivants et génétique</cx:pt>
          <cx:pt idx="1">Céréales</cx:pt>
          <cx:pt idx="2">Fruits et légumes</cx:pt>
          <cx:pt idx="3">Laits et produits laitiers</cx:pt>
          <cx:pt idx="4">Oléagineux</cx:pt>
          <cx:pt idx="5">Pêche et aquaculture</cx:pt>
          <cx:pt idx="6">Produits d'épicerie</cx:pt>
          <cx:pt idx="7">Sucre</cx:pt>
          <cx:pt idx="8">Viande et produits carnés</cx:pt>
          <cx:pt idx="9">Vins et spiritueux</cx:pt>
          <cx:pt idx="10">Autres</cx:pt>
        </cx:lvl>
      </cx:strDim>
      <cx:numDim type="size">
        <cx:f>'UE27'!$C$35:$C$45</cx:f>
        <cx:lvl ptCount="11" formatCode="0%">
          <cx:pt idx="0">0.022522747916444735</cx:pt>
          <cx:pt idx="1">0.015671898795265295</cx:pt>
          <cx:pt idx="2">0.078274939385418379</cx:pt>
          <cx:pt idx="3">0.075431071795696705</cx:pt>
          <cx:pt idx="4">0.0068860357244673242</cx:pt>
          <cx:pt idx="5">0.038921756618218416</cx:pt>
          <cx:pt idx="6">0.31987853461562171</cx:pt>
          <cx:pt idx="7">0.0031799378015786297</cx:pt>
          <cx:pt idx="8">0.031388940657010742</cx:pt>
          <cx:pt idx="9">0.29949573425395704</cx:pt>
          <cx:pt idx="10">0.10834840243632106</cx:pt>
        </cx:lvl>
      </cx:numDim>
    </cx:data>
  </cx:chartData>
  <cx:chart>
    <cx:plotArea>
      <cx:plotAreaRegion>
        <cx:series layoutId="treemap" uniqueId="{D1DF0DCA-9386-4F3A-97AF-BF8754036E55}">
          <cx:spPr>
            <a:solidFill>
              <a:schemeClr val="bg1">
                <a:lumMod val="65000"/>
              </a:schemeClr>
            </a:solidFill>
          </cx:spPr>
          <cx:dataPt idx="0">
            <cx:spPr>
              <a:solidFill>
                <a:schemeClr val="accent2">
                  <a:lumMod val="40000"/>
                  <a:lumOff val="60000"/>
                </a:schemeClr>
              </a:solidFill>
            </cx:spPr>
          </cx:dataPt>
          <cx:dataPt idx="1">
            <cx:spPr>
              <a:solidFill>
                <a:schemeClr val="accent6">
                  <a:lumMod val="60000"/>
                  <a:lumOff val="40000"/>
                </a:schemeClr>
              </a:solidFill>
            </cx:spPr>
          </cx:dataPt>
          <cx:dataPt idx="2">
            <cx:spPr>
              <a:solidFill>
                <a:srgbClr val="00B050"/>
              </a:solidFill>
            </cx:spPr>
          </cx:dataPt>
          <cx:dataPt idx="3">
            <cx:spPr>
              <a:solidFill>
                <a:schemeClr val="bg1">
                  <a:lumMod val="95000"/>
                </a:schemeClr>
              </a:solidFill>
            </cx:spPr>
          </cx:dataPt>
          <cx:dataPt idx="4">
            <cx:spPr>
              <a:solidFill>
                <a:srgbClr val="FFFF00"/>
              </a:solidFill>
            </cx:spPr>
          </cx:dataPt>
          <cx:dataPt idx="5">
            <cx:spPr>
              <a:solidFill>
                <a:schemeClr val="tx2">
                  <a:lumMod val="60000"/>
                  <a:lumOff val="40000"/>
                </a:schemeClr>
              </a:solidFill>
            </cx:spPr>
          </cx:dataPt>
          <cx:dataPt idx="6">
            <cx:spPr>
              <a:solidFill>
                <a:srgbClr val="C00000"/>
              </a:solidFill>
            </cx:spPr>
          </cx:dataPt>
          <cx:dataPt idx="7">
            <cx:spPr>
              <a:solidFill>
                <a:schemeClr val="accent6">
                  <a:lumMod val="75000"/>
                </a:schemeClr>
              </a:solidFill>
            </cx:spPr>
          </cx:dataPt>
          <cx:dataPt idx="8">
            <cx:spPr>
              <a:solidFill>
                <a:srgbClr val="FF0000"/>
              </a:solidFill>
            </cx:spPr>
          </cx:dataPt>
          <cx:dataPt idx="9">
            <cx:spPr>
              <a:solidFill>
                <a:schemeClr val="accent4">
                  <a:lumMod val="60000"/>
                  <a:lumOff val="40000"/>
                </a:schemeClr>
              </a:solidFill>
            </cx:spPr>
          </cx:dataPt>
          <cx:dataPt idx="10">
            <cx:spPr>
              <a:solidFill>
                <a:schemeClr val="bg1">
                  <a:lumMod val="85000"/>
                </a:schemeClr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lang="fr-FR" sz="11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Marianne" panose="02000000000000000000" pitchFamily="50" charset="0"/>
                    <a:cs typeface="Marianne" panose="02000000000000000000" pitchFamily="50" charset="0"/>
                  </a:defRPr>
                </a:pPr>
                <a:endParaRPr lang="fr-FR" sz="1100" b="0">
                  <a:solidFill>
                    <a:sysClr val="windowText" lastClr="000000"/>
                  </a:solidFill>
                  <a:latin typeface="Marianne" panose="02000000000000000000" pitchFamily="50" charset="0"/>
                </a:endParaRPr>
              </a:p>
            </cx:txPr>
            <cx:visibility seriesName="0" categoryName="1" value="1"/>
            <cx:separator> </cx:separator>
            <cx:dataLabel idx="0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lang="fr-FR" sz="8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Marianne" panose="02000000000000000000" pitchFamily="50" charset="0"/>
                      <a:cs typeface="Marianne" panose="02000000000000000000" pitchFamily="50" charset="0"/>
                    </a:defRPr>
                  </a:pPr>
                  <a:r>
                    <a:rPr lang="fr-FR" sz="8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Animaux vivants et génétique 2%</a:t>
                  </a:r>
                </a:p>
              </cx:txPr>
              <cx:visibility seriesName="0" categoryName="1" value="1"/>
              <cx:separator> </cx:separator>
            </cx:dataLabel>
            <cx:dataLabel idx="1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800"/>
                  </a:pPr>
                  <a:r>
                    <a:rPr lang="fr-FR" sz="8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Céréales 2%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1500"/>
                  </a:pPr>
                  <a:r>
                    <a:rPr lang="fr-FR" sz="15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Fruits et légumes 8%</a:t>
                  </a:r>
                </a:p>
              </cx:txPr>
              <cx:visibility seriesName="0" categoryName="1" value="1"/>
              <cx:separator> </cx:separator>
            </cx:dataLabel>
            <cx:dataLabel idx="3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1400"/>
                  </a:pPr>
                  <a:r>
                    <a:rPr lang="fr-FR" sz="14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Laits et produits laitiers 8%</a:t>
                  </a:r>
                </a:p>
              </cx:txPr>
              <cx:visibility seriesName="0" categoryName="1" value="1"/>
              <cx:separator> </cx:separator>
            </cx:dataLabel>
            <cx:dataLabel idx="4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600"/>
                  </a:pPr>
                  <a:r>
                    <a:rPr lang="fr-FR" sz="6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Oléagineux 1%</a:t>
                  </a:r>
                </a:p>
              </cx:txPr>
              <cx:visibility seriesName="0" categoryName="1" value="1"/>
              <cx:separator> </cx:separator>
            </cx:dataLabel>
            <cx:dataLabel idx="5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fr-FR" sz="1000" b="0">
                      <a:solidFill>
                        <a:schemeClr val="tx1"/>
                      </a:solidFill>
                      <a:latin typeface="Marianne" panose="02000000000000000000" pitchFamily="50" charset="0"/>
                    </a:rPr>
                    <a:t>Pêche et aquaculture 4%</a:t>
                  </a:r>
                </a:p>
              </cx:txPr>
              <cx:visibility seriesName="0" categoryName="1" value="1"/>
              <cx:separator> </cx:separator>
            </cx:dataLabel>
            <cx:dataLabel idx="6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2000"/>
                  </a:pPr>
                  <a:r>
                    <a:rPr lang="fr-FR" sz="20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Produits d'épicerie 32%</a:t>
                  </a:r>
                </a:p>
              </cx:txPr>
              <cx:visibility seriesName="0" categoryName="1" value="1"/>
              <cx:separator> </cx:separator>
            </cx:dataLabel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600"/>
                  </a:pPr>
                  <a:r>
                    <a:rPr lang="fr-FR" sz="6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Sucre 0%</a:t>
                  </a:r>
                </a:p>
              </cx:txPr>
              <cx:visibility seriesName="0" categoryName="1" value="1"/>
              <cx:separator> </cx:separator>
            </cx:dataLabel>
            <cx:dataLabel idx="8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1000"/>
                  </a:pPr>
                  <a:r>
                    <a:rPr lang="fr-FR" sz="10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Viande et produits carnés 3%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2000">
                      <a:solidFill>
                        <a:sysClr val="windowText" lastClr="000000"/>
                      </a:solidFill>
                    </a:defRPr>
                  </a:pPr>
                  <a:r>
                    <a:rPr lang="fr-FR" sz="20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Vins et spiritueux 30%</a:t>
                  </a:r>
                </a:p>
              </cx:txPr>
              <cx:visibility seriesName="0" categoryName="1" value="1"/>
              <cx:separator> </cx:separator>
            </cx:dataLabel>
            <cx:dataLabel idx="10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1500"/>
                  </a:pPr>
                  <a:r>
                    <a:rPr lang="fr-FR" sz="15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Autres 11%</a:t>
                  </a:r>
                </a:p>
              </cx:txPr>
              <cx:visibility seriesName="0" categoryName="1" value="1"/>
              <cx:separator> </cx:separator>
            </cx:dataLabel>
          </cx:dataLabels>
          <cx:dataId val="0"/>
          <cx:layoutPr>
            <cx:parentLabelLayout val="banner"/>
          </cx:layoutPr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France!$A$35:$A$45</cx:f>
        <cx:lvl ptCount="11">
          <cx:pt idx="0">Animaux vivants et génétique</cx:pt>
          <cx:pt idx="1">Céréales</cx:pt>
          <cx:pt idx="2">Fruits et légumes</cx:pt>
          <cx:pt idx="3">Laits et produits laitiers</cx:pt>
          <cx:pt idx="4">Oléagineux</cx:pt>
          <cx:pt idx="5">Pêche et aquaculture</cx:pt>
          <cx:pt idx="6">Produits d'épicerie</cx:pt>
          <cx:pt idx="7">Sucre</cx:pt>
          <cx:pt idx="8">Viande et produits carnés</cx:pt>
          <cx:pt idx="9">Vins et spiritueux</cx:pt>
          <cx:pt idx="10">Autres</cx:pt>
        </cx:lvl>
      </cx:strDim>
      <cx:numDim type="size">
        <cx:f>France!$C$35:$C$45</cx:f>
        <cx:lvl ptCount="11" formatCode="0%">
          <cx:pt idx="0">0.0049308174989642004</cx:pt>
          <cx:pt idx="1">0.012370259490900653</cx:pt>
          <cx:pt idx="2">0.01505910956970714</cx:pt>
          <cx:pt idx="3">0.060867659652969641</cx:pt>
          <cx:pt idx="4">0.0038287387107577837</cx:pt>
          <cx:pt idx="5">0.0052096843090787574</cx:pt>
          <cx:pt idx="6">0.13321035890625696</cx:pt>
          <cx:pt idx="7">0.0020093191664682297</cx:pt>
          <cx:pt idx="8">0.001785628205392151</cx:pt>
          <cx:pt idx="9">0.6818200421232643</cx:pt>
          <cx:pt idx="10">0.078908382366240162</cx:pt>
        </cx:lvl>
      </cx:numDim>
    </cx:data>
  </cx:chartData>
  <cx:chart>
    <cx:plotArea>
      <cx:plotAreaRegion>
        <cx:series layoutId="treemap" uniqueId="{D1DF0DCA-9386-4F3A-97AF-BF8754036E55}">
          <cx:spPr>
            <a:solidFill>
              <a:schemeClr val="bg1">
                <a:lumMod val="65000"/>
              </a:schemeClr>
            </a:solidFill>
          </cx:spPr>
          <cx:dataPt idx="0">
            <cx:spPr>
              <a:solidFill>
                <a:schemeClr val="accent2">
                  <a:lumMod val="40000"/>
                  <a:lumOff val="60000"/>
                </a:schemeClr>
              </a:solidFill>
            </cx:spPr>
          </cx:dataPt>
          <cx:dataPt idx="1">
            <cx:spPr>
              <a:solidFill>
                <a:schemeClr val="accent6">
                  <a:lumMod val="60000"/>
                  <a:lumOff val="40000"/>
                </a:schemeClr>
              </a:solidFill>
            </cx:spPr>
          </cx:dataPt>
          <cx:dataPt idx="2">
            <cx:spPr>
              <a:solidFill>
                <a:srgbClr val="00B050"/>
              </a:solidFill>
            </cx:spPr>
          </cx:dataPt>
          <cx:dataPt idx="3">
            <cx:spPr>
              <a:solidFill>
                <a:schemeClr val="bg1">
                  <a:lumMod val="95000"/>
                </a:schemeClr>
              </a:solidFill>
            </cx:spPr>
          </cx:dataPt>
          <cx:dataPt idx="4">
            <cx:spPr>
              <a:solidFill>
                <a:srgbClr val="FFFF00"/>
              </a:solidFill>
            </cx:spPr>
          </cx:dataPt>
          <cx:dataPt idx="5">
            <cx:spPr>
              <a:solidFill>
                <a:schemeClr val="accent1">
                  <a:lumMod val="60000"/>
                  <a:lumOff val="40000"/>
                </a:schemeClr>
              </a:solidFill>
            </cx:spPr>
          </cx:dataPt>
          <cx:dataPt idx="6">
            <cx:spPr>
              <a:solidFill>
                <a:srgbClr val="C00000"/>
              </a:solidFill>
            </cx:spPr>
          </cx:dataPt>
          <cx:dataPt idx="7">
            <cx:spPr>
              <a:solidFill>
                <a:schemeClr val="accent6">
                  <a:lumMod val="75000"/>
                </a:schemeClr>
              </a:solidFill>
            </cx:spPr>
          </cx:dataPt>
          <cx:dataPt idx="8">
            <cx:spPr>
              <a:solidFill>
                <a:srgbClr val="FF0000"/>
              </a:solidFill>
            </cx:spPr>
          </cx:dataPt>
          <cx:dataPt idx="9">
            <cx:spPr>
              <a:solidFill>
                <a:schemeClr val="accent4">
                  <a:lumMod val="60000"/>
                  <a:lumOff val="40000"/>
                </a:schemeClr>
              </a:solidFill>
            </cx:spPr>
          </cx:dataPt>
          <cx:dataPt idx="10">
            <cx:spPr>
              <a:solidFill>
                <a:schemeClr val="bg1">
                  <a:lumMod val="85000"/>
                </a:schemeClr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lang="fr-FR" sz="12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Marianne" panose="02000000000000000000" pitchFamily="50" charset="0"/>
                    <a:cs typeface="Marianne" panose="02000000000000000000" pitchFamily="50" charset="0"/>
                  </a:defRPr>
                </a:pPr>
                <a:endParaRPr lang="fr-FR" sz="1200" b="0">
                  <a:solidFill>
                    <a:sysClr val="windowText" lastClr="000000"/>
                  </a:solidFill>
                  <a:latin typeface="Marianne" panose="02000000000000000000" pitchFamily="50" charset="0"/>
                </a:endParaRPr>
              </a:p>
            </cx:txPr>
            <cx:visibility seriesName="0" categoryName="1" value="1"/>
            <cx:separator> </cx:separator>
            <cx:dataLabel idx="0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lang="fr-FR" sz="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Marianne" panose="02000000000000000000" pitchFamily="50" charset="0"/>
                      <a:cs typeface="Marianne" panose="02000000000000000000" pitchFamily="50" charset="0"/>
                    </a:defRPr>
                  </a:pPr>
                  <a:r>
                    <a:rPr lang="fr-FR" sz="6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Animaux vivants et génétique 0%</a:t>
                  </a:r>
                </a:p>
              </cx:txPr>
              <cx:visibility seriesName="0" categoryName="1" value="1"/>
              <cx:separator> </cx:separator>
            </cx:dataLabel>
            <cx:dataLabel idx="1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600"/>
                  </a:pPr>
                  <a:r>
                    <a:rPr lang="fr-FR" sz="6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Céréales 1%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600"/>
                  </a:pPr>
                  <a:r>
                    <a:rPr lang="fr-FR" sz="6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Fruits et légumes 2%</a:t>
                  </a:r>
                </a:p>
              </cx:txPr>
              <cx:visibility seriesName="0" categoryName="1" value="1"/>
              <cx:separator> </cx:separator>
            </cx:dataLabel>
            <cx:dataLabel idx="4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600"/>
                  </a:pPr>
                  <a:r>
                    <a:rPr lang="fr-FR" sz="6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Oléagineux 0%</a:t>
                  </a:r>
                </a:p>
              </cx:txPr>
              <cx:visibility seriesName="0" categoryName="1" value="1"/>
              <cx:separator> </cx:separator>
            </cx:dataLabel>
            <cx:dataLabel idx="5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600">
                      <a:solidFill>
                        <a:sysClr val="windowText" lastClr="000000"/>
                      </a:solidFill>
                    </a:defRPr>
                  </a:pPr>
                  <a:r>
                    <a:rPr lang="fr-FR" sz="6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Pêche et aquaculture 1%</a:t>
                  </a:r>
                </a:p>
              </cx:txPr>
              <cx:visibility seriesName="0" categoryName="1" value="1"/>
              <cx:separator> </cx:separator>
            </cx:dataLabel>
            <cx:dataLabel idx="6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1500"/>
                  </a:pPr>
                  <a:r>
                    <a:rPr lang="fr-FR" sz="15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Produits d'épicerie 13%</a:t>
                  </a:r>
                </a:p>
              </cx:txPr>
              <cx:visibility seriesName="0" categoryName="1" value="1"/>
              <cx:separator> </cx:separator>
            </cx:dataLabel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500"/>
                  </a:pPr>
                  <a:r>
                    <a:rPr lang="fr-FR" sz="5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Sucre 0%</a:t>
                  </a:r>
                </a:p>
              </cx:txPr>
              <cx:visibility seriesName="0" categoryName="1" value="1"/>
              <cx:separator> </cx:separator>
            </cx:dataLabel>
            <cx:dataLabel idx="8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300"/>
                  </a:pPr>
                  <a:r>
                    <a:rPr lang="fr-FR" sz="3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Viande et produits carnés 0%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3000">
                      <a:solidFill>
                        <a:sysClr val="windowText" lastClr="000000"/>
                      </a:solidFill>
                    </a:defRPr>
                  </a:pPr>
                  <a:r>
                    <a:rPr lang="fr-FR" sz="30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Vins et spiritueux 68%</a:t>
                  </a:r>
                </a:p>
              </cx:txPr>
              <cx:visibility seriesName="0" categoryName="1" value="1"/>
              <cx:separator> </cx:separator>
            </cx:dataLabel>
            <cx:dataLabel idx="10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 sz="1500"/>
                  </a:pPr>
                  <a:r>
                    <a:rPr lang="fr-FR" sz="1500" b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</a:rPr>
                    <a:t>Autres 8%</a:t>
                  </a:r>
                </a:p>
              </cx:txPr>
              <cx:visibility seriesName="0" categoryName="1" value="1"/>
              <cx:separator> </cx:separator>
            </cx:dataLabel>
          </cx:dataLabels>
          <cx:dataId val="0"/>
          <cx:layoutPr>
            <cx:parentLabelLayout val="banner"/>
          </cx:layoutPr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0.06779</cdr:x>
      <cdr:y>0.0182</cdr:y>
    </cdr:from>
    <cdr:to>
      <cdr:x>0.41034</cdr:x>
      <cdr:y>0.45643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785344" y="82126"/>
          <a:ext cx="3968199" cy="197799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8044C-5866-40BC-AB90-84F59A8D827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548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8044C-5866-40BC-AB90-84F59A8D827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306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8044C-5866-40BC-AB90-84F59A8D827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55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0890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5489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73738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4" name="ZoneTexte 13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9" name="ZoneTexte 18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1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75315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États-Unis – données 2024 – Trade Data Monitor 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9" r:id="rId3"/>
    <p:sldLayoutId id="2147483655" r:id="rId4"/>
    <p:sldLayoutId id="2147483653" r:id="rId5"/>
    <p:sldLayoutId id="2147483657" r:id="rId6"/>
    <p:sldLayoutId id="2147483654" r:id="rId7"/>
    <p:sldLayoutId id="2147483658" r:id="rId8"/>
    <p:sldLayoutId id="214748365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R/TXT/HTML/?uri=OJ:L_20250077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eur-lex.europa.eu/legal-content/FR/TXT/?uri=CELEX%3A32025R0786&amp;qid=174619192639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ircabc.europa.eu/ui/group/e9d50ad8-e41f-4379-839a-fdfe08f0aa96/library/fd09c397-b621-4dcd-be36-1684eb37e3fb/details?download=tru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ec.europa.eu/eusurvey/runner/Imports_of_EU_goods_2025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491659" y="4092167"/>
            <a:ext cx="3226777" cy="708433"/>
          </a:xfrm>
        </p:spPr>
        <p:txBody>
          <a:bodyPr>
            <a:normAutofit/>
          </a:bodyPr>
          <a:lstStyle/>
          <a:p>
            <a:r>
              <a:rPr lang="fr-FR" dirty="0" smtClean="0"/>
              <a:t>États-Unis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6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</a:t>
            </a:r>
            <a:r>
              <a:rPr lang="fr-FR" i="1" dirty="0" smtClean="0"/>
              <a:t>Organisation mondiale du commerce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Droits </a:t>
            </a:r>
            <a:r>
              <a:rPr lang="fr-FR" sz="1800" dirty="0"/>
              <a:t>de douane </a:t>
            </a:r>
            <a:r>
              <a:rPr lang="fr-FR" sz="1800" dirty="0" smtClean="0"/>
              <a:t>américains </a:t>
            </a:r>
            <a:r>
              <a:rPr lang="fr-FR" sz="1800" dirty="0"/>
              <a:t>sur les importations </a:t>
            </a:r>
            <a:r>
              <a:rPr lang="fr-FR" sz="1800" dirty="0" smtClean="0"/>
              <a:t>en provenance de l’Union européenne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6" t="3774" r="17843"/>
          <a:stretch/>
        </p:blipFill>
        <p:spPr>
          <a:xfrm>
            <a:off x="2451716" y="700631"/>
            <a:ext cx="7288567" cy="545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</a:t>
            </a:r>
            <a:r>
              <a:rPr lang="fr-FR" i="1" dirty="0" smtClean="0"/>
              <a:t>Commission européenne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Contre-mesures de l’Union </a:t>
            </a:r>
            <a:r>
              <a:rPr lang="fr-FR" dirty="0" smtClean="0"/>
              <a:t>européenne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344905" y="2499141"/>
            <a:ext cx="11502189" cy="185971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fr-FR" dirty="0"/>
              <a:t>Mesures </a:t>
            </a:r>
            <a:r>
              <a:rPr lang="fr-FR" dirty="0" smtClean="0"/>
              <a:t>publiées le 14 avril (suspendues pendant 90 jours) : </a:t>
            </a:r>
            <a:r>
              <a:rPr lang="fr-FR" b="0" dirty="0" smtClean="0"/>
              <a:t>en réponse aux droits </a:t>
            </a:r>
            <a:r>
              <a:rPr lang="fr-FR" b="0" dirty="0"/>
              <a:t>de </a:t>
            </a:r>
            <a:r>
              <a:rPr lang="fr-FR" b="0" dirty="0" smtClean="0"/>
              <a:t>douane américains </a:t>
            </a:r>
            <a:r>
              <a:rPr lang="fr-FR" b="0" dirty="0"/>
              <a:t>sur </a:t>
            </a:r>
            <a:r>
              <a:rPr lang="fr-FR" b="0" dirty="0" smtClean="0"/>
              <a:t>l’acier, l’aluminium et leurs produits dérivés.</a:t>
            </a:r>
            <a:endParaRPr lang="fr-FR" b="0" dirty="0"/>
          </a:p>
          <a:p>
            <a:pPr marL="457200" indent="-457200">
              <a:buFont typeface="+mj-lt"/>
              <a:buAutoNum type="arabicParenR"/>
            </a:pPr>
            <a:endParaRPr lang="fr-FR" dirty="0"/>
          </a:p>
          <a:p>
            <a:pPr marL="457200" indent="-457200">
              <a:buFont typeface="+mj-lt"/>
              <a:buAutoNum type="arabicParenR"/>
            </a:pPr>
            <a:r>
              <a:rPr lang="fr-FR" dirty="0"/>
              <a:t>Mesures en consultation du </a:t>
            </a:r>
            <a:r>
              <a:rPr lang="fr-FR" dirty="0" smtClean="0"/>
              <a:t>8 mai au 10 juin 2025 : </a:t>
            </a:r>
            <a:r>
              <a:rPr lang="fr-FR" b="0" dirty="0" smtClean="0"/>
              <a:t>en</a:t>
            </a:r>
            <a:r>
              <a:rPr lang="fr-FR" dirty="0" smtClean="0"/>
              <a:t> </a:t>
            </a:r>
            <a:r>
              <a:rPr lang="fr-FR" b="0" dirty="0" smtClean="0"/>
              <a:t>réponse aux droits </a:t>
            </a:r>
            <a:r>
              <a:rPr lang="fr-FR" b="0" dirty="0"/>
              <a:t>de </a:t>
            </a:r>
            <a:r>
              <a:rPr lang="fr-FR" b="0" dirty="0" smtClean="0"/>
              <a:t>douane </a:t>
            </a:r>
            <a:r>
              <a:rPr lang="fr-FR" b="0" dirty="0"/>
              <a:t>sur l’automobile </a:t>
            </a:r>
            <a:r>
              <a:rPr lang="fr-FR" b="0" dirty="0" smtClean="0"/>
              <a:t>et ceux « réciproques ».</a:t>
            </a:r>
            <a:endParaRPr lang="fr-FR" b="0" dirty="0"/>
          </a:p>
        </p:txBody>
      </p:sp>
    </p:spTree>
    <p:extLst>
      <p:ext uri="{BB962C8B-B14F-4D97-AF65-F5344CB8AC3E}">
        <p14:creationId xmlns:p14="http://schemas.microsoft.com/office/powerpoint/2010/main" val="11806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JOUE – Règlements (UE) </a:t>
            </a:r>
            <a:r>
              <a:rPr lang="fr-FR" i="1" dirty="0">
                <a:hlinkClick r:id="rId3"/>
              </a:rPr>
              <a:t>2025/778</a:t>
            </a:r>
            <a:r>
              <a:rPr lang="fr-FR" i="1" dirty="0"/>
              <a:t> et </a:t>
            </a:r>
            <a:r>
              <a:rPr lang="fr-FR" i="1" dirty="0">
                <a:hlinkClick r:id="rId4"/>
              </a:rPr>
              <a:t>2025/786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Contre-mesures de l’Union </a:t>
            </a:r>
            <a:r>
              <a:rPr lang="fr-FR" dirty="0" smtClean="0"/>
              <a:t>européenne </a:t>
            </a:r>
            <a:r>
              <a:rPr lang="fr-FR" sz="1500" i="1" dirty="0" smtClean="0">
                <a:solidFill>
                  <a:prstClr val="white"/>
                </a:solidFill>
              </a:rPr>
              <a:t>(</a:t>
            </a:r>
            <a:r>
              <a:rPr lang="fr-FR" sz="1500" i="1" dirty="0" smtClean="0"/>
              <a:t>mesures publiées le </a:t>
            </a:r>
            <a:r>
              <a:rPr lang="fr-FR" sz="1500" i="1" dirty="0"/>
              <a:t>14 </a:t>
            </a:r>
            <a:r>
              <a:rPr lang="fr-FR" sz="1500" i="1" dirty="0" smtClean="0"/>
              <a:t>avril, suspendues pendant 90 jours)</a:t>
            </a:r>
            <a:endParaRPr lang="fr-FR" sz="1500" i="1" dirty="0"/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166798" y="1017938"/>
            <a:ext cx="5929202" cy="48221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b="1" dirty="0" smtClean="0"/>
              <a:t>Droits de douanes additionnels de 10 % à 25 % </a:t>
            </a:r>
            <a:r>
              <a:rPr lang="fr-FR" dirty="0" smtClean="0"/>
              <a:t>sur les importations en provenance des </a:t>
            </a:r>
            <a:br>
              <a:rPr lang="fr-FR" dirty="0" smtClean="0"/>
            </a:br>
            <a:r>
              <a:rPr lang="fr-FR" dirty="0" smtClean="0"/>
              <a:t>États-Unis en réponse </a:t>
            </a:r>
            <a:r>
              <a:rPr lang="fr-FR" dirty="0"/>
              <a:t>aux droits de </a:t>
            </a:r>
            <a:r>
              <a:rPr lang="fr-FR" dirty="0" smtClean="0"/>
              <a:t>douane </a:t>
            </a:r>
            <a:r>
              <a:rPr lang="fr-FR" dirty="0"/>
              <a:t>américains sur l’acier, l’aluminium et </a:t>
            </a:r>
            <a:r>
              <a:rPr lang="fr-FR" dirty="0" smtClean="0"/>
              <a:t>leurs dérivés</a:t>
            </a:r>
            <a:r>
              <a:rPr lang="fr-FR" dirty="0"/>
              <a:t>.</a:t>
            </a:r>
          </a:p>
          <a:p>
            <a:pPr marL="457200" lvl="1"/>
            <a:endParaRPr lang="fr-FR" dirty="0" smtClean="0"/>
          </a:p>
          <a:p>
            <a:r>
              <a:rPr lang="fr-FR" b="1" dirty="0" smtClean="0"/>
              <a:t>Appliqués graduellement à une liste de produits</a:t>
            </a:r>
            <a:r>
              <a:rPr lang="fr-FR" dirty="0" smtClean="0"/>
              <a:t>,</a:t>
            </a:r>
            <a:r>
              <a:rPr lang="fr-FR" b="1" dirty="0" smtClean="0"/>
              <a:t> </a:t>
            </a:r>
            <a:r>
              <a:rPr lang="fr-FR" dirty="0" smtClean="0"/>
              <a:t>mentionnée dans quatre annexes </a:t>
            </a:r>
            <a:r>
              <a:rPr lang="fr-FR" dirty="0"/>
              <a:t>des </a:t>
            </a:r>
            <a:r>
              <a:rPr lang="fr-FR" dirty="0" smtClean="0"/>
              <a:t>règlements </a:t>
            </a:r>
            <a:r>
              <a:rPr lang="fr-FR" dirty="0"/>
              <a:t>(UE) </a:t>
            </a:r>
            <a:r>
              <a:rPr lang="fr-FR" dirty="0">
                <a:hlinkClick r:id="rId3"/>
              </a:rPr>
              <a:t>2025/778</a:t>
            </a:r>
            <a:r>
              <a:rPr lang="fr-FR" dirty="0"/>
              <a:t> et </a:t>
            </a:r>
            <a:r>
              <a:rPr lang="fr-FR" dirty="0">
                <a:hlinkClick r:id="rId4"/>
              </a:rPr>
              <a:t>2025/786</a:t>
            </a:r>
            <a:r>
              <a:rPr lang="fr-FR" dirty="0" smtClean="0"/>
              <a:t>.</a:t>
            </a:r>
          </a:p>
          <a:p>
            <a:endParaRPr lang="fr-FR" b="1" dirty="0"/>
          </a:p>
          <a:p>
            <a:r>
              <a:rPr lang="fr-FR" dirty="0"/>
              <a:t>L</a:t>
            </a:r>
            <a:r>
              <a:rPr lang="fr-FR" dirty="0" smtClean="0"/>
              <a:t>es droits de douane de </a:t>
            </a:r>
            <a:r>
              <a:rPr lang="fr-FR" dirty="0"/>
              <a:t>l’UE sont actuellement </a:t>
            </a:r>
            <a:r>
              <a:rPr lang="fr-FR" dirty="0" smtClean="0"/>
              <a:t>programmés </a:t>
            </a:r>
            <a:r>
              <a:rPr lang="fr-FR" dirty="0"/>
              <a:t>suivant deux </a:t>
            </a:r>
            <a:r>
              <a:rPr lang="fr-FR" dirty="0" smtClean="0"/>
              <a:t>phases :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 smtClean="0"/>
              <a:t>À partir du </a:t>
            </a:r>
            <a:r>
              <a:rPr lang="fr-FR" sz="1500" b="1" dirty="0" smtClean="0"/>
              <a:t>15 juillet </a:t>
            </a:r>
            <a:r>
              <a:rPr lang="fr-FR" sz="1500" dirty="0" smtClean="0"/>
              <a:t>pour les produits des annexes I, II, III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 smtClean="0">
                <a:sym typeface="Wingdings" panose="05000000000000000000" pitchFamily="2" charset="2"/>
              </a:rPr>
              <a:t>À partir du</a:t>
            </a:r>
            <a:r>
              <a:rPr lang="fr-FR" sz="1500" dirty="0" smtClean="0"/>
              <a:t> </a:t>
            </a:r>
            <a:r>
              <a:rPr lang="fr-FR" sz="1500" b="1" dirty="0" smtClean="0"/>
              <a:t>1</a:t>
            </a:r>
            <a:r>
              <a:rPr lang="fr-FR" sz="1500" b="1" baseline="30000" dirty="0" smtClean="0"/>
              <a:t>er</a:t>
            </a:r>
            <a:r>
              <a:rPr lang="fr-FR" sz="1500" b="1" dirty="0" smtClean="0"/>
              <a:t> décembre </a:t>
            </a:r>
            <a:r>
              <a:rPr lang="fr-FR" sz="1500" dirty="0" smtClean="0"/>
              <a:t>pour l’annexe IV.</a:t>
            </a:r>
          </a:p>
          <a:p>
            <a:endParaRPr lang="fr-FR" sz="1500" dirty="0" smtClean="0"/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6242538" y="1425962"/>
            <a:ext cx="5782664" cy="4006076"/>
          </a:xfrm>
          <a:prstGeom prst="rect">
            <a:avLst/>
          </a:prstGeom>
          <a:noFill/>
          <a:ln w="38100">
            <a:solidFill>
              <a:srgbClr val="0B6482"/>
            </a:solidFill>
          </a:ln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Les principaux produits agricoles et </a:t>
            </a:r>
            <a:br>
              <a:rPr lang="fr-FR" b="1" dirty="0" smtClean="0"/>
            </a:br>
            <a:r>
              <a:rPr lang="fr-FR" b="1" dirty="0" smtClean="0"/>
              <a:t>agro-alimentaires américains concernés</a:t>
            </a:r>
          </a:p>
          <a:p>
            <a:pPr algn="ctr"/>
            <a:endParaRPr lang="fr-FR" sz="100" b="1" dirty="0"/>
          </a:p>
          <a:p>
            <a:r>
              <a:rPr lang="fr-FR" sz="1500" b="1" u="sng" dirty="0"/>
              <a:t>15 juillet </a:t>
            </a:r>
            <a:r>
              <a:rPr lang="fr-FR" sz="1500" b="1" u="sng" dirty="0" smtClean="0"/>
              <a:t>2025</a:t>
            </a:r>
          </a:p>
          <a:p>
            <a:endParaRPr lang="fr-FR" sz="1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 smtClean="0"/>
              <a:t>Annexe I</a:t>
            </a:r>
          </a:p>
          <a:p>
            <a:r>
              <a:rPr lang="fr-FR" sz="1200" dirty="0" smtClean="0"/>
              <a:t>haricots </a:t>
            </a:r>
            <a:r>
              <a:rPr lang="fr-FR" sz="1200" dirty="0"/>
              <a:t>rouges, maïs, jus et préparations de </a:t>
            </a:r>
            <a:r>
              <a:rPr lang="fr-FR" sz="1200" dirty="0" smtClean="0"/>
              <a:t>canneberge,</a:t>
            </a:r>
            <a:r>
              <a:rPr lang="fr-FR" sz="1200" dirty="0"/>
              <a:t> jus </a:t>
            </a:r>
            <a:r>
              <a:rPr lang="fr-FR" sz="1200" dirty="0" smtClean="0"/>
              <a:t>d'orange,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 smtClean="0"/>
              <a:t>Annexe </a:t>
            </a:r>
            <a:r>
              <a:rPr lang="fr-FR" sz="1500" dirty="0"/>
              <a:t>III</a:t>
            </a:r>
          </a:p>
          <a:p>
            <a:pPr algn="just"/>
            <a:r>
              <a:rPr lang="fr-FR" sz="1200" dirty="0" smtClean="0"/>
              <a:t>viande bovine, </a:t>
            </a:r>
            <a:r>
              <a:rPr lang="fr-FR" sz="1200" dirty="0"/>
              <a:t>préparations de crustacés et </a:t>
            </a:r>
            <a:r>
              <a:rPr lang="fr-FR" sz="1200" dirty="0" smtClean="0"/>
              <a:t>mollusques, confiseries, préparations </a:t>
            </a:r>
            <a:r>
              <a:rPr lang="fr-FR" sz="1200" dirty="0"/>
              <a:t>pour animaux</a:t>
            </a:r>
            <a:r>
              <a:rPr lang="fr-FR" sz="1200" dirty="0" smtClean="0"/>
              <a:t>,</a:t>
            </a:r>
            <a:r>
              <a:rPr lang="fr-FR" sz="1200" dirty="0"/>
              <a:t> céréales (dont blé dur</a:t>
            </a:r>
            <a:r>
              <a:rPr lang="fr-FR" sz="1200" dirty="0" smtClean="0"/>
              <a:t>), </a:t>
            </a:r>
            <a:r>
              <a:rPr lang="fr-FR" sz="1200" dirty="0"/>
              <a:t>certaines huiles végétales </a:t>
            </a:r>
            <a:r>
              <a:rPr lang="fr-FR" sz="1200" dirty="0" smtClean="0"/>
              <a:t>(dont margarine), boissons sucrées, etc.</a:t>
            </a:r>
          </a:p>
          <a:p>
            <a:pPr algn="just"/>
            <a:endParaRPr lang="fr-FR" sz="100" b="1" dirty="0" smtClean="0"/>
          </a:p>
          <a:p>
            <a:r>
              <a:rPr lang="fr-FR" sz="1500" b="1" u="sng" dirty="0" smtClean="0"/>
              <a:t>1</a:t>
            </a:r>
            <a:r>
              <a:rPr lang="fr-FR" sz="1500" b="1" u="sng" baseline="30000" dirty="0" smtClean="0"/>
              <a:t>er</a:t>
            </a:r>
            <a:r>
              <a:rPr lang="fr-FR" sz="1500" b="1" u="sng" dirty="0" smtClean="0"/>
              <a:t> décembre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 smtClean="0"/>
              <a:t>Annexe </a:t>
            </a:r>
            <a:r>
              <a:rPr lang="fr-FR" sz="1500" dirty="0"/>
              <a:t>IV </a:t>
            </a:r>
            <a:endParaRPr lang="fr-FR" sz="1500" dirty="0" smtClean="0"/>
          </a:p>
          <a:p>
            <a:r>
              <a:rPr lang="fr-FR" sz="1200" dirty="0" smtClean="0"/>
              <a:t>amandes</a:t>
            </a:r>
            <a:r>
              <a:rPr lang="fr-FR" sz="1200" dirty="0"/>
              <a:t> </a:t>
            </a:r>
            <a:r>
              <a:rPr lang="fr-FR" sz="1200" dirty="0" smtClean="0"/>
              <a:t>et </a:t>
            </a:r>
            <a:r>
              <a:rPr lang="fr-FR" sz="1200" dirty="0"/>
              <a:t>graines de </a:t>
            </a:r>
            <a:r>
              <a:rPr lang="fr-FR" sz="1200" dirty="0" smtClean="0"/>
              <a:t>soja, etc.</a:t>
            </a:r>
          </a:p>
          <a:p>
            <a:endParaRPr lang="fr-FR" sz="100" b="1" dirty="0" smtClean="0"/>
          </a:p>
          <a:p>
            <a:endParaRPr lang="fr-FR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12598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</a:t>
            </a:r>
            <a:r>
              <a:rPr lang="fr-FR" i="1" dirty="0" smtClean="0"/>
              <a:t>Commission européenne et douanes </a:t>
            </a:r>
            <a:r>
              <a:rPr lang="fr-FR" i="1" dirty="0"/>
              <a:t>européennes,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Contre-mesures de l’Union </a:t>
            </a:r>
            <a:r>
              <a:rPr lang="fr-FR" dirty="0" smtClean="0"/>
              <a:t>européenne </a:t>
            </a:r>
            <a:r>
              <a:rPr lang="fr-FR" sz="1500" i="1" dirty="0" smtClean="0"/>
              <a:t>(consultation publique du </a:t>
            </a:r>
            <a:r>
              <a:rPr lang="fr-FR" sz="1500" i="1" dirty="0"/>
              <a:t>8 mai au 10 juin </a:t>
            </a:r>
            <a:r>
              <a:rPr lang="fr-FR" sz="1500" i="1" dirty="0" smtClean="0"/>
              <a:t>2025)</a:t>
            </a:r>
            <a:endParaRPr lang="fr-FR" sz="1500" i="1" dirty="0"/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166798" y="1208942"/>
            <a:ext cx="5752739" cy="444011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La Commission prépare aussi </a:t>
            </a:r>
            <a:r>
              <a:rPr lang="fr-FR" dirty="0" smtClean="0"/>
              <a:t>des mesures commerciales en réponse aux droits de douane américains sur l’automobile et ceux « réciproques ». </a:t>
            </a:r>
          </a:p>
          <a:p>
            <a:endParaRPr lang="fr-FR" dirty="0" smtClean="0"/>
          </a:p>
          <a:p>
            <a:r>
              <a:rPr lang="fr-FR" dirty="0" smtClean="0"/>
              <a:t>Elle a lancé une </a:t>
            </a:r>
            <a:r>
              <a:rPr lang="fr-FR" b="1" dirty="0" smtClean="0"/>
              <a:t>consultation publique le 8 mai jusqu’au 10 juin </a:t>
            </a:r>
            <a:r>
              <a:rPr lang="fr-FR" dirty="0" smtClean="0"/>
              <a:t>sur </a:t>
            </a:r>
            <a:r>
              <a:rPr lang="fr-FR" dirty="0"/>
              <a:t>ses prochaines </a:t>
            </a:r>
            <a:r>
              <a:rPr lang="fr-FR" dirty="0" smtClean="0"/>
              <a:t>contre-mesures, prévoyant notamment :</a:t>
            </a:r>
          </a:p>
          <a:p>
            <a:endParaRPr lang="fr-FR" sz="100" b="1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fr-FR" sz="1500" b="1" dirty="0" smtClean="0"/>
              <a:t>Augmentation des </a:t>
            </a:r>
            <a:r>
              <a:rPr lang="fr-FR" sz="1500" b="1" dirty="0"/>
              <a:t>« mesures commerciales » vis-à-vis des importations en provenance des </a:t>
            </a:r>
            <a:r>
              <a:rPr lang="fr-FR" sz="1500" b="1" dirty="0" smtClean="0"/>
              <a:t>États-Unis </a:t>
            </a:r>
            <a:r>
              <a:rPr lang="fr-FR" sz="1200" dirty="0"/>
              <a:t>(</a:t>
            </a:r>
            <a:r>
              <a:rPr lang="fr-FR" sz="1200" dirty="0" smtClean="0"/>
              <a:t>droits </a:t>
            </a:r>
            <a:r>
              <a:rPr lang="fr-FR" sz="1200" dirty="0"/>
              <a:t>additionnels pour une </a:t>
            </a:r>
            <a:r>
              <a:rPr lang="fr-FR" sz="1200" dirty="0" smtClean="0"/>
              <a:t>5</a:t>
            </a:r>
            <a:r>
              <a:rPr lang="fr-FR" sz="1200" baseline="30000" dirty="0" smtClean="0"/>
              <a:t>e</a:t>
            </a:r>
            <a:r>
              <a:rPr lang="fr-FR" sz="1200" dirty="0" smtClean="0"/>
              <a:t> liste </a:t>
            </a:r>
            <a:r>
              <a:rPr lang="fr-FR" sz="1200" dirty="0"/>
              <a:t>de </a:t>
            </a:r>
            <a:r>
              <a:rPr lang="fr-FR" sz="1200" dirty="0" smtClean="0"/>
              <a:t>produits).</a:t>
            </a:r>
            <a:endParaRPr lang="fr-FR" sz="100" b="1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fr-FR" sz="1500" b="1" dirty="0" smtClean="0">
                <a:sym typeface="Wingdings" panose="05000000000000000000" pitchFamily="2" charset="2"/>
              </a:rPr>
              <a:t>Restriction</a:t>
            </a:r>
            <a:r>
              <a:rPr lang="fr-FR" sz="1500" b="1" dirty="0" smtClean="0"/>
              <a:t> </a:t>
            </a:r>
            <a:r>
              <a:rPr lang="fr-FR" sz="1500" b="1" dirty="0"/>
              <a:t>des exportations vers les </a:t>
            </a:r>
            <a:r>
              <a:rPr lang="fr-FR" sz="1500" b="1" dirty="0" smtClean="0"/>
              <a:t>États-Unis </a:t>
            </a:r>
            <a:r>
              <a:rPr lang="fr-FR" sz="1200" dirty="0"/>
              <a:t>pour 5 produits industriels ou </a:t>
            </a:r>
            <a:r>
              <a:rPr lang="fr-FR" sz="1200" dirty="0" smtClean="0"/>
              <a:t>chimiques, </a:t>
            </a:r>
            <a:r>
              <a:rPr lang="fr-FR" sz="1200" dirty="0"/>
              <a:t>dont les arômes et les enzymes. </a:t>
            </a:r>
            <a:endParaRPr lang="fr-FR" sz="12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fr-FR" sz="1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fr-FR" sz="1500" b="1" dirty="0" smtClean="0"/>
              <a:t>Engagement à venir </a:t>
            </a:r>
            <a:r>
              <a:rPr lang="fr-FR" sz="1500" b="1" dirty="0"/>
              <a:t>d’une procédure de différend commercial </a:t>
            </a:r>
            <a:r>
              <a:rPr lang="fr-FR" sz="1500" dirty="0"/>
              <a:t>avec les </a:t>
            </a:r>
            <a:r>
              <a:rPr lang="fr-FR" sz="1500" dirty="0" smtClean="0"/>
              <a:t>États-Unis devant </a:t>
            </a:r>
            <a:r>
              <a:rPr lang="fr-FR" sz="1500" dirty="0"/>
              <a:t>l’Organisation mondiale du </a:t>
            </a:r>
            <a:r>
              <a:rPr lang="fr-FR" sz="1500" dirty="0" smtClean="0"/>
              <a:t>commerce.</a:t>
            </a:r>
            <a:endParaRPr lang="fr-FR" sz="1200" dirty="0"/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6242538" y="1886402"/>
            <a:ext cx="5782664" cy="1894239"/>
          </a:xfrm>
          <a:prstGeom prst="rect">
            <a:avLst/>
          </a:prstGeom>
          <a:noFill/>
          <a:ln w="38100">
            <a:solidFill>
              <a:srgbClr val="0B6482"/>
            </a:solidFill>
          </a:ln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Les principaux produits agricoles et </a:t>
            </a:r>
            <a:br>
              <a:rPr lang="fr-FR" b="1" dirty="0" smtClean="0"/>
            </a:br>
            <a:r>
              <a:rPr lang="fr-FR" b="1" dirty="0" smtClean="0"/>
              <a:t>agro-alimentaires américains concernés</a:t>
            </a:r>
          </a:p>
          <a:p>
            <a:pPr algn="ctr"/>
            <a:endParaRPr lang="fr-FR" sz="100" b="1" dirty="0"/>
          </a:p>
          <a:p>
            <a:endParaRPr lang="fr-FR" sz="100" b="1" u="sng" dirty="0" smtClean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hlinkClick r:id="rId3"/>
              </a:rPr>
              <a:t>Liste de produits </a:t>
            </a:r>
            <a:r>
              <a:rPr lang="fr-FR" sz="1200" dirty="0">
                <a:hlinkClick r:id="rId3"/>
              </a:rPr>
              <a:t>importés</a:t>
            </a:r>
            <a:r>
              <a:rPr lang="fr-FR" sz="1200" b="1" dirty="0"/>
              <a:t> </a:t>
            </a:r>
            <a:r>
              <a:rPr lang="fr-FR" sz="1200" dirty="0" smtClean="0"/>
              <a:t>susceptibles </a:t>
            </a:r>
            <a:r>
              <a:rPr lang="fr-FR" sz="1200" dirty="0"/>
              <a:t>de droits de douanes </a:t>
            </a:r>
            <a:r>
              <a:rPr lang="fr-FR" sz="1200" dirty="0" smtClean="0"/>
              <a:t>additionnels, notamment : fruits à coques (dont pistaches), arachides décortiquées, vins, spiritueux (dont bourbons), tourteaux de soja</a:t>
            </a:r>
            <a:r>
              <a:rPr lang="fr-FR" sz="1200" dirty="0"/>
              <a:t>,</a:t>
            </a:r>
            <a:r>
              <a:rPr lang="fr-FR" sz="1200" dirty="0" smtClean="0"/>
              <a:t>  poissons et fruits de mer (dont saumons), préparations alimentaires diverses, etc.</a:t>
            </a: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6242538" y="3935730"/>
            <a:ext cx="5782664" cy="1156422"/>
          </a:xfrm>
          <a:prstGeom prst="rect">
            <a:avLst/>
          </a:prstGeom>
          <a:solidFill>
            <a:srgbClr val="0B6482"/>
          </a:solidFill>
          <a:ln w="38100">
            <a:noFill/>
          </a:ln>
        </p:spPr>
        <p:txBody>
          <a:bodyPr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chemeClr val="bg1"/>
                </a:solidFill>
              </a:rPr>
              <a:t>Pour participer à la consultation : </a:t>
            </a:r>
            <a:r>
              <a:rPr lang="fr-FR" dirty="0" smtClean="0">
                <a:solidFill>
                  <a:schemeClr val="bg1"/>
                </a:solidFill>
              </a:rPr>
              <a:t>cliquer </a:t>
            </a:r>
            <a:r>
              <a:rPr lang="fr-FR" dirty="0" smtClean="0">
                <a:solidFill>
                  <a:schemeClr val="bg1"/>
                </a:solidFill>
                <a:hlinkClick r:id="rId4"/>
              </a:rPr>
              <a:t>ici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  <a:endParaRPr lang="fr-FR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5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44218" y="4465438"/>
            <a:ext cx="7295671" cy="848945"/>
          </a:xfrm>
        </p:spPr>
        <p:txBody>
          <a:bodyPr>
            <a:noAutofit/>
          </a:bodyPr>
          <a:lstStyle/>
          <a:p>
            <a:r>
              <a:rPr lang="fr-FR" dirty="0" smtClean="0"/>
              <a:t>Les États-Unis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336699"/>
              </p:ext>
            </p:extLst>
          </p:nvPr>
        </p:nvGraphicFramePr>
        <p:xfrm>
          <a:off x="8048530" y="3503692"/>
          <a:ext cx="4143469" cy="305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00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américaine,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2 % entre 2023 et 2024 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FR" dirty="0">
                <a:solidFill>
                  <a:srgbClr val="00B050"/>
                </a:solidFill>
              </a:rPr>
              <a:t>Produits d’épicerie : </a:t>
            </a:r>
            <a:r>
              <a:rPr lang="fr-FR" dirty="0" smtClean="0">
                <a:solidFill>
                  <a:srgbClr val="00B050"/>
                </a:solidFill>
              </a:rPr>
              <a:t>+ 15 %</a:t>
            </a:r>
            <a:endParaRPr lang="fr-FR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r>
              <a:rPr lang="fr-FR" dirty="0">
                <a:solidFill>
                  <a:srgbClr val="00B050"/>
                </a:solidFill>
              </a:rPr>
              <a:t>Fruits et légumes : </a:t>
            </a:r>
            <a:r>
              <a:rPr lang="fr-FR" dirty="0" smtClean="0">
                <a:solidFill>
                  <a:srgbClr val="00B050"/>
                </a:solidFill>
              </a:rPr>
              <a:t>+ 8 %</a:t>
            </a:r>
            <a:endParaRPr lang="fr-FR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r>
              <a:rPr lang="fr-FR" dirty="0">
                <a:solidFill>
                  <a:srgbClr val="00B050"/>
                </a:solidFill>
              </a:rPr>
              <a:t>Vins et spiritueux : </a:t>
            </a:r>
            <a:r>
              <a:rPr lang="fr-FR" dirty="0" smtClean="0">
                <a:solidFill>
                  <a:srgbClr val="00B050"/>
                </a:solidFill>
              </a:rPr>
              <a:t>+ 6 %</a:t>
            </a:r>
            <a:endParaRPr lang="fr-FR" dirty="0">
              <a:solidFill>
                <a:srgbClr val="00B050"/>
              </a:solidFill>
            </a:endParaRP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r-FR" dirty="0"/>
              <a:t>Union européenne : </a:t>
            </a:r>
            <a:r>
              <a:rPr lang="fr-FR" dirty="0" smtClean="0"/>
              <a:t>+ 10 %</a:t>
            </a:r>
            <a:endParaRPr lang="fr-FR" dirty="0"/>
          </a:p>
          <a:p>
            <a:pPr>
              <a:lnSpc>
                <a:spcPct val="100000"/>
              </a:lnSpc>
            </a:pPr>
            <a:r>
              <a:rPr lang="fr-FR" dirty="0"/>
              <a:t>Mexique : </a:t>
            </a:r>
            <a:r>
              <a:rPr lang="fr-FR" dirty="0" smtClean="0"/>
              <a:t>+ 7 %</a:t>
            </a:r>
            <a:endParaRPr lang="fr-FR" dirty="0"/>
          </a:p>
          <a:p>
            <a:pPr>
              <a:lnSpc>
                <a:spcPct val="100000"/>
              </a:lnSpc>
            </a:pPr>
            <a:r>
              <a:rPr lang="fr-FR" dirty="0"/>
              <a:t>Canada : </a:t>
            </a:r>
            <a:r>
              <a:rPr lang="fr-FR" dirty="0" smtClean="0"/>
              <a:t>+ 3 %</a:t>
            </a:r>
            <a:endParaRPr lang="fr-FR" dirty="0"/>
          </a:p>
          <a:p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é</a:t>
            </a:r>
            <a:r>
              <a:rPr lang="fr-FR" dirty="0" smtClean="0"/>
              <a:t>tats-uniens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des États-Unis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>
          <a:xfrm>
            <a:off x="143026" y="5756275"/>
            <a:ext cx="3934634" cy="305200"/>
          </a:xfrm>
        </p:spPr>
        <p:txBody>
          <a:bodyPr/>
          <a:lstStyle/>
          <a:p>
            <a:r>
              <a:rPr lang="fr-FR" dirty="0" smtClean="0"/>
              <a:t>états-uniennes</a:t>
            </a:r>
            <a:endParaRPr lang="fr-FR" dirty="0"/>
          </a:p>
        </p:txBody>
      </p:sp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678604"/>
              </p:ext>
            </p:extLst>
          </p:nvPr>
        </p:nvGraphicFramePr>
        <p:xfrm>
          <a:off x="151933" y="1763487"/>
          <a:ext cx="3988645" cy="358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Graphique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005886"/>
              </p:ext>
            </p:extLst>
          </p:nvPr>
        </p:nvGraphicFramePr>
        <p:xfrm>
          <a:off x="4109118" y="1763484"/>
          <a:ext cx="3955457" cy="3587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Graphique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525168"/>
              </p:ext>
            </p:extLst>
          </p:nvPr>
        </p:nvGraphicFramePr>
        <p:xfrm>
          <a:off x="8064574" y="1763484"/>
          <a:ext cx="3960627" cy="3587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755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4294967295"/>
          </p:nvPr>
        </p:nvSpPr>
        <p:spPr>
          <a:xfrm>
            <a:off x="166798" y="839522"/>
            <a:ext cx="11858404" cy="340468"/>
          </a:xfrm>
        </p:spPr>
        <p:txBody>
          <a:bodyPr>
            <a:normAutofit lnSpcReduction="10000"/>
          </a:bodyPr>
          <a:lstStyle/>
          <a:p>
            <a:r>
              <a:rPr lang="fr-FR" b="0" dirty="0" smtClean="0"/>
              <a:t>Le déficit s’accentue depuis 2017, pour atteindre - 50 milliards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206404"/>
              </p:ext>
            </p:extLst>
          </p:nvPr>
        </p:nvGraphicFramePr>
        <p:xfrm>
          <a:off x="166798" y="1384453"/>
          <a:ext cx="11858404" cy="469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1069181" y="3206750"/>
            <a:ext cx="10824369" cy="127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62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322552" y="-1727668"/>
            <a:ext cx="3968205" cy="1977996"/>
          </a:xfrm>
        </p:spPr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4294967295"/>
          </p:nvPr>
        </p:nvSpPr>
        <p:spPr>
          <a:xfrm>
            <a:off x="166798" y="839522"/>
            <a:ext cx="11858404" cy="776506"/>
          </a:xfrm>
        </p:spPr>
        <p:txBody>
          <a:bodyPr anchor="t" anchorCtr="0">
            <a:normAutofit/>
          </a:bodyPr>
          <a:lstStyle/>
          <a:p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poste </a:t>
            </a:r>
            <a:r>
              <a:rPr lang="fr-FR" dirty="0">
                <a:solidFill>
                  <a:srgbClr val="C4D69E"/>
                </a:solidFill>
              </a:rPr>
              <a:t>excédentaire</a:t>
            </a:r>
            <a:r>
              <a:rPr lang="fr-FR" dirty="0"/>
              <a:t> : </a:t>
            </a:r>
            <a:r>
              <a:rPr lang="fr-FR" i="1" dirty="0"/>
              <a:t>Oléagineux</a:t>
            </a:r>
            <a:r>
              <a:rPr lang="fr-FR" i="1" dirty="0" smtClean="0"/>
              <a:t>.</a:t>
            </a:r>
            <a:endParaRPr lang="fr-FR" dirty="0" smtClean="0"/>
          </a:p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poste </a:t>
            </a:r>
            <a:r>
              <a:rPr lang="fr-FR" dirty="0" smtClean="0">
                <a:solidFill>
                  <a:srgbClr val="E8A3A3"/>
                </a:solidFill>
              </a:rPr>
              <a:t>déficitaire</a:t>
            </a:r>
            <a:r>
              <a:rPr lang="fr-FR" dirty="0" smtClean="0"/>
              <a:t> : </a:t>
            </a:r>
            <a:r>
              <a:rPr lang="fr-FR" i="1" dirty="0" smtClean="0"/>
              <a:t>Produits d’épicerie.</a:t>
            </a:r>
            <a:endParaRPr lang="fr-FR" dirty="0" smtClean="0"/>
          </a:p>
        </p:txBody>
      </p:sp>
      <p:grpSp>
        <p:nvGrpSpPr>
          <p:cNvPr id="5" name="Groupe 4"/>
          <p:cNvGrpSpPr/>
          <p:nvPr/>
        </p:nvGrpSpPr>
        <p:grpSpPr>
          <a:xfrm>
            <a:off x="303845" y="1727668"/>
            <a:ext cx="11584309" cy="4513604"/>
            <a:chOff x="24766" y="1625856"/>
            <a:chExt cx="11858404" cy="4626684"/>
          </a:xfrm>
        </p:grpSpPr>
        <p:graphicFrame>
          <p:nvGraphicFramePr>
            <p:cNvPr id="7" name="Graphique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95699636"/>
                </p:ext>
              </p:extLst>
            </p:nvPr>
          </p:nvGraphicFramePr>
          <p:xfrm>
            <a:off x="24766" y="1625856"/>
            <a:ext cx="11858404" cy="46266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4890782" y="3755615"/>
              <a:ext cx="6987365" cy="1956097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833715" y="3737592"/>
              <a:ext cx="11044432" cy="173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63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4294967295"/>
          </p:nvPr>
        </p:nvSpPr>
        <p:spPr>
          <a:xfrm>
            <a:off x="166798" y="891332"/>
            <a:ext cx="11858404" cy="805583"/>
          </a:xfrm>
        </p:spPr>
        <p:txBody>
          <a:bodyPr anchor="t" anchorCtr="0">
            <a:normAutofit/>
          </a:bodyPr>
          <a:lstStyle/>
          <a:p>
            <a:r>
              <a:rPr lang="fr-FR" dirty="0" smtClean="0"/>
              <a:t>Balance </a:t>
            </a:r>
            <a:r>
              <a:rPr lang="fr-FR" dirty="0" smtClean="0">
                <a:solidFill>
                  <a:srgbClr val="C4D69E"/>
                </a:solidFill>
              </a:rPr>
              <a:t>excédentaire</a:t>
            </a:r>
            <a:r>
              <a:rPr lang="fr-FR" dirty="0" smtClean="0"/>
              <a:t> </a:t>
            </a:r>
            <a:r>
              <a:rPr lang="fr-FR" dirty="0"/>
              <a:t>: Chine (</a:t>
            </a:r>
            <a:r>
              <a:rPr lang="fr-FR" dirty="0" smtClean="0"/>
              <a:t>1</a:t>
            </a:r>
            <a:r>
              <a:rPr lang="fr-FR" baseline="30000" dirty="0" smtClean="0"/>
              <a:t>re</a:t>
            </a:r>
            <a:r>
              <a:rPr lang="fr-FR" dirty="0" smtClean="0"/>
              <a:t>).</a:t>
            </a:r>
          </a:p>
          <a:p>
            <a:r>
              <a:rPr lang="fr-FR" dirty="0" smtClean="0"/>
              <a:t>Balances </a:t>
            </a:r>
            <a:r>
              <a:rPr lang="fr-FR" dirty="0" smtClean="0">
                <a:solidFill>
                  <a:srgbClr val="E8A3A3"/>
                </a:solidFill>
              </a:rPr>
              <a:t>déficitaires</a:t>
            </a:r>
            <a:r>
              <a:rPr lang="fr-FR" dirty="0" smtClean="0"/>
              <a:t> : Mexique (1</a:t>
            </a:r>
            <a:r>
              <a:rPr lang="fr-FR" baseline="30000" dirty="0" smtClean="0"/>
              <a:t>er</a:t>
            </a:r>
            <a:r>
              <a:rPr lang="fr-FR" dirty="0" smtClean="0"/>
              <a:t>), France (5</a:t>
            </a:r>
            <a:r>
              <a:rPr lang="fr-FR" baseline="30000" dirty="0" smtClean="0"/>
              <a:t>e</a:t>
            </a:r>
            <a:r>
              <a:rPr lang="fr-FR" dirty="0" smtClean="0"/>
              <a:t>).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221113"/>
              </p:ext>
            </p:extLst>
          </p:nvPr>
        </p:nvGraphicFramePr>
        <p:xfrm>
          <a:off x="166799" y="1767255"/>
          <a:ext cx="11858403" cy="441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939131" y="1877627"/>
            <a:ext cx="5488046" cy="2304030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427177" y="4181657"/>
            <a:ext cx="5487183" cy="149469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950616" y="4150776"/>
            <a:ext cx="10955355" cy="253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26745" y="4195760"/>
            <a:ext cx="1073093" cy="148058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4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sp>
        <p:nvSpPr>
          <p:cNvPr id="12" name="Flèche droite 11"/>
          <p:cNvSpPr/>
          <p:nvPr/>
        </p:nvSpPr>
        <p:spPr>
          <a:xfrm>
            <a:off x="53842" y="3898892"/>
            <a:ext cx="225911" cy="21020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67" y="1092856"/>
            <a:ext cx="11519066" cy="479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02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 txBox="1">
            <a:spLocks/>
          </p:cNvSpPr>
          <p:nvPr/>
        </p:nvSpPr>
        <p:spPr>
          <a:xfrm>
            <a:off x="3016265" y="2526773"/>
            <a:ext cx="6159467" cy="70843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000" cap="all" dirty="0" smtClean="0">
                <a:solidFill>
                  <a:srgbClr val="0B6482"/>
                </a:solidFill>
                <a:ea typeface="+mn-ea"/>
                <a:cs typeface="Calibri" panose="020F0502020204030204" pitchFamily="34" charset="0"/>
              </a:rPr>
              <a:t>UNION EUROPÉENNE</a:t>
            </a:r>
            <a:endParaRPr lang="fr-FR" sz="4000" cap="all" dirty="0">
              <a:solidFill>
                <a:srgbClr val="0B6482"/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534560" y="3429000"/>
            <a:ext cx="91228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L’importance </a:t>
            </a:r>
            <a:r>
              <a:rPr lang="fr-FR" sz="4000" dirty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des </a:t>
            </a:r>
            <a:r>
              <a:rPr lang="fr-FR" sz="4000" dirty="0" smtClean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États-Unis </a:t>
            </a:r>
            <a:r>
              <a:rPr lang="fr-FR" sz="4000" dirty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d</a:t>
            </a:r>
            <a:r>
              <a:rPr lang="fr-FR" sz="4000" dirty="0" smtClean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u point de vue de </a:t>
            </a:r>
            <a:r>
              <a:rPr lang="fr-FR" sz="4000" dirty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l’Union européenne</a:t>
            </a:r>
          </a:p>
        </p:txBody>
      </p:sp>
    </p:spTree>
    <p:extLst>
      <p:ext uri="{BB962C8B-B14F-4D97-AF65-F5344CB8AC3E}">
        <p14:creationId xmlns:p14="http://schemas.microsoft.com/office/powerpoint/2010/main" val="1337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Répartition des exportations </a:t>
            </a:r>
            <a:r>
              <a:rPr lang="fr-FR" dirty="0" smtClean="0"/>
              <a:t>européennes vers les États-Unis par catégorie en 2024 (en valeur)</a:t>
            </a:r>
            <a:endParaRPr lang="fr-FR" dirty="0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</a:t>
            </a:r>
            <a:r>
              <a:rPr lang="fr-FR" i="1" dirty="0" smtClean="0"/>
              <a:t>douanes européennes, </a:t>
            </a:r>
            <a:r>
              <a:rPr lang="fr-FR" i="1" dirty="0"/>
              <a:t>d’après Trade Data Monitor, données 2024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Graphique 7"/>
              <p:cNvGraphicFramePr/>
              <p:nvPr>
                <p:extLst>
                  <p:ext uri="{D42A27DB-BD31-4B8C-83A1-F6EECF244321}">
                    <p14:modId xmlns:p14="http://schemas.microsoft.com/office/powerpoint/2010/main" val="2926776243"/>
                  </p:ext>
                </p:extLst>
              </p:nvPr>
            </p:nvGraphicFramePr>
            <p:xfrm>
              <a:off x="166798" y="817685"/>
              <a:ext cx="11858404" cy="522263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8" name="Graphique 7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798" y="817685"/>
                <a:ext cx="11858404" cy="52226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662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 txBox="1">
            <a:spLocks/>
          </p:cNvSpPr>
          <p:nvPr/>
        </p:nvSpPr>
        <p:spPr>
          <a:xfrm>
            <a:off x="4882662" y="2526773"/>
            <a:ext cx="2426676" cy="70843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000" cap="all" dirty="0" smtClean="0">
                <a:solidFill>
                  <a:srgbClr val="0B6482"/>
                </a:solidFill>
                <a:ea typeface="+mn-ea"/>
                <a:cs typeface="Calibri" panose="020F0502020204030204" pitchFamily="34" charset="0"/>
              </a:rPr>
              <a:t>France</a:t>
            </a:r>
            <a:endParaRPr lang="fr-FR" sz="4000" cap="all" dirty="0">
              <a:solidFill>
                <a:srgbClr val="0B6482"/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87995" y="3429000"/>
            <a:ext cx="74160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L’importance </a:t>
            </a:r>
            <a:r>
              <a:rPr lang="fr-FR" sz="4000" dirty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des </a:t>
            </a:r>
            <a:r>
              <a:rPr lang="fr-FR" sz="4000" dirty="0" smtClean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États-Unis </a:t>
            </a:r>
            <a:r>
              <a:rPr lang="fr-FR" sz="4000" dirty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d</a:t>
            </a:r>
            <a:r>
              <a:rPr lang="fr-FR" sz="4000" dirty="0" smtClean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u point de vue de la France</a:t>
            </a:r>
            <a:endParaRPr lang="fr-FR" sz="4000" dirty="0">
              <a:solidFill>
                <a:schemeClr val="bg1"/>
              </a:solidFill>
              <a:latin typeface="Marianne" panose="02000000000000000000" pitchFamily="50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0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française,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314320"/>
              </p:ext>
            </p:extLst>
          </p:nvPr>
        </p:nvGraphicFramePr>
        <p:xfrm>
          <a:off x="166798" y="849213"/>
          <a:ext cx="11858404" cy="5159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1136591" y="4267634"/>
            <a:ext cx="10741731" cy="158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6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Part des États-Unis </a:t>
            </a:r>
            <a:r>
              <a:rPr lang="fr-FR" dirty="0"/>
              <a:t>dans les </a:t>
            </a:r>
            <a:r>
              <a:rPr lang="fr-FR" dirty="0" smtClean="0"/>
              <a:t>exportations françaises </a:t>
            </a:r>
            <a:r>
              <a:rPr lang="fr-FR" dirty="0"/>
              <a:t>en 2024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3386" y="2828835"/>
            <a:ext cx="3786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solidFill>
                  <a:srgbClr val="0B6482"/>
                </a:solidFill>
                <a:latin typeface="Marianne" panose="02000000000000000000" pitchFamily="50" charset="0"/>
              </a:rPr>
              <a:t>Une importance </a:t>
            </a:r>
            <a:r>
              <a:rPr lang="fr-FR" sz="2400" dirty="0" smtClean="0">
                <a:solidFill>
                  <a:srgbClr val="0B6482"/>
                </a:solidFill>
                <a:latin typeface="Marianne" panose="02000000000000000000" pitchFamily="50" charset="0"/>
              </a:rPr>
              <a:t>relative pour les exportations françaises</a:t>
            </a:r>
            <a:endParaRPr lang="fr-FR" sz="2400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</a:t>
            </a:r>
            <a:r>
              <a:rPr lang="fr-FR" i="1" dirty="0" smtClean="0"/>
              <a:t>douane française, </a:t>
            </a:r>
            <a:r>
              <a:rPr lang="fr-FR" i="1" dirty="0"/>
              <a:t>d’après Trade Data Monitor, données 2024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/>
          </p:nvPr>
        </p:nvGraphicFramePr>
        <p:xfrm>
          <a:off x="3411414" y="914400"/>
          <a:ext cx="8613787" cy="509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56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Répartition des exportations </a:t>
            </a:r>
            <a:r>
              <a:rPr lang="fr-FR" dirty="0" smtClean="0"/>
              <a:t>françaises vers les États-Unis par catégorie en </a:t>
            </a:r>
            <a:r>
              <a:rPr lang="fr-FR" dirty="0"/>
              <a:t>2024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</a:t>
            </a:r>
            <a:r>
              <a:rPr lang="fr-FR" i="1" dirty="0" smtClean="0"/>
              <a:t>douane française, </a:t>
            </a:r>
            <a:r>
              <a:rPr lang="fr-FR" i="1" dirty="0"/>
              <a:t>d’après Trade Data Monitor, données 2024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Graphique 5"/>
              <p:cNvGraphicFramePr/>
              <p:nvPr>
                <p:extLst/>
              </p:nvPr>
            </p:nvGraphicFramePr>
            <p:xfrm>
              <a:off x="166798" y="830873"/>
              <a:ext cx="11858404" cy="519625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Graphique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798" y="830873"/>
                <a:ext cx="11858404" cy="519625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019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française,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marchés de la France (en valeur)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724718"/>
              </p:ext>
            </p:extLst>
          </p:nvPr>
        </p:nvGraphicFramePr>
        <p:xfrm>
          <a:off x="166798" y="933299"/>
          <a:ext cx="11858404" cy="5016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9722069" y="458048"/>
            <a:ext cx="2303133" cy="27699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Taux de variation 2024-2023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15036" y="869835"/>
            <a:ext cx="1038225" cy="4545070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6432" y="689106"/>
            <a:ext cx="577472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6e</a:t>
            </a:r>
            <a:endParaRPr lang="fr-FR" sz="1400" cap="none" spc="0" dirty="0">
              <a:ln w="22225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/>
              <a:latin typeface="Marianne" panose="02000000000000000000" pitchFamily="50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15" name="ZoneTexte 12"/>
          <p:cNvSpPr txBox="1"/>
          <p:nvPr/>
        </p:nvSpPr>
        <p:spPr>
          <a:xfrm>
            <a:off x="1198569" y="1013444"/>
            <a:ext cx="10826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+ 1 %       	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   - 1 %                   - 1 %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2 %     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2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% 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	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+ 6 %                   + 1  %     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- 20 %                - 3 %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14 %</a:t>
            </a:r>
            <a:r>
              <a:rPr lang="fr-FR" sz="1200" b="1" i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Les échanges de produits agricoles et agro-alimentaires</a:t>
            </a:r>
          </a:p>
          <a:p>
            <a:r>
              <a:rPr lang="fr-FR" i="1" dirty="0" smtClean="0"/>
              <a:t>Source : service économique régional de Washington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Situation en 2024 : une croissance solide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8" y="1514214"/>
            <a:ext cx="11858404" cy="4207577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L’économie américaine poursuit son atterrissage en douceur en 2024, après </a:t>
            </a:r>
            <a:r>
              <a:rPr lang="fr-FR" dirty="0"/>
              <a:t>la crise </a:t>
            </a:r>
            <a:r>
              <a:rPr lang="fr-FR" dirty="0" smtClean="0"/>
              <a:t>sanitaire, </a:t>
            </a:r>
            <a:r>
              <a:rPr lang="fr-FR" dirty="0"/>
              <a:t>même si certaines fragilités persistent sur le front de l’inflation et des finances </a:t>
            </a:r>
            <a:r>
              <a:rPr lang="fr-FR" dirty="0" smtClean="0"/>
              <a:t>publiques :</a:t>
            </a:r>
            <a:endParaRPr lang="fr-FR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/>
              <a:t>La croissance du PIB est restée très robuste à </a:t>
            </a:r>
            <a:r>
              <a:rPr lang="fr-FR" dirty="0" smtClean="0"/>
              <a:t>+ 2,8 % </a:t>
            </a:r>
            <a:r>
              <a:rPr lang="fr-FR" dirty="0"/>
              <a:t>après une bonne année 2023 à </a:t>
            </a:r>
            <a:r>
              <a:rPr lang="fr-FR" dirty="0" smtClean="0"/>
              <a:t>+ 2,9 %.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/>
              <a:t>L’inflation a poursuivi sa décélération avec </a:t>
            </a:r>
            <a:r>
              <a:rPr lang="fr-FR" dirty="0" smtClean="0"/>
              <a:t>3 % </a:t>
            </a:r>
            <a:r>
              <a:rPr lang="fr-FR" dirty="0"/>
              <a:t>de hausse des prix à la consommation après des hausses de </a:t>
            </a:r>
            <a:r>
              <a:rPr lang="fr-FR" dirty="0" smtClean="0"/>
              <a:t>4,1 % </a:t>
            </a:r>
            <a:r>
              <a:rPr lang="fr-FR" dirty="0"/>
              <a:t>en 2023 et </a:t>
            </a:r>
            <a:r>
              <a:rPr lang="fr-FR" dirty="0" smtClean="0"/>
              <a:t>8 % </a:t>
            </a:r>
            <a:r>
              <a:rPr lang="fr-FR" dirty="0"/>
              <a:t>en 2022</a:t>
            </a:r>
            <a:r>
              <a:rPr lang="fr-FR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/>
              <a:t>Le marché de l’emploi est resté soutenu avec un taux de chômage de </a:t>
            </a:r>
            <a:r>
              <a:rPr lang="fr-FR" dirty="0" smtClean="0"/>
              <a:t>4 % </a:t>
            </a:r>
            <a:r>
              <a:rPr lang="fr-FR" dirty="0"/>
              <a:t>contre </a:t>
            </a:r>
            <a:r>
              <a:rPr lang="fr-FR" dirty="0" smtClean="0"/>
              <a:t>3,6 % </a:t>
            </a:r>
            <a:r>
              <a:rPr lang="fr-FR" dirty="0"/>
              <a:t>en 2023 et </a:t>
            </a:r>
            <a:r>
              <a:rPr lang="fr-FR" dirty="0" smtClean="0"/>
              <a:t>2022.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/>
              <a:t>Dans ce contexte de plein emploi et d’une inflation toujours au-dessus de l’objectif de long terme de </a:t>
            </a:r>
            <a:r>
              <a:rPr lang="fr-FR" dirty="0" smtClean="0"/>
              <a:t>2 %, </a:t>
            </a:r>
            <a:r>
              <a:rPr lang="fr-FR" dirty="0"/>
              <a:t>la Réserve fédérale est restée prudente en </a:t>
            </a:r>
            <a:r>
              <a:rPr lang="fr-FR" dirty="0" smtClean="0"/>
              <a:t>maintenant, en décembre 2024, </a:t>
            </a:r>
            <a:r>
              <a:rPr lang="fr-FR" dirty="0"/>
              <a:t>des taux directeurs </a:t>
            </a:r>
            <a:r>
              <a:rPr lang="fr-FR" dirty="0" smtClean="0"/>
              <a:t>dans </a:t>
            </a:r>
            <a:r>
              <a:rPr lang="fr-FR" dirty="0"/>
              <a:t>une fourchette </a:t>
            </a:r>
            <a:r>
              <a:rPr lang="fr-FR" dirty="0" smtClean="0"/>
              <a:t>de </a:t>
            </a:r>
            <a:r>
              <a:rPr lang="fr-FR" dirty="0"/>
              <a:t>4,25 à </a:t>
            </a:r>
            <a:r>
              <a:rPr lang="fr-FR" dirty="0" smtClean="0"/>
              <a:t>4,50 %.</a:t>
            </a:r>
            <a:endParaRPr lang="fr-FR" dirty="0"/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744688"/>
            <a:ext cx="11858404" cy="650480"/>
          </a:xfrm>
        </p:spPr>
        <p:txBody>
          <a:bodyPr>
            <a:normAutofit/>
          </a:bodyPr>
          <a:lstStyle/>
          <a:p>
            <a:r>
              <a:rPr lang="fr-FR" dirty="0" smtClean="0"/>
              <a:t>L’économie </a:t>
            </a:r>
            <a:r>
              <a:rPr lang="fr-FR" dirty="0"/>
              <a:t>américaine </a:t>
            </a:r>
            <a:r>
              <a:rPr lang="fr-FR" dirty="0" smtClean="0"/>
              <a:t>robuste connaît certaines </a:t>
            </a:r>
            <a:r>
              <a:rPr lang="fr-FR" dirty="0"/>
              <a:t>fragilités en termes de déficit budgétaire et de </a:t>
            </a:r>
            <a:r>
              <a:rPr lang="fr-FR" dirty="0" smtClean="0"/>
              <a:t>dette et entre </a:t>
            </a:r>
            <a:r>
              <a:rPr lang="fr-FR" dirty="0"/>
              <a:t>aujourd’hui dans une phase d’incertitude </a:t>
            </a:r>
            <a:r>
              <a:rPr lang="fr-FR" dirty="0" smtClean="0"/>
              <a:t>inédite.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71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service économique régional de </a:t>
            </a:r>
            <a:r>
              <a:rPr lang="fr-FR" i="1" dirty="0" smtClean="0"/>
              <a:t>Washington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Prévisions pour 2025 : un ralentissement de la croissance et de nombreuses incertitudes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8" y="1381033"/>
            <a:ext cx="11852028" cy="4095933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Depuis l’entrée en fonction de Donald </a:t>
            </a:r>
            <a:r>
              <a:rPr lang="fr-FR" dirty="0" err="1"/>
              <a:t>Trump</a:t>
            </a:r>
            <a:r>
              <a:rPr lang="fr-FR" dirty="0"/>
              <a:t> le 20 janvier dernier et son utilisation autant erratique qu’agressive de l’arme tarifaire, l’économie </a:t>
            </a:r>
            <a:r>
              <a:rPr lang="fr-FR" dirty="0" smtClean="0"/>
              <a:t>mondiale (et </a:t>
            </a:r>
            <a:r>
              <a:rPr lang="fr-FR" dirty="0"/>
              <a:t>singulièrement </a:t>
            </a:r>
            <a:r>
              <a:rPr lang="fr-FR" dirty="0" smtClean="0"/>
              <a:t>américaine) </a:t>
            </a:r>
            <a:r>
              <a:rPr lang="fr-FR" dirty="0"/>
              <a:t>est entrée dans une période de grande incertitude avec une dégradation des indicateurs de confiance des ménages et des entreprises</a:t>
            </a:r>
            <a:r>
              <a:rPr lang="fr-FR" dirty="0" smtClean="0"/>
              <a:t>.</a:t>
            </a:r>
          </a:p>
          <a:p>
            <a:pPr algn="just"/>
            <a:endParaRPr lang="fr-FR" sz="1000" dirty="0"/>
          </a:p>
          <a:p>
            <a:pPr algn="just"/>
            <a:r>
              <a:rPr lang="fr-FR" dirty="0"/>
              <a:t>En ce début du mois de juin 2025, le consensus des économistes </a:t>
            </a:r>
            <a:r>
              <a:rPr lang="fr-FR" dirty="0" smtClean="0"/>
              <a:t>anticipe :</a:t>
            </a:r>
            <a:endParaRPr lang="fr-FR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/>
              <a:t>Un net ralentissement de la croissance américaine dans une fourchette de </a:t>
            </a:r>
            <a:r>
              <a:rPr lang="fr-FR" dirty="0" smtClean="0"/>
              <a:t>+ 1,5 </a:t>
            </a:r>
            <a:r>
              <a:rPr lang="fr-FR" dirty="0"/>
              <a:t>à </a:t>
            </a:r>
            <a:r>
              <a:rPr lang="fr-FR" dirty="0" smtClean="0"/>
              <a:t>+ 1,8 % </a:t>
            </a:r>
            <a:r>
              <a:rPr lang="fr-FR" dirty="0"/>
              <a:t>(soit une baisse moyenne de 0,5 à </a:t>
            </a:r>
            <a:r>
              <a:rPr lang="fr-FR" dirty="0" smtClean="0"/>
              <a:t>1 % </a:t>
            </a:r>
            <a:r>
              <a:rPr lang="fr-FR" dirty="0"/>
              <a:t>par rapport aux prévisions de la fin d’année 2024). Toutefois, à ce stade, l’hypothèse d’une récession de l’économie américaine, un temps envisagée par les grandes banques, semble écartée pour 2025.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/>
              <a:t>Une décélération de l’inflation qui est stoppée au niveau de 2024 </a:t>
            </a:r>
            <a:r>
              <a:rPr lang="fr-FR" dirty="0" smtClean="0"/>
              <a:t>à 3 % </a:t>
            </a:r>
            <a:r>
              <a:rPr lang="fr-FR" dirty="0"/>
              <a:t>et n’atteindra pas la cible des </a:t>
            </a:r>
            <a:r>
              <a:rPr lang="fr-FR" dirty="0" smtClean="0"/>
              <a:t>2 %, </a:t>
            </a:r>
            <a:r>
              <a:rPr lang="fr-FR" dirty="0"/>
              <a:t>synonyme d’une baisse assurée des taux de la Réserve fédérale.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297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service économique régional de Washington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Prévisions pour 2025 : </a:t>
            </a:r>
            <a:r>
              <a:rPr lang="fr-FR" dirty="0" smtClean="0"/>
              <a:t>dépréciation du dollar et inquiétudes sur les finances publiques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8" y="1660768"/>
            <a:ext cx="11852028" cy="4137797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/>
              <a:t>Un marché de l’emploi qui reste solide avec un taux de chômage seulement légèrement dégradé par rapport à 2024 : </a:t>
            </a:r>
            <a:r>
              <a:rPr lang="fr-FR" dirty="0" smtClean="0"/>
              <a:t>4,2 % </a:t>
            </a:r>
            <a:r>
              <a:rPr lang="fr-FR" dirty="0"/>
              <a:t>contre </a:t>
            </a:r>
            <a:r>
              <a:rPr lang="fr-FR" dirty="0" smtClean="0"/>
              <a:t>4 %.</a:t>
            </a:r>
          </a:p>
          <a:p>
            <a:pPr algn="just"/>
            <a:endParaRPr lang="fr-FR" sz="1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 smtClean="0"/>
              <a:t>Un </a:t>
            </a:r>
            <a:r>
              <a:rPr lang="fr-FR" dirty="0"/>
              <a:t>dollar américain qui devrait se déprécier de </a:t>
            </a:r>
            <a:r>
              <a:rPr lang="fr-FR" dirty="0" smtClean="0"/>
              <a:t>12 % </a:t>
            </a:r>
            <a:r>
              <a:rPr lang="fr-FR" dirty="0"/>
              <a:t>sur l’ensemble de l’année 2025 avec une parité passant de 1 € = </a:t>
            </a:r>
            <a:r>
              <a:rPr lang="fr-FR" dirty="0" smtClean="0"/>
              <a:t>1,04 $ </a:t>
            </a:r>
            <a:r>
              <a:rPr lang="fr-FR" dirty="0"/>
              <a:t>en janvier à </a:t>
            </a:r>
            <a:r>
              <a:rPr lang="fr-FR" dirty="0" smtClean="0"/>
              <a:t>1,18 $ </a:t>
            </a:r>
            <a:r>
              <a:rPr lang="fr-FR" dirty="0"/>
              <a:t>en décembre </a:t>
            </a:r>
            <a:r>
              <a:rPr lang="fr-FR" dirty="0" smtClean="0"/>
              <a:t>2025.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 smtClean="0"/>
              <a:t>Une </a:t>
            </a:r>
            <a:r>
              <a:rPr lang="fr-FR" dirty="0"/>
              <a:t>situation de déficit budgétaire et d’augmentation de la dette fédérale qui continue </a:t>
            </a:r>
            <a:r>
              <a:rPr lang="fr-FR" dirty="0" smtClean="0"/>
              <a:t>de </a:t>
            </a:r>
            <a:r>
              <a:rPr lang="fr-FR" dirty="0"/>
              <a:t>se </a:t>
            </a:r>
            <a:r>
              <a:rPr lang="fr-FR" dirty="0" smtClean="0"/>
              <a:t>dégrader.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dirty="0" smtClean="0"/>
              <a:t>Néanmoins</a:t>
            </a:r>
            <a:r>
              <a:rPr lang="fr-FR" dirty="0"/>
              <a:t>, un retournement rapide de ces anticipations, à l’image des évolutions des marchés financiers, ne peut être exclu si l’Administration </a:t>
            </a:r>
            <a:r>
              <a:rPr lang="fr-FR" dirty="0" err="1"/>
              <a:t>Trump</a:t>
            </a:r>
            <a:r>
              <a:rPr lang="fr-FR" dirty="0"/>
              <a:t> enregistre, dans les prochains mois, des accords avantageux avec les principaux partenaires commerciaux des </a:t>
            </a:r>
            <a:r>
              <a:rPr lang="fr-FR" dirty="0" smtClean="0"/>
              <a:t>États-Unis.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607366"/>
          </a:xfrm>
        </p:spPr>
        <p:txBody>
          <a:bodyPr>
            <a:normAutofit fontScale="92500" lnSpcReduction="10000"/>
          </a:bodyPr>
          <a:lstStyle/>
          <a:p>
            <a:r>
              <a:rPr lang="fr-FR" sz="2200" dirty="0"/>
              <a:t>Des perspectives dégradées pour 2025 mais une situation marquée d’abord par des </a:t>
            </a:r>
            <a:r>
              <a:rPr lang="fr-FR" sz="2200" dirty="0" smtClean="0"/>
              <a:t>incertitudes. </a:t>
            </a:r>
            <a:endParaRPr lang="fr-FR" sz="2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602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service économique régional de </a:t>
            </a:r>
            <a:r>
              <a:rPr lang="fr-FR" i="1" dirty="0" smtClean="0"/>
              <a:t>Washington et Fonds monétaire international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Évolution du PIB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129967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b="0" dirty="0"/>
              <a:t>Une croissance économique des </a:t>
            </a:r>
            <a:r>
              <a:rPr lang="fr-FR" b="0" dirty="0" smtClean="0"/>
              <a:t>États-Unis robuste</a:t>
            </a:r>
            <a:r>
              <a:rPr lang="fr-FR" b="0" dirty="0"/>
              <a:t> </a:t>
            </a:r>
            <a:r>
              <a:rPr lang="fr-FR" b="0" dirty="0" smtClean="0"/>
              <a:t>: de 2018 </a:t>
            </a:r>
            <a:r>
              <a:rPr lang="fr-FR" b="0" dirty="0"/>
              <a:t>à 2024, le PIB </a:t>
            </a:r>
            <a:r>
              <a:rPr lang="fr-FR" b="0" dirty="0" smtClean="0"/>
              <a:t>a </a:t>
            </a:r>
            <a:r>
              <a:rPr lang="fr-FR" b="0" dirty="0"/>
              <a:t>augmenté de </a:t>
            </a:r>
            <a:r>
              <a:rPr lang="fr-FR" b="0" dirty="0" smtClean="0"/>
              <a:t>   18,9 %, </a:t>
            </a:r>
            <a:r>
              <a:rPr lang="fr-FR" b="0" dirty="0"/>
              <a:t>soit une croissance moyenne annuelle de </a:t>
            </a:r>
            <a:r>
              <a:rPr lang="fr-FR" b="0" dirty="0" smtClean="0"/>
              <a:t>2,5 %.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fr-FR" sz="1000" b="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500" b="0" i="1" dirty="0" smtClean="0"/>
              <a:t>Contre respectivement 7,4 % </a:t>
            </a:r>
            <a:r>
              <a:rPr lang="fr-FR" sz="1500" b="0" i="1" dirty="0"/>
              <a:t>et </a:t>
            </a:r>
            <a:r>
              <a:rPr lang="fr-FR" sz="1500" b="0" i="1" dirty="0" smtClean="0"/>
              <a:t>1 % </a:t>
            </a:r>
            <a:r>
              <a:rPr lang="fr-FR" sz="1500" b="0" i="1" dirty="0"/>
              <a:t>pour la France</a:t>
            </a:r>
            <a:r>
              <a:rPr lang="fr-FR" sz="1500" b="0" i="1" dirty="0" smtClean="0"/>
              <a:t>.</a:t>
            </a:r>
            <a:endParaRPr lang="fr-FR" sz="1500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512344"/>
              </p:ext>
            </p:extLst>
          </p:nvPr>
        </p:nvGraphicFramePr>
        <p:xfrm>
          <a:off x="166798" y="2139193"/>
          <a:ext cx="11858404" cy="3974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213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service économique régional de </a:t>
            </a:r>
            <a:r>
              <a:rPr lang="fr-FR" i="1" dirty="0" smtClean="0"/>
              <a:t>Washington </a:t>
            </a:r>
            <a:r>
              <a:rPr lang="fr-FR" i="1" dirty="0"/>
              <a:t>et </a:t>
            </a:r>
            <a:r>
              <a:rPr lang="fr-FR" i="1" dirty="0" smtClean="0"/>
              <a:t>Fonds </a:t>
            </a:r>
            <a:r>
              <a:rPr lang="fr-FR" i="1" dirty="0"/>
              <a:t>monétaire </a:t>
            </a:r>
            <a:r>
              <a:rPr lang="fr-FR" i="1" dirty="0" smtClean="0"/>
              <a:t>international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Évolution des prix à la consommation</a:t>
            </a:r>
            <a:endParaRPr lang="fr-FR" dirty="0"/>
          </a:p>
        </p:txBody>
      </p: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5065A4E2-1DF2-44E8-B7D1-05289CF062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1308061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fr-FR" b="0" dirty="0"/>
              <a:t>Une inflation aujourd’hui mieux maitrisée mais qui reste au-dessus de l’objectif des </a:t>
            </a:r>
            <a:r>
              <a:rPr lang="fr-FR" b="0" dirty="0" smtClean="0"/>
              <a:t>2 % : de 2018 à 2024, </a:t>
            </a:r>
            <a:r>
              <a:rPr lang="fr-FR" b="0" dirty="0"/>
              <a:t>les prix à la consommation aux </a:t>
            </a:r>
            <a:r>
              <a:rPr lang="fr-FR" b="0" dirty="0" smtClean="0"/>
              <a:t>États-Unis </a:t>
            </a:r>
            <a:r>
              <a:rPr lang="fr-FR" b="0" dirty="0"/>
              <a:t>ont augmenté de </a:t>
            </a:r>
            <a:r>
              <a:rPr lang="fr-FR" b="0" dirty="0" smtClean="0"/>
              <a:t>28 %, </a:t>
            </a:r>
            <a:r>
              <a:rPr lang="fr-FR" b="0" dirty="0"/>
              <a:t>soit une croissance moyenne annuelle de </a:t>
            </a:r>
            <a:r>
              <a:rPr lang="fr-FR" b="0" dirty="0" smtClean="0"/>
              <a:t>3,6 % </a:t>
            </a:r>
          </a:p>
          <a:p>
            <a:pPr algn="just">
              <a:spcBef>
                <a:spcPts val="0"/>
              </a:spcBef>
            </a:pPr>
            <a:endParaRPr lang="fr-FR" sz="1000" b="0" dirty="0"/>
          </a:p>
          <a:p>
            <a:pPr algn="just">
              <a:spcBef>
                <a:spcPts val="0"/>
              </a:spcBef>
            </a:pPr>
            <a:r>
              <a:rPr lang="fr-FR" sz="1500" b="0" i="1" dirty="0" smtClean="0"/>
              <a:t>Contre </a:t>
            </a:r>
            <a:r>
              <a:rPr lang="fr-FR" sz="1500" b="0" i="1" dirty="0"/>
              <a:t>respectivement </a:t>
            </a:r>
            <a:r>
              <a:rPr lang="fr-FR" sz="1500" b="0" i="1" dirty="0" smtClean="0"/>
              <a:t>21,5 % </a:t>
            </a:r>
            <a:r>
              <a:rPr lang="fr-FR" sz="1500" b="0" i="1" dirty="0"/>
              <a:t>et </a:t>
            </a:r>
            <a:r>
              <a:rPr lang="fr-FR" sz="1500" b="0" i="1" dirty="0" smtClean="0"/>
              <a:t>2,8 % </a:t>
            </a:r>
            <a:r>
              <a:rPr lang="fr-FR" sz="1500" b="0" i="1" dirty="0"/>
              <a:t>pour la France</a:t>
            </a:r>
            <a:r>
              <a:rPr lang="fr-FR" sz="1500" b="0" i="1" dirty="0" smtClean="0"/>
              <a:t>.</a:t>
            </a:r>
            <a:endParaRPr lang="fr-FR" sz="1500" b="0" i="1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48163"/>
              </p:ext>
            </p:extLst>
          </p:nvPr>
        </p:nvGraphicFramePr>
        <p:xfrm>
          <a:off x="166798" y="2147581"/>
          <a:ext cx="11858404" cy="390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320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Les échanges de produits agricoles et agro-alimentaires</a:t>
            </a:r>
          </a:p>
          <a:p>
            <a:r>
              <a:rPr lang="fr-FR" i="1" dirty="0"/>
              <a:t>Source : service économique régional de Washington et </a:t>
            </a:r>
            <a:r>
              <a:rPr lang="fr-FR" i="1" dirty="0" smtClean="0"/>
              <a:t>Fonds </a:t>
            </a:r>
            <a:r>
              <a:rPr lang="fr-FR" i="1" dirty="0"/>
              <a:t>monétaire </a:t>
            </a:r>
            <a:r>
              <a:rPr lang="fr-FR" i="1" dirty="0" smtClean="0"/>
              <a:t>international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Taux de chômage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3"/>
            <a:ext cx="11858404" cy="120355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fr-FR" b="0" dirty="0"/>
              <a:t>Une économie américaine au plein </a:t>
            </a:r>
            <a:r>
              <a:rPr lang="fr-FR" b="0" dirty="0" smtClean="0"/>
              <a:t>emploi : de 2018 </a:t>
            </a:r>
            <a:r>
              <a:rPr lang="fr-FR" b="0" dirty="0"/>
              <a:t>à 2024, le taux de chômage aux </a:t>
            </a:r>
            <a:r>
              <a:rPr lang="fr-FR" b="0" dirty="0" smtClean="0"/>
              <a:t>États-Unis </a:t>
            </a:r>
            <a:r>
              <a:rPr lang="fr-FR" b="0" dirty="0"/>
              <a:t>s’est </a:t>
            </a:r>
            <a:r>
              <a:rPr lang="fr-FR" b="0" dirty="0" smtClean="0"/>
              <a:t>établi </a:t>
            </a:r>
            <a:r>
              <a:rPr lang="fr-FR" b="0" dirty="0"/>
              <a:t>en </a:t>
            </a:r>
            <a:r>
              <a:rPr lang="fr-FR" b="0" dirty="0" smtClean="0"/>
              <a:t>moyenne </a:t>
            </a:r>
            <a:r>
              <a:rPr lang="fr-FR" b="0" dirty="0"/>
              <a:t>à </a:t>
            </a:r>
            <a:r>
              <a:rPr lang="fr-FR" b="0" dirty="0" smtClean="0"/>
              <a:t>4,6 % </a:t>
            </a:r>
            <a:r>
              <a:rPr lang="fr-FR" b="0" dirty="0"/>
              <a:t>contre </a:t>
            </a:r>
            <a:r>
              <a:rPr lang="fr-FR" b="0" dirty="0" smtClean="0"/>
              <a:t>7,9 % </a:t>
            </a:r>
            <a:r>
              <a:rPr lang="fr-FR" b="0" dirty="0"/>
              <a:t>pour la </a:t>
            </a:r>
            <a:r>
              <a:rPr lang="fr-FR" b="0" dirty="0" smtClean="0"/>
              <a:t>France.</a:t>
            </a:r>
            <a:endParaRPr lang="fr-FR" b="0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531516"/>
              </p:ext>
            </p:extLst>
          </p:nvPr>
        </p:nvGraphicFramePr>
        <p:xfrm>
          <a:off x="166798" y="1677798"/>
          <a:ext cx="11858404" cy="4344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342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 txBox="1">
            <a:spLocks/>
          </p:cNvSpPr>
          <p:nvPr/>
        </p:nvSpPr>
        <p:spPr>
          <a:xfrm>
            <a:off x="2875080" y="2526773"/>
            <a:ext cx="6453554" cy="70843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000" cap="all" dirty="0" smtClean="0">
                <a:solidFill>
                  <a:srgbClr val="0B6482"/>
                </a:solidFill>
                <a:ea typeface="+mn-ea"/>
                <a:cs typeface="Calibri" panose="020F0502020204030204" pitchFamily="34" charset="0"/>
              </a:rPr>
              <a:t>Réponse européenne</a:t>
            </a:r>
            <a:endParaRPr lang="fr-FR" sz="4000" cap="all" dirty="0">
              <a:solidFill>
                <a:srgbClr val="0B6482"/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05808" y="3429000"/>
            <a:ext cx="7183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Point de situation sur les droits de douane américains</a:t>
            </a:r>
            <a:endParaRPr lang="fr-FR" sz="4000" dirty="0">
              <a:solidFill>
                <a:schemeClr val="bg1"/>
              </a:solidFill>
              <a:latin typeface="Marianne" panose="02000000000000000000" pitchFamily="50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1874</Words>
  <Application>Microsoft Office PowerPoint</Application>
  <PresentationFormat>Grand écran</PresentationFormat>
  <Paragraphs>218</Paragraphs>
  <Slides>26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Malgun Gothic Semilight</vt:lpstr>
      <vt:lpstr>Arial</vt:lpstr>
      <vt:lpstr>Calibri</vt:lpstr>
      <vt:lpstr>Marianne</vt:lpstr>
      <vt:lpstr>Wingdings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143</cp:revision>
  <dcterms:created xsi:type="dcterms:W3CDTF">2025-04-03T15:40:27Z</dcterms:created>
  <dcterms:modified xsi:type="dcterms:W3CDTF">2025-06-19T13:27:41Z</dcterms:modified>
</cp:coreProperties>
</file>