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62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99"/>
    <a:srgbClr val="FF0000"/>
    <a:srgbClr val="0B6482"/>
    <a:srgbClr val="2FB6B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106" d="100"/>
          <a:sy n="106" d="100"/>
        </p:scale>
        <p:origin x="126" y="19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Arabie%20saoudite\Arabie%20saoudite%20-%202024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Arabie%20saoudite\Arabie%20saoudite%20-%202024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Arabie%20saoudite\Arabie%20saoudite%20-%202024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Arabie%20saoudite\Arabie%20saoudite%20-%202024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Arabie%20saoudite\Arabie%20saoudite%20-%202024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Arabie%20saoudite\Arabie%20saoudite%20-%202024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6">
                  <a:lumMod val="20000"/>
                  <a:lumOff val="8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D707-4513-9924-DE373650DA58}"/>
              </c:ext>
            </c:extLst>
          </c:dPt>
          <c:dPt>
            <c:idx val="1"/>
            <c:bubble3D val="0"/>
            <c:spPr>
              <a:solidFill>
                <a:schemeClr val="accent2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D707-4513-9924-DE373650DA58}"/>
              </c:ext>
            </c:extLst>
          </c:dPt>
          <c:dPt>
            <c:idx val="2"/>
            <c:bubble3D val="0"/>
            <c:spPr>
              <a:solidFill>
                <a:schemeClr val="bg1">
                  <a:lumMod val="8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D707-4513-9924-DE373650DA58}"/>
              </c:ext>
            </c:extLst>
          </c:dPt>
          <c:dPt>
            <c:idx val="3"/>
            <c:bubble3D val="0"/>
            <c:spPr>
              <a:solidFill>
                <a:schemeClr val="accent2">
                  <a:lumMod val="20000"/>
                  <a:lumOff val="8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D707-4513-9924-DE373650DA58}"/>
              </c:ext>
            </c:extLst>
          </c:dPt>
          <c:dLbls>
            <c:dLbl>
              <c:idx val="0"/>
              <c:layout>
                <c:manualLayout>
                  <c:x val="-0.26105098716328018"/>
                  <c:y val="2.4861575621241354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6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1237139734389804"/>
                      <c:h val="0.3612251059644612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D707-4513-9924-DE373650DA58}"/>
                </c:ext>
              </c:extLst>
            </c:dLbl>
            <c:dLbl>
              <c:idx val="1"/>
              <c:layout>
                <c:manualLayout>
                  <c:x val="0.19378672029887928"/>
                  <c:y val="-0.19875654543546178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4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D707-4513-9924-DE373650DA58}"/>
                </c:ext>
              </c:extLst>
            </c:dLbl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D707-4513-9924-DE373650DA58}"/>
                </c:ext>
              </c:extLst>
            </c:dLbl>
            <c:dLbl>
              <c:idx val="3"/>
              <c:layout>
                <c:manualLayout>
                  <c:x val="8.0400806100647343E-2"/>
                  <c:y val="0.1258940731170980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3077148199086844"/>
                      <c:h val="0.17542868471895928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7-D707-4513-9924-DE373650DA5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extLst>
                <c:ext xmlns:c15="http://schemas.microsoft.com/office/drawing/2012/chart" uri="{02D57815-91ED-43cb-92C2-25804820EDAC}">
                  <c15:fullRef>
                    <c15:sqref>'Import. TBB viande compo.'!$C$20:$C$26</c15:sqref>
                  </c15:fullRef>
                </c:ext>
              </c:extLst>
              <c:f>'Import. TBB viande compo.'!$C$23:$C$26</c:f>
              <c:strCache>
                <c:ptCount val="4"/>
                <c:pt idx="0">
                  <c:v>Viandes et abats de volailles</c:v>
                </c:pt>
                <c:pt idx="1">
                  <c:v>Viandes et abats bovins</c:v>
                </c:pt>
                <c:pt idx="2">
                  <c:v>Autres produits carnés </c:v>
                </c:pt>
                <c:pt idx="3">
                  <c:v>Autres viandes et abats</c:v>
                </c:pt>
              </c:strCache>
            </c:strRef>
          </c:cat>
          <c:val>
            <c:numRef>
              <c:extLst>
                <c:ext xmlns:c15="http://schemas.microsoft.com/office/drawing/2012/chart" uri="{02D57815-91ED-43cb-92C2-25804820EDAC}">
                  <c15:fullRef>
                    <c15:sqref>'Import. TBB viande compo.'!$M$20:$M$26</c15:sqref>
                  </c15:fullRef>
                </c:ext>
              </c:extLst>
              <c:f>'Import. TBB viande compo.'!$M$23:$M$26</c:f>
              <c:numCache>
                <c:formatCode>0%</c:formatCode>
                <c:ptCount val="4"/>
                <c:pt idx="0">
                  <c:v>0.48997397221792055</c:v>
                </c:pt>
                <c:pt idx="1">
                  <c:v>0.3028484112661301</c:v>
                </c:pt>
                <c:pt idx="2">
                  <c:v>0.11271885280756594</c:v>
                </c:pt>
                <c:pt idx="3">
                  <c:v>9.4458763708383423E-2</c:v>
                </c:pt>
              </c:numCache>
            </c:numRef>
          </c:val>
          <c:extLst>
            <c:ext xmlns:c15="http://schemas.microsoft.com/office/drawing/2012/chart" uri="{02D57815-91ED-43cb-92C2-25804820EDAC}">
              <c15:categoryFilterExceptions/>
            </c:ext>
            <c:ext xmlns:c16="http://schemas.microsoft.com/office/drawing/2014/chart" uri="{C3380CC4-5D6E-409C-BE32-E72D297353CC}">
              <c16:uniqueId val="{00000008-D707-4513-9924-DE373650DA5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8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6">
                  <a:lumMod val="20000"/>
                  <a:lumOff val="8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51EE-4D8C-8DCA-41C432B9E89A}"/>
              </c:ext>
            </c:extLst>
          </c:dPt>
          <c:dPt>
            <c:idx val="1"/>
            <c:bubble3D val="0"/>
            <c:spPr>
              <a:solidFill>
                <a:schemeClr val="accent2">
                  <a:lumMod val="40000"/>
                  <a:lumOff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51EE-4D8C-8DCA-41C432B9E89A}"/>
              </c:ext>
            </c:extLst>
          </c:dPt>
          <c:dPt>
            <c:idx val="2"/>
            <c:bubble3D val="0"/>
            <c:spPr>
              <a:solidFill>
                <a:schemeClr val="bg1">
                  <a:lumMod val="8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51EE-4D8C-8DCA-41C432B9E89A}"/>
              </c:ext>
            </c:extLst>
          </c:dPt>
          <c:dPt>
            <c:idx val="3"/>
            <c:bubble3D val="0"/>
            <c:spPr>
              <a:solidFill>
                <a:schemeClr val="accent2">
                  <a:lumMod val="20000"/>
                  <a:lumOff val="8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51EE-4D8C-8DCA-41C432B9E89A}"/>
              </c:ext>
            </c:extLst>
          </c:dPt>
          <c:dLbls>
            <c:dLbl>
              <c:idx val="0"/>
              <c:layout>
                <c:manualLayout>
                  <c:x val="-0.13219397680161041"/>
                  <c:y val="-0.16228844362146425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8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38311702798307873"/>
                      <c:h val="0.4207984491804680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51EE-4D8C-8DCA-41C432B9E89A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51EE-4D8C-8DCA-41C432B9E89A}"/>
                </c:ext>
              </c:extLst>
            </c:dLbl>
            <c:dLbl>
              <c:idx val="2"/>
              <c:layout>
                <c:manualLayout>
                  <c:x val="-0.10457714402573016"/>
                  <c:y val="1.9748069574366901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0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51EE-4D8C-8DCA-41C432B9E89A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51EE-4D8C-8DCA-41C432B9E89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extLst>
                <c:ext xmlns:c15="http://schemas.microsoft.com/office/drawing/2012/chart" uri="{02D57815-91ED-43cb-92C2-25804820EDAC}">
                  <c15:fullRef>
                    <c15:sqref>'Import. TBB viande compo.'!$C$46:$C$52</c15:sqref>
                  </c15:fullRef>
                </c:ext>
              </c:extLst>
              <c:f>'Import. TBB viande compo.'!$C$49:$C$52</c:f>
              <c:strCache>
                <c:ptCount val="4"/>
                <c:pt idx="0">
                  <c:v>Viandes et abats de volailles</c:v>
                </c:pt>
                <c:pt idx="1">
                  <c:v>Viandes et abats bovins</c:v>
                </c:pt>
                <c:pt idx="2">
                  <c:v>Autres produits carnés </c:v>
                </c:pt>
                <c:pt idx="3">
                  <c:v>Autres viandes et abats</c:v>
                </c:pt>
              </c:strCache>
            </c:strRef>
          </c:cat>
          <c:val>
            <c:numRef>
              <c:extLst>
                <c:ext xmlns:c15="http://schemas.microsoft.com/office/drawing/2012/chart" uri="{02D57815-91ED-43cb-92C2-25804820EDAC}">
                  <c15:fullRef>
                    <c15:sqref>'Import. TBB viande compo.'!$M$46:$M$52</c15:sqref>
                  </c15:fullRef>
                </c:ext>
              </c:extLst>
              <c:f>'Import. TBB viande compo.'!$M$49:$M$52</c:f>
              <c:numCache>
                <c:formatCode>0%</c:formatCode>
                <c:ptCount val="4"/>
                <c:pt idx="0">
                  <c:v>0.94757773379719479</c:v>
                </c:pt>
                <c:pt idx="1">
                  <c:v>3.0106493469100482E-3</c:v>
                </c:pt>
                <c:pt idx="2">
                  <c:v>4.6774776928139819E-2</c:v>
                </c:pt>
                <c:pt idx="3">
                  <c:v>2.6368399277553966E-3</c:v>
                </c:pt>
              </c:numCache>
            </c:numRef>
          </c:val>
          <c:extLst>
            <c:ext xmlns:c15="http://schemas.microsoft.com/office/drawing/2012/chart" uri="{02D57815-91ED-43cb-92C2-25804820EDAC}">
              <c15:categoryFilterExceptions/>
            </c:ext>
            <c:ext xmlns:c16="http://schemas.microsoft.com/office/drawing/2014/chart" uri="{C3380CC4-5D6E-409C-BE32-E72D297353CC}">
              <c16:uniqueId val="{00000008-51EE-4D8C-8DCA-41C432B9E89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8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2"/>
          <c:order val="2"/>
          <c:tx>
            <c:strRef>
              <c:f>'Import. volailles'!$C$7</c:f>
              <c:strCache>
                <c:ptCount val="1"/>
                <c:pt idx="0">
                  <c:v>Brésil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'Import. volailles'!$D$4:$M$4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volailles'!$D$7:$M$7</c:f>
              <c:numCache>
                <c:formatCode>0</c:formatCode>
                <c:ptCount val="10"/>
                <c:pt idx="0">
                  <c:v>764614</c:v>
                </c:pt>
                <c:pt idx="1">
                  <c:v>760321</c:v>
                </c:pt>
                <c:pt idx="2">
                  <c:v>586676</c:v>
                </c:pt>
                <c:pt idx="3">
                  <c:v>487179</c:v>
                </c:pt>
                <c:pt idx="4">
                  <c:v>446032</c:v>
                </c:pt>
                <c:pt idx="5">
                  <c:v>444247</c:v>
                </c:pt>
                <c:pt idx="6">
                  <c:v>382293</c:v>
                </c:pt>
                <c:pt idx="7">
                  <c:v>334061</c:v>
                </c:pt>
                <c:pt idx="8">
                  <c:v>353691</c:v>
                </c:pt>
                <c:pt idx="9">
                  <c:v>377774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7E0-42D4-AF14-EDE0E9952853}"/>
            </c:ext>
          </c:extLst>
        </c:ser>
        <c:ser>
          <c:idx val="3"/>
          <c:order val="3"/>
          <c:tx>
            <c:strRef>
              <c:f>'Import. volailles'!$C$8</c:f>
              <c:strCache>
                <c:ptCount val="1"/>
                <c:pt idx="0">
                  <c:v>Russie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'Import. volailles'!$D$4:$M$4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volailles'!$D$8:$M$8</c:f>
              <c:numCache>
                <c:formatCode>0</c:formatCode>
                <c:ptCount val="1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3195</c:v>
                </c:pt>
                <c:pt idx="4">
                  <c:v>12205</c:v>
                </c:pt>
                <c:pt idx="5">
                  <c:v>13984</c:v>
                </c:pt>
                <c:pt idx="6">
                  <c:v>29774</c:v>
                </c:pt>
                <c:pt idx="7">
                  <c:v>46864</c:v>
                </c:pt>
                <c:pt idx="8">
                  <c:v>49734</c:v>
                </c:pt>
                <c:pt idx="9">
                  <c:v>72402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7E0-42D4-AF14-EDE0E9952853}"/>
            </c:ext>
          </c:extLst>
        </c:ser>
        <c:ser>
          <c:idx val="4"/>
          <c:order val="4"/>
          <c:tx>
            <c:strRef>
              <c:f>'Import. volailles'!$C$9</c:f>
              <c:strCache>
                <c:ptCount val="1"/>
                <c:pt idx="0">
                  <c:v>Ukraine</c:v>
                </c:pt>
              </c:strCache>
            </c:strRef>
          </c:tx>
          <c:spPr>
            <a:solidFill>
              <a:schemeClr val="accent4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volailles'!$D$4:$M$4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volailles'!$D$9:$M$9</c:f>
              <c:numCache>
                <c:formatCode>0</c:formatCode>
                <c:ptCount val="10"/>
                <c:pt idx="0">
                  <c:v>0</c:v>
                </c:pt>
                <c:pt idx="1">
                  <c:v>1204</c:v>
                </c:pt>
                <c:pt idx="2">
                  <c:v>8241</c:v>
                </c:pt>
                <c:pt idx="3">
                  <c:v>26128</c:v>
                </c:pt>
                <c:pt idx="4">
                  <c:v>46355</c:v>
                </c:pt>
                <c:pt idx="5">
                  <c:v>63988</c:v>
                </c:pt>
                <c:pt idx="6">
                  <c:v>105421</c:v>
                </c:pt>
                <c:pt idx="7">
                  <c:v>79941</c:v>
                </c:pt>
                <c:pt idx="8">
                  <c:v>67290</c:v>
                </c:pt>
                <c:pt idx="9">
                  <c:v>55534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7E0-42D4-AF14-EDE0E9952853}"/>
            </c:ext>
          </c:extLst>
        </c:ser>
        <c:ser>
          <c:idx val="5"/>
          <c:order val="5"/>
          <c:tx>
            <c:strRef>
              <c:f>'Import. volailles'!$C$10</c:f>
              <c:strCache>
                <c:ptCount val="1"/>
                <c:pt idx="0">
                  <c:v>France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'Import. volailles'!$D$4:$M$4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volailles'!$D$10:$M$10</c:f>
              <c:numCache>
                <c:formatCode>0</c:formatCode>
                <c:ptCount val="10"/>
                <c:pt idx="0">
                  <c:v>141090</c:v>
                </c:pt>
                <c:pt idx="1">
                  <c:v>122392</c:v>
                </c:pt>
                <c:pt idx="2">
                  <c:v>95595</c:v>
                </c:pt>
                <c:pt idx="3">
                  <c:v>83805</c:v>
                </c:pt>
                <c:pt idx="4">
                  <c:v>62975</c:v>
                </c:pt>
                <c:pt idx="5">
                  <c:v>66992</c:v>
                </c:pt>
                <c:pt idx="6">
                  <c:v>57373</c:v>
                </c:pt>
                <c:pt idx="7">
                  <c:v>63687</c:v>
                </c:pt>
                <c:pt idx="8">
                  <c:v>58106</c:v>
                </c:pt>
                <c:pt idx="9">
                  <c:v>54043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37E0-42D4-AF14-EDE0E9952853}"/>
            </c:ext>
          </c:extLst>
        </c:ser>
        <c:ser>
          <c:idx val="6"/>
          <c:order val="6"/>
          <c:tx>
            <c:strRef>
              <c:f>'Import. volailles'!$C$11</c:f>
              <c:strCache>
                <c:ptCount val="1"/>
                <c:pt idx="0">
                  <c:v>Argentine</c:v>
                </c:pt>
              </c:strCache>
            </c:strRef>
          </c:tx>
          <c:spPr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volailles'!$D$4:$M$4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volailles'!$D$11:$M$11</c:f>
              <c:numCache>
                <c:formatCode>0</c:formatCode>
                <c:ptCount val="10"/>
                <c:pt idx="0">
                  <c:v>13431</c:v>
                </c:pt>
                <c:pt idx="1">
                  <c:v>5120</c:v>
                </c:pt>
                <c:pt idx="2">
                  <c:v>1373</c:v>
                </c:pt>
                <c:pt idx="3">
                  <c:v>7324</c:v>
                </c:pt>
                <c:pt idx="4">
                  <c:v>9376</c:v>
                </c:pt>
                <c:pt idx="5">
                  <c:v>12307</c:v>
                </c:pt>
                <c:pt idx="6">
                  <c:v>15120</c:v>
                </c:pt>
                <c:pt idx="7">
                  <c:v>33515</c:v>
                </c:pt>
                <c:pt idx="8">
                  <c:v>9732</c:v>
                </c:pt>
                <c:pt idx="9">
                  <c:v>18989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37E0-42D4-AF14-EDE0E9952853}"/>
            </c:ext>
          </c:extLst>
        </c:ser>
        <c:ser>
          <c:idx val="7"/>
          <c:order val="7"/>
          <c:tx>
            <c:strRef>
              <c:f>'Import. volailles'!$C$12</c:f>
              <c:strCache>
                <c:ptCount val="1"/>
                <c:pt idx="0">
                  <c:v>Pologne</c:v>
                </c:pt>
              </c:strCache>
            </c:strRef>
          </c:tx>
          <c:spPr>
            <a:solidFill>
              <a:schemeClr val="accent5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volailles'!$D$4:$M$4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volailles'!$D$12:$M$12</c:f>
              <c:numCache>
                <c:formatCode>0</c:formatCode>
                <c:ptCount val="10"/>
                <c:pt idx="0">
                  <c:v>0</c:v>
                </c:pt>
                <c:pt idx="1">
                  <c:v>0</c:v>
                </c:pt>
                <c:pt idx="2">
                  <c:v>51</c:v>
                </c:pt>
                <c:pt idx="3">
                  <c:v>0</c:v>
                </c:pt>
                <c:pt idx="4">
                  <c:v>67</c:v>
                </c:pt>
                <c:pt idx="5">
                  <c:v>2262</c:v>
                </c:pt>
                <c:pt idx="6">
                  <c:v>496</c:v>
                </c:pt>
                <c:pt idx="7">
                  <c:v>11028</c:v>
                </c:pt>
                <c:pt idx="8">
                  <c:v>3918</c:v>
                </c:pt>
                <c:pt idx="9">
                  <c:v>7570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37E0-42D4-AF14-EDE0E9952853}"/>
            </c:ext>
          </c:extLst>
        </c:ser>
        <c:ser>
          <c:idx val="8"/>
          <c:order val="8"/>
          <c:tx>
            <c:strRef>
              <c:f>'Import. volailles'!$C$13</c:f>
              <c:strCache>
                <c:ptCount val="1"/>
                <c:pt idx="0">
                  <c:v>Jordanie</c:v>
                </c:pt>
              </c:strCache>
            </c:strRef>
          </c:tx>
          <c:spPr>
            <a:solidFill>
              <a:srgbClr val="FF3300"/>
            </a:solidFill>
            <a:ln>
              <a:noFill/>
            </a:ln>
            <a:effectLst/>
          </c:spPr>
          <c:invertIfNegative val="0"/>
          <c:cat>
            <c:strRef>
              <c:f>'Import. volailles'!$D$4:$M$4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volailles'!$D$13:$M$13</c:f>
              <c:numCache>
                <c:formatCode>0</c:formatCode>
                <c:ptCount val="10"/>
                <c:pt idx="0">
                  <c:v>891</c:v>
                </c:pt>
                <c:pt idx="1">
                  <c:v>381</c:v>
                </c:pt>
                <c:pt idx="2">
                  <c:v>0</c:v>
                </c:pt>
                <c:pt idx="3">
                  <c:v>64</c:v>
                </c:pt>
                <c:pt idx="4">
                  <c:v>545</c:v>
                </c:pt>
                <c:pt idx="5">
                  <c:v>1766</c:v>
                </c:pt>
                <c:pt idx="6">
                  <c:v>1163</c:v>
                </c:pt>
                <c:pt idx="7">
                  <c:v>1811</c:v>
                </c:pt>
                <c:pt idx="8">
                  <c:v>2196</c:v>
                </c:pt>
                <c:pt idx="9">
                  <c:v>622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37E0-42D4-AF14-EDE0E9952853}"/>
            </c:ext>
          </c:extLst>
        </c:ser>
        <c:ser>
          <c:idx val="9"/>
          <c:order val="9"/>
          <c:tx>
            <c:strRef>
              <c:f>'Import. volailles'!$C$14</c:f>
              <c:strCache>
                <c:ptCount val="1"/>
                <c:pt idx="0">
                  <c:v>Thaïlande</c:v>
                </c:pt>
              </c:strCache>
            </c:strRef>
          </c:tx>
          <c:spPr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volailles'!$D$4:$M$4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volailles'!$D$14:$M$14</c:f>
              <c:numCache>
                <c:formatCode>0</c:formatCode>
                <c:ptCount val="1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16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24</c:v>
                </c:pt>
                <c:pt idx="8">
                  <c:v>33</c:v>
                </c:pt>
                <c:pt idx="9">
                  <c:v>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37E0-42D4-AF14-EDE0E9952853}"/>
            </c:ext>
          </c:extLst>
        </c:ser>
        <c:ser>
          <c:idx val="10"/>
          <c:order val="10"/>
          <c:tx>
            <c:strRef>
              <c:f>'Import. volailles'!$C$15</c:f>
              <c:strCache>
                <c:ptCount val="1"/>
                <c:pt idx="0">
                  <c:v>États-Unis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cat>
            <c:strRef>
              <c:f>'Import. volailles'!$D$4:$M$4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volailles'!$D$15:$M$15</c:f>
              <c:numCache>
                <c:formatCode>0</c:formatCode>
                <c:ptCount val="10"/>
                <c:pt idx="0">
                  <c:v>11550</c:v>
                </c:pt>
                <c:pt idx="1">
                  <c:v>11877</c:v>
                </c:pt>
                <c:pt idx="2">
                  <c:v>8676</c:v>
                </c:pt>
                <c:pt idx="3">
                  <c:v>8724</c:v>
                </c:pt>
                <c:pt idx="4">
                  <c:v>260</c:v>
                </c:pt>
                <c:pt idx="5">
                  <c:v>237</c:v>
                </c:pt>
                <c:pt idx="6">
                  <c:v>541</c:v>
                </c:pt>
                <c:pt idx="7">
                  <c:v>191</c:v>
                </c:pt>
                <c:pt idx="8">
                  <c:v>128</c:v>
                </c:pt>
                <c:pt idx="9">
                  <c:v>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37E0-42D4-AF14-EDE0E9952853}"/>
            </c:ext>
          </c:extLst>
        </c:ser>
        <c:ser>
          <c:idx val="11"/>
          <c:order val="11"/>
          <c:tx>
            <c:strRef>
              <c:f>'Import. volailles'!$C$16</c:f>
              <c:strCache>
                <c:ptCount val="1"/>
                <c:pt idx="0">
                  <c:v>Espagne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'Import. volailles'!$D$4:$M$4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volailles'!$D$16:$M$16</c:f>
              <c:numCache>
                <c:formatCode>0</c:formatCode>
                <c:ptCount val="1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1</c:v>
                </c:pt>
                <c:pt idx="7">
                  <c:v>54</c:v>
                </c:pt>
                <c:pt idx="8">
                  <c:v>102</c:v>
                </c:pt>
                <c:pt idx="9">
                  <c:v>52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37E0-42D4-AF14-EDE0E9952853}"/>
            </c:ext>
          </c:extLst>
        </c:ser>
        <c:ser>
          <c:idx val="12"/>
          <c:order val="12"/>
          <c:tx>
            <c:strRef>
              <c:f>'Import. volailles'!$C$17</c:f>
              <c:strCache>
                <c:ptCount val="1"/>
                <c:pt idx="0">
                  <c:v>Autres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volailles'!$D$4:$M$4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volailles'!$D$17:$M$17</c:f>
              <c:numCache>
                <c:formatCode>0</c:formatCode>
                <c:ptCount val="10"/>
                <c:pt idx="0">
                  <c:v>5524</c:v>
                </c:pt>
                <c:pt idx="1">
                  <c:v>14151</c:v>
                </c:pt>
                <c:pt idx="2">
                  <c:v>9246</c:v>
                </c:pt>
                <c:pt idx="3">
                  <c:v>13535</c:v>
                </c:pt>
                <c:pt idx="4">
                  <c:v>24251</c:v>
                </c:pt>
                <c:pt idx="5">
                  <c:v>14009</c:v>
                </c:pt>
                <c:pt idx="6">
                  <c:v>5277</c:v>
                </c:pt>
                <c:pt idx="7">
                  <c:v>175</c:v>
                </c:pt>
                <c:pt idx="8">
                  <c:v>326</c:v>
                </c:pt>
                <c:pt idx="9">
                  <c:v>161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37E0-42D4-AF14-EDE0E995285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66814192"/>
        <c:axId val="466816152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'Import. volailles'!$C$5</c15:sqref>
                        </c15:formulaRef>
                      </c:ext>
                    </c:extLst>
                    <c:strCache>
                      <c:ptCount val="1"/>
                      <c:pt idx="0">
                        <c:v>Monde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'Import. volailles'!$D$4:$M$4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'Import. volailles'!$D$5:$M$5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937100</c:v>
                      </c:pt>
                      <c:pt idx="1">
                        <c:v>915446</c:v>
                      </c:pt>
                      <c:pt idx="2">
                        <c:v>709858</c:v>
                      </c:pt>
                      <c:pt idx="3">
                        <c:v>629970</c:v>
                      </c:pt>
                      <c:pt idx="4">
                        <c:v>602066</c:v>
                      </c:pt>
                      <c:pt idx="5">
                        <c:v>619792</c:v>
                      </c:pt>
                      <c:pt idx="6">
                        <c:v>597459</c:v>
                      </c:pt>
                      <c:pt idx="7">
                        <c:v>571351</c:v>
                      </c:pt>
                      <c:pt idx="8">
                        <c:v>545256</c:v>
                      </c:pt>
                      <c:pt idx="9">
                        <c:v>587345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B-37E0-42D4-AF14-EDE0E9952853}"/>
                  </c:ext>
                </c:extLst>
              </c15:ser>
            </c15:filteredBarSeries>
            <c15:filteredBarSeries>
              <c15:ser>
                <c:idx val="1"/>
                <c:order val="1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volailles'!$C$6</c15:sqref>
                        </c15:formulaRef>
                      </c:ext>
                    </c:extLst>
                    <c:strCache>
                      <c:ptCount val="1"/>
                      <c:pt idx="0">
                        <c:v>Union européenne</c:v>
                      </c:pt>
                    </c:strCache>
                  </c:strRef>
                </c:tx>
                <c:spPr>
                  <a:solidFill>
                    <a:schemeClr val="accent2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volailles'!$D$4:$M$4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volailles'!$D$6:$M$6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141294</c:v>
                      </c:pt>
                      <c:pt idx="1">
                        <c:v>122544</c:v>
                      </c:pt>
                      <c:pt idx="2">
                        <c:v>95931</c:v>
                      </c:pt>
                      <c:pt idx="3">
                        <c:v>83925</c:v>
                      </c:pt>
                      <c:pt idx="4">
                        <c:v>63105</c:v>
                      </c:pt>
                      <c:pt idx="5">
                        <c:v>69259</c:v>
                      </c:pt>
                      <c:pt idx="6">
                        <c:v>57870</c:v>
                      </c:pt>
                      <c:pt idx="7">
                        <c:v>74769</c:v>
                      </c:pt>
                      <c:pt idx="8">
                        <c:v>62234</c:v>
                      </c:pt>
                      <c:pt idx="9">
                        <c:v>61684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C-37E0-42D4-AF14-EDE0E9952853}"/>
                  </c:ext>
                </c:extLst>
              </c15:ser>
            </c15:filteredBarSeries>
          </c:ext>
        </c:extLst>
      </c:barChart>
      <c:catAx>
        <c:axId val="4668141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66816152"/>
        <c:crosses val="autoZero"/>
        <c:auto val="1"/>
        <c:lblAlgn val="ctr"/>
        <c:lblOffset val="100"/>
        <c:noMultiLvlLbl val="0"/>
      </c:catAx>
      <c:valAx>
        <c:axId val="4668161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66814192"/>
        <c:crosses val="autoZero"/>
        <c:crossBetween val="between"/>
        <c:dispUnits>
          <c:builtInUnit val="thousands"/>
          <c:dispUnitsLbl>
            <c:tx>
              <c:rich>
                <a:bodyPr rot="-5400000" spcFirstLastPara="1" vertOverflow="ellipsis" vert="horz" wrap="square" anchor="ctr" anchorCtr="1"/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r>
                    <a:rPr lang="fr-FR"/>
                    <a:t>Milliers (en t)</a:t>
                  </a:r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9047876589299942"/>
          <c:y val="0.76160639132233399"/>
          <c:w val="0.80520161024686621"/>
          <c:h val="0.218505550777839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1"/>
          <c:order val="1"/>
          <c:tx>
            <c:strRef>
              <c:f>'Import. volailles'!$C$36</c:f>
              <c:strCache>
                <c:ptCount val="1"/>
                <c:pt idx="0">
                  <c:v>Brésil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'Import. volailles'!$D$34:$M$34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volailles'!$D$36:$M$36</c:f>
              <c:numCache>
                <c:formatCode>0%</c:formatCode>
                <c:ptCount val="10"/>
                <c:pt idx="0">
                  <c:v>0.81593639953046637</c:v>
                </c:pt>
                <c:pt idx="1">
                  <c:v>0.8305470775993341</c:v>
                </c:pt>
                <c:pt idx="2">
                  <c:v>0.8264695192559639</c:v>
                </c:pt>
                <c:pt idx="3">
                  <c:v>0.773336825563122</c:v>
                </c:pt>
                <c:pt idx="4">
                  <c:v>0.74083572232944561</c:v>
                </c:pt>
                <c:pt idx="5">
                  <c:v>0.71676788341895348</c:v>
                </c:pt>
                <c:pt idx="6">
                  <c:v>0.63986482754465157</c:v>
                </c:pt>
                <c:pt idx="7">
                  <c:v>0.58468612114094487</c:v>
                </c:pt>
                <c:pt idx="8">
                  <c:v>0.64866961574012938</c:v>
                </c:pt>
                <c:pt idx="9">
                  <c:v>0.64318926695553724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ACB-4AB5-B0A3-E83816ED9795}"/>
            </c:ext>
          </c:extLst>
        </c:ser>
        <c:ser>
          <c:idx val="2"/>
          <c:order val="2"/>
          <c:tx>
            <c:strRef>
              <c:f>'Import. volailles'!$C$37</c:f>
              <c:strCache>
                <c:ptCount val="1"/>
                <c:pt idx="0">
                  <c:v>Russie</c:v>
                </c:pt>
              </c:strCache>
            </c:strRef>
          </c:tx>
          <c:spPr>
            <a:solidFill>
              <a:schemeClr val="accent4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volailles'!$D$34:$M$34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volailles'!$D$37:$M$37</c:f>
              <c:numCache>
                <c:formatCode>0%</c:formatCode>
                <c:ptCount val="1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5.0716700795275967E-3</c:v>
                </c:pt>
                <c:pt idx="4">
                  <c:v>2.0271863882032868E-2</c:v>
                </c:pt>
                <c:pt idx="5">
                  <c:v>2.2562408033662905E-2</c:v>
                </c:pt>
                <c:pt idx="6">
                  <c:v>4.9834381940852844E-2</c:v>
                </c:pt>
                <c:pt idx="7">
                  <c:v>8.2023134640527448E-2</c:v>
                </c:pt>
                <c:pt idx="8">
                  <c:v>9.1212201241251817E-2</c:v>
                </c:pt>
                <c:pt idx="9">
                  <c:v>0.12326996909823017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ACB-4AB5-B0A3-E83816ED9795}"/>
            </c:ext>
          </c:extLst>
        </c:ser>
        <c:ser>
          <c:idx val="3"/>
          <c:order val="3"/>
          <c:tx>
            <c:strRef>
              <c:f>'Import. volailles'!$C$38</c:f>
              <c:strCache>
                <c:ptCount val="1"/>
                <c:pt idx="0">
                  <c:v>Ukraine</c:v>
                </c:pt>
              </c:strCache>
            </c:strRef>
          </c:tx>
          <c:spPr>
            <a:solidFill>
              <a:schemeClr val="accent4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volailles'!$D$34:$M$34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volailles'!$D$38:$M$38</c:f>
              <c:numCache>
                <c:formatCode>0%</c:formatCode>
                <c:ptCount val="10"/>
                <c:pt idx="0">
                  <c:v>0</c:v>
                </c:pt>
                <c:pt idx="1">
                  <c:v>1.3152059214852651E-3</c:v>
                </c:pt>
                <c:pt idx="2">
                  <c:v>1.1609364126346396E-2</c:v>
                </c:pt>
                <c:pt idx="3">
                  <c:v>4.1474990872581233E-2</c:v>
                </c:pt>
                <c:pt idx="4">
                  <c:v>7.6993220012423882E-2</c:v>
                </c:pt>
                <c:pt idx="5">
                  <c:v>0.10324108733252446</c:v>
                </c:pt>
                <c:pt idx="6">
                  <c:v>0.17644892787622246</c:v>
                </c:pt>
                <c:pt idx="7">
                  <c:v>0.13991574356218855</c:v>
                </c:pt>
                <c:pt idx="8">
                  <c:v>0.12340992121132092</c:v>
                </c:pt>
                <c:pt idx="9">
                  <c:v>9.455090279137475E-2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ACB-4AB5-B0A3-E83816ED9795}"/>
            </c:ext>
          </c:extLst>
        </c:ser>
        <c:ser>
          <c:idx val="4"/>
          <c:order val="4"/>
          <c:tx>
            <c:strRef>
              <c:f>'Import. volailles'!$C$39</c:f>
              <c:strCache>
                <c:ptCount val="1"/>
                <c:pt idx="0">
                  <c:v>France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'Import. volailles'!$D$34:$M$34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volailles'!$D$39:$M$39</c:f>
              <c:numCache>
                <c:formatCode>0%</c:formatCode>
                <c:ptCount val="10"/>
                <c:pt idx="0">
                  <c:v>0.15056023903532173</c:v>
                </c:pt>
                <c:pt idx="1">
                  <c:v>0.13369658068307688</c:v>
                </c:pt>
                <c:pt idx="2">
                  <c:v>0.13466777862614776</c:v>
                </c:pt>
                <c:pt idx="3">
                  <c:v>0.13303014429258536</c:v>
                </c:pt>
                <c:pt idx="4">
                  <c:v>0.10459816697837114</c:v>
                </c:pt>
                <c:pt idx="5">
                  <c:v>0.10808787464181532</c:v>
                </c:pt>
                <c:pt idx="6">
                  <c:v>9.6028346715004709E-2</c:v>
                </c:pt>
                <c:pt idx="7">
                  <c:v>0.11146738169706538</c:v>
                </c:pt>
                <c:pt idx="8">
                  <c:v>0.1065664568569626</c:v>
                </c:pt>
                <c:pt idx="9">
                  <c:v>9.2012360707931451E-2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6ACB-4AB5-B0A3-E83816ED9795}"/>
            </c:ext>
          </c:extLst>
        </c:ser>
        <c:ser>
          <c:idx val="5"/>
          <c:order val="5"/>
          <c:tx>
            <c:strRef>
              <c:f>'Import. volailles'!$C$40</c:f>
              <c:strCache>
                <c:ptCount val="1"/>
                <c:pt idx="0">
                  <c:v>Argentine</c:v>
                </c:pt>
              </c:strCache>
            </c:strRef>
          </c:tx>
          <c:spPr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volailles'!$D$34:$M$34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volailles'!$D$40:$M$40</c:f>
              <c:numCache>
                <c:formatCode>0%</c:formatCode>
                <c:ptCount val="10"/>
                <c:pt idx="0">
                  <c:v>1.4332515206488101E-2</c:v>
                </c:pt>
                <c:pt idx="1">
                  <c:v>5.5929022574788684E-3</c:v>
                </c:pt>
                <c:pt idx="2">
                  <c:v>1.934189654832375E-3</c:v>
                </c:pt>
                <c:pt idx="3">
                  <c:v>1.1625950442084544E-2</c:v>
                </c:pt>
                <c:pt idx="4">
                  <c:v>1.5573043486926683E-2</c:v>
                </c:pt>
                <c:pt idx="5">
                  <c:v>1.9856661589694607E-2</c:v>
                </c:pt>
                <c:pt idx="6">
                  <c:v>2.5307175889893698E-2</c:v>
                </c:pt>
                <c:pt idx="7">
                  <c:v>5.8659212988163144E-2</c:v>
                </c:pt>
                <c:pt idx="8">
                  <c:v>1.7848496852854438E-2</c:v>
                </c:pt>
                <c:pt idx="9">
                  <c:v>3.2330231805838133E-2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6ACB-4AB5-B0A3-E83816ED9795}"/>
            </c:ext>
          </c:extLst>
        </c:ser>
        <c:ser>
          <c:idx val="6"/>
          <c:order val="6"/>
          <c:tx>
            <c:strRef>
              <c:f>'Import. volailles'!$C$41</c:f>
              <c:strCache>
                <c:ptCount val="1"/>
                <c:pt idx="0">
                  <c:v>Pologne</c:v>
                </c:pt>
              </c:strCache>
            </c:strRef>
          </c:tx>
          <c:spPr>
            <a:solidFill>
              <a:schemeClr val="accent5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volailles'!$D$34:$M$34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volailles'!$D$41:$M$41</c:f>
              <c:numCache>
                <c:formatCode>0%</c:formatCode>
                <c:ptCount val="10"/>
                <c:pt idx="0">
                  <c:v>0</c:v>
                </c:pt>
                <c:pt idx="1">
                  <c:v>0</c:v>
                </c:pt>
                <c:pt idx="2">
                  <c:v>7.184535498649025E-5</c:v>
                </c:pt>
                <c:pt idx="3">
                  <c:v>0</c:v>
                </c:pt>
                <c:pt idx="4">
                  <c:v>1.1128348054864417E-4</c:v>
                </c:pt>
                <c:pt idx="5">
                  <c:v>3.6496114825618916E-3</c:v>
                </c:pt>
                <c:pt idx="6">
                  <c:v>8.3018248950974041E-4</c:v>
                </c:pt>
                <c:pt idx="7">
                  <c:v>1.9301620194941464E-2</c:v>
                </c:pt>
                <c:pt idx="8">
                  <c:v>7.1856155640653199E-3</c:v>
                </c:pt>
                <c:pt idx="9">
                  <c:v>1.2888506754973652E-2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6ACB-4AB5-B0A3-E83816ED9795}"/>
            </c:ext>
          </c:extLst>
        </c:ser>
        <c:ser>
          <c:idx val="7"/>
          <c:order val="7"/>
          <c:tx>
            <c:strRef>
              <c:f>'Import. volailles'!$C$42</c:f>
              <c:strCache>
                <c:ptCount val="1"/>
                <c:pt idx="0">
                  <c:v>Jordanie</c:v>
                </c:pt>
              </c:strCache>
            </c:strRef>
          </c:tx>
          <c:spPr>
            <a:solidFill>
              <a:srgbClr val="FF3300"/>
            </a:solidFill>
            <a:ln>
              <a:noFill/>
            </a:ln>
            <a:effectLst/>
          </c:spPr>
          <c:invertIfNegative val="0"/>
          <c:cat>
            <c:strRef>
              <c:f>'Import. volailles'!$D$34:$M$34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volailles'!$D$42:$M$42</c:f>
              <c:numCache>
                <c:formatCode>0%</c:formatCode>
                <c:ptCount val="10"/>
                <c:pt idx="0">
                  <c:v>9.5080567708889124E-4</c:v>
                </c:pt>
                <c:pt idx="1">
                  <c:v>4.161905781444236E-4</c:v>
                </c:pt>
                <c:pt idx="2">
                  <c:v>0</c:v>
                </c:pt>
                <c:pt idx="3">
                  <c:v>1.0159213930822103E-4</c:v>
                </c:pt>
                <c:pt idx="4">
                  <c:v>9.0521637162703093E-4</c:v>
                </c:pt>
                <c:pt idx="5">
                  <c:v>2.8493430053953585E-3</c:v>
                </c:pt>
                <c:pt idx="6">
                  <c:v>1.9465770872980404E-3</c:v>
                </c:pt>
                <c:pt idx="7">
                  <c:v>3.1696802840985665E-3</c:v>
                </c:pt>
                <c:pt idx="8">
                  <c:v>4.0274659976231352E-3</c:v>
                </c:pt>
                <c:pt idx="9">
                  <c:v>1.0590028007389184E-3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6ACB-4AB5-B0A3-E83816ED9795}"/>
            </c:ext>
          </c:extLst>
        </c:ser>
        <c:ser>
          <c:idx val="8"/>
          <c:order val="8"/>
          <c:tx>
            <c:strRef>
              <c:f>'Import. volailles'!$C$43</c:f>
              <c:strCache>
                <c:ptCount val="1"/>
                <c:pt idx="0">
                  <c:v>Thaïlande</c:v>
                </c:pt>
              </c:strCache>
            </c:strRef>
          </c:tx>
          <c:spPr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volailles'!$D$34:$M$34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volailles'!$D$43:$M$43</c:f>
              <c:numCache>
                <c:formatCode>0%</c:formatCode>
                <c:ptCount val="1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2.5398034827055258E-5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4.2005702274083709E-5</c:v>
                </c:pt>
                <c:pt idx="8">
                  <c:v>6.0522030018926886E-5</c:v>
                </c:pt>
                <c:pt idx="9">
                  <c:v>1.685551081561944E-4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6ACB-4AB5-B0A3-E83816ED9795}"/>
            </c:ext>
          </c:extLst>
        </c:ser>
        <c:ser>
          <c:idx val="9"/>
          <c:order val="9"/>
          <c:tx>
            <c:strRef>
              <c:f>'Import. volailles'!$C$44</c:f>
              <c:strCache>
                <c:ptCount val="1"/>
                <c:pt idx="0">
                  <c:v>États-Unis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cat>
            <c:strRef>
              <c:f>'Import. volailles'!$D$34:$M$34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volailles'!$D$44:$M$44</c:f>
              <c:numCache>
                <c:formatCode>0%</c:formatCode>
                <c:ptCount val="10"/>
                <c:pt idx="0">
                  <c:v>1.232525877707822E-2</c:v>
                </c:pt>
                <c:pt idx="1">
                  <c:v>1.2974003928139945E-2</c:v>
                </c:pt>
                <c:pt idx="2">
                  <c:v>1.2222162742407637E-2</c:v>
                </c:pt>
                <c:pt idx="3">
                  <c:v>1.3848278489451879E-2</c:v>
                </c:pt>
                <c:pt idx="4">
                  <c:v>4.3184634242757436E-4</c:v>
                </c:pt>
                <c:pt idx="5">
                  <c:v>3.8238634896868627E-4</c:v>
                </c:pt>
                <c:pt idx="6">
                  <c:v>9.0550146537251924E-4</c:v>
                </c:pt>
                <c:pt idx="7">
                  <c:v>3.3429538059791616E-4</c:v>
                </c:pt>
                <c:pt idx="8">
                  <c:v>2.3475211643704974E-4</c:v>
                </c:pt>
                <c:pt idx="9">
                  <c:v>1.685551081561944E-4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6ACB-4AB5-B0A3-E83816ED9795}"/>
            </c:ext>
          </c:extLst>
        </c:ser>
        <c:ser>
          <c:idx val="10"/>
          <c:order val="10"/>
          <c:tx>
            <c:strRef>
              <c:f>'Import. volailles'!$C$45</c:f>
              <c:strCache>
                <c:ptCount val="1"/>
                <c:pt idx="0">
                  <c:v>Espagne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'Import. volailles'!$D$34:$M$34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volailles'!$D$45:$M$45</c:f>
              <c:numCache>
                <c:formatCode>0%</c:formatCode>
                <c:ptCount val="1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1.6737550191728637E-6</c:v>
                </c:pt>
                <c:pt idx="7">
                  <c:v>9.4512830116688339E-5</c:v>
                </c:pt>
                <c:pt idx="8">
                  <c:v>1.8706809278577402E-4</c:v>
                </c:pt>
                <c:pt idx="9">
                  <c:v>8.8533996203253625E-5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6ACB-4AB5-B0A3-E83816ED9795}"/>
            </c:ext>
          </c:extLst>
        </c:ser>
        <c:ser>
          <c:idx val="11"/>
          <c:order val="11"/>
          <c:tx>
            <c:strRef>
              <c:f>'Import. volailles'!$C$46</c:f>
              <c:strCache>
                <c:ptCount val="1"/>
                <c:pt idx="0">
                  <c:v>Autres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volailles'!$D$34:$M$34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volailles'!$D$46:$M$46</c:f>
              <c:numCache>
                <c:formatCode>0%</c:formatCode>
                <c:ptCount val="10"/>
                <c:pt idx="0">
                  <c:v>5.8947817735567178E-3</c:v>
                </c:pt>
                <c:pt idx="1">
                  <c:v>1.5458039032340521E-2</c:v>
                </c:pt>
                <c:pt idx="2">
                  <c:v>1.302514023931547E-2</c:v>
                </c:pt>
                <c:pt idx="3">
                  <c:v>2.1485150086512056E-2</c:v>
                </c:pt>
                <c:pt idx="4">
                  <c:v>4.0279637116196566E-2</c:v>
                </c:pt>
                <c:pt idx="5">
                  <c:v>2.2602744146423315E-2</c:v>
                </c:pt>
                <c:pt idx="6">
                  <c:v>8.8324052361752024E-3</c:v>
                </c:pt>
                <c:pt idx="7">
                  <c:v>3.0629157908186036E-4</c:v>
                </c:pt>
                <c:pt idx="8">
                  <c:v>5.9788429655061113E-4</c:v>
                </c:pt>
                <c:pt idx="9">
                  <c:v>2.7411487286007371E-4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6ACB-4AB5-B0A3-E83816ED979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66814584"/>
        <c:axId val="466818504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'Import. volailles'!$C$35</c15:sqref>
                        </c15:formulaRef>
                      </c:ext>
                    </c:extLst>
                    <c:strCache>
                      <c:ptCount val="1"/>
                      <c:pt idx="0">
                        <c:v>10 pays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'Import. volailles'!$D$34:$M$34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'Import. volailles'!$D$35:$M$35</c15:sqref>
                        </c15:formulaRef>
                      </c:ext>
                    </c:extLst>
                    <c:numCache>
                      <c:formatCode>0%</c:formatCode>
                      <c:ptCount val="10"/>
                      <c:pt idx="0">
                        <c:v>0.99410521822644338</c:v>
                      </c:pt>
                      <c:pt idx="1">
                        <c:v>0.98454196096765956</c:v>
                      </c:pt>
                      <c:pt idx="2">
                        <c:v>0.98697485976068455</c:v>
                      </c:pt>
                      <c:pt idx="3">
                        <c:v>0.97851484991348792</c:v>
                      </c:pt>
                      <c:pt idx="4">
                        <c:v>0.95972036288380336</c:v>
                      </c:pt>
                      <c:pt idx="5">
                        <c:v>0.97739725585357684</c:v>
                      </c:pt>
                      <c:pt idx="6">
                        <c:v>0.99116759476382477</c:v>
                      </c:pt>
                      <c:pt idx="7">
                        <c:v>0.99969370842091809</c:v>
                      </c:pt>
                      <c:pt idx="8">
                        <c:v>0.99940211570344939</c:v>
                      </c:pt>
                      <c:pt idx="9">
                        <c:v>0.99972588512713989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B-6ACB-4AB5-B0A3-E83816ED9795}"/>
                  </c:ext>
                </c:extLst>
              </c15:ser>
            </c15:filteredBarSeries>
          </c:ext>
        </c:extLst>
      </c:barChart>
      <c:catAx>
        <c:axId val="4668145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66818504"/>
        <c:crosses val="autoZero"/>
        <c:auto val="1"/>
        <c:lblAlgn val="ctr"/>
        <c:lblOffset val="100"/>
        <c:noMultiLvlLbl val="0"/>
      </c:catAx>
      <c:valAx>
        <c:axId val="466818504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668145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8951363476264488"/>
          <c:y val="0.76160639132233399"/>
          <c:w val="0.81048636523735518"/>
          <c:h val="0.218505550777839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2"/>
          <c:order val="2"/>
          <c:tx>
            <c:strRef>
              <c:f>'Import. bovins'!$C$7</c:f>
              <c:strCache>
                <c:ptCount val="1"/>
                <c:pt idx="0">
                  <c:v>Inde</c:v>
                </c:pt>
              </c:strCache>
            </c:strRef>
          </c:tx>
          <c:spPr>
            <a:solidFill>
              <a:schemeClr val="accent6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bovins'!$D$4:$M$4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bovins'!$D$7:$M$7</c:f>
              <c:numCache>
                <c:formatCode>0</c:formatCode>
                <c:ptCount val="10"/>
                <c:pt idx="0">
                  <c:v>71921</c:v>
                </c:pt>
                <c:pt idx="1">
                  <c:v>44801</c:v>
                </c:pt>
                <c:pt idx="2">
                  <c:v>29897</c:v>
                </c:pt>
                <c:pt idx="3">
                  <c:v>31034</c:v>
                </c:pt>
                <c:pt idx="4">
                  <c:v>32260</c:v>
                </c:pt>
                <c:pt idx="5">
                  <c:v>32418</c:v>
                </c:pt>
                <c:pt idx="6">
                  <c:v>48132</c:v>
                </c:pt>
                <c:pt idx="7">
                  <c:v>56668</c:v>
                </c:pt>
                <c:pt idx="8">
                  <c:v>75956</c:v>
                </c:pt>
                <c:pt idx="9">
                  <c:v>73222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102-494C-9DDA-2FB4422D49BD}"/>
            </c:ext>
          </c:extLst>
        </c:ser>
        <c:ser>
          <c:idx val="3"/>
          <c:order val="3"/>
          <c:tx>
            <c:strRef>
              <c:f>'Import. bovins'!$C$8</c:f>
              <c:strCache>
                <c:ptCount val="1"/>
                <c:pt idx="0">
                  <c:v>Brésil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'Import. bovins'!$D$4:$M$4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bovins'!$D$8:$M$8</c:f>
              <c:numCache>
                <c:formatCode>0</c:formatCode>
                <c:ptCount val="10"/>
                <c:pt idx="0">
                  <c:v>191</c:v>
                </c:pt>
                <c:pt idx="1">
                  <c:v>23447</c:v>
                </c:pt>
                <c:pt idx="2">
                  <c:v>40801</c:v>
                </c:pt>
                <c:pt idx="3">
                  <c:v>40973</c:v>
                </c:pt>
                <c:pt idx="4">
                  <c:v>38817</c:v>
                </c:pt>
                <c:pt idx="5">
                  <c:v>38998</c:v>
                </c:pt>
                <c:pt idx="6">
                  <c:v>38196</c:v>
                </c:pt>
                <c:pt idx="7">
                  <c:v>36175</c:v>
                </c:pt>
                <c:pt idx="8">
                  <c:v>44003</c:v>
                </c:pt>
                <c:pt idx="9">
                  <c:v>57424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102-494C-9DDA-2FB4422D49BD}"/>
            </c:ext>
          </c:extLst>
        </c:ser>
        <c:ser>
          <c:idx val="4"/>
          <c:order val="4"/>
          <c:tx>
            <c:strRef>
              <c:f>'Import. bovins'!$C$9</c:f>
              <c:strCache>
                <c:ptCount val="1"/>
                <c:pt idx="0">
                  <c:v>Pakistan</c:v>
                </c:pt>
              </c:strCache>
            </c:strRef>
          </c:tx>
          <c:spPr>
            <a:solidFill>
              <a:srgbClr val="FFCC99"/>
            </a:solidFill>
            <a:ln>
              <a:noFill/>
            </a:ln>
            <a:effectLst/>
          </c:spPr>
          <c:invertIfNegative val="0"/>
          <c:cat>
            <c:strRef>
              <c:f>'Import. bovins'!$D$4:$M$4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bovins'!$D$9:$M$9</c:f>
              <c:numCache>
                <c:formatCode>0</c:formatCode>
                <c:ptCount val="10"/>
                <c:pt idx="0">
                  <c:v>8597</c:v>
                </c:pt>
                <c:pt idx="1">
                  <c:v>8465</c:v>
                </c:pt>
                <c:pt idx="2">
                  <c:v>8662</c:v>
                </c:pt>
                <c:pt idx="3">
                  <c:v>6634</c:v>
                </c:pt>
                <c:pt idx="4">
                  <c:v>9340</c:v>
                </c:pt>
                <c:pt idx="5">
                  <c:v>9433</c:v>
                </c:pt>
                <c:pt idx="6">
                  <c:v>7716</c:v>
                </c:pt>
                <c:pt idx="7">
                  <c:v>10698</c:v>
                </c:pt>
                <c:pt idx="8">
                  <c:v>19879</c:v>
                </c:pt>
                <c:pt idx="9">
                  <c:v>21416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102-494C-9DDA-2FB4422D49BD}"/>
            </c:ext>
          </c:extLst>
        </c:ser>
        <c:ser>
          <c:idx val="5"/>
          <c:order val="5"/>
          <c:tx>
            <c:strRef>
              <c:f>'Import. bovins'!$C$10</c:f>
              <c:strCache>
                <c:ptCount val="1"/>
                <c:pt idx="0">
                  <c:v>Australie</c:v>
                </c:pt>
              </c:strCache>
            </c:strRef>
          </c:tx>
          <c:spPr>
            <a:solidFill>
              <a:schemeClr val="bg2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bovins'!$D$4:$M$4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bovins'!$D$10:$M$10</c:f>
              <c:numCache>
                <c:formatCode>0</c:formatCode>
                <c:ptCount val="10"/>
                <c:pt idx="0">
                  <c:v>30826</c:v>
                </c:pt>
                <c:pt idx="1">
                  <c:v>13620</c:v>
                </c:pt>
                <c:pt idx="2">
                  <c:v>10508</c:v>
                </c:pt>
                <c:pt idx="3">
                  <c:v>10726</c:v>
                </c:pt>
                <c:pt idx="4">
                  <c:v>12718</c:v>
                </c:pt>
                <c:pt idx="5">
                  <c:v>11937</c:v>
                </c:pt>
                <c:pt idx="6">
                  <c:v>13449</c:v>
                </c:pt>
                <c:pt idx="7">
                  <c:v>14066</c:v>
                </c:pt>
                <c:pt idx="8">
                  <c:v>14145</c:v>
                </c:pt>
                <c:pt idx="9">
                  <c:v>18486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5102-494C-9DDA-2FB4422D49BD}"/>
            </c:ext>
          </c:extLst>
        </c:ser>
        <c:ser>
          <c:idx val="6"/>
          <c:order val="6"/>
          <c:tx>
            <c:strRef>
              <c:f>'Import. bovins'!$C$11</c:f>
              <c:strCache>
                <c:ptCount val="1"/>
                <c:pt idx="0">
                  <c:v>Nouvelle-Zélande</c:v>
                </c:pt>
              </c:strCache>
            </c:strRef>
          </c:tx>
          <c:spPr>
            <a:solidFill>
              <a:schemeClr val="bg2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bovins'!$D$4:$M$4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bovins'!$D$11:$M$11</c:f>
              <c:numCache>
                <c:formatCode>0</c:formatCode>
                <c:ptCount val="10"/>
                <c:pt idx="0">
                  <c:v>6998</c:v>
                </c:pt>
                <c:pt idx="1">
                  <c:v>2688</c:v>
                </c:pt>
                <c:pt idx="2">
                  <c:v>4007</c:v>
                </c:pt>
                <c:pt idx="3">
                  <c:v>1685</c:v>
                </c:pt>
                <c:pt idx="4">
                  <c:v>1717</c:v>
                </c:pt>
                <c:pt idx="5">
                  <c:v>2010</c:v>
                </c:pt>
                <c:pt idx="6">
                  <c:v>3001</c:v>
                </c:pt>
                <c:pt idx="7">
                  <c:v>2492</c:v>
                </c:pt>
                <c:pt idx="8">
                  <c:v>5716</c:v>
                </c:pt>
                <c:pt idx="9">
                  <c:v>5383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5102-494C-9DDA-2FB4422D49BD}"/>
            </c:ext>
          </c:extLst>
        </c:ser>
        <c:ser>
          <c:idx val="7"/>
          <c:order val="7"/>
          <c:tx>
            <c:strRef>
              <c:f>'Import. bovins'!$C$12</c:f>
              <c:strCache>
                <c:ptCount val="1"/>
                <c:pt idx="0">
                  <c:v>Russie</c:v>
                </c:pt>
              </c:strCache>
            </c:strRef>
          </c:tx>
          <c:spPr>
            <a:solidFill>
              <a:srgbClr val="7030A0"/>
            </a:solidFill>
            <a:ln>
              <a:noFill/>
            </a:ln>
            <a:effectLst/>
          </c:spPr>
          <c:invertIfNegative val="0"/>
          <c:cat>
            <c:strRef>
              <c:f>'Import. bovins'!$D$4:$M$4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bovins'!$D$12:$M$12</c:f>
              <c:numCache>
                <c:formatCode>0</c:formatCode>
                <c:ptCount val="1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49</c:v>
                </c:pt>
                <c:pt idx="4">
                  <c:v>30</c:v>
                </c:pt>
                <c:pt idx="5">
                  <c:v>1389</c:v>
                </c:pt>
                <c:pt idx="6">
                  <c:v>1967</c:v>
                </c:pt>
                <c:pt idx="7">
                  <c:v>3058</c:v>
                </c:pt>
                <c:pt idx="8">
                  <c:v>3175</c:v>
                </c:pt>
                <c:pt idx="9">
                  <c:v>5220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5102-494C-9DDA-2FB4422D49BD}"/>
            </c:ext>
          </c:extLst>
        </c:ser>
        <c:ser>
          <c:idx val="8"/>
          <c:order val="8"/>
          <c:tx>
            <c:strRef>
              <c:f>'Import. bovins'!$C$13</c:f>
              <c:strCache>
                <c:ptCount val="1"/>
                <c:pt idx="0">
                  <c:v>Éthiopie</c:v>
                </c:pt>
              </c:strCache>
            </c:strRef>
          </c:tx>
          <c:spPr>
            <a:solidFill>
              <a:srgbClr val="D60093"/>
            </a:solidFill>
            <a:ln>
              <a:noFill/>
            </a:ln>
            <a:effectLst/>
          </c:spPr>
          <c:invertIfNegative val="0"/>
          <c:cat>
            <c:strRef>
              <c:f>'Import. bovins'!$D$4:$M$4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bovins'!$D$13:$M$13</c:f>
              <c:numCache>
                <c:formatCode>0</c:formatCode>
                <c:ptCount val="10"/>
                <c:pt idx="0">
                  <c:v>129</c:v>
                </c:pt>
                <c:pt idx="1">
                  <c:v>0</c:v>
                </c:pt>
                <c:pt idx="2">
                  <c:v>9</c:v>
                </c:pt>
                <c:pt idx="3">
                  <c:v>5</c:v>
                </c:pt>
                <c:pt idx="4">
                  <c:v>2625</c:v>
                </c:pt>
                <c:pt idx="5">
                  <c:v>5039</c:v>
                </c:pt>
                <c:pt idx="6">
                  <c:v>4721</c:v>
                </c:pt>
                <c:pt idx="7">
                  <c:v>4189</c:v>
                </c:pt>
                <c:pt idx="8">
                  <c:v>2771</c:v>
                </c:pt>
                <c:pt idx="9">
                  <c:v>4338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5102-494C-9DDA-2FB4422D49BD}"/>
            </c:ext>
          </c:extLst>
        </c:ser>
        <c:ser>
          <c:idx val="9"/>
          <c:order val="9"/>
          <c:tx>
            <c:strRef>
              <c:f>'Import. bovins'!$C$14</c:f>
              <c:strCache>
                <c:ptCount val="1"/>
                <c:pt idx="0">
                  <c:v>Canada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cat>
            <c:strRef>
              <c:f>'Import. bovins'!$D$4:$M$4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bovins'!$D$14:$M$14</c:f>
              <c:numCache>
                <c:formatCode>0</c:formatCode>
                <c:ptCount val="10"/>
                <c:pt idx="0">
                  <c:v>1235</c:v>
                </c:pt>
                <c:pt idx="1">
                  <c:v>1354</c:v>
                </c:pt>
                <c:pt idx="2">
                  <c:v>1334</c:v>
                </c:pt>
                <c:pt idx="3">
                  <c:v>1339</c:v>
                </c:pt>
                <c:pt idx="4">
                  <c:v>493</c:v>
                </c:pt>
                <c:pt idx="5">
                  <c:v>814</c:v>
                </c:pt>
                <c:pt idx="6">
                  <c:v>808</c:v>
                </c:pt>
                <c:pt idx="7">
                  <c:v>1192</c:v>
                </c:pt>
                <c:pt idx="8">
                  <c:v>1208</c:v>
                </c:pt>
                <c:pt idx="9">
                  <c:v>1296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5102-494C-9DDA-2FB4422D49BD}"/>
            </c:ext>
          </c:extLst>
        </c:ser>
        <c:ser>
          <c:idx val="10"/>
          <c:order val="10"/>
          <c:tx>
            <c:strRef>
              <c:f>'Import. bovins'!$C$15</c:f>
              <c:strCache>
                <c:ptCount val="1"/>
                <c:pt idx="0">
                  <c:v>Kenya</c:v>
                </c:pt>
              </c:strCache>
            </c:strRef>
          </c:tx>
          <c:spPr>
            <a:solidFill>
              <a:srgbClr val="FF6699"/>
            </a:solidFill>
            <a:ln>
              <a:noFill/>
            </a:ln>
            <a:effectLst/>
          </c:spPr>
          <c:invertIfNegative val="0"/>
          <c:cat>
            <c:strRef>
              <c:f>'Import. bovins'!$D$4:$M$4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bovins'!$D$15:$M$15</c:f>
              <c:numCache>
                <c:formatCode>0</c:formatCode>
                <c:ptCount val="10"/>
                <c:pt idx="0">
                  <c:v>24</c:v>
                </c:pt>
                <c:pt idx="1">
                  <c:v>1</c:v>
                </c:pt>
                <c:pt idx="2">
                  <c:v>0</c:v>
                </c:pt>
                <c:pt idx="3">
                  <c:v>1</c:v>
                </c:pt>
                <c:pt idx="4">
                  <c:v>576</c:v>
                </c:pt>
                <c:pt idx="5">
                  <c:v>2142</c:v>
                </c:pt>
                <c:pt idx="6">
                  <c:v>737</c:v>
                </c:pt>
                <c:pt idx="7">
                  <c:v>717</c:v>
                </c:pt>
                <c:pt idx="8">
                  <c:v>1188</c:v>
                </c:pt>
                <c:pt idx="9">
                  <c:v>1134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5102-494C-9DDA-2FB4422D49BD}"/>
            </c:ext>
          </c:extLst>
        </c:ser>
        <c:ser>
          <c:idx val="11"/>
          <c:order val="11"/>
          <c:tx>
            <c:strRef>
              <c:f>'Import. bovins'!$C$16</c:f>
              <c:strCache>
                <c:ptCount val="1"/>
                <c:pt idx="0">
                  <c:v>Uruguay</c:v>
                </c:pt>
              </c:strCache>
            </c:strRef>
          </c:tx>
          <c:spPr>
            <a:solidFill>
              <a:schemeClr val="accent3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bovins'!$D$4:$M$4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bovins'!$D$16:$M$16</c:f>
              <c:numCache>
                <c:formatCode>0</c:formatCode>
                <c:ptCount val="1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85</c:v>
                </c:pt>
                <c:pt idx="7">
                  <c:v>275</c:v>
                </c:pt>
                <c:pt idx="8">
                  <c:v>657</c:v>
                </c:pt>
                <c:pt idx="9">
                  <c:v>975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5102-494C-9DDA-2FB4422D49BD}"/>
            </c:ext>
          </c:extLst>
        </c:ser>
        <c:ser>
          <c:idx val="13"/>
          <c:order val="12"/>
          <c:tx>
            <c:strRef>
              <c:f>'Import. bovins'!$C$18</c:f>
              <c:strCache>
                <c:ptCount val="1"/>
                <c:pt idx="0">
                  <c:v>Autres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bovins'!$D$4:$M$4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bovins'!$D$18:$M$18</c:f>
              <c:numCache>
                <c:formatCode>0</c:formatCode>
                <c:ptCount val="10"/>
                <c:pt idx="0">
                  <c:v>5640</c:v>
                </c:pt>
                <c:pt idx="1">
                  <c:v>2429</c:v>
                </c:pt>
                <c:pt idx="2">
                  <c:v>4356</c:v>
                </c:pt>
                <c:pt idx="3">
                  <c:v>3709</c:v>
                </c:pt>
                <c:pt idx="4">
                  <c:v>4620</c:v>
                </c:pt>
                <c:pt idx="5">
                  <c:v>7369</c:v>
                </c:pt>
                <c:pt idx="6">
                  <c:v>13173</c:v>
                </c:pt>
                <c:pt idx="7">
                  <c:v>10131</c:v>
                </c:pt>
                <c:pt idx="8">
                  <c:v>7400</c:v>
                </c:pt>
                <c:pt idx="9">
                  <c:v>4596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5102-494C-9DDA-2FB4422D49BD}"/>
            </c:ext>
          </c:extLst>
        </c:ser>
        <c:ser>
          <c:idx val="12"/>
          <c:order val="13"/>
          <c:tx>
            <c:strRef>
              <c:f>'Import. bovins'!$C$17</c:f>
              <c:strCache>
                <c:ptCount val="1"/>
                <c:pt idx="0">
                  <c:v>France (27)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'Import. bovins'!$D$4:$M$4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bovins'!$D$17:$M$17</c:f>
              <c:numCache>
                <c:formatCode>0</c:formatCode>
                <c:ptCount val="1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40</c:v>
                </c:pt>
                <c:pt idx="4">
                  <c:v>5</c:v>
                </c:pt>
                <c:pt idx="5">
                  <c:v>0</c:v>
                </c:pt>
                <c:pt idx="6">
                  <c:v>0</c:v>
                </c:pt>
                <c:pt idx="7">
                  <c:v>1</c:v>
                </c:pt>
                <c:pt idx="8">
                  <c:v>11</c:v>
                </c:pt>
                <c:pt idx="9">
                  <c:v>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5102-494C-9DDA-2FB4422D49B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66817328"/>
        <c:axId val="466820072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'Import. bovins'!$C$5</c15:sqref>
                        </c15:formulaRef>
                      </c:ext>
                    </c:extLst>
                    <c:strCache>
                      <c:ptCount val="1"/>
                      <c:pt idx="0">
                        <c:v>Monde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'Import. bovins'!$D$4:$M$4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'Import. bovins'!$D$5:$M$5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125561</c:v>
                      </c:pt>
                      <c:pt idx="1">
                        <c:v>96805</c:v>
                      </c:pt>
                      <c:pt idx="2">
                        <c:v>99574</c:v>
                      </c:pt>
                      <c:pt idx="3">
                        <c:v>96195</c:v>
                      </c:pt>
                      <c:pt idx="4">
                        <c:v>103201</c:v>
                      </c:pt>
                      <c:pt idx="5">
                        <c:v>111549</c:v>
                      </c:pt>
                      <c:pt idx="6">
                        <c:v>131985</c:v>
                      </c:pt>
                      <c:pt idx="7">
                        <c:v>139662</c:v>
                      </c:pt>
                      <c:pt idx="8">
                        <c:v>176109</c:v>
                      </c:pt>
                      <c:pt idx="9">
                        <c:v>193507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C-5102-494C-9DDA-2FB4422D49BD}"/>
                  </c:ext>
                </c:extLst>
              </c15:ser>
            </c15:filteredBarSeries>
            <c15:filteredBarSeries>
              <c15:ser>
                <c:idx val="1"/>
                <c:order val="1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bovins'!$C$6</c15:sqref>
                        </c15:formulaRef>
                      </c:ext>
                    </c:extLst>
                    <c:strCache>
                      <c:ptCount val="1"/>
                      <c:pt idx="0">
                        <c:v>Union européenne</c:v>
                      </c:pt>
                    </c:strCache>
                  </c:strRef>
                </c:tx>
                <c:spPr>
                  <a:solidFill>
                    <a:schemeClr val="accent2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bovins'!$D$4:$M$4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bovins'!$D$6:$M$6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1782</c:v>
                      </c:pt>
                      <c:pt idx="1">
                        <c:v>1096</c:v>
                      </c:pt>
                      <c:pt idx="2">
                        <c:v>3539</c:v>
                      </c:pt>
                      <c:pt idx="3">
                        <c:v>2028</c:v>
                      </c:pt>
                      <c:pt idx="4">
                        <c:v>2052</c:v>
                      </c:pt>
                      <c:pt idx="5">
                        <c:v>2506</c:v>
                      </c:pt>
                      <c:pt idx="6">
                        <c:v>3245</c:v>
                      </c:pt>
                      <c:pt idx="7">
                        <c:v>1805</c:v>
                      </c:pt>
                      <c:pt idx="8">
                        <c:v>1917</c:v>
                      </c:pt>
                      <c:pt idx="9">
                        <c:v>1810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D-5102-494C-9DDA-2FB4422D49BD}"/>
                  </c:ext>
                </c:extLst>
              </c15:ser>
            </c15:filteredBarSeries>
          </c:ext>
        </c:extLst>
      </c:barChart>
      <c:catAx>
        <c:axId val="4668173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66820072"/>
        <c:crosses val="autoZero"/>
        <c:auto val="1"/>
        <c:lblAlgn val="ctr"/>
        <c:lblOffset val="100"/>
        <c:noMultiLvlLbl val="0"/>
      </c:catAx>
      <c:valAx>
        <c:axId val="466820072"/>
        <c:scaling>
          <c:orientation val="minMax"/>
          <c:max val="20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66817328"/>
        <c:crosses val="autoZero"/>
        <c:crossBetween val="between"/>
        <c:dispUnits>
          <c:builtInUnit val="thousands"/>
          <c:dispUnitsLbl>
            <c:tx>
              <c:rich>
                <a:bodyPr rot="-5400000" spcFirstLastPara="1" vertOverflow="ellipsis" vert="horz" wrap="square" anchor="ctr" anchorCtr="1"/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r>
                    <a:rPr lang="fr-FR"/>
                    <a:t>Milliers (en t)</a:t>
                  </a:r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2082338791058615"/>
          <c:y val="0.69004343196839013"/>
          <c:w val="0.87917661208941389"/>
          <c:h val="0.2902547226254234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1"/>
          <c:order val="1"/>
          <c:tx>
            <c:strRef>
              <c:f>'Import. bovins'!$C$38</c:f>
              <c:strCache>
                <c:ptCount val="1"/>
                <c:pt idx="0">
                  <c:v>Inde</c:v>
                </c:pt>
              </c:strCache>
            </c:strRef>
          </c:tx>
          <c:spPr>
            <a:solidFill>
              <a:schemeClr val="accent6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bovins'!$D$36:$M$36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bovins'!$D$38:$M$38</c:f>
              <c:numCache>
                <c:formatCode>0%</c:formatCode>
                <c:ptCount val="10"/>
                <c:pt idx="0">
                  <c:v>0.57279728578141298</c:v>
                </c:pt>
                <c:pt idx="1">
                  <c:v>0.46279634316409274</c:v>
                </c:pt>
                <c:pt idx="2">
                  <c:v>0.30024906099985937</c:v>
                </c:pt>
                <c:pt idx="3">
                  <c:v>0.3226155205572015</c:v>
                </c:pt>
                <c:pt idx="4">
                  <c:v>0.31259387021443591</c:v>
                </c:pt>
                <c:pt idx="5">
                  <c:v>0.29061667966543853</c:v>
                </c:pt>
                <c:pt idx="6">
                  <c:v>0.36467780429594271</c:v>
                </c:pt>
                <c:pt idx="7">
                  <c:v>0.4057510274806318</c:v>
                </c:pt>
                <c:pt idx="8">
                  <c:v>0.43130106922417366</c:v>
                </c:pt>
                <c:pt idx="9">
                  <c:v>0.3783945800410321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1A7-4C18-8744-F385CD7468CD}"/>
            </c:ext>
          </c:extLst>
        </c:ser>
        <c:ser>
          <c:idx val="2"/>
          <c:order val="2"/>
          <c:tx>
            <c:strRef>
              <c:f>'Import. bovins'!$C$39</c:f>
              <c:strCache>
                <c:ptCount val="1"/>
                <c:pt idx="0">
                  <c:v>Brésil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'Import. bovins'!$D$36:$M$36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bovins'!$D$39:$M$39</c:f>
              <c:numCache>
                <c:formatCode>0%</c:formatCode>
                <c:ptCount val="10"/>
                <c:pt idx="0">
                  <c:v>1.5211729756851252E-3</c:v>
                </c:pt>
                <c:pt idx="1">
                  <c:v>0.24220856360725168</c:v>
                </c:pt>
                <c:pt idx="2">
                  <c:v>0.40975555867997671</c:v>
                </c:pt>
                <c:pt idx="3">
                  <c:v>0.42593689900722492</c:v>
                </c:pt>
                <c:pt idx="4">
                  <c:v>0.37613007625895095</c:v>
                </c:pt>
                <c:pt idx="5">
                  <c:v>0.3496042098091422</c:v>
                </c:pt>
                <c:pt idx="6">
                  <c:v>0.28939652233208318</c:v>
                </c:pt>
                <c:pt idx="7">
                  <c:v>0.25901820108547779</c:v>
                </c:pt>
                <c:pt idx="8">
                  <c:v>0.2498623011884685</c:v>
                </c:pt>
                <c:pt idx="9">
                  <c:v>0.29675412258988049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1A7-4C18-8744-F385CD7468CD}"/>
            </c:ext>
          </c:extLst>
        </c:ser>
        <c:ser>
          <c:idx val="3"/>
          <c:order val="3"/>
          <c:tx>
            <c:strRef>
              <c:f>'Import. bovins'!$C$40</c:f>
              <c:strCache>
                <c:ptCount val="1"/>
                <c:pt idx="0">
                  <c:v>Pakistan</c:v>
                </c:pt>
              </c:strCache>
            </c:strRef>
          </c:tx>
          <c:spPr>
            <a:solidFill>
              <a:srgbClr val="FFCC99"/>
            </a:solidFill>
            <a:ln>
              <a:noFill/>
            </a:ln>
            <a:effectLst/>
          </c:spPr>
          <c:invertIfNegative val="0"/>
          <c:cat>
            <c:strRef>
              <c:f>'Import. bovins'!$D$36:$M$36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bovins'!$D$40:$M$40</c:f>
              <c:numCache>
                <c:formatCode>0%</c:formatCode>
                <c:ptCount val="10"/>
                <c:pt idx="0">
                  <c:v>6.8468712418665034E-2</c:v>
                </c:pt>
                <c:pt idx="1">
                  <c:v>8.7443830380662155E-2</c:v>
                </c:pt>
                <c:pt idx="2">
                  <c:v>8.6990579870247248E-2</c:v>
                </c:pt>
                <c:pt idx="3">
                  <c:v>6.8964083372316645E-2</c:v>
                </c:pt>
                <c:pt idx="4">
                  <c:v>9.0502999001947651E-2</c:v>
                </c:pt>
                <c:pt idx="5">
                  <c:v>8.4563734323032921E-2</c:v>
                </c:pt>
                <c:pt idx="6">
                  <c:v>5.8461188771451303E-2</c:v>
                </c:pt>
                <c:pt idx="7">
                  <c:v>7.6599218112299694E-2</c:v>
                </c:pt>
                <c:pt idx="8">
                  <c:v>0.11287895564678693</c:v>
                </c:pt>
                <c:pt idx="9">
                  <c:v>0.11067299890960017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1A7-4C18-8744-F385CD7468CD}"/>
            </c:ext>
          </c:extLst>
        </c:ser>
        <c:ser>
          <c:idx val="4"/>
          <c:order val="4"/>
          <c:tx>
            <c:strRef>
              <c:f>'Import. bovins'!$C$41</c:f>
              <c:strCache>
                <c:ptCount val="1"/>
                <c:pt idx="0">
                  <c:v>Australie</c:v>
                </c:pt>
              </c:strCache>
            </c:strRef>
          </c:tx>
          <c:spPr>
            <a:solidFill>
              <a:schemeClr val="bg2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bovins'!$D$36:$M$36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bovins'!$D$41:$M$41</c:f>
              <c:numCache>
                <c:formatCode>0%</c:formatCode>
                <c:ptCount val="10"/>
                <c:pt idx="0">
                  <c:v>0.24550616831659511</c:v>
                </c:pt>
                <c:pt idx="1">
                  <c:v>0.14069521202417232</c:v>
                </c:pt>
                <c:pt idx="2">
                  <c:v>0.1055295559081688</c:v>
                </c:pt>
                <c:pt idx="3">
                  <c:v>0.11150267685430636</c:v>
                </c:pt>
                <c:pt idx="4">
                  <c:v>0.12323523996860496</c:v>
                </c:pt>
                <c:pt idx="5">
                  <c:v>0.1070112685904849</c:v>
                </c:pt>
                <c:pt idx="6">
                  <c:v>0.10189794294806229</c:v>
                </c:pt>
                <c:pt idx="7">
                  <c:v>0.10071458234881356</c:v>
                </c:pt>
                <c:pt idx="8">
                  <c:v>8.0319574808783198E-2</c:v>
                </c:pt>
                <c:pt idx="9">
                  <c:v>9.5531427803645347E-2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01A7-4C18-8744-F385CD7468CD}"/>
            </c:ext>
          </c:extLst>
        </c:ser>
        <c:ser>
          <c:idx val="5"/>
          <c:order val="5"/>
          <c:tx>
            <c:strRef>
              <c:f>'Import. bovins'!$C$42</c:f>
              <c:strCache>
                <c:ptCount val="1"/>
                <c:pt idx="0">
                  <c:v>Nouvelle-Zélande</c:v>
                </c:pt>
              </c:strCache>
            </c:strRef>
          </c:tx>
          <c:spPr>
            <a:solidFill>
              <a:schemeClr val="bg2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bovins'!$D$36:$M$36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bovins'!$D$42:$M$42</c:f>
              <c:numCache>
                <c:formatCode>0%</c:formatCode>
                <c:ptCount val="10"/>
                <c:pt idx="0">
                  <c:v>5.5733866407562858E-2</c:v>
                </c:pt>
                <c:pt idx="1">
                  <c:v>2.7767160787149425E-2</c:v>
                </c:pt>
                <c:pt idx="2">
                  <c:v>4.0241428485347577E-2</c:v>
                </c:pt>
                <c:pt idx="3">
                  <c:v>1.7516502936743075E-2</c:v>
                </c:pt>
                <c:pt idx="4">
                  <c:v>1.6637435683762754E-2</c:v>
                </c:pt>
                <c:pt idx="5">
                  <c:v>1.8018987171556894E-2</c:v>
                </c:pt>
                <c:pt idx="6">
                  <c:v>2.2737432283971664E-2</c:v>
                </c:pt>
                <c:pt idx="7">
                  <c:v>1.7843078289012042E-2</c:v>
                </c:pt>
                <c:pt idx="8">
                  <c:v>3.2457171410887574E-2</c:v>
                </c:pt>
                <c:pt idx="9">
                  <c:v>2.7818115106947035E-2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01A7-4C18-8744-F385CD7468CD}"/>
            </c:ext>
          </c:extLst>
        </c:ser>
        <c:ser>
          <c:idx val="6"/>
          <c:order val="6"/>
          <c:tx>
            <c:strRef>
              <c:f>'Import. bovins'!$C$43</c:f>
              <c:strCache>
                <c:ptCount val="1"/>
                <c:pt idx="0">
                  <c:v>Russie</c:v>
                </c:pt>
              </c:strCache>
            </c:strRef>
          </c:tx>
          <c:spPr>
            <a:solidFill>
              <a:srgbClr val="7030A0"/>
            </a:solidFill>
            <a:ln>
              <a:noFill/>
            </a:ln>
            <a:effectLst/>
          </c:spPr>
          <c:invertIfNegative val="0"/>
          <c:cat>
            <c:strRef>
              <c:f>'Import. bovins'!$D$36:$M$36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bovins'!$D$43:$M$43</c:f>
              <c:numCache>
                <c:formatCode>0%</c:formatCode>
                <c:ptCount val="1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5.0938198451062943E-4</c:v>
                </c:pt>
                <c:pt idx="4">
                  <c:v>2.9069485760796894E-4</c:v>
                </c:pt>
                <c:pt idx="5">
                  <c:v>1.2451926955866928E-2</c:v>
                </c:pt>
                <c:pt idx="6">
                  <c:v>1.4903208697958102E-2</c:v>
                </c:pt>
                <c:pt idx="7">
                  <c:v>2.1895719666050896E-2</c:v>
                </c:pt>
                <c:pt idx="8">
                  <c:v>1.8028607282989512E-2</c:v>
                </c:pt>
                <c:pt idx="9">
                  <c:v>2.6975768318458763E-2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01A7-4C18-8744-F385CD7468CD}"/>
            </c:ext>
          </c:extLst>
        </c:ser>
        <c:ser>
          <c:idx val="7"/>
          <c:order val="7"/>
          <c:tx>
            <c:strRef>
              <c:f>'Import. bovins'!$C$44</c:f>
              <c:strCache>
                <c:ptCount val="1"/>
                <c:pt idx="0">
                  <c:v>Éthiopie</c:v>
                </c:pt>
              </c:strCache>
            </c:strRef>
          </c:tx>
          <c:spPr>
            <a:solidFill>
              <a:srgbClr val="D60093"/>
            </a:solidFill>
            <a:ln>
              <a:noFill/>
            </a:ln>
            <a:effectLst/>
          </c:spPr>
          <c:invertIfNegative val="0"/>
          <c:cat>
            <c:strRef>
              <c:f>'Import. bovins'!$D$36:$M$36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bovins'!$D$44:$M$44</c:f>
              <c:numCache>
                <c:formatCode>0%</c:formatCode>
                <c:ptCount val="10"/>
                <c:pt idx="0">
                  <c:v>1.0273890778187494E-3</c:v>
                </c:pt>
                <c:pt idx="1">
                  <c:v>0</c:v>
                </c:pt>
                <c:pt idx="2">
                  <c:v>9.0385040271556837E-5</c:v>
                </c:pt>
                <c:pt idx="3">
                  <c:v>5.1977753521492802E-5</c:v>
                </c:pt>
                <c:pt idx="4">
                  <c:v>2.543580004069728E-2</c:v>
                </c:pt>
                <c:pt idx="5">
                  <c:v>4.5172973312176713E-2</c:v>
                </c:pt>
                <c:pt idx="6">
                  <c:v>3.5769216198810468E-2</c:v>
                </c:pt>
                <c:pt idx="7">
                  <c:v>2.9993842276352909E-2</c:v>
                </c:pt>
                <c:pt idx="8">
                  <c:v>1.5734573474382344E-2</c:v>
                </c:pt>
                <c:pt idx="9">
                  <c:v>2.2417793671546764E-2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01A7-4C18-8744-F385CD7468CD}"/>
            </c:ext>
          </c:extLst>
        </c:ser>
        <c:ser>
          <c:idx val="8"/>
          <c:order val="8"/>
          <c:tx>
            <c:strRef>
              <c:f>'Import. bovins'!$C$45</c:f>
              <c:strCache>
                <c:ptCount val="1"/>
                <c:pt idx="0">
                  <c:v>Canada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cat>
            <c:strRef>
              <c:f>'Import. bovins'!$D$36:$M$36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bovins'!$D$45:$M$45</c:f>
              <c:numCache>
                <c:formatCode>0%</c:formatCode>
                <c:ptCount val="10"/>
                <c:pt idx="0">
                  <c:v>9.8358566752415159E-3</c:v>
                </c:pt>
                <c:pt idx="1">
                  <c:v>1.3986880842931667E-2</c:v>
                </c:pt>
                <c:pt idx="2">
                  <c:v>1.3397071524695202E-2</c:v>
                </c:pt>
                <c:pt idx="3">
                  <c:v>1.3919642393055771E-2</c:v>
                </c:pt>
                <c:pt idx="4">
                  <c:v>4.7770854933576225E-3</c:v>
                </c:pt>
                <c:pt idx="5">
                  <c:v>7.2972415709688116E-3</c:v>
                </c:pt>
                <c:pt idx="6">
                  <c:v>6.1219077925521838E-3</c:v>
                </c:pt>
                <c:pt idx="7">
                  <c:v>8.5348913806189228E-3</c:v>
                </c:pt>
                <c:pt idx="8">
                  <c:v>6.8593882197956948E-3</c:v>
                </c:pt>
                <c:pt idx="9">
                  <c:v>6.6974321342380379E-3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01A7-4C18-8744-F385CD7468CD}"/>
            </c:ext>
          </c:extLst>
        </c:ser>
        <c:ser>
          <c:idx val="9"/>
          <c:order val="9"/>
          <c:tx>
            <c:strRef>
              <c:f>'Import. bovins'!$C$46</c:f>
              <c:strCache>
                <c:ptCount val="1"/>
                <c:pt idx="0">
                  <c:v>Kenya</c:v>
                </c:pt>
              </c:strCache>
            </c:strRef>
          </c:tx>
          <c:spPr>
            <a:solidFill>
              <a:srgbClr val="FF6699"/>
            </a:solidFill>
            <a:ln>
              <a:noFill/>
            </a:ln>
            <a:effectLst/>
          </c:spPr>
          <c:invertIfNegative val="0"/>
          <c:cat>
            <c:strRef>
              <c:f>'Import. bovins'!$D$36:$M$36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bovins'!$D$46:$M$46</c:f>
              <c:numCache>
                <c:formatCode>0%</c:formatCode>
                <c:ptCount val="10"/>
                <c:pt idx="0">
                  <c:v>1.9114215401279061E-4</c:v>
                </c:pt>
                <c:pt idx="1">
                  <c:v>1.033004493569547E-5</c:v>
                </c:pt>
                <c:pt idx="2">
                  <c:v>0</c:v>
                </c:pt>
                <c:pt idx="3">
                  <c:v>1.039555070429856E-5</c:v>
                </c:pt>
                <c:pt idx="4">
                  <c:v>5.5813412660730031E-3</c:v>
                </c:pt>
                <c:pt idx="5">
                  <c:v>1.9202323642524811E-2</c:v>
                </c:pt>
                <c:pt idx="6">
                  <c:v>5.5839678751373259E-3</c:v>
                </c:pt>
                <c:pt idx="7">
                  <c:v>5.13382308716759E-3</c:v>
                </c:pt>
                <c:pt idx="8">
                  <c:v>6.7458221896666273E-3</c:v>
                </c:pt>
                <c:pt idx="9">
                  <c:v>5.8602531174582828E-3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01A7-4C18-8744-F385CD7468CD}"/>
            </c:ext>
          </c:extLst>
        </c:ser>
        <c:ser>
          <c:idx val="10"/>
          <c:order val="10"/>
          <c:tx>
            <c:strRef>
              <c:f>'Import. bovins'!$C$47</c:f>
              <c:strCache>
                <c:ptCount val="1"/>
                <c:pt idx="0">
                  <c:v>Uruguay</c:v>
                </c:pt>
              </c:strCache>
            </c:strRef>
          </c:tx>
          <c:spPr>
            <a:solidFill>
              <a:srgbClr val="FF6699"/>
            </a:solidFill>
            <a:ln>
              <a:noFill/>
            </a:ln>
            <a:effectLst/>
          </c:spPr>
          <c:invertIfNegative val="0"/>
          <c:cat>
            <c:strRef>
              <c:f>'Import. bovins'!$D$36:$M$36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bovins'!$D$47:$M$47</c:f>
              <c:numCache>
                <c:formatCode>0%</c:formatCode>
                <c:ptCount val="1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6.4401257718680151E-4</c:v>
                </c:pt>
                <c:pt idx="7">
                  <c:v>1.9690395383139291E-3</c:v>
                </c:pt>
                <c:pt idx="8">
                  <c:v>3.730644089739877E-3</c:v>
                </c:pt>
                <c:pt idx="9">
                  <c:v>5.0385774158040793E-3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01A7-4C18-8744-F385CD7468CD}"/>
            </c:ext>
          </c:extLst>
        </c:ser>
        <c:ser>
          <c:idx val="12"/>
          <c:order val="11"/>
          <c:tx>
            <c:strRef>
              <c:f>'Import. bovins'!$C$49</c:f>
              <c:strCache>
                <c:ptCount val="1"/>
                <c:pt idx="0">
                  <c:v>Autres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bovins'!$D$36:$M$36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bovins'!$D$49:$M$49</c:f>
              <c:numCache>
                <c:formatCode>0%</c:formatCode>
                <c:ptCount val="10"/>
                <c:pt idx="0">
                  <c:v>4.4918406193005793E-2</c:v>
                </c:pt>
                <c:pt idx="1">
                  <c:v>2.5091679148804297E-2</c:v>
                </c:pt>
                <c:pt idx="2">
                  <c:v>4.3746359491433504E-2</c:v>
                </c:pt>
                <c:pt idx="3">
                  <c:v>3.8557097562243361E-2</c:v>
                </c:pt>
                <c:pt idx="4">
                  <c:v>4.4767008071627215E-2</c:v>
                </c:pt>
                <c:pt idx="5">
                  <c:v>6.6060654958807336E-2</c:v>
                </c:pt>
                <c:pt idx="6">
                  <c:v>9.9806796226843963E-2</c:v>
                </c:pt>
                <c:pt idx="7">
                  <c:v>7.2539416591485162E-2</c:v>
                </c:pt>
                <c:pt idx="8">
                  <c:v>4.2019431147755082E-2</c:v>
                </c:pt>
                <c:pt idx="9">
                  <c:v>2.3751078772344152E-2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01A7-4C18-8744-F385CD7468CD}"/>
            </c:ext>
          </c:extLst>
        </c:ser>
        <c:ser>
          <c:idx val="11"/>
          <c:order val="12"/>
          <c:tx>
            <c:strRef>
              <c:f>'Import. bovins'!$C$48</c:f>
              <c:strCache>
                <c:ptCount val="1"/>
                <c:pt idx="0">
                  <c:v>France (27)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'Import. bovins'!$D$36:$M$36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bovins'!$D$48:$M$48</c:f>
              <c:numCache>
                <c:formatCode>0%</c:formatCode>
                <c:ptCount val="1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4.1582202817194242E-4</c:v>
                </c:pt>
                <c:pt idx="4">
                  <c:v>4.8449142934661485E-5</c:v>
                </c:pt>
                <c:pt idx="5">
                  <c:v>0</c:v>
                </c:pt>
                <c:pt idx="6">
                  <c:v>0</c:v>
                </c:pt>
                <c:pt idx="7">
                  <c:v>7.1601437756870161E-6</c:v>
                </c:pt>
                <c:pt idx="8">
                  <c:v>6.246131657098729E-5</c:v>
                </c:pt>
                <c:pt idx="9">
                  <c:v>8.785211904478908E-5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01A7-4C18-8744-F385CD7468C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66820464"/>
        <c:axId val="466814976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'Import. bovins'!$C$37</c15:sqref>
                        </c15:formulaRef>
                      </c:ext>
                    </c:extLst>
                    <c:strCache>
                      <c:ptCount val="1"/>
                      <c:pt idx="0">
                        <c:v>10 pays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'Import. bovins'!$D$36:$M$36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'Import. bovins'!$D$37:$M$37</c15:sqref>
                        </c15:formulaRef>
                      </c:ext>
                    </c:extLst>
                    <c:numCache>
                      <c:formatCode>0%</c:formatCode>
                      <c:ptCount val="10"/>
                      <c:pt idx="0">
                        <c:v>0.9550815938069942</c:v>
                      </c:pt>
                      <c:pt idx="1">
                        <c:v>0.97490832085119572</c:v>
                      </c:pt>
                      <c:pt idx="2">
                        <c:v>0.95625364050856654</c:v>
                      </c:pt>
                      <c:pt idx="3">
                        <c:v>0.96144290243775665</c:v>
                      </c:pt>
                      <c:pt idx="4">
                        <c:v>0.95523299192837285</c:v>
                      </c:pt>
                      <c:pt idx="5">
                        <c:v>0.93393934504119269</c:v>
                      </c:pt>
                      <c:pt idx="6">
                        <c:v>0.90019320377315615</c:v>
                      </c:pt>
                      <c:pt idx="7">
                        <c:v>0.92746058340851467</c:v>
                      </c:pt>
                      <c:pt idx="8">
                        <c:v>0.95798056885224481</c:v>
                      </c:pt>
                      <c:pt idx="9">
                        <c:v>0.97624892122765572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C-01A7-4C18-8744-F385CD7468CD}"/>
                  </c:ext>
                </c:extLst>
              </c15:ser>
            </c15:filteredBarSeries>
          </c:ext>
        </c:extLst>
      </c:barChart>
      <c:catAx>
        <c:axId val="4668204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66814976"/>
        <c:crosses val="autoZero"/>
        <c:auto val="1"/>
        <c:lblAlgn val="ctr"/>
        <c:lblOffset val="100"/>
        <c:noMultiLvlLbl val="0"/>
      </c:catAx>
      <c:valAx>
        <c:axId val="466814976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668204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2351556477484346"/>
          <c:y val="0.69004343196839013"/>
          <c:w val="0.87462588190531376"/>
          <c:h val="0.2902547226254234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4AB073-19B6-468D-B34E-5E979DBA6034}" type="datetimeFigureOut">
              <a:rPr lang="fr-FR" smtClean="0"/>
              <a:t>23/06/2025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48044C-5866-40BC-AB90-84F59A8D827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191972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4" Type="http://schemas.microsoft.com/office/2007/relationships/hdphoto" Target="../media/hdphoto1.wdp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Diapositive de titre">
    <p:bg>
      <p:bgPr>
        <a:solidFill>
          <a:srgbClr val="F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Espace réservé du contenu 10"/>
          <p:cNvSpPr>
            <a:spLocks noGrp="1"/>
          </p:cNvSpPr>
          <p:nvPr>
            <p:ph sz="quarter" idx="13" hasCustomPrompt="1"/>
          </p:nvPr>
        </p:nvSpPr>
        <p:spPr>
          <a:xfrm>
            <a:off x="4912178" y="4279515"/>
            <a:ext cx="2367644" cy="675626"/>
          </a:xfrm>
          <a:solidFill>
            <a:schemeClr val="bg1"/>
          </a:solidFill>
          <a:ln>
            <a:noFill/>
          </a:ln>
        </p:spPr>
        <p:txBody>
          <a:bodyPr>
            <a:normAutofit/>
          </a:bodyPr>
          <a:lstStyle>
            <a:lvl1pPr marL="0" indent="0" algn="ctr">
              <a:buNone/>
              <a:defRPr lang="fr-FR" sz="4000" b="1" kern="1200" cap="all" baseline="0" dirty="0" smtClean="0">
                <a:solidFill>
                  <a:srgbClr val="FF0000"/>
                </a:solidFill>
                <a:latin typeface="Marianne" panose="02000000000000000000" pitchFamily="50" charset="0"/>
                <a:ea typeface="+mn-ea"/>
                <a:cs typeface="Calibri" panose="020F050202020403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fr-FR" dirty="0" smtClean="0"/>
              <a:t>Pays</a:t>
            </a:r>
          </a:p>
        </p:txBody>
      </p:sp>
      <p:pic>
        <p:nvPicPr>
          <p:cNvPr id="7" name="Imag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3716669"/>
          </a:xfrm>
          <a:prstGeom prst="rect">
            <a:avLst/>
          </a:prstGeom>
        </p:spPr>
      </p:pic>
      <p:sp>
        <p:nvSpPr>
          <p:cNvPr id="4" name="ZoneTexte 3"/>
          <p:cNvSpPr txBox="1"/>
          <p:nvPr userDrawn="1"/>
        </p:nvSpPr>
        <p:spPr>
          <a:xfrm>
            <a:off x="0" y="5090615"/>
            <a:ext cx="12192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b="1" dirty="0" smtClean="0">
                <a:solidFill>
                  <a:schemeClr val="bg1"/>
                </a:solidFill>
                <a:latin typeface="Marianne" panose="02000000000000000000" pitchFamily="50" charset="0"/>
              </a:rPr>
              <a:t>Les importations de </a:t>
            </a:r>
            <a:br>
              <a:rPr lang="fr-FR" sz="4000" b="1" dirty="0" smtClean="0">
                <a:solidFill>
                  <a:schemeClr val="bg1"/>
                </a:solidFill>
                <a:latin typeface="Marianne" panose="02000000000000000000" pitchFamily="50" charset="0"/>
              </a:rPr>
            </a:br>
            <a:r>
              <a:rPr lang="fr-FR" sz="4000" b="1" i="1" dirty="0" smtClean="0">
                <a:solidFill>
                  <a:schemeClr val="bg1"/>
                </a:solidFill>
                <a:latin typeface="Marianne" panose="02000000000000000000" pitchFamily="50" charset="0"/>
              </a:rPr>
              <a:t>viande et produits carnés </a:t>
            </a:r>
            <a:r>
              <a:rPr lang="fr-FR" sz="4000" b="1" dirty="0" smtClean="0">
                <a:solidFill>
                  <a:schemeClr val="bg1"/>
                </a:solidFill>
                <a:latin typeface="Marianne" panose="02000000000000000000" pitchFamily="50" charset="0"/>
              </a:rPr>
              <a:t>en	</a:t>
            </a:r>
          </a:p>
        </p:txBody>
      </p:sp>
      <p:sp>
        <p:nvSpPr>
          <p:cNvPr id="8" name="Espace réservé du contenu 10"/>
          <p:cNvSpPr>
            <a:spLocks noGrp="1"/>
          </p:cNvSpPr>
          <p:nvPr>
            <p:ph sz="quarter" idx="14" hasCustomPrompt="1"/>
          </p:nvPr>
        </p:nvSpPr>
        <p:spPr>
          <a:xfrm>
            <a:off x="9235441" y="5817840"/>
            <a:ext cx="1384663" cy="561894"/>
          </a:xfrm>
          <a:noFill/>
          <a:ln>
            <a:noFill/>
          </a:ln>
        </p:spPr>
        <p:txBody>
          <a:bodyPr anchor="ctr" anchorCtr="0">
            <a:normAutofit/>
          </a:bodyPr>
          <a:lstStyle>
            <a:lvl1pPr marL="0" indent="0" algn="ctr">
              <a:buNone/>
              <a:defRPr lang="fr-FR" sz="4000" b="1" i="0" u="none" kern="1200" cap="all" baseline="0" dirty="0" smtClean="0">
                <a:solidFill>
                  <a:schemeClr val="tx2"/>
                </a:solidFill>
                <a:latin typeface="Marianne" panose="02000000000000000000" pitchFamily="50" charset="0"/>
                <a:ea typeface="+mn-ea"/>
                <a:cs typeface="Calibri" panose="020F050202020403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fr-FR" dirty="0" smtClean="0"/>
              <a:t>2024</a:t>
            </a:r>
          </a:p>
        </p:txBody>
      </p:sp>
      <p:sp>
        <p:nvSpPr>
          <p:cNvPr id="10" name="Ellipse 9"/>
          <p:cNvSpPr/>
          <p:nvPr userDrawn="1"/>
        </p:nvSpPr>
        <p:spPr>
          <a:xfrm>
            <a:off x="8686798" y="4278836"/>
            <a:ext cx="1440000" cy="1440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2" name="Image 1"/>
          <p:cNvPicPr>
            <a:picLocks noChangeAspect="1"/>
          </p:cNvPicPr>
          <p:nvPr userDrawn="1"/>
        </p:nvPicPr>
        <p:blipFill>
          <a:blip r:embed="rId3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2930" b="96875" l="6221" r="95490">
                        <a14:foregroundMark x1="19751" y1="6445" x2="19751" y2="6445"/>
                        <a14:foregroundMark x1="82271" y1="4688" x2="82271" y2="4688"/>
                        <a14:foregroundMark x1="95490" y1="37500" x2="95490" y2="37500"/>
                        <a14:foregroundMark x1="6376" y1="42578" x2="6376" y2="42578"/>
                        <a14:foregroundMark x1="54277" y1="86914" x2="54277" y2="86914"/>
                        <a14:foregroundMark x1="42457" y1="97070" x2="42457" y2="97070"/>
                        <a14:foregroundMark x1="20684" y1="3320" x2="20684" y2="3320"/>
                        <a14:foregroundMark x1="81182" y1="2930" x2="81182" y2="2930"/>
                      </a14:backgroundRemoval>
                    </a14:imgEffect>
                    <a14:imgEffect>
                      <a14:colorTemperature colorTemp="11500"/>
                    </a14:imgEffect>
                    <a14:imgEffect>
                      <a14:saturation sat="3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0855" y="4528448"/>
            <a:ext cx="1331885" cy="10605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4000221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Deux contenu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4490113" y="6352913"/>
            <a:ext cx="4965101" cy="365125"/>
          </a:xfrm>
        </p:spPr>
        <p:txBody>
          <a:bodyPr/>
          <a:lstStyle/>
          <a:p>
            <a:r>
              <a:rPr lang="fr-FR" smtClean="0"/>
              <a:t>Arabie saoudite – Viande et produits carnés  Source : douanes saoudiennes, d’après Trade Data Monitor, données 2024</a:t>
            </a:r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9570661" y="6352913"/>
            <a:ext cx="901336" cy="365125"/>
          </a:xfrm>
        </p:spPr>
        <p:txBody>
          <a:bodyPr/>
          <a:lstStyle/>
          <a:p>
            <a:fld id="{6A68152B-30FF-4F47-8AD6-E728982B61F2}" type="slidenum">
              <a:rPr lang="fr-FR" smtClean="0"/>
              <a:t>‹N°›</a:t>
            </a:fld>
            <a:endParaRPr lang="fr-FR"/>
          </a:p>
        </p:txBody>
      </p:sp>
      <p:pic>
        <p:nvPicPr>
          <p:cNvPr id="2" name="Imag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1525" y="6334189"/>
            <a:ext cx="1367300" cy="402571"/>
          </a:xfrm>
          <a:prstGeom prst="rect">
            <a:avLst/>
          </a:prstGeom>
        </p:spPr>
      </p:pic>
      <p:sp>
        <p:nvSpPr>
          <p:cNvPr id="13" name="Espace réservé du texte 12"/>
          <p:cNvSpPr>
            <a:spLocks noGrp="1"/>
          </p:cNvSpPr>
          <p:nvPr>
            <p:ph type="body" sz="quarter" idx="13" hasCustomPrompt="1"/>
          </p:nvPr>
        </p:nvSpPr>
        <p:spPr>
          <a:xfrm>
            <a:off x="166798" y="224256"/>
            <a:ext cx="11858404" cy="401386"/>
          </a:xfrm>
          <a:solidFill>
            <a:srgbClr val="FF0000"/>
          </a:solidFill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 smtClean="0"/>
              <a:t>Titre</a:t>
            </a:r>
          </a:p>
        </p:txBody>
      </p:sp>
      <p:sp>
        <p:nvSpPr>
          <p:cNvPr id="8" name="Espace réservé du texte 12"/>
          <p:cNvSpPr>
            <a:spLocks noGrp="1"/>
          </p:cNvSpPr>
          <p:nvPr>
            <p:ph type="body" sz="quarter" idx="16" hasCustomPrompt="1"/>
          </p:nvPr>
        </p:nvSpPr>
        <p:spPr>
          <a:xfrm>
            <a:off x="166798" y="839522"/>
            <a:ext cx="11858404" cy="340468"/>
          </a:xfrm>
          <a:noFill/>
        </p:spPr>
        <p:txBody>
          <a:bodyPr anchor="t" anchorCtr="0"/>
          <a:lstStyle>
            <a:lvl1pPr>
              <a:defRPr b="1">
                <a:solidFill>
                  <a:srgbClr val="FF0000"/>
                </a:solidFill>
              </a:defRPr>
            </a:lvl1pPr>
          </a:lstStyle>
          <a:p>
            <a:pPr lvl="0"/>
            <a:r>
              <a:rPr lang="fr-FR" dirty="0" smtClean="0"/>
              <a:t>Sous-titre</a:t>
            </a:r>
          </a:p>
        </p:txBody>
      </p:sp>
      <p:sp>
        <p:nvSpPr>
          <p:cNvPr id="10" name="Espace réservé du texte 19"/>
          <p:cNvSpPr>
            <a:spLocks noGrp="1"/>
          </p:cNvSpPr>
          <p:nvPr>
            <p:ph type="body" sz="quarter" idx="15" hasCustomPrompt="1"/>
          </p:nvPr>
        </p:nvSpPr>
        <p:spPr>
          <a:xfrm>
            <a:off x="166797" y="1393870"/>
            <a:ext cx="11852028" cy="355197"/>
          </a:xfrm>
          <a:noFill/>
        </p:spPr>
        <p:txBody>
          <a:bodyPr anchor="t" anchorCtr="0"/>
          <a:lstStyle>
            <a:lvl2pPr>
              <a:defRPr>
                <a:solidFill>
                  <a:srgbClr val="FF0000"/>
                </a:solidFill>
              </a:defRPr>
            </a:lvl2pPr>
          </a:lstStyle>
          <a:p>
            <a:pPr lvl="1"/>
            <a:r>
              <a:rPr lang="fr-FR" dirty="0" smtClean="0"/>
              <a:t>Texte</a:t>
            </a:r>
          </a:p>
        </p:txBody>
      </p:sp>
    </p:spTree>
    <p:extLst>
      <p:ext uri="{BB962C8B-B14F-4D97-AF65-F5344CB8AC3E}">
        <p14:creationId xmlns:p14="http://schemas.microsoft.com/office/powerpoint/2010/main" val="1317197081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eux contenu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4490113" y="6352913"/>
            <a:ext cx="4965101" cy="365125"/>
          </a:xfrm>
        </p:spPr>
        <p:txBody>
          <a:bodyPr/>
          <a:lstStyle/>
          <a:p>
            <a:r>
              <a:rPr lang="fr-FR" smtClean="0"/>
              <a:t>Arabie saoudite – Viande et produits carnés  Source : douanes saoudiennes, d’après Trade Data Monitor, données 2024</a:t>
            </a:r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9570661" y="6352913"/>
            <a:ext cx="901336" cy="365125"/>
          </a:xfrm>
        </p:spPr>
        <p:txBody>
          <a:bodyPr/>
          <a:lstStyle/>
          <a:p>
            <a:fld id="{6A68152B-30FF-4F47-8AD6-E728982B61F2}" type="slidenum">
              <a:rPr lang="fr-FR" smtClean="0"/>
              <a:t>‹N°›</a:t>
            </a:fld>
            <a:endParaRPr lang="fr-FR"/>
          </a:p>
        </p:txBody>
      </p:sp>
      <p:pic>
        <p:nvPicPr>
          <p:cNvPr id="2" name="Imag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1525" y="6334189"/>
            <a:ext cx="1367300" cy="402571"/>
          </a:xfrm>
          <a:prstGeom prst="rect">
            <a:avLst/>
          </a:prstGeom>
        </p:spPr>
      </p:pic>
      <p:sp>
        <p:nvSpPr>
          <p:cNvPr id="13" name="Espace réservé du texte 12"/>
          <p:cNvSpPr>
            <a:spLocks noGrp="1"/>
          </p:cNvSpPr>
          <p:nvPr>
            <p:ph type="body" sz="quarter" idx="13" hasCustomPrompt="1"/>
          </p:nvPr>
        </p:nvSpPr>
        <p:spPr>
          <a:xfrm>
            <a:off x="166798" y="224256"/>
            <a:ext cx="11858404" cy="401386"/>
          </a:xfrm>
          <a:solidFill>
            <a:srgbClr val="FF0000"/>
          </a:solidFill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 smtClean="0"/>
              <a:t>Titre</a:t>
            </a:r>
          </a:p>
        </p:txBody>
      </p:sp>
      <p:sp>
        <p:nvSpPr>
          <p:cNvPr id="9" name="Espace réservé du texte 19"/>
          <p:cNvSpPr>
            <a:spLocks noGrp="1"/>
          </p:cNvSpPr>
          <p:nvPr>
            <p:ph type="body" sz="quarter" idx="15" hasCustomPrompt="1"/>
          </p:nvPr>
        </p:nvSpPr>
        <p:spPr>
          <a:xfrm>
            <a:off x="166797" y="825910"/>
            <a:ext cx="11852028" cy="737419"/>
          </a:xfrm>
          <a:noFill/>
        </p:spPr>
        <p:txBody>
          <a:bodyPr anchor="t" anchorCtr="0"/>
          <a:lstStyle>
            <a:lvl2pPr>
              <a:defRPr>
                <a:solidFill>
                  <a:srgbClr val="FF0000"/>
                </a:solidFill>
              </a:defRPr>
            </a:lvl2pPr>
          </a:lstStyle>
          <a:p>
            <a:pPr lvl="1"/>
            <a:r>
              <a:rPr lang="fr-FR" dirty="0" smtClean="0"/>
              <a:t>Texte</a:t>
            </a:r>
          </a:p>
        </p:txBody>
      </p:sp>
      <p:graphicFrame>
        <p:nvGraphicFramePr>
          <p:cNvPr id="8" name="Tableau 7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3405236459"/>
              </p:ext>
            </p:extLst>
          </p:nvPr>
        </p:nvGraphicFramePr>
        <p:xfrm>
          <a:off x="166798" y="1763597"/>
          <a:ext cx="11852028" cy="43272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260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260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327270"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0B6482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0B648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0" name="ZoneTexte 9"/>
          <p:cNvSpPr txBox="1"/>
          <p:nvPr userDrawn="1"/>
        </p:nvSpPr>
        <p:spPr>
          <a:xfrm>
            <a:off x="166797" y="5736094"/>
            <a:ext cx="59292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500" b="1" dirty="0" smtClean="0">
                <a:solidFill>
                  <a:srgbClr val="FF0000"/>
                </a:solidFill>
                <a:latin typeface="Marianne" panose="02000000000000000000" pitchFamily="50" charset="0"/>
              </a:rPr>
              <a:t>En provenance du monde</a:t>
            </a:r>
          </a:p>
        </p:txBody>
      </p:sp>
      <p:sp>
        <p:nvSpPr>
          <p:cNvPr id="11" name="ZoneTexte 10"/>
          <p:cNvSpPr txBox="1"/>
          <p:nvPr userDrawn="1"/>
        </p:nvSpPr>
        <p:spPr>
          <a:xfrm>
            <a:off x="6095999" y="5742763"/>
            <a:ext cx="5922825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500" b="1" dirty="0" smtClean="0">
                <a:solidFill>
                  <a:srgbClr val="FF0000"/>
                </a:solidFill>
                <a:latin typeface="Marianne" panose="02000000000000000000" pitchFamily="50" charset="0"/>
              </a:rPr>
              <a:t>En provenance de France</a:t>
            </a:r>
          </a:p>
        </p:txBody>
      </p:sp>
    </p:spTree>
    <p:extLst>
      <p:ext uri="{BB962C8B-B14F-4D97-AF65-F5344CB8AC3E}">
        <p14:creationId xmlns:p14="http://schemas.microsoft.com/office/powerpoint/2010/main" val="355734252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ux contenus">
    <p:bg>
      <p:bgPr>
        <a:solidFill>
          <a:srgbClr val="F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7444" y="6299145"/>
            <a:ext cx="1427850" cy="472659"/>
          </a:xfrm>
          <a:prstGeom prst="rect">
            <a:avLst/>
          </a:prstGeom>
        </p:spPr>
      </p:pic>
      <p:sp>
        <p:nvSpPr>
          <p:cNvPr id="12" name="ZoneTexte 11"/>
          <p:cNvSpPr txBox="1"/>
          <p:nvPr userDrawn="1"/>
        </p:nvSpPr>
        <p:spPr>
          <a:xfrm>
            <a:off x="4651465" y="4002520"/>
            <a:ext cx="288907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r-FR" sz="2000" b="1" dirty="0" smtClean="0">
                <a:solidFill>
                  <a:schemeClr val="bg1"/>
                </a:solidFill>
                <a:latin typeface="Marianne" panose="02000000000000000000" pitchFamily="50" charset="0"/>
              </a:rPr>
              <a:t>Fournisseurs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r-FR" sz="2000" b="1" dirty="0" smtClean="0">
                <a:solidFill>
                  <a:schemeClr val="bg1"/>
                </a:solidFill>
                <a:latin typeface="Marianne" panose="02000000000000000000" pitchFamily="50" charset="0"/>
              </a:rPr>
              <a:t>Parts de marché</a:t>
            </a:r>
            <a:endParaRPr lang="fr-FR" sz="2000" b="1" dirty="0">
              <a:solidFill>
                <a:schemeClr val="bg1"/>
              </a:solidFill>
              <a:latin typeface="Marianne" panose="02000000000000000000" pitchFamily="50" charset="0"/>
            </a:endParaRPr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quarter" idx="10" hasCustomPrompt="1"/>
          </p:nvPr>
        </p:nvSpPr>
        <p:spPr>
          <a:xfrm>
            <a:off x="3366407" y="3024052"/>
            <a:ext cx="5459186" cy="809896"/>
          </a:xfrm>
          <a:solidFill>
            <a:schemeClr val="bg1"/>
          </a:solidFill>
        </p:spPr>
        <p:txBody>
          <a:bodyPr/>
          <a:lstStyle>
            <a:lvl1pPr algn="ctr">
              <a:defRPr sz="4000" b="1"/>
            </a:lvl1pPr>
          </a:lstStyle>
          <a:p>
            <a:pPr lvl="0"/>
            <a:r>
              <a:rPr lang="fr-FR" dirty="0" smtClean="0"/>
              <a:t>Produit</a:t>
            </a:r>
          </a:p>
        </p:txBody>
      </p:sp>
    </p:spTree>
    <p:extLst>
      <p:ext uri="{BB962C8B-B14F-4D97-AF65-F5344CB8AC3E}">
        <p14:creationId xmlns:p14="http://schemas.microsoft.com/office/powerpoint/2010/main" val="810720367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Deux contenu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4490113" y="6352913"/>
            <a:ext cx="4965101" cy="365125"/>
          </a:xfrm>
        </p:spPr>
        <p:txBody>
          <a:bodyPr/>
          <a:lstStyle/>
          <a:p>
            <a:r>
              <a:rPr lang="fr-FR" smtClean="0"/>
              <a:t>Arabie saoudite – Viande et produits carnés  Source : douanes saoudiennes, d’après Trade Data Monitor, données 2024</a:t>
            </a:r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9570661" y="6352913"/>
            <a:ext cx="901336" cy="365125"/>
          </a:xfrm>
        </p:spPr>
        <p:txBody>
          <a:bodyPr/>
          <a:lstStyle/>
          <a:p>
            <a:fld id="{6A68152B-30FF-4F47-8AD6-E728982B61F2}" type="slidenum">
              <a:rPr lang="fr-FR" smtClean="0"/>
              <a:t>‹N°›</a:t>
            </a:fld>
            <a:endParaRPr lang="fr-FR"/>
          </a:p>
        </p:txBody>
      </p:sp>
      <p:pic>
        <p:nvPicPr>
          <p:cNvPr id="2" name="Imag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1525" y="6334189"/>
            <a:ext cx="1367300" cy="402571"/>
          </a:xfrm>
          <a:prstGeom prst="rect">
            <a:avLst/>
          </a:prstGeom>
        </p:spPr>
      </p:pic>
      <p:sp>
        <p:nvSpPr>
          <p:cNvPr id="13" name="Espace réservé du texte 12"/>
          <p:cNvSpPr>
            <a:spLocks noGrp="1"/>
          </p:cNvSpPr>
          <p:nvPr>
            <p:ph type="body" sz="quarter" idx="13" hasCustomPrompt="1"/>
          </p:nvPr>
        </p:nvSpPr>
        <p:spPr>
          <a:xfrm>
            <a:off x="166798" y="224256"/>
            <a:ext cx="11858404" cy="401386"/>
          </a:xfrm>
          <a:solidFill>
            <a:srgbClr val="FF0000"/>
          </a:solidFill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 smtClean="0"/>
              <a:t>Titre</a:t>
            </a:r>
          </a:p>
        </p:txBody>
      </p:sp>
      <p:sp>
        <p:nvSpPr>
          <p:cNvPr id="9" name="Espace réservé du texte 19"/>
          <p:cNvSpPr>
            <a:spLocks noGrp="1"/>
          </p:cNvSpPr>
          <p:nvPr>
            <p:ph type="body" sz="quarter" idx="15" hasCustomPrompt="1"/>
          </p:nvPr>
        </p:nvSpPr>
        <p:spPr>
          <a:xfrm>
            <a:off x="166797" y="825910"/>
            <a:ext cx="11852028" cy="737419"/>
          </a:xfrm>
          <a:noFill/>
        </p:spPr>
        <p:txBody>
          <a:bodyPr anchor="t" anchorCtr="0"/>
          <a:lstStyle>
            <a:lvl2pPr>
              <a:defRPr>
                <a:solidFill>
                  <a:srgbClr val="FF0000"/>
                </a:solidFill>
              </a:defRPr>
            </a:lvl2pPr>
          </a:lstStyle>
          <a:p>
            <a:pPr lvl="1"/>
            <a:r>
              <a:rPr lang="fr-FR" dirty="0" smtClean="0"/>
              <a:t>Texte</a:t>
            </a:r>
          </a:p>
        </p:txBody>
      </p:sp>
      <p:graphicFrame>
        <p:nvGraphicFramePr>
          <p:cNvPr id="8" name="Tableau 7"/>
          <p:cNvGraphicFramePr>
            <a:graphicFrameLocks noGrp="1"/>
          </p:cNvGraphicFramePr>
          <p:nvPr userDrawn="1">
            <p:extLst/>
          </p:nvPr>
        </p:nvGraphicFramePr>
        <p:xfrm>
          <a:off x="166798" y="1763597"/>
          <a:ext cx="11852028" cy="43272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260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260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327270"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0B6482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0B648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0" name="ZoneTexte 9"/>
          <p:cNvSpPr txBox="1"/>
          <p:nvPr userDrawn="1"/>
        </p:nvSpPr>
        <p:spPr>
          <a:xfrm>
            <a:off x="166797" y="5736094"/>
            <a:ext cx="59292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500" b="1" dirty="0" smtClean="0">
                <a:solidFill>
                  <a:srgbClr val="FF0000"/>
                </a:solidFill>
                <a:latin typeface="Marianne" panose="02000000000000000000" pitchFamily="50" charset="0"/>
              </a:rPr>
              <a:t>Fournisseurs</a:t>
            </a:r>
          </a:p>
        </p:txBody>
      </p:sp>
      <p:sp>
        <p:nvSpPr>
          <p:cNvPr id="11" name="ZoneTexte 10"/>
          <p:cNvSpPr txBox="1"/>
          <p:nvPr userDrawn="1"/>
        </p:nvSpPr>
        <p:spPr>
          <a:xfrm>
            <a:off x="6095999" y="5742763"/>
            <a:ext cx="5922825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500" b="1" dirty="0" smtClean="0">
                <a:solidFill>
                  <a:srgbClr val="FF0000"/>
                </a:solidFill>
                <a:latin typeface="Marianne" panose="02000000000000000000" pitchFamily="50" charset="0"/>
              </a:rPr>
              <a:t>Parts de marché</a:t>
            </a:r>
          </a:p>
        </p:txBody>
      </p:sp>
    </p:spTree>
    <p:extLst>
      <p:ext uri="{BB962C8B-B14F-4D97-AF65-F5344CB8AC3E}">
        <p14:creationId xmlns:p14="http://schemas.microsoft.com/office/powerpoint/2010/main" val="1642786544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529087"/>
            <a:ext cx="10515600" cy="555130"/>
          </a:xfrm>
          <a:prstGeom prst="rect">
            <a:avLst/>
          </a:prstGeom>
          <a:noFill/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fr-FR" dirty="0" smtClean="0"/>
              <a:t>Texte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511038" y="6356350"/>
            <a:ext cx="5773783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rgbClr val="FF0000"/>
                </a:solidFill>
                <a:latin typeface="Marianne" panose="02000000000000000000" pitchFamily="50" charset="0"/>
              </a:defRPr>
            </a:lvl1pPr>
          </a:lstStyle>
          <a:p>
            <a:r>
              <a:rPr lang="fr-FR" smtClean="0"/>
              <a:t>Arabie saoudite – Viande et produits carnés  Source : douanes saoudiennes, d’après Trade Data Monitor, données 2024</a:t>
            </a:r>
            <a:endParaRPr lang="fr-FR" dirty="0" smtClean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10284821" y="6356350"/>
            <a:ext cx="90133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rgbClr val="FF0000"/>
                </a:solidFill>
                <a:latin typeface="Marianne" panose="02000000000000000000" pitchFamily="50" charset="0"/>
              </a:defRPr>
            </a:lvl1pPr>
          </a:lstStyle>
          <a:p>
            <a:fld id="{6A68152B-30FF-4F47-8AD6-E728982B61F2}" type="slidenum">
              <a:rPr lang="fr-FR" smtClean="0"/>
              <a:pPr/>
              <a:t>‹N°›</a:t>
            </a:fld>
            <a:endParaRPr lang="fr-FR" dirty="0"/>
          </a:p>
        </p:txBody>
      </p:sp>
      <p:cxnSp>
        <p:nvCxnSpPr>
          <p:cNvPr id="7" name="Connecteur droit 6"/>
          <p:cNvCxnSpPr/>
          <p:nvPr userDrawn="1"/>
        </p:nvCxnSpPr>
        <p:spPr>
          <a:xfrm flipH="1">
            <a:off x="4490113" y="6229685"/>
            <a:ext cx="7701888" cy="129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522444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54" r:id="rId2"/>
    <p:sldLayoutId id="2147483653" r:id="rId3"/>
    <p:sldLayoutId id="2147483657" r:id="rId4"/>
    <p:sldLayoutId id="2147483658" r:id="rId5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000" b="0" kern="1200">
          <a:solidFill>
            <a:schemeClr val="bg1"/>
          </a:solidFill>
          <a:latin typeface="Marianne" panose="02000000000000000000" pitchFamily="50" charset="0"/>
          <a:ea typeface="Malgun Gothic Semilight" panose="020B0502040204020203" pitchFamily="34" charset="-128"/>
          <a:cs typeface="Malgun Gothic Semilight" panose="020B0502040204020203" pitchFamily="34" charset="-128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000" b="0" kern="1200">
          <a:solidFill>
            <a:srgbClr val="FF0000"/>
          </a:solidFill>
          <a:latin typeface="Marianne" panose="02000000000000000000" pitchFamily="50" charset="0"/>
          <a:ea typeface="Malgun Gothic Semilight" panose="020B0502040204020203" pitchFamily="34" charset="-128"/>
          <a:cs typeface="Malgun Gothic Semilight" panose="020B0502040204020203" pitchFamily="34" charset="-128"/>
        </a:defRPr>
      </a:lvl1pPr>
      <a:lvl2pPr marL="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2000" b="0" kern="1200">
          <a:solidFill>
            <a:srgbClr val="0B6482"/>
          </a:solidFill>
          <a:latin typeface="Marianne" panose="02000000000000000000" pitchFamily="50" charset="0"/>
          <a:ea typeface="Malgun Gothic Semilight" panose="020B0502040204020203" pitchFamily="34" charset="-128"/>
          <a:cs typeface="Malgun Gothic Semilight" panose="020B0502040204020203" pitchFamily="34" charset="-128"/>
        </a:defRPr>
      </a:lvl2pPr>
      <a:lvl3pPr marL="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4000" b="1" kern="1200">
          <a:solidFill>
            <a:srgbClr val="0B6482"/>
          </a:solidFill>
          <a:latin typeface="Marianne" panose="02000000000000000000" pitchFamily="50" charset="0"/>
          <a:ea typeface="Malgun Gothic Semilight" panose="020B0502040204020203" pitchFamily="34" charset="-128"/>
          <a:cs typeface="Malgun Gothic Semilight" panose="020B0502040204020203" pitchFamily="34" charset="-128"/>
        </a:defRPr>
      </a:lvl3pPr>
      <a:lvl4pPr marL="13716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4000" kern="1200">
          <a:solidFill>
            <a:schemeClr val="tx1"/>
          </a:solidFill>
          <a:latin typeface="Marianne" panose="02000000000000000000" pitchFamily="50" charset="0"/>
          <a:ea typeface="Malgun Gothic Semilight" panose="020B0502040204020203" pitchFamily="34" charset="-128"/>
          <a:cs typeface="Malgun Gothic Semilight" panose="020B0502040204020203" pitchFamily="34" charset="-128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Marianne" panose="02000000000000000000" pitchFamily="50" charset="0"/>
          <a:ea typeface="Malgun Gothic Semilight" panose="020B0502040204020203" pitchFamily="34" charset="-128"/>
          <a:cs typeface="Malgun Gothic Semilight" panose="020B0502040204020203" pitchFamily="34" charset="-128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sz="quarter" idx="13"/>
          </p:nvPr>
        </p:nvSpPr>
        <p:spPr>
          <a:xfrm>
            <a:off x="3649211" y="4279515"/>
            <a:ext cx="4914127" cy="675626"/>
          </a:xfrm>
        </p:spPr>
        <p:txBody>
          <a:bodyPr>
            <a:normAutofit/>
          </a:bodyPr>
          <a:lstStyle/>
          <a:p>
            <a:r>
              <a:rPr lang="fr-FR" dirty="0" smtClean="0"/>
              <a:t>Arabie saoudite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4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FR" dirty="0" smtClean="0"/>
              <a:t>2024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0475684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Arabie saoudite – Viande et produits carnés  </a:t>
            </a:r>
          </a:p>
          <a:p>
            <a:r>
              <a:rPr lang="fr-FR" i="1" dirty="0" smtClean="0"/>
              <a:t>Source : douane saoudienne, d’après Trade Data Monitor, données 2024</a:t>
            </a:r>
            <a:endParaRPr lang="fr-FR" i="1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2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 smtClean="0"/>
              <a:t>Principaux postes d’importation (en valeur)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pPr algn="just"/>
            <a:r>
              <a:rPr lang="fr-FR" dirty="0"/>
              <a:t>Les importations saoudiennes de viandes bovines progressent</a:t>
            </a:r>
            <a:r>
              <a:rPr lang="fr-FR" dirty="0">
                <a:cs typeface="Calibri" panose="020F0502020204030204" pitchFamily="34" charset="0"/>
              </a:rPr>
              <a:t>. La France exporte essentiellement de la viande de </a:t>
            </a:r>
            <a:r>
              <a:rPr lang="fr-FR" dirty="0" smtClean="0">
                <a:cs typeface="Calibri" panose="020F0502020204030204" pitchFamily="34" charset="0"/>
              </a:rPr>
              <a:t>volailles</a:t>
            </a:r>
            <a:r>
              <a:rPr lang="fr-FR" dirty="0">
                <a:cs typeface="Calibri" panose="020F0502020204030204" pitchFamily="34" charset="0"/>
              </a:rPr>
              <a:t> </a:t>
            </a:r>
            <a:r>
              <a:rPr lang="fr-FR" dirty="0" smtClean="0">
                <a:cs typeface="Calibri" panose="020F0502020204030204" pitchFamily="34" charset="0"/>
              </a:rPr>
              <a:t>congelée.</a:t>
            </a:r>
            <a:endParaRPr lang="fr-FR" dirty="0"/>
          </a:p>
        </p:txBody>
      </p:sp>
      <p:graphicFrame>
        <p:nvGraphicFramePr>
          <p:cNvPr id="7" name="Graphique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87625970"/>
              </p:ext>
            </p:extLst>
          </p:nvPr>
        </p:nvGraphicFramePr>
        <p:xfrm>
          <a:off x="166797" y="1763597"/>
          <a:ext cx="5935239" cy="38586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Graphique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56143613"/>
              </p:ext>
            </p:extLst>
          </p:nvPr>
        </p:nvGraphicFramePr>
        <p:xfrm>
          <a:off x="6102035" y="1763597"/>
          <a:ext cx="5916790" cy="38586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8784379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/>
          <p:cNvSpPr>
            <a:spLocks noGrp="1"/>
          </p:cNvSpPr>
          <p:nvPr>
            <p:ph type="body" sz="quarter" idx="10"/>
          </p:nvPr>
        </p:nvSpPr>
        <p:spPr>
          <a:xfrm>
            <a:off x="2561327" y="3058099"/>
            <a:ext cx="7069345" cy="741801"/>
          </a:xfrm>
        </p:spPr>
        <p:txBody>
          <a:bodyPr>
            <a:normAutofit/>
          </a:bodyPr>
          <a:lstStyle/>
          <a:p>
            <a:r>
              <a:rPr lang="fr-FR" dirty="0" smtClean="0"/>
              <a:t>Viande et abats de volailles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6321261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Arabie saoudite – Viande et produits carnés  </a:t>
            </a:r>
          </a:p>
          <a:p>
            <a:r>
              <a:rPr lang="fr-FR" i="1" dirty="0" smtClean="0"/>
              <a:t>Source : douane saoudienne, d’après Trade Data Monitor, données 2024</a:t>
            </a:r>
            <a:endParaRPr lang="fr-FR" i="1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4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 smtClean="0"/>
              <a:t>Viande et abats de volailles (en volume)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5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fr-FR" dirty="0"/>
              <a:t>Les importations saoudiennes se stabilisent. </a:t>
            </a:r>
            <a:r>
              <a:rPr lang="fr-FR" dirty="0" smtClean="0"/>
              <a:t>À la suite de </a:t>
            </a:r>
            <a:r>
              <a:rPr lang="fr-FR" dirty="0"/>
              <a:t>problèmes sanitaires (IAHP) ayant conduit à 3 mois d’embargo pour le Finistère, la France perd une place et devient le 4</a:t>
            </a:r>
            <a:r>
              <a:rPr lang="fr-FR" baseline="30000" dirty="0"/>
              <a:t>e</a:t>
            </a:r>
            <a:r>
              <a:rPr lang="fr-FR" dirty="0"/>
              <a:t> fournisseur en </a:t>
            </a:r>
            <a:r>
              <a:rPr lang="fr-FR" dirty="0" smtClean="0"/>
              <a:t>2024. </a:t>
            </a:r>
            <a:r>
              <a:rPr lang="fr-FR" dirty="0"/>
              <a:t>Le Brésil, où </a:t>
            </a:r>
            <a:r>
              <a:rPr lang="fr-FR" dirty="0" smtClean="0"/>
              <a:t>l’État </a:t>
            </a:r>
            <a:r>
              <a:rPr lang="fr-FR" dirty="0"/>
              <a:t>saoudien a fortement investi (BRF, </a:t>
            </a:r>
            <a:r>
              <a:rPr lang="fr-FR" dirty="0" err="1"/>
              <a:t>Mafrig</a:t>
            </a:r>
            <a:r>
              <a:rPr lang="fr-FR" dirty="0"/>
              <a:t>), domine</a:t>
            </a:r>
            <a:r>
              <a:rPr lang="fr-FR" dirty="0" smtClean="0"/>
              <a:t>.</a:t>
            </a:r>
            <a:endParaRPr lang="fr-FR" dirty="0"/>
          </a:p>
        </p:txBody>
      </p:sp>
      <p:graphicFrame>
        <p:nvGraphicFramePr>
          <p:cNvPr id="6" name="Graphique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4785596"/>
              </p:ext>
            </p:extLst>
          </p:nvPr>
        </p:nvGraphicFramePr>
        <p:xfrm>
          <a:off x="166797" y="1763597"/>
          <a:ext cx="5935239" cy="38314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Graphique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17117372"/>
              </p:ext>
            </p:extLst>
          </p:nvPr>
        </p:nvGraphicFramePr>
        <p:xfrm>
          <a:off x="6102037" y="1763597"/>
          <a:ext cx="5916788" cy="38314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5783034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/>
          <p:cNvSpPr>
            <a:spLocks noGrp="1"/>
          </p:cNvSpPr>
          <p:nvPr>
            <p:ph type="body" sz="quarter" idx="10"/>
          </p:nvPr>
        </p:nvSpPr>
        <p:spPr>
          <a:xfrm>
            <a:off x="3132499" y="2969538"/>
            <a:ext cx="5957180" cy="706170"/>
          </a:xfrm>
        </p:spPr>
        <p:txBody>
          <a:bodyPr>
            <a:normAutofit/>
          </a:bodyPr>
          <a:lstStyle/>
          <a:p>
            <a:r>
              <a:rPr lang="fr-FR" dirty="0" smtClean="0"/>
              <a:t>Viande et abats bovins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9121688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Arabie saoudite – </a:t>
            </a:r>
            <a:r>
              <a:rPr lang="fr-FR" dirty="0"/>
              <a:t>Viande et produits carnés </a:t>
            </a:r>
          </a:p>
          <a:p>
            <a:r>
              <a:rPr lang="fr-FR" i="1" dirty="0"/>
              <a:t>Source : </a:t>
            </a:r>
            <a:r>
              <a:rPr lang="fr-FR" i="1" dirty="0" smtClean="0"/>
              <a:t>douane saoudienne, </a:t>
            </a:r>
            <a:r>
              <a:rPr lang="fr-FR" i="1" dirty="0"/>
              <a:t>d’après Trade Data Monitor, données </a:t>
            </a:r>
            <a:r>
              <a:rPr lang="fr-FR" i="1" dirty="0" smtClean="0"/>
              <a:t>2024</a:t>
            </a:r>
            <a:endParaRPr lang="fr-FR" i="1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6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 smtClean="0"/>
              <a:t>Viande et abats bovins (en volume)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5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r-FR" dirty="0"/>
              <a:t>Les importations saoudiennes </a:t>
            </a:r>
            <a:r>
              <a:rPr lang="fr-FR" dirty="0" smtClean="0"/>
              <a:t>progressent, </a:t>
            </a:r>
            <a:r>
              <a:rPr lang="fr-FR" dirty="0"/>
              <a:t>portées par la consommation. L’Inde et le Brésil sont les principaux fournisseurs. La France n’est qu’à la </a:t>
            </a:r>
            <a:r>
              <a:rPr lang="fr-FR" dirty="0" smtClean="0"/>
              <a:t>27</a:t>
            </a:r>
            <a:r>
              <a:rPr lang="fr-FR" baseline="30000" dirty="0" smtClean="0"/>
              <a:t>e</a:t>
            </a:r>
            <a:r>
              <a:rPr lang="fr-FR" dirty="0" smtClean="0"/>
              <a:t> position</a:t>
            </a:r>
            <a:r>
              <a:rPr lang="fr-FR" dirty="0"/>
              <a:t>. La mise en œuvre de projets ambitieux de production locale en 2026 devrait </a:t>
            </a:r>
            <a:r>
              <a:rPr lang="fr-FR" dirty="0" smtClean="0"/>
              <a:t>avoir un effet sur </a:t>
            </a:r>
            <a:r>
              <a:rPr lang="fr-FR" dirty="0"/>
              <a:t>les importations.</a:t>
            </a:r>
          </a:p>
        </p:txBody>
      </p:sp>
      <p:graphicFrame>
        <p:nvGraphicFramePr>
          <p:cNvPr id="6" name="Graphique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09776328"/>
              </p:ext>
            </p:extLst>
          </p:nvPr>
        </p:nvGraphicFramePr>
        <p:xfrm>
          <a:off x="166797" y="1763597"/>
          <a:ext cx="5908078" cy="38676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Graphique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3980038"/>
              </p:ext>
            </p:extLst>
          </p:nvPr>
        </p:nvGraphicFramePr>
        <p:xfrm>
          <a:off x="6074875" y="1763598"/>
          <a:ext cx="5950327" cy="38676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767370138"/>
      </p:ext>
    </p:extLst>
  </p:cSld>
  <p:clrMapOvr>
    <a:masterClrMapping/>
  </p:clrMapOvr>
</p:sld>
</file>

<file path=ppt/theme/theme1.xml><?xml version="1.0" encoding="utf-8"?>
<a:theme xmlns:a="http://schemas.openxmlformats.org/drawingml/2006/main" name="Panorama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286</TotalTime>
  <Words>216</Words>
  <Application>Microsoft Office PowerPoint</Application>
  <PresentationFormat>Grand écran</PresentationFormat>
  <Paragraphs>19</Paragraphs>
  <Slides>6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11" baseType="lpstr">
      <vt:lpstr>Malgun Gothic Semilight</vt:lpstr>
      <vt:lpstr>Arial</vt:lpstr>
      <vt:lpstr>Calibri</vt:lpstr>
      <vt:lpstr>Marianne</vt:lpstr>
      <vt:lpstr>Panorama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FranceAgriMer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VERSLUYS Henri</dc:creator>
  <cp:lastModifiedBy>PEYPOUDAT Margaux</cp:lastModifiedBy>
  <cp:revision>53</cp:revision>
  <dcterms:created xsi:type="dcterms:W3CDTF">2025-04-03T15:40:27Z</dcterms:created>
  <dcterms:modified xsi:type="dcterms:W3CDTF">2025-06-23T14:04:07Z</dcterms:modified>
</cp:coreProperties>
</file>