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3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8" autoAdjust="0"/>
    <p:restoredTop sz="96229" autoAdjust="0"/>
  </p:normalViewPr>
  <p:slideViewPr>
    <p:cSldViewPr snapToGrid="0" showGuides="1">
      <p:cViewPr varScale="1">
        <p:scale>
          <a:sx n="114" d="100"/>
          <a:sy n="114" d="100"/>
        </p:scale>
        <p:origin x="774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3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</c:spPr>
          <c:explosion val="20"/>
          <c:dPt>
            <c:idx val="0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78EF-4BB0-9AB3-56E09267D318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78EF-4BB0-9AB3-56E09267D318}"/>
              </c:ext>
            </c:extLst>
          </c:dPt>
          <c:dLbls>
            <c:dLbl>
              <c:idx val="0"/>
              <c:layout>
                <c:manualLayout>
                  <c:x val="-1.7500002870735484E-2"/>
                  <c:y val="-0.11033017269237742"/>
                </c:manualLayout>
              </c:layout>
              <c:tx>
                <c:rich>
                  <a:bodyPr rot="0" spcFirstLastPara="1" vertOverflow="ellipsis" vert="horz" wrap="square" anchor="ctr" anchorCtr="0"/>
                  <a:lstStyle/>
                  <a:p>
                    <a:pPr algn="ctr">
                      <a:defRPr sz="800" b="1" i="0" u="none" strike="noStrike" kern="1200" baseline="0">
                        <a:solidFill>
                          <a:srgbClr val="00FF0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fr-FR" b="1" dirty="0">
                        <a:solidFill>
                          <a:srgbClr val="00FF00"/>
                        </a:solidFill>
                      </a:rPr>
                      <a:t>Produits agricoles et agroalimentaires belges</a:t>
                    </a:r>
                    <a:r>
                      <a:rPr lang="fr-FR" b="1" baseline="0" dirty="0">
                        <a:solidFill>
                          <a:srgbClr val="00FF00"/>
                        </a:solidFill>
                      </a:rPr>
                      <a:t>
</a:t>
                    </a:r>
                    <a:fld id="{D04038DF-EC76-4318-8564-F8F89B101390}" type="VALUE">
                      <a:rPr lang="fr-FR" b="1" baseline="0">
                        <a:solidFill>
                          <a:srgbClr val="00FF00"/>
                        </a:solidFill>
                      </a:rPr>
                      <a:pPr algn="ctr">
                        <a:defRPr b="1">
                          <a:solidFill>
                            <a:srgbClr val="00FF00"/>
                          </a:solidFill>
                        </a:defRPr>
                      </a:pPr>
                      <a:t>[VALEUR]</a:t>
                    </a:fld>
                    <a:endParaRPr lang="fr-FR" b="1" baseline="0" dirty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algn="ctr">
                    <a:defRPr sz="800" b="1" i="0" u="none" strike="noStrike" kern="1200" baseline="0">
                      <a:solidFill>
                        <a:srgbClr val="00FF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708607727789979"/>
                      <c:h val="0.270270270270270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8EF-4BB0-9AB3-56E09267D318}"/>
                </c:ext>
              </c:extLst>
            </c:dLbl>
            <c:dLbl>
              <c:idx val="1"/>
              <c:layout>
                <c:manualLayout>
                  <c:x val="0.64384784183855659"/>
                  <c:y val="6.006006006006006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en-US" dirty="0" err="1">
                        <a:solidFill>
                          <a:schemeClr val="bg1"/>
                        </a:solidFill>
                      </a:rPr>
                      <a:t>Autres</a:t>
                    </a:r>
                    <a:r>
                      <a:rPr lang="en-US" dirty="0">
                        <a:solidFill>
                          <a:schemeClr val="bg1"/>
                        </a:solidFill>
                      </a:rPr>
                      <a:t> importations</a:t>
                    </a:r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8145FDA6-7BBF-47FB-AA9F-819D4DE4785C}" type="VALU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[VALEUR]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8EF-4BB0-9AB3-56E09267D3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'Import. IAA'!$C$14:$C$16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  <c:extLst/>
            </c:strRef>
          </c:cat>
          <c:val>
            <c:numRef>
              <c:f>'Import. IAA'!$M$14:$M$16</c:f>
              <c:numCache>
                <c:formatCode>0%</c:formatCode>
                <c:ptCount val="2"/>
                <c:pt idx="0">
                  <c:v>0.10740154756119213</c:v>
                </c:pt>
                <c:pt idx="1">
                  <c:v>0.89259845243880787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78EF-4BB0-9AB3-56E09267D3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2A-4B74-920B-9FBF1DE31379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2A-4B74-920B-9FBF1DE31379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2A-4B74-920B-9FBF1DE31379}"/>
              </c:ext>
            </c:extLst>
          </c:dPt>
          <c:dPt>
            <c:idx val="3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2A-4B74-920B-9FBF1DE31379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2A-4B74-920B-9FBF1DE31379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2A-4B74-920B-9FBF1DE31379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2A-4B74-920B-9FBF1DE31379}"/>
              </c:ext>
            </c:extLst>
          </c:dPt>
          <c:dPt>
            <c:idx val="7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2A-4B74-920B-9FBF1DE31379}"/>
              </c:ext>
            </c:extLst>
          </c:dPt>
          <c:dPt>
            <c:idx val="8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32A-4B74-920B-9FBF1DE31379}"/>
              </c:ext>
            </c:extLst>
          </c:dPt>
          <c:dPt>
            <c:idx val="9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32A-4B74-920B-9FBF1DE31379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32A-4B74-920B-9FBF1DE3137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32A-4B74-920B-9FBF1DE3137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32A-4B74-920B-9FBF1DE31379}"/>
                </c:ext>
              </c:extLst>
            </c:dLbl>
            <c:dLbl>
              <c:idx val="2"/>
              <c:layout>
                <c:manualLayout>
                  <c:x val="-0.13965160972607576"/>
                  <c:y val="-0.148682808893642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32A-4B74-920B-9FBF1DE31379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2A-4B74-920B-9FBF1DE31379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32A-4B74-920B-9FBF1DE31379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32A-4B74-920B-9FBF1DE31379}"/>
                </c:ext>
              </c:extLst>
            </c:dLbl>
            <c:dLbl>
              <c:idx val="6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32A-4B74-920B-9FBF1DE31379}"/>
                </c:ext>
              </c:extLst>
            </c:dLbl>
            <c:dLbl>
              <c:idx val="7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32A-4B74-920B-9FBF1DE31379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32A-4B74-920B-9FBF1DE313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TBB'!$C$78:$C$88</c:f>
              <c:strCache>
                <c:ptCount val="11"/>
                <c:pt idx="0">
                  <c:v>Produits d'épicerie</c:v>
                </c:pt>
                <c:pt idx="1">
                  <c:v>Céréales</c:v>
                </c:pt>
                <c:pt idx="2">
                  <c:v>Fruits et légumes</c:v>
                </c:pt>
                <c:pt idx="3">
                  <c:v>Laits et produits laitiers</c:v>
                </c:pt>
                <c:pt idx="4">
                  <c:v>Vins et spiritueux</c:v>
                </c:pt>
                <c:pt idx="5">
                  <c:v>Viande et produits carnés</c:v>
                </c:pt>
                <c:pt idx="6">
                  <c:v>Oléagineux</c:v>
                </c:pt>
                <c:pt idx="7">
                  <c:v>Sucre</c:v>
                </c:pt>
                <c:pt idx="8">
                  <c:v>Animaux vivants et génétique</c:v>
                </c:pt>
                <c:pt idx="9">
                  <c:v>Pêche et aquaculture</c:v>
                </c:pt>
                <c:pt idx="10">
                  <c:v>Autres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0.21089315572557829</c:v>
                </c:pt>
                <c:pt idx="1">
                  <c:v>0.14367227804200419</c:v>
                </c:pt>
                <c:pt idx="2">
                  <c:v>0.1223916956574664</c:v>
                </c:pt>
                <c:pt idx="3">
                  <c:v>0.11408398859638481</c:v>
                </c:pt>
                <c:pt idx="4">
                  <c:v>8.1908611536408438E-2</c:v>
                </c:pt>
                <c:pt idx="5">
                  <c:v>7.6186859810202193E-2</c:v>
                </c:pt>
                <c:pt idx="6">
                  <c:v>6.1777807332357139E-2</c:v>
                </c:pt>
                <c:pt idx="7">
                  <c:v>5.2702622925472953E-2</c:v>
                </c:pt>
                <c:pt idx="8">
                  <c:v>2.0528178804534804E-2</c:v>
                </c:pt>
                <c:pt idx="9">
                  <c:v>1.7253960817188364E-2</c:v>
                </c:pt>
                <c:pt idx="10">
                  <c:v>9.8600840752402399E-2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32A-4B74-920B-9FBF1DE313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198845331563074"/>
          <c:y val="4.935897837730948E-2"/>
          <c:w val="0.52735856633243838"/>
          <c:h val="0.669612720020834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françaises'!$C$5:$C$11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françaises'!$J$5:$J$11</c:f>
              <c:numCache>
                <c:formatCode>0</c:formatCode>
                <c:ptCount val="5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707D-47F1-BC46-3907593FF943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françaises'!$C$5:$C$11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françaises'!$K$5:$K$11</c:f>
              <c:numCache>
                <c:formatCode>0</c:formatCode>
                <c:ptCount val="5"/>
                <c:pt idx="0">
                  <c:v>9103563090</c:v>
                </c:pt>
                <c:pt idx="1">
                  <c:v>8351416890</c:v>
                </c:pt>
                <c:pt idx="2">
                  <c:v>6968235130</c:v>
                </c:pt>
                <c:pt idx="3">
                  <c:v>6719915746</c:v>
                </c:pt>
                <c:pt idx="4">
                  <c:v>5960368389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707D-47F1-BC46-3907593FF943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françaises'!$C$5:$C$11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françaises'!$L$5:$L$11</c:f>
              <c:numCache>
                <c:formatCode>0</c:formatCode>
                <c:ptCount val="5"/>
                <c:pt idx="0">
                  <c:v>9083511299</c:v>
                </c:pt>
                <c:pt idx="1">
                  <c:v>8780277001</c:v>
                </c:pt>
                <c:pt idx="2">
                  <c:v>7175113082</c:v>
                </c:pt>
                <c:pt idx="3">
                  <c:v>6925174180</c:v>
                </c:pt>
                <c:pt idx="4">
                  <c:v>6286212742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707D-47F1-BC46-3907593FF943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françaises'!$C$5:$C$11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françaises'!$M$5:$M$11</c:f>
              <c:numCache>
                <c:formatCode>0</c:formatCode>
                <c:ptCount val="5"/>
                <c:pt idx="0">
                  <c:v>9198439608</c:v>
                </c:pt>
                <c:pt idx="1">
                  <c:v>8690815535</c:v>
                </c:pt>
                <c:pt idx="2">
                  <c:v>7078833340</c:v>
                </c:pt>
                <c:pt idx="3">
                  <c:v>7065377447</c:v>
                </c:pt>
                <c:pt idx="4">
                  <c:v>6434337566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707D-47F1-BC46-3907593FF9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16890272"/>
        <c:axId val="416897328"/>
      </c:barChart>
      <c:catAx>
        <c:axId val="416890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7328"/>
        <c:crosses val="autoZero"/>
        <c:auto val="1"/>
        <c:lblAlgn val="ctr"/>
        <c:lblOffset val="100"/>
        <c:noMultiLvlLbl val="0"/>
      </c:catAx>
      <c:valAx>
        <c:axId val="416897328"/>
        <c:scaling>
          <c:orientation val="minMax"/>
        </c:scaling>
        <c:delete val="0"/>
        <c:axPos val="t"/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0272"/>
        <c:crosses val="autoZero"/>
        <c:crossBetween val="between"/>
        <c:minorUnit val="2000000000"/>
        <c:dispUnits>
          <c:builtInUnit val="billions"/>
          <c:dispUnitsLbl>
            <c:tx>
              <c:rich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IAA'!$C$16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IAA'!$D$16:$M$16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35-4AC0-95C5-2758201315E4}"/>
            </c:ext>
          </c:extLst>
        </c:ser>
        <c:ser>
          <c:idx val="1"/>
          <c:order val="1"/>
          <c:tx>
            <c:strRef>
              <c:f>'Balance commerciale IAA'!$C$17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IAA'!$D$17:$M$17</c:f>
              <c:numCache>
                <c:formatCode>0</c:formatCode>
                <c:ptCount val="10"/>
                <c:pt idx="0">
                  <c:v>-6848507392</c:v>
                </c:pt>
                <c:pt idx="1">
                  <c:v>-7629469854</c:v>
                </c:pt>
                <c:pt idx="2">
                  <c:v>-7209955899</c:v>
                </c:pt>
                <c:pt idx="3">
                  <c:v>-7166469374</c:v>
                </c:pt>
                <c:pt idx="4">
                  <c:v>-7126429318</c:v>
                </c:pt>
                <c:pt idx="5">
                  <c:v>-7241934663</c:v>
                </c:pt>
                <c:pt idx="6">
                  <c:v>-8120895369</c:v>
                </c:pt>
                <c:pt idx="7">
                  <c:v>-9580542505</c:v>
                </c:pt>
                <c:pt idx="8">
                  <c:v>-9246628066</c:v>
                </c:pt>
                <c:pt idx="9">
                  <c:v>-9315721225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35-4AC0-95C5-2758201315E4}"/>
            </c:ext>
          </c:extLst>
        </c:ser>
        <c:ser>
          <c:idx val="2"/>
          <c:order val="2"/>
          <c:tx>
            <c:strRef>
              <c:f>'Balance commerciale IAA'!$C$18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IAA'!$D$18:$M$18</c:f>
              <c:numCache>
                <c:formatCode>0</c:formatCode>
                <c:ptCount val="10"/>
                <c:pt idx="0">
                  <c:v>7781452920</c:v>
                </c:pt>
                <c:pt idx="1">
                  <c:v>8353387060</c:v>
                </c:pt>
                <c:pt idx="2">
                  <c:v>8520173055</c:v>
                </c:pt>
                <c:pt idx="3">
                  <c:v>8370674952</c:v>
                </c:pt>
                <c:pt idx="4">
                  <c:v>8623797920</c:v>
                </c:pt>
                <c:pt idx="5">
                  <c:v>8523993641</c:v>
                </c:pt>
                <c:pt idx="6">
                  <c:v>9402028276</c:v>
                </c:pt>
                <c:pt idx="7">
                  <c:v>11177183108</c:v>
                </c:pt>
                <c:pt idx="8">
                  <c:v>11753023618</c:v>
                </c:pt>
                <c:pt idx="9">
                  <c:v>11681539984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35-4AC0-95C5-2758201315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76954408"/>
        <c:axId val="476955584"/>
      </c:barChart>
      <c:lineChart>
        <c:grouping val="stacked"/>
        <c:varyColors val="0"/>
        <c:ser>
          <c:idx val="3"/>
          <c:order val="3"/>
          <c:tx>
            <c:strRef>
              <c:f>'Balance commerciale IAA'!$C$19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F035-4AC0-95C5-2758201315E4}"/>
              </c:ext>
            </c:extLst>
          </c:dPt>
          <c:dPt>
            <c:idx val="8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F035-4AC0-95C5-2758201315E4}"/>
              </c:ext>
            </c:extLst>
          </c:dPt>
          <c:dPt>
            <c:idx val="9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F035-4AC0-95C5-2758201315E4}"/>
              </c:ext>
            </c:extLst>
          </c:dPt>
          <c:dPt>
            <c:idx val="10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F035-4AC0-95C5-2758201315E4}"/>
              </c:ext>
            </c:extLst>
          </c:dPt>
          <c:dPt>
            <c:idx val="11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F035-4AC0-95C5-2758201315E4}"/>
              </c:ext>
            </c:extLst>
          </c:dPt>
          <c:dPt>
            <c:idx val="12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F035-4AC0-95C5-2758201315E4}"/>
              </c:ext>
            </c:extLst>
          </c:dPt>
          <c:val>
            <c:numRef>
              <c:f>'Balance commerciale IAA'!$D$19:$M$19</c:f>
              <c:numCache>
                <c:formatCode>0</c:formatCode>
                <c:ptCount val="10"/>
                <c:pt idx="0">
                  <c:v>932945528</c:v>
                </c:pt>
                <c:pt idx="1">
                  <c:v>723917206</c:v>
                </c:pt>
                <c:pt idx="2">
                  <c:v>1310217156</c:v>
                </c:pt>
                <c:pt idx="3">
                  <c:v>1204205578</c:v>
                </c:pt>
                <c:pt idx="4">
                  <c:v>1497368602</c:v>
                </c:pt>
                <c:pt idx="5">
                  <c:v>1282058978</c:v>
                </c:pt>
                <c:pt idx="6">
                  <c:v>1281132907</c:v>
                </c:pt>
                <c:pt idx="7">
                  <c:v>1596640603</c:v>
                </c:pt>
                <c:pt idx="8">
                  <c:v>2506395552</c:v>
                </c:pt>
                <c:pt idx="9">
                  <c:v>2365818759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035-4AC0-95C5-2758201315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6954408"/>
        <c:axId val="476955584"/>
      </c:lineChart>
      <c:catAx>
        <c:axId val="476954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955584"/>
        <c:crosses val="autoZero"/>
        <c:auto val="1"/>
        <c:lblAlgn val="ctr"/>
        <c:lblOffset val="100"/>
        <c:noMultiLvlLbl val="0"/>
      </c:catAx>
      <c:valAx>
        <c:axId val="476955584"/>
        <c:scaling>
          <c:orientation val="minMax"/>
          <c:min val="-1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954408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Fruits et légumes</c:v>
                </c:pt>
                <c:pt idx="3">
                  <c:v>4. Viande et produits carnés</c:v>
                </c:pt>
                <c:pt idx="4">
                  <c:v>5. Pêche et aquaculture</c:v>
                </c:pt>
                <c:pt idx="5">
                  <c:v>6. Vins et spiritueux</c:v>
                </c:pt>
                <c:pt idx="6">
                  <c:v>5. Oléagineux</c:v>
                </c:pt>
                <c:pt idx="7">
                  <c:v>4. Animaux vivants et génétique</c:v>
                </c:pt>
                <c:pt idx="8">
                  <c:v>3. Laits et produits laitiers</c:v>
                </c:pt>
                <c:pt idx="9">
                  <c:v>2. Sucre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TBB'!$J$36:$J$46</c:f>
              <c:numCache>
                <c:formatCode>0</c:formatCode>
                <c:ptCount val="11"/>
                <c:pt idx="0">
                  <c:v>722896441</c:v>
                </c:pt>
                <c:pt idx="1">
                  <c:v>754575473</c:v>
                </c:pt>
                <c:pt idx="2">
                  <c:v>783356435</c:v>
                </c:pt>
                <c:pt idx="3">
                  <c:v>451426493</c:v>
                </c:pt>
                <c:pt idx="4">
                  <c:v>162698218</c:v>
                </c:pt>
                <c:pt idx="5">
                  <c:v>-25761850</c:v>
                </c:pt>
                <c:pt idx="6">
                  <c:v>-89524406</c:v>
                </c:pt>
                <c:pt idx="7">
                  <c:v>-120640065</c:v>
                </c:pt>
                <c:pt idx="8">
                  <c:v>-186888267</c:v>
                </c:pt>
                <c:pt idx="9">
                  <c:v>-169445088</c:v>
                </c:pt>
                <c:pt idx="10">
                  <c:v>-1001560477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5F-4B9D-9517-4F858E180175}"/>
            </c:ext>
          </c:extLst>
        </c:ser>
        <c:ser>
          <c:idx val="10"/>
          <c:order val="7"/>
          <c:tx>
            <c:strRef>
              <c:f>'Balance commerciale TBB'!$K$34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Fruits et légumes</c:v>
                </c:pt>
                <c:pt idx="3">
                  <c:v>4. Viande et produits carnés</c:v>
                </c:pt>
                <c:pt idx="4">
                  <c:v>5. Pêche et aquaculture</c:v>
                </c:pt>
                <c:pt idx="5">
                  <c:v>6. Vins et spiritueux</c:v>
                </c:pt>
                <c:pt idx="6">
                  <c:v>5. Oléagineux</c:v>
                </c:pt>
                <c:pt idx="7">
                  <c:v>4. Animaux vivants et génétique</c:v>
                </c:pt>
                <c:pt idx="8">
                  <c:v>3. Laits et produits laitiers</c:v>
                </c:pt>
                <c:pt idx="9">
                  <c:v>2. Sucre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TBB'!$K$36:$K$46</c:f>
              <c:numCache>
                <c:formatCode>0</c:formatCode>
                <c:ptCount val="11"/>
                <c:pt idx="0">
                  <c:v>845018610</c:v>
                </c:pt>
                <c:pt idx="1">
                  <c:v>1061335231</c:v>
                </c:pt>
                <c:pt idx="2">
                  <c:v>922530133</c:v>
                </c:pt>
                <c:pt idx="3">
                  <c:v>728220040</c:v>
                </c:pt>
                <c:pt idx="4">
                  <c:v>254664315</c:v>
                </c:pt>
                <c:pt idx="5">
                  <c:v>80159741</c:v>
                </c:pt>
                <c:pt idx="6">
                  <c:v>-519969127</c:v>
                </c:pt>
                <c:pt idx="7">
                  <c:v>-137452162</c:v>
                </c:pt>
                <c:pt idx="8">
                  <c:v>-54549561</c:v>
                </c:pt>
                <c:pt idx="9">
                  <c:v>-234025587</c:v>
                </c:pt>
                <c:pt idx="10">
                  <c:v>-1349291030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5F-4B9D-9517-4F858E180175}"/>
            </c:ext>
          </c:extLst>
        </c:ser>
        <c:ser>
          <c:idx val="11"/>
          <c:order val="8"/>
          <c:tx>
            <c:strRef>
              <c:f>'Balance commerciale TBB'!$L$34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Fruits et légumes</c:v>
                </c:pt>
                <c:pt idx="3">
                  <c:v>4. Viande et produits carnés</c:v>
                </c:pt>
                <c:pt idx="4">
                  <c:v>5. Pêche et aquaculture</c:v>
                </c:pt>
                <c:pt idx="5">
                  <c:v>6. Vins et spiritueux</c:v>
                </c:pt>
                <c:pt idx="6">
                  <c:v>5. Oléagineux</c:v>
                </c:pt>
                <c:pt idx="7">
                  <c:v>4. Animaux vivants et génétique</c:v>
                </c:pt>
                <c:pt idx="8">
                  <c:v>3. Laits et produits laitiers</c:v>
                </c:pt>
                <c:pt idx="9">
                  <c:v>2. Sucre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TBB'!$L$36:$L$46</c:f>
              <c:numCache>
                <c:formatCode>0</c:formatCode>
                <c:ptCount val="11"/>
                <c:pt idx="0">
                  <c:v>1031840011</c:v>
                </c:pt>
                <c:pt idx="1">
                  <c:v>1032772611</c:v>
                </c:pt>
                <c:pt idx="2">
                  <c:v>1079500393</c:v>
                </c:pt>
                <c:pt idx="3">
                  <c:v>650353019</c:v>
                </c:pt>
                <c:pt idx="4">
                  <c:v>184573758</c:v>
                </c:pt>
                <c:pt idx="5">
                  <c:v>163334306</c:v>
                </c:pt>
                <c:pt idx="6">
                  <c:v>28948921</c:v>
                </c:pt>
                <c:pt idx="7">
                  <c:v>-134043552</c:v>
                </c:pt>
                <c:pt idx="8">
                  <c:v>-71187793</c:v>
                </c:pt>
                <c:pt idx="9">
                  <c:v>-360862679</c:v>
                </c:pt>
                <c:pt idx="10">
                  <c:v>-1098833443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5F-4B9D-9517-4F858E180175}"/>
            </c:ext>
          </c:extLst>
        </c:ser>
        <c:ser>
          <c:idx val="12"/>
          <c:order val="9"/>
          <c:tx>
            <c:strRef>
              <c:f>'Balance commerciale TBB'!$M$34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Fruits et légumes</c:v>
                </c:pt>
                <c:pt idx="3">
                  <c:v>4. Viande et produits carnés</c:v>
                </c:pt>
                <c:pt idx="4">
                  <c:v>5. Pêche et aquaculture</c:v>
                </c:pt>
                <c:pt idx="5">
                  <c:v>6. Vins et spiritueux</c:v>
                </c:pt>
                <c:pt idx="6">
                  <c:v>5. Oléagineux</c:v>
                </c:pt>
                <c:pt idx="7">
                  <c:v>4. Animaux vivants et génétique</c:v>
                </c:pt>
                <c:pt idx="8">
                  <c:v>3. Laits et produits laitiers</c:v>
                </c:pt>
                <c:pt idx="9">
                  <c:v>2. Sucre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TBB'!$M$36:$M$46</c:f>
              <c:numCache>
                <c:formatCode>0</c:formatCode>
                <c:ptCount val="11"/>
                <c:pt idx="0">
                  <c:v>1139838128</c:v>
                </c:pt>
                <c:pt idx="1">
                  <c:v>945378503</c:v>
                </c:pt>
                <c:pt idx="2">
                  <c:v>884945907</c:v>
                </c:pt>
                <c:pt idx="3">
                  <c:v>778744775</c:v>
                </c:pt>
                <c:pt idx="4">
                  <c:v>146573681</c:v>
                </c:pt>
                <c:pt idx="5">
                  <c:v>102981482</c:v>
                </c:pt>
                <c:pt idx="6">
                  <c:v>-26903257</c:v>
                </c:pt>
                <c:pt idx="7">
                  <c:v>-106163209</c:v>
                </c:pt>
                <c:pt idx="8">
                  <c:v>-174041650</c:v>
                </c:pt>
                <c:pt idx="9">
                  <c:v>-367530758</c:v>
                </c:pt>
                <c:pt idx="10">
                  <c:v>-958004843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5F-4B9D-9517-4F858E1801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8654264"/>
        <c:axId val="478660928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TBB'!$D$34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Viande et produits carnés</c:v>
                      </c:pt>
                      <c:pt idx="4">
                        <c:v>5. Pêche et aquaculture</c:v>
                      </c:pt>
                      <c:pt idx="5">
                        <c:v>6. Vins et spiritueux</c:v>
                      </c:pt>
                      <c:pt idx="6">
                        <c:v>5. Oléagineux</c:v>
                      </c:pt>
                      <c:pt idx="7">
                        <c:v>4. Animaux vivants et génétique</c:v>
                      </c:pt>
                      <c:pt idx="8">
                        <c:v>3. Laits et produits laitiers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TBB'!$D$36:$D$46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672362386</c:v>
                      </c:pt>
                      <c:pt idx="1">
                        <c:v>549980868</c:v>
                      </c:pt>
                      <c:pt idx="2">
                        <c:v>771212871</c:v>
                      </c:pt>
                      <c:pt idx="3">
                        <c:v>351318664</c:v>
                      </c:pt>
                      <c:pt idx="4">
                        <c:v>130659494</c:v>
                      </c:pt>
                      <c:pt idx="5">
                        <c:v>-281490573</c:v>
                      </c:pt>
                      <c:pt idx="6">
                        <c:v>-32287965</c:v>
                      </c:pt>
                      <c:pt idx="7">
                        <c:v>-107933475</c:v>
                      </c:pt>
                      <c:pt idx="8">
                        <c:v>-254267990</c:v>
                      </c:pt>
                      <c:pt idx="9">
                        <c:v>-134250794</c:v>
                      </c:pt>
                      <c:pt idx="10">
                        <c:v>-732357958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675F-4B9D-9517-4F858E180175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Viande et produits carnés</c:v>
                      </c:pt>
                      <c:pt idx="4">
                        <c:v>5. Pêche et aquaculture</c:v>
                      </c:pt>
                      <c:pt idx="5">
                        <c:v>6. Vins et spiritueux</c:v>
                      </c:pt>
                      <c:pt idx="6">
                        <c:v>5. Oléagineux</c:v>
                      </c:pt>
                      <c:pt idx="7">
                        <c:v>4. Animaux vivants et génétique</c:v>
                      </c:pt>
                      <c:pt idx="8">
                        <c:v>3. Laits et produits laitiers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TBB'!$E$36:$E$46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587832111</c:v>
                      </c:pt>
                      <c:pt idx="1">
                        <c:v>477447973</c:v>
                      </c:pt>
                      <c:pt idx="2">
                        <c:v>853784084</c:v>
                      </c:pt>
                      <c:pt idx="3">
                        <c:v>357301027</c:v>
                      </c:pt>
                      <c:pt idx="4">
                        <c:v>157792374</c:v>
                      </c:pt>
                      <c:pt idx="5">
                        <c:v>-165015638</c:v>
                      </c:pt>
                      <c:pt idx="6">
                        <c:v>-277112875</c:v>
                      </c:pt>
                      <c:pt idx="7">
                        <c:v>-124556172</c:v>
                      </c:pt>
                      <c:pt idx="8">
                        <c:v>-184766927</c:v>
                      </c:pt>
                      <c:pt idx="9">
                        <c:v>-226397497</c:v>
                      </c:pt>
                      <c:pt idx="10">
                        <c:v>-732391254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675F-4B9D-9517-4F858E180175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Viande et produits carnés</c:v>
                      </c:pt>
                      <c:pt idx="4">
                        <c:v>5. Pêche et aquaculture</c:v>
                      </c:pt>
                      <c:pt idx="5">
                        <c:v>6. Vins et spiritueux</c:v>
                      </c:pt>
                      <c:pt idx="6">
                        <c:v>5. Oléagineux</c:v>
                      </c:pt>
                      <c:pt idx="7">
                        <c:v>4. Animaux vivants et génétique</c:v>
                      </c:pt>
                      <c:pt idx="8">
                        <c:v>3. Laits et produits laitiers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TBB'!$F$36:$F$46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674317202</c:v>
                      </c:pt>
                      <c:pt idx="1">
                        <c:v>632801552</c:v>
                      </c:pt>
                      <c:pt idx="2">
                        <c:v>816359576</c:v>
                      </c:pt>
                      <c:pt idx="3">
                        <c:v>399366068</c:v>
                      </c:pt>
                      <c:pt idx="4">
                        <c:v>165690283</c:v>
                      </c:pt>
                      <c:pt idx="5">
                        <c:v>-147646550</c:v>
                      </c:pt>
                      <c:pt idx="6">
                        <c:v>53312705</c:v>
                      </c:pt>
                      <c:pt idx="7">
                        <c:v>-127070271</c:v>
                      </c:pt>
                      <c:pt idx="8">
                        <c:v>-117803076</c:v>
                      </c:pt>
                      <c:pt idx="9">
                        <c:v>-233395133</c:v>
                      </c:pt>
                      <c:pt idx="10">
                        <c:v>-805715200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675F-4B9D-9517-4F858E180175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Viande et produits carnés</c:v>
                      </c:pt>
                      <c:pt idx="4">
                        <c:v>5. Pêche et aquaculture</c:v>
                      </c:pt>
                      <c:pt idx="5">
                        <c:v>6. Vins et spiritueux</c:v>
                      </c:pt>
                      <c:pt idx="6">
                        <c:v>5. Oléagineux</c:v>
                      </c:pt>
                      <c:pt idx="7">
                        <c:v>4. Animaux vivants et génétique</c:v>
                      </c:pt>
                      <c:pt idx="8">
                        <c:v>3. Laits et produits laitiers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TBB'!$G$36:$G$46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600801579</c:v>
                      </c:pt>
                      <c:pt idx="1">
                        <c:v>569219195</c:v>
                      </c:pt>
                      <c:pt idx="2">
                        <c:v>693336331</c:v>
                      </c:pt>
                      <c:pt idx="3">
                        <c:v>393859312</c:v>
                      </c:pt>
                      <c:pt idx="4">
                        <c:v>127196392</c:v>
                      </c:pt>
                      <c:pt idx="5">
                        <c:v>-28302538</c:v>
                      </c:pt>
                      <c:pt idx="6">
                        <c:v>175535320</c:v>
                      </c:pt>
                      <c:pt idx="7">
                        <c:v>-129004361</c:v>
                      </c:pt>
                      <c:pt idx="8">
                        <c:v>-63133531</c:v>
                      </c:pt>
                      <c:pt idx="9">
                        <c:v>-198964428</c:v>
                      </c:pt>
                      <c:pt idx="10">
                        <c:v>-936337693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675F-4B9D-9517-4F858E180175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Viande et produits carnés</c:v>
                      </c:pt>
                      <c:pt idx="4">
                        <c:v>5. Pêche et aquaculture</c:v>
                      </c:pt>
                      <c:pt idx="5">
                        <c:v>6. Vins et spiritueux</c:v>
                      </c:pt>
                      <c:pt idx="6">
                        <c:v>5. Oléagineux</c:v>
                      </c:pt>
                      <c:pt idx="7">
                        <c:v>4. Animaux vivants et génétique</c:v>
                      </c:pt>
                      <c:pt idx="8">
                        <c:v>3. Laits et produits laitiers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TBB'!$H$36:$H$46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583874908</c:v>
                      </c:pt>
                      <c:pt idx="1">
                        <c:v>624721514</c:v>
                      </c:pt>
                      <c:pt idx="2">
                        <c:v>841846915</c:v>
                      </c:pt>
                      <c:pt idx="3">
                        <c:v>450205311</c:v>
                      </c:pt>
                      <c:pt idx="4">
                        <c:v>137808065</c:v>
                      </c:pt>
                      <c:pt idx="5">
                        <c:v>25188178</c:v>
                      </c:pt>
                      <c:pt idx="6">
                        <c:v>74017755</c:v>
                      </c:pt>
                      <c:pt idx="7">
                        <c:v>-140688058</c:v>
                      </c:pt>
                      <c:pt idx="8">
                        <c:v>-110308454</c:v>
                      </c:pt>
                      <c:pt idx="9">
                        <c:v>-114662981</c:v>
                      </c:pt>
                      <c:pt idx="10">
                        <c:v>-874634551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675F-4B9D-9517-4F858E180175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Viande et produits carnés</c:v>
                      </c:pt>
                      <c:pt idx="4">
                        <c:v>5. Pêche et aquaculture</c:v>
                      </c:pt>
                      <c:pt idx="5">
                        <c:v>6. Vins et spiritueux</c:v>
                      </c:pt>
                      <c:pt idx="6">
                        <c:v>5. Oléagineux</c:v>
                      </c:pt>
                      <c:pt idx="7">
                        <c:v>4. Animaux vivants et génétique</c:v>
                      </c:pt>
                      <c:pt idx="8">
                        <c:v>3. Laits et produits laitiers</c:v>
                      </c:pt>
                      <c:pt idx="9">
                        <c:v>2. Sucre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TBB'!$I$36:$I$46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541710646</c:v>
                      </c:pt>
                      <c:pt idx="1">
                        <c:v>611860918</c:v>
                      </c:pt>
                      <c:pt idx="2">
                        <c:v>729513556</c:v>
                      </c:pt>
                      <c:pt idx="3">
                        <c:v>413070715</c:v>
                      </c:pt>
                      <c:pt idx="4">
                        <c:v>191558312</c:v>
                      </c:pt>
                      <c:pt idx="5">
                        <c:v>106566865</c:v>
                      </c:pt>
                      <c:pt idx="6">
                        <c:v>11810641</c:v>
                      </c:pt>
                      <c:pt idx="7">
                        <c:v>-116787894</c:v>
                      </c:pt>
                      <c:pt idx="8">
                        <c:v>-291828671</c:v>
                      </c:pt>
                      <c:pt idx="9">
                        <c:v>-106825220</c:v>
                      </c:pt>
                      <c:pt idx="10">
                        <c:v>-808590890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675F-4B9D-9517-4F858E180175}"/>
                  </c:ext>
                </c:extLst>
              </c15:ser>
            </c15:filteredBarSeries>
          </c:ext>
        </c:extLst>
      </c:barChart>
      <c:catAx>
        <c:axId val="478654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8660928"/>
        <c:crosses val="autoZero"/>
        <c:auto val="1"/>
        <c:lblAlgn val="ctr"/>
        <c:lblOffset val="100"/>
        <c:noMultiLvlLbl val="0"/>
      </c:catAx>
      <c:valAx>
        <c:axId val="478660928"/>
        <c:scaling>
          <c:orientation val="minMax"/>
          <c:max val="1500000000"/>
          <c:min val="-15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8654264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'Import. TBB'!$J$48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Produits d'épicerie</c:v>
                </c:pt>
                <c:pt idx="1">
                  <c:v>Céréales</c:v>
                </c:pt>
                <c:pt idx="2">
                  <c:v>Fruits et légumes</c:v>
                </c:pt>
                <c:pt idx="3">
                  <c:v>Laits et produits laitiers</c:v>
                </c:pt>
                <c:pt idx="4">
                  <c:v>Vins et spiritueux</c:v>
                </c:pt>
                <c:pt idx="5">
                  <c:v>Viande et produits carnés</c:v>
                </c:pt>
                <c:pt idx="6">
                  <c:v>Oléagineux</c:v>
                </c:pt>
                <c:pt idx="7">
                  <c:v>Sucre</c:v>
                </c:pt>
                <c:pt idx="8">
                  <c:v>Animaux vivants et génétique</c:v>
                </c:pt>
                <c:pt idx="9">
                  <c:v>Pêche et aquaculture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TBB'!$J$49:$J$60</c:f>
              <c:numCache>
                <c:formatCode>0</c:formatCode>
                <c:ptCount val="11"/>
                <c:pt idx="0">
                  <c:v>1523029319</c:v>
                </c:pt>
                <c:pt idx="1">
                  <c:v>1265145521</c:v>
                </c:pt>
                <c:pt idx="2">
                  <c:v>765243322</c:v>
                </c:pt>
                <c:pt idx="3">
                  <c:v>946835182</c:v>
                </c:pt>
                <c:pt idx="4">
                  <c:v>826124447</c:v>
                </c:pt>
                <c:pt idx="5">
                  <c:v>609182150</c:v>
                </c:pt>
                <c:pt idx="6">
                  <c:v>600281518</c:v>
                </c:pt>
                <c:pt idx="7">
                  <c:v>250346473</c:v>
                </c:pt>
                <c:pt idx="8">
                  <c:v>194468932</c:v>
                </c:pt>
                <c:pt idx="9">
                  <c:v>190477622</c:v>
                </c:pt>
                <c:pt idx="10">
                  <c:v>949760883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80C3-4CCD-ADF5-84318CB5B91F}"/>
            </c:ext>
          </c:extLst>
        </c:ser>
        <c:ser>
          <c:idx val="1"/>
          <c:order val="1"/>
          <c:tx>
            <c:strRef>
              <c:f>'Import. TBB'!$K$48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Produits d'épicerie</c:v>
                </c:pt>
                <c:pt idx="1">
                  <c:v>Céréales</c:v>
                </c:pt>
                <c:pt idx="2">
                  <c:v>Fruits et légumes</c:v>
                </c:pt>
                <c:pt idx="3">
                  <c:v>Laits et produits laitiers</c:v>
                </c:pt>
                <c:pt idx="4">
                  <c:v>Vins et spiritueux</c:v>
                </c:pt>
                <c:pt idx="5">
                  <c:v>Viande et produits carnés</c:v>
                </c:pt>
                <c:pt idx="6">
                  <c:v>Oléagineux</c:v>
                </c:pt>
                <c:pt idx="7">
                  <c:v>Sucre</c:v>
                </c:pt>
                <c:pt idx="8">
                  <c:v>Animaux vivants et génétique</c:v>
                </c:pt>
                <c:pt idx="9">
                  <c:v>Pêche et aquaculture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TBB'!$K$49:$K$60</c:f>
              <c:numCache>
                <c:formatCode>0</c:formatCode>
                <c:ptCount val="11"/>
                <c:pt idx="0">
                  <c:v>1563254867</c:v>
                </c:pt>
                <c:pt idx="1">
                  <c:v>1719339177</c:v>
                </c:pt>
                <c:pt idx="2">
                  <c:v>863388507</c:v>
                </c:pt>
                <c:pt idx="3">
                  <c:v>1067860639</c:v>
                </c:pt>
                <c:pt idx="4">
                  <c:v>807810598</c:v>
                </c:pt>
                <c:pt idx="5">
                  <c:v>730750204</c:v>
                </c:pt>
                <c:pt idx="6">
                  <c:v>1024024889</c:v>
                </c:pt>
                <c:pt idx="7">
                  <c:v>319223843</c:v>
                </c:pt>
                <c:pt idx="8">
                  <c:v>221775935</c:v>
                </c:pt>
                <c:pt idx="9">
                  <c:v>188136909</c:v>
                </c:pt>
                <c:pt idx="10">
                  <c:v>1074976937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80C3-4CCD-ADF5-84318CB5B91F}"/>
            </c:ext>
          </c:extLst>
        </c:ser>
        <c:ser>
          <c:idx val="2"/>
          <c:order val="2"/>
          <c:tx>
            <c:strRef>
              <c:f>'Import. TBB'!$L$48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Produits d'épicerie</c:v>
                </c:pt>
                <c:pt idx="1">
                  <c:v>Céréales</c:v>
                </c:pt>
                <c:pt idx="2">
                  <c:v>Fruits et légumes</c:v>
                </c:pt>
                <c:pt idx="3">
                  <c:v>Laits et produits laitiers</c:v>
                </c:pt>
                <c:pt idx="4">
                  <c:v>Vins et spiritueux</c:v>
                </c:pt>
                <c:pt idx="5">
                  <c:v>Viande et produits carnés</c:v>
                </c:pt>
                <c:pt idx="6">
                  <c:v>Oléagineux</c:v>
                </c:pt>
                <c:pt idx="7">
                  <c:v>Sucre</c:v>
                </c:pt>
                <c:pt idx="8">
                  <c:v>Animaux vivants et génétique</c:v>
                </c:pt>
                <c:pt idx="9">
                  <c:v>Pêche et aquaculture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TBB'!$L$49:$L$60</c:f>
              <c:numCache>
                <c:formatCode>0</c:formatCode>
                <c:ptCount val="11"/>
                <c:pt idx="0">
                  <c:v>1779194904</c:v>
                </c:pt>
                <c:pt idx="1">
                  <c:v>1470122138</c:v>
                </c:pt>
                <c:pt idx="2">
                  <c:v>994539662</c:v>
                </c:pt>
                <c:pt idx="3">
                  <c:v>1029080284</c:v>
                </c:pt>
                <c:pt idx="4">
                  <c:v>757552429</c:v>
                </c:pt>
                <c:pt idx="5">
                  <c:v>744565341</c:v>
                </c:pt>
                <c:pt idx="6">
                  <c:v>595818981</c:v>
                </c:pt>
                <c:pt idx="7">
                  <c:v>492353584</c:v>
                </c:pt>
                <c:pt idx="8">
                  <c:v>216017129</c:v>
                </c:pt>
                <c:pt idx="9">
                  <c:v>162853875</c:v>
                </c:pt>
                <c:pt idx="10">
                  <c:v>1004529739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80C3-4CCD-ADF5-84318CB5B91F}"/>
            </c:ext>
          </c:extLst>
        </c:ser>
        <c:ser>
          <c:idx val="3"/>
          <c:order val="3"/>
          <c:tx>
            <c:strRef>
              <c:f>'Import. TBB'!$M$48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Produits d'épicerie</c:v>
                </c:pt>
                <c:pt idx="1">
                  <c:v>Céréales</c:v>
                </c:pt>
                <c:pt idx="2">
                  <c:v>Fruits et légumes</c:v>
                </c:pt>
                <c:pt idx="3">
                  <c:v>Laits et produits laitiers</c:v>
                </c:pt>
                <c:pt idx="4">
                  <c:v>Vins et spiritueux</c:v>
                </c:pt>
                <c:pt idx="5">
                  <c:v>Viande et produits carnés</c:v>
                </c:pt>
                <c:pt idx="6">
                  <c:v>Oléagineux</c:v>
                </c:pt>
                <c:pt idx="7">
                  <c:v>Sucre</c:v>
                </c:pt>
                <c:pt idx="8">
                  <c:v>Animaux vivants et génétique</c:v>
                </c:pt>
                <c:pt idx="9">
                  <c:v>Pêche et aquaculture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TBB'!$M$49:$M$60</c:f>
              <c:numCache>
                <c:formatCode>0</c:formatCode>
                <c:ptCount val="11"/>
                <c:pt idx="0">
                  <c:v>1964621847</c:v>
                </c:pt>
                <c:pt idx="1">
                  <c:v>1338410890</c:v>
                </c:pt>
                <c:pt idx="2">
                  <c:v>1140166917</c:v>
                </c:pt>
                <c:pt idx="3">
                  <c:v>1062774634</c:v>
                </c:pt>
                <c:pt idx="4">
                  <c:v>763037791</c:v>
                </c:pt>
                <c:pt idx="5">
                  <c:v>709735547</c:v>
                </c:pt>
                <c:pt idx="6">
                  <c:v>575504831</c:v>
                </c:pt>
                <c:pt idx="7">
                  <c:v>490962943</c:v>
                </c:pt>
                <c:pt idx="8">
                  <c:v>191234791</c:v>
                </c:pt>
                <c:pt idx="9">
                  <c:v>160733089</c:v>
                </c:pt>
                <c:pt idx="10">
                  <c:v>918537945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80C3-4CCD-ADF5-84318CB5B9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128952"/>
        <c:axId val="174127776"/>
      </c:barChart>
      <c:catAx>
        <c:axId val="174128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74127776"/>
        <c:crosses val="autoZero"/>
        <c:auto val="1"/>
        <c:lblAlgn val="ctr"/>
        <c:lblOffset val="100"/>
        <c:noMultiLvlLbl val="0"/>
      </c:catAx>
      <c:valAx>
        <c:axId val="174127776"/>
        <c:scaling>
          <c:orientation val="minMax"/>
          <c:max val="2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74128952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  <c:extLst/>
            </c:strRef>
          </c:cat>
          <c:val>
            <c:numRef>
              <c:f>'Export. françaises'!$J$5:$J$16</c:f>
              <c:numCache>
                <c:formatCode>0</c:formatCode>
                <c:ptCount val="10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  <c:pt idx="5">
                  <c:v>5744168652</c:v>
                </c:pt>
                <c:pt idx="6">
                  <c:v>4569935938</c:v>
                </c:pt>
                <c:pt idx="7">
                  <c:v>4103624805</c:v>
                </c:pt>
                <c:pt idx="8">
                  <c:v>2018734814</c:v>
                </c:pt>
                <c:pt idx="9">
                  <c:v>1192453048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FE50-4B5D-B057-C94ED205159D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  <c:extLst/>
            </c:strRef>
          </c:cat>
          <c:val>
            <c:numRef>
              <c:f>'Export. françaises'!$K$5:$K$16</c:f>
              <c:numCache>
                <c:formatCode>0</c:formatCode>
                <c:ptCount val="10"/>
                <c:pt idx="0">
                  <c:v>9103563090</c:v>
                </c:pt>
                <c:pt idx="1">
                  <c:v>8351416890</c:v>
                </c:pt>
                <c:pt idx="2">
                  <c:v>6968235130</c:v>
                </c:pt>
                <c:pt idx="3">
                  <c:v>6719915746</c:v>
                </c:pt>
                <c:pt idx="4">
                  <c:v>5960368389</c:v>
                </c:pt>
                <c:pt idx="5">
                  <c:v>6647644537</c:v>
                </c:pt>
                <c:pt idx="6">
                  <c:v>5837711297</c:v>
                </c:pt>
                <c:pt idx="7">
                  <c:v>3532789502</c:v>
                </c:pt>
                <c:pt idx="8">
                  <c:v>2236296621</c:v>
                </c:pt>
                <c:pt idx="9">
                  <c:v>1336676020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FE50-4B5D-B057-C94ED205159D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  <c:extLst/>
            </c:strRef>
          </c:cat>
          <c:val>
            <c:numRef>
              <c:f>'Export. françaises'!$L$5:$L$16</c:f>
              <c:numCache>
                <c:formatCode>0</c:formatCode>
                <c:ptCount val="10"/>
                <c:pt idx="0">
                  <c:v>9083511299</c:v>
                </c:pt>
                <c:pt idx="1">
                  <c:v>8780277001</c:v>
                </c:pt>
                <c:pt idx="2">
                  <c:v>7175113082</c:v>
                </c:pt>
                <c:pt idx="3">
                  <c:v>6925174180</c:v>
                </c:pt>
                <c:pt idx="4">
                  <c:v>6286212742</c:v>
                </c:pt>
                <c:pt idx="5">
                  <c:v>5423531009</c:v>
                </c:pt>
                <c:pt idx="6">
                  <c:v>5370813354</c:v>
                </c:pt>
                <c:pt idx="7">
                  <c:v>3716417752</c:v>
                </c:pt>
                <c:pt idx="8">
                  <c:v>2286508068</c:v>
                </c:pt>
                <c:pt idx="9">
                  <c:v>1476020706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FE50-4B5D-B057-C94ED205159D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  <c:extLst/>
            </c:strRef>
          </c:cat>
          <c:val>
            <c:numRef>
              <c:f>'Export. françaises'!$M$5:$M$16</c:f>
              <c:numCache>
                <c:formatCode>0</c:formatCode>
                <c:ptCount val="10"/>
                <c:pt idx="0">
                  <c:v>9198439608</c:v>
                </c:pt>
                <c:pt idx="1">
                  <c:v>8690815535</c:v>
                </c:pt>
                <c:pt idx="2">
                  <c:v>7078833340</c:v>
                </c:pt>
                <c:pt idx="3">
                  <c:v>7065377447</c:v>
                </c:pt>
                <c:pt idx="4">
                  <c:v>6434337566</c:v>
                </c:pt>
                <c:pt idx="5">
                  <c:v>5738452702</c:v>
                </c:pt>
                <c:pt idx="6">
                  <c:v>5422308271</c:v>
                </c:pt>
                <c:pt idx="7">
                  <c:v>2969802449</c:v>
                </c:pt>
                <c:pt idx="8">
                  <c:v>2223762095</c:v>
                </c:pt>
                <c:pt idx="9">
                  <c:v>1681508337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FE50-4B5D-B057-C94ED20515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6898504"/>
        <c:axId val="416894192"/>
      </c:barChart>
      <c:catAx>
        <c:axId val="416898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4192"/>
        <c:crosses val="autoZero"/>
        <c:auto val="1"/>
        <c:lblAlgn val="ctr"/>
        <c:lblOffset val="100"/>
        <c:noMultiLvlLbl val="0"/>
      </c:catAx>
      <c:valAx>
        <c:axId val="416894192"/>
        <c:scaling>
          <c:orientation val="minMax"/>
          <c:max val="11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16898504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28-4E7C-AA83-4256A8CDD0DB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28-4E7C-AA83-4256A8CDD0DB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328-4E7C-AA83-4256A8CDD0DB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328-4E7C-AA83-4256A8CDD0DB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328-4E7C-AA83-4256A8CDD0DB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328-4E7C-AA83-4256A8CDD0DB}"/>
              </c:ext>
            </c:extLst>
          </c:dPt>
          <c:dPt>
            <c:idx val="6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328-4E7C-AA83-4256A8CDD0DB}"/>
              </c:ext>
            </c:extLst>
          </c:dPt>
          <c:dPt>
            <c:idx val="7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328-4E7C-AA83-4256A8CDD0DB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328-4E7C-AA83-4256A8CDD0DB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328-4E7C-AA83-4256A8CDD0DB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6328-4E7C-AA83-4256A8CDD0DB}"/>
              </c:ext>
            </c:extLst>
          </c:dPt>
          <c:dLbls>
            <c:dLbl>
              <c:idx val="0"/>
              <c:layout>
                <c:manualLayout>
                  <c:x val="-0.23775543487976974"/>
                  <c:y val="0.1733588272785213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07800881130378"/>
                      <c:h val="0.290630975143403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328-4E7C-AA83-4256A8CDD0D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28-4E7C-AA83-4256A8CDD0DB}"/>
                </c:ext>
              </c:extLst>
            </c:dLbl>
            <c:dLbl>
              <c:idx val="2"/>
              <c:layout>
                <c:manualLayout>
                  <c:x val="-0.12312626555816449"/>
                  <c:y val="-0.1219120458891013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28-4E7C-AA83-4256A8CDD0DB}"/>
                </c:ext>
              </c:extLst>
            </c:dLbl>
            <c:dLbl>
              <c:idx val="3"/>
              <c:layout>
                <c:manualLayout>
                  <c:x val="5.0568862386540382E-2"/>
                  <c:y val="-0.111306564690885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328-4E7C-AA83-4256A8CDD0DB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328-4E7C-AA83-4256A8CDD0DB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328-4E7C-AA83-4256A8CDD0DB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328-4E7C-AA83-4256A8CDD0DB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328-4E7C-AA83-4256A8CDD0DB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328-4E7C-AA83-4256A8CDD0DB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328-4E7C-AA83-4256A8CDD0DB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328-4E7C-AA83-4256A8CDD0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TBB'!$C$34:$C$44</c:f>
              <c:strCache>
                <c:ptCount val="11"/>
                <c:pt idx="0">
                  <c:v>Produits d'épicerie</c:v>
                </c:pt>
                <c:pt idx="1">
                  <c:v>Fruits et légumes</c:v>
                </c:pt>
                <c:pt idx="2">
                  <c:v>Laits et produits laitiers</c:v>
                </c:pt>
                <c:pt idx="3">
                  <c:v>Oléagineux</c:v>
                </c:pt>
                <c:pt idx="4">
                  <c:v>Viande et produits carnés</c:v>
                </c:pt>
                <c:pt idx="5">
                  <c:v>Céréales</c:v>
                </c:pt>
                <c:pt idx="6">
                  <c:v>Vins et spiritueux</c:v>
                </c:pt>
                <c:pt idx="7">
                  <c:v>Pêche et aquaculture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0.23577527165297685</c:v>
                </c:pt>
                <c:pt idx="1">
                  <c:v>0.14923961255827456</c:v>
                </c:pt>
                <c:pt idx="2">
                  <c:v>9.3612247934096282E-2</c:v>
                </c:pt>
                <c:pt idx="3">
                  <c:v>8.9575575509351427E-2</c:v>
                </c:pt>
                <c:pt idx="4">
                  <c:v>8.114769731085146E-2</c:v>
                </c:pt>
                <c:pt idx="5">
                  <c:v>5.8021965446783119E-2</c:v>
                </c:pt>
                <c:pt idx="6">
                  <c:v>4.4424138874369794E-2</c:v>
                </c:pt>
                <c:pt idx="7">
                  <c:v>4.2294550329289166E-2</c:v>
                </c:pt>
                <c:pt idx="8">
                  <c:v>1.8737043321236747E-2</c:v>
                </c:pt>
                <c:pt idx="9">
                  <c:v>1.3183502682181557E-2</c:v>
                </c:pt>
                <c:pt idx="10">
                  <c:v>0.17398839438058908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6328-4E7C-AA83-4256A8CDD0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AB8-41F0-B56B-6CDEFB6D1342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AB8-41F0-B56B-6CDEFB6D1342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AB8-41F0-B56B-6CDEFB6D1342}"/>
              </c:ext>
            </c:extLst>
          </c:dPt>
          <c:dPt>
            <c:idx val="3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AB8-41F0-B56B-6CDEFB6D1342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AB8-41F0-B56B-6CDEFB6D1342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AB8-41F0-B56B-6CDEFB6D1342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AB8-41F0-B56B-6CDEFB6D1342}"/>
              </c:ext>
            </c:extLst>
          </c:dPt>
          <c:dPt>
            <c:idx val="7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AB8-41F0-B56B-6CDEFB6D1342}"/>
              </c:ext>
            </c:extLst>
          </c:dPt>
          <c:dPt>
            <c:idx val="8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AB8-41F0-B56B-6CDEFB6D1342}"/>
              </c:ext>
            </c:extLst>
          </c:dPt>
          <c:dPt>
            <c:idx val="9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AB8-41F0-B56B-6CDEFB6D1342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8AB8-41F0-B56B-6CDEFB6D1342}"/>
              </c:ext>
            </c:extLst>
          </c:dPt>
          <c:dLbls>
            <c:dLbl>
              <c:idx val="0"/>
              <c:layout>
                <c:manualLayout>
                  <c:x val="-0.21847796718681536"/>
                  <c:y val="0.1536010197578075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32961231545154"/>
                      <c:h val="0.290630975143403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AB8-41F0-B56B-6CDEFB6D1342}"/>
                </c:ext>
              </c:extLst>
            </c:dLbl>
            <c:dLbl>
              <c:idx val="1"/>
              <c:layout>
                <c:manualLayout>
                  <c:x val="-0.19609746809098424"/>
                  <c:y val="-5.4409499003829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AB8-41F0-B56B-6CDEFB6D1342}"/>
                </c:ext>
              </c:extLst>
            </c:dLbl>
            <c:dLbl>
              <c:idx val="2"/>
              <c:layout>
                <c:manualLayout>
                  <c:x val="-0.1449911809380082"/>
                  <c:y val="-0.1339196940726577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B8-41F0-B56B-6CDEFB6D1342}"/>
                </c:ext>
              </c:extLst>
            </c:dLbl>
            <c:dLbl>
              <c:idx val="3"/>
              <c:layout>
                <c:manualLayout>
                  <c:x val="8.5761962571017147E-2"/>
                  <c:y val="-0.1070490758444869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AB8-41F0-B56B-6CDEFB6D1342}"/>
                </c:ext>
              </c:extLst>
            </c:dLbl>
            <c:dLbl>
              <c:idx val="4"/>
              <c:layout>
                <c:manualLayout>
                  <c:x val="0.14540472731406351"/>
                  <c:y val="-0.132825863306283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AB8-41F0-B56B-6CDEFB6D1342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AB8-41F0-B56B-6CDEFB6D1342}"/>
                </c:ext>
              </c:extLst>
            </c:dLbl>
            <c:dLbl>
              <c:idx val="6"/>
              <c:layout>
                <c:manualLayout>
                  <c:x val="0.1654542213269172"/>
                  <c:y val="3.07298394584042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AB8-41F0-B56B-6CDEFB6D1342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AB8-41F0-B56B-6CDEFB6D1342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AB8-41F0-B56B-6CDEFB6D1342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AB8-41F0-B56B-6CDEFB6D1342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AB8-41F0-B56B-6CDEFB6D13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TBB'!$C$78:$C$88</c:f>
              <c:strCache>
                <c:ptCount val="11"/>
                <c:pt idx="0">
                  <c:v>Produits d'épicerie</c:v>
                </c:pt>
                <c:pt idx="1">
                  <c:v>Céréales</c:v>
                </c:pt>
                <c:pt idx="2">
                  <c:v>Fruits et légumes</c:v>
                </c:pt>
                <c:pt idx="3">
                  <c:v>Laits et produits laitiers</c:v>
                </c:pt>
                <c:pt idx="4">
                  <c:v>Vins et spiritueux</c:v>
                </c:pt>
                <c:pt idx="5">
                  <c:v>Viande et produits carnés</c:v>
                </c:pt>
                <c:pt idx="6">
                  <c:v>Oléagineux</c:v>
                </c:pt>
                <c:pt idx="7">
                  <c:v>Sucre</c:v>
                </c:pt>
                <c:pt idx="8">
                  <c:v>Animaux vivants et génétique</c:v>
                </c:pt>
                <c:pt idx="9">
                  <c:v>Pêche et aquaculture</c:v>
                </c:pt>
                <c:pt idx="10">
                  <c:v>Autres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0.21089315572557829</c:v>
                </c:pt>
                <c:pt idx="1">
                  <c:v>0.14367227804200419</c:v>
                </c:pt>
                <c:pt idx="2">
                  <c:v>0.1223916956574664</c:v>
                </c:pt>
                <c:pt idx="3">
                  <c:v>0.11408398859638481</c:v>
                </c:pt>
                <c:pt idx="4">
                  <c:v>8.1908611536408438E-2</c:v>
                </c:pt>
                <c:pt idx="5">
                  <c:v>7.6186859810202193E-2</c:v>
                </c:pt>
                <c:pt idx="6">
                  <c:v>6.1777807332357139E-2</c:v>
                </c:pt>
                <c:pt idx="7">
                  <c:v>5.2702622925472953E-2</c:v>
                </c:pt>
                <c:pt idx="8">
                  <c:v>2.0528178804534804E-2</c:v>
                </c:pt>
                <c:pt idx="9">
                  <c:v>1.7253960817188364E-2</c:v>
                </c:pt>
                <c:pt idx="10">
                  <c:v>9.8600840752402399E-2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8AB8-41F0-B56B-6CDEFB6D13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'Import. IAA'!$C$39</c:f>
              <c:strCache>
                <c:ptCount val="1"/>
                <c:pt idx="0">
                  <c:v>Monde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CBA-4C0A-84DA-028250F6CE80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CBA-4C0A-84DA-028250F6CE8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CBA-4C0A-84DA-028250F6CE80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CBA-4C0A-84DA-028250F6CE80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IAA'!$J$39:$M$39</c:f>
              <c:numCache>
                <c:formatCode>0</c:formatCode>
                <c:ptCount val="4"/>
                <c:pt idx="0">
                  <c:v>40009502742</c:v>
                </c:pt>
                <c:pt idx="1">
                  <c:v>47531317400</c:v>
                </c:pt>
                <c:pt idx="2">
                  <c:v>47756642269</c:v>
                </c:pt>
                <c:pt idx="3">
                  <c:v>51056102481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CBA-4C0A-84DA-028250F6CE80}"/>
            </c:ext>
          </c:extLst>
        </c:ser>
        <c:ser>
          <c:idx val="11"/>
          <c:order val="11"/>
          <c:tx>
            <c:strRef>
              <c:f>'Import. IAA'!#REF!</c:f>
              <c:strCache>
                <c:ptCount val="1"/>
                <c:pt idx="0">
                  <c:v>#REF!</c:v>
                </c:pt>
              </c:strCache>
              <c:extLst xmlns:c15="http://schemas.microsoft.com/office/drawing/2012/chart"/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'[2]Import. IAA'!$M$38:$P$38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  <c:extLst/>
            </c:numRef>
          </c:cat>
          <c:val>
            <c:numRef>
              <c:f>'Import. IAA'!#REF!</c:f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9-ECBA-4C0A-84DA-028250F6CE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27"/>
        <c:axId val="476603256"/>
        <c:axId val="47660364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'Import. IAA'!$C$41</c15:sqref>
                        </c15:formulaRef>
                      </c:ext>
                    </c:extLst>
                    <c:strCache>
                      <c:ptCount val="1"/>
                      <c:pt idx="0">
                        <c:v>Pays-Bas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B-ECBA-4C0A-84DA-028250F6CE80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D-ECBA-4C0A-84DA-028250F6CE80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>
                        <a:lumMod val="75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F-ECBA-4C0A-84DA-028250F6CE80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1-ECBA-4C0A-84DA-028250F6CE80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IAA'!$J$39:$M$39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40009502742</c:v>
                      </c:pt>
                      <c:pt idx="1">
                        <c:v>47531317400</c:v>
                      </c:pt>
                      <c:pt idx="2">
                        <c:v>47756642269</c:v>
                      </c:pt>
                      <c:pt idx="3">
                        <c:v>51056102481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2-ECBA-4C0A-84DA-028250F6CE80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IAA'!$C$42</c15:sqref>
                        </c15:formulaRef>
                      </c:ext>
                    </c:extLst>
                    <c:strCache>
                      <c:ptCount val="1"/>
                      <c:pt idx="0">
                        <c:v>France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IAA'!$J$42:$M$42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8120895369</c:v>
                      </c:pt>
                      <c:pt idx="1">
                        <c:v>9580542505</c:v>
                      </c:pt>
                      <c:pt idx="2">
                        <c:v>9246628066</c:v>
                      </c:pt>
                      <c:pt idx="3">
                        <c:v>9315721225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ECBA-4C0A-84DA-028250F6CE80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IAA'!$C$43</c15:sqref>
                        </c15:formulaRef>
                      </c:ext>
                    </c:extLst>
                    <c:strCache>
                      <c:ptCount val="1"/>
                      <c:pt idx="0">
                        <c:v>Allemagne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IAA'!$J$43:$M$43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4440841112</c:v>
                      </c:pt>
                      <c:pt idx="1">
                        <c:v>4963409735</c:v>
                      </c:pt>
                      <c:pt idx="2">
                        <c:v>5428681803</c:v>
                      </c:pt>
                      <c:pt idx="3">
                        <c:v>5915065315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ECBA-4C0A-84DA-028250F6CE80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IAA'!$C$44</c15:sqref>
                        </c15:formulaRef>
                      </c:ext>
                    </c:extLst>
                    <c:strCache>
                      <c:ptCount val="1"/>
                      <c:pt idx="0">
                        <c:v>Italie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IAA'!$J$44:$M$44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1635570245</c:v>
                      </c:pt>
                      <c:pt idx="1">
                        <c:v>1820596455</c:v>
                      </c:pt>
                      <c:pt idx="2">
                        <c:v>1857886601</c:v>
                      </c:pt>
                      <c:pt idx="3">
                        <c:v>1947192013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ECBA-4C0A-84DA-028250F6CE80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IAA'!$C$45</c15:sqref>
                        </c15:formulaRef>
                      </c:ext>
                    </c:extLst>
                    <c:strCache>
                      <c:ptCount val="1"/>
                      <c:pt idx="0">
                        <c:v>Espagne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IAA'!$J$45:$M$45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1333382860</c:v>
                      </c:pt>
                      <c:pt idx="1">
                        <c:v>1546414720</c:v>
                      </c:pt>
                      <c:pt idx="2">
                        <c:v>1642755895</c:v>
                      </c:pt>
                      <c:pt idx="3">
                        <c:v>1769308471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ECBA-4C0A-84DA-028250F6CE80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IAA'!$C$46</c15:sqref>
                        </c15:formulaRef>
                      </c:ext>
                    </c:extLst>
                    <c:strCache>
                      <c:ptCount val="1"/>
                      <c:pt idx="0">
                        <c:v>Pologne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IAA'!$J$46:$M$46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763660857</c:v>
                      </c:pt>
                      <c:pt idx="1">
                        <c:v>1017617588</c:v>
                      </c:pt>
                      <c:pt idx="2">
                        <c:v>1040561347</c:v>
                      </c:pt>
                      <c:pt idx="3">
                        <c:v>1151631129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ECBA-4C0A-84DA-028250F6CE80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IAA'!$C$47</c15:sqref>
                        </c15:formulaRef>
                      </c:ext>
                    </c:extLst>
                    <c:strCache>
                      <c:ptCount val="1"/>
                      <c:pt idx="0">
                        <c:v>Côte d'Ivoire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IAA'!$J$47:$M$47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537103265</c:v>
                      </c:pt>
                      <c:pt idx="1">
                        <c:v>449011083</c:v>
                      </c:pt>
                      <c:pt idx="2">
                        <c:v>577475062</c:v>
                      </c:pt>
                      <c:pt idx="3">
                        <c:v>1018419371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ECBA-4C0A-84DA-028250F6CE80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IAA'!$C$48</c15:sqref>
                        </c15:formulaRef>
                      </c:ext>
                    </c:extLst>
                    <c:strCache>
                      <c:ptCount val="1"/>
                      <c:pt idx="0">
                        <c:v>Brésil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IAA'!$J$48:$M$48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804175047</c:v>
                      </c:pt>
                      <c:pt idx="1">
                        <c:v>1236514264</c:v>
                      </c:pt>
                      <c:pt idx="2">
                        <c:v>793702637</c:v>
                      </c:pt>
                      <c:pt idx="3">
                        <c:v>926653392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ECBA-4C0A-84DA-028250F6CE80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IAA'!$C$49</c15:sqref>
                        </c15:formulaRef>
                      </c:ext>
                    </c:extLst>
                    <c:strCache>
                      <c:ptCount val="1"/>
                      <c:pt idx="0">
                        <c:v>Royaume-Uni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IAA'!$J$49:$M$49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610785378</c:v>
                      </c:pt>
                      <c:pt idx="1">
                        <c:v>790473175</c:v>
                      </c:pt>
                      <c:pt idx="2">
                        <c:v>781736222</c:v>
                      </c:pt>
                      <c:pt idx="3">
                        <c:v>686069211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ECBA-4C0A-84DA-028250F6CE80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IAA'!$C$50</c15:sqref>
                        </c15:formulaRef>
                      </c:ext>
                    </c:extLst>
                    <c:strCache>
                      <c:ptCount val="1"/>
                      <c:pt idx="0">
                        <c:v>Ukraine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C-ECBA-4C0A-84DA-028250F6CE80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E-ECBA-4C0A-84DA-028250F6CE80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0-ECBA-4C0A-84DA-028250F6CE80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2-ECBA-4C0A-84DA-028250F6CE80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IAA'!$J$50:$M$50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465509337</c:v>
                      </c:pt>
                      <c:pt idx="1">
                        <c:v>432899630</c:v>
                      </c:pt>
                      <c:pt idx="2">
                        <c:v>432743345</c:v>
                      </c:pt>
                      <c:pt idx="3">
                        <c:v>672784920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3-ECBA-4C0A-84DA-028250F6CE80}"/>
                  </c:ext>
                </c:extLst>
              </c15:ser>
            </c15:filteredBarSeries>
          </c:ext>
        </c:extLst>
      </c:barChart>
      <c:catAx>
        <c:axId val="476603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603640"/>
        <c:crosses val="autoZero"/>
        <c:auto val="1"/>
        <c:lblAlgn val="ctr"/>
        <c:lblOffset val="100"/>
        <c:noMultiLvlLbl val="0"/>
      </c:catAx>
      <c:valAx>
        <c:axId val="476603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60325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3F9-49AD-B085-F3C5B0C09DAD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3F9-49AD-B085-F3C5B0C09DAD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3F9-49AD-B085-F3C5B0C09DAD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3F9-49AD-B085-F3C5B0C09DAD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3F9-49AD-B085-F3C5B0C09DAD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3F9-49AD-B085-F3C5B0C09DAD}"/>
              </c:ext>
            </c:extLst>
          </c:dPt>
          <c:dPt>
            <c:idx val="6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3F9-49AD-B085-F3C5B0C09DAD}"/>
              </c:ext>
            </c:extLst>
          </c:dPt>
          <c:dPt>
            <c:idx val="7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3F9-49AD-B085-F3C5B0C09DAD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3F9-49AD-B085-F3C5B0C09DAD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D3F9-49AD-B085-F3C5B0C09DAD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D3F9-49AD-B085-F3C5B0C09DAD}"/>
              </c:ext>
            </c:extLst>
          </c:dPt>
          <c:dLbls>
            <c:dLbl>
              <c:idx val="0"/>
              <c:layout>
                <c:manualLayout>
                  <c:x val="-0.22237859041991032"/>
                  <c:y val="0.2153279026174660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793805518040808"/>
                      <c:h val="0.187469749530268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3F9-49AD-B085-F3C5B0C09DA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F9-49AD-B085-F3C5B0C09DA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3F9-49AD-B085-F3C5B0C09DAD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3F9-49AD-B085-F3C5B0C09DAD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3F9-49AD-B085-F3C5B0C09DAD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3F9-49AD-B085-F3C5B0C09DA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3F9-49AD-B085-F3C5B0C09DAD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3F9-49AD-B085-F3C5B0C09DAD}"/>
                </c:ext>
              </c:extLst>
            </c:dLbl>
            <c:dLbl>
              <c:idx val="9"/>
              <c:layout>
                <c:manualLayout>
                  <c:x val="3.5486269935590252E-2"/>
                  <c:y val="-0.1109242104107632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3F9-49AD-B085-F3C5B0C09DAD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3F9-49AD-B085-F3C5B0C09D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TBB'!$C$34:$C$44</c:f>
              <c:strCache>
                <c:ptCount val="11"/>
                <c:pt idx="0">
                  <c:v>Produits d'épicerie</c:v>
                </c:pt>
                <c:pt idx="1">
                  <c:v>Fruits et légumes</c:v>
                </c:pt>
                <c:pt idx="2">
                  <c:v>Laits et produits laitiers</c:v>
                </c:pt>
                <c:pt idx="3">
                  <c:v>Oléagineux</c:v>
                </c:pt>
                <c:pt idx="4">
                  <c:v>Viande et produits carnés</c:v>
                </c:pt>
                <c:pt idx="5">
                  <c:v>Céréales</c:v>
                </c:pt>
                <c:pt idx="6">
                  <c:v>Vins et spiritueux</c:v>
                </c:pt>
                <c:pt idx="7">
                  <c:v>Pêche et aquaculture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0.23577527165297685</c:v>
                </c:pt>
                <c:pt idx="1">
                  <c:v>0.14923961255827456</c:v>
                </c:pt>
                <c:pt idx="2">
                  <c:v>9.3612247934096282E-2</c:v>
                </c:pt>
                <c:pt idx="3">
                  <c:v>8.9575575509351427E-2</c:v>
                </c:pt>
                <c:pt idx="4">
                  <c:v>8.114769731085146E-2</c:v>
                </c:pt>
                <c:pt idx="5">
                  <c:v>5.8021965446783119E-2</c:v>
                </c:pt>
                <c:pt idx="6">
                  <c:v>4.4424138874369794E-2</c:v>
                </c:pt>
                <c:pt idx="7">
                  <c:v>4.2294550329289166E-2</c:v>
                </c:pt>
                <c:pt idx="8">
                  <c:v>1.8737043321236747E-2</c:v>
                </c:pt>
                <c:pt idx="9">
                  <c:v>1.3183502682181557E-2</c:v>
                </c:pt>
                <c:pt idx="10">
                  <c:v>0.17398839438058908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3F9-49AD-B085-F3C5B0C09D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9FA-4D24-B997-F9E8D1F6CBE8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9FA-4D24-B997-F9E8D1F6CBE8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9FA-4D24-B997-F9E8D1F6CBE8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9FA-4D24-B997-F9E8D1F6CBE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9FA-4D24-B997-F9E8D1F6CBE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9FA-4D24-B997-F9E8D1F6CBE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9FA-4D24-B997-F9E8D1F6CBE8}"/>
              </c:ext>
            </c:extLst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9FA-4D24-B997-F9E8D1F6CBE8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9FA-4D24-B997-F9E8D1F6CBE8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9FA-4D24-B997-F9E8D1F6CBE8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E9FA-4D24-B997-F9E8D1F6CBE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'Import. IAA'!$C$66:$C$78</c:f>
              <c:strCache>
                <c:ptCount val="11"/>
                <c:pt idx="0">
                  <c:v>Union européenne</c:v>
                </c:pt>
                <c:pt idx="1">
                  <c:v>Pays-Bas</c:v>
                </c:pt>
                <c:pt idx="2">
                  <c:v>France</c:v>
                </c:pt>
                <c:pt idx="3">
                  <c:v>Allemagne</c:v>
                </c:pt>
                <c:pt idx="4">
                  <c:v>Italie</c:v>
                </c:pt>
                <c:pt idx="5">
                  <c:v>Espagne</c:v>
                </c:pt>
                <c:pt idx="6">
                  <c:v>Pologne</c:v>
                </c:pt>
                <c:pt idx="7">
                  <c:v>Côte d'Ivoire</c:v>
                </c:pt>
                <c:pt idx="8">
                  <c:v>Brésil</c:v>
                </c:pt>
                <c:pt idx="9">
                  <c:v>Royaume-Uni</c:v>
                </c:pt>
                <c:pt idx="10">
                  <c:v>Ukraine</c:v>
                </c:pt>
              </c:strCache>
              <c:extLst/>
            </c:strRef>
          </c:cat>
          <c:val>
            <c:numRef>
              <c:f>'Import. IAA'!$M$66:$M$78</c:f>
              <c:numCache>
                <c:formatCode>0%</c:formatCode>
                <c:ptCount val="11"/>
                <c:pt idx="0">
                  <c:v>0.77373562897208958</c:v>
                </c:pt>
                <c:pt idx="1">
                  <c:v>0.30419817166380386</c:v>
                </c:pt>
                <c:pt idx="2">
                  <c:v>0.18246048508044163</c:v>
                </c:pt>
                <c:pt idx="3">
                  <c:v>0.11585422755685729</c:v>
                </c:pt>
                <c:pt idx="4">
                  <c:v>3.8138281583962021E-2</c:v>
                </c:pt>
                <c:pt idx="5">
                  <c:v>3.465420165314087E-2</c:v>
                </c:pt>
                <c:pt idx="6">
                  <c:v>2.2556189623533594E-2</c:v>
                </c:pt>
                <c:pt idx="7">
                  <c:v>1.994706453315731E-2</c:v>
                </c:pt>
                <c:pt idx="8">
                  <c:v>1.8149708790341848E-2</c:v>
                </c:pt>
                <c:pt idx="9">
                  <c:v>1.3437555505834264E-2</c:v>
                </c:pt>
                <c:pt idx="10">
                  <c:v>1.3177365433453717E-2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6-E9FA-4D24-B997-F9E8D1F6CB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75974728"/>
        <c:axId val="475975112"/>
      </c:barChart>
      <c:catAx>
        <c:axId val="47597472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5975112"/>
        <c:crosses val="autoZero"/>
        <c:auto val="1"/>
        <c:lblAlgn val="ctr"/>
        <c:lblOffset val="100"/>
        <c:noMultiLvlLbl val="0"/>
      </c:catAx>
      <c:valAx>
        <c:axId val="475975112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out"/>
        <c:minorTickMark val="none"/>
        <c:tickLblPos val="nextTo"/>
        <c:crossAx val="475974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IAA'!$C$4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IAA'!$D$4:$M$4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42-44DF-8EF1-3F418F943850}"/>
            </c:ext>
          </c:extLst>
        </c:ser>
        <c:ser>
          <c:idx val="1"/>
          <c:order val="1"/>
          <c:tx>
            <c:strRef>
              <c:f>'Balance commerciale IAA'!$C$5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IAA'!$D$5:$M$5</c:f>
              <c:numCache>
                <c:formatCode>0</c:formatCode>
                <c:ptCount val="10"/>
                <c:pt idx="0">
                  <c:v>-32136668791</c:v>
                </c:pt>
                <c:pt idx="1">
                  <c:v>-34182058828</c:v>
                </c:pt>
                <c:pt idx="2">
                  <c:v>-35886546055</c:v>
                </c:pt>
                <c:pt idx="3">
                  <c:v>-35390210708</c:v>
                </c:pt>
                <c:pt idx="4">
                  <c:v>-35239785199</c:v>
                </c:pt>
                <c:pt idx="5">
                  <c:v>-35996461256</c:v>
                </c:pt>
                <c:pt idx="6">
                  <c:v>-40009502742</c:v>
                </c:pt>
                <c:pt idx="7">
                  <c:v>-47531317400</c:v>
                </c:pt>
                <c:pt idx="8">
                  <c:v>-47756642269</c:v>
                </c:pt>
                <c:pt idx="9">
                  <c:v>-51056102481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42-44DF-8EF1-3F418F943850}"/>
            </c:ext>
          </c:extLst>
        </c:ser>
        <c:ser>
          <c:idx val="2"/>
          <c:order val="2"/>
          <c:tx>
            <c:strRef>
              <c:f>'Balance commerciale IAA'!$C$6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IAA'!$D$6:$M$6</c:f>
              <c:numCache>
                <c:formatCode>0</c:formatCode>
                <c:ptCount val="10"/>
                <c:pt idx="0">
                  <c:v>36356974707</c:v>
                </c:pt>
                <c:pt idx="1">
                  <c:v>38057650023</c:v>
                </c:pt>
                <c:pt idx="2">
                  <c:v>40093717688</c:v>
                </c:pt>
                <c:pt idx="3">
                  <c:v>39973920121</c:v>
                </c:pt>
                <c:pt idx="4">
                  <c:v>41414907542</c:v>
                </c:pt>
                <c:pt idx="5">
                  <c:v>41707879240</c:v>
                </c:pt>
                <c:pt idx="6">
                  <c:v>46013247870</c:v>
                </c:pt>
                <c:pt idx="7">
                  <c:v>53775749503</c:v>
                </c:pt>
                <c:pt idx="8">
                  <c:v>58148994148</c:v>
                </c:pt>
                <c:pt idx="9">
                  <c:v>59408033076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42-44DF-8EF1-3F418F9438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76957152"/>
        <c:axId val="476954016"/>
      </c:barChart>
      <c:lineChart>
        <c:grouping val="stacked"/>
        <c:varyColors val="0"/>
        <c:ser>
          <c:idx val="3"/>
          <c:order val="3"/>
          <c:tx>
            <c:strRef>
              <c:f>'Balance commerciale IAA'!$C$7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Pt>
            <c:idx val="8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B942-44DF-8EF1-3F418F943850}"/>
              </c:ext>
            </c:extLst>
          </c:dPt>
          <c:dPt>
            <c:idx val="9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B942-44DF-8EF1-3F418F943850}"/>
              </c:ext>
            </c:extLst>
          </c:dPt>
          <c:dPt>
            <c:idx val="10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B942-44DF-8EF1-3F418F943850}"/>
              </c:ext>
            </c:extLst>
          </c:dPt>
          <c:dPt>
            <c:idx val="11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B942-44DF-8EF1-3F418F943850}"/>
              </c:ext>
            </c:extLst>
          </c:dPt>
          <c:dPt>
            <c:idx val="12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B942-44DF-8EF1-3F418F943850}"/>
              </c:ext>
            </c:extLst>
          </c:dPt>
          <c:val>
            <c:numRef>
              <c:f>'Balance commerciale IAA'!$D$7:$M$7</c:f>
              <c:numCache>
                <c:formatCode>0</c:formatCode>
                <c:ptCount val="10"/>
                <c:pt idx="0">
                  <c:v>4220305916</c:v>
                </c:pt>
                <c:pt idx="1">
                  <c:v>3875591195</c:v>
                </c:pt>
                <c:pt idx="2">
                  <c:v>4207171633</c:v>
                </c:pt>
                <c:pt idx="3">
                  <c:v>4583709413</c:v>
                </c:pt>
                <c:pt idx="4">
                  <c:v>6175122343</c:v>
                </c:pt>
                <c:pt idx="5">
                  <c:v>5711417984</c:v>
                </c:pt>
                <c:pt idx="6">
                  <c:v>6003745128</c:v>
                </c:pt>
                <c:pt idx="7">
                  <c:v>6244432103</c:v>
                </c:pt>
                <c:pt idx="8">
                  <c:v>10392351879</c:v>
                </c:pt>
                <c:pt idx="9">
                  <c:v>8351930595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942-44DF-8EF1-3F418F9438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6957152"/>
        <c:axId val="476954016"/>
      </c:lineChart>
      <c:catAx>
        <c:axId val="47695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954016"/>
        <c:crosses val="autoZero"/>
        <c:auto val="1"/>
        <c:lblAlgn val="ctr"/>
        <c:lblOffset val="100"/>
        <c:noMultiLvlLbl val="0"/>
      </c:catAx>
      <c:valAx>
        <c:axId val="476954016"/>
        <c:scaling>
          <c:orientation val="minMax"/>
          <c:max val="6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957152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Produits d'épicerie</c:v>
                </c:pt>
                <c:pt idx="1">
                  <c:v>2. Fruits et légumes</c:v>
                </c:pt>
                <c:pt idx="2">
                  <c:v>3. Viande et produits carnés</c:v>
                </c:pt>
                <c:pt idx="3">
                  <c:v>4. Autres</c:v>
                </c:pt>
                <c:pt idx="4">
                  <c:v>5. Vins et spiritueux</c:v>
                </c:pt>
                <c:pt idx="5">
                  <c:v>6. Animaux vivants et génétique</c:v>
                </c:pt>
                <c:pt idx="6">
                  <c:v>7. Laits et produits laitiers</c:v>
                </c:pt>
                <c:pt idx="7">
                  <c:v>4. Sucre</c:v>
                </c:pt>
                <c:pt idx="8">
                  <c:v>3. Céréales</c:v>
                </c:pt>
                <c:pt idx="9">
                  <c:v>2. Pêche et aquaculture</c:v>
                </c:pt>
                <c:pt idx="10">
                  <c:v>1. Oléagineux</c:v>
                </c:pt>
              </c:strCache>
            </c:strRef>
          </c:cat>
          <c:val>
            <c:numRef>
              <c:f>'Balance commerciale TBB'!$J$6:$J$16</c:f>
              <c:numCache>
                <c:formatCode>0</c:formatCode>
                <c:ptCount val="11"/>
                <c:pt idx="0">
                  <c:v>3800905364</c:v>
                </c:pt>
                <c:pt idx="1">
                  <c:v>1533287738</c:v>
                </c:pt>
                <c:pt idx="2">
                  <c:v>1717083035</c:v>
                </c:pt>
                <c:pt idx="3">
                  <c:v>1519136550</c:v>
                </c:pt>
                <c:pt idx="4">
                  <c:v>1383344395</c:v>
                </c:pt>
                <c:pt idx="5">
                  <c:v>160696706</c:v>
                </c:pt>
                <c:pt idx="6">
                  <c:v>107671847</c:v>
                </c:pt>
                <c:pt idx="7">
                  <c:v>-104439428</c:v>
                </c:pt>
                <c:pt idx="8">
                  <c:v>-851431393</c:v>
                </c:pt>
                <c:pt idx="9">
                  <c:v>-917120581</c:v>
                </c:pt>
                <c:pt idx="10">
                  <c:v>-2345389105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E3-48C2-AD70-AF55EAFFAFC4}"/>
            </c:ext>
          </c:extLst>
        </c:ser>
        <c:ser>
          <c:idx val="10"/>
          <c:order val="7"/>
          <c:tx>
            <c:strRef>
              <c:f>'Balance commerciale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Produits d'épicerie</c:v>
                </c:pt>
                <c:pt idx="1">
                  <c:v>2. Fruits et légumes</c:v>
                </c:pt>
                <c:pt idx="2">
                  <c:v>3. Viande et produits carnés</c:v>
                </c:pt>
                <c:pt idx="3">
                  <c:v>4. Autres</c:v>
                </c:pt>
                <c:pt idx="4">
                  <c:v>5. Vins et spiritueux</c:v>
                </c:pt>
                <c:pt idx="5">
                  <c:v>6. Animaux vivants et génétique</c:v>
                </c:pt>
                <c:pt idx="6">
                  <c:v>7. Laits et produits laitiers</c:v>
                </c:pt>
                <c:pt idx="7">
                  <c:v>4. Sucre</c:v>
                </c:pt>
                <c:pt idx="8">
                  <c:v>3. Céréales</c:v>
                </c:pt>
                <c:pt idx="9">
                  <c:v>2. Pêche et aquaculture</c:v>
                </c:pt>
                <c:pt idx="10">
                  <c:v>1. Oléagineux</c:v>
                </c:pt>
              </c:strCache>
            </c:strRef>
          </c:cat>
          <c:val>
            <c:numRef>
              <c:f>'Balance commerciale TBB'!$K$6:$K$16</c:f>
              <c:numCache>
                <c:formatCode>0</c:formatCode>
                <c:ptCount val="11"/>
                <c:pt idx="0">
                  <c:v>3763616906</c:v>
                </c:pt>
                <c:pt idx="1">
                  <c:v>2717922219</c:v>
                </c:pt>
                <c:pt idx="2">
                  <c:v>1969832950</c:v>
                </c:pt>
                <c:pt idx="3">
                  <c:v>1422698447</c:v>
                </c:pt>
                <c:pt idx="4">
                  <c:v>1400965200</c:v>
                </c:pt>
                <c:pt idx="5">
                  <c:v>217511214</c:v>
                </c:pt>
                <c:pt idx="6">
                  <c:v>96303317</c:v>
                </c:pt>
                <c:pt idx="7">
                  <c:v>-213408684</c:v>
                </c:pt>
                <c:pt idx="8">
                  <c:v>-1238920918</c:v>
                </c:pt>
                <c:pt idx="9">
                  <c:v>-1047956608</c:v>
                </c:pt>
                <c:pt idx="10">
                  <c:v>-2844131940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E3-48C2-AD70-AF55EAFFAFC4}"/>
            </c:ext>
          </c:extLst>
        </c:ser>
        <c:ser>
          <c:idx val="11"/>
          <c:order val="8"/>
          <c:tx>
            <c:strRef>
              <c:f>'Balance commerciale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Produits d'épicerie</c:v>
                </c:pt>
                <c:pt idx="1">
                  <c:v>2. Fruits et légumes</c:v>
                </c:pt>
                <c:pt idx="2">
                  <c:v>3. Viande et produits carnés</c:v>
                </c:pt>
                <c:pt idx="3">
                  <c:v>4. Autres</c:v>
                </c:pt>
                <c:pt idx="4">
                  <c:v>5. Vins et spiritueux</c:v>
                </c:pt>
                <c:pt idx="5">
                  <c:v>6. Animaux vivants et génétique</c:v>
                </c:pt>
                <c:pt idx="6">
                  <c:v>7. Laits et produits laitiers</c:v>
                </c:pt>
                <c:pt idx="7">
                  <c:v>4. Sucre</c:v>
                </c:pt>
                <c:pt idx="8">
                  <c:v>3. Céréales</c:v>
                </c:pt>
                <c:pt idx="9">
                  <c:v>2. Pêche et aquaculture</c:v>
                </c:pt>
                <c:pt idx="10">
                  <c:v>1. Oléagineux</c:v>
                </c:pt>
              </c:strCache>
            </c:strRef>
          </c:cat>
          <c:val>
            <c:numRef>
              <c:f>'Balance commerciale TBB'!$L$6:$L$16</c:f>
              <c:numCache>
                <c:formatCode>0</c:formatCode>
                <c:ptCount val="11"/>
                <c:pt idx="0">
                  <c:v>5008897368</c:v>
                </c:pt>
                <c:pt idx="1">
                  <c:v>3718513323</c:v>
                </c:pt>
                <c:pt idx="2">
                  <c:v>1889696085</c:v>
                </c:pt>
                <c:pt idx="3">
                  <c:v>1903680889</c:v>
                </c:pt>
                <c:pt idx="4">
                  <c:v>1410927506</c:v>
                </c:pt>
                <c:pt idx="5">
                  <c:v>376574793</c:v>
                </c:pt>
                <c:pt idx="6">
                  <c:v>401287326</c:v>
                </c:pt>
                <c:pt idx="7">
                  <c:v>-267636793</c:v>
                </c:pt>
                <c:pt idx="8">
                  <c:v>-738002896</c:v>
                </c:pt>
                <c:pt idx="9">
                  <c:v>-993203184</c:v>
                </c:pt>
                <c:pt idx="10">
                  <c:v>-2318382538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E3-48C2-AD70-AF55EAFFAFC4}"/>
            </c:ext>
          </c:extLst>
        </c:ser>
        <c:ser>
          <c:idx val="12"/>
          <c:order val="9"/>
          <c:tx>
            <c:strRef>
              <c:f>'Balance commerciale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Produits d'épicerie</c:v>
                </c:pt>
                <c:pt idx="1">
                  <c:v>2. Fruits et légumes</c:v>
                </c:pt>
                <c:pt idx="2">
                  <c:v>3. Viande et produits carnés</c:v>
                </c:pt>
                <c:pt idx="3">
                  <c:v>4. Autres</c:v>
                </c:pt>
                <c:pt idx="4">
                  <c:v>5. Vins et spiritueux</c:v>
                </c:pt>
                <c:pt idx="5">
                  <c:v>6. Animaux vivants et génétique</c:v>
                </c:pt>
                <c:pt idx="6">
                  <c:v>7. Laits et produits laitiers</c:v>
                </c:pt>
                <c:pt idx="7">
                  <c:v>4. Sucre</c:v>
                </c:pt>
                <c:pt idx="8">
                  <c:v>3. Céréales</c:v>
                </c:pt>
                <c:pt idx="9">
                  <c:v>2. Pêche et aquaculture</c:v>
                </c:pt>
                <c:pt idx="10">
                  <c:v>1. Oléagineux</c:v>
                </c:pt>
              </c:strCache>
            </c:strRef>
          </c:cat>
          <c:val>
            <c:numRef>
              <c:f>'Balance commerciale TBB'!$M$6:$M$16</c:f>
              <c:numCache>
                <c:formatCode>0</c:formatCode>
                <c:ptCount val="11"/>
                <c:pt idx="0">
                  <c:v>4112090232</c:v>
                </c:pt>
                <c:pt idx="1">
                  <c:v>3186724532</c:v>
                </c:pt>
                <c:pt idx="2">
                  <c:v>2030332174</c:v>
                </c:pt>
                <c:pt idx="3">
                  <c:v>1235391915</c:v>
                </c:pt>
                <c:pt idx="4">
                  <c:v>1231461011</c:v>
                </c:pt>
                <c:pt idx="5">
                  <c:v>400748826</c:v>
                </c:pt>
                <c:pt idx="6">
                  <c:v>397083174</c:v>
                </c:pt>
                <c:pt idx="7">
                  <c:v>-136817475</c:v>
                </c:pt>
                <c:pt idx="8">
                  <c:v>-656088336</c:v>
                </c:pt>
                <c:pt idx="9">
                  <c:v>-943262720</c:v>
                </c:pt>
                <c:pt idx="10">
                  <c:v>-2505732738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E3-48C2-AD70-AF55EAFFAF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8655440"/>
        <c:axId val="478656224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Viande et produits carnés</c:v>
                      </c:pt>
                      <c:pt idx="3">
                        <c:v>4. Autres</c:v>
                      </c:pt>
                      <c:pt idx="4">
                        <c:v>5. Vins et spiritueux</c:v>
                      </c:pt>
                      <c:pt idx="5">
                        <c:v>6. Animaux vivants et génétique</c:v>
                      </c:pt>
                      <c:pt idx="6">
                        <c:v>7. Laits et produits laitiers</c:v>
                      </c:pt>
                      <c:pt idx="7">
                        <c:v>4. Sucre</c:v>
                      </c:pt>
                      <c:pt idx="8">
                        <c:v>3. Céréales</c:v>
                      </c:pt>
                      <c:pt idx="9">
                        <c:v>2. Pêche et aquaculture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TBB'!$D$6:$D$16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2982567818</c:v>
                      </c:pt>
                      <c:pt idx="1">
                        <c:v>1094802235</c:v>
                      </c:pt>
                      <c:pt idx="2">
                        <c:v>1847738546</c:v>
                      </c:pt>
                      <c:pt idx="3">
                        <c:v>1169596558</c:v>
                      </c:pt>
                      <c:pt idx="4">
                        <c:v>330808266</c:v>
                      </c:pt>
                      <c:pt idx="5">
                        <c:v>-42349775</c:v>
                      </c:pt>
                      <c:pt idx="6">
                        <c:v>-125120521</c:v>
                      </c:pt>
                      <c:pt idx="7">
                        <c:v>-18882110</c:v>
                      </c:pt>
                      <c:pt idx="8">
                        <c:v>-346767090</c:v>
                      </c:pt>
                      <c:pt idx="9">
                        <c:v>-819578462</c:v>
                      </c:pt>
                      <c:pt idx="10">
                        <c:v>-1852509549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89E3-48C2-AD70-AF55EAFFAFC4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Viande et produits carnés</c:v>
                      </c:pt>
                      <c:pt idx="3">
                        <c:v>4. Autres</c:v>
                      </c:pt>
                      <c:pt idx="4">
                        <c:v>5. Vins et spiritueux</c:v>
                      </c:pt>
                      <c:pt idx="5">
                        <c:v>6. Animaux vivants et génétique</c:v>
                      </c:pt>
                      <c:pt idx="6">
                        <c:v>7. Laits et produits laitiers</c:v>
                      </c:pt>
                      <c:pt idx="7">
                        <c:v>4. Sucre</c:v>
                      </c:pt>
                      <c:pt idx="8">
                        <c:v>3. Céréales</c:v>
                      </c:pt>
                      <c:pt idx="9">
                        <c:v>2. Pêche et aquaculture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TBB'!$E$6:$E$16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2955453508</c:v>
                      </c:pt>
                      <c:pt idx="1">
                        <c:v>993903718</c:v>
                      </c:pt>
                      <c:pt idx="2">
                        <c:v>1906552398</c:v>
                      </c:pt>
                      <c:pt idx="3">
                        <c:v>895396823</c:v>
                      </c:pt>
                      <c:pt idx="4">
                        <c:v>510272365</c:v>
                      </c:pt>
                      <c:pt idx="5">
                        <c:v>-64820243</c:v>
                      </c:pt>
                      <c:pt idx="6">
                        <c:v>-167805716</c:v>
                      </c:pt>
                      <c:pt idx="7">
                        <c:v>-128142407</c:v>
                      </c:pt>
                      <c:pt idx="8">
                        <c:v>-375174167</c:v>
                      </c:pt>
                      <c:pt idx="9">
                        <c:v>-892667754</c:v>
                      </c:pt>
                      <c:pt idx="10">
                        <c:v>-1757377330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89E3-48C2-AD70-AF55EAFFAFC4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Viande et produits carnés</c:v>
                      </c:pt>
                      <c:pt idx="3">
                        <c:v>4. Autres</c:v>
                      </c:pt>
                      <c:pt idx="4">
                        <c:v>5. Vins et spiritueux</c:v>
                      </c:pt>
                      <c:pt idx="5">
                        <c:v>6. Animaux vivants et génétique</c:v>
                      </c:pt>
                      <c:pt idx="6">
                        <c:v>7. Laits et produits laitiers</c:v>
                      </c:pt>
                      <c:pt idx="7">
                        <c:v>4. Sucre</c:v>
                      </c:pt>
                      <c:pt idx="8">
                        <c:v>3. Céréales</c:v>
                      </c:pt>
                      <c:pt idx="9">
                        <c:v>2. Pêche et aquaculture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TBB'!$F$6:$F$16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3086212131</c:v>
                      </c:pt>
                      <c:pt idx="1">
                        <c:v>1003750229</c:v>
                      </c:pt>
                      <c:pt idx="2">
                        <c:v>2018836709</c:v>
                      </c:pt>
                      <c:pt idx="3">
                        <c:v>938567691</c:v>
                      </c:pt>
                      <c:pt idx="4">
                        <c:v>648542817</c:v>
                      </c:pt>
                      <c:pt idx="5">
                        <c:v>14103642</c:v>
                      </c:pt>
                      <c:pt idx="6">
                        <c:v>-173651831</c:v>
                      </c:pt>
                      <c:pt idx="7">
                        <c:v>-180351144</c:v>
                      </c:pt>
                      <c:pt idx="8">
                        <c:v>-463795031</c:v>
                      </c:pt>
                      <c:pt idx="9">
                        <c:v>-938867584</c:v>
                      </c:pt>
                      <c:pt idx="10">
                        <c:v>-1746175996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89E3-48C2-AD70-AF55EAFFAFC4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Viande et produits carnés</c:v>
                      </c:pt>
                      <c:pt idx="3">
                        <c:v>4. Autres</c:v>
                      </c:pt>
                      <c:pt idx="4">
                        <c:v>5. Vins et spiritueux</c:v>
                      </c:pt>
                      <c:pt idx="5">
                        <c:v>6. Animaux vivants et génétique</c:v>
                      </c:pt>
                      <c:pt idx="6">
                        <c:v>7. Laits et produits laitiers</c:v>
                      </c:pt>
                      <c:pt idx="7">
                        <c:v>4. Sucre</c:v>
                      </c:pt>
                      <c:pt idx="8">
                        <c:v>3. Céréales</c:v>
                      </c:pt>
                      <c:pt idx="9">
                        <c:v>2. Pêche et aquaculture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TBB'!$G$6:$G$16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3021498973</c:v>
                      </c:pt>
                      <c:pt idx="1">
                        <c:v>968338526</c:v>
                      </c:pt>
                      <c:pt idx="2">
                        <c:v>1764727121</c:v>
                      </c:pt>
                      <c:pt idx="3">
                        <c:v>1072724550</c:v>
                      </c:pt>
                      <c:pt idx="4">
                        <c:v>779868150</c:v>
                      </c:pt>
                      <c:pt idx="5">
                        <c:v>81784281</c:v>
                      </c:pt>
                      <c:pt idx="6">
                        <c:v>-98050414</c:v>
                      </c:pt>
                      <c:pt idx="7">
                        <c:v>-2333152</c:v>
                      </c:pt>
                      <c:pt idx="8">
                        <c:v>-458307958</c:v>
                      </c:pt>
                      <c:pt idx="9">
                        <c:v>-977329771</c:v>
                      </c:pt>
                      <c:pt idx="10">
                        <c:v>-1569210893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89E3-48C2-AD70-AF55EAFFAFC4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Viande et produits carnés</c:v>
                      </c:pt>
                      <c:pt idx="3">
                        <c:v>4. Autres</c:v>
                      </c:pt>
                      <c:pt idx="4">
                        <c:v>5. Vins et spiritueux</c:v>
                      </c:pt>
                      <c:pt idx="5">
                        <c:v>6. Animaux vivants et génétique</c:v>
                      </c:pt>
                      <c:pt idx="6">
                        <c:v>7. Laits et produits laitiers</c:v>
                      </c:pt>
                      <c:pt idx="7">
                        <c:v>4. Sucre</c:v>
                      </c:pt>
                      <c:pt idx="8">
                        <c:v>3. Céréales</c:v>
                      </c:pt>
                      <c:pt idx="9">
                        <c:v>2. Pêche et aquaculture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TBB'!$H$6:$H$16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3278971106</c:v>
                      </c:pt>
                      <c:pt idx="1">
                        <c:v>1635105779</c:v>
                      </c:pt>
                      <c:pt idx="2">
                        <c:v>1772469396</c:v>
                      </c:pt>
                      <c:pt idx="3">
                        <c:v>1155656831</c:v>
                      </c:pt>
                      <c:pt idx="4">
                        <c:v>1093491547</c:v>
                      </c:pt>
                      <c:pt idx="5">
                        <c:v>197936392</c:v>
                      </c:pt>
                      <c:pt idx="6">
                        <c:v>108754642</c:v>
                      </c:pt>
                      <c:pt idx="7">
                        <c:v>3253291</c:v>
                      </c:pt>
                      <c:pt idx="8">
                        <c:v>-495468976</c:v>
                      </c:pt>
                      <c:pt idx="9">
                        <c:v>-929620076</c:v>
                      </c:pt>
                      <c:pt idx="10">
                        <c:v>-1645427589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89E3-48C2-AD70-AF55EAFFAFC4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Viande et produits carnés</c:v>
                      </c:pt>
                      <c:pt idx="3">
                        <c:v>4. Autres</c:v>
                      </c:pt>
                      <c:pt idx="4">
                        <c:v>5. Vins et spiritueux</c:v>
                      </c:pt>
                      <c:pt idx="5">
                        <c:v>6. Animaux vivants et génétique</c:v>
                      </c:pt>
                      <c:pt idx="6">
                        <c:v>7. Laits et produits laitiers</c:v>
                      </c:pt>
                      <c:pt idx="7">
                        <c:v>4. Sucre</c:v>
                      </c:pt>
                      <c:pt idx="8">
                        <c:v>3. Céréales</c:v>
                      </c:pt>
                      <c:pt idx="9">
                        <c:v>2. Pêche et aquaculture</c:v>
                      </c:pt>
                      <c:pt idx="10">
                        <c:v>1. Oléagineux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TBB'!$I$6:$I$16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3224650464</c:v>
                      </c:pt>
                      <c:pt idx="1">
                        <c:v>1260785794</c:v>
                      </c:pt>
                      <c:pt idx="2">
                        <c:v>1615555771</c:v>
                      </c:pt>
                      <c:pt idx="3">
                        <c:v>1315994197</c:v>
                      </c:pt>
                      <c:pt idx="4">
                        <c:v>1149099040</c:v>
                      </c:pt>
                      <c:pt idx="5">
                        <c:v>200783596</c:v>
                      </c:pt>
                      <c:pt idx="6">
                        <c:v>105991989</c:v>
                      </c:pt>
                      <c:pt idx="7">
                        <c:v>-5844832</c:v>
                      </c:pt>
                      <c:pt idx="8">
                        <c:v>-619863239</c:v>
                      </c:pt>
                      <c:pt idx="9">
                        <c:v>-893483725</c:v>
                      </c:pt>
                      <c:pt idx="10">
                        <c:v>-1642251071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89E3-48C2-AD70-AF55EAFFAFC4}"/>
                  </c:ext>
                </c:extLst>
              </c15:ser>
            </c15:filteredBarSeries>
          </c:ext>
        </c:extLst>
      </c:barChart>
      <c:catAx>
        <c:axId val="47865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8656224"/>
        <c:crosses val="autoZero"/>
        <c:auto val="1"/>
        <c:lblAlgn val="ctr"/>
        <c:lblOffset val="100"/>
        <c:noMultiLvlLbl val="0"/>
      </c:catAx>
      <c:valAx>
        <c:axId val="478656224"/>
        <c:scaling>
          <c:orientation val="minMax"/>
          <c:min val="-3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8655440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IAA'!$J$40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IAA'!$C$42:$C$51</c:f>
              <c:strCache>
                <c:ptCount val="10"/>
                <c:pt idx="0">
                  <c:v>1. Royaume-Uni</c:v>
                </c:pt>
                <c:pt idx="1">
                  <c:v>2. France</c:v>
                </c:pt>
                <c:pt idx="2">
                  <c:v>3. Allemagne</c:v>
                </c:pt>
                <c:pt idx="3">
                  <c:v>4. Luxembourg</c:v>
                </c:pt>
                <c:pt idx="4">
                  <c:v>5. États-Unis</c:v>
                </c:pt>
                <c:pt idx="5">
                  <c:v>5. Nouvelle-Zélande</c:v>
                </c:pt>
                <c:pt idx="6">
                  <c:v>4. Ukraine</c:v>
                </c:pt>
                <c:pt idx="7">
                  <c:v>3. Brésil</c:v>
                </c:pt>
                <c:pt idx="8">
                  <c:v>2. Côte d'Ivoire</c:v>
                </c:pt>
                <c:pt idx="9">
                  <c:v>1. Pays-Bas</c:v>
                </c:pt>
              </c:strCache>
            </c:strRef>
          </c:cat>
          <c:val>
            <c:numRef>
              <c:f>'Balance commerciale IAA'!$J$42:$J$51</c:f>
              <c:numCache>
                <c:formatCode>0</c:formatCode>
                <c:ptCount val="10"/>
                <c:pt idx="0">
                  <c:v>3472166077</c:v>
                </c:pt>
                <c:pt idx="1">
                  <c:v>1281132907</c:v>
                </c:pt>
                <c:pt idx="2">
                  <c:v>1990546574</c:v>
                </c:pt>
                <c:pt idx="3">
                  <c:v>856213822</c:v>
                </c:pt>
                <c:pt idx="4">
                  <c:v>446638274</c:v>
                </c:pt>
                <c:pt idx="5">
                  <c:v>-281056161</c:v>
                </c:pt>
                <c:pt idx="6">
                  <c:v>-370225356</c:v>
                </c:pt>
                <c:pt idx="7">
                  <c:v>-632006869</c:v>
                </c:pt>
                <c:pt idx="8">
                  <c:v>-480635167</c:v>
                </c:pt>
                <c:pt idx="9">
                  <c:v>-2019826411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ED-450D-B1E4-6561D29A2434}"/>
            </c:ext>
          </c:extLst>
        </c:ser>
        <c:ser>
          <c:idx val="10"/>
          <c:order val="7"/>
          <c:tx>
            <c:strRef>
              <c:f>'Balance commerciale IAA'!$K$40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IAA'!$C$42:$C$51</c:f>
              <c:strCache>
                <c:ptCount val="10"/>
                <c:pt idx="0">
                  <c:v>1. Royaume-Uni</c:v>
                </c:pt>
                <c:pt idx="1">
                  <c:v>2. France</c:v>
                </c:pt>
                <c:pt idx="2">
                  <c:v>3. Allemagne</c:v>
                </c:pt>
                <c:pt idx="3">
                  <c:v>4. Luxembourg</c:v>
                </c:pt>
                <c:pt idx="4">
                  <c:v>5. États-Unis</c:v>
                </c:pt>
                <c:pt idx="5">
                  <c:v>5. Nouvelle-Zélande</c:v>
                </c:pt>
                <c:pt idx="6">
                  <c:v>4. Ukraine</c:v>
                </c:pt>
                <c:pt idx="7">
                  <c:v>3. Brésil</c:v>
                </c:pt>
                <c:pt idx="8">
                  <c:v>2. Côte d'Ivoire</c:v>
                </c:pt>
                <c:pt idx="9">
                  <c:v>1. Pays-Bas</c:v>
                </c:pt>
              </c:strCache>
            </c:strRef>
          </c:cat>
          <c:val>
            <c:numRef>
              <c:f>'Balance commerciale IAA'!$K$42:$K$51</c:f>
              <c:numCache>
                <c:formatCode>0</c:formatCode>
                <c:ptCount val="10"/>
                <c:pt idx="0">
                  <c:v>4026250598</c:v>
                </c:pt>
                <c:pt idx="1">
                  <c:v>1596640603</c:v>
                </c:pt>
                <c:pt idx="2">
                  <c:v>2737574927</c:v>
                </c:pt>
                <c:pt idx="3">
                  <c:v>828518809</c:v>
                </c:pt>
                <c:pt idx="4">
                  <c:v>481993012</c:v>
                </c:pt>
                <c:pt idx="5">
                  <c:v>-329092367</c:v>
                </c:pt>
                <c:pt idx="6">
                  <c:v>-360988758</c:v>
                </c:pt>
                <c:pt idx="7">
                  <c:v>-1023680472</c:v>
                </c:pt>
                <c:pt idx="8">
                  <c:v>-388142499</c:v>
                </c:pt>
                <c:pt idx="9">
                  <c:v>-2759153289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ED-450D-B1E4-6561D29A2434}"/>
            </c:ext>
          </c:extLst>
        </c:ser>
        <c:ser>
          <c:idx val="11"/>
          <c:order val="8"/>
          <c:tx>
            <c:strRef>
              <c:f>'Balance commerciale IAA'!$L$40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IAA'!$C$42:$C$51</c:f>
              <c:strCache>
                <c:ptCount val="10"/>
                <c:pt idx="0">
                  <c:v>1. Royaume-Uni</c:v>
                </c:pt>
                <c:pt idx="1">
                  <c:v>2. France</c:v>
                </c:pt>
                <c:pt idx="2">
                  <c:v>3. Allemagne</c:v>
                </c:pt>
                <c:pt idx="3">
                  <c:v>4. Luxembourg</c:v>
                </c:pt>
                <c:pt idx="4">
                  <c:v>5. États-Unis</c:v>
                </c:pt>
                <c:pt idx="5">
                  <c:v>5. Nouvelle-Zélande</c:v>
                </c:pt>
                <c:pt idx="6">
                  <c:v>4. Ukraine</c:v>
                </c:pt>
                <c:pt idx="7">
                  <c:v>3. Brésil</c:v>
                </c:pt>
                <c:pt idx="8">
                  <c:v>2. Côte d'Ivoire</c:v>
                </c:pt>
                <c:pt idx="9">
                  <c:v>1. Pays-Bas</c:v>
                </c:pt>
              </c:strCache>
            </c:strRef>
          </c:cat>
          <c:val>
            <c:numRef>
              <c:f>'Balance commerciale IAA'!$L$42:$L$51</c:f>
              <c:numCache>
                <c:formatCode>0</c:formatCode>
                <c:ptCount val="10"/>
                <c:pt idx="0">
                  <c:v>4916123021</c:v>
                </c:pt>
                <c:pt idx="1">
                  <c:v>2506395552</c:v>
                </c:pt>
                <c:pt idx="2">
                  <c:v>2748724590</c:v>
                </c:pt>
                <c:pt idx="3">
                  <c:v>1004741100</c:v>
                </c:pt>
                <c:pt idx="4">
                  <c:v>793652873</c:v>
                </c:pt>
                <c:pt idx="5">
                  <c:v>-303096960</c:v>
                </c:pt>
                <c:pt idx="6">
                  <c:v>-333243866</c:v>
                </c:pt>
                <c:pt idx="7">
                  <c:v>-580825382</c:v>
                </c:pt>
                <c:pt idx="8">
                  <c:v>-518548862</c:v>
                </c:pt>
                <c:pt idx="9">
                  <c:v>-3182201433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ED-450D-B1E4-6561D29A2434}"/>
            </c:ext>
          </c:extLst>
        </c:ser>
        <c:ser>
          <c:idx val="12"/>
          <c:order val="9"/>
          <c:tx>
            <c:strRef>
              <c:f>'Balance commerciale IAA'!$M$40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IAA'!$C$42:$C$51</c:f>
              <c:strCache>
                <c:ptCount val="10"/>
                <c:pt idx="0">
                  <c:v>1. Royaume-Uni</c:v>
                </c:pt>
                <c:pt idx="1">
                  <c:v>2. France</c:v>
                </c:pt>
                <c:pt idx="2">
                  <c:v>3. Allemagne</c:v>
                </c:pt>
                <c:pt idx="3">
                  <c:v>4. Luxembourg</c:v>
                </c:pt>
                <c:pt idx="4">
                  <c:v>5. États-Unis</c:v>
                </c:pt>
                <c:pt idx="5">
                  <c:v>5. Nouvelle-Zélande</c:v>
                </c:pt>
                <c:pt idx="6">
                  <c:v>4. Ukraine</c:v>
                </c:pt>
                <c:pt idx="7">
                  <c:v>3. Brésil</c:v>
                </c:pt>
                <c:pt idx="8">
                  <c:v>2. Côte d'Ivoire</c:v>
                </c:pt>
                <c:pt idx="9">
                  <c:v>1. Pays-Bas</c:v>
                </c:pt>
              </c:strCache>
            </c:strRef>
          </c:cat>
          <c:val>
            <c:numRef>
              <c:f>'Balance commerciale IAA'!$M$42:$M$51</c:f>
              <c:numCache>
                <c:formatCode>0</c:formatCode>
                <c:ptCount val="10"/>
                <c:pt idx="0">
                  <c:v>5313057068</c:v>
                </c:pt>
                <c:pt idx="1">
                  <c:v>2365818759</c:v>
                </c:pt>
                <c:pt idx="2">
                  <c:v>2337374843</c:v>
                </c:pt>
                <c:pt idx="3">
                  <c:v>933582464</c:v>
                </c:pt>
                <c:pt idx="4">
                  <c:v>868346965</c:v>
                </c:pt>
                <c:pt idx="5">
                  <c:v>-476978239</c:v>
                </c:pt>
                <c:pt idx="6">
                  <c:v>-565124517</c:v>
                </c:pt>
                <c:pt idx="7">
                  <c:v>-707105353</c:v>
                </c:pt>
                <c:pt idx="8">
                  <c:v>-955392090</c:v>
                </c:pt>
                <c:pt idx="9">
                  <c:v>-3948419914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ED-450D-B1E4-6561D29A24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6955192"/>
        <c:axId val="476958328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IAA'!$D$40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Royaume-Uni</c:v>
                      </c:pt>
                      <c:pt idx="1">
                        <c:v>2. France</c:v>
                      </c:pt>
                      <c:pt idx="2">
                        <c:v>3. Allemagne</c:v>
                      </c:pt>
                      <c:pt idx="3">
                        <c:v>4. Luxembourg</c:v>
                      </c:pt>
                      <c:pt idx="4">
                        <c:v>5. États-Unis</c:v>
                      </c:pt>
                      <c:pt idx="5">
                        <c:v>5. Nouvelle-Zélande</c:v>
                      </c:pt>
                      <c:pt idx="6">
                        <c:v>4. Ukraine</c:v>
                      </c:pt>
                      <c:pt idx="7">
                        <c:v>3. Brésil</c:v>
                      </c:pt>
                      <c:pt idx="8">
                        <c:v>2. Côte d'Ivoire</c:v>
                      </c:pt>
                      <c:pt idx="9">
                        <c:v>1. Pays-Bas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IAA'!$D$42:$D$51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2386059042</c:v>
                      </c:pt>
                      <c:pt idx="1">
                        <c:v>932945528</c:v>
                      </c:pt>
                      <c:pt idx="2">
                        <c:v>1984940881</c:v>
                      </c:pt>
                      <c:pt idx="3">
                        <c:v>776491502</c:v>
                      </c:pt>
                      <c:pt idx="4">
                        <c:v>93758846</c:v>
                      </c:pt>
                      <c:pt idx="5">
                        <c:v>-241443612</c:v>
                      </c:pt>
                      <c:pt idx="6">
                        <c:v>-110399976</c:v>
                      </c:pt>
                      <c:pt idx="7">
                        <c:v>-749164162</c:v>
                      </c:pt>
                      <c:pt idx="8">
                        <c:v>-511492741</c:v>
                      </c:pt>
                      <c:pt idx="9">
                        <c:v>-748053069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A3ED-450D-B1E4-6561D29A2434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IAA'!$E$40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Royaume-Uni</c:v>
                      </c:pt>
                      <c:pt idx="1">
                        <c:v>2. France</c:v>
                      </c:pt>
                      <c:pt idx="2">
                        <c:v>3. Allemagne</c:v>
                      </c:pt>
                      <c:pt idx="3">
                        <c:v>4. Luxembourg</c:v>
                      </c:pt>
                      <c:pt idx="4">
                        <c:v>5. États-Unis</c:v>
                      </c:pt>
                      <c:pt idx="5">
                        <c:v>5. Nouvelle-Zélande</c:v>
                      </c:pt>
                      <c:pt idx="6">
                        <c:v>4. Ukraine</c:v>
                      </c:pt>
                      <c:pt idx="7">
                        <c:v>3. Brésil</c:v>
                      </c:pt>
                      <c:pt idx="8">
                        <c:v>2. Côte d'Ivoire</c:v>
                      </c:pt>
                      <c:pt idx="9">
                        <c:v>1. Pays-Bas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IAA'!$E$42:$E$51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2195986250</c:v>
                      </c:pt>
                      <c:pt idx="1">
                        <c:v>723917206</c:v>
                      </c:pt>
                      <c:pt idx="2">
                        <c:v>2135882248</c:v>
                      </c:pt>
                      <c:pt idx="3">
                        <c:v>773893635</c:v>
                      </c:pt>
                      <c:pt idx="4">
                        <c:v>180219187</c:v>
                      </c:pt>
                      <c:pt idx="5">
                        <c:v>-239533239</c:v>
                      </c:pt>
                      <c:pt idx="6">
                        <c:v>-110853429</c:v>
                      </c:pt>
                      <c:pt idx="7">
                        <c:v>-786361803</c:v>
                      </c:pt>
                      <c:pt idx="8">
                        <c:v>-625607556</c:v>
                      </c:pt>
                      <c:pt idx="9">
                        <c:v>-1051442093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A3ED-450D-B1E4-6561D29A2434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IAA'!$F$40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Royaume-Uni</c:v>
                      </c:pt>
                      <c:pt idx="1">
                        <c:v>2. France</c:v>
                      </c:pt>
                      <c:pt idx="2">
                        <c:v>3. Allemagne</c:v>
                      </c:pt>
                      <c:pt idx="3">
                        <c:v>4. Luxembourg</c:v>
                      </c:pt>
                      <c:pt idx="4">
                        <c:v>5. États-Unis</c:v>
                      </c:pt>
                      <c:pt idx="5">
                        <c:v>5. Nouvelle-Zélande</c:v>
                      </c:pt>
                      <c:pt idx="6">
                        <c:v>4. Ukraine</c:v>
                      </c:pt>
                      <c:pt idx="7">
                        <c:v>3. Brésil</c:v>
                      </c:pt>
                      <c:pt idx="8">
                        <c:v>2. Côte d'Ivoire</c:v>
                      </c:pt>
                      <c:pt idx="9">
                        <c:v>1. Pays-Bas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IAA'!$F$42:$F$51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2133567120</c:v>
                      </c:pt>
                      <c:pt idx="1">
                        <c:v>1310217156</c:v>
                      </c:pt>
                      <c:pt idx="2">
                        <c:v>2356888506</c:v>
                      </c:pt>
                      <c:pt idx="3">
                        <c:v>774208258</c:v>
                      </c:pt>
                      <c:pt idx="4">
                        <c:v>284650845</c:v>
                      </c:pt>
                      <c:pt idx="5">
                        <c:v>-270423719</c:v>
                      </c:pt>
                      <c:pt idx="6">
                        <c:v>-218149891</c:v>
                      </c:pt>
                      <c:pt idx="7">
                        <c:v>-751723826</c:v>
                      </c:pt>
                      <c:pt idx="8">
                        <c:v>-521287462</c:v>
                      </c:pt>
                      <c:pt idx="9">
                        <c:v>-1474017288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A3ED-450D-B1E4-6561D29A2434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IAA'!$G$40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Royaume-Uni</c:v>
                      </c:pt>
                      <c:pt idx="1">
                        <c:v>2. France</c:v>
                      </c:pt>
                      <c:pt idx="2">
                        <c:v>3. Allemagne</c:v>
                      </c:pt>
                      <c:pt idx="3">
                        <c:v>4. Luxembourg</c:v>
                      </c:pt>
                      <c:pt idx="4">
                        <c:v>5. États-Unis</c:v>
                      </c:pt>
                      <c:pt idx="5">
                        <c:v>5. Nouvelle-Zélande</c:v>
                      </c:pt>
                      <c:pt idx="6">
                        <c:v>4. Ukraine</c:v>
                      </c:pt>
                      <c:pt idx="7">
                        <c:v>3. Brésil</c:v>
                      </c:pt>
                      <c:pt idx="8">
                        <c:v>2. Côte d'Ivoire</c:v>
                      </c:pt>
                      <c:pt idx="9">
                        <c:v>1. Pays-Bas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IAA'!$G$42:$G$51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2089152360</c:v>
                      </c:pt>
                      <c:pt idx="1">
                        <c:v>1204205578</c:v>
                      </c:pt>
                      <c:pt idx="2">
                        <c:v>2336836058</c:v>
                      </c:pt>
                      <c:pt idx="3">
                        <c:v>808196997</c:v>
                      </c:pt>
                      <c:pt idx="4">
                        <c:v>322164975</c:v>
                      </c:pt>
                      <c:pt idx="5">
                        <c:v>-323286988</c:v>
                      </c:pt>
                      <c:pt idx="6">
                        <c:v>-311672758</c:v>
                      </c:pt>
                      <c:pt idx="7">
                        <c:v>-752796030</c:v>
                      </c:pt>
                      <c:pt idx="8">
                        <c:v>-357408443</c:v>
                      </c:pt>
                      <c:pt idx="9">
                        <c:v>-1314958959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A3ED-450D-B1E4-6561D29A2434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IAA'!$H$40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Royaume-Uni</c:v>
                      </c:pt>
                      <c:pt idx="1">
                        <c:v>2. France</c:v>
                      </c:pt>
                      <c:pt idx="2">
                        <c:v>3. Allemagne</c:v>
                      </c:pt>
                      <c:pt idx="3">
                        <c:v>4. Luxembourg</c:v>
                      </c:pt>
                      <c:pt idx="4">
                        <c:v>5. États-Unis</c:v>
                      </c:pt>
                      <c:pt idx="5">
                        <c:v>5. Nouvelle-Zélande</c:v>
                      </c:pt>
                      <c:pt idx="6">
                        <c:v>4. Ukraine</c:v>
                      </c:pt>
                      <c:pt idx="7">
                        <c:v>3. Brésil</c:v>
                      </c:pt>
                      <c:pt idx="8">
                        <c:v>2. Côte d'Ivoire</c:v>
                      </c:pt>
                      <c:pt idx="9">
                        <c:v>1. Pays-Bas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IAA'!$H$42:$H$51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2278931270</c:v>
                      </c:pt>
                      <c:pt idx="1">
                        <c:v>1497368602</c:v>
                      </c:pt>
                      <c:pt idx="2">
                        <c:v>2483745673</c:v>
                      </c:pt>
                      <c:pt idx="3">
                        <c:v>855266088</c:v>
                      </c:pt>
                      <c:pt idx="4">
                        <c:v>377856757</c:v>
                      </c:pt>
                      <c:pt idx="5">
                        <c:v>-255796867</c:v>
                      </c:pt>
                      <c:pt idx="6">
                        <c:v>-350978691</c:v>
                      </c:pt>
                      <c:pt idx="7">
                        <c:v>-677404549</c:v>
                      </c:pt>
                      <c:pt idx="8">
                        <c:v>-457259025</c:v>
                      </c:pt>
                      <c:pt idx="9">
                        <c:v>-1292315243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A3ED-450D-B1E4-6561D29A2434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IAA'!$I$40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IAA'!$C$42:$C$51</c15:sqref>
                        </c15:formulaRef>
                      </c:ext>
                    </c:extLst>
                    <c:strCache>
                      <c:ptCount val="10"/>
                      <c:pt idx="0">
                        <c:v>1. Royaume-Uni</c:v>
                      </c:pt>
                      <c:pt idx="1">
                        <c:v>2. France</c:v>
                      </c:pt>
                      <c:pt idx="2">
                        <c:v>3. Allemagne</c:v>
                      </c:pt>
                      <c:pt idx="3">
                        <c:v>4. Luxembourg</c:v>
                      </c:pt>
                      <c:pt idx="4">
                        <c:v>5. États-Unis</c:v>
                      </c:pt>
                      <c:pt idx="5">
                        <c:v>5. Nouvelle-Zélande</c:v>
                      </c:pt>
                      <c:pt idx="6">
                        <c:v>4. Ukraine</c:v>
                      </c:pt>
                      <c:pt idx="7">
                        <c:v>3. Brésil</c:v>
                      </c:pt>
                      <c:pt idx="8">
                        <c:v>2. Côte d'Ivoire</c:v>
                      </c:pt>
                      <c:pt idx="9">
                        <c:v>1. Pays-Bas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IAA'!$I$42:$I$51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2489102592</c:v>
                      </c:pt>
                      <c:pt idx="1">
                        <c:v>1282058978</c:v>
                      </c:pt>
                      <c:pt idx="2">
                        <c:v>2466395189</c:v>
                      </c:pt>
                      <c:pt idx="3">
                        <c:v>881434255</c:v>
                      </c:pt>
                      <c:pt idx="4">
                        <c:v>330517916</c:v>
                      </c:pt>
                      <c:pt idx="5">
                        <c:v>-287287912</c:v>
                      </c:pt>
                      <c:pt idx="6">
                        <c:v>-244301671</c:v>
                      </c:pt>
                      <c:pt idx="7">
                        <c:v>-640915619</c:v>
                      </c:pt>
                      <c:pt idx="8">
                        <c:v>-516400538</c:v>
                      </c:pt>
                      <c:pt idx="9">
                        <c:v>-1522092698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A3ED-450D-B1E4-6561D29A2434}"/>
                  </c:ext>
                </c:extLst>
              </c15:ser>
            </c15:filteredBarSeries>
          </c:ext>
        </c:extLst>
      </c:barChart>
      <c:catAx>
        <c:axId val="476955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958328"/>
        <c:crosses val="autoZero"/>
        <c:auto val="1"/>
        <c:lblAlgn val="ctr"/>
        <c:lblOffset val="100"/>
        <c:noMultiLvlLbl val="0"/>
      </c:catAx>
      <c:valAx>
        <c:axId val="476958328"/>
        <c:scaling>
          <c:orientation val="minMax"/>
          <c:min val="-4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955192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17"/>
          <c:dPt>
            <c:idx val="0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251F-4D41-83B7-808F8D17AD88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251F-4D41-83B7-808F8D17AD88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rgbClr val="00FF0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fr-FR" b="1" dirty="0">
                        <a:solidFill>
                          <a:srgbClr val="00FF00"/>
                        </a:solidFill>
                      </a:rPr>
                      <a:t>Produits agricoles</a:t>
                    </a:r>
                    <a:r>
                      <a:rPr lang="fr-FR" b="1" baseline="0" dirty="0">
                        <a:solidFill>
                          <a:srgbClr val="00FF00"/>
                        </a:solidFill>
                      </a:rPr>
                      <a:t> et agroalimentaires belges
</a:t>
                    </a:r>
                    <a:fld id="{3BC5DD3C-4BF8-4DDC-8B94-46CB3D632274}" type="VALUE">
                      <a:rPr lang="fr-FR" b="1" baseline="0">
                        <a:solidFill>
                          <a:srgbClr val="00FF00"/>
                        </a:solidFill>
                      </a:rPr>
                      <a:pPr>
                        <a:defRPr b="1">
                          <a:solidFill>
                            <a:srgbClr val="00FF00"/>
                          </a:solidFill>
                        </a:defRPr>
                      </a:pPr>
                      <a:t>[VALEUR]</a:t>
                    </a:fld>
                    <a:endParaRPr lang="fr-FR" b="1" baseline="0" dirty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rgbClr val="00FF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51F-4D41-83B7-808F8D17AD88}"/>
                </c:ext>
              </c:extLst>
            </c:dLbl>
            <c:dLbl>
              <c:idx val="1"/>
              <c:layout>
                <c:manualLayout>
                  <c:x val="0.57184417598515691"/>
                  <c:y val="0.1834862385321101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en-US">
                        <a:solidFill>
                          <a:schemeClr val="bg1"/>
                        </a:solidFill>
                      </a:rPr>
                      <a:t>Autres importations</a:t>
                    </a:r>
                    <a:r>
                      <a:rPr lang="en-US" baseline="0">
                        <a:solidFill>
                          <a:schemeClr val="bg1"/>
                        </a:solidFill>
                      </a:rPr>
                      <a:t>
</a:t>
                    </a:r>
                    <a:fld id="{CCFFDCB6-277F-42C2-A8AC-3429BD95DD55}" type="VALUE">
                      <a:rPr lang="en-US" baseline="0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[VALEUR]</a:t>
                    </a:fld>
                    <a:endParaRPr lang="en-US" baseline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51F-4D41-83B7-808F8D17AD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IAA'!$C$31:$C$33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  <c:extLst/>
            </c:strRef>
          </c:cat>
          <c:val>
            <c:numRef>
              <c:f>'Import. IAA'!$M$31:$M$33</c:f>
              <c:numCache>
                <c:formatCode>0%</c:formatCode>
                <c:ptCount val="2"/>
                <c:pt idx="0">
                  <c:v>0.1943813962070742</c:v>
                </c:pt>
                <c:pt idx="1">
                  <c:v>0.80561860379292582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251F-4D41-83B7-808F8D17A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5"/>
          <c:order val="5"/>
          <c:tx>
            <c:strRef>
              <c:f>'Import. IAA'!$C$42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B94-493B-8B6A-3E78ECF45647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B94-493B-8B6A-3E78ECF45647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B94-493B-8B6A-3E78ECF45647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B94-493B-8B6A-3E78ECF45647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IAA'!$J$42:$M$42</c:f>
              <c:numCache>
                <c:formatCode>0</c:formatCode>
                <c:ptCount val="4"/>
                <c:pt idx="0">
                  <c:v>8120895369</c:v>
                </c:pt>
                <c:pt idx="1">
                  <c:v>9580542505</c:v>
                </c:pt>
                <c:pt idx="2">
                  <c:v>9246628066</c:v>
                </c:pt>
                <c:pt idx="3">
                  <c:v>9315721225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B94-493B-8B6A-3E78ECF45647}"/>
            </c:ext>
          </c:extLst>
        </c:ser>
        <c:ser>
          <c:idx val="11"/>
          <c:order val="11"/>
          <c:tx>
            <c:strRef>
              <c:f>'Import. IAA'!#REF!</c:f>
              <c:strCache>
                <c:ptCount val="1"/>
                <c:pt idx="0">
                  <c:v>#REF!</c:v>
                </c:pt>
              </c:strCache>
              <c:extLst xmlns:c15="http://schemas.microsoft.com/office/drawing/2012/chart"/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'[2]Import. IAA'!$M$38:$P$38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  <c:extLst/>
            </c:numRef>
          </c:cat>
          <c:val>
            <c:numRef>
              <c:f>'Import. IAA'!#REF!</c:f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9-FB94-493B-8B6A-3E78ECF456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27"/>
        <c:axId val="475963216"/>
        <c:axId val="4761105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IAA'!$C$39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IAA'!$J$39:$M$39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40009502742</c:v>
                      </c:pt>
                      <c:pt idx="1">
                        <c:v>47531317400</c:v>
                      </c:pt>
                      <c:pt idx="2">
                        <c:v>47756642269</c:v>
                      </c:pt>
                      <c:pt idx="3">
                        <c:v>51056102481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A-FB94-493B-8B6A-3E78ECF4564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IAA'!$C$41</c15:sqref>
                        </c15:formulaRef>
                      </c:ext>
                    </c:extLst>
                    <c:strCache>
                      <c:ptCount val="1"/>
                      <c:pt idx="0">
                        <c:v>Pays-Bas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C-FB94-493B-8B6A-3E78ECF45647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E-FB94-493B-8B6A-3E78ECF45647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0-FB94-493B-8B6A-3E78ECF45647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2-FB94-493B-8B6A-3E78ECF45647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IAA'!$J$45:$M$45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1333382860</c:v>
                      </c:pt>
                      <c:pt idx="1">
                        <c:v>1546414720</c:v>
                      </c:pt>
                      <c:pt idx="2">
                        <c:v>1642755895</c:v>
                      </c:pt>
                      <c:pt idx="3">
                        <c:v>1769308471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FB94-493B-8B6A-3E78ECF45647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IAA'!$C$42</c15:sqref>
                        </c15:formulaRef>
                      </c:ext>
                    </c:extLst>
                    <c:strCache>
                      <c:ptCount val="1"/>
                      <c:pt idx="0">
                        <c:v>France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IAA'!$J$42:$M$42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8120895369</c:v>
                      </c:pt>
                      <c:pt idx="1">
                        <c:v>9580542505</c:v>
                      </c:pt>
                      <c:pt idx="2">
                        <c:v>9246628066</c:v>
                      </c:pt>
                      <c:pt idx="3">
                        <c:v>9315721225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FB94-493B-8B6A-3E78ECF45647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IAA'!$C$43</c15:sqref>
                        </c15:formulaRef>
                      </c:ext>
                    </c:extLst>
                    <c:strCache>
                      <c:ptCount val="1"/>
                      <c:pt idx="0">
                        <c:v>Allemagne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IAA'!$J$43:$M$43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4440841112</c:v>
                      </c:pt>
                      <c:pt idx="1">
                        <c:v>4963409735</c:v>
                      </c:pt>
                      <c:pt idx="2">
                        <c:v>5428681803</c:v>
                      </c:pt>
                      <c:pt idx="3">
                        <c:v>5915065315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FB94-493B-8B6A-3E78ECF45647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IAA'!$C$44</c15:sqref>
                        </c15:formulaRef>
                      </c:ext>
                    </c:extLst>
                    <c:strCache>
                      <c:ptCount val="1"/>
                      <c:pt idx="0">
                        <c:v>Italie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IAA'!$J$44:$M$44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1635570245</c:v>
                      </c:pt>
                      <c:pt idx="1">
                        <c:v>1820596455</c:v>
                      </c:pt>
                      <c:pt idx="2">
                        <c:v>1857886601</c:v>
                      </c:pt>
                      <c:pt idx="3">
                        <c:v>1947192013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FB94-493B-8B6A-3E78ECF45647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IAA'!$C$46</c15:sqref>
                        </c15:formulaRef>
                      </c:ext>
                    </c:extLst>
                    <c:strCache>
                      <c:ptCount val="1"/>
                      <c:pt idx="0">
                        <c:v>Pologne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IAA'!$J$46:$M$46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763660857</c:v>
                      </c:pt>
                      <c:pt idx="1">
                        <c:v>1017617588</c:v>
                      </c:pt>
                      <c:pt idx="2">
                        <c:v>1040561347</c:v>
                      </c:pt>
                      <c:pt idx="3">
                        <c:v>1151631129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FB94-493B-8B6A-3E78ECF45647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IAA'!$C$47</c15:sqref>
                        </c15:formulaRef>
                      </c:ext>
                    </c:extLst>
                    <c:strCache>
                      <c:ptCount val="1"/>
                      <c:pt idx="0">
                        <c:v>Côte d'Ivoire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IAA'!$J$47:$M$47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537103265</c:v>
                      </c:pt>
                      <c:pt idx="1">
                        <c:v>449011083</c:v>
                      </c:pt>
                      <c:pt idx="2">
                        <c:v>577475062</c:v>
                      </c:pt>
                      <c:pt idx="3">
                        <c:v>1018419371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FB94-493B-8B6A-3E78ECF45647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IAA'!$C$48</c15:sqref>
                        </c15:formulaRef>
                      </c:ext>
                    </c:extLst>
                    <c:strCache>
                      <c:ptCount val="1"/>
                      <c:pt idx="0">
                        <c:v>Brésil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IAA'!$J$48:$M$48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804175047</c:v>
                      </c:pt>
                      <c:pt idx="1">
                        <c:v>1236514264</c:v>
                      </c:pt>
                      <c:pt idx="2">
                        <c:v>793702637</c:v>
                      </c:pt>
                      <c:pt idx="3">
                        <c:v>926653392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FB94-493B-8B6A-3E78ECF45647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IAA'!$C$49</c15:sqref>
                        </c15:formulaRef>
                      </c:ext>
                    </c:extLst>
                    <c:strCache>
                      <c:ptCount val="1"/>
                      <c:pt idx="0">
                        <c:v>Royaume-Uni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IAA'!$J$49:$M$49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610785378</c:v>
                      </c:pt>
                      <c:pt idx="1">
                        <c:v>790473175</c:v>
                      </c:pt>
                      <c:pt idx="2">
                        <c:v>781736222</c:v>
                      </c:pt>
                      <c:pt idx="3">
                        <c:v>686069211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FB94-493B-8B6A-3E78ECF45647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IAA'!$C$50</c15:sqref>
                        </c15:formulaRef>
                      </c:ext>
                    </c:extLst>
                    <c:strCache>
                      <c:ptCount val="1"/>
                      <c:pt idx="0">
                        <c:v>Ukraine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C-FB94-493B-8B6A-3E78ECF45647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E-FB94-493B-8B6A-3E78ECF45647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0-FB94-493B-8B6A-3E78ECF45647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2-FB94-493B-8B6A-3E78ECF45647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IAA'!$J$50:$M$50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465509337</c:v>
                      </c:pt>
                      <c:pt idx="1">
                        <c:v>432899630</c:v>
                      </c:pt>
                      <c:pt idx="2">
                        <c:v>432743345</c:v>
                      </c:pt>
                      <c:pt idx="3">
                        <c:v>672784920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3-FB94-493B-8B6A-3E78ECF45647}"/>
                  </c:ext>
                </c:extLst>
              </c15:ser>
            </c15:filteredBarSeries>
          </c:ext>
        </c:extLst>
      </c:barChart>
      <c:catAx>
        <c:axId val="475963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110576"/>
        <c:crosses val="autoZero"/>
        <c:auto val="1"/>
        <c:lblAlgn val="ctr"/>
        <c:lblOffset val="100"/>
        <c:noMultiLvlLbl val="0"/>
      </c:catAx>
      <c:valAx>
        <c:axId val="476110576"/>
        <c:scaling>
          <c:orientation val="minMax"/>
          <c:max val="1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596321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0.05943</cdr:x>
      <cdr:y>0.5968</cdr:y>
    </cdr:from>
    <cdr:to>
      <cdr:x>0.98896</cdr:x>
      <cdr:y>0.59736</cdr:y>
    </cdr:to>
    <cdr:cxnSp macro="">
      <cdr:nvCxnSpPr>
        <cdr:cNvPr id="2" name="Connecteur droit 1"/>
        <cdr:cNvCxnSpPr/>
      </cdr:nvCxnSpPr>
      <cdr:spPr>
        <a:xfrm xmlns:a="http://schemas.openxmlformats.org/drawingml/2006/main" flipV="1">
          <a:off x="704740" y="2554154"/>
          <a:ext cx="11022806" cy="2381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0.84723</cdr:x>
      <cdr:y>0.00741</cdr:y>
    </cdr:from>
    <cdr:to>
      <cdr:x>0.99922</cdr:x>
      <cdr:y>0.74403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333525" y="26012"/>
          <a:ext cx="598025" cy="25852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dirty="0" smtClean="0">
              <a:solidFill>
                <a:srgbClr val="00B050"/>
              </a:solidFill>
              <a:latin typeface="Marianne" panose="02000000000000000000" pitchFamily="50" charset="0"/>
            </a:rPr>
            <a:t>+ 1 %</a:t>
          </a:r>
        </a:p>
        <a:p xmlns:a="http://schemas.openxmlformats.org/drawingml/2006/main">
          <a:endParaRPr lang="fr-FR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endParaRPr lang="fr-FR" sz="1100" b="1" dirty="0" smtClean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dirty="0" smtClean="0">
              <a:solidFill>
                <a:srgbClr val="FF0000"/>
              </a:solidFill>
              <a:latin typeface="Marianne" panose="02000000000000000000" pitchFamily="50" charset="0"/>
            </a:rPr>
            <a:t>- </a:t>
          </a:r>
          <a:r>
            <a:rPr lang="fr-FR" sz="1100" b="1" dirty="0">
              <a:solidFill>
                <a:srgbClr val="FF0000"/>
              </a:solidFill>
              <a:latin typeface="Marianne" panose="02000000000000000000" pitchFamily="50" charset="0"/>
            </a:rPr>
            <a:t>1 %</a:t>
          </a:r>
        </a:p>
        <a:p xmlns:a="http://schemas.openxmlformats.org/drawingml/2006/main">
          <a:endParaRPr lang="fr-FR" sz="1100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endParaRPr lang="fr-FR" sz="1100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dirty="0">
              <a:solidFill>
                <a:srgbClr val="FF0000"/>
              </a:solidFill>
              <a:latin typeface="Marianne" panose="02000000000000000000" pitchFamily="50" charset="0"/>
            </a:rPr>
            <a:t>- 1 %</a:t>
          </a:r>
        </a:p>
        <a:p xmlns:a="http://schemas.openxmlformats.org/drawingml/2006/main">
          <a:endParaRPr lang="fr-FR" sz="1100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endParaRPr lang="fr-FR" sz="1100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dirty="0">
              <a:solidFill>
                <a:srgbClr val="00B050"/>
              </a:solidFill>
              <a:latin typeface="Marianne" panose="02000000000000000000" pitchFamily="50" charset="0"/>
            </a:rPr>
            <a:t>+ 2 %</a:t>
          </a:r>
        </a:p>
        <a:p xmlns:a="http://schemas.openxmlformats.org/drawingml/2006/main">
          <a:endParaRPr lang="fr-FR" sz="1100" b="1" dirty="0">
            <a:solidFill>
              <a:srgbClr val="00B050"/>
            </a:solidFill>
            <a:latin typeface="Marianne" panose="02000000000000000000" pitchFamily="50" charset="0"/>
          </a:endParaRPr>
        </a:p>
        <a:p xmlns:a="http://schemas.openxmlformats.org/drawingml/2006/main">
          <a:endParaRPr lang="fr-FR" sz="1100" b="1" dirty="0">
            <a:solidFill>
              <a:srgbClr val="00B05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100" b="1" dirty="0">
              <a:solidFill>
                <a:srgbClr val="00B050"/>
              </a:solidFill>
              <a:latin typeface="Marianne" panose="02000000000000000000" pitchFamily="50" charset="0"/>
            </a:rPr>
            <a:t>+ 2 %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0.06586</cdr:x>
      <cdr:y>0.51569</cdr:y>
    </cdr:from>
    <cdr:to>
      <cdr:x>0.98937</cdr:x>
      <cdr:y>0.51671</cdr:y>
    </cdr:to>
    <cdr:cxnSp macro="">
      <cdr:nvCxnSpPr>
        <cdr:cNvPr id="2" name="Connecteur droit 1"/>
        <cdr:cNvCxnSpPr/>
      </cdr:nvCxnSpPr>
      <cdr:spPr>
        <a:xfrm xmlns:a="http://schemas.openxmlformats.org/drawingml/2006/main">
          <a:off x="780940" y="2411368"/>
          <a:ext cx="10951368" cy="4762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0.06786</cdr:x>
      <cdr:y>0.02672</cdr:y>
    </cdr:from>
    <cdr:to>
      <cdr:x>0.99318</cdr:x>
      <cdr:y>0.11668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804752" y="121672"/>
          <a:ext cx="10972800" cy="409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+ 29 %                    + 6 %           + 49 %             + 12 %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- 8 %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+ 17 %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- 4 % 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+ 96 %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- 2 %                - 16 %                - 3 %</a:t>
          </a:r>
          <a:endParaRPr lang="fr-FR" sz="1200" b="1" dirty="0">
            <a:solidFill>
              <a:srgbClr val="FF0000"/>
            </a:solidFill>
            <a:latin typeface="Marianne" panose="02000000000000000000" pitchFamily="50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0.04053</cdr:x>
      <cdr:y>0.01647</cdr:y>
    </cdr:from>
    <cdr:to>
      <cdr:x>0.98393</cdr:x>
      <cdr:y>0.08533</cdr:y>
    </cdr:to>
    <cdr:sp macro="" textlink="">
      <cdr:nvSpPr>
        <cdr:cNvPr id="2" name="ZoneTexte 5"/>
        <cdr:cNvSpPr txBox="1"/>
      </cdr:nvSpPr>
      <cdr:spPr>
        <a:xfrm xmlns:a="http://schemas.openxmlformats.org/drawingml/2006/main">
          <a:off x="480649" y="84734"/>
          <a:ext cx="11187218" cy="35410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     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+ 1 %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           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- 1 %     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-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1 %  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2 %  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+ 2 %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+ 6 %     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1 %   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- 20 %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- 3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%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+ 14 %</a:t>
          </a:r>
          <a:endParaRPr lang="fr-FR" sz="1200" b="1" dirty="0">
            <a:solidFill>
              <a:srgbClr val="00B050"/>
            </a:solidFill>
            <a:latin typeface="Marianne" panose="02000000000000000000" pitchFamily="50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26/08/2025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de produits agricoles</a:t>
            </a:r>
          </a:p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et agro-alimentaires 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294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2FB6B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0310740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0" y="30750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Contexte macro-économique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9884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3048000" y="2105561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agricoles et agro-alimentaires 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1449977" y="4483546"/>
            <a:ext cx="6719804" cy="68004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pPr lvl="0"/>
            <a:r>
              <a:rPr lang="fr-FR" dirty="0" smtClean="0"/>
              <a:t>… avec …</a:t>
            </a:r>
          </a:p>
        </p:txBody>
      </p:sp>
    </p:spTree>
    <p:extLst>
      <p:ext uri="{BB962C8B-B14F-4D97-AF65-F5344CB8AC3E}">
        <p14:creationId xmlns:p14="http://schemas.microsoft.com/office/powerpoint/2010/main" val="15368245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Belgique – Les échanges de produits agricoles et agro-alimentaires Source : douane belge,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B6482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Belgique – Les échanges de produits agricoles et agro-alimentaires Source : douane belge,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73174" y="850674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199756" y="473042"/>
            <a:ext cx="2825446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cumulée sur 3 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98787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Belgique – Les échanges de produits agricoles et agro-alimentaires Source : douane belge,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389096"/>
              </p:ext>
            </p:extLst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fournisseurs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8" name="Espace réservé du texte 15"/>
          <p:cNvSpPr>
            <a:spLocks noGrp="1"/>
          </p:cNvSpPr>
          <p:nvPr>
            <p:ph type="body" sz="quarter" idx="16" hasCustomPrompt="1"/>
          </p:nvPr>
        </p:nvSpPr>
        <p:spPr>
          <a:xfrm>
            <a:off x="8096034" y="795609"/>
            <a:ext cx="3862808" cy="967877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Union européenne : + … %</a:t>
            </a:r>
          </a:p>
          <a:p>
            <a:pPr lvl="0"/>
            <a:r>
              <a:rPr lang="fr-FR" dirty="0" smtClean="0"/>
              <a:t>… : +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+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de …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11799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Belgique – Les échanges de produits agricoles et agro-alimentaires Source : douane belge,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marchés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de la France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3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688916" y="780713"/>
            <a:ext cx="2317980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2024/2023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7731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Belgique – Les échanges de produits agricoles et agro-alimentaires Source : douane belge, d’après Trade Data Monitor, données 2024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68331250"/>
              </p:ext>
            </p:extLst>
          </p:nvPr>
        </p:nvGraphicFramePr>
        <p:xfrm>
          <a:off x="166797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27742029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Belgique – Les échanges de produits agricoles et agro-alimentaires Source : douane belge,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B6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3" r:id="rId4"/>
    <p:sldLayoutId id="2147483660" r:id="rId5"/>
    <p:sldLayoutId id="2147483654" r:id="rId6"/>
    <p:sldLayoutId id="2147483659" r:id="rId7"/>
    <p:sldLayoutId id="214748365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672149" y="4279515"/>
            <a:ext cx="2847702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Belgique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187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La Belgique avec la France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9598420"/>
              </p:ext>
            </p:extLst>
          </p:nvPr>
        </p:nvGraphicFramePr>
        <p:xfrm>
          <a:off x="6861658" y="3266228"/>
          <a:ext cx="5818718" cy="311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583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</a:t>
            </a:r>
            <a:r>
              <a:rPr lang="fr-FR" dirty="0"/>
              <a:t>– Les échanges de produits agricoles et agro-alimentaires </a:t>
            </a:r>
            <a:endParaRPr lang="fr-FR" dirty="0" smtClean="0"/>
          </a:p>
          <a:p>
            <a:r>
              <a:rPr lang="fr-FR" i="1" dirty="0" smtClean="0"/>
              <a:t>Source </a:t>
            </a:r>
            <a:r>
              <a:rPr lang="fr-FR" i="1" dirty="0"/>
              <a:t>: douane </a:t>
            </a:r>
            <a:r>
              <a:rPr lang="fr-FR" i="1" dirty="0" smtClean="0"/>
              <a:t>belge </a:t>
            </a:r>
            <a:r>
              <a:rPr lang="fr-FR" i="1" dirty="0"/>
              <a:t>(diagrammes 1 et 2) et française (diagramme 3),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échanges agricoles et agro-alimentaires </a:t>
            </a:r>
            <a:r>
              <a:rPr lang="fr-FR" dirty="0" smtClean="0"/>
              <a:t>franco-belges </a:t>
            </a:r>
            <a:r>
              <a:rPr lang="fr-FR" dirty="0"/>
              <a:t>en un coup d’œil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Hausse de 1 % entre 2023 et 2024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Produits d’épicerie : + 10 %</a:t>
            </a:r>
          </a:p>
          <a:p>
            <a:r>
              <a:rPr lang="fr-FR" dirty="0" smtClean="0"/>
              <a:t>Céréales : - 9 %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Fruits et légumes : + 15 %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b</a:t>
            </a:r>
            <a:r>
              <a:rPr lang="fr-FR" dirty="0" smtClean="0"/>
              <a:t>elges en provenance de France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 smtClean="0"/>
              <a:t>Européens de la France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b</a:t>
            </a:r>
            <a:r>
              <a:rPr lang="fr-FR" dirty="0" smtClean="0"/>
              <a:t>elges en provenance de France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fr-FR" dirty="0" smtClean="0"/>
              <a:t>Taux de variation 2024/2023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0970382"/>
              </p:ext>
            </p:extLst>
          </p:nvPr>
        </p:nvGraphicFramePr>
        <p:xfrm>
          <a:off x="163714" y="1934180"/>
          <a:ext cx="3967850" cy="3530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6341031"/>
              </p:ext>
            </p:extLst>
          </p:nvPr>
        </p:nvGraphicFramePr>
        <p:xfrm>
          <a:off x="4098348" y="1934180"/>
          <a:ext cx="3967849" cy="3530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aphique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9189332"/>
              </p:ext>
            </p:extLst>
          </p:nvPr>
        </p:nvGraphicFramePr>
        <p:xfrm>
          <a:off x="8090566" y="1875049"/>
          <a:ext cx="3934636" cy="3509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4013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Les échanges de produits agricoles et agro-alimentaires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</a:t>
            </a:r>
            <a:r>
              <a:rPr lang="fr-FR" dirty="0" smtClean="0"/>
              <a:t>belge </a:t>
            </a:r>
            <a:r>
              <a:rPr lang="fr-FR" dirty="0"/>
              <a:t>avec la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b="0" dirty="0"/>
              <a:t>La balance </a:t>
            </a:r>
            <a:r>
              <a:rPr lang="fr-FR" b="0" dirty="0" smtClean="0"/>
              <a:t>belge est </a:t>
            </a:r>
            <a:r>
              <a:rPr lang="fr-FR" b="0" dirty="0"/>
              <a:t>excédentaire avec la </a:t>
            </a:r>
            <a:r>
              <a:rPr lang="fr-FR" b="0" dirty="0" smtClean="0"/>
              <a:t>France.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0828538"/>
              </p:ext>
            </p:extLst>
          </p:nvPr>
        </p:nvGraphicFramePr>
        <p:xfrm>
          <a:off x="166798" y="1393870"/>
          <a:ext cx="11858404" cy="4676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178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Les échanges de produits agricoles et agro-alimentaires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</a:t>
            </a:r>
            <a:r>
              <a:rPr lang="fr-FR" dirty="0" smtClean="0"/>
              <a:t>belge </a:t>
            </a:r>
            <a:r>
              <a:rPr lang="fr-FR" dirty="0"/>
              <a:t>avec la France par poste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779728"/>
          </a:xfrm>
        </p:spPr>
        <p:txBody>
          <a:bodyPr>
            <a:normAutofit/>
          </a:bodyPr>
          <a:lstStyle/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chemeClr val="bg2">
                    <a:lumMod val="75000"/>
                  </a:schemeClr>
                </a:solidFill>
              </a:rPr>
              <a:t>excédentaire</a:t>
            </a:r>
            <a:r>
              <a:rPr lang="fr-FR" b="0" dirty="0"/>
              <a:t> : </a:t>
            </a:r>
            <a:r>
              <a:rPr lang="fr-FR" b="0" i="1" dirty="0" smtClean="0"/>
              <a:t>Autres (alimentation animale 25 %, préparation alimentaire 15 %).</a:t>
            </a:r>
            <a:endParaRPr lang="fr-FR" b="0" i="1" dirty="0"/>
          </a:p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</a:t>
            </a:r>
            <a:r>
              <a:rPr lang="fr-FR" b="0" dirty="0"/>
              <a:t> : </a:t>
            </a:r>
            <a:r>
              <a:rPr lang="fr-FR" b="0" i="1" dirty="0" smtClean="0"/>
              <a:t>Céréales.</a:t>
            </a:r>
            <a:endParaRPr lang="fr-FR" b="0" i="1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6145684"/>
              </p:ext>
            </p:extLst>
          </p:nvPr>
        </p:nvGraphicFramePr>
        <p:xfrm>
          <a:off x="166798" y="1833130"/>
          <a:ext cx="11858404" cy="4234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1009650" y="3768725"/>
            <a:ext cx="10893425" cy="95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09650" y="1997075"/>
            <a:ext cx="5953212" cy="1771650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962862" y="3778250"/>
            <a:ext cx="4940213" cy="1762126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90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Les échanges de produits agricoles et agro-alimentaires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Postes d’importation en provenance de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Les importations de </a:t>
            </a:r>
            <a:r>
              <a:rPr lang="fr-FR" i="1" dirty="0" smtClean="0"/>
              <a:t>Produits d’épicerie </a:t>
            </a:r>
            <a:r>
              <a:rPr lang="fr-FR" dirty="0" smtClean="0"/>
              <a:t>augmentent </a:t>
            </a:r>
            <a:r>
              <a:rPr lang="fr-FR" dirty="0"/>
              <a:t>de </a:t>
            </a:r>
            <a:r>
              <a:rPr lang="fr-FR" dirty="0" smtClean="0"/>
              <a:t>29 </a:t>
            </a:r>
            <a:r>
              <a:rPr lang="fr-FR" dirty="0"/>
              <a:t>% cumulativement sur trois ans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fr-FR" dirty="0" smtClean="0"/>
              <a:t>Taux de variation cumulée sur 3 ans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8426904"/>
              </p:ext>
            </p:extLst>
          </p:nvPr>
        </p:nvGraphicFramePr>
        <p:xfrm>
          <a:off x="166798" y="1430903"/>
          <a:ext cx="11858404" cy="4553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751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Les échanges de produits agricoles et agro-alimentaires </a:t>
            </a:r>
          </a:p>
          <a:p>
            <a:r>
              <a:rPr lang="fr-FR" dirty="0" smtClean="0"/>
              <a:t>Source : douane française, d’après Trade Data Monitor, données 2024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clients de la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>
          <a:xfrm>
            <a:off x="9680894" y="473042"/>
            <a:ext cx="2344307" cy="305200"/>
          </a:xfrm>
          <a:solidFill>
            <a:srgbClr val="00B050"/>
          </a:solidFill>
        </p:spPr>
        <p:txBody>
          <a:bodyPr/>
          <a:lstStyle/>
          <a:p>
            <a:pPr algn="ctr"/>
            <a:r>
              <a:rPr lang="fr-FR" dirty="0"/>
              <a:t>Taux de variation 2024/2023</a:t>
            </a: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8039581"/>
              </p:ext>
            </p:extLst>
          </p:nvPr>
        </p:nvGraphicFramePr>
        <p:xfrm>
          <a:off x="166797" y="1027028"/>
          <a:ext cx="11858404" cy="5143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973122" y="1526958"/>
            <a:ext cx="924187" cy="4261445"/>
          </a:xfrm>
          <a:prstGeom prst="rect">
            <a:avLst/>
          </a:prstGeom>
          <a:noFill/>
          <a:ln w="28575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1100"/>
          </a:p>
        </p:txBody>
      </p:sp>
      <p:sp>
        <p:nvSpPr>
          <p:cNvPr id="9" name="Rectangle 8"/>
          <p:cNvSpPr/>
          <p:nvPr/>
        </p:nvSpPr>
        <p:spPr>
          <a:xfrm>
            <a:off x="1208623" y="1380162"/>
            <a:ext cx="577472" cy="323165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500" b="1" cap="none" spc="0" dirty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/>
                <a:latin typeface="Garamond" panose="02020404030301010803" pitchFamily="18" charset="0"/>
              </a:rPr>
              <a:t>1er</a:t>
            </a:r>
          </a:p>
        </p:txBody>
      </p:sp>
    </p:spTree>
    <p:extLst>
      <p:ext uri="{BB962C8B-B14F-4D97-AF65-F5344CB8AC3E}">
        <p14:creationId xmlns:p14="http://schemas.microsoft.com/office/powerpoint/2010/main" val="349411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Les échanges de produits agricoles et agro-alimentaires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16</a:t>
            </a:fld>
            <a:endParaRPr lang="fr-FR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3817507"/>
              </p:ext>
            </p:extLst>
          </p:nvPr>
        </p:nvGraphicFramePr>
        <p:xfrm>
          <a:off x="166798" y="762000"/>
          <a:ext cx="5929202" cy="4981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866995"/>
              </p:ext>
            </p:extLst>
          </p:nvPr>
        </p:nvGraphicFramePr>
        <p:xfrm>
          <a:off x="6096000" y="762000"/>
          <a:ext cx="5929202" cy="4981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533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926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Les échanges de produits agricoles et agro-alimentaires </a:t>
            </a:r>
          </a:p>
          <a:p>
            <a:r>
              <a:rPr lang="fr-FR" i="1" dirty="0" smtClean="0"/>
              <a:t>Source </a:t>
            </a:r>
            <a:r>
              <a:rPr lang="fr-FR" i="1" dirty="0"/>
              <a:t>: </a:t>
            </a:r>
            <a:r>
              <a:rPr lang="fr-FR" i="1" dirty="0" smtClean="0"/>
              <a:t>Eurostat, Commission européenne et Trade </a:t>
            </a:r>
            <a:r>
              <a:rPr lang="fr-FR" i="1" dirty="0"/>
              <a:t>Data </a:t>
            </a:r>
            <a:r>
              <a:rPr lang="fr-FR" i="1" dirty="0" smtClean="0"/>
              <a:t>Monitor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Contexte macro-économique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109376" y="935380"/>
            <a:ext cx="10773531" cy="5070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Une population </a:t>
            </a:r>
            <a:r>
              <a:rPr lang="fr-FR" sz="2000" b="1" i="1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à </a:t>
            </a: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fort pouvoir </a:t>
            </a:r>
            <a:r>
              <a:rPr lang="fr-FR" sz="2000" b="1" i="1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d’achat</a:t>
            </a:r>
            <a:endParaRPr lang="fr-FR" sz="2000" b="1" dirty="0">
              <a:solidFill>
                <a:srgbClr val="0B648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11,8 </a:t>
            </a: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millions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d’habitants en 2024.</a:t>
            </a:r>
            <a:endParaRPr lang="fr-FR" sz="2000" dirty="0">
              <a:solidFill>
                <a:srgbClr val="0B648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PIB par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habitant </a:t>
            </a: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44 300 € en 2024.</a:t>
            </a:r>
            <a:endParaRPr lang="fr-FR" sz="2000" dirty="0" smtClean="0">
              <a:solidFill>
                <a:srgbClr val="0B648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 pays au cœur des échanges européens</a:t>
            </a:r>
            <a:endParaRPr lang="fr-FR" sz="2000" b="1" dirty="0" smtClean="0">
              <a:solidFill>
                <a:srgbClr val="0B648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Situation </a:t>
            </a: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stratégique optimale pour le commerce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entre l'Allemagne, les Pays-Bas, le Royaume-Uni </a:t>
            </a: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et la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France.</a:t>
            </a:r>
            <a:endParaRPr lang="fr-FR" sz="2000" dirty="0" smtClean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Ports d'Anvers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(2</a:t>
            </a:r>
            <a:r>
              <a:rPr lang="fr-FR" sz="2000" baseline="30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port </a:t>
            </a: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d'Europe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fr-FR" sz="2000" dirty="0" smtClean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Solde commercial </a:t>
            </a: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agri/agro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excédentaire de 8,4 Mrd € en 2024.</a:t>
            </a:r>
            <a:endParaRPr lang="fr-FR" sz="2000" i="1" dirty="0" smtClean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Une économie soutenue </a:t>
            </a: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par la résistance de la consommation</a:t>
            </a:r>
            <a:endParaRPr lang="fr-FR" sz="2000" b="1" dirty="0">
              <a:solidFill>
                <a:srgbClr val="0B648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Indexation </a:t>
            </a: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automatique des salaires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sur </a:t>
            </a: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prix.</a:t>
            </a:r>
            <a:endParaRPr lang="fr-FR" sz="2000" dirty="0" smtClean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Taux de croissance du PIB en 2024 : 1 % / Prévision 2025 : 0,8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%.</a:t>
            </a:r>
            <a:endParaRPr lang="fr-FR" sz="2000" dirty="0" smtClean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Taux d’i</a:t>
            </a:r>
            <a:r>
              <a:rPr lang="fr-FR" sz="2000" dirty="0" smtClean="0">
                <a:solidFill>
                  <a:srgbClr val="0B6482"/>
                </a:solidFill>
                <a:effectLst/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nflation en 2024 :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4,3 </a:t>
            </a:r>
            <a:r>
              <a:rPr lang="fr-FR" sz="2000" dirty="0" smtClean="0">
                <a:solidFill>
                  <a:srgbClr val="0B6482"/>
                </a:solidFill>
                <a:effectLst/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% / Prévision 2025 : 2,8 </a:t>
            </a:r>
            <a:r>
              <a:rPr lang="fr-FR" sz="2000" dirty="0" smtClean="0">
                <a:solidFill>
                  <a:srgbClr val="0B6482"/>
                </a:solidFill>
                <a:effectLst/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%.</a:t>
            </a:r>
            <a:endParaRPr lang="fr-FR" sz="2000" dirty="0">
              <a:solidFill>
                <a:srgbClr val="0B648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34C32B0-D441-4DB7-89D0-CDAC9898B3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469" t="17587" r="20766" b="67139"/>
          <a:stretch/>
        </p:blipFill>
        <p:spPr>
          <a:xfrm>
            <a:off x="318007" y="1427177"/>
            <a:ext cx="1090480" cy="634544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BC040FE-BE89-4674-9266-E4080EA8A9D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0885"/>
          <a:stretch/>
        </p:blipFill>
        <p:spPr>
          <a:xfrm>
            <a:off x="273474" y="2989586"/>
            <a:ext cx="1179544" cy="87922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E98841FC-B119-4F68-94C1-1B676903822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22001" t="12747" r="13238" b="16987"/>
          <a:stretch/>
        </p:blipFill>
        <p:spPr>
          <a:xfrm>
            <a:off x="444639" y="4796675"/>
            <a:ext cx="837215" cy="102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67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La Belgique avec le monde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4458629"/>
              </p:ext>
            </p:extLst>
          </p:nvPr>
        </p:nvGraphicFramePr>
        <p:xfrm>
          <a:off x="7837715" y="3237653"/>
          <a:ext cx="4354285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68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</a:t>
            </a:r>
            <a:r>
              <a:rPr lang="fr-FR" dirty="0"/>
              <a:t>– Les échanges de produits agricoles et agro-alimentaires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belge,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échanges agricoles et agro-alimentaires en un coup d’œil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Hausse de 7 % entre 2023 et 2024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Produits d’épicerie : + 23 %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Fruits et légumes : + 7 %</a:t>
            </a:r>
          </a:p>
          <a:p>
            <a:r>
              <a:rPr lang="fr-FR" dirty="0" smtClean="0"/>
              <a:t>Laits et produits laitiers : - 1 %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/>
              <a:t>Union européenne : + 4 %</a:t>
            </a:r>
          </a:p>
          <a:p>
            <a:r>
              <a:rPr lang="fr-FR" dirty="0" smtClean="0"/>
              <a:t>Pays-Bas : + 7 %</a:t>
            </a:r>
          </a:p>
          <a:p>
            <a:r>
              <a:rPr lang="fr-FR" dirty="0" smtClean="0"/>
              <a:t>France : + 1 %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 smtClean="0"/>
              <a:t>belges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d</a:t>
            </a:r>
            <a:r>
              <a:rPr lang="fr-FR" dirty="0" smtClean="0"/>
              <a:t>e la Belgique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 smtClean="0"/>
              <a:t>belges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6967991"/>
              </p:ext>
            </p:extLst>
          </p:nvPr>
        </p:nvGraphicFramePr>
        <p:xfrm>
          <a:off x="163714" y="1826767"/>
          <a:ext cx="3934634" cy="3607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3260674"/>
              </p:ext>
            </p:extLst>
          </p:nvPr>
        </p:nvGraphicFramePr>
        <p:xfrm>
          <a:off x="4098347" y="1826767"/>
          <a:ext cx="3997687" cy="3607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9114416"/>
              </p:ext>
            </p:extLst>
          </p:nvPr>
        </p:nvGraphicFramePr>
        <p:xfrm>
          <a:off x="8075346" y="1933453"/>
          <a:ext cx="3949856" cy="3500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809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Les échanges de produits agricoles et agro-alimentaires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b="0" dirty="0"/>
              <a:t>Un solde </a:t>
            </a:r>
            <a:r>
              <a:rPr lang="fr-FR" b="0" dirty="0" smtClean="0"/>
              <a:t>belge structurellement </a:t>
            </a:r>
            <a:r>
              <a:rPr lang="fr-FR" b="0" dirty="0"/>
              <a:t>excédentaire qui </a:t>
            </a:r>
            <a:r>
              <a:rPr lang="fr-FR" b="0" dirty="0" smtClean="0"/>
              <a:t>baisse entre 2023 et 2024.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620825"/>
              </p:ext>
            </p:extLst>
          </p:nvPr>
        </p:nvGraphicFramePr>
        <p:xfrm>
          <a:off x="166798" y="1393870"/>
          <a:ext cx="11858404" cy="4615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969169" y="3402806"/>
            <a:ext cx="10922794" cy="23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04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Les échanges de produits agricoles et agro-alimentaires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par poste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771564"/>
          </a:xfrm>
        </p:spPr>
        <p:txBody>
          <a:bodyPr>
            <a:normAutofit/>
          </a:bodyPr>
          <a:lstStyle/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rgbClr val="C4D69E"/>
                </a:solidFill>
              </a:rPr>
              <a:t>excédentaire </a:t>
            </a:r>
            <a:r>
              <a:rPr lang="fr-FR" b="0" dirty="0"/>
              <a:t>: </a:t>
            </a:r>
            <a:r>
              <a:rPr lang="fr-FR" b="0" i="1" dirty="0" smtClean="0"/>
              <a:t>Produits d’épicerie.</a:t>
            </a:r>
            <a:endParaRPr lang="fr-FR" b="0" i="1" dirty="0"/>
          </a:p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rgbClr val="E8A3A3"/>
                </a:solidFill>
              </a:rPr>
              <a:t>déficitaire </a:t>
            </a:r>
            <a:r>
              <a:rPr lang="fr-FR" b="0" dirty="0"/>
              <a:t>: </a:t>
            </a:r>
            <a:r>
              <a:rPr lang="fr-FR" b="0" i="1" dirty="0" smtClean="0"/>
              <a:t>Oléagineux.</a:t>
            </a:r>
            <a:endParaRPr lang="fr-FR" b="0" i="1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1706583"/>
              </p:ext>
            </p:extLst>
          </p:nvPr>
        </p:nvGraphicFramePr>
        <p:xfrm>
          <a:off x="166798" y="1824965"/>
          <a:ext cx="11858404" cy="4279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7968343" y="4373336"/>
            <a:ext cx="3923620" cy="1205139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79565" y="1976847"/>
            <a:ext cx="7088777" cy="2396490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80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Les échanges de produits agricoles et agro-alimentaires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par pays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780272"/>
          </a:xfrm>
        </p:spPr>
        <p:txBody>
          <a:bodyPr>
            <a:normAutofit/>
          </a:bodyPr>
          <a:lstStyle/>
          <a:p>
            <a:r>
              <a:rPr lang="fr-FR" b="0" dirty="0" smtClean="0"/>
              <a:t>Balances </a:t>
            </a:r>
            <a:r>
              <a:rPr lang="fr-FR" b="0" dirty="0" smtClean="0">
                <a:solidFill>
                  <a:srgbClr val="C4D69E"/>
                </a:solidFill>
              </a:rPr>
              <a:t>excédentaires </a:t>
            </a:r>
            <a:r>
              <a:rPr lang="fr-FR" b="0" dirty="0"/>
              <a:t>: </a:t>
            </a:r>
            <a:r>
              <a:rPr lang="fr-FR" b="0" dirty="0" smtClean="0"/>
              <a:t>Royaume-Uni </a:t>
            </a:r>
            <a:r>
              <a:rPr lang="fr-FR" b="0" dirty="0"/>
              <a:t>(1</a:t>
            </a:r>
            <a:r>
              <a:rPr lang="fr-FR" b="0" baseline="30000" dirty="0"/>
              <a:t>er</a:t>
            </a:r>
            <a:r>
              <a:rPr lang="fr-FR" b="0" dirty="0" smtClean="0"/>
              <a:t>), France (2</a:t>
            </a:r>
            <a:r>
              <a:rPr lang="fr-FR" b="0" baseline="30000" dirty="0" smtClean="0"/>
              <a:t>e</a:t>
            </a:r>
            <a:r>
              <a:rPr lang="fr-FR" b="0" dirty="0"/>
              <a:t>)</a:t>
            </a:r>
            <a:r>
              <a:rPr lang="fr-FR" b="0" dirty="0" smtClean="0"/>
              <a:t>.</a:t>
            </a:r>
            <a:endParaRPr lang="fr-FR" b="0" dirty="0"/>
          </a:p>
          <a:p>
            <a:r>
              <a:rPr lang="fr-FR" b="0" dirty="0" smtClean="0"/>
              <a:t>Balance </a:t>
            </a:r>
            <a:r>
              <a:rPr lang="fr-FR" b="0" dirty="0" smtClean="0">
                <a:solidFill>
                  <a:srgbClr val="E8A3A3"/>
                </a:solidFill>
              </a:rPr>
              <a:t>déficitaire</a:t>
            </a:r>
            <a:r>
              <a:rPr lang="fr-FR" b="0" dirty="0" smtClean="0"/>
              <a:t> </a:t>
            </a:r>
            <a:r>
              <a:rPr lang="fr-FR" b="0" dirty="0"/>
              <a:t>: Pays-Bas (1</a:t>
            </a:r>
            <a:r>
              <a:rPr lang="fr-FR" b="0" baseline="30000" dirty="0"/>
              <a:t>er</a:t>
            </a:r>
            <a:r>
              <a:rPr lang="fr-FR" b="0" dirty="0" smtClean="0"/>
              <a:t>).</a:t>
            </a:r>
            <a:endParaRPr lang="fr-FR" b="0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9838790"/>
              </p:ext>
            </p:extLst>
          </p:nvPr>
        </p:nvGraphicFramePr>
        <p:xfrm>
          <a:off x="166799" y="1833673"/>
          <a:ext cx="11858403" cy="4218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6383384" y="4110447"/>
            <a:ext cx="5522866" cy="140208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883851" y="1992822"/>
            <a:ext cx="5499533" cy="2117625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883851" y="4110447"/>
            <a:ext cx="1102239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976846" y="1992822"/>
            <a:ext cx="1132114" cy="2117625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51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Les échanges de produits agricoles et agro-alimentaires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</a:t>
            </a:r>
            <a:r>
              <a:rPr lang="fr-FR" dirty="0" smtClean="0"/>
              <a:t>fournisseurs</a:t>
            </a:r>
            <a:endParaRPr lang="fr-FR" dirty="0"/>
          </a:p>
        </p:txBody>
      </p:sp>
      <p:sp>
        <p:nvSpPr>
          <p:cNvPr id="9" name="Flèche droite 8"/>
          <p:cNvSpPr/>
          <p:nvPr/>
        </p:nvSpPr>
        <p:spPr>
          <a:xfrm>
            <a:off x="248491" y="2307984"/>
            <a:ext cx="583417" cy="312337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908" y="837878"/>
            <a:ext cx="10528183" cy="530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84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783</Words>
  <Application>Microsoft Office PowerPoint</Application>
  <PresentationFormat>Grand écran</PresentationFormat>
  <Paragraphs>113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4" baseType="lpstr">
      <vt:lpstr>Malgun Gothic Semilight</vt:lpstr>
      <vt:lpstr>Arial</vt:lpstr>
      <vt:lpstr>Calibri</vt:lpstr>
      <vt:lpstr>Garamond</vt:lpstr>
      <vt:lpstr>Marianne</vt:lpstr>
      <vt:lpstr>Times New Roman</vt:lpstr>
      <vt:lpstr>Wingdings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74</cp:revision>
  <dcterms:created xsi:type="dcterms:W3CDTF">2025-04-03T15:40:27Z</dcterms:created>
  <dcterms:modified xsi:type="dcterms:W3CDTF">2025-08-26T08:32:49Z</dcterms:modified>
</cp:coreProperties>
</file>