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2.xml" ContentType="application/vnd.openxmlformats-officedocument.drawingml.chartshapes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3.xml" ContentType="application/vnd.openxmlformats-officedocument.drawingml.chartshapes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4.xml" ContentType="application/vnd.openxmlformats-officedocument.drawingml.chartshapes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5.xml" ContentType="application/vnd.openxmlformats-officedocument.drawingml.chartshapes+xml"/>
  <Override PartName="/ppt/charts/chart15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6.xml" ContentType="application/vnd.openxmlformats-officedocument.drawingml.chartshapes+xml"/>
  <Override PartName="/ppt/charts/chart16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72" r:id="rId5"/>
    <p:sldId id="260" r:id="rId6"/>
    <p:sldId id="261" r:id="rId7"/>
    <p:sldId id="262" r:id="rId8"/>
    <p:sldId id="263" r:id="rId9"/>
    <p:sldId id="264" r:id="rId10"/>
    <p:sldId id="273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00FF00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F3\FAM\FRANCEAGRIMER\ENTITE\INTERNATIONAL\UCIPAC\06%20-%20Veille%20par%20pays\2025\C&#244;te%20d'Ivoire\C&#244;te%20d'Ivoire%20-%202024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2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3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4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5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6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F3\FAM\FRANCEAGRIMER\ENTITE\INTERNATIONAL\UCIPAC\06%20-%20Veille%20par%20pays\2025\C&#244;te%20d'Ivoire\C&#244;te%20d'Ivoire%20-%202024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1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C&#244;te%20d'Ivoire\C&#244;te%20d'Ivoir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'Import. IAA'!$M$14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rgbClr val="00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81D-43C6-A9FD-AF8C11DB7F5B}"/>
              </c:ext>
            </c:extLst>
          </c:dPt>
          <c:dPt>
            <c:idx val="1"/>
            <c:bubble3D val="0"/>
            <c:explosion val="15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81D-43C6-A9FD-AF8C11DB7F5B}"/>
              </c:ext>
            </c:extLst>
          </c:dPt>
          <c:dLbls>
            <c:dLbl>
              <c:idx val="0"/>
              <c:layout>
                <c:manualLayout>
                  <c:x val="-1.4531465404741171E-3"/>
                  <c:y val="-4.0136863003628738E-2"/>
                </c:manualLayout>
              </c:layout>
              <c:tx>
                <c:rich>
                  <a:bodyPr/>
                  <a:lstStyle/>
                  <a:p>
                    <a:r>
                      <a:rPr lang="fr-FR" dirty="0" smtClean="0">
                        <a:solidFill>
                          <a:srgbClr val="00FF00"/>
                        </a:solidFill>
                      </a:rPr>
                      <a:t>Importations de produit</a:t>
                    </a:r>
                    <a:r>
                      <a:rPr lang="fr-FR" baseline="0" dirty="0" smtClean="0">
                        <a:solidFill>
                          <a:srgbClr val="00FF00"/>
                        </a:solidFill>
                      </a:rPr>
                      <a:t>s agricoles et agro-alimentaires</a:t>
                    </a:r>
                    <a:r>
                      <a:rPr lang="fr-FR" baseline="0" dirty="0">
                        <a:solidFill>
                          <a:srgbClr val="00FF00"/>
                        </a:solidFill>
                      </a:rPr>
                      <a:t>
</a:t>
                    </a:r>
                    <a:fld id="{60F9D336-A3E9-4C50-91CF-D2B63E921CDE}" type="PERCENTAGE">
                      <a:rPr lang="fr-FR" baseline="0">
                        <a:solidFill>
                          <a:srgbClr val="00FF00"/>
                        </a:solidFill>
                      </a:rPr>
                      <a:pPr/>
                      <a:t>[POURCENTAGE]</a:t>
                    </a:fld>
                    <a:endParaRPr lang="fr-FR" baseline="0" dirty="0">
                      <a:solidFill>
                        <a:srgbClr val="00FF00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395166604605416"/>
                      <c:h val="0.2370925729397702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81D-43C6-A9FD-AF8C11DB7F5B}"/>
                </c:ext>
              </c:extLst>
            </c:dLbl>
            <c:dLbl>
              <c:idx val="1"/>
              <c:layout>
                <c:manualLayout>
                  <c:x val="0.65929173549397824"/>
                  <c:y val="0.2479949029545039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1" i="0" u="none" strike="noStrike" kern="1200" baseline="0">
                        <a:solidFill>
                          <a:schemeClr val="bg1">
                            <a:lumMod val="50000"/>
                          </a:schemeClr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092FAA8C-DBD8-4F3B-9883-00CC67A6E8E2}" type="CATEGORYNAME">
                      <a:rPr lang="en-US" b="1" smtClean="0">
                        <a:solidFill>
                          <a:schemeClr val="bg1"/>
                        </a:solidFill>
                      </a:rPr>
                      <a:pPr>
                        <a:defRPr b="1">
                          <a:solidFill>
                            <a:schemeClr val="bg1">
                              <a:lumMod val="50000"/>
                            </a:schemeClr>
                          </a:solidFill>
                        </a:defRPr>
                      </a:pPr>
                      <a:t>[NOM DE CATÉGORIE]</a:t>
                    </a:fld>
                    <a:r>
                      <a:rPr lang="en-US" b="1" dirty="0" smtClean="0">
                        <a:solidFill>
                          <a:schemeClr val="bg1"/>
                        </a:solidFill>
                      </a:rPr>
                      <a:t> importations</a:t>
                    </a:r>
                    <a:endParaRPr lang="en-US" b="1" baseline="0" dirty="0">
                      <a:solidFill>
                        <a:schemeClr val="bg1"/>
                      </a:solidFill>
                    </a:endParaRPr>
                  </a:p>
                  <a:p>
                    <a:pPr>
                      <a:defRPr b="1">
                        <a:solidFill>
                          <a:schemeClr val="bg1">
                            <a:lumMod val="50000"/>
                          </a:schemeClr>
                        </a:solidFill>
                      </a:defRPr>
                    </a:pPr>
                    <a:fld id="{061CD1FE-843F-4943-A20A-C13623C31C43}" type="VALUE">
                      <a:rPr lang="en-US" b="1">
                        <a:solidFill>
                          <a:schemeClr val="bg1"/>
                        </a:solidFill>
                      </a:rPr>
                      <a:pPr>
                        <a:defRPr b="1">
                          <a:solidFill>
                            <a:schemeClr val="bg1">
                              <a:lumMod val="50000"/>
                            </a:schemeClr>
                          </a:solidFill>
                        </a:defRPr>
                      </a:pPr>
                      <a:t>[VALEUR]</a:t>
                    </a:fld>
                    <a:endParaRPr lang="fr-FR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81D-43C6-A9FD-AF8C11DB7F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'Import. IAA'!$C$15:$C$17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</c:strRef>
          </c:cat>
          <c:val>
            <c:numRef>
              <c:f>'Import. IAA'!$M$15:$M$17</c:f>
              <c:numCache>
                <c:formatCode>0%</c:formatCode>
                <c:ptCount val="2"/>
                <c:pt idx="0">
                  <c:v>0.18397597537516439</c:v>
                </c:pt>
                <c:pt idx="1">
                  <c:v>0.81602402462483559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81D-43C6-A9FD-AF8C11DB7F5B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5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296600935449653"/>
          <c:y val="6.3631140359145397E-2"/>
          <c:w val="0.70557881300964032"/>
          <c:h val="0.74924109110212611"/>
        </c:manualLayout>
      </c:layout>
      <c:pieChart>
        <c:varyColors val="1"/>
        <c:ser>
          <c:idx val="9"/>
          <c:order val="9"/>
          <c:tx>
            <c:strRef>
              <c:f>'Import. TBB'!$M$76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802-4D6B-AD64-51BEBD19191B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02-4D6B-AD64-51BEBD19191B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802-4D6B-AD64-51BEBD19191B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802-4D6B-AD64-51BEBD19191B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802-4D6B-AD64-51BEBD19191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802-4D6B-AD64-51BEBD19191B}"/>
              </c:ext>
            </c:extLst>
          </c:dPt>
          <c:dPt>
            <c:idx val="6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802-4D6B-AD64-51BEBD19191B}"/>
              </c:ext>
            </c:extLst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802-4D6B-AD64-51BEBD19191B}"/>
              </c:ext>
            </c:extLst>
          </c:dPt>
          <c:dPt>
            <c:idx val="8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802-4D6B-AD64-51BEBD19191B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802-4D6B-AD64-51BEBD19191B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C802-4D6B-AD64-51BEBD19191B}"/>
              </c:ext>
            </c:extLst>
          </c:dPt>
          <c:dLbls>
            <c:dLbl>
              <c:idx val="0"/>
              <c:layout>
                <c:manualLayout>
                  <c:x val="-0.2060048024797225"/>
                  <c:y val="7.87101431100962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5024716403101277"/>
                      <c:h val="0.212557876109676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802-4D6B-AD64-51BEBD19191B}"/>
                </c:ext>
              </c:extLst>
            </c:dLbl>
            <c:dLbl>
              <c:idx val="1"/>
              <c:layout>
                <c:manualLayout>
                  <c:x val="-0.10981783820299423"/>
                  <c:y val="-0.1604411684751798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802-4D6B-AD64-51BEBD19191B}"/>
                </c:ext>
              </c:extLst>
            </c:dLbl>
            <c:dLbl>
              <c:idx val="2"/>
              <c:layout>
                <c:manualLayout>
                  <c:x val="0.13304788885752827"/>
                  <c:y val="3.469766178740915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32638791816468826"/>
                      <c:h val="0.168954936480056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802-4D6B-AD64-51BEBD19191B}"/>
                </c:ext>
              </c:extLst>
            </c:dLbl>
            <c:dLbl>
              <c:idx val="3"/>
              <c:layout>
                <c:manualLayout>
                  <c:x val="4.5188447006760987E-2"/>
                  <c:y val="-1.387906471496417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802-4D6B-AD64-51BEBD19191B}"/>
                </c:ext>
              </c:extLst>
            </c:dLbl>
            <c:dLbl>
              <c:idx val="4"/>
              <c:layout>
                <c:manualLayout>
                  <c:x val="-3.0489748220546082E-2"/>
                  <c:y val="-5.9434089332545395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802-4D6B-AD64-51BEBD19191B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802-4D6B-AD64-51BEBD19191B}"/>
                </c:ext>
              </c:extLst>
            </c:dLbl>
            <c:dLbl>
              <c:idx val="6"/>
              <c:layout>
                <c:manualLayout>
                  <c:x val="-0.12670149243868681"/>
                  <c:y val="1.48751881391917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C802-4D6B-AD64-51BEBD19191B}"/>
                </c:ext>
              </c:extLst>
            </c:dLbl>
            <c:dLbl>
              <c:idx val="7"/>
              <c:layout>
                <c:manualLayout>
                  <c:x val="-0.10020906645954872"/>
                  <c:y val="-0.1307894209834519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C802-4D6B-AD64-51BEBD19191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802-4D6B-AD64-51BEBD19191B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802-4D6B-AD64-51BEBD19191B}"/>
                </c:ext>
              </c:extLst>
            </c:dLbl>
            <c:dLbl>
              <c:idx val="10"/>
              <c:layout>
                <c:manualLayout>
                  <c:x val="0.22338494508002524"/>
                  <c:y val="0.1015537722232376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15-C802-4D6B-AD64-51BEBD1919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'Import. TBB'!$C$77:$C$88</c:f>
              <c:strCache>
                <c:ptCount val="11"/>
                <c:pt idx="0">
                  <c:v>Céréales</c:v>
                </c:pt>
                <c:pt idx="1">
                  <c:v>Laits et produits laitiers</c:v>
                </c:pt>
                <c:pt idx="2">
                  <c:v>Viande et produits carnés</c:v>
                </c:pt>
                <c:pt idx="3">
                  <c:v>Vins et spiritueux</c:v>
                </c:pt>
                <c:pt idx="4">
                  <c:v>Produits d'épicerie</c:v>
                </c:pt>
                <c:pt idx="5">
                  <c:v>Sucre</c:v>
                </c:pt>
                <c:pt idx="6">
                  <c:v>Fruits et légumes</c:v>
                </c:pt>
                <c:pt idx="7">
                  <c:v>Animaux vivants et génétique</c:v>
                </c:pt>
                <c:pt idx="8">
                  <c:v>Pêche et aquaculture</c:v>
                </c:pt>
                <c:pt idx="9">
                  <c:v>Oléagineux</c:v>
                </c:pt>
                <c:pt idx="10">
                  <c:v>Autres</c:v>
                </c:pt>
              </c:strCache>
            </c:strRef>
          </c:cat>
          <c:val>
            <c:numRef>
              <c:f>'Import. TBB'!$M$77:$M$88</c:f>
              <c:numCache>
                <c:formatCode>0%</c:formatCode>
                <c:ptCount val="11"/>
                <c:pt idx="0">
                  <c:v>0.37241735791670055</c:v>
                </c:pt>
                <c:pt idx="1">
                  <c:v>0.11721119032401771</c:v>
                </c:pt>
                <c:pt idx="2">
                  <c:v>4.612431868738328E-2</c:v>
                </c:pt>
                <c:pt idx="3">
                  <c:v>3.2390966499597183E-2</c:v>
                </c:pt>
                <c:pt idx="4">
                  <c:v>2.5496532208907793E-2</c:v>
                </c:pt>
                <c:pt idx="5">
                  <c:v>1.7581517277868889E-2</c:v>
                </c:pt>
                <c:pt idx="6">
                  <c:v>1.638139037157009E-2</c:v>
                </c:pt>
                <c:pt idx="7">
                  <c:v>7.4597788676965026E-3</c:v>
                </c:pt>
                <c:pt idx="8">
                  <c:v>4.9389141768276202E-3</c:v>
                </c:pt>
                <c:pt idx="9">
                  <c:v>6.2837512346992344E-4</c:v>
                </c:pt>
                <c:pt idx="10">
                  <c:v>0.35936965581948987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C802-4D6B-AD64-51BEBD1919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TBB'!$D$76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8-C802-4D6B-AD64-51BEBD19191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A-C802-4D6B-AD64-51BEBD19191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C-C802-4D6B-AD64-51BEBD19191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E-C802-4D6B-AD64-51BEBD19191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0-C802-4D6B-AD64-51BEBD19191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2-C802-4D6B-AD64-51BEBD19191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4-C802-4D6B-AD64-51BEBD19191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6-C802-4D6B-AD64-51BEBD19191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8-C802-4D6B-AD64-51BEBD19191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A-C802-4D6B-AD64-51BEBD19191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C-C802-4D6B-AD64-51BEBD19191B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TBB'!$D$77:$D$88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0.45553058134691854</c:v>
                      </c:pt>
                      <c:pt idx="1">
                        <c:v>7.4965440849934645E-2</c:v>
                      </c:pt>
                      <c:pt idx="2">
                        <c:v>6.5956075019481392E-2</c:v>
                      </c:pt>
                      <c:pt idx="3">
                        <c:v>4.6404430969431185E-2</c:v>
                      </c:pt>
                      <c:pt idx="4">
                        <c:v>4.3391721955322607E-2</c:v>
                      </c:pt>
                      <c:pt idx="5">
                        <c:v>9.8796686816386486E-4</c:v>
                      </c:pt>
                      <c:pt idx="6">
                        <c:v>2.7125040898533279E-2</c:v>
                      </c:pt>
                      <c:pt idx="7">
                        <c:v>6.4566313897327894E-3</c:v>
                      </c:pt>
                      <c:pt idx="8">
                        <c:v>3.011442875303659E-3</c:v>
                      </c:pt>
                      <c:pt idx="9">
                        <c:v>6.4876269642021684E-4</c:v>
                      </c:pt>
                      <c:pt idx="10">
                        <c:v>0.27552191133732062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2D-C802-4D6B-AD64-51BEBD19191B}"/>
                  </c:ext>
                </c:extLst>
              </c15:ser>
            </c15:filteredPieSeries>
            <c15:filteredPi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TBB'!$E$76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F-C802-4D6B-AD64-51BEBD19191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1-C802-4D6B-AD64-51BEBD19191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3-C802-4D6B-AD64-51BEBD19191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5-C802-4D6B-AD64-51BEBD19191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7-C802-4D6B-AD64-51BEBD19191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9-C802-4D6B-AD64-51BEBD19191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B-C802-4D6B-AD64-51BEBD19191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D-C802-4D6B-AD64-51BEBD19191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F-C802-4D6B-AD64-51BEBD19191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1-C802-4D6B-AD64-51BEBD19191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3-C802-4D6B-AD64-51BEBD19191B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TBB'!$E$77:$E$88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0.38797422858668895</c:v>
                      </c:pt>
                      <c:pt idx="1">
                        <c:v>8.510397852725686E-2</c:v>
                      </c:pt>
                      <c:pt idx="2">
                        <c:v>5.4237408940261099E-2</c:v>
                      </c:pt>
                      <c:pt idx="3">
                        <c:v>5.1658088545330889E-2</c:v>
                      </c:pt>
                      <c:pt idx="4">
                        <c:v>7.6626996948843867E-2</c:v>
                      </c:pt>
                      <c:pt idx="5">
                        <c:v>2.409402123479145E-3</c:v>
                      </c:pt>
                      <c:pt idx="6">
                        <c:v>3.4321507757465779E-2</c:v>
                      </c:pt>
                      <c:pt idx="7">
                        <c:v>6.6411405980833808E-3</c:v>
                      </c:pt>
                      <c:pt idx="8">
                        <c:v>5.113960703842603E-3</c:v>
                      </c:pt>
                      <c:pt idx="9">
                        <c:v>1.3853551944925653E-3</c:v>
                      </c:pt>
                      <c:pt idx="10">
                        <c:v>0.294527926275788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44-C802-4D6B-AD64-51BEBD19191B}"/>
                  </c:ext>
                </c:extLst>
              </c15:ser>
            </c15:filteredPieSeries>
            <c15:filteredPi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TBB'!$F$76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6-C802-4D6B-AD64-51BEBD19191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8-C802-4D6B-AD64-51BEBD19191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A-C802-4D6B-AD64-51BEBD19191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C-C802-4D6B-AD64-51BEBD19191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E-C802-4D6B-AD64-51BEBD19191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0-C802-4D6B-AD64-51BEBD19191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2-C802-4D6B-AD64-51BEBD19191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4-C802-4D6B-AD64-51BEBD19191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6-C802-4D6B-AD64-51BEBD19191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8-C802-4D6B-AD64-51BEBD19191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A-C802-4D6B-AD64-51BEBD19191B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TBB'!$F$77:$F$88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0.36195007726973771</c:v>
                      </c:pt>
                      <c:pt idx="1">
                        <c:v>9.7472684924115122E-2</c:v>
                      </c:pt>
                      <c:pt idx="2">
                        <c:v>5.9963564230010265E-2</c:v>
                      </c:pt>
                      <c:pt idx="3">
                        <c:v>4.9111173898405081E-2</c:v>
                      </c:pt>
                      <c:pt idx="4">
                        <c:v>6.065791924952587E-2</c:v>
                      </c:pt>
                      <c:pt idx="5">
                        <c:v>1.4424679321815056E-3</c:v>
                      </c:pt>
                      <c:pt idx="6">
                        <c:v>3.1460763788964737E-2</c:v>
                      </c:pt>
                      <c:pt idx="7">
                        <c:v>8.5479381874992814E-3</c:v>
                      </c:pt>
                      <c:pt idx="8">
                        <c:v>6.5759727747964156E-3</c:v>
                      </c:pt>
                      <c:pt idx="9">
                        <c:v>1.4935861554131859E-3</c:v>
                      </c:pt>
                      <c:pt idx="10">
                        <c:v>0.32132385158935084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5B-C802-4D6B-AD64-51BEBD19191B}"/>
                  </c:ext>
                </c:extLst>
              </c15:ser>
            </c15:filteredPieSeries>
            <c15:filteredPi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TBB'!$G$76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D-C802-4D6B-AD64-51BEBD19191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F-C802-4D6B-AD64-51BEBD19191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1-C802-4D6B-AD64-51BEBD19191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3-C802-4D6B-AD64-51BEBD19191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5-C802-4D6B-AD64-51BEBD19191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7-C802-4D6B-AD64-51BEBD19191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9-C802-4D6B-AD64-51BEBD19191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B-C802-4D6B-AD64-51BEBD19191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D-C802-4D6B-AD64-51BEBD19191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F-C802-4D6B-AD64-51BEBD19191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1-C802-4D6B-AD64-51BEBD19191B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TBB'!$G$77:$G$88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0.35112481023252512</c:v>
                      </c:pt>
                      <c:pt idx="1">
                        <c:v>8.5920627083406212E-2</c:v>
                      </c:pt>
                      <c:pt idx="2">
                        <c:v>6.613704176763005E-2</c:v>
                      </c:pt>
                      <c:pt idx="3">
                        <c:v>4.2586896147113459E-2</c:v>
                      </c:pt>
                      <c:pt idx="4">
                        <c:v>5.3834474909275919E-2</c:v>
                      </c:pt>
                      <c:pt idx="5">
                        <c:v>4.0238110799755425E-4</c:v>
                      </c:pt>
                      <c:pt idx="6">
                        <c:v>3.0289856352824888E-2</c:v>
                      </c:pt>
                      <c:pt idx="7">
                        <c:v>6.5143244472070953E-3</c:v>
                      </c:pt>
                      <c:pt idx="8">
                        <c:v>5.0658507323937674E-3</c:v>
                      </c:pt>
                      <c:pt idx="9">
                        <c:v>2.4826175614236167E-3</c:v>
                      </c:pt>
                      <c:pt idx="10">
                        <c:v>0.35564112304696016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72-C802-4D6B-AD64-51BEBD19191B}"/>
                  </c:ext>
                </c:extLst>
              </c15:ser>
            </c15:filteredPieSeries>
            <c15:filteredPi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TBB'!$H$76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4-C802-4D6B-AD64-51BEBD19191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6-C802-4D6B-AD64-51BEBD19191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8-C802-4D6B-AD64-51BEBD19191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A-C802-4D6B-AD64-51BEBD19191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C-C802-4D6B-AD64-51BEBD19191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E-C802-4D6B-AD64-51BEBD19191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0-C802-4D6B-AD64-51BEBD19191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2-C802-4D6B-AD64-51BEBD19191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4-C802-4D6B-AD64-51BEBD19191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6-C802-4D6B-AD64-51BEBD19191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8-C802-4D6B-AD64-51BEBD19191B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TBB'!$H$77:$H$88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0.40537010632172138</c:v>
                      </c:pt>
                      <c:pt idx="1">
                        <c:v>8.652782334301401E-2</c:v>
                      </c:pt>
                      <c:pt idx="2">
                        <c:v>4.5211024876921586E-2</c:v>
                      </c:pt>
                      <c:pt idx="3">
                        <c:v>4.2564900222680516E-2</c:v>
                      </c:pt>
                      <c:pt idx="4">
                        <c:v>4.4074156783796788E-2</c:v>
                      </c:pt>
                      <c:pt idx="5">
                        <c:v>5.1050109793631087E-4</c:v>
                      </c:pt>
                      <c:pt idx="6">
                        <c:v>2.1552462664038707E-2</c:v>
                      </c:pt>
                      <c:pt idx="7">
                        <c:v>5.9896366093390562E-3</c:v>
                      </c:pt>
                      <c:pt idx="8">
                        <c:v>4.9222875086334722E-3</c:v>
                      </c:pt>
                      <c:pt idx="9">
                        <c:v>8.3578108582841064E-4</c:v>
                      </c:pt>
                      <c:pt idx="10">
                        <c:v>0.3424413167564293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89-C802-4D6B-AD64-51BEBD19191B}"/>
                  </c:ext>
                </c:extLst>
              </c15:ser>
            </c15:filteredPieSeries>
            <c15:filteredPi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TBB'!$I$76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B-C802-4D6B-AD64-51BEBD19191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D-C802-4D6B-AD64-51BEBD19191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F-C802-4D6B-AD64-51BEBD19191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1-C802-4D6B-AD64-51BEBD19191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3-C802-4D6B-AD64-51BEBD19191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5-C802-4D6B-AD64-51BEBD19191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7-C802-4D6B-AD64-51BEBD19191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9-C802-4D6B-AD64-51BEBD19191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B-C802-4D6B-AD64-51BEBD19191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D-C802-4D6B-AD64-51BEBD19191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F-C802-4D6B-AD64-51BEBD19191B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TBB'!$I$77:$I$88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0.4514969401264452</c:v>
                      </c:pt>
                      <c:pt idx="1">
                        <c:v>8.7613347606854033E-2</c:v>
                      </c:pt>
                      <c:pt idx="2">
                        <c:v>4.3422599621810103E-2</c:v>
                      </c:pt>
                      <c:pt idx="3">
                        <c:v>3.8954595803606981E-2</c:v>
                      </c:pt>
                      <c:pt idx="4">
                        <c:v>5.1653314272189915E-2</c:v>
                      </c:pt>
                      <c:pt idx="5">
                        <c:v>4.0439453170597762E-3</c:v>
                      </c:pt>
                      <c:pt idx="6">
                        <c:v>2.3509606523750882E-2</c:v>
                      </c:pt>
                      <c:pt idx="7">
                        <c:v>6.1882943485881553E-3</c:v>
                      </c:pt>
                      <c:pt idx="8">
                        <c:v>4.4014561316307209E-3</c:v>
                      </c:pt>
                      <c:pt idx="9">
                        <c:v>7.370457700902569E-3</c:v>
                      </c:pt>
                      <c:pt idx="10">
                        <c:v>0.2813454398559741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A0-C802-4D6B-AD64-51BEBD19191B}"/>
                  </c:ext>
                </c:extLst>
              </c15:ser>
            </c15:filteredPieSeries>
            <c15:filteredPi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TBB'!$J$76</c15:sqref>
                        </c15:formulaRef>
                      </c:ext>
                    </c:extLst>
                    <c:strCache>
                      <c:ptCount val="1"/>
                      <c:pt idx="0">
                        <c:v>2021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2-C802-4D6B-AD64-51BEBD19191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4-C802-4D6B-AD64-51BEBD19191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6-C802-4D6B-AD64-51BEBD19191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8-C802-4D6B-AD64-51BEBD19191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A-C802-4D6B-AD64-51BEBD19191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C-C802-4D6B-AD64-51BEBD19191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E-C802-4D6B-AD64-51BEBD19191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0-C802-4D6B-AD64-51BEBD19191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2-C802-4D6B-AD64-51BEBD19191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4-C802-4D6B-AD64-51BEBD19191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6-C802-4D6B-AD64-51BEBD19191B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TBB'!$J$77:$J$88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0.35085197800160145</c:v>
                      </c:pt>
                      <c:pt idx="1">
                        <c:v>9.1764152377850544E-2</c:v>
                      </c:pt>
                      <c:pt idx="2">
                        <c:v>4.4170032417244737E-2</c:v>
                      </c:pt>
                      <c:pt idx="3">
                        <c:v>4.8513932103522901E-2</c:v>
                      </c:pt>
                      <c:pt idx="4">
                        <c:v>4.8132249847126676E-2</c:v>
                      </c:pt>
                      <c:pt idx="5">
                        <c:v>2.5456817994983791E-3</c:v>
                      </c:pt>
                      <c:pt idx="6">
                        <c:v>2.1416067634533117E-2</c:v>
                      </c:pt>
                      <c:pt idx="7">
                        <c:v>7.1154695269397567E-3</c:v>
                      </c:pt>
                      <c:pt idx="8">
                        <c:v>7.8494027251336546E-3</c:v>
                      </c:pt>
                      <c:pt idx="9">
                        <c:v>7.5638051285484352E-4</c:v>
                      </c:pt>
                      <c:pt idx="10">
                        <c:v>0.3768846505405597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B7-C802-4D6B-AD64-51BEBD19191B}"/>
                  </c:ext>
                </c:extLst>
              </c15:ser>
            </c15:filteredPieSeries>
            <c15:filteredPi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TBB'!$K$76</c15:sqref>
                        </c15:formulaRef>
                      </c:ext>
                    </c:extLst>
                    <c:strCache>
                      <c:ptCount val="1"/>
                      <c:pt idx="0">
                        <c:v>2022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9-C802-4D6B-AD64-51BEBD19191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B-C802-4D6B-AD64-51BEBD19191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D-C802-4D6B-AD64-51BEBD19191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F-C802-4D6B-AD64-51BEBD19191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1-C802-4D6B-AD64-51BEBD19191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3-C802-4D6B-AD64-51BEBD19191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5-C802-4D6B-AD64-51BEBD19191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7-C802-4D6B-AD64-51BEBD19191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9-C802-4D6B-AD64-51BEBD19191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B-C802-4D6B-AD64-51BEBD19191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D-C802-4D6B-AD64-51BEBD19191B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TBB'!$K$77:$K$88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0.40985283502694886</c:v>
                      </c:pt>
                      <c:pt idx="1">
                        <c:v>8.6768237032196369E-2</c:v>
                      </c:pt>
                      <c:pt idx="2">
                        <c:v>3.9023391735113988E-2</c:v>
                      </c:pt>
                      <c:pt idx="3">
                        <c:v>3.6977301022848588E-2</c:v>
                      </c:pt>
                      <c:pt idx="4">
                        <c:v>2.900518580277547E-2</c:v>
                      </c:pt>
                      <c:pt idx="5">
                        <c:v>3.9082620344926371E-3</c:v>
                      </c:pt>
                      <c:pt idx="6">
                        <c:v>1.5341629723434615E-2</c:v>
                      </c:pt>
                      <c:pt idx="7">
                        <c:v>1.5416875996639965E-3</c:v>
                      </c:pt>
                      <c:pt idx="8">
                        <c:v>8.7022701977609602E-3</c:v>
                      </c:pt>
                      <c:pt idx="9">
                        <c:v>1.2967936810263558E-3</c:v>
                      </c:pt>
                      <c:pt idx="10">
                        <c:v>0.36758240614373822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CE-C802-4D6B-AD64-51BEBD19191B}"/>
                  </c:ext>
                </c:extLst>
              </c15:ser>
            </c15:filteredPieSeries>
            <c15:filteredPi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TBB'!$L$76</c15:sqref>
                        </c15:formulaRef>
                      </c:ext>
                    </c:extLst>
                    <c:strCache>
                      <c:ptCount val="1"/>
                      <c:pt idx="0">
                        <c:v>2023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0-C802-4D6B-AD64-51BEBD19191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2-C802-4D6B-AD64-51BEBD19191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4-C802-4D6B-AD64-51BEBD19191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6-C802-4D6B-AD64-51BEBD19191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8-C802-4D6B-AD64-51BEBD19191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A-C802-4D6B-AD64-51BEBD19191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C-C802-4D6B-AD64-51BEBD19191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E-C802-4D6B-AD64-51BEBD19191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E0-C802-4D6B-AD64-51BEBD19191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E2-C802-4D6B-AD64-51BEBD19191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E4-C802-4D6B-AD64-51BEBD19191B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TBB'!$L$77:$L$88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0.37383373103635964</c:v>
                      </c:pt>
                      <c:pt idx="1">
                        <c:v>0.10697618661979673</c:v>
                      </c:pt>
                      <c:pt idx="2">
                        <c:v>5.9494264203624733E-2</c:v>
                      </c:pt>
                      <c:pt idx="3">
                        <c:v>4.3304605011392758E-2</c:v>
                      </c:pt>
                      <c:pt idx="4">
                        <c:v>3.0354133992810801E-2</c:v>
                      </c:pt>
                      <c:pt idx="5">
                        <c:v>1.8139580432937504E-3</c:v>
                      </c:pt>
                      <c:pt idx="6">
                        <c:v>1.8369158289845824E-2</c:v>
                      </c:pt>
                      <c:pt idx="7">
                        <c:v>1.9904440417217511E-3</c:v>
                      </c:pt>
                      <c:pt idx="8">
                        <c:v>1.2630293820774352E-2</c:v>
                      </c:pt>
                      <c:pt idx="9">
                        <c:v>1.6828595789036546E-2</c:v>
                      </c:pt>
                      <c:pt idx="10">
                        <c:v>0.33440462915134311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E5-C802-4D6B-AD64-51BEBD19191B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95840609822942"/>
          <c:y val="1.9784770677142634E-2"/>
          <c:w val="0.90111401110507139"/>
          <c:h val="0.729324345507040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'Export. françaises'!$J$34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françaises'!$C$35:$C$39</c:f>
              <c:strCache>
                <c:ptCount val="5"/>
                <c:pt idx="0">
                  <c:v>Maroc</c:v>
                </c:pt>
                <c:pt idx="1">
                  <c:v>Algérie</c:v>
                </c:pt>
                <c:pt idx="2">
                  <c:v>Côte d'Ivoire</c:v>
                </c:pt>
                <c:pt idx="3">
                  <c:v>Afrique du Sud</c:v>
                </c:pt>
                <c:pt idx="4">
                  <c:v>Sénégal</c:v>
                </c:pt>
              </c:strCache>
            </c:strRef>
          </c:cat>
          <c:val>
            <c:numRef>
              <c:f>'Export. françaises'!$J$35:$J$39</c:f>
              <c:numCache>
                <c:formatCode>0</c:formatCode>
                <c:ptCount val="5"/>
                <c:pt idx="0">
                  <c:v>610235305</c:v>
                </c:pt>
                <c:pt idx="1">
                  <c:v>891983362</c:v>
                </c:pt>
                <c:pt idx="2">
                  <c:v>440759262</c:v>
                </c:pt>
                <c:pt idx="3">
                  <c:v>209691433</c:v>
                </c:pt>
                <c:pt idx="4">
                  <c:v>195830650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7D-496F-8DBC-0B0DB4D93E63}"/>
            </c:ext>
          </c:extLst>
        </c:ser>
        <c:ser>
          <c:idx val="1"/>
          <c:order val="1"/>
          <c:tx>
            <c:strRef>
              <c:f>'Export. françaises'!$K$34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françaises'!$C$35:$C$39</c:f>
              <c:strCache>
                <c:ptCount val="5"/>
                <c:pt idx="0">
                  <c:v>Maroc</c:v>
                </c:pt>
                <c:pt idx="1">
                  <c:v>Algérie</c:v>
                </c:pt>
                <c:pt idx="2">
                  <c:v>Côte d'Ivoire</c:v>
                </c:pt>
                <c:pt idx="3">
                  <c:v>Afrique du Sud</c:v>
                </c:pt>
                <c:pt idx="4">
                  <c:v>Sénégal</c:v>
                </c:pt>
              </c:strCache>
            </c:strRef>
          </c:cat>
          <c:val>
            <c:numRef>
              <c:f>'Export. françaises'!$K$35:$K$39</c:f>
              <c:numCache>
                <c:formatCode>0</c:formatCode>
                <c:ptCount val="5"/>
                <c:pt idx="0">
                  <c:v>1672747729</c:v>
                </c:pt>
                <c:pt idx="1">
                  <c:v>1331839239</c:v>
                </c:pt>
                <c:pt idx="2">
                  <c:v>468819563</c:v>
                </c:pt>
                <c:pt idx="3">
                  <c:v>270683329</c:v>
                </c:pt>
                <c:pt idx="4">
                  <c:v>269126636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7D-496F-8DBC-0B0DB4D93E63}"/>
            </c:ext>
          </c:extLst>
        </c:ser>
        <c:ser>
          <c:idx val="2"/>
          <c:order val="2"/>
          <c:tx>
            <c:strRef>
              <c:f>'Export. françaises'!$L$34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'Export. françaises'!$C$35:$C$39</c:f>
              <c:strCache>
                <c:ptCount val="5"/>
                <c:pt idx="0">
                  <c:v>Maroc</c:v>
                </c:pt>
                <c:pt idx="1">
                  <c:v>Algérie</c:v>
                </c:pt>
                <c:pt idx="2">
                  <c:v>Côte d'Ivoire</c:v>
                </c:pt>
                <c:pt idx="3">
                  <c:v>Afrique du Sud</c:v>
                </c:pt>
                <c:pt idx="4">
                  <c:v>Sénégal</c:v>
                </c:pt>
              </c:strCache>
            </c:strRef>
          </c:cat>
          <c:val>
            <c:numRef>
              <c:f>'Export. françaises'!$L$35:$L$39</c:f>
              <c:numCache>
                <c:formatCode>0</c:formatCode>
                <c:ptCount val="5"/>
                <c:pt idx="0">
                  <c:v>919640322</c:v>
                </c:pt>
                <c:pt idx="1">
                  <c:v>679719860</c:v>
                </c:pt>
                <c:pt idx="2">
                  <c:v>391250356</c:v>
                </c:pt>
                <c:pt idx="3">
                  <c:v>296177360</c:v>
                </c:pt>
                <c:pt idx="4">
                  <c:v>268416117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7D-496F-8DBC-0B0DB4D93E63}"/>
            </c:ext>
          </c:extLst>
        </c:ser>
        <c:ser>
          <c:idx val="3"/>
          <c:order val="3"/>
          <c:tx>
            <c:strRef>
              <c:f>'Export. françaises'!$M$34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'Export. françaises'!$C$35:$C$39</c:f>
              <c:strCache>
                <c:ptCount val="5"/>
                <c:pt idx="0">
                  <c:v>Maroc</c:v>
                </c:pt>
                <c:pt idx="1">
                  <c:v>Algérie</c:v>
                </c:pt>
                <c:pt idx="2">
                  <c:v>Côte d'Ivoire</c:v>
                </c:pt>
                <c:pt idx="3">
                  <c:v>Afrique du Sud</c:v>
                </c:pt>
                <c:pt idx="4">
                  <c:v>Sénégal</c:v>
                </c:pt>
              </c:strCache>
            </c:strRef>
          </c:cat>
          <c:val>
            <c:numRef>
              <c:f>'Export. françaises'!$M$35:$M$39</c:f>
              <c:numCache>
                <c:formatCode>0</c:formatCode>
                <c:ptCount val="5"/>
                <c:pt idx="0">
                  <c:v>934788496</c:v>
                </c:pt>
                <c:pt idx="1">
                  <c:v>633767318</c:v>
                </c:pt>
                <c:pt idx="2">
                  <c:v>417541577</c:v>
                </c:pt>
                <c:pt idx="3">
                  <c:v>306530702</c:v>
                </c:pt>
                <c:pt idx="4">
                  <c:v>264526037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7D-496F-8DBC-0B0DB4D93E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51508624"/>
        <c:axId val="451504312"/>
      </c:barChart>
      <c:catAx>
        <c:axId val="4515086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4312"/>
        <c:crosses val="autoZero"/>
        <c:auto val="1"/>
        <c:lblAlgn val="ctr"/>
        <c:lblOffset val="100"/>
        <c:noMultiLvlLbl val="0"/>
      </c:catAx>
      <c:valAx>
        <c:axId val="451504312"/>
        <c:scaling>
          <c:orientation val="minMax"/>
          <c:max val="20000000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8624"/>
        <c:crosses val="autoZero"/>
        <c:crossBetween val="between"/>
        <c:dispUnits>
          <c:builtInUnit val="billions"/>
          <c:dispUnitsLbl>
            <c:layout/>
            <c:tx>
              <c:rich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(e,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'Balance commerciale IAA'!$C$16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IAA'!$D$16:$M$16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D8-47FD-B483-DBF4C1594C71}"/>
            </c:ext>
          </c:extLst>
        </c:ser>
        <c:ser>
          <c:idx val="1"/>
          <c:order val="1"/>
          <c:tx>
            <c:strRef>
              <c:f>'Balance commerciale IAA'!$C$17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IAA'!$D$17:$M$17</c:f>
              <c:numCache>
                <c:formatCode>0</c:formatCode>
                <c:ptCount val="10"/>
                <c:pt idx="0">
                  <c:v>-322239551</c:v>
                </c:pt>
                <c:pt idx="1">
                  <c:v>-344918763</c:v>
                </c:pt>
                <c:pt idx="2">
                  <c:v>-295491491</c:v>
                </c:pt>
                <c:pt idx="3">
                  <c:v>-295093377</c:v>
                </c:pt>
                <c:pt idx="4">
                  <c:v>-366345931</c:v>
                </c:pt>
                <c:pt idx="5">
                  <c:v>-371583165</c:v>
                </c:pt>
                <c:pt idx="6">
                  <c:v>-397909511</c:v>
                </c:pt>
                <c:pt idx="7">
                  <c:v>-459929755</c:v>
                </c:pt>
                <c:pt idx="8">
                  <c:v>-350543389</c:v>
                </c:pt>
                <c:pt idx="9">
                  <c:v>-366774545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D8-47FD-B483-DBF4C1594C71}"/>
            </c:ext>
          </c:extLst>
        </c:ser>
        <c:ser>
          <c:idx val="2"/>
          <c:order val="2"/>
          <c:tx>
            <c:strRef>
              <c:f>'Balance commerciale IAA'!$C$18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IAA'!$D$18:$M$18</c:f>
              <c:numCache>
                <c:formatCode>0</c:formatCode>
                <c:ptCount val="10"/>
                <c:pt idx="0">
                  <c:v>393197810</c:v>
                </c:pt>
                <c:pt idx="1">
                  <c:v>447044666</c:v>
                </c:pt>
                <c:pt idx="2">
                  <c:v>451908246</c:v>
                </c:pt>
                <c:pt idx="3">
                  <c:v>396685547</c:v>
                </c:pt>
                <c:pt idx="4">
                  <c:v>478207090</c:v>
                </c:pt>
                <c:pt idx="5">
                  <c:v>466226425</c:v>
                </c:pt>
                <c:pt idx="6">
                  <c:v>499348751</c:v>
                </c:pt>
                <c:pt idx="7">
                  <c:v>468218876</c:v>
                </c:pt>
                <c:pt idx="8">
                  <c:v>552897745</c:v>
                </c:pt>
                <c:pt idx="9">
                  <c:v>634156554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7D8-47FD-B483-DBF4C1594C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65988456"/>
        <c:axId val="453910248"/>
      </c:barChart>
      <c:lineChart>
        <c:grouping val="stacked"/>
        <c:varyColors val="0"/>
        <c:ser>
          <c:idx val="3"/>
          <c:order val="3"/>
          <c:tx>
            <c:strRef>
              <c:f>'Balance commerciale IAA'!$C$19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val>
            <c:numRef>
              <c:f>'Balance commerciale IAA'!$D$19:$M$19</c:f>
              <c:numCache>
                <c:formatCode>0</c:formatCode>
                <c:ptCount val="10"/>
                <c:pt idx="0">
                  <c:v>70958259</c:v>
                </c:pt>
                <c:pt idx="1">
                  <c:v>102125903</c:v>
                </c:pt>
                <c:pt idx="2">
                  <c:v>156416755</c:v>
                </c:pt>
                <c:pt idx="3">
                  <c:v>101592170</c:v>
                </c:pt>
                <c:pt idx="4">
                  <c:v>111861159</c:v>
                </c:pt>
                <c:pt idx="5">
                  <c:v>94643260</c:v>
                </c:pt>
                <c:pt idx="6">
                  <c:v>101439240</c:v>
                </c:pt>
                <c:pt idx="7">
                  <c:v>8289121</c:v>
                </c:pt>
                <c:pt idx="8">
                  <c:v>202354356</c:v>
                </c:pt>
                <c:pt idx="9">
                  <c:v>267382009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7D8-47FD-B483-DBF4C1594C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988456"/>
        <c:axId val="453910248"/>
      </c:lineChart>
      <c:catAx>
        <c:axId val="165988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10248"/>
        <c:crosses val="autoZero"/>
        <c:auto val="1"/>
        <c:lblAlgn val="ctr"/>
        <c:lblOffset val="100"/>
        <c:noMultiLvlLbl val="0"/>
      </c:catAx>
      <c:valAx>
        <c:axId val="453910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65988456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TBB'!$J$34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Produits d'épicerie</c:v>
                </c:pt>
                <c:pt idx="1">
                  <c:v>2. Fruits et légumes</c:v>
                </c:pt>
                <c:pt idx="2">
                  <c:v>3. Oléagineux</c:v>
                </c:pt>
                <c:pt idx="3">
                  <c:v>8. Pêche et aquaculture</c:v>
                </c:pt>
                <c:pt idx="4">
                  <c:v>7. Animaux vivants et génétique</c:v>
                </c:pt>
                <c:pt idx="5">
                  <c:v>6. Sucre</c:v>
                </c:pt>
                <c:pt idx="6">
                  <c:v>5. Vins et spiritueux</c:v>
                </c:pt>
                <c:pt idx="7">
                  <c:v>4. Viande et produits carnés</c:v>
                </c:pt>
                <c:pt idx="8">
                  <c:v>3. Autres</c:v>
                </c:pt>
                <c:pt idx="9">
                  <c:v>2. Laits et produits laitiers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TBB'!$J$36:$J$46</c:f>
              <c:numCache>
                <c:formatCode>0</c:formatCode>
                <c:ptCount val="11"/>
                <c:pt idx="0">
                  <c:v>254693320</c:v>
                </c:pt>
                <c:pt idx="1">
                  <c:v>104532061</c:v>
                </c:pt>
                <c:pt idx="2">
                  <c:v>-271963</c:v>
                </c:pt>
                <c:pt idx="3">
                  <c:v>-2763335</c:v>
                </c:pt>
                <c:pt idx="4">
                  <c:v>-2830230</c:v>
                </c:pt>
                <c:pt idx="5">
                  <c:v>-999780</c:v>
                </c:pt>
                <c:pt idx="6">
                  <c:v>-19303320</c:v>
                </c:pt>
                <c:pt idx="7">
                  <c:v>-17575676</c:v>
                </c:pt>
                <c:pt idx="8">
                  <c:v>-38023041</c:v>
                </c:pt>
                <c:pt idx="9">
                  <c:v>-36491375</c:v>
                </c:pt>
                <c:pt idx="10">
                  <c:v>-139527419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26-40C3-A284-9F8112EF2A9C}"/>
            </c:ext>
          </c:extLst>
        </c:ser>
        <c:ser>
          <c:idx val="10"/>
          <c:order val="7"/>
          <c:tx>
            <c:strRef>
              <c:f>'Balance commerciale TBB'!$K$34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Produits d'épicerie</c:v>
                </c:pt>
                <c:pt idx="1">
                  <c:v>2. Fruits et légumes</c:v>
                </c:pt>
                <c:pt idx="2">
                  <c:v>3. Oléagineux</c:v>
                </c:pt>
                <c:pt idx="3">
                  <c:v>8. Pêche et aquaculture</c:v>
                </c:pt>
                <c:pt idx="4">
                  <c:v>7. Animaux vivants et génétique</c:v>
                </c:pt>
                <c:pt idx="5">
                  <c:v>6. Sucre</c:v>
                </c:pt>
                <c:pt idx="6">
                  <c:v>5. Vins et spiritueux</c:v>
                </c:pt>
                <c:pt idx="7">
                  <c:v>4. Viande et produits carnés</c:v>
                </c:pt>
                <c:pt idx="8">
                  <c:v>3. Autres</c:v>
                </c:pt>
                <c:pt idx="9">
                  <c:v>2. Laits et produits laitiers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TBB'!$K$36:$K$46</c:f>
              <c:numCache>
                <c:formatCode>0</c:formatCode>
                <c:ptCount val="11"/>
                <c:pt idx="0">
                  <c:v>265700582</c:v>
                </c:pt>
                <c:pt idx="1">
                  <c:v>102126062</c:v>
                </c:pt>
                <c:pt idx="2">
                  <c:v>-566223</c:v>
                </c:pt>
                <c:pt idx="3">
                  <c:v>-3679841</c:v>
                </c:pt>
                <c:pt idx="4">
                  <c:v>-708916</c:v>
                </c:pt>
                <c:pt idx="5">
                  <c:v>-1792158</c:v>
                </c:pt>
                <c:pt idx="6">
                  <c:v>-17006228</c:v>
                </c:pt>
                <c:pt idx="7">
                  <c:v>-17948019</c:v>
                </c:pt>
                <c:pt idx="8">
                  <c:v>-89530451</c:v>
                </c:pt>
                <c:pt idx="9">
                  <c:v>-39886001</c:v>
                </c:pt>
                <c:pt idx="10">
                  <c:v>-188419687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26-40C3-A284-9F8112EF2A9C}"/>
            </c:ext>
          </c:extLst>
        </c:ser>
        <c:ser>
          <c:idx val="11"/>
          <c:order val="8"/>
          <c:tx>
            <c:strRef>
              <c:f>'Balance commerciale TBB'!$L$34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Produits d'épicerie</c:v>
                </c:pt>
                <c:pt idx="1">
                  <c:v>2. Fruits et légumes</c:v>
                </c:pt>
                <c:pt idx="2">
                  <c:v>3. Oléagineux</c:v>
                </c:pt>
                <c:pt idx="3">
                  <c:v>8. Pêche et aquaculture</c:v>
                </c:pt>
                <c:pt idx="4">
                  <c:v>7. Animaux vivants et génétique</c:v>
                </c:pt>
                <c:pt idx="5">
                  <c:v>6. Sucre</c:v>
                </c:pt>
                <c:pt idx="6">
                  <c:v>5. Vins et spiritueux</c:v>
                </c:pt>
                <c:pt idx="7">
                  <c:v>4. Viande et produits carnés</c:v>
                </c:pt>
                <c:pt idx="8">
                  <c:v>3. Autres</c:v>
                </c:pt>
                <c:pt idx="9">
                  <c:v>2. Laits et produits laitiers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TBB'!$L$36:$L$46</c:f>
              <c:numCache>
                <c:formatCode>0</c:formatCode>
                <c:ptCount val="11"/>
                <c:pt idx="0">
                  <c:v>342249936</c:v>
                </c:pt>
                <c:pt idx="1">
                  <c:v>112102839</c:v>
                </c:pt>
                <c:pt idx="2">
                  <c:v>-5417644</c:v>
                </c:pt>
                <c:pt idx="3">
                  <c:v>-4327796</c:v>
                </c:pt>
                <c:pt idx="4">
                  <c:v>-697737</c:v>
                </c:pt>
                <c:pt idx="5">
                  <c:v>-634253</c:v>
                </c:pt>
                <c:pt idx="6">
                  <c:v>-15179223</c:v>
                </c:pt>
                <c:pt idx="7">
                  <c:v>-20855319</c:v>
                </c:pt>
                <c:pt idx="8">
                  <c:v>-36469424</c:v>
                </c:pt>
                <c:pt idx="9">
                  <c:v>-37497455</c:v>
                </c:pt>
                <c:pt idx="10">
                  <c:v>-130919570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26-40C3-A284-9F8112EF2A9C}"/>
            </c:ext>
          </c:extLst>
        </c:ser>
        <c:ser>
          <c:idx val="12"/>
          <c:order val="9"/>
          <c:tx>
            <c:strRef>
              <c:f>'Balance commerciale TBB'!$M$34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Produits d'épicerie</c:v>
                </c:pt>
                <c:pt idx="1">
                  <c:v>2. Fruits et légumes</c:v>
                </c:pt>
                <c:pt idx="2">
                  <c:v>3. Oléagineux</c:v>
                </c:pt>
                <c:pt idx="3">
                  <c:v>8. Pêche et aquaculture</c:v>
                </c:pt>
                <c:pt idx="4">
                  <c:v>7. Animaux vivants et génétique</c:v>
                </c:pt>
                <c:pt idx="5">
                  <c:v>6. Sucre</c:v>
                </c:pt>
                <c:pt idx="6">
                  <c:v>5. Vins et spiritueux</c:v>
                </c:pt>
                <c:pt idx="7">
                  <c:v>4. Viande et produits carnés</c:v>
                </c:pt>
                <c:pt idx="8">
                  <c:v>3. Autres</c:v>
                </c:pt>
                <c:pt idx="9">
                  <c:v>2. Laits et produits laitiers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TBB'!$M$36:$M$46</c:f>
              <c:numCache>
                <c:formatCode>0</c:formatCode>
                <c:ptCount val="11"/>
                <c:pt idx="0">
                  <c:v>407899817</c:v>
                </c:pt>
                <c:pt idx="1">
                  <c:v>95786165</c:v>
                </c:pt>
                <c:pt idx="2">
                  <c:v>2500470</c:v>
                </c:pt>
                <c:pt idx="3">
                  <c:v>-1711683</c:v>
                </c:pt>
                <c:pt idx="4">
                  <c:v>-2735600</c:v>
                </c:pt>
                <c:pt idx="5">
                  <c:v>-6442512</c:v>
                </c:pt>
                <c:pt idx="6">
                  <c:v>-11879744</c:v>
                </c:pt>
                <c:pt idx="7">
                  <c:v>-16917165</c:v>
                </c:pt>
                <c:pt idx="8">
                  <c:v>-19597157</c:v>
                </c:pt>
                <c:pt idx="9">
                  <c:v>-42989745</c:v>
                </c:pt>
                <c:pt idx="10">
                  <c:v>-136530838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26-40C3-A284-9F8112EF2A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3912992"/>
        <c:axId val="453909072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TBB'!$D$34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Fruits et légumes</c:v>
                      </c:pt>
                      <c:pt idx="2">
                        <c:v>3. Oléagineux</c:v>
                      </c:pt>
                      <c:pt idx="3">
                        <c:v>8. Pêche et aquaculture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Viande et produits carnés</c:v>
                      </c:pt>
                      <c:pt idx="8">
                        <c:v>3. Autres</c:v>
                      </c:pt>
                      <c:pt idx="9">
                        <c:v>2. Laits et produits laitiers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TBB'!$D$36:$D$46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238242330</c:v>
                      </c:pt>
                      <c:pt idx="1">
                        <c:v>37514181</c:v>
                      </c:pt>
                      <c:pt idx="2">
                        <c:v>-138985</c:v>
                      </c:pt>
                      <c:pt idx="3">
                        <c:v>-372847</c:v>
                      </c:pt>
                      <c:pt idx="4">
                        <c:v>-2080582</c:v>
                      </c:pt>
                      <c:pt idx="5">
                        <c:v>-318119</c:v>
                      </c:pt>
                      <c:pt idx="6">
                        <c:v>-14938785</c:v>
                      </c:pt>
                      <c:pt idx="7">
                        <c:v>-21253505</c:v>
                      </c:pt>
                      <c:pt idx="8">
                        <c:v>5195314</c:v>
                      </c:pt>
                      <c:pt idx="9">
                        <c:v>-24153457</c:v>
                      </c:pt>
                      <c:pt idx="10">
                        <c:v>-146737286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6726-40C3-A284-9F8112EF2A9C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TBB'!$E$34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Fruits et légumes</c:v>
                      </c:pt>
                      <c:pt idx="2">
                        <c:v>3. Oléagineux</c:v>
                      </c:pt>
                      <c:pt idx="3">
                        <c:v>8. Pêche et aquaculture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Viande et produits carnés</c:v>
                      </c:pt>
                      <c:pt idx="8">
                        <c:v>3. Autres</c:v>
                      </c:pt>
                      <c:pt idx="9">
                        <c:v>2. Laits et produits laitiers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TBB'!$E$36:$E$46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275421275</c:v>
                      </c:pt>
                      <c:pt idx="1">
                        <c:v>46155546</c:v>
                      </c:pt>
                      <c:pt idx="2">
                        <c:v>-420254</c:v>
                      </c:pt>
                      <c:pt idx="3">
                        <c:v>-1465405</c:v>
                      </c:pt>
                      <c:pt idx="4">
                        <c:v>-2290584</c:v>
                      </c:pt>
                      <c:pt idx="5">
                        <c:v>-830625</c:v>
                      </c:pt>
                      <c:pt idx="6">
                        <c:v>-17816845</c:v>
                      </c:pt>
                      <c:pt idx="7">
                        <c:v>-18707500</c:v>
                      </c:pt>
                      <c:pt idx="8">
                        <c:v>-14787206</c:v>
                      </c:pt>
                      <c:pt idx="9">
                        <c:v>-29350591</c:v>
                      </c:pt>
                      <c:pt idx="10">
                        <c:v>-133781908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6726-40C3-A284-9F8112EF2A9C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TBB'!$F$34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Fruits et légumes</c:v>
                      </c:pt>
                      <c:pt idx="2">
                        <c:v>3. Oléagineux</c:v>
                      </c:pt>
                      <c:pt idx="3">
                        <c:v>8. Pêche et aquaculture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Viande et produits carnés</c:v>
                      </c:pt>
                      <c:pt idx="8">
                        <c:v>3. Autres</c:v>
                      </c:pt>
                      <c:pt idx="9">
                        <c:v>2. Laits et produits laitiers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TBB'!$F$36:$F$46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250051791</c:v>
                      </c:pt>
                      <c:pt idx="1">
                        <c:v>60563210</c:v>
                      </c:pt>
                      <c:pt idx="2">
                        <c:v>-374773</c:v>
                      </c:pt>
                      <c:pt idx="3">
                        <c:v>-1928229</c:v>
                      </c:pt>
                      <c:pt idx="4">
                        <c:v>-2525843</c:v>
                      </c:pt>
                      <c:pt idx="5">
                        <c:v>-425909</c:v>
                      </c:pt>
                      <c:pt idx="6">
                        <c:v>-14505682</c:v>
                      </c:pt>
                      <c:pt idx="7">
                        <c:v>-17718007</c:v>
                      </c:pt>
                      <c:pt idx="8">
                        <c:v>18994669</c:v>
                      </c:pt>
                      <c:pt idx="9">
                        <c:v>-28800553</c:v>
                      </c:pt>
                      <c:pt idx="10">
                        <c:v>-106913920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6726-40C3-A284-9F8112EF2A9C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TBB'!$G$34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Fruits et légumes</c:v>
                      </c:pt>
                      <c:pt idx="2">
                        <c:v>3. Oléagineux</c:v>
                      </c:pt>
                      <c:pt idx="3">
                        <c:v>8. Pêche et aquaculture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Viande et produits carnés</c:v>
                      </c:pt>
                      <c:pt idx="8">
                        <c:v>3. Autres</c:v>
                      </c:pt>
                      <c:pt idx="9">
                        <c:v>2. Laits et produits laitiers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TBB'!$G$36:$G$46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214165442</c:v>
                      </c:pt>
                      <c:pt idx="1">
                        <c:v>66348973</c:v>
                      </c:pt>
                      <c:pt idx="2">
                        <c:v>-686515</c:v>
                      </c:pt>
                      <c:pt idx="3">
                        <c:v>-1426532</c:v>
                      </c:pt>
                      <c:pt idx="4">
                        <c:v>-1921419</c:v>
                      </c:pt>
                      <c:pt idx="5">
                        <c:v>-118346</c:v>
                      </c:pt>
                      <c:pt idx="6">
                        <c:v>-12564716</c:v>
                      </c:pt>
                      <c:pt idx="7">
                        <c:v>-19227940</c:v>
                      </c:pt>
                      <c:pt idx="8">
                        <c:v>-14067134</c:v>
                      </c:pt>
                      <c:pt idx="9">
                        <c:v>-25351502</c:v>
                      </c:pt>
                      <c:pt idx="10">
                        <c:v>-103558142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6726-40C3-A284-9F8112EF2A9C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TBB'!$H$34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Fruits et légumes</c:v>
                      </c:pt>
                      <c:pt idx="2">
                        <c:v>3. Oléagineux</c:v>
                      </c:pt>
                      <c:pt idx="3">
                        <c:v>8. Pêche et aquaculture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Viande et produits carnés</c:v>
                      </c:pt>
                      <c:pt idx="8">
                        <c:v>3. Autres</c:v>
                      </c:pt>
                      <c:pt idx="9">
                        <c:v>2. Laits et produits laitiers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TBB'!$H$36:$H$46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251227691</c:v>
                      </c:pt>
                      <c:pt idx="1">
                        <c:v>92130909</c:v>
                      </c:pt>
                      <c:pt idx="2">
                        <c:v>-265013</c:v>
                      </c:pt>
                      <c:pt idx="3">
                        <c:v>-1792239</c:v>
                      </c:pt>
                      <c:pt idx="4">
                        <c:v>-2194127</c:v>
                      </c:pt>
                      <c:pt idx="5">
                        <c:v>-186613</c:v>
                      </c:pt>
                      <c:pt idx="6">
                        <c:v>-15588384</c:v>
                      </c:pt>
                      <c:pt idx="7">
                        <c:v>-16531690</c:v>
                      </c:pt>
                      <c:pt idx="8">
                        <c:v>-15013667</c:v>
                      </c:pt>
                      <c:pt idx="9">
                        <c:v>-31699092</c:v>
                      </c:pt>
                      <c:pt idx="10">
                        <c:v>-148226616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6726-40C3-A284-9F8112EF2A9C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TBB'!$I$34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Fruits et légumes</c:v>
                      </c:pt>
                      <c:pt idx="2">
                        <c:v>3. Oléagineux</c:v>
                      </c:pt>
                      <c:pt idx="3">
                        <c:v>8. Pêche et aquaculture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Viande et produits carnés</c:v>
                      </c:pt>
                      <c:pt idx="8">
                        <c:v>3. Autres</c:v>
                      </c:pt>
                      <c:pt idx="9">
                        <c:v>2. Laits et produits laitiers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TBB'!$I$36:$I$46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263785144</c:v>
                      </c:pt>
                      <c:pt idx="1">
                        <c:v>75718590</c:v>
                      </c:pt>
                      <c:pt idx="2">
                        <c:v>-2699320</c:v>
                      </c:pt>
                      <c:pt idx="3">
                        <c:v>-1631606</c:v>
                      </c:pt>
                      <c:pt idx="4">
                        <c:v>-2299313</c:v>
                      </c:pt>
                      <c:pt idx="5">
                        <c:v>-1502078</c:v>
                      </c:pt>
                      <c:pt idx="6">
                        <c:v>-14473132</c:v>
                      </c:pt>
                      <c:pt idx="7">
                        <c:v>-16135107</c:v>
                      </c:pt>
                      <c:pt idx="8">
                        <c:v>-5860825</c:v>
                      </c:pt>
                      <c:pt idx="9">
                        <c:v>-32554446</c:v>
                      </c:pt>
                      <c:pt idx="10">
                        <c:v>-167704646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6726-40C3-A284-9F8112EF2A9C}"/>
                  </c:ext>
                </c:extLst>
              </c15:ser>
            </c15:filteredBarSeries>
          </c:ext>
        </c:extLst>
      </c:barChart>
      <c:catAx>
        <c:axId val="45391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09072"/>
        <c:crosses val="autoZero"/>
        <c:auto val="1"/>
        <c:lblAlgn val="ctr"/>
        <c:lblOffset val="100"/>
        <c:noMultiLvlLbl val="0"/>
      </c:catAx>
      <c:valAx>
        <c:axId val="453909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12992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'Export. TBB'!$J$4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TBB'!$C$5:$C$16</c:f>
              <c:strCache>
                <c:ptCount val="11"/>
                <c:pt idx="0">
                  <c:v>Céréales</c:v>
                </c:pt>
                <c:pt idx="1">
                  <c:v>Vins et spiritueux</c:v>
                </c:pt>
                <c:pt idx="2">
                  <c:v>Laits et produits laitiers</c:v>
                </c:pt>
                <c:pt idx="3">
                  <c:v>Produits d'épicerie</c:v>
                </c:pt>
                <c:pt idx="4">
                  <c:v>Viande et produits carnés</c:v>
                </c:pt>
                <c:pt idx="5">
                  <c:v>Fruits et légumes</c:v>
                </c:pt>
                <c:pt idx="6">
                  <c:v>Sucre</c:v>
                </c:pt>
                <c:pt idx="7">
                  <c:v>Pêche et aquaculture</c:v>
                </c:pt>
                <c:pt idx="8">
                  <c:v>Animaux vivants et génétique</c:v>
                </c:pt>
                <c:pt idx="9">
                  <c:v>Oléagineux</c:v>
                </c:pt>
                <c:pt idx="10">
                  <c:v>Autres</c:v>
                </c:pt>
              </c:strCache>
            </c:strRef>
          </c:cat>
          <c:val>
            <c:numRef>
              <c:f>'Export. TBB'!$J$5:$J$16</c:f>
              <c:numCache>
                <c:formatCode>0</c:formatCode>
                <c:ptCount val="11"/>
                <c:pt idx="0">
                  <c:v>129379070</c:v>
                </c:pt>
                <c:pt idx="1">
                  <c:v>37947235</c:v>
                </c:pt>
                <c:pt idx="2">
                  <c:v>39852538</c:v>
                </c:pt>
                <c:pt idx="3">
                  <c:v>24031478</c:v>
                </c:pt>
                <c:pt idx="4">
                  <c:v>16630693</c:v>
                </c:pt>
                <c:pt idx="5">
                  <c:v>7501083</c:v>
                </c:pt>
                <c:pt idx="6">
                  <c:v>850845</c:v>
                </c:pt>
                <c:pt idx="7">
                  <c:v>12928872</c:v>
                </c:pt>
                <c:pt idx="8">
                  <c:v>2123028</c:v>
                </c:pt>
                <c:pt idx="9">
                  <c:v>517465</c:v>
                </c:pt>
                <c:pt idx="10">
                  <c:v>168996955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82-4842-85CD-33CB290EADB0}"/>
            </c:ext>
          </c:extLst>
        </c:ser>
        <c:ser>
          <c:idx val="1"/>
          <c:order val="1"/>
          <c:tx>
            <c:strRef>
              <c:f>'Export. TBB'!$K$4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TBB'!$C$5:$C$16</c:f>
              <c:strCache>
                <c:ptCount val="11"/>
                <c:pt idx="0">
                  <c:v>Céréales</c:v>
                </c:pt>
                <c:pt idx="1">
                  <c:v>Vins et spiritueux</c:v>
                </c:pt>
                <c:pt idx="2">
                  <c:v>Laits et produits laitiers</c:v>
                </c:pt>
                <c:pt idx="3">
                  <c:v>Produits d'épicerie</c:v>
                </c:pt>
                <c:pt idx="4">
                  <c:v>Viande et produits carnés</c:v>
                </c:pt>
                <c:pt idx="5">
                  <c:v>Fruits et légumes</c:v>
                </c:pt>
                <c:pt idx="6">
                  <c:v>Sucre</c:v>
                </c:pt>
                <c:pt idx="7">
                  <c:v>Pêche et aquaculture</c:v>
                </c:pt>
                <c:pt idx="8">
                  <c:v>Animaux vivants et génétique</c:v>
                </c:pt>
                <c:pt idx="9">
                  <c:v>Oléagineux</c:v>
                </c:pt>
                <c:pt idx="10">
                  <c:v>Autres</c:v>
                </c:pt>
              </c:strCache>
            </c:strRef>
          </c:cat>
          <c:val>
            <c:numRef>
              <c:f>'Export. TBB'!$K$5:$K$16</c:f>
              <c:numCache>
                <c:formatCode>0</c:formatCode>
                <c:ptCount val="11"/>
                <c:pt idx="0">
                  <c:v>152093216</c:v>
                </c:pt>
                <c:pt idx="1">
                  <c:v>47263075</c:v>
                </c:pt>
                <c:pt idx="2">
                  <c:v>48206075</c:v>
                </c:pt>
                <c:pt idx="3">
                  <c:v>28503061</c:v>
                </c:pt>
                <c:pt idx="4">
                  <c:v>16253410</c:v>
                </c:pt>
                <c:pt idx="5">
                  <c:v>10105244</c:v>
                </c:pt>
                <c:pt idx="6">
                  <c:v>1513889</c:v>
                </c:pt>
                <c:pt idx="7">
                  <c:v>7740853</c:v>
                </c:pt>
                <c:pt idx="8">
                  <c:v>880621</c:v>
                </c:pt>
                <c:pt idx="9">
                  <c:v>639025</c:v>
                </c:pt>
                <c:pt idx="10">
                  <c:v>155621094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82-4842-85CD-33CB290EADB0}"/>
            </c:ext>
          </c:extLst>
        </c:ser>
        <c:ser>
          <c:idx val="2"/>
          <c:order val="2"/>
          <c:tx>
            <c:strRef>
              <c:f>'Export. TBB'!$L$4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'Export. TBB'!$C$5:$C$16</c:f>
              <c:strCache>
                <c:ptCount val="11"/>
                <c:pt idx="0">
                  <c:v>Céréales</c:v>
                </c:pt>
                <c:pt idx="1">
                  <c:v>Vins et spiritueux</c:v>
                </c:pt>
                <c:pt idx="2">
                  <c:v>Laits et produits laitiers</c:v>
                </c:pt>
                <c:pt idx="3">
                  <c:v>Produits d'épicerie</c:v>
                </c:pt>
                <c:pt idx="4">
                  <c:v>Viande et produits carnés</c:v>
                </c:pt>
                <c:pt idx="5">
                  <c:v>Fruits et légumes</c:v>
                </c:pt>
                <c:pt idx="6">
                  <c:v>Sucre</c:v>
                </c:pt>
                <c:pt idx="7">
                  <c:v>Pêche et aquaculture</c:v>
                </c:pt>
                <c:pt idx="8">
                  <c:v>Animaux vivants et génétique</c:v>
                </c:pt>
                <c:pt idx="9">
                  <c:v>Oléagineux</c:v>
                </c:pt>
                <c:pt idx="10">
                  <c:v>Autres</c:v>
                </c:pt>
              </c:strCache>
            </c:strRef>
          </c:cat>
          <c:val>
            <c:numRef>
              <c:f>'Export. TBB'!$L$5:$L$16</c:f>
              <c:numCache>
                <c:formatCode>0</c:formatCode>
                <c:ptCount val="11"/>
                <c:pt idx="0">
                  <c:v>104789282</c:v>
                </c:pt>
                <c:pt idx="1">
                  <c:v>49126277</c:v>
                </c:pt>
                <c:pt idx="2">
                  <c:v>46181924</c:v>
                </c:pt>
                <c:pt idx="3">
                  <c:v>27409214</c:v>
                </c:pt>
                <c:pt idx="4">
                  <c:v>18217693</c:v>
                </c:pt>
                <c:pt idx="5">
                  <c:v>9795720</c:v>
                </c:pt>
                <c:pt idx="6">
                  <c:v>1060021</c:v>
                </c:pt>
                <c:pt idx="7">
                  <c:v>13669406</c:v>
                </c:pt>
                <c:pt idx="8">
                  <c:v>224803</c:v>
                </c:pt>
                <c:pt idx="9">
                  <c:v>5862562</c:v>
                </c:pt>
                <c:pt idx="10">
                  <c:v>114913454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82-4842-85CD-33CB290EADB0}"/>
            </c:ext>
          </c:extLst>
        </c:ser>
        <c:ser>
          <c:idx val="3"/>
          <c:order val="3"/>
          <c:tx>
            <c:strRef>
              <c:f>'Export. TBB'!$M$4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'Export. TBB'!$C$5:$C$16</c:f>
              <c:strCache>
                <c:ptCount val="11"/>
                <c:pt idx="0">
                  <c:v>Céréales</c:v>
                </c:pt>
                <c:pt idx="1">
                  <c:v>Vins et spiritueux</c:v>
                </c:pt>
                <c:pt idx="2">
                  <c:v>Laits et produits laitiers</c:v>
                </c:pt>
                <c:pt idx="3">
                  <c:v>Produits d'épicerie</c:v>
                </c:pt>
                <c:pt idx="4">
                  <c:v>Viande et produits carnés</c:v>
                </c:pt>
                <c:pt idx="5">
                  <c:v>Fruits et légumes</c:v>
                </c:pt>
                <c:pt idx="6">
                  <c:v>Sucre</c:v>
                </c:pt>
                <c:pt idx="7">
                  <c:v>Pêche et aquaculture</c:v>
                </c:pt>
                <c:pt idx="8">
                  <c:v>Animaux vivants et génétique</c:v>
                </c:pt>
                <c:pt idx="9">
                  <c:v>Oléagineux</c:v>
                </c:pt>
                <c:pt idx="10">
                  <c:v>Autres</c:v>
                </c:pt>
              </c:strCache>
            </c:strRef>
          </c:cat>
          <c:val>
            <c:numRef>
              <c:f>'Export. TBB'!$M$5:$M$16</c:f>
              <c:numCache>
                <c:formatCode>0</c:formatCode>
                <c:ptCount val="11"/>
                <c:pt idx="0">
                  <c:v>122680232</c:v>
                </c:pt>
                <c:pt idx="1">
                  <c:v>46906696</c:v>
                </c:pt>
                <c:pt idx="2">
                  <c:v>44740783</c:v>
                </c:pt>
                <c:pt idx="3">
                  <c:v>25941344</c:v>
                </c:pt>
                <c:pt idx="4">
                  <c:v>13961108</c:v>
                </c:pt>
                <c:pt idx="5">
                  <c:v>8147426</c:v>
                </c:pt>
                <c:pt idx="6">
                  <c:v>6735937</c:v>
                </c:pt>
                <c:pt idx="7">
                  <c:v>6574718</c:v>
                </c:pt>
                <c:pt idx="8">
                  <c:v>2553660</c:v>
                </c:pt>
                <c:pt idx="9">
                  <c:v>176283</c:v>
                </c:pt>
                <c:pt idx="10">
                  <c:v>139123390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82-4842-85CD-33CB290EA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1505488"/>
        <c:axId val="451510192"/>
      </c:barChart>
      <c:catAx>
        <c:axId val="45150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10192"/>
        <c:crosses val="autoZero"/>
        <c:auto val="1"/>
        <c:lblAlgn val="ctr"/>
        <c:lblOffset val="100"/>
        <c:noMultiLvlLbl val="0"/>
      </c:catAx>
      <c:valAx>
        <c:axId val="451510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5488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'Export. françaises'!$J$4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françaises'!$C$5:$C$16</c:f>
              <c:strCache>
                <c:ptCount val="11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  <c:pt idx="10">
                  <c:v>Côte d'Ivoire</c:v>
                </c:pt>
              </c:strCache>
            </c:strRef>
          </c:cat>
          <c:val>
            <c:numRef>
              <c:f>'Export. françaises'!$J$5:$J$16</c:f>
              <c:numCache>
                <c:formatCode>0</c:formatCode>
                <c:ptCount val="11"/>
                <c:pt idx="0">
                  <c:v>7476478033</c:v>
                </c:pt>
                <c:pt idx="1">
                  <c:v>7254041242</c:v>
                </c:pt>
                <c:pt idx="2">
                  <c:v>5407157368</c:v>
                </c:pt>
                <c:pt idx="3">
                  <c:v>5572183950</c:v>
                </c:pt>
                <c:pt idx="4">
                  <c:v>5444957440</c:v>
                </c:pt>
                <c:pt idx="5">
                  <c:v>5744168652</c:v>
                </c:pt>
                <c:pt idx="6">
                  <c:v>4569935938</c:v>
                </c:pt>
                <c:pt idx="7">
                  <c:v>4103624805</c:v>
                </c:pt>
                <c:pt idx="8">
                  <c:v>2018734814</c:v>
                </c:pt>
                <c:pt idx="9">
                  <c:v>1192453048</c:v>
                </c:pt>
                <c:pt idx="10">
                  <c:v>440759262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68-4AD0-8A8B-480CEE33E5FD}"/>
            </c:ext>
          </c:extLst>
        </c:ser>
        <c:ser>
          <c:idx val="1"/>
          <c:order val="1"/>
          <c:tx>
            <c:strRef>
              <c:f>'Export. françaises'!$K$4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françaises'!$C$5:$C$16</c:f>
              <c:strCache>
                <c:ptCount val="11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  <c:pt idx="10">
                  <c:v>Côte d'Ivoire</c:v>
                </c:pt>
              </c:strCache>
            </c:strRef>
          </c:cat>
          <c:val>
            <c:numRef>
              <c:f>'Export. françaises'!$K$5:$K$16</c:f>
              <c:numCache>
                <c:formatCode>0</c:formatCode>
                <c:ptCount val="11"/>
                <c:pt idx="0">
                  <c:v>9103455796</c:v>
                </c:pt>
                <c:pt idx="1">
                  <c:v>8351416890</c:v>
                </c:pt>
                <c:pt idx="2">
                  <c:v>6968235130</c:v>
                </c:pt>
                <c:pt idx="3">
                  <c:v>6719910605</c:v>
                </c:pt>
                <c:pt idx="4">
                  <c:v>5960368389</c:v>
                </c:pt>
                <c:pt idx="5">
                  <c:v>6647644537</c:v>
                </c:pt>
                <c:pt idx="6">
                  <c:v>5837579347</c:v>
                </c:pt>
                <c:pt idx="7">
                  <c:v>3532789502</c:v>
                </c:pt>
                <c:pt idx="8">
                  <c:v>2236296621</c:v>
                </c:pt>
                <c:pt idx="9">
                  <c:v>1336641829</c:v>
                </c:pt>
                <c:pt idx="10">
                  <c:v>468819563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68-4AD0-8A8B-480CEE33E5FD}"/>
            </c:ext>
          </c:extLst>
        </c:ser>
        <c:ser>
          <c:idx val="2"/>
          <c:order val="2"/>
          <c:tx>
            <c:strRef>
              <c:f>'Export. françaises'!$L$4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'Export. françaises'!$C$5:$C$16</c:f>
              <c:strCache>
                <c:ptCount val="11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  <c:pt idx="10">
                  <c:v>Côte d'Ivoire</c:v>
                </c:pt>
              </c:strCache>
            </c:strRef>
          </c:cat>
          <c:val>
            <c:numRef>
              <c:f>'Export. françaises'!$L$5:$L$16</c:f>
              <c:numCache>
                <c:formatCode>0</c:formatCode>
                <c:ptCount val="11"/>
                <c:pt idx="0">
                  <c:v>9082622430</c:v>
                </c:pt>
                <c:pt idx="1">
                  <c:v>8779973702</c:v>
                </c:pt>
                <c:pt idx="2">
                  <c:v>7175015271</c:v>
                </c:pt>
                <c:pt idx="3">
                  <c:v>6924993662</c:v>
                </c:pt>
                <c:pt idx="4">
                  <c:v>6286222382</c:v>
                </c:pt>
                <c:pt idx="5">
                  <c:v>5423530977</c:v>
                </c:pt>
                <c:pt idx="6">
                  <c:v>5369420151</c:v>
                </c:pt>
                <c:pt idx="7">
                  <c:v>3716417445</c:v>
                </c:pt>
                <c:pt idx="8">
                  <c:v>2286526498</c:v>
                </c:pt>
                <c:pt idx="9">
                  <c:v>1475965141</c:v>
                </c:pt>
                <c:pt idx="10">
                  <c:v>391250356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68-4AD0-8A8B-480CEE33E5FD}"/>
            </c:ext>
          </c:extLst>
        </c:ser>
        <c:ser>
          <c:idx val="3"/>
          <c:order val="3"/>
          <c:tx>
            <c:strRef>
              <c:f>'Export. françaises'!$M$4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'Export. françaises'!$C$5:$C$16</c:f>
              <c:strCache>
                <c:ptCount val="11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  <c:pt idx="10">
                  <c:v>Côte d'Ivoire</c:v>
                </c:pt>
              </c:strCache>
            </c:strRef>
          </c:cat>
          <c:val>
            <c:numRef>
              <c:f>'Export. françaises'!$M$5:$M$16</c:f>
              <c:numCache>
                <c:formatCode>0</c:formatCode>
                <c:ptCount val="11"/>
                <c:pt idx="0">
                  <c:v>9182303112</c:v>
                </c:pt>
                <c:pt idx="1">
                  <c:v>8680131512</c:v>
                </c:pt>
                <c:pt idx="2">
                  <c:v>7073516153</c:v>
                </c:pt>
                <c:pt idx="3">
                  <c:v>7059809903</c:v>
                </c:pt>
                <c:pt idx="4">
                  <c:v>6434150395</c:v>
                </c:pt>
                <c:pt idx="5">
                  <c:v>5738033957</c:v>
                </c:pt>
                <c:pt idx="6">
                  <c:v>5413062053</c:v>
                </c:pt>
                <c:pt idx="7">
                  <c:v>3004612796</c:v>
                </c:pt>
                <c:pt idx="8">
                  <c:v>2223678894</c:v>
                </c:pt>
                <c:pt idx="9">
                  <c:v>1680000602</c:v>
                </c:pt>
                <c:pt idx="10">
                  <c:v>417541577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568-4AD0-8A8B-480CEE33E5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1504704"/>
        <c:axId val="451507840"/>
      </c:barChart>
      <c:catAx>
        <c:axId val="451504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7840"/>
        <c:crosses val="autoZero"/>
        <c:auto val="1"/>
        <c:lblAlgn val="ctr"/>
        <c:lblOffset val="100"/>
        <c:noMultiLvlLbl val="0"/>
      </c:catAx>
      <c:valAx>
        <c:axId val="45150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4704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'Import. TBB'!$M$32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A3F-4FFF-A2A9-C76F4B162223}"/>
              </c:ext>
            </c:extLst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A3F-4FFF-A2A9-C76F4B162223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A3F-4FFF-A2A9-C76F4B162223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A3F-4FFF-A2A9-C76F4B162223}"/>
              </c:ext>
            </c:extLst>
          </c:dPt>
          <c:dPt>
            <c:idx val="4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A3F-4FFF-A2A9-C76F4B162223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A3F-4FFF-A2A9-C76F4B162223}"/>
              </c:ext>
            </c:extLst>
          </c:dPt>
          <c:dPt>
            <c:idx val="6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A3F-4FFF-A2A9-C76F4B162223}"/>
              </c:ext>
            </c:extLst>
          </c:dPt>
          <c:dPt>
            <c:idx val="7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A3F-4FFF-A2A9-C76F4B162223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A3F-4FFF-A2A9-C76F4B162223}"/>
              </c:ext>
            </c:extLst>
          </c:dPt>
          <c:dPt>
            <c:idx val="9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A3F-4FFF-A2A9-C76F4B162223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FA3F-4FFF-A2A9-C76F4B162223}"/>
              </c:ext>
            </c:extLst>
          </c:dPt>
          <c:dLbls>
            <c:dLbl>
              <c:idx val="0"/>
              <c:layout>
                <c:manualLayout>
                  <c:x val="-0.20777572804145916"/>
                  <c:y val="9.11787089011236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551418168720554"/>
                      <c:h val="0.27185251296351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A3F-4FFF-A2A9-C76F4B162223}"/>
                </c:ext>
              </c:extLst>
            </c:dLbl>
            <c:dLbl>
              <c:idx val="1"/>
              <c:layout>
                <c:manualLayout>
                  <c:x val="-8.9628148042078665E-3"/>
                  <c:y val="-0.1469561932772087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400946196198867"/>
                      <c:h val="0.242492308852655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A3F-4FFF-A2A9-C76F4B162223}"/>
                </c:ext>
              </c:extLst>
            </c:dLbl>
            <c:dLbl>
              <c:idx val="2"/>
              <c:layout>
                <c:manualLayout>
                  <c:x val="3.8968330900766901E-2"/>
                  <c:y val="2.62608102616042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1713782674125603"/>
                      <c:h val="0.117890054870970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A3F-4FFF-A2A9-C76F4B162223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7-FA3F-4FFF-A2A9-C76F4B162223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9-FA3F-4FFF-A2A9-C76F4B162223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B-FA3F-4FFF-A2A9-C76F4B162223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D-FA3F-4FFF-A2A9-C76F4B162223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F-FA3F-4FFF-A2A9-C76F4B162223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1-FA3F-4FFF-A2A9-C76F4B162223}"/>
                </c:ext>
              </c:extLst>
            </c:dLbl>
            <c:dLbl>
              <c:idx val="9"/>
              <c:layout>
                <c:manualLayout>
                  <c:x val="8.1436650199379595E-2"/>
                  <c:y val="-1.76305475536391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3-FA3F-4FFF-A2A9-C76F4B162223}"/>
                </c:ext>
              </c:extLst>
            </c:dLbl>
            <c:dLbl>
              <c:idx val="10"/>
              <c:layout>
                <c:manualLayout>
                  <c:x val="8.1170235255904749E-2"/>
                  <c:y val="0.1432407029798314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6447"/>
                        <a:gd name="adj2" fmla="val -8993"/>
                      </a:avLst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5-FA3F-4FFF-A2A9-C76F4B1622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'Import. TBB'!$C$33:$C$44</c:f>
              <c:strCache>
                <c:ptCount val="11"/>
                <c:pt idx="0">
                  <c:v>Céréales</c:v>
                </c:pt>
                <c:pt idx="1">
                  <c:v>Pêche et aquaculture</c:v>
                </c:pt>
                <c:pt idx="2">
                  <c:v>Viande et produits carnés</c:v>
                </c:pt>
                <c:pt idx="3">
                  <c:v>Fruits et légumes</c:v>
                </c:pt>
                <c:pt idx="4">
                  <c:v>Laits et produits laitiers</c:v>
                </c:pt>
                <c:pt idx="5">
                  <c:v>Oléagineux</c:v>
                </c:pt>
                <c:pt idx="6">
                  <c:v>Vins et spiritueux</c:v>
                </c:pt>
                <c:pt idx="7">
                  <c:v>Produits d'épicerie</c:v>
                </c:pt>
                <c:pt idx="8">
                  <c:v>Sucre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f>'Import. TBB'!$M$33:$M$44</c:f>
              <c:numCache>
                <c:formatCode>0%</c:formatCode>
                <c:ptCount val="11"/>
                <c:pt idx="0">
                  <c:v>0.37531624900262051</c:v>
                </c:pt>
                <c:pt idx="1">
                  <c:v>0.24173670353298371</c:v>
                </c:pt>
                <c:pt idx="2">
                  <c:v>5.4692160372177778E-2</c:v>
                </c:pt>
                <c:pt idx="3">
                  <c:v>4.239574120067733E-2</c:v>
                </c:pt>
                <c:pt idx="4">
                  <c:v>3.7498586105357168E-2</c:v>
                </c:pt>
                <c:pt idx="5">
                  <c:v>3.7197600944150158E-2</c:v>
                </c:pt>
                <c:pt idx="6">
                  <c:v>3.5613696410363688E-2</c:v>
                </c:pt>
                <c:pt idx="7">
                  <c:v>3.5057040798151667E-2</c:v>
                </c:pt>
                <c:pt idx="8">
                  <c:v>2.7453178335592101E-2</c:v>
                </c:pt>
                <c:pt idx="9">
                  <c:v>2.1113557612541758E-2</c:v>
                </c:pt>
                <c:pt idx="10">
                  <c:v>9.1925485685384153E-2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FA3F-4FFF-A2A9-C76F4B1622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283633823821782"/>
          <c:y val="9.6544655133188911E-2"/>
          <c:w val="0.66624607353511833"/>
          <c:h val="0.81695096458516736"/>
        </c:manualLayout>
      </c:layout>
      <c:pieChart>
        <c:varyColors val="1"/>
        <c:ser>
          <c:idx val="9"/>
          <c:order val="9"/>
          <c:tx>
            <c:strRef>
              <c:f>'Import. TBB'!$M$76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653-4E5B-A067-9F7E3229BCBB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653-4E5B-A067-9F7E3229BCBB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653-4E5B-A067-9F7E3229BCBB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653-4E5B-A067-9F7E3229BCBB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653-4E5B-A067-9F7E3229BCB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653-4E5B-A067-9F7E3229BCBB}"/>
              </c:ext>
            </c:extLst>
          </c:dPt>
          <c:dPt>
            <c:idx val="6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653-4E5B-A067-9F7E3229BCBB}"/>
              </c:ext>
            </c:extLst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653-4E5B-A067-9F7E3229BCBB}"/>
              </c:ext>
            </c:extLst>
          </c:dPt>
          <c:dPt>
            <c:idx val="8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653-4E5B-A067-9F7E3229BCBB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E653-4E5B-A067-9F7E3229BCBB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E653-4E5B-A067-9F7E3229BCBB}"/>
              </c:ext>
            </c:extLst>
          </c:dPt>
          <c:dLbls>
            <c:dLbl>
              <c:idx val="0"/>
              <c:layout>
                <c:manualLayout>
                  <c:x val="-0.17914191942728525"/>
                  <c:y val="0.104147089758680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8255421928912478"/>
                      <c:h val="0.26922349327873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653-4E5B-A067-9F7E3229BCBB}"/>
                </c:ext>
              </c:extLst>
            </c:dLbl>
            <c:dLbl>
              <c:idx val="1"/>
              <c:layout>
                <c:manualLayout>
                  <c:x val="-0.13365416724156504"/>
                  <c:y val="-0.1678542637269158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E653-4E5B-A067-9F7E3229BCBB}"/>
                </c:ext>
              </c:extLst>
            </c:dLbl>
            <c:dLbl>
              <c:idx val="2"/>
              <c:layout>
                <c:manualLayout>
                  <c:x val="7.8271916820705736E-2"/>
                  <c:y val="-1.308561744331543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8727866552544085"/>
                      <c:h val="0.113995304839246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653-4E5B-A067-9F7E3229BCBB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E653-4E5B-A067-9F7E3229BCBB}"/>
                </c:ext>
              </c:extLst>
            </c:dLbl>
            <c:dLbl>
              <c:idx val="4"/>
              <c:layout>
                <c:manualLayout>
                  <c:x val="-6.4324195964356262E-2"/>
                  <c:y val="-2.60278082765397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E653-4E5B-A067-9F7E3229BCBB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653-4E5B-A067-9F7E3229BCBB}"/>
                </c:ext>
              </c:extLst>
            </c:dLbl>
            <c:dLbl>
              <c:idx val="6"/>
              <c:layout>
                <c:manualLayout>
                  <c:x val="-8.027071453383991E-2"/>
                  <c:y val="-4.69647961858414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D-E653-4E5B-A067-9F7E3229BCBB}"/>
                </c:ext>
              </c:extLst>
            </c:dLbl>
            <c:dLbl>
              <c:idx val="7"/>
              <c:layout>
                <c:manualLayout>
                  <c:x val="-0.10616601406947887"/>
                  <c:y val="-0.1954416303154396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120099786112595"/>
                      <c:h val="0.149961175900372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E653-4E5B-A067-9F7E3229BCB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653-4E5B-A067-9F7E3229BCBB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653-4E5B-A067-9F7E3229BCBB}"/>
                </c:ext>
              </c:extLst>
            </c:dLbl>
            <c:dLbl>
              <c:idx val="10"/>
              <c:layout>
                <c:manualLayout>
                  <c:x val="0.24136950792788361"/>
                  <c:y val="0.1132890936427391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5354841843145759"/>
                      <c:h val="0.312798599364966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5-E653-4E5B-A067-9F7E3229BC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'Import. TBB'!$C$77:$C$88</c:f>
              <c:strCache>
                <c:ptCount val="11"/>
                <c:pt idx="0">
                  <c:v>Céréales</c:v>
                </c:pt>
                <c:pt idx="1">
                  <c:v>Laits et produits laitiers</c:v>
                </c:pt>
                <c:pt idx="2">
                  <c:v>Viande et produits carnés</c:v>
                </c:pt>
                <c:pt idx="3">
                  <c:v>Vins et spiritueux</c:v>
                </c:pt>
                <c:pt idx="4">
                  <c:v>Produits d'épicerie</c:v>
                </c:pt>
                <c:pt idx="5">
                  <c:v>Sucre</c:v>
                </c:pt>
                <c:pt idx="6">
                  <c:v>Fruits et légumes</c:v>
                </c:pt>
                <c:pt idx="7">
                  <c:v>Animaux vivants et génétique</c:v>
                </c:pt>
                <c:pt idx="8">
                  <c:v>Pêche et aquaculture</c:v>
                </c:pt>
                <c:pt idx="9">
                  <c:v>Oléagineux</c:v>
                </c:pt>
                <c:pt idx="10">
                  <c:v>Autres</c:v>
                </c:pt>
              </c:strCache>
            </c:strRef>
          </c:cat>
          <c:val>
            <c:numRef>
              <c:f>'Import. TBB'!$M$77:$M$88</c:f>
              <c:numCache>
                <c:formatCode>0%</c:formatCode>
                <c:ptCount val="11"/>
                <c:pt idx="0">
                  <c:v>0.37241735791670055</c:v>
                </c:pt>
                <c:pt idx="1">
                  <c:v>0.11721119032401771</c:v>
                </c:pt>
                <c:pt idx="2">
                  <c:v>4.612431868738328E-2</c:v>
                </c:pt>
                <c:pt idx="3">
                  <c:v>3.2390966499597183E-2</c:v>
                </c:pt>
                <c:pt idx="4">
                  <c:v>2.5496532208907793E-2</c:v>
                </c:pt>
                <c:pt idx="5">
                  <c:v>1.7581517277868889E-2</c:v>
                </c:pt>
                <c:pt idx="6">
                  <c:v>1.638139037157009E-2</c:v>
                </c:pt>
                <c:pt idx="7">
                  <c:v>7.4597788676965026E-3</c:v>
                </c:pt>
                <c:pt idx="8">
                  <c:v>4.9389141768276202E-3</c:v>
                </c:pt>
                <c:pt idx="9">
                  <c:v>6.2837512346992344E-4</c:v>
                </c:pt>
                <c:pt idx="10">
                  <c:v>0.35936965581948987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E653-4E5B-A067-9F7E3229BC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TBB'!$D$76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8-E653-4E5B-A067-9F7E3229BCB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A-E653-4E5B-A067-9F7E3229BCB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C-E653-4E5B-A067-9F7E3229BCB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E-E653-4E5B-A067-9F7E3229BCB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0-E653-4E5B-A067-9F7E3229BCB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2-E653-4E5B-A067-9F7E3229BCB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4-E653-4E5B-A067-9F7E3229BCB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6-E653-4E5B-A067-9F7E3229BCB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8-E653-4E5B-A067-9F7E3229BCB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A-E653-4E5B-A067-9F7E3229BCB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2C-E653-4E5B-A067-9F7E3229BCBB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TBB'!$D$77:$D$88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0.45553058134691854</c:v>
                      </c:pt>
                      <c:pt idx="1">
                        <c:v>7.4965440849934645E-2</c:v>
                      </c:pt>
                      <c:pt idx="2">
                        <c:v>6.5956075019481392E-2</c:v>
                      </c:pt>
                      <c:pt idx="3">
                        <c:v>4.6404430969431185E-2</c:v>
                      </c:pt>
                      <c:pt idx="4">
                        <c:v>4.3391721955322607E-2</c:v>
                      </c:pt>
                      <c:pt idx="5">
                        <c:v>9.8796686816386486E-4</c:v>
                      </c:pt>
                      <c:pt idx="6">
                        <c:v>2.7125040898533279E-2</c:v>
                      </c:pt>
                      <c:pt idx="7">
                        <c:v>6.4566313897327894E-3</c:v>
                      </c:pt>
                      <c:pt idx="8">
                        <c:v>3.011442875303659E-3</c:v>
                      </c:pt>
                      <c:pt idx="9">
                        <c:v>6.4876269642021684E-4</c:v>
                      </c:pt>
                      <c:pt idx="10">
                        <c:v>0.27552191133732062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2D-E653-4E5B-A067-9F7E3229BCBB}"/>
                  </c:ext>
                </c:extLst>
              </c15:ser>
            </c15:filteredPieSeries>
            <c15:filteredPi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TBB'!$E$76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F-E653-4E5B-A067-9F7E3229BCB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1-E653-4E5B-A067-9F7E3229BCB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3-E653-4E5B-A067-9F7E3229BCB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5-E653-4E5B-A067-9F7E3229BCB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7-E653-4E5B-A067-9F7E3229BCB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9-E653-4E5B-A067-9F7E3229BCB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B-E653-4E5B-A067-9F7E3229BCB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D-E653-4E5B-A067-9F7E3229BCB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3F-E653-4E5B-A067-9F7E3229BCB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1-E653-4E5B-A067-9F7E3229BCB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3-E653-4E5B-A067-9F7E3229BCBB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TBB'!$E$77:$E$88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0.38797422858668895</c:v>
                      </c:pt>
                      <c:pt idx="1">
                        <c:v>8.510397852725686E-2</c:v>
                      </c:pt>
                      <c:pt idx="2">
                        <c:v>5.4237408940261099E-2</c:v>
                      </c:pt>
                      <c:pt idx="3">
                        <c:v>5.1658088545330889E-2</c:v>
                      </c:pt>
                      <c:pt idx="4">
                        <c:v>7.6626996948843867E-2</c:v>
                      </c:pt>
                      <c:pt idx="5">
                        <c:v>2.409402123479145E-3</c:v>
                      </c:pt>
                      <c:pt idx="6">
                        <c:v>3.4321507757465779E-2</c:v>
                      </c:pt>
                      <c:pt idx="7">
                        <c:v>6.6411405980833808E-3</c:v>
                      </c:pt>
                      <c:pt idx="8">
                        <c:v>5.113960703842603E-3</c:v>
                      </c:pt>
                      <c:pt idx="9">
                        <c:v>1.3853551944925653E-3</c:v>
                      </c:pt>
                      <c:pt idx="10">
                        <c:v>0.294527926275788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44-E653-4E5B-A067-9F7E3229BCBB}"/>
                  </c:ext>
                </c:extLst>
              </c15:ser>
            </c15:filteredPieSeries>
            <c15:filteredPi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TBB'!$F$76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6-E653-4E5B-A067-9F7E3229BCB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8-E653-4E5B-A067-9F7E3229BCB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A-E653-4E5B-A067-9F7E3229BCB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C-E653-4E5B-A067-9F7E3229BCB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4E-E653-4E5B-A067-9F7E3229BCB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0-E653-4E5B-A067-9F7E3229BCB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2-E653-4E5B-A067-9F7E3229BCB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4-E653-4E5B-A067-9F7E3229BCB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6-E653-4E5B-A067-9F7E3229BCB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8-E653-4E5B-A067-9F7E3229BCB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A-E653-4E5B-A067-9F7E3229BCBB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TBB'!$F$77:$F$88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0.36195007726973771</c:v>
                      </c:pt>
                      <c:pt idx="1">
                        <c:v>9.7472684924115122E-2</c:v>
                      </c:pt>
                      <c:pt idx="2">
                        <c:v>5.9963564230010265E-2</c:v>
                      </c:pt>
                      <c:pt idx="3">
                        <c:v>4.9111173898405081E-2</c:v>
                      </c:pt>
                      <c:pt idx="4">
                        <c:v>6.065791924952587E-2</c:v>
                      </c:pt>
                      <c:pt idx="5">
                        <c:v>1.4424679321815056E-3</c:v>
                      </c:pt>
                      <c:pt idx="6">
                        <c:v>3.1460763788964737E-2</c:v>
                      </c:pt>
                      <c:pt idx="7">
                        <c:v>8.5479381874992814E-3</c:v>
                      </c:pt>
                      <c:pt idx="8">
                        <c:v>6.5759727747964156E-3</c:v>
                      </c:pt>
                      <c:pt idx="9">
                        <c:v>1.4935861554131859E-3</c:v>
                      </c:pt>
                      <c:pt idx="10">
                        <c:v>0.32132385158935084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5B-E653-4E5B-A067-9F7E3229BCBB}"/>
                  </c:ext>
                </c:extLst>
              </c15:ser>
            </c15:filteredPieSeries>
            <c15:filteredPi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TBB'!$G$76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D-E653-4E5B-A067-9F7E3229BCB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5F-E653-4E5B-A067-9F7E3229BCB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1-E653-4E5B-A067-9F7E3229BCB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3-E653-4E5B-A067-9F7E3229BCB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5-E653-4E5B-A067-9F7E3229BCB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7-E653-4E5B-A067-9F7E3229BCB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9-E653-4E5B-A067-9F7E3229BCB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B-E653-4E5B-A067-9F7E3229BCB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D-E653-4E5B-A067-9F7E3229BCB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6F-E653-4E5B-A067-9F7E3229BCB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1-E653-4E5B-A067-9F7E3229BCBB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TBB'!$G$77:$G$88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0.35112481023252512</c:v>
                      </c:pt>
                      <c:pt idx="1">
                        <c:v>8.5920627083406212E-2</c:v>
                      </c:pt>
                      <c:pt idx="2">
                        <c:v>6.613704176763005E-2</c:v>
                      </c:pt>
                      <c:pt idx="3">
                        <c:v>4.2586896147113459E-2</c:v>
                      </c:pt>
                      <c:pt idx="4">
                        <c:v>5.3834474909275919E-2</c:v>
                      </c:pt>
                      <c:pt idx="5">
                        <c:v>4.0238110799755425E-4</c:v>
                      </c:pt>
                      <c:pt idx="6">
                        <c:v>3.0289856352824888E-2</c:v>
                      </c:pt>
                      <c:pt idx="7">
                        <c:v>6.5143244472070953E-3</c:v>
                      </c:pt>
                      <c:pt idx="8">
                        <c:v>5.0658507323937674E-3</c:v>
                      </c:pt>
                      <c:pt idx="9">
                        <c:v>2.4826175614236167E-3</c:v>
                      </c:pt>
                      <c:pt idx="10">
                        <c:v>0.35564112304696016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72-E653-4E5B-A067-9F7E3229BCBB}"/>
                  </c:ext>
                </c:extLst>
              </c15:ser>
            </c15:filteredPieSeries>
            <c15:filteredPi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TBB'!$H$76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4-E653-4E5B-A067-9F7E3229BCB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6-E653-4E5B-A067-9F7E3229BCB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8-E653-4E5B-A067-9F7E3229BCB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A-E653-4E5B-A067-9F7E3229BCB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C-E653-4E5B-A067-9F7E3229BCB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7E-E653-4E5B-A067-9F7E3229BCB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0-E653-4E5B-A067-9F7E3229BCB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2-E653-4E5B-A067-9F7E3229BCB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4-E653-4E5B-A067-9F7E3229BCB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6-E653-4E5B-A067-9F7E3229BCB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8-E653-4E5B-A067-9F7E3229BCBB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TBB'!$H$77:$H$88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0.40537010632172138</c:v>
                      </c:pt>
                      <c:pt idx="1">
                        <c:v>8.652782334301401E-2</c:v>
                      </c:pt>
                      <c:pt idx="2">
                        <c:v>4.5211024876921586E-2</c:v>
                      </c:pt>
                      <c:pt idx="3">
                        <c:v>4.2564900222680516E-2</c:v>
                      </c:pt>
                      <c:pt idx="4">
                        <c:v>4.4074156783796788E-2</c:v>
                      </c:pt>
                      <c:pt idx="5">
                        <c:v>5.1050109793631087E-4</c:v>
                      </c:pt>
                      <c:pt idx="6">
                        <c:v>2.1552462664038707E-2</c:v>
                      </c:pt>
                      <c:pt idx="7">
                        <c:v>5.9896366093390562E-3</c:v>
                      </c:pt>
                      <c:pt idx="8">
                        <c:v>4.9222875086334722E-3</c:v>
                      </c:pt>
                      <c:pt idx="9">
                        <c:v>8.3578108582841064E-4</c:v>
                      </c:pt>
                      <c:pt idx="10">
                        <c:v>0.3424413167564293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89-E653-4E5B-A067-9F7E3229BCBB}"/>
                  </c:ext>
                </c:extLst>
              </c15:ser>
            </c15:filteredPieSeries>
            <c15:filteredPi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TBB'!$I$76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B-E653-4E5B-A067-9F7E3229BCB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D-E653-4E5B-A067-9F7E3229BCB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8F-E653-4E5B-A067-9F7E3229BCB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1-E653-4E5B-A067-9F7E3229BCB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3-E653-4E5B-A067-9F7E3229BCB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5-E653-4E5B-A067-9F7E3229BCB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7-E653-4E5B-A067-9F7E3229BCB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9-E653-4E5B-A067-9F7E3229BCB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B-E653-4E5B-A067-9F7E3229BCB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D-E653-4E5B-A067-9F7E3229BCB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9F-E653-4E5B-A067-9F7E3229BCBB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TBB'!$I$77:$I$88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0.4514969401264452</c:v>
                      </c:pt>
                      <c:pt idx="1">
                        <c:v>8.7613347606854033E-2</c:v>
                      </c:pt>
                      <c:pt idx="2">
                        <c:v>4.3422599621810103E-2</c:v>
                      </c:pt>
                      <c:pt idx="3">
                        <c:v>3.8954595803606981E-2</c:v>
                      </c:pt>
                      <c:pt idx="4">
                        <c:v>5.1653314272189915E-2</c:v>
                      </c:pt>
                      <c:pt idx="5">
                        <c:v>4.0439453170597762E-3</c:v>
                      </c:pt>
                      <c:pt idx="6">
                        <c:v>2.3509606523750882E-2</c:v>
                      </c:pt>
                      <c:pt idx="7">
                        <c:v>6.1882943485881553E-3</c:v>
                      </c:pt>
                      <c:pt idx="8">
                        <c:v>4.4014561316307209E-3</c:v>
                      </c:pt>
                      <c:pt idx="9">
                        <c:v>7.370457700902569E-3</c:v>
                      </c:pt>
                      <c:pt idx="10">
                        <c:v>0.2813454398559741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A0-E653-4E5B-A067-9F7E3229BCBB}"/>
                  </c:ext>
                </c:extLst>
              </c15:ser>
            </c15:filteredPieSeries>
            <c15:filteredPi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TBB'!$J$76</c15:sqref>
                        </c15:formulaRef>
                      </c:ext>
                    </c:extLst>
                    <c:strCache>
                      <c:ptCount val="1"/>
                      <c:pt idx="0">
                        <c:v>2021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2-E653-4E5B-A067-9F7E3229BCB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4-E653-4E5B-A067-9F7E3229BCB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6-E653-4E5B-A067-9F7E3229BCB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8-E653-4E5B-A067-9F7E3229BCB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A-E653-4E5B-A067-9F7E3229BCB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C-E653-4E5B-A067-9F7E3229BCB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AE-E653-4E5B-A067-9F7E3229BCB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0-E653-4E5B-A067-9F7E3229BCB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2-E653-4E5B-A067-9F7E3229BCB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4-E653-4E5B-A067-9F7E3229BCB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6-E653-4E5B-A067-9F7E3229BCBB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TBB'!$J$77:$J$88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0.35085197800160145</c:v>
                      </c:pt>
                      <c:pt idx="1">
                        <c:v>9.1764152377850544E-2</c:v>
                      </c:pt>
                      <c:pt idx="2">
                        <c:v>4.4170032417244737E-2</c:v>
                      </c:pt>
                      <c:pt idx="3">
                        <c:v>4.8513932103522901E-2</c:v>
                      </c:pt>
                      <c:pt idx="4">
                        <c:v>4.8132249847126676E-2</c:v>
                      </c:pt>
                      <c:pt idx="5">
                        <c:v>2.5456817994983791E-3</c:v>
                      </c:pt>
                      <c:pt idx="6">
                        <c:v>2.1416067634533117E-2</c:v>
                      </c:pt>
                      <c:pt idx="7">
                        <c:v>7.1154695269397567E-3</c:v>
                      </c:pt>
                      <c:pt idx="8">
                        <c:v>7.8494027251336546E-3</c:v>
                      </c:pt>
                      <c:pt idx="9">
                        <c:v>7.5638051285484352E-4</c:v>
                      </c:pt>
                      <c:pt idx="10">
                        <c:v>0.3768846505405597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B7-E653-4E5B-A067-9F7E3229BCBB}"/>
                  </c:ext>
                </c:extLst>
              </c15:ser>
            </c15:filteredPieSeries>
            <c15:filteredPi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TBB'!$K$76</c15:sqref>
                        </c15:formulaRef>
                      </c:ext>
                    </c:extLst>
                    <c:strCache>
                      <c:ptCount val="1"/>
                      <c:pt idx="0">
                        <c:v>2022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9-E653-4E5B-A067-9F7E3229BCB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B-E653-4E5B-A067-9F7E3229BCB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D-E653-4E5B-A067-9F7E3229BCB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BF-E653-4E5B-A067-9F7E3229BCB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1-E653-4E5B-A067-9F7E3229BCB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3-E653-4E5B-A067-9F7E3229BCB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5-E653-4E5B-A067-9F7E3229BCB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7-E653-4E5B-A067-9F7E3229BCB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9-E653-4E5B-A067-9F7E3229BCB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B-E653-4E5B-A067-9F7E3229BCB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CD-E653-4E5B-A067-9F7E3229BCBB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TBB'!$K$77:$K$88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0.40985283502694886</c:v>
                      </c:pt>
                      <c:pt idx="1">
                        <c:v>8.6768237032196369E-2</c:v>
                      </c:pt>
                      <c:pt idx="2">
                        <c:v>3.9023391735113988E-2</c:v>
                      </c:pt>
                      <c:pt idx="3">
                        <c:v>3.6977301022848588E-2</c:v>
                      </c:pt>
                      <c:pt idx="4">
                        <c:v>2.900518580277547E-2</c:v>
                      </c:pt>
                      <c:pt idx="5">
                        <c:v>3.9082620344926371E-3</c:v>
                      </c:pt>
                      <c:pt idx="6">
                        <c:v>1.5341629723434615E-2</c:v>
                      </c:pt>
                      <c:pt idx="7">
                        <c:v>1.5416875996639965E-3</c:v>
                      </c:pt>
                      <c:pt idx="8">
                        <c:v>8.7022701977609602E-3</c:v>
                      </c:pt>
                      <c:pt idx="9">
                        <c:v>1.2967936810263558E-3</c:v>
                      </c:pt>
                      <c:pt idx="10">
                        <c:v>0.36758240614373822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CE-E653-4E5B-A067-9F7E3229BCBB}"/>
                  </c:ext>
                </c:extLst>
              </c15:ser>
            </c15:filteredPieSeries>
            <c15:filteredPi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TBB'!$L$76</c15:sqref>
                        </c15:formulaRef>
                      </c:ext>
                    </c:extLst>
                    <c:strCache>
                      <c:ptCount val="1"/>
                      <c:pt idx="0">
                        <c:v>2023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0-E653-4E5B-A067-9F7E3229BCBB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2-E653-4E5B-A067-9F7E3229BCBB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4-E653-4E5B-A067-9F7E3229BCBB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6-E653-4E5B-A067-9F7E3229BCBB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8-E653-4E5B-A067-9F7E3229BCBB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A-E653-4E5B-A067-9F7E3229BCBB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C-E653-4E5B-A067-9F7E3229BCBB}"/>
                    </c:ext>
                  </c:extLst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DE-E653-4E5B-A067-9F7E3229BCBB}"/>
                    </c:ext>
                  </c:extLst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E0-E653-4E5B-A067-9F7E3229BCBB}"/>
                    </c:ext>
                  </c:extLst>
                </c:dPt>
                <c:dPt>
                  <c:idx val="9"/>
                  <c:bubble3D val="0"/>
                  <c:spPr>
                    <a:solidFill>
                      <a:schemeClr val="accent4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E2-E653-4E5B-A067-9F7E3229BCBB}"/>
                    </c:ext>
                  </c:extLst>
                </c:dPt>
                <c:dPt>
                  <c:idx val="10"/>
                  <c:bubble3D val="0"/>
                  <c:spPr>
                    <a:solidFill>
                      <a:schemeClr val="accent5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E4-E653-4E5B-A067-9F7E3229BCBB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TBB'!$C$77:$C$88</c15:sqref>
                        </c15:formulaRef>
                      </c:ext>
                    </c:extLst>
                    <c:strCache>
                      <c:ptCount val="11"/>
                      <c:pt idx="0">
                        <c:v>Céréales</c:v>
                      </c:pt>
                      <c:pt idx="1">
                        <c:v>Laits et produits laitiers</c:v>
                      </c:pt>
                      <c:pt idx="2">
                        <c:v>Viande et produits carnés</c:v>
                      </c:pt>
                      <c:pt idx="3">
                        <c:v>Vins et spiritueux</c:v>
                      </c:pt>
                      <c:pt idx="4">
                        <c:v>Produits d'épicerie</c:v>
                      </c:pt>
                      <c:pt idx="5">
                        <c:v>Sucre</c:v>
                      </c:pt>
                      <c:pt idx="6">
                        <c:v>Fruits et légumes</c:v>
                      </c:pt>
                      <c:pt idx="7">
                        <c:v>Animaux vivants et génétique</c:v>
                      </c:pt>
                      <c:pt idx="8">
                        <c:v>Pêche et aquaculture</c:v>
                      </c:pt>
                      <c:pt idx="9">
                        <c:v>Oléagineux</c:v>
                      </c:pt>
                      <c:pt idx="10">
                        <c:v>Autres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TBB'!$L$77:$L$88</c15:sqref>
                        </c15:formulaRef>
                      </c:ext>
                    </c:extLst>
                    <c:numCache>
                      <c:formatCode>0%</c:formatCode>
                      <c:ptCount val="11"/>
                      <c:pt idx="0">
                        <c:v>0.37383373103635964</c:v>
                      </c:pt>
                      <c:pt idx="1">
                        <c:v>0.10697618661979673</c:v>
                      </c:pt>
                      <c:pt idx="2">
                        <c:v>5.9494264203624733E-2</c:v>
                      </c:pt>
                      <c:pt idx="3">
                        <c:v>4.3304605011392758E-2</c:v>
                      </c:pt>
                      <c:pt idx="4">
                        <c:v>3.0354133992810801E-2</c:v>
                      </c:pt>
                      <c:pt idx="5">
                        <c:v>1.8139580432937504E-3</c:v>
                      </c:pt>
                      <c:pt idx="6">
                        <c:v>1.8369158289845824E-2</c:v>
                      </c:pt>
                      <c:pt idx="7">
                        <c:v>1.9904440417217511E-3</c:v>
                      </c:pt>
                      <c:pt idx="8">
                        <c:v>1.2630293820774352E-2</c:v>
                      </c:pt>
                      <c:pt idx="9">
                        <c:v>1.6828595789036546E-2</c:v>
                      </c:pt>
                      <c:pt idx="10">
                        <c:v>0.33440462915134311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E5-E653-4E5B-A067-9F7E3229BCBB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6E4-46DF-AB8A-E6C79C628975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6E4-46DF-AB8A-E6C79C628975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6E4-46DF-AB8A-E6C79C628975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6E4-46DF-AB8A-E6C79C628975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IAA'!$J$39:$M$39</c:f>
              <c:numCache>
                <c:formatCode>0</c:formatCode>
                <c:ptCount val="4"/>
                <c:pt idx="0">
                  <c:v>2648550607</c:v>
                </c:pt>
                <c:pt idx="1">
                  <c:v>3131925588</c:v>
                </c:pt>
                <c:pt idx="2">
                  <c:v>2998643936</c:v>
                </c:pt>
                <c:pt idx="3">
                  <c:v>3301863773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6E4-46DF-AB8A-E6C79C6289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7"/>
        <c:axId val="451262120"/>
        <c:axId val="450916048"/>
        <c:extLst/>
      </c:barChart>
      <c:catAx>
        <c:axId val="451262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0916048"/>
        <c:crosses val="autoZero"/>
        <c:auto val="1"/>
        <c:lblAlgn val="ctr"/>
        <c:lblOffset val="100"/>
        <c:noMultiLvlLbl val="0"/>
      </c:catAx>
      <c:valAx>
        <c:axId val="450916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262120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'Import. TBB'!$M$32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24F-4CC3-A87C-D5F5DDE42361}"/>
              </c:ext>
            </c:extLst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24F-4CC3-A87C-D5F5DDE42361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24F-4CC3-A87C-D5F5DDE42361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24F-4CC3-A87C-D5F5DDE42361}"/>
              </c:ext>
            </c:extLst>
          </c:dPt>
          <c:dPt>
            <c:idx val="4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24F-4CC3-A87C-D5F5DDE42361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24F-4CC3-A87C-D5F5DDE42361}"/>
              </c:ext>
            </c:extLst>
          </c:dPt>
          <c:dPt>
            <c:idx val="6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24F-4CC3-A87C-D5F5DDE42361}"/>
              </c:ext>
            </c:extLst>
          </c:dPt>
          <c:dPt>
            <c:idx val="7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24F-4CC3-A87C-D5F5DDE42361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A24F-4CC3-A87C-D5F5DDE42361}"/>
              </c:ext>
            </c:extLst>
          </c:dPt>
          <c:dPt>
            <c:idx val="9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A24F-4CC3-A87C-D5F5DDE42361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A24F-4CC3-A87C-D5F5DDE42361}"/>
              </c:ext>
            </c:extLst>
          </c:dPt>
          <c:dLbls>
            <c:dLbl>
              <c:idx val="0"/>
              <c:layout>
                <c:manualLayout>
                  <c:x val="-0.19325549530933767"/>
                  <c:y val="0.1107812126332351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353756061336792"/>
                      <c:h val="0.279131828269892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24F-4CC3-A87C-D5F5DDE42361}"/>
                </c:ext>
              </c:extLst>
            </c:dLbl>
            <c:dLbl>
              <c:idx val="1"/>
              <c:layout>
                <c:manualLayout>
                  <c:x val="-2.12916120986603E-2"/>
                  <c:y val="-0.17202052084939756"/>
                </c:manualLayout>
              </c:layout>
              <c:tx>
                <c:rich>
                  <a:bodyPr/>
                  <a:lstStyle/>
                  <a:p>
                    <a:fld id="{123DA402-3B42-4DD9-A17D-B66D834EBD91}" type="CATEGORYNAME">
                      <a:rPr lang="en-US" sz="1200"/>
                      <a:pPr/>
                      <a:t>[NOM DE CATÉGORIE]</a:t>
                    </a:fld>
                    <a:r>
                      <a:rPr lang="en-US" sz="1200" baseline="0" dirty="0"/>
                      <a:t>
</a:t>
                    </a:r>
                    <a:fld id="{60434004-EE2F-4C72-BBB8-7F09DC184CE6}" type="PERCENTAGE">
                      <a:rPr lang="en-US" sz="1200" baseline="0"/>
                      <a:pPr/>
                      <a:t>[POURCENTAGE]</a:t>
                    </a:fld>
                    <a:endParaRPr lang="en-US" sz="1200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893057133459385"/>
                      <c:h val="0.2144813185732516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24F-4CC3-A87C-D5F5DDE42361}"/>
                </c:ext>
              </c:extLst>
            </c:dLbl>
            <c:dLbl>
              <c:idx val="2"/>
              <c:layout>
                <c:manualLayout>
                  <c:x val="4.4174861116436183E-2"/>
                  <c:y val="5.464571557564094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A24F-4CC3-A87C-D5F5DDE42361}"/>
                </c:ext>
              </c:extLst>
            </c:dLbl>
            <c:dLbl>
              <c:idx val="3"/>
              <c:layout>
                <c:manualLayout>
                  <c:x val="6.406906140338486E-3"/>
                  <c:y val="2.483667580790424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24F-4CC3-A87C-D5F5DDE42361}"/>
                </c:ext>
              </c:extLst>
            </c:dLbl>
            <c:dLbl>
              <c:idx val="9"/>
              <c:layout>
                <c:manualLayout>
                  <c:x val="5.5641403889900409E-2"/>
                  <c:y val="-7.1620391622557152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24F-4CC3-A87C-D5F5DDE42361}"/>
                </c:ext>
              </c:extLst>
            </c:dLbl>
            <c:dLbl>
              <c:idx val="10"/>
              <c:layout>
                <c:manualLayout>
                  <c:x val="9.385840031156728E-2"/>
                  <c:y val="0.1574332343218832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6447"/>
                        <a:gd name="adj2" fmla="val -8993"/>
                      </a:avLst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15-A24F-4CC3-A87C-D5F5DDE423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'Import. TBB'!$C$33:$C$44</c:f>
              <c:strCache>
                <c:ptCount val="11"/>
                <c:pt idx="0">
                  <c:v>Céréales</c:v>
                </c:pt>
                <c:pt idx="1">
                  <c:v>Pêche et aquaculture</c:v>
                </c:pt>
                <c:pt idx="2">
                  <c:v>Viande et produits carnés</c:v>
                </c:pt>
                <c:pt idx="3">
                  <c:v>Fruits et légumes</c:v>
                </c:pt>
                <c:pt idx="4">
                  <c:v>Laits et produits laitiers</c:v>
                </c:pt>
                <c:pt idx="5">
                  <c:v>Oléagineux</c:v>
                </c:pt>
                <c:pt idx="6">
                  <c:v>Vins et spiritueux</c:v>
                </c:pt>
                <c:pt idx="7">
                  <c:v>Produits d'épicerie</c:v>
                </c:pt>
                <c:pt idx="8">
                  <c:v>Sucre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f>'Import. TBB'!$M$33:$M$44</c:f>
              <c:numCache>
                <c:formatCode>0%</c:formatCode>
                <c:ptCount val="11"/>
                <c:pt idx="0">
                  <c:v>0.37531624900262051</c:v>
                </c:pt>
                <c:pt idx="1">
                  <c:v>0.24173670353298371</c:v>
                </c:pt>
                <c:pt idx="2">
                  <c:v>5.4692160372177778E-2</c:v>
                </c:pt>
                <c:pt idx="3">
                  <c:v>4.239574120067733E-2</c:v>
                </c:pt>
                <c:pt idx="4">
                  <c:v>3.7498586105357168E-2</c:v>
                </c:pt>
                <c:pt idx="5">
                  <c:v>3.7197600944150158E-2</c:v>
                </c:pt>
                <c:pt idx="6">
                  <c:v>3.5613696410363688E-2</c:v>
                </c:pt>
                <c:pt idx="7">
                  <c:v>3.5057040798151667E-2</c:v>
                </c:pt>
                <c:pt idx="8">
                  <c:v>2.7453178335592101E-2</c:v>
                </c:pt>
                <c:pt idx="9">
                  <c:v>2.1113557612541758E-2</c:v>
                </c:pt>
                <c:pt idx="10">
                  <c:v>9.1925485685384153E-2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A24F-4CC3-A87C-D5F5DDE423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D60-4041-B166-E7B5E118AA48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D60-4041-B166-E7B5E118AA48}"/>
              </c:ext>
            </c:extLst>
          </c:dPt>
          <c:dPt>
            <c:idx val="2"/>
            <c:invertIfNegative val="0"/>
            <c:bubble3D val="0"/>
            <c:spPr>
              <a:solidFill>
                <a:srgbClr val="FFCC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D60-4041-B166-E7B5E118AA4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D60-4041-B166-E7B5E118AA4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D60-4041-B166-E7B5E118AA48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D60-4041-B166-E7B5E118AA4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2D60-4041-B166-E7B5E118AA48}"/>
              </c:ext>
            </c:extLst>
          </c:dPt>
          <c:dPt>
            <c:idx val="7"/>
            <c:invertIfNegative val="0"/>
            <c:bubble3D val="0"/>
            <c:spPr>
              <a:solidFill>
                <a:srgbClr val="FFCC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2D60-4041-B166-E7B5E118AA48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2D60-4041-B166-E7B5E118AA48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2D60-4041-B166-E7B5E118AA48}"/>
              </c:ext>
            </c:extLst>
          </c:dPt>
          <c:dPt>
            <c:idx val="10"/>
            <c:invertIfNegative val="0"/>
            <c:bubble3D val="0"/>
            <c:spPr>
              <a:solidFill>
                <a:srgbClr val="A5002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2D60-4041-B166-E7B5E118AA48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2D60-4041-B166-E7B5E118AA48}"/>
              </c:ext>
            </c:extLst>
          </c:dPt>
          <c:dPt>
            <c:idx val="12"/>
            <c:invertIfNegative val="0"/>
            <c:bubble3D val="0"/>
            <c:spPr>
              <a:solidFill>
                <a:srgbClr val="A5002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2D60-4041-B166-E7B5E118AA4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'Import. IAA'!$C$68:$C$78</c:f>
              <c:strCache>
                <c:ptCount val="11"/>
                <c:pt idx="0">
                  <c:v>Union européenne</c:v>
                </c:pt>
                <c:pt idx="1">
                  <c:v>France</c:v>
                </c:pt>
                <c:pt idx="2">
                  <c:v>Vietnam</c:v>
                </c:pt>
                <c:pt idx="3">
                  <c:v>Inde</c:v>
                </c:pt>
                <c:pt idx="4">
                  <c:v>Thaïlande</c:v>
                </c:pt>
                <c:pt idx="5">
                  <c:v>Chine</c:v>
                </c:pt>
                <c:pt idx="6">
                  <c:v>Chili</c:v>
                </c:pt>
                <c:pt idx="7">
                  <c:v>Pakistan</c:v>
                </c:pt>
                <c:pt idx="8">
                  <c:v>Brésil</c:v>
                </c:pt>
                <c:pt idx="9">
                  <c:v>Argentine</c:v>
                </c:pt>
                <c:pt idx="10">
                  <c:v>Sénégal</c:v>
                </c:pt>
              </c:strCache>
            </c:strRef>
          </c:cat>
          <c:val>
            <c:numRef>
              <c:f>'Import. IAA'!$M$68:$M$78</c:f>
              <c:numCache>
                <c:formatCode>0%</c:formatCode>
                <c:ptCount val="11"/>
                <c:pt idx="0">
                  <c:v>0.2537568566127516</c:v>
                </c:pt>
                <c:pt idx="1">
                  <c:v>0.11108106518481736</c:v>
                </c:pt>
                <c:pt idx="2">
                  <c:v>9.9958163840334791E-2</c:v>
                </c:pt>
                <c:pt idx="3">
                  <c:v>7.8786584754718766E-2</c:v>
                </c:pt>
                <c:pt idx="4">
                  <c:v>5.59034713998178E-2</c:v>
                </c:pt>
                <c:pt idx="5">
                  <c:v>5.5203599400586174E-2</c:v>
                </c:pt>
                <c:pt idx="6">
                  <c:v>4.0902074793138357E-2</c:v>
                </c:pt>
                <c:pt idx="7">
                  <c:v>4.0890580073001698E-2</c:v>
                </c:pt>
                <c:pt idx="8">
                  <c:v>3.9323972134085984E-2</c:v>
                </c:pt>
                <c:pt idx="9">
                  <c:v>3.5577541678307151E-2</c:v>
                </c:pt>
                <c:pt idx="10">
                  <c:v>3.4756402410790796E-2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2D60-4041-B166-E7B5E118AA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0154080"/>
        <c:axId val="450764768"/>
      </c:barChart>
      <c:catAx>
        <c:axId val="45015408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0764768"/>
        <c:crosses val="autoZero"/>
        <c:auto val="1"/>
        <c:lblAlgn val="ctr"/>
        <c:lblOffset val="100"/>
        <c:noMultiLvlLbl val="0"/>
      </c:catAx>
      <c:valAx>
        <c:axId val="450764768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out"/>
        <c:minorTickMark val="none"/>
        <c:tickLblPos val="nextTo"/>
        <c:crossAx val="450154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'Balance commerciale IAA'!$C$4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IAA'!$D$4:$M$4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01-4184-BDDF-3B455CF775D5}"/>
            </c:ext>
          </c:extLst>
        </c:ser>
        <c:ser>
          <c:idx val="1"/>
          <c:order val="1"/>
          <c:tx>
            <c:strRef>
              <c:f>'Balance commerciale IAA'!$C$5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IAA'!$D$5:$M$5</c:f>
              <c:numCache>
                <c:formatCode>0</c:formatCode>
                <c:ptCount val="10"/>
                <c:pt idx="0">
                  <c:v>-1671047971</c:v>
                </c:pt>
                <c:pt idx="1">
                  <c:v>-1679775722</c:v>
                </c:pt>
                <c:pt idx="2">
                  <c:v>-1810697723</c:v>
                </c:pt>
                <c:pt idx="3">
                  <c:v>-1993264784</c:v>
                </c:pt>
                <c:pt idx="4">
                  <c:v>-2032419165</c:v>
                </c:pt>
                <c:pt idx="5">
                  <c:v>-2036601919</c:v>
                </c:pt>
                <c:pt idx="6">
                  <c:v>-2648550607</c:v>
                </c:pt>
                <c:pt idx="7">
                  <c:v>-3131925588</c:v>
                </c:pt>
                <c:pt idx="8">
                  <c:v>-2998643936</c:v>
                </c:pt>
                <c:pt idx="9">
                  <c:v>-3301863773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01-4184-BDDF-3B455CF775D5}"/>
            </c:ext>
          </c:extLst>
        </c:ser>
        <c:ser>
          <c:idx val="2"/>
          <c:order val="2"/>
          <c:tx>
            <c:strRef>
              <c:f>'Balance commerciale IAA'!$C$6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IAA'!$D$6:$M$6</c:f>
              <c:numCache>
                <c:formatCode>0</c:formatCode>
                <c:ptCount val="10"/>
                <c:pt idx="0">
                  <c:v>6035660900</c:v>
                </c:pt>
                <c:pt idx="1">
                  <c:v>5689125031</c:v>
                </c:pt>
                <c:pt idx="2">
                  <c:v>6151909932</c:v>
                </c:pt>
                <c:pt idx="3">
                  <c:v>5648888922</c:v>
                </c:pt>
                <c:pt idx="4">
                  <c:v>6010307457</c:v>
                </c:pt>
                <c:pt idx="5">
                  <c:v>6166310938</c:v>
                </c:pt>
                <c:pt idx="6">
                  <c:v>6927225655</c:v>
                </c:pt>
                <c:pt idx="7">
                  <c:v>6941775230</c:v>
                </c:pt>
                <c:pt idx="8">
                  <c:v>7669636231</c:v>
                </c:pt>
                <c:pt idx="9">
                  <c:v>8883393052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01-4184-BDDF-3B455CF775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51509016"/>
        <c:axId val="451506664"/>
      </c:barChart>
      <c:lineChart>
        <c:grouping val="stacked"/>
        <c:varyColors val="0"/>
        <c:ser>
          <c:idx val="3"/>
          <c:order val="3"/>
          <c:tx>
            <c:strRef>
              <c:f>'Balance commerciale IAA'!$C$7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val>
            <c:numRef>
              <c:f>'Balance commerciale IAA'!$D$7:$M$7</c:f>
              <c:numCache>
                <c:formatCode>0</c:formatCode>
                <c:ptCount val="10"/>
                <c:pt idx="0">
                  <c:v>4364612929</c:v>
                </c:pt>
                <c:pt idx="1">
                  <c:v>4009349309</c:v>
                </c:pt>
                <c:pt idx="2">
                  <c:v>4341212209</c:v>
                </c:pt>
                <c:pt idx="3">
                  <c:v>3655624138</c:v>
                </c:pt>
                <c:pt idx="4">
                  <c:v>3977888292</c:v>
                </c:pt>
                <c:pt idx="5">
                  <c:v>4129709019</c:v>
                </c:pt>
                <c:pt idx="6">
                  <c:v>4278675048</c:v>
                </c:pt>
                <c:pt idx="7">
                  <c:v>3809849642</c:v>
                </c:pt>
                <c:pt idx="8">
                  <c:v>4670992295</c:v>
                </c:pt>
                <c:pt idx="9">
                  <c:v>5581529279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401-4184-BDDF-3B455CF775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1509016"/>
        <c:axId val="451506664"/>
      </c:lineChart>
      <c:catAx>
        <c:axId val="451509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6664"/>
        <c:crosses val="autoZero"/>
        <c:auto val="1"/>
        <c:lblAlgn val="ctr"/>
        <c:lblOffset val="100"/>
        <c:noMultiLvlLbl val="0"/>
      </c:catAx>
      <c:valAx>
        <c:axId val="451506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9016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870788682861525E-2"/>
          <c:y val="3.6778588393059801E-2"/>
          <c:w val="0.92834853661588856"/>
          <c:h val="0.72118571399997045"/>
        </c:manualLayout>
      </c:layout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Autres</c:v>
                </c:pt>
                <c:pt idx="1">
                  <c:v>2. Produits d'épicerie</c:v>
                </c:pt>
                <c:pt idx="2">
                  <c:v>3. Fruits et légumes</c:v>
                </c:pt>
                <c:pt idx="3">
                  <c:v>4. Oléagineux</c:v>
                </c:pt>
                <c:pt idx="4">
                  <c:v>7. Animaux vivants et génétique</c:v>
                </c:pt>
                <c:pt idx="5">
                  <c:v>6. Sucre</c:v>
                </c:pt>
                <c:pt idx="6">
                  <c:v>5. Vins et spiritueux</c:v>
                </c:pt>
                <c:pt idx="7">
                  <c:v>4. Laits et produits laitiers</c:v>
                </c:pt>
                <c:pt idx="8">
                  <c:v>3. Viande et produits carnés</c:v>
                </c:pt>
                <c:pt idx="9">
                  <c:v>2. Pêche et aquaculture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TBB'!$J$6:$J$16</c:f>
              <c:numCache>
                <c:formatCode>0</c:formatCode>
                <c:ptCount val="11"/>
                <c:pt idx="0">
                  <c:v>3700821628</c:v>
                </c:pt>
                <c:pt idx="1">
                  <c:v>1294626257</c:v>
                </c:pt>
                <c:pt idx="2">
                  <c:v>1027185609</c:v>
                </c:pt>
                <c:pt idx="3">
                  <c:v>187283897</c:v>
                </c:pt>
                <c:pt idx="4">
                  <c:v>-27883289</c:v>
                </c:pt>
                <c:pt idx="5">
                  <c:v>-39173239</c:v>
                </c:pt>
                <c:pt idx="6">
                  <c:v>-80271908</c:v>
                </c:pt>
                <c:pt idx="7">
                  <c:v>-112367838</c:v>
                </c:pt>
                <c:pt idx="8">
                  <c:v>-128116204</c:v>
                </c:pt>
                <c:pt idx="9">
                  <c:v>-633066895</c:v>
                </c:pt>
                <c:pt idx="10">
                  <c:v>-910362969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8D-4E82-B408-BA1ACB174BD2}"/>
            </c:ext>
          </c:extLst>
        </c:ser>
        <c:ser>
          <c:idx val="10"/>
          <c:order val="7"/>
          <c:tx>
            <c:strRef>
              <c:f>'Balance commerciale TBB'!$K$4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Autres</c:v>
                </c:pt>
                <c:pt idx="1">
                  <c:v>2. Produits d'épicerie</c:v>
                </c:pt>
                <c:pt idx="2">
                  <c:v>3. Fruits et légumes</c:v>
                </c:pt>
                <c:pt idx="3">
                  <c:v>4. Oléagineux</c:v>
                </c:pt>
                <c:pt idx="4">
                  <c:v>7. Animaux vivants et génétique</c:v>
                </c:pt>
                <c:pt idx="5">
                  <c:v>6. Sucre</c:v>
                </c:pt>
                <c:pt idx="6">
                  <c:v>5. Vins et spiritueux</c:v>
                </c:pt>
                <c:pt idx="7">
                  <c:v>4. Laits et produits laitiers</c:v>
                </c:pt>
                <c:pt idx="8">
                  <c:v>3. Viande et produits carnés</c:v>
                </c:pt>
                <c:pt idx="9">
                  <c:v>2. Pêche et aquaculture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TBB'!$K$6:$K$16</c:f>
              <c:numCache>
                <c:formatCode>0</c:formatCode>
                <c:ptCount val="11"/>
                <c:pt idx="0">
                  <c:v>3215127624</c:v>
                </c:pt>
                <c:pt idx="1">
                  <c:v>1563830921</c:v>
                </c:pt>
                <c:pt idx="2">
                  <c:v>1044913745</c:v>
                </c:pt>
                <c:pt idx="3">
                  <c:v>337992074</c:v>
                </c:pt>
                <c:pt idx="4">
                  <c:v>-37704742</c:v>
                </c:pt>
                <c:pt idx="5">
                  <c:v>-69794000</c:v>
                </c:pt>
                <c:pt idx="6">
                  <c:v>-106113183</c:v>
                </c:pt>
                <c:pt idx="7">
                  <c:v>-124958264</c:v>
                </c:pt>
                <c:pt idx="8">
                  <c:v>-150914826</c:v>
                </c:pt>
                <c:pt idx="9">
                  <c:v>-704979935</c:v>
                </c:pt>
                <c:pt idx="10">
                  <c:v>-1157549772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8D-4E82-B408-BA1ACB174BD2}"/>
            </c:ext>
          </c:extLst>
        </c:ser>
        <c:ser>
          <c:idx val="11"/>
          <c:order val="8"/>
          <c:tx>
            <c:strRef>
              <c:f>'Balance commerciale TBB'!$L$4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Autres</c:v>
                </c:pt>
                <c:pt idx="1">
                  <c:v>2. Produits d'épicerie</c:v>
                </c:pt>
                <c:pt idx="2">
                  <c:v>3. Fruits et légumes</c:v>
                </c:pt>
                <c:pt idx="3">
                  <c:v>4. Oléagineux</c:v>
                </c:pt>
                <c:pt idx="4">
                  <c:v>7. Animaux vivants et génétique</c:v>
                </c:pt>
                <c:pt idx="5">
                  <c:v>6. Sucre</c:v>
                </c:pt>
                <c:pt idx="6">
                  <c:v>5. Vins et spiritueux</c:v>
                </c:pt>
                <c:pt idx="7">
                  <c:v>4. Laits et produits laitiers</c:v>
                </c:pt>
                <c:pt idx="8">
                  <c:v>3. Viande et produits carnés</c:v>
                </c:pt>
                <c:pt idx="9">
                  <c:v>2. Pêche et aquaculture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TBB'!$L$6:$L$16</c:f>
              <c:numCache>
                <c:formatCode>0</c:formatCode>
                <c:ptCount val="11"/>
                <c:pt idx="0">
                  <c:v>3550361127</c:v>
                </c:pt>
                <c:pt idx="1">
                  <c:v>1823495866</c:v>
                </c:pt>
                <c:pt idx="2">
                  <c:v>1421120332</c:v>
                </c:pt>
                <c:pt idx="3">
                  <c:v>146784946</c:v>
                </c:pt>
                <c:pt idx="4">
                  <c:v>-47596430</c:v>
                </c:pt>
                <c:pt idx="5">
                  <c:v>-74635536</c:v>
                </c:pt>
                <c:pt idx="6">
                  <c:v>-114742571</c:v>
                </c:pt>
                <c:pt idx="7">
                  <c:v>-117670206</c:v>
                </c:pt>
                <c:pt idx="8">
                  <c:v>-172839224</c:v>
                </c:pt>
                <c:pt idx="9">
                  <c:v>-769969108</c:v>
                </c:pt>
                <c:pt idx="10">
                  <c:v>-973316901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8D-4E82-B408-BA1ACB174BD2}"/>
            </c:ext>
          </c:extLst>
        </c:ser>
        <c:ser>
          <c:idx val="12"/>
          <c:order val="9"/>
          <c:tx>
            <c:strRef>
              <c:f>'Balance commerciale TBB'!$M$4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Autres</c:v>
                </c:pt>
                <c:pt idx="1">
                  <c:v>2. Produits d'épicerie</c:v>
                </c:pt>
                <c:pt idx="2">
                  <c:v>3. Fruits et légumes</c:v>
                </c:pt>
                <c:pt idx="3">
                  <c:v>4. Oléagineux</c:v>
                </c:pt>
                <c:pt idx="4">
                  <c:v>7. Animaux vivants et génétique</c:v>
                </c:pt>
                <c:pt idx="5">
                  <c:v>6. Sucre</c:v>
                </c:pt>
                <c:pt idx="6">
                  <c:v>5. Vins et spiritueux</c:v>
                </c:pt>
                <c:pt idx="7">
                  <c:v>4. Laits et produits laitiers</c:v>
                </c:pt>
                <c:pt idx="8">
                  <c:v>3. Viande et produits carnés</c:v>
                </c:pt>
                <c:pt idx="9">
                  <c:v>2. Pêche et aquaculture</c:v>
                </c:pt>
                <c:pt idx="10">
                  <c:v>1. Céréales</c:v>
                </c:pt>
              </c:strCache>
            </c:strRef>
          </c:cat>
          <c:val>
            <c:numRef>
              <c:f>'Balance commerciale TBB'!$M$6:$M$16</c:f>
              <c:numCache>
                <c:formatCode>0</c:formatCode>
                <c:ptCount val="11"/>
                <c:pt idx="0">
                  <c:v>4222110716</c:v>
                </c:pt>
                <c:pt idx="1">
                  <c:v>2555893774</c:v>
                </c:pt>
                <c:pt idx="2">
                  <c:v>1211504838</c:v>
                </c:pt>
                <c:pt idx="3">
                  <c:v>170280265</c:v>
                </c:pt>
                <c:pt idx="4">
                  <c:v>-69649404</c:v>
                </c:pt>
                <c:pt idx="5">
                  <c:v>-89997450</c:v>
                </c:pt>
                <c:pt idx="6">
                  <c:v>-112904142</c:v>
                </c:pt>
                <c:pt idx="7">
                  <c:v>-115842096</c:v>
                </c:pt>
                <c:pt idx="8">
                  <c:v>-178200108</c:v>
                </c:pt>
                <c:pt idx="9">
                  <c:v>-792139244</c:v>
                </c:pt>
                <c:pt idx="10">
                  <c:v>-1219527869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78D-4E82-B408-BA1ACB174B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3913776"/>
        <c:axId val="453907896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Fruits et légumes</c:v>
                      </c:pt>
                      <c:pt idx="3">
                        <c:v>4. Oléagineux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Laits et produits laitiers</c:v>
                      </c:pt>
                      <c:pt idx="8">
                        <c:v>3. Viande et produits carnés</c:v>
                      </c:pt>
                      <c:pt idx="9">
                        <c:v>2. Pêche et aquaculture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TBB'!$D$6:$D$16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3332510776</c:v>
                      </c:pt>
                      <c:pt idx="1">
                        <c:v>1402541769</c:v>
                      </c:pt>
                      <c:pt idx="2">
                        <c:v>753239393</c:v>
                      </c:pt>
                      <c:pt idx="3">
                        <c:v>46091658</c:v>
                      </c:pt>
                      <c:pt idx="4">
                        <c:v>-3920579</c:v>
                      </c:pt>
                      <c:pt idx="5">
                        <c:v>-2623285</c:v>
                      </c:pt>
                      <c:pt idx="6">
                        <c:v>-48768572</c:v>
                      </c:pt>
                      <c:pt idx="7">
                        <c:v>-77669332</c:v>
                      </c:pt>
                      <c:pt idx="8">
                        <c:v>-80787964</c:v>
                      </c:pt>
                      <c:pt idx="9">
                        <c:v>-346767801</c:v>
                      </c:pt>
                      <c:pt idx="10">
                        <c:v>-609233134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578D-4E82-B408-BA1ACB174BD2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Fruits et légumes</c:v>
                      </c:pt>
                      <c:pt idx="3">
                        <c:v>4. Oléagineux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Laits et produits laitiers</c:v>
                      </c:pt>
                      <c:pt idx="8">
                        <c:v>3. Viande et produits carnés</c:v>
                      </c:pt>
                      <c:pt idx="9">
                        <c:v>2. Pêche et aquaculture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TBB'!$E$6:$E$16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2864211959</c:v>
                      </c:pt>
                      <c:pt idx="1">
                        <c:v>1357421876</c:v>
                      </c:pt>
                      <c:pt idx="2">
                        <c:v>850994326</c:v>
                      </c:pt>
                      <c:pt idx="3">
                        <c:v>100185344</c:v>
                      </c:pt>
                      <c:pt idx="4">
                        <c:v>-9324541</c:v>
                      </c:pt>
                      <c:pt idx="5">
                        <c:v>180674</c:v>
                      </c:pt>
                      <c:pt idx="6">
                        <c:v>-57622047</c:v>
                      </c:pt>
                      <c:pt idx="7">
                        <c:v>-62936647</c:v>
                      </c:pt>
                      <c:pt idx="8">
                        <c:v>-72043450</c:v>
                      </c:pt>
                      <c:pt idx="9">
                        <c:v>-338218863</c:v>
                      </c:pt>
                      <c:pt idx="10">
                        <c:v>-623499321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578D-4E82-B408-BA1ACB174BD2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Fruits et légumes</c:v>
                      </c:pt>
                      <c:pt idx="3">
                        <c:v>4. Oléagineux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Laits et produits laitiers</c:v>
                      </c:pt>
                      <c:pt idx="8">
                        <c:v>3. Viande et produits carnés</c:v>
                      </c:pt>
                      <c:pt idx="9">
                        <c:v>2. Pêche et aquaculture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TBB'!$F$6:$F$16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3207114973</c:v>
                      </c:pt>
                      <c:pt idx="1">
                        <c:v>1264478607</c:v>
                      </c:pt>
                      <c:pt idx="2">
                        <c:v>1082726379</c:v>
                      </c:pt>
                      <c:pt idx="3">
                        <c:v>100700700</c:v>
                      </c:pt>
                      <c:pt idx="4">
                        <c:v>-11316900</c:v>
                      </c:pt>
                      <c:pt idx="5">
                        <c:v>-30316400</c:v>
                      </c:pt>
                      <c:pt idx="6">
                        <c:v>-58795557</c:v>
                      </c:pt>
                      <c:pt idx="7">
                        <c:v>-75170089</c:v>
                      </c:pt>
                      <c:pt idx="8">
                        <c:v>-81889883</c:v>
                      </c:pt>
                      <c:pt idx="9">
                        <c:v>-401524899</c:v>
                      </c:pt>
                      <c:pt idx="10">
                        <c:v>-654794722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578D-4E82-B408-BA1ACB174BD2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Fruits et légumes</c:v>
                      </c:pt>
                      <c:pt idx="3">
                        <c:v>4. Oléagineux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Laits et produits laitiers</c:v>
                      </c:pt>
                      <c:pt idx="8">
                        <c:v>3. Viande et produits carnés</c:v>
                      </c:pt>
                      <c:pt idx="9">
                        <c:v>2. Pêche et aquaculture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TBB'!$G$6:$G$16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2781347631</c:v>
                      </c:pt>
                      <c:pt idx="1">
                        <c:v>1175651691</c:v>
                      </c:pt>
                      <c:pt idx="2">
                        <c:v>1088876833</c:v>
                      </c:pt>
                      <c:pt idx="3">
                        <c:v>61786383</c:v>
                      </c:pt>
                      <c:pt idx="4">
                        <c:v>-12675428</c:v>
                      </c:pt>
                      <c:pt idx="5">
                        <c:v>-5449720</c:v>
                      </c:pt>
                      <c:pt idx="6">
                        <c:v>-59262275</c:v>
                      </c:pt>
                      <c:pt idx="7">
                        <c:v>-75845940</c:v>
                      </c:pt>
                      <c:pt idx="8">
                        <c:v>-91526581</c:v>
                      </c:pt>
                      <c:pt idx="9">
                        <c:v>-445370240</c:v>
                      </c:pt>
                      <c:pt idx="10">
                        <c:v>-761908216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578D-4E82-B408-BA1ACB174BD2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Fruits et légumes</c:v>
                      </c:pt>
                      <c:pt idx="3">
                        <c:v>4. Oléagineux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Laits et produits laitiers</c:v>
                      </c:pt>
                      <c:pt idx="8">
                        <c:v>3. Viande et produits carnés</c:v>
                      </c:pt>
                      <c:pt idx="9">
                        <c:v>2. Pêche et aquaculture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TBB'!$H$6:$H$16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3219833133</c:v>
                      </c:pt>
                      <c:pt idx="1">
                        <c:v>1286225927</c:v>
                      </c:pt>
                      <c:pt idx="2">
                        <c:v>820553991</c:v>
                      </c:pt>
                      <c:pt idx="3">
                        <c:v>97586062</c:v>
                      </c:pt>
                      <c:pt idx="4">
                        <c:v>-20735692</c:v>
                      </c:pt>
                      <c:pt idx="5">
                        <c:v>-13856097</c:v>
                      </c:pt>
                      <c:pt idx="6">
                        <c:v>-58959013</c:v>
                      </c:pt>
                      <c:pt idx="7">
                        <c:v>-79883567</c:v>
                      </c:pt>
                      <c:pt idx="8">
                        <c:v>-87754171</c:v>
                      </c:pt>
                      <c:pt idx="9">
                        <c:v>-464683940</c:v>
                      </c:pt>
                      <c:pt idx="10">
                        <c:v>-720438342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578D-4E82-B408-BA1ACB174BD2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Autres</c:v>
                      </c:pt>
                      <c:pt idx="1">
                        <c:v>2. Produits d'épicerie</c:v>
                      </c:pt>
                      <c:pt idx="2">
                        <c:v>3. Fruits et légumes</c:v>
                      </c:pt>
                      <c:pt idx="3">
                        <c:v>4. Oléagineux</c:v>
                      </c:pt>
                      <c:pt idx="4">
                        <c:v>7. Animaux vivants et génétique</c:v>
                      </c:pt>
                      <c:pt idx="5">
                        <c:v>6. Sucre</c:v>
                      </c:pt>
                      <c:pt idx="6">
                        <c:v>5. Vins et spiritueux</c:v>
                      </c:pt>
                      <c:pt idx="7">
                        <c:v>4. Laits et produits laitiers</c:v>
                      </c:pt>
                      <c:pt idx="8">
                        <c:v>3. Viande et produits carnés</c:v>
                      </c:pt>
                      <c:pt idx="9">
                        <c:v>2. Pêche et aquaculture</c:v>
                      </c:pt>
                      <c:pt idx="10">
                        <c:v>1. Céréales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TBB'!$I$6:$I$16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3256134728</c:v>
                      </c:pt>
                      <c:pt idx="1">
                        <c:v>1336050276</c:v>
                      </c:pt>
                      <c:pt idx="2">
                        <c:v>890517054</c:v>
                      </c:pt>
                      <c:pt idx="3">
                        <c:v>115993234</c:v>
                      </c:pt>
                      <c:pt idx="4">
                        <c:v>-22147711</c:v>
                      </c:pt>
                      <c:pt idx="5">
                        <c:v>-22284985</c:v>
                      </c:pt>
                      <c:pt idx="6">
                        <c:v>-61452529</c:v>
                      </c:pt>
                      <c:pt idx="7">
                        <c:v>-89619126</c:v>
                      </c:pt>
                      <c:pt idx="8">
                        <c:v>-101757849</c:v>
                      </c:pt>
                      <c:pt idx="9">
                        <c:v>-501423401</c:v>
                      </c:pt>
                      <c:pt idx="10">
                        <c:v>-670300672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578D-4E82-B408-BA1ACB174BD2}"/>
                  </c:ext>
                </c:extLst>
              </c15:ser>
            </c15:filteredBarSeries>
          </c:ext>
        </c:extLst>
      </c:barChart>
      <c:catAx>
        <c:axId val="45391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07896"/>
        <c:crosses val="autoZero"/>
        <c:auto val="1"/>
        <c:lblAlgn val="ctr"/>
        <c:lblOffset val="100"/>
        <c:noMultiLvlLbl val="0"/>
      </c:catAx>
      <c:valAx>
        <c:axId val="453907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913776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IAA'!$J$28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IAA'!$C$30:$C$40</c:f>
              <c:strCache>
                <c:ptCount val="11"/>
                <c:pt idx="0">
                  <c:v>1. Pays-Bas</c:v>
                </c:pt>
                <c:pt idx="1">
                  <c:v>2. États-Unis</c:v>
                </c:pt>
                <c:pt idx="2">
                  <c:v>3. Belgique</c:v>
                </c:pt>
                <c:pt idx="3">
                  <c:v>4. Allemagne</c:v>
                </c:pt>
                <c:pt idx="4">
                  <c:v>5. Espagne</c:v>
                </c:pt>
                <c:pt idx="5">
                  <c:v>10. France</c:v>
                </c:pt>
                <c:pt idx="6">
                  <c:v>5. Argentine</c:v>
                </c:pt>
                <c:pt idx="7">
                  <c:v>4. Chili</c:v>
                </c:pt>
                <c:pt idx="8">
                  <c:v>3. Pakistan</c:v>
                </c:pt>
                <c:pt idx="9">
                  <c:v>2. Chine</c:v>
                </c:pt>
                <c:pt idx="10">
                  <c:v>1. Thaïlande</c:v>
                </c:pt>
              </c:strCache>
            </c:strRef>
          </c:cat>
          <c:val>
            <c:numRef>
              <c:f>'Balance commerciale IAA'!$J$30:$J$40</c:f>
              <c:numCache>
                <c:formatCode>0</c:formatCode>
                <c:ptCount val="11"/>
                <c:pt idx="0">
                  <c:v>967866202</c:v>
                </c:pt>
                <c:pt idx="1">
                  <c:v>854129668</c:v>
                </c:pt>
                <c:pt idx="2">
                  <c:v>581790410</c:v>
                </c:pt>
                <c:pt idx="3">
                  <c:v>326625484</c:v>
                </c:pt>
                <c:pt idx="4">
                  <c:v>143153383</c:v>
                </c:pt>
                <c:pt idx="5">
                  <c:v>101439240</c:v>
                </c:pt>
                <c:pt idx="6">
                  <c:v>-136704876</c:v>
                </c:pt>
                <c:pt idx="7">
                  <c:v>-61963099</c:v>
                </c:pt>
                <c:pt idx="8">
                  <c:v>-41305937</c:v>
                </c:pt>
                <c:pt idx="9">
                  <c:v>-139744836</c:v>
                </c:pt>
                <c:pt idx="10">
                  <c:v>-82890314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61-4A46-B63A-0DE33A502F2D}"/>
            </c:ext>
          </c:extLst>
        </c:ser>
        <c:ser>
          <c:idx val="10"/>
          <c:order val="7"/>
          <c:tx>
            <c:strRef>
              <c:f>'Balance commerciale IAA'!$K$28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IAA'!$C$30:$C$40</c:f>
              <c:strCache>
                <c:ptCount val="11"/>
                <c:pt idx="0">
                  <c:v>1. Pays-Bas</c:v>
                </c:pt>
                <c:pt idx="1">
                  <c:v>2. États-Unis</c:v>
                </c:pt>
                <c:pt idx="2">
                  <c:v>3. Belgique</c:v>
                </c:pt>
                <c:pt idx="3">
                  <c:v>4. Allemagne</c:v>
                </c:pt>
                <c:pt idx="4">
                  <c:v>5. Espagne</c:v>
                </c:pt>
                <c:pt idx="5">
                  <c:v>10. France</c:v>
                </c:pt>
                <c:pt idx="6">
                  <c:v>5. Argentine</c:v>
                </c:pt>
                <c:pt idx="7">
                  <c:v>4. Chili</c:v>
                </c:pt>
                <c:pt idx="8">
                  <c:v>3. Pakistan</c:v>
                </c:pt>
                <c:pt idx="9">
                  <c:v>2. Chine</c:v>
                </c:pt>
                <c:pt idx="10">
                  <c:v>1. Thaïlande</c:v>
                </c:pt>
              </c:strCache>
            </c:strRef>
          </c:cat>
          <c:val>
            <c:numRef>
              <c:f>'Balance commerciale IAA'!$K$30:$K$40</c:f>
              <c:numCache>
                <c:formatCode>0</c:formatCode>
                <c:ptCount val="11"/>
                <c:pt idx="0">
                  <c:v>1076027604</c:v>
                </c:pt>
                <c:pt idx="1">
                  <c:v>654408904</c:v>
                </c:pt>
                <c:pt idx="2">
                  <c:v>494590373</c:v>
                </c:pt>
                <c:pt idx="3">
                  <c:v>372647407</c:v>
                </c:pt>
                <c:pt idx="4">
                  <c:v>154876038</c:v>
                </c:pt>
                <c:pt idx="5">
                  <c:v>8289121</c:v>
                </c:pt>
                <c:pt idx="6">
                  <c:v>-166362657</c:v>
                </c:pt>
                <c:pt idx="7">
                  <c:v>-92959972</c:v>
                </c:pt>
                <c:pt idx="8">
                  <c:v>-47493340</c:v>
                </c:pt>
                <c:pt idx="9">
                  <c:v>-112636448</c:v>
                </c:pt>
                <c:pt idx="10">
                  <c:v>-36548078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61-4A46-B63A-0DE33A502F2D}"/>
            </c:ext>
          </c:extLst>
        </c:ser>
        <c:ser>
          <c:idx val="11"/>
          <c:order val="8"/>
          <c:tx>
            <c:strRef>
              <c:f>'Balance commerciale IAA'!$L$28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IAA'!$C$30:$C$40</c:f>
              <c:strCache>
                <c:ptCount val="11"/>
                <c:pt idx="0">
                  <c:v>1. Pays-Bas</c:v>
                </c:pt>
                <c:pt idx="1">
                  <c:v>2. États-Unis</c:v>
                </c:pt>
                <c:pt idx="2">
                  <c:v>3. Belgique</c:v>
                </c:pt>
                <c:pt idx="3">
                  <c:v>4. Allemagne</c:v>
                </c:pt>
                <c:pt idx="4">
                  <c:v>5. Espagne</c:v>
                </c:pt>
                <c:pt idx="5">
                  <c:v>10. France</c:v>
                </c:pt>
                <c:pt idx="6">
                  <c:v>5. Argentine</c:v>
                </c:pt>
                <c:pt idx="7">
                  <c:v>4. Chili</c:v>
                </c:pt>
                <c:pt idx="8">
                  <c:v>3. Pakistan</c:v>
                </c:pt>
                <c:pt idx="9">
                  <c:v>2. Chine</c:v>
                </c:pt>
                <c:pt idx="10">
                  <c:v>1. Thaïlande</c:v>
                </c:pt>
              </c:strCache>
            </c:strRef>
          </c:cat>
          <c:val>
            <c:numRef>
              <c:f>'Balance commerciale IAA'!$L$30:$L$40</c:f>
              <c:numCache>
                <c:formatCode>0</c:formatCode>
                <c:ptCount val="11"/>
                <c:pt idx="0">
                  <c:v>1277819161</c:v>
                </c:pt>
                <c:pt idx="1">
                  <c:v>561162164</c:v>
                </c:pt>
                <c:pt idx="2">
                  <c:v>409144052</c:v>
                </c:pt>
                <c:pt idx="3">
                  <c:v>423814427</c:v>
                </c:pt>
                <c:pt idx="4">
                  <c:v>208659007</c:v>
                </c:pt>
                <c:pt idx="5">
                  <c:v>202354356</c:v>
                </c:pt>
                <c:pt idx="6">
                  <c:v>-65457985</c:v>
                </c:pt>
                <c:pt idx="7">
                  <c:v>-141301007</c:v>
                </c:pt>
                <c:pt idx="8">
                  <c:v>-56035062</c:v>
                </c:pt>
                <c:pt idx="9">
                  <c:v>-127437104</c:v>
                </c:pt>
                <c:pt idx="10">
                  <c:v>-37706360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61-4A46-B63A-0DE33A502F2D}"/>
            </c:ext>
          </c:extLst>
        </c:ser>
        <c:ser>
          <c:idx val="12"/>
          <c:order val="9"/>
          <c:tx>
            <c:strRef>
              <c:f>'Balance commerciale IAA'!$M$28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IAA'!$C$30:$C$40</c:f>
              <c:strCache>
                <c:ptCount val="11"/>
                <c:pt idx="0">
                  <c:v>1. Pays-Bas</c:v>
                </c:pt>
                <c:pt idx="1">
                  <c:v>2. États-Unis</c:v>
                </c:pt>
                <c:pt idx="2">
                  <c:v>3. Belgique</c:v>
                </c:pt>
                <c:pt idx="3">
                  <c:v>4. Allemagne</c:v>
                </c:pt>
                <c:pt idx="4">
                  <c:v>5. Espagne</c:v>
                </c:pt>
                <c:pt idx="5">
                  <c:v>10. France</c:v>
                </c:pt>
                <c:pt idx="6">
                  <c:v>5. Argentine</c:v>
                </c:pt>
                <c:pt idx="7">
                  <c:v>4. Chili</c:v>
                </c:pt>
                <c:pt idx="8">
                  <c:v>3. Pakistan</c:v>
                </c:pt>
                <c:pt idx="9">
                  <c:v>2. Chine</c:v>
                </c:pt>
                <c:pt idx="10">
                  <c:v>1. Thaïlande</c:v>
                </c:pt>
              </c:strCache>
            </c:strRef>
          </c:cat>
          <c:val>
            <c:numRef>
              <c:f>'Balance commerciale IAA'!$M$30:$M$40</c:f>
              <c:numCache>
                <c:formatCode>0</c:formatCode>
                <c:ptCount val="11"/>
                <c:pt idx="0">
                  <c:v>1741155425</c:v>
                </c:pt>
                <c:pt idx="1">
                  <c:v>646354447</c:v>
                </c:pt>
                <c:pt idx="2">
                  <c:v>601504571</c:v>
                </c:pt>
                <c:pt idx="3">
                  <c:v>551436745</c:v>
                </c:pt>
                <c:pt idx="4">
                  <c:v>435385799</c:v>
                </c:pt>
                <c:pt idx="5">
                  <c:v>267382009</c:v>
                </c:pt>
                <c:pt idx="6">
                  <c:v>-117444771</c:v>
                </c:pt>
                <c:pt idx="7">
                  <c:v>-133767253</c:v>
                </c:pt>
                <c:pt idx="8">
                  <c:v>-134968961</c:v>
                </c:pt>
                <c:pt idx="9">
                  <c:v>-153384404</c:v>
                </c:pt>
                <c:pt idx="10">
                  <c:v>-184572942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61-4A46-B63A-0DE33A502F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1505096"/>
        <c:axId val="165989632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IAA'!$D$28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Pays-Bas</c:v>
                      </c:pt>
                      <c:pt idx="1">
                        <c:v>2. États-Unis</c:v>
                      </c:pt>
                      <c:pt idx="2">
                        <c:v>3. Belgique</c:v>
                      </c:pt>
                      <c:pt idx="3">
                        <c:v>4. Allemagne</c:v>
                      </c:pt>
                      <c:pt idx="4">
                        <c:v>5. Espagne</c:v>
                      </c:pt>
                      <c:pt idx="5">
                        <c:v>10. France</c:v>
                      </c:pt>
                      <c:pt idx="6">
                        <c:v>5. Argentine</c:v>
                      </c:pt>
                      <c:pt idx="7">
                        <c:v>4. Chili</c:v>
                      </c:pt>
                      <c:pt idx="8">
                        <c:v>3. Pakistan</c:v>
                      </c:pt>
                      <c:pt idx="9">
                        <c:v>2. Chine</c:v>
                      </c:pt>
                      <c:pt idx="10">
                        <c:v>1. Thaïlande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IAA'!$D$30:$D$40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1105038412</c:v>
                      </c:pt>
                      <c:pt idx="1">
                        <c:v>789159752</c:v>
                      </c:pt>
                      <c:pt idx="2">
                        <c:v>621069252</c:v>
                      </c:pt>
                      <c:pt idx="3">
                        <c:v>338367219</c:v>
                      </c:pt>
                      <c:pt idx="4">
                        <c:v>148844811</c:v>
                      </c:pt>
                      <c:pt idx="5">
                        <c:v>70958259</c:v>
                      </c:pt>
                      <c:pt idx="6">
                        <c:v>-29333103</c:v>
                      </c:pt>
                      <c:pt idx="7">
                        <c:v>1756272</c:v>
                      </c:pt>
                      <c:pt idx="8">
                        <c:v>-51821597</c:v>
                      </c:pt>
                      <c:pt idx="9">
                        <c:v>-42460290</c:v>
                      </c:pt>
                      <c:pt idx="10">
                        <c:v>-148615299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FF61-4A46-B63A-0DE33A502F2D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IAA'!$E$28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Pays-Bas</c:v>
                      </c:pt>
                      <c:pt idx="1">
                        <c:v>2. États-Unis</c:v>
                      </c:pt>
                      <c:pt idx="2">
                        <c:v>3. Belgique</c:v>
                      </c:pt>
                      <c:pt idx="3">
                        <c:v>4. Allemagne</c:v>
                      </c:pt>
                      <c:pt idx="4">
                        <c:v>5. Espagne</c:v>
                      </c:pt>
                      <c:pt idx="5">
                        <c:v>10. France</c:v>
                      </c:pt>
                      <c:pt idx="6">
                        <c:v>5. Argentine</c:v>
                      </c:pt>
                      <c:pt idx="7">
                        <c:v>4. Chili</c:v>
                      </c:pt>
                      <c:pt idx="8">
                        <c:v>3. Pakistan</c:v>
                      </c:pt>
                      <c:pt idx="9">
                        <c:v>2. Chine</c:v>
                      </c:pt>
                      <c:pt idx="10">
                        <c:v>1. Thaïlande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IAA'!$E$30:$E$40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899040216</c:v>
                      </c:pt>
                      <c:pt idx="1">
                        <c:v>774392494</c:v>
                      </c:pt>
                      <c:pt idx="2">
                        <c:v>518607268</c:v>
                      </c:pt>
                      <c:pt idx="3">
                        <c:v>399500105</c:v>
                      </c:pt>
                      <c:pt idx="4">
                        <c:v>128958026</c:v>
                      </c:pt>
                      <c:pt idx="5">
                        <c:v>102125903</c:v>
                      </c:pt>
                      <c:pt idx="6">
                        <c:v>-20504995</c:v>
                      </c:pt>
                      <c:pt idx="7">
                        <c:v>2257215</c:v>
                      </c:pt>
                      <c:pt idx="8">
                        <c:v>-48778719</c:v>
                      </c:pt>
                      <c:pt idx="9">
                        <c:v>-47717620</c:v>
                      </c:pt>
                      <c:pt idx="10">
                        <c:v>-178055305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FF61-4A46-B63A-0DE33A502F2D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IAA'!$F$28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Pays-Bas</c:v>
                      </c:pt>
                      <c:pt idx="1">
                        <c:v>2. États-Unis</c:v>
                      </c:pt>
                      <c:pt idx="2">
                        <c:v>3. Belgique</c:v>
                      </c:pt>
                      <c:pt idx="3">
                        <c:v>4. Allemagne</c:v>
                      </c:pt>
                      <c:pt idx="4">
                        <c:v>5. Espagne</c:v>
                      </c:pt>
                      <c:pt idx="5">
                        <c:v>10. France</c:v>
                      </c:pt>
                      <c:pt idx="6">
                        <c:v>5. Argentine</c:v>
                      </c:pt>
                      <c:pt idx="7">
                        <c:v>4. Chili</c:v>
                      </c:pt>
                      <c:pt idx="8">
                        <c:v>3. Pakistan</c:v>
                      </c:pt>
                      <c:pt idx="9">
                        <c:v>2. Chine</c:v>
                      </c:pt>
                      <c:pt idx="10">
                        <c:v>1. Thaïlande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IAA'!$F$30:$F$40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975027909</c:v>
                      </c:pt>
                      <c:pt idx="1">
                        <c:v>804686350</c:v>
                      </c:pt>
                      <c:pt idx="2">
                        <c:v>432197694</c:v>
                      </c:pt>
                      <c:pt idx="3">
                        <c:v>355025101</c:v>
                      </c:pt>
                      <c:pt idx="4">
                        <c:v>133595862</c:v>
                      </c:pt>
                      <c:pt idx="5">
                        <c:v>156416755</c:v>
                      </c:pt>
                      <c:pt idx="6">
                        <c:v>-38865648</c:v>
                      </c:pt>
                      <c:pt idx="7">
                        <c:v>432880</c:v>
                      </c:pt>
                      <c:pt idx="8">
                        <c:v>-20428990</c:v>
                      </c:pt>
                      <c:pt idx="9">
                        <c:v>-145598450</c:v>
                      </c:pt>
                      <c:pt idx="10">
                        <c:v>-160766431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FF61-4A46-B63A-0DE33A502F2D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IAA'!$G$28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Pays-Bas</c:v>
                      </c:pt>
                      <c:pt idx="1">
                        <c:v>2. États-Unis</c:v>
                      </c:pt>
                      <c:pt idx="2">
                        <c:v>3. Belgique</c:v>
                      </c:pt>
                      <c:pt idx="3">
                        <c:v>4. Allemagne</c:v>
                      </c:pt>
                      <c:pt idx="4">
                        <c:v>5. Espagne</c:v>
                      </c:pt>
                      <c:pt idx="5">
                        <c:v>10. France</c:v>
                      </c:pt>
                      <c:pt idx="6">
                        <c:v>5. Argentine</c:v>
                      </c:pt>
                      <c:pt idx="7">
                        <c:v>4. Chili</c:v>
                      </c:pt>
                      <c:pt idx="8">
                        <c:v>3. Pakistan</c:v>
                      </c:pt>
                      <c:pt idx="9">
                        <c:v>2. Chine</c:v>
                      </c:pt>
                      <c:pt idx="10">
                        <c:v>1. Thaïlande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IAA'!$G$30:$G$40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986244364</c:v>
                      </c:pt>
                      <c:pt idx="1">
                        <c:v>566135611</c:v>
                      </c:pt>
                      <c:pt idx="2">
                        <c:v>266065818</c:v>
                      </c:pt>
                      <c:pt idx="3">
                        <c:v>325366090</c:v>
                      </c:pt>
                      <c:pt idx="4">
                        <c:v>94116847</c:v>
                      </c:pt>
                      <c:pt idx="5">
                        <c:v>101592170</c:v>
                      </c:pt>
                      <c:pt idx="6">
                        <c:v>-45181057</c:v>
                      </c:pt>
                      <c:pt idx="7">
                        <c:v>-11823326</c:v>
                      </c:pt>
                      <c:pt idx="8">
                        <c:v>-37206284</c:v>
                      </c:pt>
                      <c:pt idx="9">
                        <c:v>-174405091</c:v>
                      </c:pt>
                      <c:pt idx="10">
                        <c:v>-131099570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FF61-4A46-B63A-0DE33A502F2D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IAA'!$H$28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Pays-Bas</c:v>
                      </c:pt>
                      <c:pt idx="1">
                        <c:v>2. États-Unis</c:v>
                      </c:pt>
                      <c:pt idx="2">
                        <c:v>3. Belgique</c:v>
                      </c:pt>
                      <c:pt idx="3">
                        <c:v>4. Allemagne</c:v>
                      </c:pt>
                      <c:pt idx="4">
                        <c:v>5. Espagne</c:v>
                      </c:pt>
                      <c:pt idx="5">
                        <c:v>10. France</c:v>
                      </c:pt>
                      <c:pt idx="6">
                        <c:v>5. Argentine</c:v>
                      </c:pt>
                      <c:pt idx="7">
                        <c:v>4. Chili</c:v>
                      </c:pt>
                      <c:pt idx="8">
                        <c:v>3. Pakistan</c:v>
                      </c:pt>
                      <c:pt idx="9">
                        <c:v>2. Chine</c:v>
                      </c:pt>
                      <c:pt idx="10">
                        <c:v>1. Thaïlande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IAA'!$H$30:$H$40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1062968989</c:v>
                      </c:pt>
                      <c:pt idx="1">
                        <c:v>530857333</c:v>
                      </c:pt>
                      <c:pt idx="2">
                        <c:v>382207824</c:v>
                      </c:pt>
                      <c:pt idx="3">
                        <c:v>337960796</c:v>
                      </c:pt>
                      <c:pt idx="4">
                        <c:v>101250303</c:v>
                      </c:pt>
                      <c:pt idx="5">
                        <c:v>111861159</c:v>
                      </c:pt>
                      <c:pt idx="6">
                        <c:v>-46858889</c:v>
                      </c:pt>
                      <c:pt idx="7">
                        <c:v>-18376319</c:v>
                      </c:pt>
                      <c:pt idx="8">
                        <c:v>-43106448</c:v>
                      </c:pt>
                      <c:pt idx="9">
                        <c:v>-131097487</c:v>
                      </c:pt>
                      <c:pt idx="10">
                        <c:v>-53588000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FF61-4A46-B63A-0DE33A502F2D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IAA'!$I$28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IAA'!$C$30:$C$40</c15:sqref>
                        </c15:formulaRef>
                      </c:ext>
                    </c:extLst>
                    <c:strCache>
                      <c:ptCount val="11"/>
                      <c:pt idx="0">
                        <c:v>1. Pays-Bas</c:v>
                      </c:pt>
                      <c:pt idx="1">
                        <c:v>2. États-Unis</c:v>
                      </c:pt>
                      <c:pt idx="2">
                        <c:v>3. Belgique</c:v>
                      </c:pt>
                      <c:pt idx="3">
                        <c:v>4. Allemagne</c:v>
                      </c:pt>
                      <c:pt idx="4">
                        <c:v>5. Espagne</c:v>
                      </c:pt>
                      <c:pt idx="5">
                        <c:v>10. France</c:v>
                      </c:pt>
                      <c:pt idx="6">
                        <c:v>5. Argentine</c:v>
                      </c:pt>
                      <c:pt idx="7">
                        <c:v>4. Chili</c:v>
                      </c:pt>
                      <c:pt idx="8">
                        <c:v>3. Pakistan</c:v>
                      </c:pt>
                      <c:pt idx="9">
                        <c:v>2. Chine</c:v>
                      </c:pt>
                      <c:pt idx="10">
                        <c:v>1. Thaïlande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IAA'!$I$30:$I$40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954084475</c:v>
                      </c:pt>
                      <c:pt idx="1">
                        <c:v>643339275</c:v>
                      </c:pt>
                      <c:pt idx="2">
                        <c:v>456904961</c:v>
                      </c:pt>
                      <c:pt idx="3">
                        <c:v>362497529</c:v>
                      </c:pt>
                      <c:pt idx="4">
                        <c:v>134130330</c:v>
                      </c:pt>
                      <c:pt idx="5">
                        <c:v>94643260</c:v>
                      </c:pt>
                      <c:pt idx="6">
                        <c:v>-47047995</c:v>
                      </c:pt>
                      <c:pt idx="7">
                        <c:v>-32016579</c:v>
                      </c:pt>
                      <c:pt idx="8">
                        <c:v>-25262279</c:v>
                      </c:pt>
                      <c:pt idx="9">
                        <c:v>-78279653</c:v>
                      </c:pt>
                      <c:pt idx="10">
                        <c:v>-42493063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FF61-4A46-B63A-0DE33A502F2D}"/>
                  </c:ext>
                </c:extLst>
              </c15:ser>
            </c15:filteredBarSeries>
          </c:ext>
        </c:extLst>
      </c:barChart>
      <c:catAx>
        <c:axId val="451505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165989632"/>
        <c:crosses val="autoZero"/>
        <c:auto val="1"/>
        <c:lblAlgn val="ctr"/>
        <c:lblOffset val="100"/>
        <c:noMultiLvlLbl val="0"/>
      </c:catAx>
      <c:valAx>
        <c:axId val="1659896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505096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348114205345678"/>
          <c:y val="0.20307704656184031"/>
          <c:w val="0.3773220975206269"/>
          <c:h val="0.68528273415364349"/>
        </c:manualLayout>
      </c:layout>
      <c:pieChart>
        <c:varyColors val="1"/>
        <c:ser>
          <c:idx val="0"/>
          <c:order val="0"/>
          <c:tx>
            <c:strRef>
              <c:f>'Import. IAA'!$M$31</c:f>
              <c:strCache>
                <c:ptCount val="1"/>
                <c:pt idx="0">
                  <c:v>2024</c:v>
                </c:pt>
              </c:strCache>
            </c:strRef>
          </c:tx>
          <c:spPr>
            <a:noFill/>
          </c:spPr>
          <c:dPt>
            <c:idx val="0"/>
            <c:bubble3D val="0"/>
            <c:explosion val="6"/>
            <c:spPr>
              <a:solidFill>
                <a:srgbClr val="00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1D9-4706-9084-F1E3E7CA8DC0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1D9-4706-9084-F1E3E7CA8DC0}"/>
              </c:ext>
            </c:extLst>
          </c:dPt>
          <c:dLbls>
            <c:dLbl>
              <c:idx val="0"/>
              <c:layout>
                <c:manualLayout>
                  <c:x val="-3.4532339672056975E-2"/>
                  <c:y val="-0.11369509043927652"/>
                </c:manualLayout>
              </c:layout>
              <c:tx>
                <c:rich>
                  <a:bodyPr/>
                  <a:lstStyle/>
                  <a:p>
                    <a:r>
                      <a:rPr lang="fr-FR" b="1" dirty="0" smtClean="0">
                        <a:solidFill>
                          <a:srgbClr val="00FF00"/>
                        </a:solidFill>
                      </a:rPr>
                      <a:t>Importations de produits agricoles et agro-alimentaires</a:t>
                    </a:r>
                    <a:r>
                      <a:rPr lang="fr-FR" b="1" baseline="0" dirty="0">
                        <a:solidFill>
                          <a:srgbClr val="00FF00"/>
                        </a:solidFill>
                      </a:rPr>
                      <a:t>
</a:t>
                    </a:r>
                    <a:fld id="{F85B315E-9FB9-4448-8D1B-5503C64CE2B4}" type="PERCENTAGE">
                      <a:rPr lang="fr-FR" b="1" baseline="0">
                        <a:solidFill>
                          <a:srgbClr val="00FF00"/>
                        </a:solidFill>
                      </a:rPr>
                      <a:pPr/>
                      <a:t>[POURCENTAGE]</a:t>
                    </a:fld>
                    <a:endParaRPr lang="fr-FR" b="1" baseline="0" dirty="0">
                      <a:solidFill>
                        <a:srgbClr val="00FF00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1D9-4706-9084-F1E3E7CA8DC0}"/>
                </c:ext>
              </c:extLst>
            </c:dLbl>
            <c:dLbl>
              <c:idx val="1"/>
              <c:layout>
                <c:manualLayout>
                  <c:x val="2.6079983061932689E-2"/>
                  <c:y val="9.090344327114149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6407413B-7A71-445E-98CA-C2D667BEA3CC}" type="CATEGORYNAME">
                      <a:rPr lang="en-US" b="1" smtClean="0">
                        <a:solidFill>
                          <a:schemeClr val="bg1"/>
                        </a:solidFill>
                      </a:rPr>
                      <a:pPr>
                        <a:defRPr/>
                      </a:pPr>
                      <a:t>[NOM DE CATÉGORIE]</a:t>
                    </a:fld>
                    <a:r>
                      <a:rPr lang="en-US" b="1" dirty="0" smtClean="0">
                        <a:solidFill>
                          <a:schemeClr val="bg1"/>
                        </a:solidFill>
                      </a:rPr>
                      <a:t> importations</a:t>
                    </a:r>
                    <a:r>
                      <a:rPr lang="en-US" b="1" baseline="0" dirty="0">
                        <a:solidFill>
                          <a:schemeClr val="bg1"/>
                        </a:solidFill>
                      </a:rPr>
                      <a:t>
</a:t>
                    </a:r>
                    <a:fld id="{05F43CF5-6399-41DE-9A3F-BA79E0DF6FE6}" type="VALUE">
                      <a:rPr lang="en-US" b="1" baseline="0">
                        <a:solidFill>
                          <a:schemeClr val="bg1"/>
                        </a:solidFill>
                      </a:rPr>
                      <a:pPr>
                        <a:defRPr/>
                      </a:pPr>
                      <a:t>[VALEUR]</a:t>
                    </a:fld>
                    <a:endParaRPr lang="en-US" b="1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1D9-4706-9084-F1E3E7CA8D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'Import. IAA'!$C$32:$C$34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</c:strRef>
          </c:cat>
          <c:val>
            <c:numRef>
              <c:f>'Import. IAA'!$M$32:$M$34</c:f>
              <c:numCache>
                <c:formatCode>0%</c:formatCode>
                <c:ptCount val="2"/>
                <c:pt idx="0">
                  <c:v>0.36565458048845817</c:v>
                </c:pt>
                <c:pt idx="1">
                  <c:v>0.63434541951154189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1D9-4706-9084-F1E3E7CA8D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883-456E-98A1-09683CFC8FDB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883-456E-98A1-09683CFC8FDB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883-456E-98A1-09683CFC8FDB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883-456E-98A1-09683CFC8FDB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IAA'!$J$41:$M$41</c:f>
              <c:numCache>
                <c:formatCode>0</c:formatCode>
                <c:ptCount val="4"/>
                <c:pt idx="0">
                  <c:v>397909511</c:v>
                </c:pt>
                <c:pt idx="1">
                  <c:v>459929755</c:v>
                </c:pt>
                <c:pt idx="2">
                  <c:v>350543389</c:v>
                </c:pt>
                <c:pt idx="3">
                  <c:v>366774545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8-8883-456E-98A1-09683CFC8F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7"/>
        <c:axId val="451327456"/>
        <c:axId val="451336040"/>
        <c:extLst/>
      </c:barChart>
      <c:catAx>
        <c:axId val="45132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336040"/>
        <c:crosses val="autoZero"/>
        <c:auto val="0"/>
        <c:lblAlgn val="ctr"/>
        <c:lblOffset val="100"/>
        <c:tickLblSkip val="1"/>
        <c:noMultiLvlLbl val="0"/>
      </c:catAx>
      <c:valAx>
        <c:axId val="451336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327456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</a:t>
                  </a:r>
                  <a:r>
                    <a:rPr lang="fr-FR" baseline="0"/>
                    <a:t> €)</a:t>
                  </a:r>
                  <a:endParaRPr lang="fr-FR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0.06982</cdr:x>
      <cdr:y>0.03769</cdr:y>
    </cdr:from>
    <cdr:to>
      <cdr:x>0.56603</cdr:x>
      <cdr:y>0.70732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827954" y="161908"/>
          <a:ext cx="5884221" cy="287657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alpha val="2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/>
        </a:p>
      </cdr:txBody>
    </cdr:sp>
  </cdr:relSizeAnchor>
  <cdr:relSizeAnchor xmlns:cdr="http://schemas.openxmlformats.org/drawingml/2006/chartDrawing">
    <cdr:from>
      <cdr:x>0.56603</cdr:x>
      <cdr:y>0.70399</cdr:y>
    </cdr:from>
    <cdr:to>
      <cdr:x>0.98856</cdr:x>
      <cdr:y>0.93501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6712175" y="3024182"/>
          <a:ext cx="5010570" cy="992410"/>
        </a:xfrm>
        <a:prstGeom xmlns:a="http://schemas.openxmlformats.org/drawingml/2006/main" prst="rect">
          <a:avLst/>
        </a:prstGeom>
        <a:solidFill xmlns:a="http://schemas.openxmlformats.org/drawingml/2006/main">
          <a:srgbClr val="C00000">
            <a:alpha val="20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/>
        </a:p>
      </cdr:txBody>
    </cdr:sp>
  </cdr:relSizeAnchor>
  <cdr:relSizeAnchor xmlns:cdr="http://schemas.openxmlformats.org/drawingml/2006/chartDrawing">
    <cdr:from>
      <cdr:x>0.06766</cdr:x>
      <cdr:y>0.70067</cdr:y>
    </cdr:from>
    <cdr:to>
      <cdr:x>0.98756</cdr:x>
      <cdr:y>0.70122</cdr:y>
    </cdr:to>
    <cdr:cxnSp macro="">
      <cdr:nvCxnSpPr>
        <cdr:cNvPr id="6" name="Connecteur droit 5"/>
        <cdr:cNvCxnSpPr/>
      </cdr:nvCxnSpPr>
      <cdr:spPr>
        <a:xfrm xmlns:a="http://schemas.openxmlformats.org/drawingml/2006/main" flipH="1">
          <a:off x="802371" y="3009901"/>
          <a:ext cx="10908506" cy="238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0.38355</cdr:x>
      <cdr:y>0.59553</cdr:y>
    </cdr:from>
    <cdr:to>
      <cdr:x>0.5631</cdr:x>
      <cdr:y>0.75695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1504464" y="2179767"/>
          <a:ext cx="704276" cy="5908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 baseline="0" dirty="0">
              <a:solidFill>
                <a:srgbClr val="FF0000"/>
              </a:solidFill>
              <a:latin typeface="Marianne" panose="02000000000000000000" pitchFamily="50" charset="0"/>
            </a:rPr>
            <a:t>- 1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 %</a:t>
          </a:r>
        </a:p>
      </cdr:txBody>
    </cdr:sp>
  </cdr:relSizeAnchor>
  <cdr:relSizeAnchor xmlns:cdr="http://schemas.openxmlformats.org/drawingml/2006/chartDrawing">
    <cdr:from>
      <cdr:x>0.40127</cdr:x>
      <cdr:y>0.44813</cdr:y>
    </cdr:from>
    <cdr:to>
      <cdr:x>0.59563</cdr:x>
      <cdr:y>0.60955</cdr:y>
    </cdr:to>
    <cdr:sp macro="" textlink="">
      <cdr:nvSpPr>
        <cdr:cNvPr id="4" name="ZoneTexte 1"/>
        <cdr:cNvSpPr txBox="1"/>
      </cdr:nvSpPr>
      <cdr:spPr>
        <a:xfrm xmlns:a="http://schemas.openxmlformats.org/drawingml/2006/main">
          <a:off x="1573948" y="1640227"/>
          <a:ext cx="762368" cy="5908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 baseline="0" dirty="0">
              <a:solidFill>
                <a:srgbClr val="00B050"/>
              </a:solidFill>
              <a:latin typeface="Marianne" panose="02000000000000000000" pitchFamily="50" charset="0"/>
            </a:rPr>
            <a:t>+ 3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%</a:t>
          </a:r>
        </a:p>
      </cdr:txBody>
    </cdr:sp>
  </cdr:relSizeAnchor>
  <cdr:relSizeAnchor xmlns:cdr="http://schemas.openxmlformats.org/drawingml/2006/chartDrawing">
    <cdr:from>
      <cdr:x>0.43478</cdr:x>
      <cdr:y>0.31686</cdr:y>
    </cdr:from>
    <cdr:to>
      <cdr:x>0.61334</cdr:x>
      <cdr:y>0.47827</cdr:y>
    </cdr:to>
    <cdr:sp macro="" textlink="">
      <cdr:nvSpPr>
        <cdr:cNvPr id="5" name="ZoneTexte 1"/>
        <cdr:cNvSpPr txBox="1"/>
      </cdr:nvSpPr>
      <cdr:spPr>
        <a:xfrm xmlns:a="http://schemas.openxmlformats.org/drawingml/2006/main">
          <a:off x="1705408" y="1159784"/>
          <a:ext cx="700392" cy="59079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 baseline="0" dirty="0">
              <a:solidFill>
                <a:srgbClr val="00B050"/>
              </a:solidFill>
              <a:latin typeface="Marianne" panose="02000000000000000000" pitchFamily="50" charset="0"/>
            </a:rPr>
            <a:t>+ 7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%</a:t>
          </a:r>
        </a:p>
      </cdr:txBody>
    </cdr:sp>
  </cdr:relSizeAnchor>
  <cdr:relSizeAnchor xmlns:cdr="http://schemas.openxmlformats.org/drawingml/2006/chartDrawing">
    <cdr:from>
      <cdr:x>0.68384</cdr:x>
      <cdr:y>0.14638</cdr:y>
    </cdr:from>
    <cdr:to>
      <cdr:x>0.81314</cdr:x>
      <cdr:y>0.30779</cdr:y>
    </cdr:to>
    <cdr:sp macro="" textlink="">
      <cdr:nvSpPr>
        <cdr:cNvPr id="6" name="ZoneTexte 1"/>
        <cdr:cNvSpPr txBox="1"/>
      </cdr:nvSpPr>
      <cdr:spPr>
        <a:xfrm xmlns:a="http://schemas.openxmlformats.org/drawingml/2006/main">
          <a:off x="2682321" y="535770"/>
          <a:ext cx="507173" cy="59079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 baseline="0" dirty="0">
              <a:solidFill>
                <a:srgbClr val="FF0000"/>
              </a:solidFill>
              <a:latin typeface="Marianne" panose="02000000000000000000" pitchFamily="50" charset="0"/>
            </a:rPr>
            <a:t>- 7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%</a:t>
          </a:r>
        </a:p>
      </cdr:txBody>
    </cdr:sp>
  </cdr:relSizeAnchor>
  <cdr:relSizeAnchor xmlns:cdr="http://schemas.openxmlformats.org/drawingml/2006/chartDrawing">
    <cdr:from>
      <cdr:x>0.76786</cdr:x>
      <cdr:y>0</cdr:y>
    </cdr:from>
    <cdr:to>
      <cdr:x>0.93999</cdr:x>
      <cdr:y>0.16142</cdr:y>
    </cdr:to>
    <cdr:sp macro="" textlink="">
      <cdr:nvSpPr>
        <cdr:cNvPr id="7" name="ZoneTexte 1"/>
        <cdr:cNvSpPr txBox="1"/>
      </cdr:nvSpPr>
      <cdr:spPr>
        <a:xfrm xmlns:a="http://schemas.openxmlformats.org/drawingml/2006/main">
          <a:off x="3011887" y="0"/>
          <a:ext cx="675172" cy="5908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200" b="1" baseline="0" dirty="0">
              <a:solidFill>
                <a:srgbClr val="00B050"/>
              </a:solidFill>
              <a:latin typeface="Marianne" panose="02000000000000000000" pitchFamily="50" charset="0"/>
            </a:rPr>
            <a:t>+ 2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0.07661</cdr:x>
      <cdr:y>0.49555</cdr:y>
    </cdr:from>
    <cdr:to>
      <cdr:x>0.98827</cdr:x>
      <cdr:y>0.49606</cdr:y>
    </cdr:to>
    <cdr:cxnSp macro="">
      <cdr:nvCxnSpPr>
        <cdr:cNvPr id="3" name="Connecteur droit 2"/>
        <cdr:cNvCxnSpPr/>
      </cdr:nvCxnSpPr>
      <cdr:spPr>
        <a:xfrm xmlns:a="http://schemas.openxmlformats.org/drawingml/2006/main" flipV="1">
          <a:off x="908442" y="2403845"/>
          <a:ext cx="10810832" cy="2474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0.07517</cdr:x>
      <cdr:y>0.03587</cdr:y>
    </cdr:from>
    <cdr:to>
      <cdr:x>0.31124</cdr:x>
      <cdr:y>0.51996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891406" y="152400"/>
          <a:ext cx="2799421" cy="2056483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alpha val="2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/>
        </a:p>
      </cdr:txBody>
    </cdr:sp>
  </cdr:relSizeAnchor>
  <cdr:relSizeAnchor xmlns:cdr="http://schemas.openxmlformats.org/drawingml/2006/chartDrawing">
    <cdr:from>
      <cdr:x>0.07429</cdr:x>
      <cdr:y>0.51794</cdr:y>
    </cdr:from>
    <cdr:to>
      <cdr:x>0.98917</cdr:x>
      <cdr:y>0.51794</cdr:y>
    </cdr:to>
    <cdr:cxnSp macro="">
      <cdr:nvCxnSpPr>
        <cdr:cNvPr id="4" name="Connecteur droit 3"/>
        <cdr:cNvCxnSpPr/>
      </cdr:nvCxnSpPr>
      <cdr:spPr>
        <a:xfrm xmlns:a="http://schemas.openxmlformats.org/drawingml/2006/main">
          <a:off x="880952" y="2200275"/>
          <a:ext cx="10848975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0.07953</cdr:x>
      <cdr:y>0.03158</cdr:y>
    </cdr:from>
    <cdr:to>
      <cdr:x>0.97632</cdr:x>
      <cdr:y>0.09242</cdr:y>
    </cdr:to>
    <cdr:sp macro="" textlink="">
      <cdr:nvSpPr>
        <cdr:cNvPr id="2" name="ZoneTexte 12"/>
        <cdr:cNvSpPr txBox="1"/>
      </cdr:nvSpPr>
      <cdr:spPr>
        <a:xfrm xmlns:a="http://schemas.openxmlformats.org/drawingml/2006/main">
          <a:off x="942564" y="143789"/>
          <a:ext cx="10628850" cy="27701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  - 2 %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	     + 18 %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- 4 %               - 38 %              - 51 %        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+ 537 % 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- 29 %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3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%                - 42 %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- 23 %               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-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12 %</a:t>
          </a:r>
          <a:r>
            <a:rPr lang="fr-FR" sz="1200" b="1" i="1" dirty="0" smtClean="0">
              <a:solidFill>
                <a:srgbClr val="FF0000"/>
              </a:solidFill>
              <a:latin typeface="Marianne" panose="02000000000000000000" pitchFamily="50" charset="0"/>
            </a:rPr>
            <a:t> </a:t>
          </a:r>
          <a:endParaRPr lang="fr-FR" sz="1200" b="1" dirty="0">
            <a:solidFill>
              <a:srgbClr val="FF0000"/>
            </a:solidFill>
            <a:latin typeface="Marianne" panose="02000000000000000000" pitchFamily="50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0.07083</cdr:x>
      <cdr:y>0.04729</cdr:y>
    </cdr:from>
    <cdr:to>
      <cdr:x>0.99193</cdr:x>
      <cdr:y>0.10078</cdr:y>
    </cdr:to>
    <cdr:sp macro="" textlink="">
      <cdr:nvSpPr>
        <cdr:cNvPr id="13" name="ZoneTexte 12"/>
        <cdr:cNvSpPr txBox="1"/>
      </cdr:nvSpPr>
      <cdr:spPr>
        <a:xfrm xmlns:a="http://schemas.openxmlformats.org/drawingml/2006/main">
          <a:off x="839881" y="244908"/>
          <a:ext cx="10922795" cy="27703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  + 1 %       	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     - 1 %                - 1 %   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+ 2 %               +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2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%              + 6 %               + 1  %  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- 19 %              - 3 %  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+ 14 %              + 7 %</a:t>
          </a:r>
          <a:r>
            <a:rPr lang="fr-FR" sz="1200" b="1" i="1" dirty="0" smtClean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endParaRPr lang="fr-FR" sz="1200" b="1" dirty="0">
            <a:solidFill>
              <a:srgbClr val="00B050"/>
            </a:solidFill>
            <a:latin typeface="Marianne" panose="02000000000000000000" pitchFamily="50" charset="0"/>
          </a:endParaRPr>
        </a:p>
      </cdr:txBody>
    </cdr:sp>
  </cdr:relSizeAnchor>
  <cdr:relSizeAnchor xmlns:cdr="http://schemas.openxmlformats.org/drawingml/2006/chartDrawing">
    <cdr:from>
      <cdr:x>0.90289</cdr:x>
      <cdr:y>1.93079E-7</cdr:y>
    </cdr:from>
    <cdr:to>
      <cdr:x>0.99044</cdr:x>
      <cdr:y>0.94504</cdr:y>
    </cdr:to>
    <cdr:sp macro="" textlink="">
      <cdr:nvSpPr>
        <cdr:cNvPr id="14" name="Rectangle 13"/>
        <cdr:cNvSpPr/>
      </cdr:nvSpPr>
      <cdr:spPr>
        <a:xfrm xmlns:a="http://schemas.openxmlformats.org/drawingml/2006/main">
          <a:off x="10706837" y="1"/>
          <a:ext cx="1038225" cy="4894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8575">
          <a:solidFill>
            <a:srgbClr val="00B050"/>
          </a:solidFill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fr-FR" sz="1100">
            <a:solidFill>
              <a:srgbClr val="00B05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0B648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de produits agricoles</a:t>
            </a:r>
          </a:p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et agro-alimentaires 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294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rgbClr val="2FB6B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0310740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0" y="307505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Contexte macro-économique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198843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3048000" y="2105561"/>
            <a:ext cx="609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agricoles et agro-alimentaires 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0" hasCustomPrompt="1"/>
          </p:nvPr>
        </p:nvSpPr>
        <p:spPr>
          <a:xfrm>
            <a:off x="1449977" y="4483546"/>
            <a:ext cx="6719804" cy="68004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pPr lvl="0"/>
            <a:r>
              <a:rPr lang="fr-FR" dirty="0" smtClean="0"/>
              <a:t>… avec …</a:t>
            </a:r>
          </a:p>
        </p:txBody>
      </p:sp>
    </p:spTree>
    <p:extLst>
      <p:ext uri="{BB962C8B-B14F-4D97-AF65-F5344CB8AC3E}">
        <p14:creationId xmlns:p14="http://schemas.microsoft.com/office/powerpoint/2010/main" val="15368245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Côte d’Ivoire – Les échanges de produits agricoles et agro-alimentaires Source : douanes ivoiriennes,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10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0B6482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Côte d’Ivoire – Les échanges de produits agricoles et agro-alimentaires Source : douanes ivoiriennes,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73174" y="850674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199756" y="473042"/>
            <a:ext cx="2825446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cumulée sur 3 ans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98787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Côte d’Ivoire – Les échanges de produits agricoles et agro-alimentaires Source : douanes ivoiriennes,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389096"/>
              </p:ext>
            </p:extLst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fournisseurs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8" name="Espace réservé du texte 15"/>
          <p:cNvSpPr>
            <a:spLocks noGrp="1"/>
          </p:cNvSpPr>
          <p:nvPr>
            <p:ph type="body" sz="quarter" idx="16" hasCustomPrompt="1"/>
          </p:nvPr>
        </p:nvSpPr>
        <p:spPr>
          <a:xfrm>
            <a:off x="8096034" y="795609"/>
            <a:ext cx="3862808" cy="967877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Union européenne : + … %</a:t>
            </a:r>
          </a:p>
          <a:p>
            <a:pPr lvl="0"/>
            <a:r>
              <a:rPr lang="fr-FR" dirty="0" smtClean="0"/>
              <a:t>… : +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+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de …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11799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Côte d’Ivoire – Les échanges de produits agricoles et agro-alimentaires Source : douanes ivoiriennes,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marchés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de la France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3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688916" y="780713"/>
            <a:ext cx="2317980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2024/2023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77312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Côte d’Ivoire – Les échanges de produits agricoles et agro-alimentaires Source : douanes ivoiriennes, d’après Trade Data Monitor, données 2024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68331250"/>
              </p:ext>
            </p:extLst>
          </p:nvPr>
        </p:nvGraphicFramePr>
        <p:xfrm>
          <a:off x="166797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8" name="ZoneTexte 7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277420293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Côte d’Ivoire – Les échanges de produits agricoles et agro-alimentaires Source : douanes ivoiriennes,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0B64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5" r:id="rId3"/>
    <p:sldLayoutId id="2147483653" r:id="rId4"/>
    <p:sldLayoutId id="2147483660" r:id="rId5"/>
    <p:sldLayoutId id="2147483654" r:id="rId6"/>
    <p:sldLayoutId id="2147483659" r:id="rId7"/>
    <p:sldLayoutId id="2147483656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049917" y="4173647"/>
            <a:ext cx="4092166" cy="772440"/>
          </a:xfrm>
        </p:spPr>
        <p:txBody>
          <a:bodyPr>
            <a:normAutofit/>
          </a:bodyPr>
          <a:lstStyle/>
          <a:p>
            <a:r>
              <a:rPr lang="fr-FR" dirty="0" smtClean="0"/>
              <a:t>Côte d’ivoire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33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1189917" y="4483546"/>
            <a:ext cx="7777913" cy="680040"/>
          </a:xfrm>
        </p:spPr>
        <p:txBody>
          <a:bodyPr>
            <a:normAutofit/>
          </a:bodyPr>
          <a:lstStyle/>
          <a:p>
            <a:r>
              <a:rPr lang="fr-FR" dirty="0" smtClean="0"/>
              <a:t>La Côte d’Ivoire avec la France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0215385"/>
              </p:ext>
            </p:extLst>
          </p:nvPr>
        </p:nvGraphicFramePr>
        <p:xfrm>
          <a:off x="7433228" y="2980478"/>
          <a:ext cx="5516568" cy="3686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0447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Les échanges de produits agricoles et agro-alimentaires </a:t>
            </a:r>
          </a:p>
          <a:p>
            <a:r>
              <a:rPr lang="fr-FR" i="1" dirty="0" smtClean="0"/>
              <a:t>Source : douane ivoirienne (diagrammes 1 et 2) </a:t>
            </a:r>
            <a:r>
              <a:rPr lang="fr-FR" i="1" smtClean="0"/>
              <a:t>et française </a:t>
            </a:r>
            <a:r>
              <a:rPr lang="fr-FR" i="1" dirty="0" smtClean="0"/>
              <a:t>(diagramme 3),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Les échanges agricoles et agro-alimentaires </a:t>
            </a:r>
            <a:r>
              <a:rPr lang="fr-FR" dirty="0" smtClean="0"/>
              <a:t>franco-ivoiriens </a:t>
            </a:r>
            <a:r>
              <a:rPr lang="fr-FR" dirty="0"/>
              <a:t>en un coup </a:t>
            </a:r>
            <a:r>
              <a:rPr lang="fr-FR" dirty="0" smtClean="0"/>
              <a:t>d’œil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Hausse de 5 % entre 2023 et 2024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Céréales : + 4 %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Laits et produits laitiers : + 15 %</a:t>
            </a:r>
          </a:p>
          <a:p>
            <a:r>
              <a:rPr lang="fr-FR" dirty="0" smtClean="0"/>
              <a:t>Viandes et produits laitiers : - 19 %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i</a:t>
            </a:r>
            <a:r>
              <a:rPr lang="fr-FR" dirty="0" smtClean="0"/>
              <a:t>voiriens en provenance de France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a</a:t>
            </a:r>
            <a:r>
              <a:rPr lang="fr-FR" dirty="0" smtClean="0"/>
              <a:t>fricains de la France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/>
              <a:t>i</a:t>
            </a:r>
            <a:r>
              <a:rPr lang="fr-FR" dirty="0" smtClean="0"/>
              <a:t>voiriennes en provenance de France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fr-FR" dirty="0" smtClean="0"/>
              <a:t>Taux de variation 2024/2023</a:t>
            </a:r>
            <a:endParaRPr lang="fr-FR" dirty="0"/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8639606"/>
              </p:ext>
            </p:extLst>
          </p:nvPr>
        </p:nvGraphicFramePr>
        <p:xfrm>
          <a:off x="163714" y="1708516"/>
          <a:ext cx="3934634" cy="3660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9975597"/>
              </p:ext>
            </p:extLst>
          </p:nvPr>
        </p:nvGraphicFramePr>
        <p:xfrm>
          <a:off x="4131564" y="1708515"/>
          <a:ext cx="3886687" cy="3660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3606468"/>
              </p:ext>
            </p:extLst>
          </p:nvPr>
        </p:nvGraphicFramePr>
        <p:xfrm>
          <a:off x="8066197" y="1708515"/>
          <a:ext cx="3922450" cy="3660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5410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Les échanges de produits agricoles et agro-alimentaires </a:t>
            </a:r>
          </a:p>
          <a:p>
            <a:r>
              <a:rPr lang="fr-FR" i="1" dirty="0" smtClean="0"/>
              <a:t>Source : douane ivoirienne,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ivoirienne avec la France (en valeur)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7980553"/>
              </p:ext>
            </p:extLst>
          </p:nvPr>
        </p:nvGraphicFramePr>
        <p:xfrm>
          <a:off x="173174" y="1205870"/>
          <a:ext cx="11852028" cy="4850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173174" y="850674"/>
            <a:ext cx="11852028" cy="355197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dirty="0"/>
              <a:t>Après une baisse en 2022, l’excédent ivoirien se renforce ces deux dernières années. </a:t>
            </a:r>
          </a:p>
        </p:txBody>
      </p:sp>
    </p:spTree>
    <p:extLst>
      <p:ext uri="{BB962C8B-B14F-4D97-AF65-F5344CB8AC3E}">
        <p14:creationId xmlns:p14="http://schemas.microsoft.com/office/powerpoint/2010/main" val="309818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Les échanges de produits agricoles et agro-alimentaires </a:t>
            </a:r>
          </a:p>
          <a:p>
            <a:r>
              <a:rPr lang="fr-FR" i="1" dirty="0" smtClean="0"/>
              <a:t>Source : douane ivoirienne,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</a:t>
            </a:r>
            <a:r>
              <a:rPr lang="fr-FR" dirty="0"/>
              <a:t>ivoirienne avec la France par </a:t>
            </a:r>
            <a:r>
              <a:rPr lang="fr-FR" dirty="0" smtClean="0"/>
              <a:t>poste d’importation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817262"/>
          </a:xfrm>
        </p:spPr>
        <p:txBody>
          <a:bodyPr>
            <a:normAutofit/>
          </a:bodyPr>
          <a:lstStyle/>
          <a:p>
            <a:r>
              <a:rPr lang="fr-FR" b="0" dirty="0" smtClean="0"/>
              <a:t>1</a:t>
            </a:r>
            <a:r>
              <a:rPr lang="fr-FR" b="0" baseline="30000" dirty="0" smtClean="0"/>
              <a:t>er</a:t>
            </a:r>
            <a:r>
              <a:rPr lang="fr-FR" b="0" dirty="0" smtClean="0"/>
              <a:t> </a:t>
            </a:r>
            <a:r>
              <a:rPr lang="fr-FR" b="0" dirty="0"/>
              <a:t>poste </a:t>
            </a:r>
            <a:r>
              <a:rPr lang="fr-FR" b="0" dirty="0">
                <a:solidFill>
                  <a:schemeClr val="bg2">
                    <a:lumMod val="75000"/>
                  </a:schemeClr>
                </a:solidFill>
              </a:rPr>
              <a:t>excédentaire</a:t>
            </a:r>
            <a:r>
              <a:rPr lang="fr-FR" b="0" dirty="0"/>
              <a:t> : </a:t>
            </a:r>
            <a:r>
              <a:rPr lang="fr-FR" b="0" i="1" dirty="0" smtClean="0"/>
              <a:t>Produits d’épicerie.</a:t>
            </a:r>
            <a:endParaRPr lang="fr-FR" b="0" dirty="0"/>
          </a:p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déficitaire</a:t>
            </a:r>
            <a:r>
              <a:rPr lang="fr-FR" b="0" dirty="0"/>
              <a:t> : </a:t>
            </a:r>
            <a:r>
              <a:rPr lang="fr-FR" b="0" i="1" dirty="0" smtClean="0"/>
              <a:t>Céréales.</a:t>
            </a:r>
            <a:endParaRPr lang="fr-FR" b="0" i="1" dirty="0"/>
          </a:p>
          <a:p>
            <a:endParaRPr lang="fr-FR" b="0" i="1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7002003"/>
              </p:ext>
            </p:extLst>
          </p:nvPr>
        </p:nvGraphicFramePr>
        <p:xfrm>
          <a:off x="166798" y="1781175"/>
          <a:ext cx="11858403" cy="4248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3873165" y="3981450"/>
            <a:ext cx="8023560" cy="121920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6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Les échanges de produits agricoles et agro-alimentaires </a:t>
            </a:r>
          </a:p>
          <a:p>
            <a:r>
              <a:rPr lang="fr-FR" i="1" dirty="0" smtClean="0"/>
              <a:t>Source : douane ivoirienne,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Postes </a:t>
            </a:r>
            <a:r>
              <a:rPr lang="fr-FR" dirty="0"/>
              <a:t>d’importation </a:t>
            </a:r>
            <a:r>
              <a:rPr lang="fr-FR" dirty="0" smtClean="0"/>
              <a:t>en provenance </a:t>
            </a:r>
            <a:r>
              <a:rPr lang="fr-FR" dirty="0"/>
              <a:t>la France </a:t>
            </a:r>
            <a:r>
              <a:rPr lang="fr-FR" dirty="0" smtClean="0"/>
              <a:t>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Les importations de </a:t>
            </a:r>
            <a:r>
              <a:rPr lang="fr-FR" i="1" dirty="0" smtClean="0"/>
              <a:t>Céréales </a:t>
            </a:r>
            <a:r>
              <a:rPr lang="fr-FR" dirty="0" smtClean="0"/>
              <a:t>baissent </a:t>
            </a:r>
            <a:r>
              <a:rPr lang="fr-FR" dirty="0"/>
              <a:t>de 5</a:t>
            </a:r>
            <a:r>
              <a:rPr lang="fr-FR" dirty="0" smtClean="0"/>
              <a:t> </a:t>
            </a:r>
            <a:r>
              <a:rPr lang="fr-FR" dirty="0"/>
              <a:t>% en trois ans.</a:t>
            </a:r>
          </a:p>
          <a:p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1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fr-FR" dirty="0" smtClean="0"/>
              <a:t>Taux de variation cumulée sur 3 ans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040094"/>
              </p:ext>
            </p:extLst>
          </p:nvPr>
        </p:nvGraphicFramePr>
        <p:xfrm>
          <a:off x="173174" y="1430903"/>
          <a:ext cx="11852028" cy="4553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846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Les échanges de produits agricoles et agro-alimentaires </a:t>
            </a:r>
          </a:p>
          <a:p>
            <a:r>
              <a:rPr lang="fr-FR" i="1" dirty="0" smtClean="0"/>
              <a:t>Source : douane française,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marchés de la France (en valeur)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9722069" y="458048"/>
            <a:ext cx="2303133" cy="276999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Taux de variation 2024-2023</a:t>
            </a:r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2955749"/>
              </p:ext>
            </p:extLst>
          </p:nvPr>
        </p:nvGraphicFramePr>
        <p:xfrm>
          <a:off x="166798" y="899664"/>
          <a:ext cx="11858404" cy="5179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>
            <a:off x="11112595" y="775831"/>
            <a:ext cx="577472" cy="308739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500" b="1" cap="none" spc="0">
                <a:ln w="22225">
                  <a:solidFill>
                    <a:srgbClr val="00B050"/>
                  </a:solidFill>
                  <a:prstDash val="solid"/>
                </a:ln>
                <a:solidFill>
                  <a:srgbClr val="FF0000"/>
                </a:solidFill>
                <a:effectLst/>
                <a:latin typeface="Garamond" panose="02020404030301010803" pitchFamily="18" charset="0"/>
              </a:rPr>
              <a:t>32e</a:t>
            </a:r>
          </a:p>
        </p:txBody>
      </p:sp>
    </p:spTree>
    <p:extLst>
      <p:ext uri="{BB962C8B-B14F-4D97-AF65-F5344CB8AC3E}">
        <p14:creationId xmlns:p14="http://schemas.microsoft.com/office/powerpoint/2010/main" val="340499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Les échanges de produits agricoles et agro-alimentaires </a:t>
            </a:r>
          </a:p>
          <a:p>
            <a:r>
              <a:rPr lang="fr-FR" i="1" dirty="0" smtClean="0"/>
              <a:t>Source </a:t>
            </a:r>
            <a:r>
              <a:rPr lang="fr-FR" i="1" smtClean="0"/>
              <a:t>: douane ivoirienne, </a:t>
            </a:r>
            <a:r>
              <a:rPr lang="fr-FR" i="1" dirty="0" smtClean="0"/>
              <a:t>d’après Trade Data Monitor, données 2024</a:t>
            </a:r>
            <a:endParaRPr lang="fr-FR" i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Postes d’importation (en valeur)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16</a:t>
            </a:fld>
            <a:endParaRPr lang="fr-FR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6716837"/>
              </p:ext>
            </p:extLst>
          </p:nvPr>
        </p:nvGraphicFramePr>
        <p:xfrm>
          <a:off x="166798" y="778597"/>
          <a:ext cx="5908077" cy="4852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6048073"/>
              </p:ext>
            </p:extLst>
          </p:nvPr>
        </p:nvGraphicFramePr>
        <p:xfrm>
          <a:off x="6074875" y="778597"/>
          <a:ext cx="5950327" cy="4852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6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038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</a:t>
            </a:r>
            <a:r>
              <a:rPr lang="fr-FR" dirty="0"/>
              <a:t>– Les échanges de produits agricoles et agro-alimentaires</a:t>
            </a:r>
          </a:p>
          <a:p>
            <a:r>
              <a:rPr lang="fr-FR" i="1" dirty="0"/>
              <a:t>Source : </a:t>
            </a:r>
            <a:r>
              <a:rPr lang="fr-FR" i="1" dirty="0" smtClean="0"/>
              <a:t>Service économique régional d’Abidjan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smtClean="0"/>
              <a:t>Contexte macro-économique</a:t>
            </a:r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084209" y="843101"/>
            <a:ext cx="10934616" cy="5382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Une classe moyenne en expansion</a:t>
            </a:r>
            <a:endParaRPr lang="fr-FR" sz="2000" b="1" dirty="0">
              <a:solidFill>
                <a:srgbClr val="0B648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Nombre d’habitants : 31 millions.</a:t>
            </a:r>
            <a:endParaRPr lang="fr-FR" sz="2000" dirty="0">
              <a:solidFill>
                <a:srgbClr val="0B648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2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PIB par habitant : 2 540 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USD.</a:t>
            </a:r>
            <a:endParaRPr lang="fr-FR" sz="2000" dirty="0">
              <a:solidFill>
                <a:srgbClr val="0B648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Un pays aux multiples ressources</a:t>
            </a:r>
            <a:endParaRPr lang="fr-FR" sz="2000" b="1" dirty="0">
              <a:solidFill>
                <a:srgbClr val="0B648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Ressources : cacao </a:t>
            </a:r>
            <a:r>
              <a:rPr lang="fr-FR" sz="2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FR" sz="2000" baseline="30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producteur </a:t>
            </a:r>
            <a:r>
              <a:rPr lang="fr-FR" sz="2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mondial), caoutchouc, noix de cajou, banane, or, manganèse, nickel, hydroélectricité, pétrole et 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gaz</a:t>
            </a:r>
            <a:r>
              <a:rPr lang="fr-FR" sz="2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257300" lvl="2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2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Multiplication des plans de développement 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industriel.</a:t>
            </a:r>
            <a:endParaRPr lang="fr-FR" sz="20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2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Solde commercial agri/agro excédentaire et en progression à 5,6 Md 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d’EUR.</a:t>
            </a:r>
            <a:endParaRPr lang="fr-FR" sz="2000" i="1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Un dynamisme économique soutenu</a:t>
            </a:r>
            <a:endParaRPr lang="fr-FR" sz="2000" b="1" dirty="0">
              <a:solidFill>
                <a:srgbClr val="0B648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2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 croissance se stabilise à un niveau élevé et la consommation des ménages demeure robuste avec une inflation qui 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recule.</a:t>
            </a:r>
            <a:endParaRPr lang="fr-FR" sz="20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2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Croissance 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en 2024 </a:t>
            </a:r>
            <a:r>
              <a:rPr lang="fr-FR" sz="2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+ 6,5 % </a:t>
            </a:r>
            <a:r>
              <a:rPr lang="fr-FR" sz="2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/ Prévision 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en 2025 </a:t>
            </a:r>
            <a:r>
              <a:rPr lang="fr-FR" sz="2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+ 6,4 %.</a:t>
            </a:r>
            <a:endParaRPr lang="fr-FR" sz="20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2000" dirty="0" smtClean="0">
                <a:solidFill>
                  <a:srgbClr val="0B6482"/>
                </a:solidFill>
                <a:effectLst/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Inflation en </a:t>
            </a:r>
            <a:r>
              <a:rPr lang="fr-FR" sz="2000" dirty="0">
                <a:solidFill>
                  <a:srgbClr val="0B6482"/>
                </a:solidFill>
                <a:effectLst/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2024 : </a:t>
            </a:r>
            <a:r>
              <a:rPr lang="fr-FR" sz="2000" dirty="0" smtClean="0">
                <a:solidFill>
                  <a:srgbClr val="0B6482"/>
                </a:solidFill>
                <a:effectLst/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+ 3,8 % </a:t>
            </a:r>
            <a:r>
              <a:rPr lang="fr-FR" sz="2000" dirty="0">
                <a:solidFill>
                  <a:srgbClr val="0B6482"/>
                </a:solidFill>
                <a:effectLst/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/ Prévision </a:t>
            </a:r>
            <a:r>
              <a:rPr lang="fr-FR" sz="2000" dirty="0" smtClean="0">
                <a:solidFill>
                  <a:srgbClr val="0B6482"/>
                </a:solidFill>
                <a:effectLst/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en 2025 </a:t>
            </a:r>
            <a:r>
              <a:rPr lang="fr-FR" sz="2000" dirty="0">
                <a:solidFill>
                  <a:srgbClr val="0B6482"/>
                </a:solidFill>
                <a:effectLst/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2000" dirty="0" smtClean="0">
                <a:solidFill>
                  <a:srgbClr val="0B6482"/>
                </a:solidFill>
                <a:effectLst/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fr-FR" sz="2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fr-FR" sz="2000" dirty="0" smtClean="0">
                <a:solidFill>
                  <a:srgbClr val="0B6482"/>
                </a:solidFill>
                <a:effectLst/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%.</a:t>
            </a:r>
            <a:endParaRPr lang="fr-FR" sz="2000" dirty="0">
              <a:solidFill>
                <a:srgbClr val="0B648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34C32B0-D441-4DB7-89D0-CDAC9898B3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469" t="17587" r="20766" b="67139"/>
          <a:stretch/>
        </p:blipFill>
        <p:spPr>
          <a:xfrm>
            <a:off x="292840" y="1334898"/>
            <a:ext cx="1090480" cy="634544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BC040FE-BE89-4674-9266-E4080EA8A9D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885"/>
          <a:stretch/>
        </p:blipFill>
        <p:spPr>
          <a:xfrm>
            <a:off x="203776" y="2773881"/>
            <a:ext cx="1179544" cy="87922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E98841FC-B119-4F68-94C1-1B676903822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2001" t="12747" r="13238" b="16987"/>
          <a:stretch/>
        </p:blipFill>
        <p:spPr>
          <a:xfrm>
            <a:off x="419472" y="4767329"/>
            <a:ext cx="837215" cy="1022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89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384573" y="4483546"/>
            <a:ext cx="7853415" cy="680040"/>
          </a:xfrm>
        </p:spPr>
        <p:txBody>
          <a:bodyPr>
            <a:normAutofit/>
          </a:bodyPr>
          <a:lstStyle/>
          <a:p>
            <a:r>
              <a:rPr lang="fr-FR" dirty="0" smtClean="0"/>
              <a:t>La Côte d’Ivoire avec le monde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0231007"/>
              </p:ext>
            </p:extLst>
          </p:nvPr>
        </p:nvGraphicFramePr>
        <p:xfrm>
          <a:off x="7544499" y="3241473"/>
          <a:ext cx="4647501" cy="3164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3592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Les échanges de produits agricoles et agro-alimentaires </a:t>
            </a:r>
          </a:p>
          <a:p>
            <a:r>
              <a:rPr lang="fr-FR" i="1" dirty="0" smtClean="0"/>
              <a:t>Source : douane ivoirienne,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Les échanges agricoles et agro-alimentaires en un coup d’œil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Hausse de 10 % entre 2023 et 2024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Céréales : + 23 %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Pêche et aquaculture : + 2 %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Viandes et produits carnés : + 4 %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Union européenne : 0 %</a:t>
            </a:r>
          </a:p>
          <a:p>
            <a:r>
              <a:rPr lang="fr-FR" dirty="0" smtClean="0"/>
              <a:t>Vietnam : + 9 %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Inde : - 18 %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 smtClean="0"/>
              <a:t>ivoiriennes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d</a:t>
            </a:r>
            <a:r>
              <a:rPr lang="fr-FR" dirty="0" smtClean="0"/>
              <a:t>e la Côte d’Ivoire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 smtClean="0"/>
              <a:t>ivoiriennes</a:t>
            </a:r>
            <a:endParaRPr lang="fr-FR" dirty="0"/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3318817"/>
              </p:ext>
            </p:extLst>
          </p:nvPr>
        </p:nvGraphicFramePr>
        <p:xfrm>
          <a:off x="163714" y="1683945"/>
          <a:ext cx="3934634" cy="3579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2238294"/>
              </p:ext>
            </p:extLst>
          </p:nvPr>
        </p:nvGraphicFramePr>
        <p:xfrm>
          <a:off x="4131563" y="1683945"/>
          <a:ext cx="3964472" cy="3579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9180495"/>
              </p:ext>
            </p:extLst>
          </p:nvPr>
        </p:nvGraphicFramePr>
        <p:xfrm>
          <a:off x="8075346" y="1683945"/>
          <a:ext cx="3913300" cy="3898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0586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Les échanges de produits agricoles et agro-alimentaires </a:t>
            </a:r>
          </a:p>
          <a:p>
            <a:r>
              <a:rPr lang="fr-FR" i="1" dirty="0" smtClean="0"/>
              <a:t>Source : douane ivoirienne,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678886"/>
          </a:xfrm>
        </p:spPr>
        <p:txBody>
          <a:bodyPr>
            <a:normAutofit/>
          </a:bodyPr>
          <a:lstStyle/>
          <a:p>
            <a:r>
              <a:rPr lang="fr-FR" b="0" dirty="0"/>
              <a:t>Un excédent qui progresse fortement depuis deux </a:t>
            </a:r>
            <a:r>
              <a:rPr lang="fr-FR" b="0" dirty="0" smtClean="0"/>
              <a:t>ans pour atteindre près de 6 milliards d’euros, </a:t>
            </a:r>
            <a:r>
              <a:rPr lang="fr-FR" b="0" dirty="0"/>
              <a:t>grâce à une forte hausse des exportations et une stabilisation des importations.</a:t>
            </a:r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2036519"/>
              </p:ext>
            </p:extLst>
          </p:nvPr>
        </p:nvGraphicFramePr>
        <p:xfrm>
          <a:off x="166798" y="1518408"/>
          <a:ext cx="11858404" cy="4588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Connecteur droit 8"/>
          <p:cNvCxnSpPr/>
          <p:nvPr/>
        </p:nvCxnSpPr>
        <p:spPr>
          <a:xfrm>
            <a:off x="898525" y="4288260"/>
            <a:ext cx="10998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19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Les échanges de produits agricoles et agro-alimentaires </a:t>
            </a:r>
          </a:p>
          <a:p>
            <a:r>
              <a:rPr lang="fr-FR" i="1" dirty="0" smtClean="0"/>
              <a:t>Source : douane ivoirienne,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par poste d’importation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1"/>
            <a:ext cx="11858404" cy="844424"/>
          </a:xfrm>
        </p:spPr>
        <p:txBody>
          <a:bodyPr>
            <a:normAutofit/>
          </a:bodyPr>
          <a:lstStyle/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rgbClr val="C4D69E"/>
                </a:solidFill>
              </a:rPr>
              <a:t>excédentaire</a:t>
            </a:r>
            <a:r>
              <a:rPr lang="fr-FR" b="0" dirty="0"/>
              <a:t> : </a:t>
            </a:r>
            <a:r>
              <a:rPr lang="fr-FR" b="0" i="1" dirty="0"/>
              <a:t>Autres</a:t>
            </a:r>
            <a:r>
              <a:rPr lang="fr-FR" b="0" dirty="0"/>
              <a:t> (fèves de cacao : 87 </a:t>
            </a:r>
            <a:r>
              <a:rPr lang="fr-FR" b="0" dirty="0" smtClean="0"/>
              <a:t>%).</a:t>
            </a:r>
          </a:p>
          <a:p>
            <a:r>
              <a:rPr lang="fr-FR" b="0" dirty="0" smtClean="0"/>
              <a:t>1</a:t>
            </a:r>
            <a:r>
              <a:rPr lang="fr-FR" b="0" baseline="30000" dirty="0" smtClean="0"/>
              <a:t>er</a:t>
            </a:r>
            <a:r>
              <a:rPr lang="fr-FR" b="0" dirty="0" smtClean="0"/>
              <a:t> </a:t>
            </a:r>
            <a:r>
              <a:rPr lang="fr-FR" b="0" dirty="0"/>
              <a:t>poste </a:t>
            </a:r>
            <a:r>
              <a:rPr lang="fr-FR" b="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déficitaire</a:t>
            </a:r>
            <a:r>
              <a:rPr lang="fr-FR" b="0" dirty="0"/>
              <a:t> </a:t>
            </a:r>
            <a:r>
              <a:rPr lang="fr-FR" b="0"/>
              <a:t>: </a:t>
            </a:r>
            <a:r>
              <a:rPr lang="fr-FR" b="0" i="1" smtClean="0"/>
              <a:t>Céréales.</a:t>
            </a:r>
            <a:endParaRPr lang="fr-FR" b="0" i="1" dirty="0"/>
          </a:p>
          <a:p>
            <a:endParaRPr lang="fr-FR" b="0" dirty="0"/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5425606"/>
              </p:ext>
            </p:extLst>
          </p:nvPr>
        </p:nvGraphicFramePr>
        <p:xfrm>
          <a:off x="166798" y="1789631"/>
          <a:ext cx="11858404" cy="4176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9"/>
          <p:cNvSpPr/>
          <p:nvPr/>
        </p:nvSpPr>
        <p:spPr>
          <a:xfrm>
            <a:off x="879811" y="1899936"/>
            <a:ext cx="3954740" cy="2427619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4834551" y="4327556"/>
            <a:ext cx="7097099" cy="982676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879811" y="4327555"/>
            <a:ext cx="1105183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83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Les échanges de produits agricoles et agro-alimentaires </a:t>
            </a:r>
          </a:p>
          <a:p>
            <a:r>
              <a:rPr lang="fr-FR" i="1" dirty="0" smtClean="0"/>
              <a:t>Source : douane ivoirienne,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166798" y="185008"/>
            <a:ext cx="11858404" cy="401386"/>
          </a:xfrm>
        </p:spPr>
        <p:txBody>
          <a:bodyPr/>
          <a:lstStyle/>
          <a:p>
            <a:r>
              <a:rPr lang="fr-FR" dirty="0" smtClean="0"/>
              <a:t>Balance commerciale par pays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1"/>
            <a:ext cx="11858404" cy="808210"/>
          </a:xfrm>
        </p:spPr>
        <p:txBody>
          <a:bodyPr>
            <a:normAutofit/>
          </a:bodyPr>
          <a:lstStyle/>
          <a:p>
            <a:r>
              <a:rPr lang="fr-FR" b="0" dirty="0"/>
              <a:t>Balances </a:t>
            </a:r>
            <a:r>
              <a:rPr lang="fr-FR" b="0" dirty="0">
                <a:solidFill>
                  <a:srgbClr val="C4D69E"/>
                </a:solidFill>
              </a:rPr>
              <a:t>excédentaires</a:t>
            </a:r>
            <a:r>
              <a:rPr lang="fr-FR" b="0" dirty="0"/>
              <a:t> : Pays-Bas (1</a:t>
            </a:r>
            <a:r>
              <a:rPr lang="fr-FR" b="0" baseline="30000" dirty="0"/>
              <a:t>er</a:t>
            </a:r>
            <a:r>
              <a:rPr lang="fr-FR" b="0" dirty="0"/>
              <a:t>), France (10</a:t>
            </a:r>
            <a:r>
              <a:rPr lang="fr-FR" b="0" baseline="30000" dirty="0"/>
              <a:t>e</a:t>
            </a:r>
            <a:r>
              <a:rPr lang="fr-FR" b="0" dirty="0" smtClean="0"/>
              <a:t>).</a:t>
            </a:r>
          </a:p>
          <a:p>
            <a:r>
              <a:rPr lang="fr-FR" b="0" dirty="0" smtClean="0"/>
              <a:t>Balance </a:t>
            </a:r>
            <a:r>
              <a:rPr lang="fr-FR" b="0" dirty="0" smtClean="0">
                <a:solidFill>
                  <a:srgbClr val="E8A3A3"/>
                </a:solidFill>
              </a:rPr>
              <a:t>déficitaire</a:t>
            </a:r>
            <a:r>
              <a:rPr lang="fr-FR" b="0" dirty="0" smtClean="0"/>
              <a:t> : Thaïlande (1</a:t>
            </a:r>
            <a:r>
              <a:rPr lang="fr-FR" b="0" baseline="30000" dirty="0" smtClean="0"/>
              <a:t>er</a:t>
            </a:r>
            <a:r>
              <a:rPr lang="fr-FR" b="0" dirty="0" smtClean="0"/>
              <a:t>).</a:t>
            </a:r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9236391"/>
              </p:ext>
            </p:extLst>
          </p:nvPr>
        </p:nvGraphicFramePr>
        <p:xfrm>
          <a:off x="166798" y="1752600"/>
          <a:ext cx="11858404" cy="4295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5922629" y="1900858"/>
            <a:ext cx="956344" cy="2847311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325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Côte d’Ivoire – Les échanges de produits agricoles et agro-alimentaires </a:t>
            </a:r>
          </a:p>
          <a:p>
            <a:r>
              <a:rPr lang="fr-FR" i="1" dirty="0" smtClean="0"/>
              <a:t>Source : douane ivoirienne,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fournisseurs</a:t>
            </a:r>
            <a:endParaRPr lang="fr-FR" dirty="0"/>
          </a:p>
        </p:txBody>
      </p:sp>
      <p:sp>
        <p:nvSpPr>
          <p:cNvPr id="11" name="Flèche droite 10"/>
          <p:cNvSpPr/>
          <p:nvPr/>
        </p:nvSpPr>
        <p:spPr>
          <a:xfrm>
            <a:off x="97075" y="1950430"/>
            <a:ext cx="395580" cy="210207"/>
          </a:xfrm>
          <a:prstGeom prst="rightArrow">
            <a:avLst/>
          </a:prstGeom>
          <a:solidFill>
            <a:srgbClr val="0B64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655" y="798121"/>
            <a:ext cx="11206689" cy="53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29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866</Words>
  <Application>Microsoft Office PowerPoint</Application>
  <PresentationFormat>Grand écran</PresentationFormat>
  <Paragraphs>114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3" baseType="lpstr">
      <vt:lpstr>Malgun Gothic Semilight</vt:lpstr>
      <vt:lpstr>Arial</vt:lpstr>
      <vt:lpstr>Calibri</vt:lpstr>
      <vt:lpstr>Garamond</vt:lpstr>
      <vt:lpstr>Marianne</vt:lpstr>
      <vt:lpstr>Times New Roman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71</cp:revision>
  <dcterms:created xsi:type="dcterms:W3CDTF">2025-04-03T15:40:27Z</dcterms:created>
  <dcterms:modified xsi:type="dcterms:W3CDTF">2025-08-14T15:39:54Z</dcterms:modified>
</cp:coreProperties>
</file>