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ln>
              <a:solidFill>
                <a:schemeClr val="bg1">
                  <a:lumMod val="85000"/>
                </a:schemeClr>
              </a:solidFill>
            </a:ln>
          </c:spPr>
          <c:dPt>
            <c:idx val="0"/>
            <c:bubble3D val="0"/>
            <c:spPr>
              <a:solidFill>
                <a:schemeClr val="bg1"/>
              </a:solidFill>
              <a:ln w="19050">
                <a:solidFill>
                  <a:schemeClr val="bg1">
                    <a:lumMod val="8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75D-4C87-9007-9D27A9B1FCE3}"/>
              </c:ext>
            </c:extLst>
          </c:dPt>
          <c:dPt>
            <c:idx val="1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bg1">
                    <a:lumMod val="8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75D-4C87-9007-9D27A9B1FCE3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bg1">
                    <a:lumMod val="8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75D-4C87-9007-9D27A9B1FCE3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bg1">
                    <a:lumMod val="8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75D-4C87-9007-9D27A9B1FCE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bg1">
                    <a:lumMod val="8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75D-4C87-9007-9D27A9B1FCE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bg1">
                    <a:lumMod val="8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75D-4C87-9007-9D27A9B1FCE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bg1">
                    <a:lumMod val="8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75D-4C87-9007-9D27A9B1FCE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bg1">
                    <a:lumMod val="8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75D-4C87-9007-9D27A9B1FCE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bg1">
                    <a:lumMod val="8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75D-4C87-9007-9D27A9B1FCE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bg1">
                    <a:lumMod val="8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E75D-4C87-9007-9D27A9B1FCE3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bg1">
                    <a:lumMod val="8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E75D-4C87-9007-9D27A9B1FCE3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bg1">
                    <a:lumMod val="8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E75D-4C87-9007-9D27A9B1FCE3}"/>
              </c:ext>
            </c:extLst>
          </c:dPt>
          <c:dPt>
            <c:idx val="12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bg1">
                    <a:lumMod val="8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E75D-4C87-9007-9D27A9B1FCE3}"/>
              </c:ext>
            </c:extLst>
          </c:dPt>
          <c:dLbls>
            <c:dLbl>
              <c:idx val="0"/>
              <c:layout>
                <c:manualLayout>
                  <c:x val="-0.22627926291884864"/>
                  <c:y val="-0.2179490007185080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25832AA8-10B5-4151-8098-2AF0C82DE148}" type="CATEGORYNAME">
                      <a:rPr lang="en-US" sz="2400" smtClean="0"/>
                      <a:pPr>
                        <a:defRPr sz="2400"/>
                      </a:pPr>
                      <a:t>[NOM DE CATÉGORIE]</a:t>
                    </a:fld>
                    <a:r>
                      <a:rPr lang="en-US" sz="2400" baseline="0" dirty="0" smtClean="0"/>
                      <a:t> </a:t>
                    </a:r>
                    <a:fld id="{A0F07ABF-B6E6-49CC-8F2C-57160E22FC9A}" type="VALUE">
                      <a:rPr lang="en-US" sz="2400" baseline="0"/>
                      <a:pPr>
                        <a:defRPr sz="2400"/>
                      </a:pPr>
                      <a:t>[VALEUR]</a:t>
                    </a:fld>
                    <a:endParaRPr lang="en-US" sz="2400" baseline="0" dirty="0" smtClean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903610517793403"/>
                      <c:h val="0.3390011310858138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75D-4C87-9007-9D27A9B1FCE3}"/>
                </c:ext>
              </c:extLst>
            </c:dLbl>
            <c:dLbl>
              <c:idx val="1"/>
              <c:layout>
                <c:manualLayout>
                  <c:x val="0.16856347404553282"/>
                  <c:y val="0.1408901144552974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9EE63657-6997-4CEA-A7B7-FC103AF6D337}" type="CATEGORYNAME">
                      <a:rPr lang="en-US" smtClean="0"/>
                      <a:pPr>
                        <a:defRPr sz="1200"/>
                      </a:pPr>
                      <a:t>[NOM DE CATÉGORIE]</a:t>
                    </a:fld>
                    <a:r>
                      <a:rPr lang="en-US" baseline="0" dirty="0" smtClean="0"/>
                      <a:t> </a:t>
                    </a:r>
                    <a:fld id="{BFDCBAEF-43C7-42D7-9AA3-AD2A72662A50}" type="VALUE">
                      <a:rPr lang="en-US" baseline="0"/>
                      <a:pPr>
                        <a:defRPr sz="1200"/>
                      </a:pPr>
                      <a:t>[VALEUR]</a:t>
                    </a:fld>
                    <a:endParaRPr lang="en-US" baseline="0" dirty="0" smtClean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75D-4C87-9007-9D27A9B1FCE3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E75D-4C87-9007-9D27A9B1FCE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75D-4C87-9007-9D27A9B1FC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céréales compo.'!$C$24:$C$32</c:f>
              <c:strCache>
                <c:ptCount val="4"/>
                <c:pt idx="0">
                  <c:v>1006 - Riz</c:v>
                </c:pt>
                <c:pt idx="1">
                  <c:v>100199 - Blé tendre</c:v>
                </c:pt>
                <c:pt idx="2">
                  <c:v>Autres produits de la minoterie</c:v>
                </c:pt>
                <c:pt idx="3">
                  <c:v>Autres céréales</c:v>
                </c:pt>
              </c:strCache>
            </c:strRef>
          </c:cat>
          <c:val>
            <c:numRef>
              <c:f>'Import. TBB céréales compo.'!$M$24:$M$32</c:f>
              <c:numCache>
                <c:formatCode>0%</c:formatCode>
                <c:ptCount val="4"/>
                <c:pt idx="0">
                  <c:v>0.75042958035338736</c:v>
                </c:pt>
                <c:pt idx="1">
                  <c:v>0.16236457623086303</c:v>
                </c:pt>
                <c:pt idx="2">
                  <c:v>6.0228442211266296E-2</c:v>
                </c:pt>
                <c:pt idx="3">
                  <c:v>2.6977400397539101E-2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>
                <c15:categoryFilterException>
                  <c15:sqref>'[Côte d''Ivoire - 2024.xlsx]Import. TBB céréales compo.'!$M$28</c15:sqref>
                  <c15:spPr xmlns:c15="http://schemas.microsoft.com/office/drawing/2012/chart">
                    <a:solidFill>
                      <a:schemeClr val="accent6">
                        <a:lumMod val="40000"/>
                        <a:lumOff val="60000"/>
                      </a:schemeClr>
                    </a:solidFill>
                    <a:ln w="19050">
                      <a:solidFill>
                        <a:schemeClr val="bg1">
                          <a:lumMod val="85000"/>
                        </a:schemeClr>
                      </a:solidFill>
                    </a:ln>
                    <a:effectLst/>
                  </c15:spPr>
                  <c15:bubble3D val="0"/>
                </c15:categoryFilterException>
                <c15:categoryFilterException>
                  <c15:sqref>'[Côte d''Ivoire - 2024.xlsx]Import. TBB céréales compo.'!$M$29</c15:sqref>
                  <c15:spPr xmlns:c15="http://schemas.microsoft.com/office/drawing/2012/chart">
                    <a:solidFill>
                      <a:srgbClr val="FFFF00"/>
                    </a:solidFill>
                    <a:ln w="19050">
                      <a:solidFill>
                        <a:schemeClr val="bg1">
                          <a:lumMod val="85000"/>
                        </a:schemeClr>
                      </a:solidFill>
                    </a:ln>
                    <a:effectLst/>
                  </c15:spPr>
                  <c15:bubble3D val="0"/>
                </c15:categoryFilterException>
                <c15:categoryFilterException>
                  <c15:sqref>'[Côte d''Ivoire - 2024.xlsx]Import. TBB céréales compo.'!$M$30</c15:sqref>
                  <c15:spPr xmlns:c15="http://schemas.microsoft.com/office/drawing/2012/chart">
                    <a:solidFill>
                      <a:schemeClr val="accent6">
                        <a:lumMod val="60000"/>
                        <a:lumOff val="40000"/>
                      </a:schemeClr>
                    </a:solidFill>
                    <a:ln w="19050">
                      <a:solidFill>
                        <a:schemeClr val="bg1">
                          <a:lumMod val="85000"/>
                        </a:schemeClr>
                      </a:solidFill>
                    </a:ln>
                    <a:effectLst/>
                  </c15:spPr>
                  <c15:bubble3D val="0"/>
                  <c15:dLbl>
                    <c:idx val="1"/>
                    <c:delete val="1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1F-5CBA-43FB-A4D1-C24980BD4C1A}"/>
                      </c:ext>
                    </c:extLst>
                  </c15:dLbl>
                </c15:categoryFilterException>
              </c15:categoryFilterExceptions>
            </c:ext>
            <c:ext xmlns:c16="http://schemas.microsoft.com/office/drawing/2014/chart" uri="{C3380CC4-5D6E-409C-BE32-E72D297353CC}">
              <c16:uniqueId val="{0000001A-E75D-4C87-9007-9D27A9B1FC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1103 - gruaux'!$C$36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1103 - gruaux'!$D$34:$M$34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gruaux'!$D$36:$M$36</c:f>
              <c:numCache>
                <c:formatCode>0%</c:formatCode>
                <c:ptCount val="10"/>
                <c:pt idx="0">
                  <c:v>0.58390196351483081</c:v>
                </c:pt>
                <c:pt idx="1">
                  <c:v>0.57169492110623898</c:v>
                </c:pt>
                <c:pt idx="2">
                  <c:v>0.47388447513520177</c:v>
                </c:pt>
                <c:pt idx="3">
                  <c:v>0.50882782693400441</c:v>
                </c:pt>
                <c:pt idx="4">
                  <c:v>0.6803607403083991</c:v>
                </c:pt>
                <c:pt idx="5">
                  <c:v>0.54610506812337278</c:v>
                </c:pt>
                <c:pt idx="6">
                  <c:v>0.386970328470775</c:v>
                </c:pt>
                <c:pt idx="7">
                  <c:v>0.47436431203836488</c:v>
                </c:pt>
                <c:pt idx="8">
                  <c:v>0.40619366143788649</c:v>
                </c:pt>
                <c:pt idx="9">
                  <c:v>0.52154595834129558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4E-4DCC-A2B9-8B239F248A33}"/>
            </c:ext>
          </c:extLst>
        </c:ser>
        <c:ser>
          <c:idx val="2"/>
          <c:order val="2"/>
          <c:tx>
            <c:strRef>
              <c:f>'Import. 1103 - gruaux'!$C$37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1103 - gruaux'!$D$34:$M$34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gruaux'!$D$37:$M$37</c:f>
              <c:numCache>
                <c:formatCode>0%</c:formatCode>
                <c:ptCount val="10"/>
                <c:pt idx="0">
                  <c:v>6.1504897182379425E-3</c:v>
                </c:pt>
                <c:pt idx="1">
                  <c:v>1.3793460622173117E-2</c:v>
                </c:pt>
                <c:pt idx="2">
                  <c:v>8.1561470572691884E-3</c:v>
                </c:pt>
                <c:pt idx="3">
                  <c:v>4.0344183781151066E-2</c:v>
                </c:pt>
                <c:pt idx="4">
                  <c:v>4.4810121815751322E-2</c:v>
                </c:pt>
                <c:pt idx="5">
                  <c:v>3.4437043781046846E-2</c:v>
                </c:pt>
                <c:pt idx="6">
                  <c:v>5.0771558995732859E-2</c:v>
                </c:pt>
                <c:pt idx="7">
                  <c:v>0.39288522921774527</c:v>
                </c:pt>
                <c:pt idx="8">
                  <c:v>0.21359370524506749</c:v>
                </c:pt>
                <c:pt idx="9">
                  <c:v>0.15440473915536021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4E-4DCC-A2B9-8B239F248A33}"/>
            </c:ext>
          </c:extLst>
        </c:ser>
        <c:ser>
          <c:idx val="3"/>
          <c:order val="3"/>
          <c:tx>
            <c:strRef>
              <c:f>'Import. 1103 - gruaux'!$C$38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1103 - gruaux'!$D$34:$M$34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gruaux'!$D$38:$M$38</c:f>
              <c:numCache>
                <c:formatCode>0%</c:formatCode>
                <c:ptCount val="10"/>
                <c:pt idx="0">
                  <c:v>2.7271039316715408E-2</c:v>
                </c:pt>
                <c:pt idx="1">
                  <c:v>0.10007595898214965</c:v>
                </c:pt>
                <c:pt idx="2">
                  <c:v>0.12568922085014181</c:v>
                </c:pt>
                <c:pt idx="3">
                  <c:v>0.26118191411640557</c:v>
                </c:pt>
                <c:pt idx="4">
                  <c:v>0.21388360664997269</c:v>
                </c:pt>
                <c:pt idx="5">
                  <c:v>0.26557733160828662</c:v>
                </c:pt>
                <c:pt idx="6">
                  <c:v>0.32942592041282126</c:v>
                </c:pt>
                <c:pt idx="7">
                  <c:v>5.1595195139627764E-2</c:v>
                </c:pt>
                <c:pt idx="8">
                  <c:v>0.18926387086990953</c:v>
                </c:pt>
                <c:pt idx="9">
                  <c:v>0.11198165488247659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4E-4DCC-A2B9-8B239F248A33}"/>
            </c:ext>
          </c:extLst>
        </c:ser>
        <c:ser>
          <c:idx val="4"/>
          <c:order val="4"/>
          <c:tx>
            <c:strRef>
              <c:f>'Import. 1103 - gruaux'!$C$39</c:f>
              <c:strCache>
                <c:ptCount val="1"/>
                <c:pt idx="0">
                  <c:v>Tunisie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'Import. 1103 - gruaux'!$D$34:$M$34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gruaux'!$D$39:$M$39</c:f>
              <c:numCache>
                <c:formatCode>0%</c:formatCode>
                <c:ptCount val="10"/>
                <c:pt idx="0">
                  <c:v>0.32778628788933761</c:v>
                </c:pt>
                <c:pt idx="1">
                  <c:v>0.30183337361461177</c:v>
                </c:pt>
                <c:pt idx="2">
                  <c:v>0.37877640178272587</c:v>
                </c:pt>
                <c:pt idx="3">
                  <c:v>0.17294423248640312</c:v>
                </c:pt>
                <c:pt idx="4">
                  <c:v>2.2593338730630918E-2</c:v>
                </c:pt>
                <c:pt idx="5">
                  <c:v>6.5328158193173294E-2</c:v>
                </c:pt>
                <c:pt idx="6">
                  <c:v>0.13055720948695049</c:v>
                </c:pt>
                <c:pt idx="7">
                  <c:v>0</c:v>
                </c:pt>
                <c:pt idx="8">
                  <c:v>0.10119458812825395</c:v>
                </c:pt>
                <c:pt idx="9">
                  <c:v>0.10924262691891204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A4E-4DCC-A2B9-8B239F248A33}"/>
            </c:ext>
          </c:extLst>
        </c:ser>
        <c:ser>
          <c:idx val="5"/>
          <c:order val="5"/>
          <c:tx>
            <c:strRef>
              <c:f>'Import. 1103 - gruaux'!$C$40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1103 - gruaux'!$D$34:$M$34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gruaux'!$D$40:$M$40</c:f>
              <c:numCache>
                <c:formatCode>0%</c:formatCode>
                <c:ptCount val="10"/>
                <c:pt idx="0">
                  <c:v>2.8501137260362994E-2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3.7655564551051535E-5</c:v>
                </c:pt>
                <c:pt idx="5">
                  <c:v>1.4023990927532065E-2</c:v>
                </c:pt>
                <c:pt idx="6">
                  <c:v>1.2243227150937779E-2</c:v>
                </c:pt>
                <c:pt idx="7">
                  <c:v>1.5265763056853402E-2</c:v>
                </c:pt>
                <c:pt idx="8">
                  <c:v>5.1473437684285014E-2</c:v>
                </c:pt>
                <c:pt idx="9">
                  <c:v>3.8840053506592774E-2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A4E-4DCC-A2B9-8B239F248A33}"/>
            </c:ext>
          </c:extLst>
        </c:ser>
        <c:ser>
          <c:idx val="6"/>
          <c:order val="6"/>
          <c:tx>
            <c:strRef>
              <c:f>'Import. 1103 - gruaux'!$C$41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1103 - gruaux'!$D$34:$M$34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gruaux'!$D$41:$M$41</c:f>
              <c:numCache>
                <c:formatCode>0%</c:formatCode>
                <c:ptCount val="10"/>
                <c:pt idx="0">
                  <c:v>8.1929164925962032E-3</c:v>
                </c:pt>
                <c:pt idx="1">
                  <c:v>1.1566481372785968E-3</c:v>
                </c:pt>
                <c:pt idx="2">
                  <c:v>3.8754910423309317E-3</c:v>
                </c:pt>
                <c:pt idx="3">
                  <c:v>8.9292962091078816E-4</c:v>
                </c:pt>
                <c:pt idx="4">
                  <c:v>0</c:v>
                </c:pt>
                <c:pt idx="5">
                  <c:v>3.1785583081764021E-3</c:v>
                </c:pt>
                <c:pt idx="6">
                  <c:v>1.2404485461943038E-5</c:v>
                </c:pt>
                <c:pt idx="7">
                  <c:v>4.6722486931581623E-3</c:v>
                </c:pt>
                <c:pt idx="8">
                  <c:v>3.639365806810332E-3</c:v>
                </c:pt>
                <c:pt idx="9">
                  <c:v>2.2628829861774634E-2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A4E-4DCC-A2B9-8B239F248A33}"/>
            </c:ext>
          </c:extLst>
        </c:ser>
        <c:ser>
          <c:idx val="7"/>
          <c:order val="7"/>
          <c:tx>
            <c:strRef>
              <c:f>'Import. 1103 - gruaux'!$C$42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1103 - gruaux'!$D$34:$M$34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gruaux'!$D$42:$M$42</c:f>
              <c:numCache>
                <c:formatCode>0%</c:formatCode>
                <c:ptCount val="10"/>
                <c:pt idx="0">
                  <c:v>4.3865756858376273E-3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3.9538342778604109E-4</c:v>
                </c:pt>
                <c:pt idx="5">
                  <c:v>1.2298944207516732E-2</c:v>
                </c:pt>
                <c:pt idx="6">
                  <c:v>4.0922397538950085E-2</c:v>
                </c:pt>
                <c:pt idx="7">
                  <c:v>1.1981311005227367E-2</c:v>
                </c:pt>
                <c:pt idx="8">
                  <c:v>1.8382167107546629E-2</c:v>
                </c:pt>
                <c:pt idx="9">
                  <c:v>2.1784827059048346E-2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A4E-4DCC-A2B9-8B239F248A33}"/>
            </c:ext>
          </c:extLst>
        </c:ser>
        <c:ser>
          <c:idx val="8"/>
          <c:order val="8"/>
          <c:tx>
            <c:strRef>
              <c:f>'Import. 1103 - gruaux'!$C$43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1103 - gruaux'!$D$34:$M$34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gruaux'!$D$43:$M$43</c:f>
              <c:numCache>
                <c:formatCode>0%</c:formatCode>
                <c:ptCount val="10"/>
                <c:pt idx="0">
                  <c:v>9.9800399201596798E-4</c:v>
                </c:pt>
                <c:pt idx="1">
                  <c:v>1.0271725995235301E-2</c:v>
                </c:pt>
                <c:pt idx="2">
                  <c:v>5.9893952472387128E-3</c:v>
                </c:pt>
                <c:pt idx="3">
                  <c:v>0</c:v>
                </c:pt>
                <c:pt idx="4">
                  <c:v>0</c:v>
                </c:pt>
                <c:pt idx="5">
                  <c:v>1.2778123851965435E-4</c:v>
                </c:pt>
                <c:pt idx="6">
                  <c:v>0</c:v>
                </c:pt>
                <c:pt idx="7">
                  <c:v>8.4809794760296682E-4</c:v>
                </c:pt>
                <c:pt idx="8">
                  <c:v>6.4868325723239709E-3</c:v>
                </c:pt>
                <c:pt idx="9">
                  <c:v>1.1163131409643926E-2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A4E-4DCC-A2B9-8B239F248A33}"/>
            </c:ext>
          </c:extLst>
        </c:ser>
        <c:ser>
          <c:idx val="9"/>
          <c:order val="9"/>
          <c:tx>
            <c:strRef>
              <c:f>'Import. 1103 - gruaux'!$C$44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1103 - gruaux'!$D$34:$M$34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gruaux'!$D$44:$M$44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1.5740025982339541E-2</c:v>
                </c:pt>
                <c:pt idx="5">
                  <c:v>2.6993786637276983E-2</c:v>
                </c:pt>
                <c:pt idx="6">
                  <c:v>1.7688796268730773E-2</c:v>
                </c:pt>
                <c:pt idx="7">
                  <c:v>4.4733311745385577E-2</c:v>
                </c:pt>
                <c:pt idx="8">
                  <c:v>7.0765446243534228E-3</c:v>
                </c:pt>
                <c:pt idx="9">
                  <c:v>4.9843939104401557E-3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A4E-4DCC-A2B9-8B239F248A33}"/>
            </c:ext>
          </c:extLst>
        </c:ser>
        <c:ser>
          <c:idx val="10"/>
          <c:order val="10"/>
          <c:tx>
            <c:strRef>
              <c:f>'Import. 1103 - gruaux'!$C$45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1103 - gruaux'!$D$34:$M$34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gruaux'!$D$45:$M$45</c:f>
              <c:numCache>
                <c:formatCode>0%</c:formatCode>
                <c:ptCount val="10"/>
                <c:pt idx="0">
                  <c:v>1.5318200807686953E-3</c:v>
                </c:pt>
                <c:pt idx="1">
                  <c:v>2.9347788557815144E-4</c:v>
                </c:pt>
                <c:pt idx="2">
                  <c:v>1.1097997075765851E-3</c:v>
                </c:pt>
                <c:pt idx="3">
                  <c:v>4.8705252049679359E-4</c:v>
                </c:pt>
                <c:pt idx="4">
                  <c:v>8.2842242012313365E-4</c:v>
                </c:pt>
                <c:pt idx="5">
                  <c:v>3.1945309629913587E-5</c:v>
                </c:pt>
                <c:pt idx="6">
                  <c:v>2.3233601270219312E-2</c:v>
                </c:pt>
                <c:pt idx="7">
                  <c:v>6.1679850734761219E-5</c:v>
                </c:pt>
                <c:pt idx="8">
                  <c:v>3.8752506276221123E-4</c:v>
                </c:pt>
                <c:pt idx="9">
                  <c:v>1.4332123065163387E-3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A4E-4DCC-A2B9-8B239F248A33}"/>
            </c:ext>
          </c:extLst>
        </c:ser>
        <c:ser>
          <c:idx val="11"/>
          <c:order val="11"/>
          <c:tx>
            <c:strRef>
              <c:f>'Import. 1103 - gruaux'!$C$46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1103 - gruaux'!$D$34:$M$34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gruaux'!$D$46:$M$46</c:f>
              <c:numCache>
                <c:formatCode>0%</c:formatCode>
                <c:ptCount val="10"/>
                <c:pt idx="0">
                  <c:v>1.1279766049296756E-2</c:v>
                </c:pt>
                <c:pt idx="1">
                  <c:v>8.8043365673445427E-4</c:v>
                </c:pt>
                <c:pt idx="2">
                  <c:v>2.5190691775151056E-3</c:v>
                </c:pt>
                <c:pt idx="3">
                  <c:v>1.5321860540628297E-2</c:v>
                </c:pt>
                <c:pt idx="4">
                  <c:v>2.1350705100446218E-2</c:v>
                </c:pt>
                <c:pt idx="5">
                  <c:v>3.1897391665468719E-2</c:v>
                </c:pt>
                <c:pt idx="6">
                  <c:v>8.1745559194204617E-3</c:v>
                </c:pt>
                <c:pt idx="7">
                  <c:v>3.5928513052998412E-3</c:v>
                </c:pt>
                <c:pt idx="8">
                  <c:v>2.3083014608009976E-3</c:v>
                </c:pt>
                <c:pt idx="9">
                  <c:v>1.9905726479393592E-3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A4E-4DCC-A2B9-8B239F248A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5443160"/>
        <c:axId val="45544120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1103 - gruaux'!$C$35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1103 - gruaux'!$D$34:$M$34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1103 - gruaux'!$D$35:$M$35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0.9887202339507033</c:v>
                      </c:pt>
                      <c:pt idx="1">
                        <c:v>0.99911956634326549</c:v>
                      </c:pt>
                      <c:pt idx="2">
                        <c:v>0.99748093082248501</c:v>
                      </c:pt>
                      <c:pt idx="3">
                        <c:v>0.98467813945937166</c:v>
                      </c:pt>
                      <c:pt idx="4">
                        <c:v>0.97864929489955388</c:v>
                      </c:pt>
                      <c:pt idx="5">
                        <c:v>0.96810260833453121</c:v>
                      </c:pt>
                      <c:pt idx="6">
                        <c:v>0.99182544408057949</c:v>
                      </c:pt>
                      <c:pt idx="7">
                        <c:v>0.99640714869470015</c:v>
                      </c:pt>
                      <c:pt idx="8">
                        <c:v>0.99769169853919915</c:v>
                      </c:pt>
                      <c:pt idx="9">
                        <c:v>0.99800942735206077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FA4E-4DCC-A2B9-8B239F248A33}"/>
                  </c:ext>
                </c:extLst>
              </c15:ser>
            </c15:filteredBarSeries>
          </c:ext>
        </c:extLst>
      </c:barChart>
      <c:catAx>
        <c:axId val="455443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5441200"/>
        <c:crosses val="autoZero"/>
        <c:auto val="1"/>
        <c:lblAlgn val="ctr"/>
        <c:lblOffset val="100"/>
        <c:noMultiLvlLbl val="0"/>
      </c:catAx>
      <c:valAx>
        <c:axId val="45544120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5443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3440492131731821E-2"/>
          <c:y val="0.76272771480941159"/>
          <c:w val="0.93492074678909565"/>
          <c:h val="0.217477774037082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0C5-4079-AB3A-2564BE129272}"/>
              </c:ext>
            </c:extLst>
          </c:dPt>
          <c:dPt>
            <c:idx val="1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0C5-4079-AB3A-2564BE129272}"/>
              </c:ext>
            </c:extLst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0C5-4079-AB3A-2564BE129272}"/>
              </c:ext>
            </c:extLst>
          </c:dPt>
          <c:dPt>
            <c:idx val="3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0C5-4079-AB3A-2564BE12927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0C5-4079-AB3A-2564BE129272}"/>
              </c:ext>
            </c:extLst>
          </c:dPt>
          <c:dPt>
            <c:idx val="5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bg1">
                    <a:lumMod val="9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0C5-4079-AB3A-2564BE12927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0C5-4079-AB3A-2564BE12927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0C5-4079-AB3A-2564BE12927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30C5-4079-AB3A-2564BE12927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30C5-4079-AB3A-2564BE129272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30C5-4079-AB3A-2564BE129272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30C5-4079-AB3A-2564BE129272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30C5-4079-AB3A-2564BE129272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30C5-4079-AB3A-2564BE129272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30C5-4079-AB3A-2564BE129272}"/>
              </c:ext>
            </c:extLst>
          </c:dPt>
          <c:dPt>
            <c:idx val="15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30C5-4079-AB3A-2564BE129272}"/>
              </c:ext>
            </c:extLst>
          </c:dPt>
          <c:dLbls>
            <c:dLbl>
              <c:idx val="0"/>
              <c:layout>
                <c:manualLayout>
                  <c:x val="-0.2893260214035443"/>
                  <c:y val="-0.209096558739121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2629545747177491"/>
                      <c:h val="0.257043660575740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0C5-4079-AB3A-2564BE129272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0C5-4079-AB3A-2564BE129272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0C5-4079-AB3A-2564BE12927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0C5-4079-AB3A-2564BE12927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0C5-4079-AB3A-2564BE129272}"/>
                </c:ext>
              </c:extLst>
            </c:dLbl>
            <c:dLbl>
              <c:idx val="5"/>
              <c:layout>
                <c:manualLayout>
                  <c:x val="0.18973981920878405"/>
                  <c:y val="2.81663388533974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30C5-4079-AB3A-2564BE129272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0C5-4079-AB3A-2564BE1292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céréales compo.'!$C$58:$C$64</c:f>
              <c:strCache>
                <c:ptCount val="7"/>
                <c:pt idx="0">
                  <c:v>100199 - Blé tendre</c:v>
                </c:pt>
                <c:pt idx="1">
                  <c:v>1103 - Gruaux et semoules</c:v>
                </c:pt>
                <c:pt idx="2">
                  <c:v>100119 - Blé dur</c:v>
                </c:pt>
                <c:pt idx="3">
                  <c:v>1006 - Riz</c:v>
                </c:pt>
                <c:pt idx="4">
                  <c:v>1005 - Maïs</c:v>
                </c:pt>
                <c:pt idx="5">
                  <c:v>Autres produits de la minoterie</c:v>
                </c:pt>
                <c:pt idx="6">
                  <c:v>Autres céréales</c:v>
                </c:pt>
              </c:strCache>
            </c:strRef>
          </c:cat>
          <c:val>
            <c:numRef>
              <c:f>'Import. TBB céréales compo.'!$M$58:$M$64</c:f>
              <c:numCache>
                <c:formatCode>0%</c:formatCode>
                <c:ptCount val="7"/>
                <c:pt idx="0">
                  <c:v>0.793161031792745</c:v>
                </c:pt>
                <c:pt idx="1">
                  <c:v>0.14823944356178709</c:v>
                </c:pt>
                <c:pt idx="2">
                  <c:v>3.2468313010616992E-2</c:v>
                </c:pt>
                <c:pt idx="3">
                  <c:v>3.2699283500972344E-4</c:v>
                </c:pt>
                <c:pt idx="4">
                  <c:v>9.8694512678071898E-5</c:v>
                </c:pt>
                <c:pt idx="5">
                  <c:v>2.5360170363376854E-2</c:v>
                </c:pt>
                <c:pt idx="6">
                  <c:v>3.4536124479455261E-4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30C5-4079-AB3A-2564BE1292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céréales pays'!$C$7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pays'!$D$7:$M$7</c:f>
              <c:numCache>
                <c:formatCode>0</c:formatCode>
                <c:ptCount val="10"/>
                <c:pt idx="0">
                  <c:v>126883046</c:v>
                </c:pt>
                <c:pt idx="1">
                  <c:v>97587728</c:v>
                </c:pt>
                <c:pt idx="2">
                  <c:v>101787641</c:v>
                </c:pt>
                <c:pt idx="3">
                  <c:v>132344820</c:v>
                </c:pt>
                <c:pt idx="4">
                  <c:v>233632234</c:v>
                </c:pt>
                <c:pt idx="5">
                  <c:v>236217859</c:v>
                </c:pt>
                <c:pt idx="6">
                  <c:v>181085675</c:v>
                </c:pt>
                <c:pt idx="7">
                  <c:v>368694121</c:v>
                </c:pt>
                <c:pt idx="8">
                  <c:v>294072219</c:v>
                </c:pt>
                <c:pt idx="9">
                  <c:v>319694540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AA-41AA-8100-C32DD86C1054}"/>
            </c:ext>
          </c:extLst>
        </c:ser>
        <c:ser>
          <c:idx val="2"/>
          <c:order val="2"/>
          <c:tx>
            <c:strRef>
              <c:f>'Import. TBB céréales pays'!$C$8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pays'!$D$8:$M$8</c:f>
              <c:numCache>
                <c:formatCode>0</c:formatCode>
                <c:ptCount val="10"/>
                <c:pt idx="0">
                  <c:v>102962494</c:v>
                </c:pt>
                <c:pt idx="1">
                  <c:v>107766661</c:v>
                </c:pt>
                <c:pt idx="2">
                  <c:v>104436400</c:v>
                </c:pt>
                <c:pt idx="3">
                  <c:v>107663661</c:v>
                </c:pt>
                <c:pt idx="4">
                  <c:v>106785182</c:v>
                </c:pt>
                <c:pt idx="5">
                  <c:v>156678246</c:v>
                </c:pt>
                <c:pt idx="6">
                  <c:v>240486173</c:v>
                </c:pt>
                <c:pt idx="7">
                  <c:v>312699598</c:v>
                </c:pt>
                <c:pt idx="8">
                  <c:v>261007747</c:v>
                </c:pt>
                <c:pt idx="9">
                  <c:v>231751556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AA-41AA-8100-C32DD86C1054}"/>
            </c:ext>
          </c:extLst>
        </c:ser>
        <c:ser>
          <c:idx val="3"/>
          <c:order val="3"/>
          <c:tx>
            <c:strRef>
              <c:f>'Import. TBB céréales pays'!$C$9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pays'!$D$9:$M$9</c:f>
              <c:numCache>
                <c:formatCode>0</c:formatCode>
                <c:ptCount val="10"/>
                <c:pt idx="0">
                  <c:v>147619986</c:v>
                </c:pt>
                <c:pt idx="1">
                  <c:v>177112650</c:v>
                </c:pt>
                <c:pt idx="2">
                  <c:v>159316145</c:v>
                </c:pt>
                <c:pt idx="3">
                  <c:v>127660392</c:v>
                </c:pt>
                <c:pt idx="4">
                  <c:v>50492830</c:v>
                </c:pt>
                <c:pt idx="5">
                  <c:v>39954781</c:v>
                </c:pt>
                <c:pt idx="6">
                  <c:v>80252183</c:v>
                </c:pt>
                <c:pt idx="7">
                  <c:v>17128959</c:v>
                </c:pt>
                <c:pt idx="8">
                  <c:v>32415642</c:v>
                </c:pt>
                <c:pt idx="9">
                  <c:v>182485284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4AA-41AA-8100-C32DD86C1054}"/>
            </c:ext>
          </c:extLst>
        </c:ser>
        <c:ser>
          <c:idx val="4"/>
          <c:order val="4"/>
          <c:tx>
            <c:strRef>
              <c:f>'Import. TBB céréales pays'!$C$10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pays'!$D$10:$M$10</c:f>
              <c:numCache>
                <c:formatCode>0</c:formatCode>
                <c:ptCount val="10"/>
                <c:pt idx="0">
                  <c:v>146789970</c:v>
                </c:pt>
                <c:pt idx="1">
                  <c:v>133819591</c:v>
                </c:pt>
                <c:pt idx="2">
                  <c:v>106953168</c:v>
                </c:pt>
                <c:pt idx="3">
                  <c:v>103614606</c:v>
                </c:pt>
                <c:pt idx="4">
                  <c:v>148505689</c:v>
                </c:pt>
                <c:pt idx="5">
                  <c:v>167768662</c:v>
                </c:pt>
                <c:pt idx="6">
                  <c:v>139607339</c:v>
                </c:pt>
                <c:pt idx="7">
                  <c:v>188503514</c:v>
                </c:pt>
                <c:pt idx="8">
                  <c:v>131044943</c:v>
                </c:pt>
                <c:pt idx="9">
                  <c:v>136593207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4AA-41AA-8100-C32DD86C1054}"/>
            </c:ext>
          </c:extLst>
        </c:ser>
        <c:ser>
          <c:idx val="5"/>
          <c:order val="5"/>
          <c:tx>
            <c:strRef>
              <c:f>'Import. TBB céréales pays'!$C$11</c:f>
              <c:strCache>
                <c:ptCount val="1"/>
                <c:pt idx="0">
                  <c:v>Pakistan</c:v>
                </c:pt>
              </c:strCache>
            </c:strRef>
          </c:tx>
          <c:spPr>
            <a:solidFill>
              <a:srgbClr val="FFCC99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pays'!$D$11:$M$11</c:f>
              <c:numCache>
                <c:formatCode>0</c:formatCode>
                <c:ptCount val="10"/>
                <c:pt idx="0">
                  <c:v>50844833</c:v>
                </c:pt>
                <c:pt idx="1">
                  <c:v>47300528</c:v>
                </c:pt>
                <c:pt idx="2">
                  <c:v>17189070</c:v>
                </c:pt>
                <c:pt idx="3">
                  <c:v>33969787</c:v>
                </c:pt>
                <c:pt idx="4">
                  <c:v>37015834</c:v>
                </c:pt>
                <c:pt idx="5">
                  <c:v>19804580</c:v>
                </c:pt>
                <c:pt idx="6">
                  <c:v>40760699</c:v>
                </c:pt>
                <c:pt idx="7">
                  <c:v>44050680</c:v>
                </c:pt>
                <c:pt idx="8">
                  <c:v>52727563</c:v>
                </c:pt>
                <c:pt idx="9">
                  <c:v>123922219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4AA-41AA-8100-C32DD86C1054}"/>
            </c:ext>
          </c:extLst>
        </c:ser>
        <c:ser>
          <c:idx val="6"/>
          <c:order val="6"/>
          <c:tx>
            <c:strRef>
              <c:f>'Import. TBB céréales pays'!$C$12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pays'!$D$12:$M$12</c:f>
              <c:numCache>
                <c:formatCode>0</c:formatCode>
                <c:ptCount val="10"/>
                <c:pt idx="0">
                  <c:v>370085</c:v>
                </c:pt>
                <c:pt idx="1">
                  <c:v>9353414</c:v>
                </c:pt>
                <c:pt idx="2">
                  <c:v>91909222</c:v>
                </c:pt>
                <c:pt idx="3">
                  <c:v>135265388</c:v>
                </c:pt>
                <c:pt idx="4">
                  <c:v>86134517</c:v>
                </c:pt>
                <c:pt idx="5">
                  <c:v>24386895</c:v>
                </c:pt>
                <c:pt idx="6">
                  <c:v>48846675</c:v>
                </c:pt>
                <c:pt idx="7">
                  <c:v>13210430</c:v>
                </c:pt>
                <c:pt idx="8">
                  <c:v>24944419</c:v>
                </c:pt>
                <c:pt idx="9">
                  <c:v>34828956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4AA-41AA-8100-C32DD86C1054}"/>
            </c:ext>
          </c:extLst>
        </c:ser>
        <c:ser>
          <c:idx val="7"/>
          <c:order val="7"/>
          <c:tx>
            <c:strRef>
              <c:f>'Import. TBB céréales pays'!$C$13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pays'!$D$13:$M$13</c:f>
              <c:numCache>
                <c:formatCode>0</c:formatCode>
                <c:ptCount val="10"/>
                <c:pt idx="0">
                  <c:v>10456086</c:v>
                </c:pt>
                <c:pt idx="1">
                  <c:v>3728249</c:v>
                </c:pt>
                <c:pt idx="2">
                  <c:v>15652965</c:v>
                </c:pt>
                <c:pt idx="3">
                  <c:v>2001707</c:v>
                </c:pt>
                <c:pt idx="4">
                  <c:v>1545950</c:v>
                </c:pt>
                <c:pt idx="5">
                  <c:v>4168712</c:v>
                </c:pt>
                <c:pt idx="6">
                  <c:v>5446497</c:v>
                </c:pt>
                <c:pt idx="7">
                  <c:v>6538604</c:v>
                </c:pt>
                <c:pt idx="8">
                  <c:v>36440362</c:v>
                </c:pt>
                <c:pt idx="9">
                  <c:v>27431471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4AA-41AA-8100-C32DD86C1054}"/>
            </c:ext>
          </c:extLst>
        </c:ser>
        <c:ser>
          <c:idx val="8"/>
          <c:order val="8"/>
          <c:tx>
            <c:strRef>
              <c:f>'Import. TBB céréales pays'!$C$14</c:f>
              <c:strCache>
                <c:ptCount val="1"/>
                <c:pt idx="0">
                  <c:v>Birmanie</c:v>
                </c:pt>
              </c:strCache>
            </c:strRef>
          </c:tx>
          <c:spPr>
            <a:solidFill>
              <a:srgbClr val="CCFF33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pays'!$D$14:$M$14</c:f>
              <c:numCache>
                <c:formatCode>0</c:formatCode>
                <c:ptCount val="10"/>
                <c:pt idx="0">
                  <c:v>11153076</c:v>
                </c:pt>
                <c:pt idx="1">
                  <c:v>12344467</c:v>
                </c:pt>
                <c:pt idx="2">
                  <c:v>23272831</c:v>
                </c:pt>
                <c:pt idx="3">
                  <c:v>46640166</c:v>
                </c:pt>
                <c:pt idx="4">
                  <c:v>23389684</c:v>
                </c:pt>
                <c:pt idx="5">
                  <c:v>3385471</c:v>
                </c:pt>
                <c:pt idx="6">
                  <c:v>9709971</c:v>
                </c:pt>
                <c:pt idx="7">
                  <c:v>12172849</c:v>
                </c:pt>
                <c:pt idx="8">
                  <c:v>3626147</c:v>
                </c:pt>
                <c:pt idx="9">
                  <c:v>22228064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4AA-41AA-8100-C32DD86C1054}"/>
            </c:ext>
          </c:extLst>
        </c:ser>
        <c:ser>
          <c:idx val="9"/>
          <c:order val="9"/>
          <c:tx>
            <c:strRef>
              <c:f>'Import. TBB céréales pays'!$C$15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pays'!$D$15:$M$15</c:f>
              <c:numCache>
                <c:formatCode>0</c:formatCode>
                <c:ptCount val="10"/>
                <c:pt idx="0">
                  <c:v>2941680</c:v>
                </c:pt>
                <c:pt idx="1">
                  <c:v>1443589</c:v>
                </c:pt>
                <c:pt idx="2">
                  <c:v>11245461</c:v>
                </c:pt>
                <c:pt idx="3">
                  <c:v>19090730</c:v>
                </c:pt>
                <c:pt idx="4">
                  <c:v>3009872</c:v>
                </c:pt>
                <c:pt idx="5">
                  <c:v>1216943</c:v>
                </c:pt>
                <c:pt idx="6">
                  <c:v>65748774</c:v>
                </c:pt>
                <c:pt idx="7">
                  <c:v>91354983</c:v>
                </c:pt>
                <c:pt idx="8">
                  <c:v>289445</c:v>
                </c:pt>
                <c:pt idx="9">
                  <c:v>19380925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4AA-41AA-8100-C32DD86C1054}"/>
            </c:ext>
          </c:extLst>
        </c:ser>
        <c:ser>
          <c:idx val="10"/>
          <c:order val="10"/>
          <c:tx>
            <c:strRef>
              <c:f>'Import. TBB céréales pays'!$C$16</c:f>
              <c:strCache>
                <c:ptCount val="1"/>
                <c:pt idx="0">
                  <c:v>Lettonie</c:v>
                </c:pt>
              </c:strCache>
            </c:strRef>
          </c:tx>
          <c:spPr>
            <a:solidFill>
              <a:srgbClr val="00CCFF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pays'!$D$16:$M$16</c:f>
              <c:numCache>
                <c:formatCode>0</c:formatCode>
                <c:ptCount val="10"/>
                <c:pt idx="0">
                  <c:v>0</c:v>
                </c:pt>
                <c:pt idx="1">
                  <c:v>71545</c:v>
                </c:pt>
                <c:pt idx="2">
                  <c:v>56689</c:v>
                </c:pt>
                <c:pt idx="3">
                  <c:v>387310</c:v>
                </c:pt>
                <c:pt idx="4">
                  <c:v>389996</c:v>
                </c:pt>
                <c:pt idx="5">
                  <c:v>243188</c:v>
                </c:pt>
                <c:pt idx="6">
                  <c:v>0</c:v>
                </c:pt>
                <c:pt idx="7">
                  <c:v>60144</c:v>
                </c:pt>
                <c:pt idx="8">
                  <c:v>16501368</c:v>
                </c:pt>
                <c:pt idx="9">
                  <c:v>15674282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4AA-41AA-8100-C32DD86C1054}"/>
            </c:ext>
          </c:extLst>
        </c:ser>
        <c:ser>
          <c:idx val="11"/>
          <c:order val="11"/>
          <c:tx>
            <c:strRef>
              <c:f>'Import. TBB céréales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pays'!$D$17:$M$17</c:f>
              <c:numCache>
                <c:formatCode>0</c:formatCode>
                <c:ptCount val="10"/>
                <c:pt idx="0">
                  <c:v>40627862</c:v>
                </c:pt>
                <c:pt idx="1">
                  <c:v>64737956</c:v>
                </c:pt>
                <c:pt idx="2">
                  <c:v>66781086</c:v>
                </c:pt>
                <c:pt idx="3">
                  <c:v>84393159</c:v>
                </c:pt>
                <c:pt idx="4">
                  <c:v>65146624</c:v>
                </c:pt>
                <c:pt idx="5">
                  <c:v>65448668</c:v>
                </c:pt>
                <c:pt idx="6">
                  <c:v>124182965</c:v>
                </c:pt>
                <c:pt idx="7">
                  <c:v>139251551</c:v>
                </c:pt>
                <c:pt idx="8">
                  <c:v>151177194</c:v>
                </c:pt>
                <c:pt idx="9">
                  <c:v>125252622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4AA-41AA-8100-C32DD86C10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3906720"/>
        <c:axId val="45390985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céréales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céréales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céréales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640649118</c:v>
                      </c:pt>
                      <c:pt idx="1">
                        <c:v>655266378</c:v>
                      </c:pt>
                      <c:pt idx="2">
                        <c:v>698600678</c:v>
                      </c:pt>
                      <c:pt idx="3">
                        <c:v>793031726</c:v>
                      </c:pt>
                      <c:pt idx="4">
                        <c:v>756048412</c:v>
                      </c:pt>
                      <c:pt idx="5">
                        <c:v>719274005</c:v>
                      </c:pt>
                      <c:pt idx="6">
                        <c:v>936126951</c:v>
                      </c:pt>
                      <c:pt idx="7">
                        <c:v>1193665433</c:v>
                      </c:pt>
                      <c:pt idx="8">
                        <c:v>1004247049</c:v>
                      </c:pt>
                      <c:pt idx="9">
                        <c:v>1239243126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24AA-41AA-8100-C32DD86C1054}"/>
                  </c:ext>
                </c:extLst>
              </c15:ser>
            </c15:filteredBarSeries>
          </c:ext>
        </c:extLst>
      </c:barChart>
      <c:catAx>
        <c:axId val="453906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3909856"/>
        <c:crosses val="autoZero"/>
        <c:auto val="1"/>
        <c:lblAlgn val="ctr"/>
        <c:lblOffset val="100"/>
        <c:noMultiLvlLbl val="0"/>
      </c:catAx>
      <c:valAx>
        <c:axId val="453909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3906720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euros)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31827851736281"/>
          <c:y val="0.76657059193043775"/>
          <c:w val="0.82706824860422246"/>
          <c:h val="0.21395549008593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céréales pays'!$C$36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pays'!$D$36:$M$36</c:f>
              <c:numCache>
                <c:formatCode>0%</c:formatCode>
                <c:ptCount val="10"/>
                <c:pt idx="0">
                  <c:v>0.19805388384223141</c:v>
                </c:pt>
                <c:pt idx="1">
                  <c:v>0.148928330945129</c:v>
                </c:pt>
                <c:pt idx="2">
                  <c:v>0.14570217894921653</c:v>
                </c:pt>
                <c:pt idx="3">
                  <c:v>0.16688464743716949</c:v>
                </c:pt>
                <c:pt idx="4">
                  <c:v>0.30901755799204034</c:v>
                </c:pt>
                <c:pt idx="5">
                  <c:v>0.32841150570984418</c:v>
                </c:pt>
                <c:pt idx="6">
                  <c:v>0.19344136477062074</c:v>
                </c:pt>
                <c:pt idx="7">
                  <c:v>0.30887559512666224</c:v>
                </c:pt>
                <c:pt idx="8">
                  <c:v>0.29282856174964972</c:v>
                </c:pt>
                <c:pt idx="9">
                  <c:v>0.25797564117374011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E1-4AE1-9528-6FD6525C487F}"/>
            </c:ext>
          </c:extLst>
        </c:ser>
        <c:ser>
          <c:idx val="2"/>
          <c:order val="2"/>
          <c:tx>
            <c:strRef>
              <c:f>'Import. TBB céréales pays'!$C$37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pays'!$D$37:$M$37</c:f>
              <c:numCache>
                <c:formatCode>0%</c:formatCode>
                <c:ptCount val="10"/>
                <c:pt idx="0">
                  <c:v>0.16071589128450187</c:v>
                </c:pt>
                <c:pt idx="1">
                  <c:v>0.16446236922596996</c:v>
                </c:pt>
                <c:pt idx="2">
                  <c:v>0.14949369974702487</c:v>
                </c:pt>
                <c:pt idx="3">
                  <c:v>0.13576211073300742</c:v>
                </c:pt>
                <c:pt idx="4">
                  <c:v>0.14124119607303665</c:v>
                </c:pt>
                <c:pt idx="5">
                  <c:v>0.21782831704031902</c:v>
                </c:pt>
                <c:pt idx="6">
                  <c:v>0.25689482900060207</c:v>
                </c:pt>
                <c:pt idx="7">
                  <c:v>0.26196586527106042</c:v>
                </c:pt>
                <c:pt idx="8">
                  <c:v>0.25990392230667136</c:v>
                </c:pt>
                <c:pt idx="9">
                  <c:v>0.18701056405940475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E1-4AE1-9528-6FD6525C487F}"/>
            </c:ext>
          </c:extLst>
        </c:ser>
        <c:ser>
          <c:idx val="3"/>
          <c:order val="3"/>
          <c:tx>
            <c:strRef>
              <c:f>'Import. TBB céréales pays'!$C$38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pays'!$D$38:$M$38</c:f>
              <c:numCache>
                <c:formatCode>0%</c:formatCode>
                <c:ptCount val="10"/>
                <c:pt idx="0">
                  <c:v>0.23042252280131914</c:v>
                </c:pt>
                <c:pt idx="1">
                  <c:v>0.27029106932142943</c:v>
                </c:pt>
                <c:pt idx="2">
                  <c:v>0.22805037271950657</c:v>
                </c:pt>
                <c:pt idx="3">
                  <c:v>0.16097766055831164</c:v>
                </c:pt>
                <c:pt idx="4">
                  <c:v>6.6785180946851846E-2</c:v>
                </c:pt>
                <c:pt idx="5">
                  <c:v>5.5548762672161356E-2</c:v>
                </c:pt>
                <c:pt idx="6">
                  <c:v>8.5727884358282935E-2</c:v>
                </c:pt>
                <c:pt idx="7">
                  <c:v>1.4349882744740586E-2</c:v>
                </c:pt>
                <c:pt idx="8">
                  <c:v>3.2278553402052365E-2</c:v>
                </c:pt>
                <c:pt idx="9">
                  <c:v>0.14725543371704772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1E1-4AE1-9528-6FD6525C487F}"/>
            </c:ext>
          </c:extLst>
        </c:ser>
        <c:ser>
          <c:idx val="4"/>
          <c:order val="4"/>
          <c:tx>
            <c:strRef>
              <c:f>'Import. TBB céréales pays'!$C$39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pays'!$D$39:$M$39</c:f>
              <c:numCache>
                <c:formatCode>0%</c:formatCode>
                <c:ptCount val="10"/>
                <c:pt idx="0">
                  <c:v>0.22912693684532631</c:v>
                </c:pt>
                <c:pt idx="1">
                  <c:v>0.20422166540643108</c:v>
                </c:pt>
                <c:pt idx="2">
                  <c:v>0.15309628428388097</c:v>
                </c:pt>
                <c:pt idx="3">
                  <c:v>0.1306563187864189</c:v>
                </c:pt>
                <c:pt idx="4">
                  <c:v>0.19642351818073789</c:v>
                </c:pt>
                <c:pt idx="5">
                  <c:v>0.23324721988249805</c:v>
                </c:pt>
                <c:pt idx="6">
                  <c:v>0.14913291284997948</c:v>
                </c:pt>
                <c:pt idx="7">
                  <c:v>0.15791989010374569</c:v>
                </c:pt>
                <c:pt idx="8">
                  <c:v>0.13049074242288364</c:v>
                </c:pt>
                <c:pt idx="9">
                  <c:v>0.11022309031553183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1E1-4AE1-9528-6FD6525C487F}"/>
            </c:ext>
          </c:extLst>
        </c:ser>
        <c:ser>
          <c:idx val="5"/>
          <c:order val="5"/>
          <c:tx>
            <c:strRef>
              <c:f>'Import. TBB céréales pays'!$C$40</c:f>
              <c:strCache>
                <c:ptCount val="1"/>
                <c:pt idx="0">
                  <c:v>Pakistan</c:v>
                </c:pt>
              </c:strCache>
            </c:strRef>
          </c:tx>
          <c:spPr>
            <a:solidFill>
              <a:srgbClr val="FFCC99"/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pays'!$D$40:$M$40</c:f>
              <c:numCache>
                <c:formatCode>0%</c:formatCode>
                <c:ptCount val="10"/>
                <c:pt idx="0">
                  <c:v>7.9364556309277551E-2</c:v>
                </c:pt>
                <c:pt idx="1">
                  <c:v>7.2185190005277525E-2</c:v>
                </c:pt>
                <c:pt idx="2">
                  <c:v>2.4605000454923691E-2</c:v>
                </c:pt>
                <c:pt idx="3">
                  <c:v>4.2835344269694452E-2</c:v>
                </c:pt>
                <c:pt idx="4">
                  <c:v>4.8959608158002453E-2</c:v>
                </c:pt>
                <c:pt idx="5">
                  <c:v>2.7534124495434811E-2</c:v>
                </c:pt>
                <c:pt idx="6">
                  <c:v>4.3541849699400441E-2</c:v>
                </c:pt>
                <c:pt idx="7">
                  <c:v>3.6903707506456711E-2</c:v>
                </c:pt>
                <c:pt idx="8">
                  <c:v>5.2504573503606086E-2</c:v>
                </c:pt>
                <c:pt idx="9">
                  <c:v>9.9998310581712282E-2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1E1-4AE1-9528-6FD6525C487F}"/>
            </c:ext>
          </c:extLst>
        </c:ser>
        <c:ser>
          <c:idx val="6"/>
          <c:order val="6"/>
          <c:tx>
            <c:strRef>
              <c:f>'Import. TBB céréales pays'!$C$41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pays'!$D$41:$M$41</c:f>
              <c:numCache>
                <c:formatCode>0%</c:formatCode>
                <c:ptCount val="10"/>
                <c:pt idx="0">
                  <c:v>5.7767191056992922E-4</c:v>
                </c:pt>
                <c:pt idx="1">
                  <c:v>1.4274216279108402E-2</c:v>
                </c:pt>
                <c:pt idx="2">
                  <c:v>0.13156188491417412</c:v>
                </c:pt>
                <c:pt idx="3">
                  <c:v>0.17056743578503442</c:v>
                </c:pt>
                <c:pt idx="4">
                  <c:v>0.1139272507327216</c:v>
                </c:pt>
                <c:pt idx="5">
                  <c:v>3.3904874679851663E-2</c:v>
                </c:pt>
                <c:pt idx="6">
                  <c:v>5.2179541404956301E-2</c:v>
                </c:pt>
                <c:pt idx="7">
                  <c:v>1.1067112806306756E-2</c:v>
                </c:pt>
                <c:pt idx="8">
                  <c:v>2.4838926860515972E-2</c:v>
                </c:pt>
                <c:pt idx="9">
                  <c:v>2.8105022549061935E-2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1E1-4AE1-9528-6FD6525C487F}"/>
            </c:ext>
          </c:extLst>
        </c:ser>
        <c:ser>
          <c:idx val="7"/>
          <c:order val="7"/>
          <c:tx>
            <c:strRef>
              <c:f>'Import. TBB céréales pays'!$C$42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pays'!$D$42:$M$42</c:f>
              <c:numCache>
                <c:formatCode>0%</c:formatCode>
                <c:ptCount val="10"/>
                <c:pt idx="0">
                  <c:v>1.6321080769832574E-2</c:v>
                </c:pt>
                <c:pt idx="1">
                  <c:v>5.6896693088074176E-3</c:v>
                </c:pt>
                <c:pt idx="2">
                  <c:v>2.2406169207868989E-2</c:v>
                </c:pt>
                <c:pt idx="3">
                  <c:v>2.5241196970724978E-3</c:v>
                </c:pt>
                <c:pt idx="4">
                  <c:v>2.0447764659811229E-3</c:v>
                </c:pt>
                <c:pt idx="5">
                  <c:v>5.7957217569679859E-3</c:v>
                </c:pt>
                <c:pt idx="6">
                  <c:v>5.8181179317419313E-3</c:v>
                </c:pt>
                <c:pt idx="7">
                  <c:v>5.4777526593584452E-3</c:v>
                </c:pt>
                <c:pt idx="8">
                  <c:v>3.628625250757396E-2</c:v>
                </c:pt>
                <c:pt idx="9">
                  <c:v>2.2135665249596873E-2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1E1-4AE1-9528-6FD6525C487F}"/>
            </c:ext>
          </c:extLst>
        </c:ser>
        <c:ser>
          <c:idx val="8"/>
          <c:order val="8"/>
          <c:tx>
            <c:strRef>
              <c:f>'Import. TBB céréales pays'!$C$43</c:f>
              <c:strCache>
                <c:ptCount val="1"/>
                <c:pt idx="0">
                  <c:v>Birmanie</c:v>
                </c:pt>
              </c:strCache>
            </c:strRef>
          </c:tx>
          <c:spPr>
            <a:solidFill>
              <a:srgbClr val="CCFF33"/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pays'!$D$43:$M$43</c:f>
              <c:numCache>
                <c:formatCode>0%</c:formatCode>
                <c:ptCount val="10"/>
                <c:pt idx="0">
                  <c:v>1.740902420160672E-2</c:v>
                </c:pt>
                <c:pt idx="1">
                  <c:v>1.8838853044280564E-2</c:v>
                </c:pt>
                <c:pt idx="2">
                  <c:v>3.3313496154379625E-2</c:v>
                </c:pt>
                <c:pt idx="3">
                  <c:v>5.8812484382245254E-2</c:v>
                </c:pt>
                <c:pt idx="4">
                  <c:v>3.0936754351651226E-2</c:v>
                </c:pt>
                <c:pt idx="5">
                  <c:v>4.7067890351466263E-3</c:v>
                </c:pt>
                <c:pt idx="6">
                  <c:v>1.0372493805062985E-2</c:v>
                </c:pt>
                <c:pt idx="7">
                  <c:v>1.0197873427067733E-2</c:v>
                </c:pt>
                <c:pt idx="8">
                  <c:v>3.610811705755881E-3</c:v>
                </c:pt>
                <c:pt idx="9">
                  <c:v>1.793680637289248E-2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1E1-4AE1-9528-6FD6525C487F}"/>
            </c:ext>
          </c:extLst>
        </c:ser>
        <c:ser>
          <c:idx val="9"/>
          <c:order val="9"/>
          <c:tx>
            <c:strRef>
              <c:f>'Import. TBB céréales pays'!$C$44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pays'!$D$44:$M$44</c:f>
              <c:numCache>
                <c:formatCode>0%</c:formatCode>
                <c:ptCount val="10"/>
                <c:pt idx="0">
                  <c:v>4.5917178645050443E-3</c:v>
                </c:pt>
                <c:pt idx="1">
                  <c:v>2.2030567239022907E-3</c:v>
                </c:pt>
                <c:pt idx="2">
                  <c:v>1.6097122940381688E-2</c:v>
                </c:pt>
                <c:pt idx="3">
                  <c:v>2.4073097423595383E-2</c:v>
                </c:pt>
                <c:pt idx="4">
                  <c:v>3.9810572342026162E-3</c:v>
                </c:pt>
                <c:pt idx="5">
                  <c:v>1.6919046031699701E-3</c:v>
                </c:pt>
                <c:pt idx="6">
                  <c:v>7.0234890609404105E-2</c:v>
                </c:pt>
                <c:pt idx="7">
                  <c:v>7.6533156171240152E-2</c:v>
                </c:pt>
                <c:pt idx="8">
                  <c:v>2.8822091166533264E-4</c:v>
                </c:pt>
                <c:pt idx="9">
                  <c:v>1.563932419182126E-2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1E1-4AE1-9528-6FD6525C487F}"/>
            </c:ext>
          </c:extLst>
        </c:ser>
        <c:ser>
          <c:idx val="10"/>
          <c:order val="10"/>
          <c:tx>
            <c:strRef>
              <c:f>'Import. TBB céréales pays'!$C$45</c:f>
              <c:strCache>
                <c:ptCount val="1"/>
                <c:pt idx="0">
                  <c:v>Lettonie</c:v>
                </c:pt>
              </c:strCache>
            </c:strRef>
          </c:tx>
          <c:spPr>
            <a:solidFill>
              <a:srgbClr val="00CCFF"/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pays'!$D$45:$M$45</c:f>
              <c:numCache>
                <c:formatCode>0%</c:formatCode>
                <c:ptCount val="10"/>
                <c:pt idx="0">
                  <c:v>0</c:v>
                </c:pt>
                <c:pt idx="1">
                  <c:v>1.0918460400542633E-4</c:v>
                </c:pt>
                <c:pt idx="2">
                  <c:v>8.114650011834085E-5</c:v>
                </c:pt>
                <c:pt idx="3">
                  <c:v>4.883915577420417E-4</c:v>
                </c:pt>
                <c:pt idx="4">
                  <c:v>5.158346923424264E-4</c:v>
                </c:pt>
                <c:pt idx="5">
                  <c:v>3.3810202830839134E-4</c:v>
                </c:pt>
                <c:pt idx="6">
                  <c:v>0</c:v>
                </c:pt>
                <c:pt idx="7">
                  <c:v>5.0385977793494501E-5</c:v>
                </c:pt>
                <c:pt idx="8">
                  <c:v>1.6431582264973127E-2</c:v>
                </c:pt>
                <c:pt idx="9">
                  <c:v>1.2648270279773978E-2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1E1-4AE1-9528-6FD6525C487F}"/>
            </c:ext>
          </c:extLst>
        </c:ser>
        <c:ser>
          <c:idx val="11"/>
          <c:order val="11"/>
          <c:tx>
            <c:strRef>
              <c:f>'Import. TBB céréales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pays'!$D$46:$M$46</c:f>
              <c:numCache>
                <c:formatCode>0%</c:formatCode>
                <c:ptCount val="10"/>
                <c:pt idx="0">
                  <c:v>6.3416714170829475E-2</c:v>
                </c:pt>
                <c:pt idx="1">
                  <c:v>9.8796395135658854E-2</c:v>
                </c:pt>
                <c:pt idx="2">
                  <c:v>9.5592644128524598E-2</c:v>
                </c:pt>
                <c:pt idx="3">
                  <c:v>0.10641838936970852</c:v>
                </c:pt>
                <c:pt idx="4">
                  <c:v>8.6167265172431839E-2</c:v>
                </c:pt>
                <c:pt idx="5">
                  <c:v>9.0992678096297949E-2</c:v>
                </c:pt>
                <c:pt idx="6">
                  <c:v>0.13265611556994902</c:v>
                </c:pt>
                <c:pt idx="7">
                  <c:v>0.11665877820556776</c:v>
                </c:pt>
                <c:pt idx="8">
                  <c:v>0.15053785236465256</c:v>
                </c:pt>
                <c:pt idx="9">
                  <c:v>0.10107187150941679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1E1-4AE1-9528-6FD6525C48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3911032"/>
        <c:axId val="45390828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céréales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céréales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céréales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0.93658328582917061</c:v>
                      </c:pt>
                      <c:pt idx="1">
                        <c:v>0.90120360486434115</c:v>
                      </c:pt>
                      <c:pt idx="2">
                        <c:v>0.90440735587147536</c:v>
                      </c:pt>
                      <c:pt idx="3">
                        <c:v>0.89358161063029162</c:v>
                      </c:pt>
                      <c:pt idx="4">
                        <c:v>0.91383273482756811</c:v>
                      </c:pt>
                      <c:pt idx="5">
                        <c:v>0.90900732190370215</c:v>
                      </c:pt>
                      <c:pt idx="6">
                        <c:v>0.86734388443005106</c:v>
                      </c:pt>
                      <c:pt idx="7">
                        <c:v>0.88334122179443209</c:v>
                      </c:pt>
                      <c:pt idx="8">
                        <c:v>0.84946214763534722</c:v>
                      </c:pt>
                      <c:pt idx="9">
                        <c:v>0.89892812849058312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C1E1-4AE1-9528-6FD6525C487F}"/>
                  </c:ext>
                </c:extLst>
              </c15:ser>
            </c15:filteredBarSeries>
          </c:ext>
        </c:extLst>
      </c:barChart>
      <c:catAx>
        <c:axId val="453911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3908288"/>
        <c:crosses val="autoZero"/>
        <c:auto val="1"/>
        <c:lblAlgn val="ctr"/>
        <c:lblOffset val="100"/>
        <c:noMultiLvlLbl val="0"/>
      </c:catAx>
      <c:valAx>
        <c:axId val="45390828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3911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100199 - blé t.'!$C$7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t.'!$D$7:$M$7</c:f>
              <c:numCache>
                <c:formatCode>0</c:formatCode>
                <c:ptCount val="10"/>
                <c:pt idx="0">
                  <c:v>414620</c:v>
                </c:pt>
                <c:pt idx="1">
                  <c:v>438920</c:v>
                </c:pt>
                <c:pt idx="2">
                  <c:v>347839</c:v>
                </c:pt>
                <c:pt idx="3">
                  <c:v>303201</c:v>
                </c:pt>
                <c:pt idx="4">
                  <c:v>480940</c:v>
                </c:pt>
                <c:pt idx="5">
                  <c:v>527721</c:v>
                </c:pt>
                <c:pt idx="6">
                  <c:v>375788</c:v>
                </c:pt>
                <c:pt idx="7">
                  <c:v>357368</c:v>
                </c:pt>
                <c:pt idx="8">
                  <c:v>325315</c:v>
                </c:pt>
                <c:pt idx="9">
                  <c:v>386702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80-4342-BF47-15CDBE2C1A4D}"/>
            </c:ext>
          </c:extLst>
        </c:ser>
        <c:ser>
          <c:idx val="3"/>
          <c:order val="3"/>
          <c:tx>
            <c:strRef>
              <c:f>'Import. 100199 - blé t.'!$C$8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t.'!$D$8:$M$8</c:f>
              <c:numCache>
                <c:formatCode>0</c:formatCode>
                <c:ptCount val="10"/>
                <c:pt idx="0">
                  <c:v>27650</c:v>
                </c:pt>
                <c:pt idx="1">
                  <c:v>2200</c:v>
                </c:pt>
                <c:pt idx="2">
                  <c:v>58210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66939</c:v>
                </c:pt>
                <c:pt idx="9">
                  <c:v>66776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80-4342-BF47-15CDBE2C1A4D}"/>
            </c:ext>
          </c:extLst>
        </c:ser>
        <c:ser>
          <c:idx val="4"/>
          <c:order val="4"/>
          <c:tx>
            <c:strRef>
              <c:f>'Import. 100199 - blé t.'!$C$9</c:f>
              <c:strCache>
                <c:ptCount val="1"/>
                <c:pt idx="0">
                  <c:v>Lettonie</c:v>
                </c:pt>
              </c:strCache>
            </c:strRef>
          </c:tx>
          <c:spPr>
            <a:solidFill>
              <a:srgbClr val="00CCFF"/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t.'!$D$9:$M$9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51002</c:v>
                </c:pt>
                <c:pt idx="9">
                  <c:v>52785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80-4342-BF47-15CDBE2C1A4D}"/>
            </c:ext>
          </c:extLst>
        </c:ser>
        <c:ser>
          <c:idx val="5"/>
          <c:order val="5"/>
          <c:tx>
            <c:strRef>
              <c:f>'Import. 100199 - blé t.'!$C$10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rgbClr val="215967"/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t.'!$D$10:$M$10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44900</c:v>
                </c:pt>
                <c:pt idx="8">
                  <c:v>53214</c:v>
                </c:pt>
                <c:pt idx="9">
                  <c:v>51900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D80-4342-BF47-15CDBE2C1A4D}"/>
            </c:ext>
          </c:extLst>
        </c:ser>
        <c:ser>
          <c:idx val="6"/>
          <c:order val="6"/>
          <c:tx>
            <c:strRef>
              <c:f>'Import. 100199 - blé t.'!$C$11</c:f>
              <c:strCache>
                <c:ptCount val="1"/>
                <c:pt idx="0">
                  <c:v>Lituanie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t.'!$D$11:$M$11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51009</c:v>
                </c:pt>
                <c:pt idx="8">
                  <c:v>42073</c:v>
                </c:pt>
                <c:pt idx="9">
                  <c:v>46500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D80-4342-BF47-15CDBE2C1A4D}"/>
            </c:ext>
          </c:extLst>
        </c:ser>
        <c:ser>
          <c:idx val="7"/>
          <c:order val="7"/>
          <c:tx>
            <c:strRef>
              <c:f>'Import. 100199 - blé t.'!$C$12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t.'!$D$12:$M$12</c:f>
              <c:numCache>
                <c:formatCode>0</c:formatCode>
                <c:ptCount val="10"/>
                <c:pt idx="0">
                  <c:v>0</c:v>
                </c:pt>
                <c:pt idx="1">
                  <c:v>10978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19950</c:v>
                </c:pt>
                <c:pt idx="9">
                  <c:v>35760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D80-4342-BF47-15CDBE2C1A4D}"/>
            </c:ext>
          </c:extLst>
        </c:ser>
        <c:ser>
          <c:idx val="8"/>
          <c:order val="8"/>
          <c:tx>
            <c:strRef>
              <c:f>'Import. 100199 - blé t.'!$C$13</c:f>
              <c:strCache>
                <c:ptCount val="1"/>
                <c:pt idx="0">
                  <c:v>Estonie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t.'!$D$13:$M$13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32981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D80-4342-BF47-15CDBE2C1A4D}"/>
            </c:ext>
          </c:extLst>
        </c:ser>
        <c:ser>
          <c:idx val="9"/>
          <c:order val="9"/>
          <c:tx>
            <c:strRef>
              <c:f>'Import. 100199 - blé t.'!$C$14</c:f>
              <c:strCache>
                <c:ptCount val="1"/>
                <c:pt idx="0">
                  <c:v>Tchéquie</c:v>
                </c:pt>
              </c:strCache>
            </c:strRef>
          </c:tx>
          <c:spPr>
            <a:solidFill>
              <a:srgbClr val="66FFFF"/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t.'!$D$14:$M$14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30128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D80-4342-BF47-15CDBE2C1A4D}"/>
            </c:ext>
          </c:extLst>
        </c:ser>
        <c:ser>
          <c:idx val="10"/>
          <c:order val="10"/>
          <c:tx>
            <c:strRef>
              <c:f>'Import. 100199 - blé t.'!$C$15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t.'!$D$15:$M$15</c:f>
              <c:numCache>
                <c:formatCode>0</c:formatCode>
                <c:ptCount val="10"/>
                <c:pt idx="0">
                  <c:v>21200</c:v>
                </c:pt>
                <c:pt idx="1">
                  <c:v>26188</c:v>
                </c:pt>
                <c:pt idx="2">
                  <c:v>19800</c:v>
                </c:pt>
                <c:pt idx="3">
                  <c:v>17090</c:v>
                </c:pt>
                <c:pt idx="4">
                  <c:v>18500</c:v>
                </c:pt>
                <c:pt idx="5">
                  <c:v>22123</c:v>
                </c:pt>
                <c:pt idx="6">
                  <c:v>11857</c:v>
                </c:pt>
                <c:pt idx="7">
                  <c:v>7800</c:v>
                </c:pt>
                <c:pt idx="8">
                  <c:v>13680</c:v>
                </c:pt>
                <c:pt idx="9">
                  <c:v>9200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D80-4342-BF47-15CDBE2C1A4D}"/>
            </c:ext>
          </c:extLst>
        </c:ser>
        <c:ser>
          <c:idx val="11"/>
          <c:order val="11"/>
          <c:tx>
            <c:strRef>
              <c:f>'Import. 100199 - blé t.'!$C$16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t.'!$D$16:$M$16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52510</c:v>
                </c:pt>
                <c:pt idx="3">
                  <c:v>43750</c:v>
                </c:pt>
                <c:pt idx="4">
                  <c:v>0</c:v>
                </c:pt>
                <c:pt idx="5">
                  <c:v>0</c:v>
                </c:pt>
                <c:pt idx="6">
                  <c:v>139027</c:v>
                </c:pt>
                <c:pt idx="7">
                  <c:v>166791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D80-4342-BF47-15CDBE2C1A4D}"/>
            </c:ext>
          </c:extLst>
        </c:ser>
        <c:ser>
          <c:idx val="13"/>
          <c:order val="12"/>
          <c:tx>
            <c:strRef>
              <c:f>'Import. 100199 - blé t.'!$C$18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t.'!$D$18:$M$18</c:f>
              <c:numCache>
                <c:formatCode>0</c:formatCode>
                <c:ptCount val="10"/>
                <c:pt idx="0">
                  <c:v>3500</c:v>
                </c:pt>
                <c:pt idx="1">
                  <c:v>-1</c:v>
                </c:pt>
                <c:pt idx="2">
                  <c:v>25442</c:v>
                </c:pt>
                <c:pt idx="3">
                  <c:v>93680</c:v>
                </c:pt>
                <c:pt idx="4">
                  <c:v>9001</c:v>
                </c:pt>
                <c:pt idx="5">
                  <c:v>3</c:v>
                </c:pt>
                <c:pt idx="6">
                  <c:v>10003</c:v>
                </c:pt>
                <c:pt idx="7">
                  <c:v>33097</c:v>
                </c:pt>
                <c:pt idx="8">
                  <c:v>101720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D80-4342-BF47-15CDBE2C1A4D}"/>
            </c:ext>
          </c:extLst>
        </c:ser>
        <c:ser>
          <c:idx val="12"/>
          <c:order val="13"/>
          <c:tx>
            <c:strRef>
              <c:f>'Import. 100199 - blé t.'!$C$17</c:f>
              <c:strCache>
                <c:ptCount val="1"/>
                <c:pt idx="0">
                  <c:v>Russie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t.'!$D$17:$M$17</c:f>
              <c:numCache>
                <c:formatCode>0</c:formatCode>
                <c:ptCount val="10"/>
                <c:pt idx="0">
                  <c:v>0</c:v>
                </c:pt>
                <c:pt idx="1">
                  <c:v>50312</c:v>
                </c:pt>
                <c:pt idx="2">
                  <c:v>115675</c:v>
                </c:pt>
                <c:pt idx="3">
                  <c:v>116586</c:v>
                </c:pt>
                <c:pt idx="4">
                  <c:v>102544</c:v>
                </c:pt>
                <c:pt idx="5">
                  <c:v>92468</c:v>
                </c:pt>
                <c:pt idx="6">
                  <c:v>147900</c:v>
                </c:pt>
                <c:pt idx="7">
                  <c:v>46500</c:v>
                </c:pt>
                <c:pt idx="8">
                  <c:v>28300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D80-4342-BF47-15CDBE2C1A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5440808"/>
        <c:axId val="45544394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100199 - blé t.'!$C$5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100199 - blé t.'!$D$4:$M$4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100199 - blé t.'!$D$5:$M$5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466970</c:v>
                      </c:pt>
                      <c:pt idx="1">
                        <c:v>528597</c:v>
                      </c:pt>
                      <c:pt idx="2">
                        <c:v>619476</c:v>
                      </c:pt>
                      <c:pt idx="3">
                        <c:v>574307</c:v>
                      </c:pt>
                      <c:pt idx="4">
                        <c:v>610985</c:v>
                      </c:pt>
                      <c:pt idx="5">
                        <c:v>642315</c:v>
                      </c:pt>
                      <c:pt idx="6">
                        <c:v>684575</c:v>
                      </c:pt>
                      <c:pt idx="7">
                        <c:v>707465</c:v>
                      </c:pt>
                      <c:pt idx="8">
                        <c:v>702193</c:v>
                      </c:pt>
                      <c:pt idx="9">
                        <c:v>712732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1D80-4342-BF47-15CDBE2C1A4D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100199 - blé t.'!$C$6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100199 - blé t.'!$D$4:$M$4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100199 - blé t.'!$D$6:$M$6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442270</c:v>
                      </c:pt>
                      <c:pt idx="1">
                        <c:v>452098</c:v>
                      </c:pt>
                      <c:pt idx="2">
                        <c:v>406049</c:v>
                      </c:pt>
                      <c:pt idx="3">
                        <c:v>303201</c:v>
                      </c:pt>
                      <c:pt idx="4">
                        <c:v>480940</c:v>
                      </c:pt>
                      <c:pt idx="5">
                        <c:v>527721</c:v>
                      </c:pt>
                      <c:pt idx="6">
                        <c:v>375788</c:v>
                      </c:pt>
                      <c:pt idx="7">
                        <c:v>453277</c:v>
                      </c:pt>
                      <c:pt idx="8">
                        <c:v>558493</c:v>
                      </c:pt>
                      <c:pt idx="9">
                        <c:v>703532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1D80-4342-BF47-15CDBE2C1A4D}"/>
                  </c:ext>
                </c:extLst>
              </c15:ser>
            </c15:filteredBarSeries>
          </c:ext>
        </c:extLst>
      </c:barChart>
      <c:catAx>
        <c:axId val="455440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5443944"/>
        <c:crosses val="autoZero"/>
        <c:auto val="1"/>
        <c:lblAlgn val="ctr"/>
        <c:lblOffset val="100"/>
        <c:noMultiLvlLbl val="0"/>
      </c:catAx>
      <c:valAx>
        <c:axId val="45544394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5440808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31827851736281"/>
          <c:y val="0.76272771480941159"/>
          <c:w val="0.82706824860422246"/>
          <c:h val="0.217477774037082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100199 - blé t.'!$C$38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100199 - blé t.'!$D$36:$M$36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t.'!$D$38:$M$38</c:f>
              <c:numCache>
                <c:formatCode>0%</c:formatCode>
                <c:ptCount val="10"/>
                <c:pt idx="0">
                  <c:v>0.8878942972781978</c:v>
                </c:pt>
                <c:pt idx="1">
                  <c:v>0.83034901825019813</c:v>
                </c:pt>
                <c:pt idx="2">
                  <c:v>0.56150520762709133</c:v>
                </c:pt>
                <c:pt idx="3">
                  <c:v>0.52794237228520635</c:v>
                </c:pt>
                <c:pt idx="4">
                  <c:v>0.78715516747546999</c:v>
                </c:pt>
                <c:pt idx="5">
                  <c:v>0.82159220942995259</c:v>
                </c:pt>
                <c:pt idx="6">
                  <c:v>0.54893620129277287</c:v>
                </c:pt>
                <c:pt idx="7">
                  <c:v>0.50513877011583608</c:v>
                </c:pt>
                <c:pt idx="8">
                  <c:v>0.46328431072368992</c:v>
                </c:pt>
                <c:pt idx="9">
                  <c:v>0.542562983000623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3D-4F6C-8B4D-CEF94EC12FAC}"/>
            </c:ext>
          </c:extLst>
        </c:ser>
        <c:ser>
          <c:idx val="2"/>
          <c:order val="2"/>
          <c:tx>
            <c:strRef>
              <c:f>'Import. 100199 - blé t.'!$C$39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t.'!$D$39:$M$39</c:f>
              <c:numCache>
                <c:formatCode>0%</c:formatCode>
                <c:ptCount val="10"/>
                <c:pt idx="0">
                  <c:v>5.9211512516864039E-2</c:v>
                </c:pt>
                <c:pt idx="1">
                  <c:v>4.1619608132471425E-3</c:v>
                </c:pt>
                <c:pt idx="2">
                  <c:v>9.396651363410366E-2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9.5328492309094515E-2</c:v>
                </c:pt>
                <c:pt idx="9">
                  <c:v>9.3690194911972516E-2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3D-4F6C-8B4D-CEF94EC12FAC}"/>
            </c:ext>
          </c:extLst>
        </c:ser>
        <c:ser>
          <c:idx val="3"/>
          <c:order val="3"/>
          <c:tx>
            <c:strRef>
              <c:f>'Import. 100199 - blé t.'!$C$40</c:f>
              <c:strCache>
                <c:ptCount val="1"/>
                <c:pt idx="0">
                  <c:v>Lettonie</c:v>
                </c:pt>
              </c:strCache>
            </c:strRef>
          </c:tx>
          <c:spPr>
            <a:solidFill>
              <a:srgbClr val="00CCFF"/>
            </a:solidFill>
            <a:ln>
              <a:noFill/>
            </a:ln>
            <a:effectLst/>
          </c:spPr>
          <c:invertIfNegative val="0"/>
          <c:cat>
            <c:strRef>
              <c:f>'Import. 100199 - blé t.'!$D$36:$M$36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t.'!$D$40:$M$40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7.263245290112548E-2</c:v>
                </c:pt>
                <c:pt idx="9">
                  <c:v>7.4060095519774619E-2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3D-4F6C-8B4D-CEF94EC12FAC}"/>
            </c:ext>
          </c:extLst>
        </c:ser>
        <c:ser>
          <c:idx val="4"/>
          <c:order val="4"/>
          <c:tx>
            <c:strRef>
              <c:f>'Import. 100199 - blé t.'!$C$41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t.'!$D$41:$M$41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6.346603718911889E-2</c:v>
                </c:pt>
                <c:pt idx="8">
                  <c:v>7.5782583990441368E-2</c:v>
                </c:pt>
                <c:pt idx="9">
                  <c:v>7.2818394571872738E-2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23D-4F6C-8B4D-CEF94EC12FAC}"/>
            </c:ext>
          </c:extLst>
        </c:ser>
        <c:ser>
          <c:idx val="5"/>
          <c:order val="5"/>
          <c:tx>
            <c:strRef>
              <c:f>'Import. 100199 - blé t.'!$C$42</c:f>
              <c:strCache>
                <c:ptCount val="1"/>
                <c:pt idx="0">
                  <c:v>Lituanie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t.'!$D$42:$M$42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7.2101093340306593E-2</c:v>
                </c:pt>
                <c:pt idx="8">
                  <c:v>5.9916575642309164E-2</c:v>
                </c:pt>
                <c:pt idx="9">
                  <c:v>6.5241914211793497E-2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23D-4F6C-8B4D-CEF94EC12FAC}"/>
            </c:ext>
          </c:extLst>
        </c:ser>
        <c:ser>
          <c:idx val="6"/>
          <c:order val="6"/>
          <c:tx>
            <c:strRef>
              <c:f>'Import. 100199 - blé t.'!$C$43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100199 - blé t.'!$D$36:$M$36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t.'!$D$43:$M$43</c:f>
              <c:numCache>
                <c:formatCode>0%</c:formatCode>
                <c:ptCount val="10"/>
                <c:pt idx="0">
                  <c:v>0</c:v>
                </c:pt>
                <c:pt idx="1">
                  <c:v>2.0768184458103241E-2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2.8410992419463026E-2</c:v>
                </c:pt>
                <c:pt idx="9">
                  <c:v>5.0173136606746993E-2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3D-4F6C-8B4D-CEF94EC12FAC}"/>
            </c:ext>
          </c:extLst>
        </c:ser>
        <c:ser>
          <c:idx val="7"/>
          <c:order val="7"/>
          <c:tx>
            <c:strRef>
              <c:f>'Import. 100199 - blé t.'!$C$44</c:f>
              <c:strCache>
                <c:ptCount val="1"/>
                <c:pt idx="0">
                  <c:v>Estonie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'Import. 100199 - blé t.'!$D$36:$M$36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t.'!$D$44:$M$44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4.6274055325143254E-2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23D-4F6C-8B4D-CEF94EC12FAC}"/>
            </c:ext>
          </c:extLst>
        </c:ser>
        <c:ser>
          <c:idx val="8"/>
          <c:order val="8"/>
          <c:tx>
            <c:strRef>
              <c:f>'Import. 100199 - blé t.'!$C$45</c:f>
              <c:strCache>
                <c:ptCount val="1"/>
                <c:pt idx="0">
                  <c:v>Tchéquie</c:v>
                </c:pt>
              </c:strCache>
            </c:strRef>
          </c:tx>
          <c:spPr>
            <a:solidFill>
              <a:srgbClr val="66FFFF"/>
            </a:solidFill>
            <a:ln>
              <a:noFill/>
            </a:ln>
            <a:effectLst/>
          </c:spPr>
          <c:invertIfNegative val="0"/>
          <c:cat>
            <c:strRef>
              <c:f>'Import. 100199 - blé t.'!$D$36:$M$36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t.'!$D$45:$M$45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4.2271148201568048E-2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23D-4F6C-8B4D-CEF94EC12FAC}"/>
            </c:ext>
          </c:extLst>
        </c:ser>
        <c:ser>
          <c:idx val="9"/>
          <c:order val="9"/>
          <c:tx>
            <c:strRef>
              <c:f>'Import. 100199 - blé t.'!$C$46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100199 - blé t.'!$D$36:$M$36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t.'!$D$46:$M$46</c:f>
              <c:numCache>
                <c:formatCode>0%</c:formatCode>
                <c:ptCount val="10"/>
                <c:pt idx="0">
                  <c:v>4.539906203824657E-2</c:v>
                </c:pt>
                <c:pt idx="1">
                  <c:v>4.9542468080598263E-2</c:v>
                </c:pt>
                <c:pt idx="2">
                  <c:v>3.1962497336458555E-2</c:v>
                </c:pt>
                <c:pt idx="3">
                  <c:v>2.9757603511710636E-2</c:v>
                </c:pt>
                <c:pt idx="4">
                  <c:v>3.0278975752268879E-2</c:v>
                </c:pt>
                <c:pt idx="5">
                  <c:v>3.4442602150035417E-2</c:v>
                </c:pt>
                <c:pt idx="6">
                  <c:v>1.7320235182412446E-2</c:v>
                </c:pt>
                <c:pt idx="7">
                  <c:v>1.1025280402564085E-2</c:v>
                </c:pt>
                <c:pt idx="8">
                  <c:v>1.9481823373346075E-2</c:v>
                </c:pt>
                <c:pt idx="9">
                  <c:v>1.2908077650505379E-2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23D-4F6C-8B4D-CEF94EC12FAC}"/>
            </c:ext>
          </c:extLst>
        </c:ser>
        <c:ser>
          <c:idx val="10"/>
          <c:order val="10"/>
          <c:tx>
            <c:strRef>
              <c:f>'Import. 100199 - blé t.'!$C$47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t.'!$D$47:$M$47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8.4765188643304984E-2</c:v>
                </c:pt>
                <c:pt idx="3">
                  <c:v>7.6178768498381524E-2</c:v>
                </c:pt>
                <c:pt idx="4">
                  <c:v>0</c:v>
                </c:pt>
                <c:pt idx="5">
                  <c:v>0</c:v>
                </c:pt>
                <c:pt idx="6">
                  <c:v>0.20308512580798305</c:v>
                </c:pt>
                <c:pt idx="7">
                  <c:v>0.23575865943898286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23D-4F6C-8B4D-CEF94EC12FAC}"/>
            </c:ext>
          </c:extLst>
        </c:ser>
        <c:ser>
          <c:idx val="12"/>
          <c:order val="11"/>
          <c:tx>
            <c:strRef>
              <c:f>'Import. 100199 - blé t.'!$C$49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t.'!$D$49:$M$49</c:f>
              <c:numCache>
                <c:formatCode>0%</c:formatCode>
                <c:ptCount val="10"/>
                <c:pt idx="0">
                  <c:v>7.4951281666916503E-3</c:v>
                </c:pt>
                <c:pt idx="1">
                  <c:v>-1.8918003696577922E-6</c:v>
                </c:pt>
                <c:pt idx="2">
                  <c:v>4.1070194809806997E-2</c:v>
                </c:pt>
                <c:pt idx="3">
                  <c:v>0.16311833218122015</c:v>
                </c:pt>
                <c:pt idx="4">
                  <c:v>1.473194922952282E-2</c:v>
                </c:pt>
                <c:pt idx="5">
                  <c:v>4.6706055440087808E-6</c:v>
                </c:pt>
                <c:pt idx="6">
                  <c:v>1.4611985538472774E-2</c:v>
                </c:pt>
                <c:pt idx="7">
                  <c:v>4.6782526344059425E-2</c:v>
                </c:pt>
                <c:pt idx="8">
                  <c:v>0.14486045859186861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23D-4F6C-8B4D-CEF94EC12FAC}"/>
            </c:ext>
          </c:extLst>
        </c:ser>
        <c:ser>
          <c:idx val="11"/>
          <c:order val="12"/>
          <c:tx>
            <c:strRef>
              <c:f>'Import. 100199 - blé t.'!$C$48</c:f>
              <c:strCache>
                <c:ptCount val="1"/>
                <c:pt idx="0">
                  <c:v>Russie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'Import. 100199 - blé t.'!$D$36:$M$36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t.'!$D$48:$M$48</c:f>
              <c:numCache>
                <c:formatCode>0%</c:formatCode>
                <c:ptCount val="10"/>
                <c:pt idx="0">
                  <c:v>0</c:v>
                </c:pt>
                <c:pt idx="1">
                  <c:v>9.5180260198222844E-2</c:v>
                </c:pt>
                <c:pt idx="2">
                  <c:v>0.18673039794923452</c:v>
                </c:pt>
                <c:pt idx="3">
                  <c:v>0.20300292352348134</c:v>
                </c:pt>
                <c:pt idx="4">
                  <c:v>0.16783390754273836</c:v>
                </c:pt>
                <c:pt idx="5">
                  <c:v>0.14396051781446798</c:v>
                </c:pt>
                <c:pt idx="6">
                  <c:v>0.21604645217835883</c:v>
                </c:pt>
                <c:pt idx="7">
                  <c:v>6.5727633169132035E-2</c:v>
                </c:pt>
                <c:pt idx="8">
                  <c:v>4.0302310048661832E-2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C23D-4F6C-8B4D-CEF94EC12F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5444336"/>
        <c:axId val="45544276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100199 - blé t.'!$C$37</c15:sqref>
                        </c15:formulaRef>
                      </c:ext>
                    </c:extLst>
                    <c:strCache>
                      <c:ptCount val="1"/>
                      <c:pt idx="0">
                        <c:v>10 pays + Russie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100199 - blé t.'!$D$36:$M$36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100199 - blé t.'!$D$37:$M$37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0.99250487183330849</c:v>
                      </c:pt>
                      <c:pt idx="1">
                        <c:v>1.0000018918003697</c:v>
                      </c:pt>
                      <c:pt idx="2">
                        <c:v>0.958929805190193</c:v>
                      </c:pt>
                      <c:pt idx="3">
                        <c:v>0.83688166781877993</c:v>
                      </c:pt>
                      <c:pt idx="4">
                        <c:v>0.98526805077047719</c:v>
                      </c:pt>
                      <c:pt idx="5">
                        <c:v>0.99999532939445601</c:v>
                      </c:pt>
                      <c:pt idx="6">
                        <c:v>0.98538801446152713</c:v>
                      </c:pt>
                      <c:pt idx="7">
                        <c:v>0.95321747365594056</c:v>
                      </c:pt>
                      <c:pt idx="8">
                        <c:v>0.8551395414081312</c:v>
                      </c:pt>
                      <c:pt idx="9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C23D-4F6C-8B4D-CEF94EC12FAC}"/>
                  </c:ext>
                </c:extLst>
              </c15:ser>
            </c15:filteredBarSeries>
          </c:ext>
        </c:extLst>
      </c:barChart>
      <c:catAx>
        <c:axId val="455444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5442768"/>
        <c:crosses val="autoZero"/>
        <c:auto val="1"/>
        <c:lblAlgn val="ctr"/>
        <c:lblOffset val="100"/>
        <c:noMultiLvlLbl val="0"/>
      </c:catAx>
      <c:valAx>
        <c:axId val="455442768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5444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29907718686224"/>
          <c:y val="0.76272771480941159"/>
          <c:w val="0.82670092281313778"/>
          <c:h val="0.217477774037082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0"/>
          <c:tx>
            <c:strRef>
              <c:f>'Import. 100119 - blé d.'!$C$7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100119 - blé d.'!$D$4:$M$4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d.'!$D$7:$M$7</c:f>
              <c:numCache>
                <c:formatCode>0</c:formatCode>
                <c:ptCount val="10"/>
                <c:pt idx="0">
                  <c:v>49070</c:v>
                </c:pt>
                <c:pt idx="1">
                  <c:v>59060</c:v>
                </c:pt>
                <c:pt idx="2">
                  <c:v>29500</c:v>
                </c:pt>
                <c:pt idx="3">
                  <c:v>69871</c:v>
                </c:pt>
                <c:pt idx="4">
                  <c:v>36548</c:v>
                </c:pt>
                <c:pt idx="5">
                  <c:v>39500</c:v>
                </c:pt>
                <c:pt idx="6">
                  <c:v>9100</c:v>
                </c:pt>
                <c:pt idx="7">
                  <c:v>4500</c:v>
                </c:pt>
                <c:pt idx="8">
                  <c:v>3501</c:v>
                </c:pt>
                <c:pt idx="9">
                  <c:v>10550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7A-431C-BFE2-8B7235C87BDC}"/>
            </c:ext>
          </c:extLst>
        </c:ser>
        <c:ser>
          <c:idx val="3"/>
          <c:order val="1"/>
          <c:tx>
            <c:strRef>
              <c:f>'Import. 100119 - blé d.'!$C$8</c:f>
              <c:strCache>
                <c:ptCount val="1"/>
                <c:pt idx="0">
                  <c:v>Liban</c:v>
                </c:pt>
              </c:strCache>
            </c:strRef>
          </c:tx>
          <c:spPr>
            <a:solidFill>
              <a:srgbClr val="FF9999"/>
            </a:solidFill>
            <a:ln>
              <a:noFill/>
            </a:ln>
            <a:effectLst/>
          </c:spPr>
          <c:invertIfNegative val="0"/>
          <c:cat>
            <c:strRef>
              <c:f>'Import. 100119 - blé d.'!$D$4:$M$4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d.'!$D$8:$M$8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7A-431C-BFE2-8B7235C87BDC}"/>
            </c:ext>
          </c:extLst>
        </c:ser>
        <c:ser>
          <c:idx val="4"/>
          <c:order val="2"/>
          <c:tx>
            <c:strRef>
              <c:f>'Import. 100119 - blé d.'!$C$9</c:f>
              <c:strCache>
                <c:ptCount val="1"/>
                <c:pt idx="0">
                  <c:v>Non identifié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100119 - blé d.'!$D$4:$M$4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d.'!$D$9:$M$9</c:f>
              <c:numCache>
                <c:formatCode>0</c:formatCode>
                <c:ptCount val="10"/>
                <c:pt idx="0">
                  <c:v>18000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7A-431C-BFE2-8B7235C87BDC}"/>
            </c:ext>
          </c:extLst>
        </c:ser>
        <c:ser>
          <c:idx val="5"/>
          <c:order val="3"/>
          <c:tx>
            <c:strRef>
              <c:f>'Import. 100119 - blé d.'!$C$10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ECFF"/>
            </a:solidFill>
            <a:ln>
              <a:noFill/>
            </a:ln>
            <a:effectLst/>
          </c:spPr>
          <c:invertIfNegative val="0"/>
          <c:cat>
            <c:strRef>
              <c:f>'Import. 100119 - blé d.'!$D$4:$M$4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d.'!$D$10:$M$10</c:f>
              <c:numCache>
                <c:formatCode>0</c:formatCode>
                <c:ptCount val="10"/>
                <c:pt idx="0">
                  <c:v>0</c:v>
                </c:pt>
                <c:pt idx="1">
                  <c:v>4888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27A-431C-BFE2-8B7235C87BDC}"/>
            </c:ext>
          </c:extLst>
        </c:ser>
        <c:ser>
          <c:idx val="6"/>
          <c:order val="4"/>
          <c:tx>
            <c:strRef>
              <c:f>'Import. 100119 - blé d.'!$C$11</c:f>
              <c:strCache>
                <c:ptCount val="1"/>
                <c:pt idx="0">
                  <c:v>Russie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'Import. 100119 - blé d.'!$D$4:$M$4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d.'!$D$11:$M$11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3206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27A-431C-BFE2-8B7235C87BDC}"/>
            </c:ext>
          </c:extLst>
        </c:ser>
        <c:ser>
          <c:idx val="7"/>
          <c:order val="5"/>
          <c:tx>
            <c:strRef>
              <c:f>'Import. 100119 - blé d.'!$C$12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100119 - blé d.'!$D$4:$M$4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d.'!$D$12:$M$12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27A-431C-BFE2-8B7235C87BDC}"/>
            </c:ext>
          </c:extLst>
        </c:ser>
        <c:ser>
          <c:idx val="8"/>
          <c:order val="6"/>
          <c:tx>
            <c:strRef>
              <c:f>'Import. 100119 - blé d.'!$C$13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100119 - blé d.'!$D$4:$M$4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d.'!$D$13:$M$13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10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27A-431C-BFE2-8B7235C87B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5442376"/>
        <c:axId val="455441984"/>
        <c:extLst/>
      </c:barChart>
      <c:catAx>
        <c:axId val="455442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5441984"/>
        <c:crosses val="autoZero"/>
        <c:auto val="1"/>
        <c:lblAlgn val="ctr"/>
        <c:lblOffset val="100"/>
        <c:noMultiLvlLbl val="0"/>
      </c:catAx>
      <c:valAx>
        <c:axId val="455441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5442376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29282805209335"/>
          <c:y val="0.83763348197629728"/>
          <c:w val="0.8926003873521472"/>
          <c:h val="0.142664667523516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'Import. 100119 - blé d.'!$C$28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100119 - blé d.'!$D$26:$M$26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d.'!$D$28:$M$28</c:f>
              <c:numCache>
                <c:formatCode>0%</c:formatCode>
                <c:ptCount val="10"/>
                <c:pt idx="0">
                  <c:v>0.73162367675562845</c:v>
                </c:pt>
                <c:pt idx="1">
                  <c:v>0.92356289485206733</c:v>
                </c:pt>
                <c:pt idx="2">
                  <c:v>0.99986442516268981</c:v>
                </c:pt>
                <c:pt idx="3">
                  <c:v>0.99984259179760171</c:v>
                </c:pt>
                <c:pt idx="4">
                  <c:v>0.91937715392548991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E6-40B3-9360-9C29C777A77B}"/>
            </c:ext>
          </c:extLst>
        </c:ser>
        <c:ser>
          <c:idx val="2"/>
          <c:order val="1"/>
          <c:tx>
            <c:strRef>
              <c:f>'Import. 100119 - blé d.'!$C$29</c:f>
              <c:strCache>
                <c:ptCount val="1"/>
                <c:pt idx="0">
                  <c:v>Liban</c:v>
                </c:pt>
              </c:strCache>
            </c:strRef>
          </c:tx>
          <c:spPr>
            <a:solidFill>
              <a:srgbClr val="FF9999"/>
            </a:solidFill>
            <a:ln>
              <a:noFill/>
            </a:ln>
            <a:effectLst/>
          </c:spPr>
          <c:invertIfNegative val="0"/>
          <c:cat>
            <c:strRef>
              <c:f>'Import. 100119 - blé d.'!$D$26:$M$26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d.'!$D$29:$M$29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1.4309836581666237E-5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E6-40B3-9360-9C29C777A77B}"/>
            </c:ext>
          </c:extLst>
        </c:ser>
        <c:ser>
          <c:idx val="3"/>
          <c:order val="2"/>
          <c:tx>
            <c:strRef>
              <c:f>'Import. 100119 - blé d.'!$C$30</c:f>
              <c:strCache>
                <c:ptCount val="1"/>
                <c:pt idx="0">
                  <c:v>Non identifié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100119 - blé d.'!$D$26:$M$26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d.'!$D$30:$M$30</c:f>
              <c:numCache>
                <c:formatCode>0%</c:formatCode>
                <c:ptCount val="10"/>
                <c:pt idx="0">
                  <c:v>0.26837632324437155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E6-40B3-9360-9C29C777A77B}"/>
            </c:ext>
          </c:extLst>
        </c:ser>
        <c:ser>
          <c:idx val="4"/>
          <c:order val="3"/>
          <c:tx>
            <c:strRef>
              <c:f>'Import. 100119 - blé d.'!$C$31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ECFF"/>
            </a:solidFill>
            <a:ln>
              <a:noFill/>
            </a:ln>
            <a:effectLst/>
          </c:spPr>
          <c:invertIfNegative val="0"/>
          <c:cat>
            <c:strRef>
              <c:f>'Import. 100119 - blé d.'!$D$26:$M$26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d.'!$D$31:$M$31</c:f>
              <c:numCache>
                <c:formatCode>0%</c:formatCode>
                <c:ptCount val="10"/>
                <c:pt idx="0">
                  <c:v>0</c:v>
                </c:pt>
                <c:pt idx="1">
                  <c:v>7.6437105147932699E-2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8E6-40B3-9360-9C29C777A77B}"/>
            </c:ext>
          </c:extLst>
        </c:ser>
        <c:ser>
          <c:idx val="5"/>
          <c:order val="4"/>
          <c:tx>
            <c:strRef>
              <c:f>'Import. 100119 - blé d.'!$C$32</c:f>
              <c:strCache>
                <c:ptCount val="1"/>
                <c:pt idx="0">
                  <c:v>Russie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'Import. 100119 - blé d.'!$D$26:$M$26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d.'!$D$32:$M$32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8.0648001408698711E-2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8E6-40B3-9360-9C29C777A77B}"/>
            </c:ext>
          </c:extLst>
        </c:ser>
        <c:ser>
          <c:idx val="6"/>
          <c:order val="5"/>
          <c:tx>
            <c:strRef>
              <c:f>'Import. 100119 - blé d.'!$C$33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100119 - blé d.'!$D$26:$M$26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d.'!$D$33:$M$33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8E6-40B3-9360-9C29C777A77B}"/>
            </c:ext>
          </c:extLst>
        </c:ser>
        <c:ser>
          <c:idx val="7"/>
          <c:order val="6"/>
          <c:tx>
            <c:strRef>
              <c:f>'Import. 100119 - blé d.'!$C$34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100119 - blé d.'!$D$26:$M$26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d.'!$D$34:$M$34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1.3557483731019523E-4</c:v>
                </c:pt>
                <c:pt idx="3">
                  <c:v>1.4309836581666237E-4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8E6-40B3-9360-9C29C777A7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5444728"/>
        <c:axId val="455445904"/>
        <c:extLst/>
      </c:barChart>
      <c:catAx>
        <c:axId val="455444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5445904"/>
        <c:crosses val="autoZero"/>
        <c:auto val="1"/>
        <c:lblAlgn val="ctr"/>
        <c:lblOffset val="100"/>
        <c:noMultiLvlLbl val="0"/>
      </c:catAx>
      <c:valAx>
        <c:axId val="4554459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5444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788099588039921"/>
          <c:y val="0.83763348197629728"/>
          <c:w val="0.89211900411960077"/>
          <c:h val="0.142664667523516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1103 - gruaux'!$C$7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1103 - gruaux'!$D$4:$M$4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gruaux'!$D$7:$M$7</c:f>
              <c:numCache>
                <c:formatCode>0</c:formatCode>
                <c:ptCount val="10"/>
                <c:pt idx="0">
                  <c:v>25158</c:v>
                </c:pt>
                <c:pt idx="1">
                  <c:v>33116</c:v>
                </c:pt>
                <c:pt idx="2">
                  <c:v>26901</c:v>
                </c:pt>
                <c:pt idx="3">
                  <c:v>25073</c:v>
                </c:pt>
                <c:pt idx="4">
                  <c:v>36136</c:v>
                </c:pt>
                <c:pt idx="5">
                  <c:v>34190</c:v>
                </c:pt>
                <c:pt idx="6">
                  <c:v>31196</c:v>
                </c:pt>
                <c:pt idx="7">
                  <c:v>30763</c:v>
                </c:pt>
                <c:pt idx="8">
                  <c:v>24108</c:v>
                </c:pt>
                <c:pt idx="9">
                  <c:v>32751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C6-4153-8E9E-A388ED281FF4}"/>
            </c:ext>
          </c:extLst>
        </c:ser>
        <c:ser>
          <c:idx val="3"/>
          <c:order val="3"/>
          <c:tx>
            <c:strRef>
              <c:f>'Import. 1103 - gruaux'!$C$8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1103 - gruaux'!$D$4:$M$4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gruaux'!$D$8:$M$8</c:f>
              <c:numCache>
                <c:formatCode>0</c:formatCode>
                <c:ptCount val="10"/>
                <c:pt idx="0">
                  <c:v>265</c:v>
                </c:pt>
                <c:pt idx="1">
                  <c:v>799</c:v>
                </c:pt>
                <c:pt idx="2">
                  <c:v>463</c:v>
                </c:pt>
                <c:pt idx="3">
                  <c:v>1988</c:v>
                </c:pt>
                <c:pt idx="4">
                  <c:v>2380</c:v>
                </c:pt>
                <c:pt idx="5">
                  <c:v>2156</c:v>
                </c:pt>
                <c:pt idx="6">
                  <c:v>4093</c:v>
                </c:pt>
                <c:pt idx="7">
                  <c:v>25479</c:v>
                </c:pt>
                <c:pt idx="8">
                  <c:v>12677</c:v>
                </c:pt>
                <c:pt idx="9">
                  <c:v>9696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C6-4153-8E9E-A388ED281FF4}"/>
            </c:ext>
          </c:extLst>
        </c:ser>
        <c:ser>
          <c:idx val="4"/>
          <c:order val="4"/>
          <c:tx>
            <c:strRef>
              <c:f>'Import. 1103 - gruaux'!$C$9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1103 - gruaux'!$D$4:$M$4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gruaux'!$D$9:$M$9</c:f>
              <c:numCache>
                <c:formatCode>0</c:formatCode>
                <c:ptCount val="10"/>
                <c:pt idx="0">
                  <c:v>1175</c:v>
                </c:pt>
                <c:pt idx="1">
                  <c:v>5797</c:v>
                </c:pt>
                <c:pt idx="2">
                  <c:v>7135</c:v>
                </c:pt>
                <c:pt idx="3">
                  <c:v>12870</c:v>
                </c:pt>
                <c:pt idx="4">
                  <c:v>11360</c:v>
                </c:pt>
                <c:pt idx="5">
                  <c:v>16627</c:v>
                </c:pt>
                <c:pt idx="6">
                  <c:v>26557</c:v>
                </c:pt>
                <c:pt idx="7">
                  <c:v>3346</c:v>
                </c:pt>
                <c:pt idx="8">
                  <c:v>11233</c:v>
                </c:pt>
                <c:pt idx="9">
                  <c:v>7032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C6-4153-8E9E-A388ED281FF4}"/>
            </c:ext>
          </c:extLst>
        </c:ser>
        <c:ser>
          <c:idx val="5"/>
          <c:order val="5"/>
          <c:tx>
            <c:strRef>
              <c:f>'Import. 1103 - gruaux'!$C$10</c:f>
              <c:strCache>
                <c:ptCount val="1"/>
                <c:pt idx="0">
                  <c:v>Tunisie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'Import. 1103 - gruaux'!$D$4:$M$4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gruaux'!$D$10:$M$10</c:f>
              <c:numCache>
                <c:formatCode>0</c:formatCode>
                <c:ptCount val="10"/>
                <c:pt idx="0">
                  <c:v>14123</c:v>
                </c:pt>
                <c:pt idx="1">
                  <c:v>17484</c:v>
                </c:pt>
                <c:pt idx="2">
                  <c:v>21502</c:v>
                </c:pt>
                <c:pt idx="3">
                  <c:v>8522</c:v>
                </c:pt>
                <c:pt idx="4">
                  <c:v>1200</c:v>
                </c:pt>
                <c:pt idx="5">
                  <c:v>4090</c:v>
                </c:pt>
                <c:pt idx="6">
                  <c:v>10525</c:v>
                </c:pt>
                <c:pt idx="7">
                  <c:v>0</c:v>
                </c:pt>
                <c:pt idx="8">
                  <c:v>6006</c:v>
                </c:pt>
                <c:pt idx="9">
                  <c:v>6860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AC6-4153-8E9E-A388ED281FF4}"/>
            </c:ext>
          </c:extLst>
        </c:ser>
        <c:ser>
          <c:idx val="6"/>
          <c:order val="6"/>
          <c:tx>
            <c:strRef>
              <c:f>'Import. 1103 - gruaux'!$C$11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1103 - gruaux'!$D$4:$M$4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gruaux'!$D$11:$M$11</c:f>
              <c:numCache>
                <c:formatCode>0</c:formatCode>
                <c:ptCount val="10"/>
                <c:pt idx="0">
                  <c:v>1228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878</c:v>
                </c:pt>
                <c:pt idx="6">
                  <c:v>987</c:v>
                </c:pt>
                <c:pt idx="7">
                  <c:v>990</c:v>
                </c:pt>
                <c:pt idx="8">
                  <c:v>3055</c:v>
                </c:pt>
                <c:pt idx="9">
                  <c:v>2439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AC6-4153-8E9E-A388ED281FF4}"/>
            </c:ext>
          </c:extLst>
        </c:ser>
        <c:ser>
          <c:idx val="7"/>
          <c:order val="7"/>
          <c:tx>
            <c:strRef>
              <c:f>'Import. 1103 - gruaux'!$C$12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1103 - gruaux'!$D$4:$M$4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gruaux'!$D$12:$M$12</c:f>
              <c:numCache>
                <c:formatCode>0</c:formatCode>
                <c:ptCount val="10"/>
                <c:pt idx="0">
                  <c:v>353</c:v>
                </c:pt>
                <c:pt idx="1">
                  <c:v>67</c:v>
                </c:pt>
                <c:pt idx="2">
                  <c:v>220</c:v>
                </c:pt>
                <c:pt idx="3">
                  <c:v>44</c:v>
                </c:pt>
                <c:pt idx="4">
                  <c:v>0</c:v>
                </c:pt>
                <c:pt idx="5">
                  <c:v>199</c:v>
                </c:pt>
                <c:pt idx="6">
                  <c:v>1</c:v>
                </c:pt>
                <c:pt idx="7">
                  <c:v>303</c:v>
                </c:pt>
                <c:pt idx="8">
                  <c:v>216</c:v>
                </c:pt>
                <c:pt idx="9">
                  <c:v>1421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AC6-4153-8E9E-A388ED281FF4}"/>
            </c:ext>
          </c:extLst>
        </c:ser>
        <c:ser>
          <c:idx val="8"/>
          <c:order val="8"/>
          <c:tx>
            <c:strRef>
              <c:f>'Import. 1103 - gruaux'!$C$13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1103 - gruaux'!$D$4:$M$4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gruaux'!$D$13:$M$13</c:f>
              <c:numCache>
                <c:formatCode>0</c:formatCode>
                <c:ptCount val="10"/>
                <c:pt idx="0">
                  <c:v>189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21</c:v>
                </c:pt>
                <c:pt idx="5">
                  <c:v>770</c:v>
                </c:pt>
                <c:pt idx="6">
                  <c:v>3299</c:v>
                </c:pt>
                <c:pt idx="7">
                  <c:v>777</c:v>
                </c:pt>
                <c:pt idx="8">
                  <c:v>1091</c:v>
                </c:pt>
                <c:pt idx="9">
                  <c:v>1368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AC6-4153-8E9E-A388ED281FF4}"/>
            </c:ext>
          </c:extLst>
        </c:ser>
        <c:ser>
          <c:idx val="9"/>
          <c:order val="9"/>
          <c:tx>
            <c:strRef>
              <c:f>'Import. 1103 - gruaux'!$C$14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1103 - gruaux'!$D$4:$M$4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gruaux'!$D$14:$M$14</c:f>
              <c:numCache>
                <c:formatCode>0</c:formatCode>
                <c:ptCount val="10"/>
                <c:pt idx="0">
                  <c:v>43</c:v>
                </c:pt>
                <c:pt idx="1">
                  <c:v>595</c:v>
                </c:pt>
                <c:pt idx="2">
                  <c:v>340</c:v>
                </c:pt>
                <c:pt idx="3">
                  <c:v>0</c:v>
                </c:pt>
                <c:pt idx="4">
                  <c:v>0</c:v>
                </c:pt>
                <c:pt idx="5">
                  <c:v>8</c:v>
                </c:pt>
                <c:pt idx="6">
                  <c:v>0</c:v>
                </c:pt>
                <c:pt idx="7">
                  <c:v>55</c:v>
                </c:pt>
                <c:pt idx="8">
                  <c:v>385</c:v>
                </c:pt>
                <c:pt idx="9">
                  <c:v>701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AC6-4153-8E9E-A388ED281FF4}"/>
            </c:ext>
          </c:extLst>
        </c:ser>
        <c:ser>
          <c:idx val="10"/>
          <c:order val="10"/>
          <c:tx>
            <c:strRef>
              <c:f>'Import. 1103 - gruaux'!$C$15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1103 - gruaux'!$D$4:$M$4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gruaux'!$D$15:$M$15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836</c:v>
                </c:pt>
                <c:pt idx="5">
                  <c:v>1690</c:v>
                </c:pt>
                <c:pt idx="6">
                  <c:v>1426</c:v>
                </c:pt>
                <c:pt idx="7">
                  <c:v>2901</c:v>
                </c:pt>
                <c:pt idx="8">
                  <c:v>420</c:v>
                </c:pt>
                <c:pt idx="9">
                  <c:v>313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AC6-4153-8E9E-A388ED281FF4}"/>
            </c:ext>
          </c:extLst>
        </c:ser>
        <c:ser>
          <c:idx val="11"/>
          <c:order val="11"/>
          <c:tx>
            <c:strRef>
              <c:f>'Import. 1103 - gruaux'!$C$16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1103 - gruaux'!$D$4:$M$4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gruaux'!$D$16:$M$16</c:f>
              <c:numCache>
                <c:formatCode>0</c:formatCode>
                <c:ptCount val="10"/>
                <c:pt idx="0">
                  <c:v>66</c:v>
                </c:pt>
                <c:pt idx="1">
                  <c:v>17</c:v>
                </c:pt>
                <c:pt idx="2">
                  <c:v>63</c:v>
                </c:pt>
                <c:pt idx="3">
                  <c:v>24</c:v>
                </c:pt>
                <c:pt idx="4">
                  <c:v>44</c:v>
                </c:pt>
                <c:pt idx="5">
                  <c:v>2</c:v>
                </c:pt>
                <c:pt idx="6">
                  <c:v>1873</c:v>
                </c:pt>
                <c:pt idx="7">
                  <c:v>4</c:v>
                </c:pt>
                <c:pt idx="8">
                  <c:v>23</c:v>
                </c:pt>
                <c:pt idx="9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AC6-4153-8E9E-A388ED281FF4}"/>
            </c:ext>
          </c:extLst>
        </c:ser>
        <c:ser>
          <c:idx val="12"/>
          <c:order val="12"/>
          <c:tx>
            <c:strRef>
              <c:f>'Import. 1103 - gruaux'!$C$17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1103 - gruaux'!$D$4:$M$4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gruaux'!$D$17:$M$17</c:f>
              <c:numCache>
                <c:formatCode>0</c:formatCode>
                <c:ptCount val="10"/>
                <c:pt idx="0">
                  <c:v>486</c:v>
                </c:pt>
                <c:pt idx="1">
                  <c:v>51</c:v>
                </c:pt>
                <c:pt idx="2">
                  <c:v>143</c:v>
                </c:pt>
                <c:pt idx="3">
                  <c:v>755</c:v>
                </c:pt>
                <c:pt idx="4">
                  <c:v>1134</c:v>
                </c:pt>
                <c:pt idx="5">
                  <c:v>1997</c:v>
                </c:pt>
                <c:pt idx="6">
                  <c:v>659</c:v>
                </c:pt>
                <c:pt idx="7">
                  <c:v>233</c:v>
                </c:pt>
                <c:pt idx="8">
                  <c:v>137</c:v>
                </c:pt>
                <c:pt idx="9">
                  <c:v>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AC6-4153-8E9E-A388ED281F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5439240"/>
        <c:axId val="45544002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1103 - gruaux'!$C$5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1103 - gruaux'!$D$4:$M$4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1103 - gruaux'!$D$5:$M$5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43086</c:v>
                      </c:pt>
                      <c:pt idx="1">
                        <c:v>57926</c:v>
                      </c:pt>
                      <c:pt idx="2">
                        <c:v>56767</c:v>
                      </c:pt>
                      <c:pt idx="3">
                        <c:v>49276</c:v>
                      </c:pt>
                      <c:pt idx="4">
                        <c:v>53113</c:v>
                      </c:pt>
                      <c:pt idx="5">
                        <c:v>62607</c:v>
                      </c:pt>
                      <c:pt idx="6">
                        <c:v>80616</c:v>
                      </c:pt>
                      <c:pt idx="7">
                        <c:v>64851</c:v>
                      </c:pt>
                      <c:pt idx="8">
                        <c:v>59351</c:v>
                      </c:pt>
                      <c:pt idx="9">
                        <c:v>62796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4AC6-4153-8E9E-A388ED281FF4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1103 - gruaux'!$C$6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1103 - gruaux'!$D$4:$M$4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1103 - gruaux'!$D$6:$M$6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26974</c:v>
                      </c:pt>
                      <c:pt idx="1">
                        <c:v>39615</c:v>
                      </c:pt>
                      <c:pt idx="2">
                        <c:v>34641</c:v>
                      </c:pt>
                      <c:pt idx="3">
                        <c:v>38690</c:v>
                      </c:pt>
                      <c:pt idx="4">
                        <c:v>49409</c:v>
                      </c:pt>
                      <c:pt idx="5">
                        <c:v>54688</c:v>
                      </c:pt>
                      <c:pt idx="6">
                        <c:v>59542</c:v>
                      </c:pt>
                      <c:pt idx="7">
                        <c:v>37370</c:v>
                      </c:pt>
                      <c:pt idx="8">
                        <c:v>36369</c:v>
                      </c:pt>
                      <c:pt idx="9">
                        <c:v>42223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4AC6-4153-8E9E-A388ED281FF4}"/>
                  </c:ext>
                </c:extLst>
              </c15:ser>
            </c15:filteredBarSeries>
          </c:ext>
        </c:extLst>
      </c:barChart>
      <c:catAx>
        <c:axId val="455439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5440024"/>
        <c:crosses val="autoZero"/>
        <c:auto val="1"/>
        <c:lblAlgn val="ctr"/>
        <c:lblOffset val="100"/>
        <c:noMultiLvlLbl val="0"/>
      </c:catAx>
      <c:valAx>
        <c:axId val="455440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5439240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97381346917499E-2"/>
          <c:y val="0.76272771480941159"/>
          <c:w val="0.9401804535495274"/>
          <c:h val="0.217477774037082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chemeClr val="accent6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céréales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7393577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926" b="97531" l="2979" r="97447">
                        <a14:foregroundMark x1="50638" y1="5926" x2="50638" y2="5926"/>
                        <a14:foregroundMark x1="92766" y1="27407" x2="92766" y2="27407"/>
                      </a14:backgroundRemoval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891" y="4365303"/>
            <a:ext cx="785383" cy="135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Côte d’Ivoire – Céréales Source : douanes ivoiriennes,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6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chemeClr val="accent6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Côte d’Ivoire – Céréales Source : douanes ivoiriennes,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6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6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59389"/>
            <a:ext cx="59260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6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59388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6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61708909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Côte d’Ivoire – Céréales Source : douanes ivoiriennes,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6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6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368137533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59389"/>
            <a:ext cx="59260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6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59388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6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6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Côte d’Ivoire – Céréales Source : douanes ivoiriennes,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6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9" r:id="rId3"/>
    <p:sldLayoutId id="2147483657" r:id="rId4"/>
    <p:sldLayoutId id="2147483653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chemeClr val="accent6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137434" y="4279515"/>
            <a:ext cx="4046899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Côte d’ivoire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187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</a:t>
            </a:r>
            <a:r>
              <a:rPr lang="fr-FR" dirty="0"/>
              <a:t>– Céréales</a:t>
            </a:r>
          </a:p>
          <a:p>
            <a:r>
              <a:rPr lang="fr-FR" i="1" dirty="0"/>
              <a:t>Source : </a:t>
            </a:r>
            <a:r>
              <a:rPr lang="fr-FR" i="1" dirty="0" smtClean="0"/>
              <a:t>douane ivoirienne, </a:t>
            </a:r>
            <a:r>
              <a:rPr lang="fr-FR" i="1" dirty="0"/>
              <a:t>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</a:t>
            </a:r>
            <a:r>
              <a:rPr lang="fr-FR" smtClean="0"/>
              <a:t>postes d’importation </a:t>
            </a:r>
            <a:r>
              <a:rPr lang="fr-FR" dirty="0" smtClean="0"/>
              <a:t>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</a:t>
            </a:r>
            <a:r>
              <a:rPr lang="fr-FR" i="1" dirty="0" smtClean="0"/>
              <a:t>Riz</a:t>
            </a:r>
            <a:r>
              <a:rPr lang="fr-FR" dirty="0" smtClean="0"/>
              <a:t> </a:t>
            </a:r>
            <a:r>
              <a:rPr lang="fr-FR" dirty="0"/>
              <a:t>est la principale céréale importée. Le poste </a:t>
            </a:r>
            <a:r>
              <a:rPr lang="fr-FR" i="1" dirty="0"/>
              <a:t>Blé tendre </a:t>
            </a:r>
            <a:r>
              <a:rPr lang="fr-FR" dirty="0"/>
              <a:t>représente </a:t>
            </a:r>
            <a:r>
              <a:rPr lang="fr-FR" dirty="0" smtClean="0"/>
              <a:t>79 % </a:t>
            </a:r>
            <a:r>
              <a:rPr lang="fr-FR" dirty="0"/>
              <a:t>des importations ivoiriennes de céréales en provenance de France. </a:t>
            </a:r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2388608"/>
              </p:ext>
            </p:extLst>
          </p:nvPr>
        </p:nvGraphicFramePr>
        <p:xfrm>
          <a:off x="166797" y="1741223"/>
          <a:ext cx="5926186" cy="3853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3332997"/>
              </p:ext>
            </p:extLst>
          </p:nvPr>
        </p:nvGraphicFramePr>
        <p:xfrm>
          <a:off x="6092983" y="1741223"/>
          <a:ext cx="5925841" cy="3853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925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– Céréales </a:t>
            </a:r>
          </a:p>
          <a:p>
            <a:r>
              <a:rPr lang="fr-FR" i="1" dirty="0" smtClean="0"/>
              <a:t>Source : douane ivoirienne,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Fournisseurs et parts de marché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valeur des importations est au plus haut. Le </a:t>
            </a:r>
            <a:r>
              <a:rPr lang="fr-FR" i="1" dirty="0"/>
              <a:t>Riz</a:t>
            </a:r>
            <a:r>
              <a:rPr lang="fr-FR" dirty="0"/>
              <a:t> étant la principale céréale importée, les principaux fournisseurs sont asiatiques aux parts de marché fluctuantes</a:t>
            </a:r>
            <a:r>
              <a:rPr lang="fr-FR" dirty="0" smtClean="0"/>
              <a:t>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7835875"/>
              </p:ext>
            </p:extLst>
          </p:nvPr>
        </p:nvGraphicFramePr>
        <p:xfrm>
          <a:off x="166797" y="1763597"/>
          <a:ext cx="5917132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9486598"/>
              </p:ext>
            </p:extLst>
          </p:nvPr>
        </p:nvGraphicFramePr>
        <p:xfrm>
          <a:off x="6083929" y="1763597"/>
          <a:ext cx="5934896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84910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100199 – Blé tendre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9570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– Céréales </a:t>
            </a:r>
          </a:p>
          <a:p>
            <a:r>
              <a:rPr lang="fr-FR" i="1" dirty="0" smtClean="0"/>
              <a:t>Source : douane ivoirienne,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100199 – Blé tendre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/>
              <a:t>La France </a:t>
            </a:r>
            <a:r>
              <a:rPr lang="fr-FR" dirty="0" smtClean="0"/>
              <a:t>consolide sa 1</a:t>
            </a:r>
            <a:r>
              <a:rPr lang="fr-FR" baseline="30000" dirty="0" smtClean="0"/>
              <a:t>re</a:t>
            </a:r>
            <a:r>
              <a:rPr lang="fr-FR" dirty="0" smtClean="0"/>
              <a:t> place mais </a:t>
            </a:r>
            <a:r>
              <a:rPr lang="fr-FR" dirty="0"/>
              <a:t>ne retrouve pas sa part de marché d’avant la pandémie de COVID</a:t>
            </a:r>
            <a:r>
              <a:rPr lang="fr-FR" dirty="0" smtClean="0"/>
              <a:t>. Il n’y a plus d’importations de Russie, qui a fixé un prix plancher à l’export.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7438845"/>
              </p:ext>
            </p:extLst>
          </p:nvPr>
        </p:nvGraphicFramePr>
        <p:xfrm>
          <a:off x="166797" y="1763597"/>
          <a:ext cx="5917132" cy="3849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3926146"/>
              </p:ext>
            </p:extLst>
          </p:nvPr>
        </p:nvGraphicFramePr>
        <p:xfrm>
          <a:off x="6083929" y="1763597"/>
          <a:ext cx="5934896" cy="3849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29413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100199 – Blé dur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0223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– Céréales </a:t>
            </a:r>
          </a:p>
          <a:p>
            <a:r>
              <a:rPr lang="fr-FR" i="1" dirty="0" smtClean="0"/>
              <a:t>Source : douane ivoirienne,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100119 – Blé dur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Dans un marché exsangue depuis </a:t>
            </a:r>
            <a:r>
              <a:rPr lang="fr-FR" dirty="0" smtClean="0"/>
              <a:t>quatre </a:t>
            </a:r>
            <a:r>
              <a:rPr lang="fr-FR" dirty="0"/>
              <a:t>ans, la France </a:t>
            </a:r>
            <a:r>
              <a:rPr lang="fr-FR" dirty="0" smtClean="0"/>
              <a:t>reste </a:t>
            </a:r>
            <a:r>
              <a:rPr lang="fr-FR" dirty="0"/>
              <a:t>le seul fournisseur</a:t>
            </a:r>
            <a:r>
              <a:rPr lang="fr-FR" dirty="0" smtClean="0"/>
              <a:t>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6805830"/>
              </p:ext>
            </p:extLst>
          </p:nvPr>
        </p:nvGraphicFramePr>
        <p:xfrm>
          <a:off x="166796" y="1763597"/>
          <a:ext cx="5899025" cy="3867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5142714"/>
              </p:ext>
            </p:extLst>
          </p:nvPr>
        </p:nvGraphicFramePr>
        <p:xfrm>
          <a:off x="6065821" y="1763597"/>
          <a:ext cx="5953004" cy="3867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8372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697934" y="2915216"/>
            <a:ext cx="6699564" cy="918732"/>
          </a:xfrm>
        </p:spPr>
        <p:txBody>
          <a:bodyPr>
            <a:normAutofit/>
          </a:bodyPr>
          <a:lstStyle/>
          <a:p>
            <a:r>
              <a:rPr lang="fr-FR" dirty="0" smtClean="0"/>
              <a:t>1103 – Gruaux et semoules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9919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– Céréales </a:t>
            </a:r>
          </a:p>
          <a:p>
            <a:r>
              <a:rPr lang="fr-FR" i="1" dirty="0" smtClean="0"/>
              <a:t>Source </a:t>
            </a:r>
            <a:r>
              <a:rPr lang="fr-FR" i="1" smtClean="0"/>
              <a:t>: douane ivoirienne, </a:t>
            </a:r>
            <a:r>
              <a:rPr lang="fr-FR" i="1" dirty="0" smtClean="0"/>
              <a:t>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1103 – Gruaux et semoules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France </a:t>
            </a:r>
            <a:r>
              <a:rPr lang="fr-FR" dirty="0" smtClean="0"/>
              <a:t>conforte sa place de 1</a:t>
            </a:r>
            <a:r>
              <a:rPr lang="fr-FR" baseline="30000" dirty="0" smtClean="0"/>
              <a:t>er</a:t>
            </a:r>
            <a:r>
              <a:rPr lang="fr-FR" dirty="0" smtClean="0"/>
              <a:t> fournisseur mais ne retrouve pas sa part de marché d’avant la pandémie de COVID. Les importations globales se stabilisent.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8465511"/>
              </p:ext>
            </p:extLst>
          </p:nvPr>
        </p:nvGraphicFramePr>
        <p:xfrm>
          <a:off x="166797" y="1763597"/>
          <a:ext cx="5899025" cy="3849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728166"/>
              </p:ext>
            </p:extLst>
          </p:nvPr>
        </p:nvGraphicFramePr>
        <p:xfrm>
          <a:off x="6065822" y="1763598"/>
          <a:ext cx="5959380" cy="3849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40921084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296</Words>
  <Application>Microsoft Office PowerPoint</Application>
  <PresentationFormat>Grand écran</PresentationFormat>
  <Paragraphs>37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52</cp:revision>
  <dcterms:created xsi:type="dcterms:W3CDTF">2025-04-03T15:40:27Z</dcterms:created>
  <dcterms:modified xsi:type="dcterms:W3CDTF">2025-05-23T13:46:39Z</dcterms:modified>
</cp:coreProperties>
</file>