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3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73" r:id="rId5"/>
    <p:sldId id="274" r:id="rId6"/>
    <p:sldId id="275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B6482"/>
    <a:srgbClr val="2FB6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F3\FAM\FRANCEAGRIMER\ENTITE\INTERNATIONAL\UCIPAC\06%20-%20Veille%20par%20pays\2025\Chine\Chine%20-%20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F3\FAM\FRANCEAGRIMER\ENTITE\INTERNATIONAL\UCIPAC\06%20-%20Veille%20par%20pays\2025\Chine\Chine%20-%202024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F3\FAM\FRANCEAGRIMER\ENTITE\INTERNATIONAL\UCIPAC\06%20-%20Veille%20par%20pays\2025\Chine\Chine%20-%202024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F3\FAM\FRANCEAGRIMER\ENTITE\INTERNATIONAL\UCIPAC\06%20-%20Veille%20par%20pays\2025\Chine\Chine%20-%202024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F3\FAM\FRANCEAGRIMER\ENTITE\INTERNATIONAL\UCIPAC\06%20-%20Veille%20par%20pays\2025\Chine\Chine%20-%202024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F3\FAM\FRANCEAGRIMER\ENTITE\INTERNATIONAL\UCIPAC\06%20-%20Veille%20par%20pays\2025\Chine\Chine%20-%202024.xlsx" TargetMode="Externa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F3\FAM\FRANCEAGRIMER\ENTITE\INTERNATIONAL\UCIPAC\06%20-%20Veille%20par%20pays\2025\Chine\Chine%20-%202024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F3\FAM\FRANCEAGRIMER\ENTITE\INTERNATIONAL\UCIPAC\06%20-%20Veille%20par%20pays\2025\Chine\Chine%20-%202024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F3\FAM\FRANCEAGRIMER\ENTITE\INTERNATIONAL\UCIPAC\06%20-%20Veille%20par%20pays\2025\Chine\Chine%20-%202024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F3\FAM\FRANCEAGRIMER\ENTITE\INTERNATIONAL\UCIPAC\06%20-%20Veille%20par%20pays\2025\Chine\Chine%20-%20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F3\FAM\FRANCEAGRIMER\ENTITE\INTERNATIONAL\UCIPAC\06%20-%20Veille%20par%20pays\2025\Chine\Chine%20-%20202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F3\FAM\FRANCEAGRIMER\ENTITE\INTERNATIONAL\UCIPAC\06%20-%20Veille%20par%20pays\2025\Chine\Chine%20-%20202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F3\FAM\FRANCEAGRIMER\ENTITE\INTERNATIONAL\UCIPAC\06%20-%20Veille%20par%20pays\2025\Chine\Chine%20-%20202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F3\FAM\FRANCEAGRIMER\ENTITE\INTERNATIONAL\UCIPAC\06%20-%20Veille%20par%20pays\2025\Chine\Chine%20-%20202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F3\FAM\FRANCEAGRIMER\ENTITE\INTERNATIONAL\UCIPAC\06%20-%20Veille%20par%20pays\2025\Chine\Chine%20-%202024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F3\FAM\FRANCEAGRIMER\ENTITE\INTERNATIONAL\UCIPAC\06%20-%20Veille%20par%20pays\2025\Chine\Chine%20-%202024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F3\FAM\FRANCEAGRIMER\ENTITE\INTERNATIONAL\UCIPAC\06%20-%20Veille%20par%20pays\2025\Chine\Chine%20-%202024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245974291694013E-2"/>
          <c:y val="0.14356400091697114"/>
          <c:w val="0.78546148156599027"/>
          <c:h val="0.76863005325896372"/>
        </c:manualLayout>
      </c:layout>
      <c:pieChart>
        <c:varyColors val="1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dPt>
            <c:idx val="0"/>
            <c:bubble3D val="0"/>
            <c:explosion val="35"/>
            <c:spPr>
              <a:solidFill>
                <a:srgbClr val="00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B86-4287-9B0C-FE098FF2CD0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B86-4287-9B0C-FE098FF2CD08}"/>
              </c:ext>
            </c:extLst>
          </c:dPt>
          <c:dLbls>
            <c:dLbl>
              <c:idx val="0"/>
              <c:layout>
                <c:manualLayout>
                  <c:x val="-1.191425265458001E-2"/>
                  <c:y val="-8.3637553041794627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0" i="0" u="none" strike="noStrike" kern="1200" baseline="0">
                        <a:solidFill>
                          <a:srgbClr val="00B050"/>
                        </a:solidFill>
                        <a:latin typeface="Marianne" panose="02000000000000000000" pitchFamily="50" charset="0"/>
                        <a:ea typeface="+mn-ea"/>
                        <a:cs typeface="+mn-cs"/>
                      </a:defRPr>
                    </a:pPr>
                    <a:r>
                      <a:rPr lang="fr-FR" sz="800" b="1" dirty="0" smtClean="0">
                        <a:solidFill>
                          <a:srgbClr val="00FF00"/>
                        </a:solidFill>
                      </a:rPr>
                      <a:t>Importations de produits agricoles et agro-alimentaires</a:t>
                    </a:r>
                    <a:r>
                      <a:rPr lang="fr-FR" sz="800" b="1" baseline="0" dirty="0">
                        <a:solidFill>
                          <a:srgbClr val="00FF00"/>
                        </a:solidFill>
                      </a:rPr>
                      <a:t>
</a:t>
                    </a:r>
                    <a:fld id="{C0859326-329C-4FB4-9686-929296159C95}" type="VALUE">
                      <a:rPr lang="fr-FR" sz="800" b="1" baseline="0">
                        <a:solidFill>
                          <a:srgbClr val="00FF00"/>
                        </a:solidFill>
                      </a:rPr>
                      <a:pPr>
                        <a:defRPr sz="1200">
                          <a:solidFill>
                            <a:srgbClr val="00B050"/>
                          </a:solidFill>
                        </a:defRPr>
                      </a:pPr>
                      <a:t>[VALEUR]</a:t>
                    </a:fld>
                    <a:endParaRPr lang="fr-FR" sz="800" b="1" baseline="0" dirty="0">
                      <a:solidFill>
                        <a:srgbClr val="00FF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rgbClr val="00B050"/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9040683138856"/>
                      <c:h val="0.1891005246868766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B86-4287-9B0C-FE098FF2CD08}"/>
                </c:ext>
              </c:extLst>
            </c:dLbl>
            <c:dLbl>
              <c:idx val="1"/>
              <c:layout>
                <c:manualLayout>
                  <c:x val="0.56329779758941845"/>
                  <c:y val="-2.2447604224715635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00" b="1" i="0" u="none" strike="noStrike" kern="1200" baseline="0">
                        <a:solidFill>
                          <a:schemeClr val="bg1"/>
                        </a:solidFill>
                        <a:latin typeface="Marianne" panose="02000000000000000000" pitchFamily="50" charset="0"/>
                        <a:ea typeface="+mn-ea"/>
                        <a:cs typeface="+mn-cs"/>
                      </a:defRPr>
                    </a:pPr>
                    <a:r>
                      <a:rPr lang="en-US" b="1" dirty="0" err="1" smtClean="0">
                        <a:solidFill>
                          <a:schemeClr val="bg1"/>
                        </a:solidFill>
                      </a:rPr>
                      <a:t>Autres</a:t>
                    </a:r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 importations</a:t>
                    </a:r>
                    <a:endParaRPr lang="en-US" b="1" baseline="0" dirty="0">
                      <a:solidFill>
                        <a:schemeClr val="bg1"/>
                      </a:solidFill>
                    </a:endParaRPr>
                  </a:p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fld id="{F615F325-4BB8-4C34-A05B-A8EA287DEC95}" type="VALUE">
                      <a:rPr lang="en-US" b="1">
                        <a:solidFill>
                          <a:schemeClr val="bg1"/>
                        </a:solidFill>
                      </a:rPr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baseline="0">
                      <a:solidFill>
                        <a:schemeClr val="bg1"/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B86-4287-9B0C-FE098FF2CD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rianne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'Import. IAA'!$C$14:$C$16</c:f>
              <c:strCache>
                <c:ptCount val="2"/>
                <c:pt idx="0">
                  <c:v>Produits agricoles et agro-alimentaires</c:v>
                </c:pt>
                <c:pt idx="1">
                  <c:v>Autres</c:v>
                </c:pt>
              </c:strCache>
            </c:strRef>
          </c:cat>
          <c:val>
            <c:numRef>
              <c:f>'Import. IAA'!$M$14:$M$16</c:f>
              <c:numCache>
                <c:formatCode>0%</c:formatCode>
                <c:ptCount val="2"/>
                <c:pt idx="0">
                  <c:v>7.8578161751272912E-2</c:v>
                </c:pt>
                <c:pt idx="1">
                  <c:v>0.92142183824872703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86-4287-9B0C-FE098FF2CD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Marianne" panose="02000000000000000000" pitchFamily="50" charset="0"/>
        </a:defRPr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accent4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96-401A-870C-DBB115490081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96-401A-870C-DBB115490081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96-401A-870C-DBB115490081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E96-401A-870C-DBB115490081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E96-401A-870C-DBB115490081}"/>
              </c:ext>
            </c:extLst>
          </c:dPt>
          <c:dPt>
            <c:idx val="5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E96-401A-870C-DBB115490081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E96-401A-870C-DBB115490081}"/>
              </c:ext>
            </c:extLst>
          </c:dPt>
          <c:dPt>
            <c:idx val="7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E96-401A-870C-DBB115490081}"/>
              </c:ext>
            </c:extLst>
          </c:dPt>
          <c:dPt>
            <c:idx val="8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E96-401A-870C-DBB11549008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E96-401A-870C-DBB115490081}"/>
              </c:ext>
            </c:extLst>
          </c:dPt>
          <c:dPt>
            <c:idx val="1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9E96-401A-870C-DBB115490081}"/>
              </c:ext>
            </c:extLst>
          </c:dPt>
          <c:dLbls>
            <c:dLbl>
              <c:idx val="0"/>
              <c:layout>
                <c:manualLayout>
                  <c:x val="-0.14366285635838086"/>
                  <c:y val="0.1132675469829837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141829377777744"/>
                      <c:h val="0.277967269595176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E96-401A-870C-DBB115490081}"/>
                </c:ext>
              </c:extLst>
            </c:dLbl>
            <c:dLbl>
              <c:idx val="1"/>
              <c:layout>
                <c:manualLayout>
                  <c:x val="5.337339074457377E-2"/>
                  <c:y val="-0.187941429801894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178165474728615"/>
                      <c:h val="0.211059431524547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E96-401A-870C-DBB115490081}"/>
                </c:ext>
              </c:extLst>
            </c:dLbl>
            <c:dLbl>
              <c:idx val="2"/>
              <c:layout>
                <c:manualLayout>
                  <c:x val="0.12843451723158891"/>
                  <c:y val="-4.36373747855161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154672829500903"/>
                      <c:h val="0.201550387596899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E96-401A-870C-DBB11549008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E96-401A-870C-DBB11549008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E96-401A-870C-DBB115490081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E96-401A-870C-DBB1154900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rianne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'Import. TBB'!$C$78:$C$88</c:f>
              <c:strCache>
                <c:ptCount val="11"/>
                <c:pt idx="0">
                  <c:v>Vins et spiritueux</c:v>
                </c:pt>
                <c:pt idx="1">
                  <c:v>Céréales</c:v>
                </c:pt>
                <c:pt idx="2">
                  <c:v>Laits et produits laitiers</c:v>
                </c:pt>
                <c:pt idx="3">
                  <c:v>Viande et produits carnés</c:v>
                </c:pt>
                <c:pt idx="4">
                  <c:v>Produits d'épicerie</c:v>
                </c:pt>
                <c:pt idx="5">
                  <c:v>Pêche et aquaculture</c:v>
                </c:pt>
                <c:pt idx="6">
                  <c:v>Fruits et légumes</c:v>
                </c:pt>
                <c:pt idx="7">
                  <c:v>Animaux vivants et génétique</c:v>
                </c:pt>
                <c:pt idx="8">
                  <c:v>Sucre</c:v>
                </c:pt>
                <c:pt idx="9">
                  <c:v>Oléagineux</c:v>
                </c:pt>
                <c:pt idx="10">
                  <c:v>Autres</c:v>
                </c:pt>
              </c:strCache>
            </c:strRef>
          </c:cat>
          <c:val>
            <c:numRef>
              <c:f>'Import. TBB'!$M$78:$M$88</c:f>
              <c:numCache>
                <c:formatCode>0%</c:formatCode>
                <c:ptCount val="11"/>
                <c:pt idx="0">
                  <c:v>0.3739869934006877</c:v>
                </c:pt>
                <c:pt idx="1">
                  <c:v>0.27776056874740895</c:v>
                </c:pt>
                <c:pt idx="2">
                  <c:v>0.14428793396864267</c:v>
                </c:pt>
                <c:pt idx="3">
                  <c:v>6.3138970003205425E-2</c:v>
                </c:pt>
                <c:pt idx="4">
                  <c:v>5.1351125191447612E-2</c:v>
                </c:pt>
                <c:pt idx="5">
                  <c:v>1.6633063344789811E-2</c:v>
                </c:pt>
                <c:pt idx="6">
                  <c:v>5.3393797018329728E-3</c:v>
                </c:pt>
                <c:pt idx="7">
                  <c:v>1.7759296389599254E-3</c:v>
                </c:pt>
                <c:pt idx="8">
                  <c:v>1.74692561138074E-3</c:v>
                </c:pt>
                <c:pt idx="9">
                  <c:v>1.1188912662926644E-4</c:v>
                </c:pt>
                <c:pt idx="10">
                  <c:v>6.3867221265014915E-2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9E96-401A-870C-DBB1154900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Marianne" panose="02000000000000000000" pitchFamily="50" charset="0"/>
        </a:defRPr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73337290394851"/>
          <c:y val="9.7082769343526443E-2"/>
          <c:w val="0.81584934041408463"/>
          <c:h val="0.661732947384252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'Export. françaises'!$J$24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'Export. françaises'!$C$25:$C$29</c:f>
              <c:strCache>
                <c:ptCount val="5"/>
                <c:pt idx="0">
                  <c:v>Chine</c:v>
                </c:pt>
                <c:pt idx="1">
                  <c:v>Japon</c:v>
                </c:pt>
                <c:pt idx="2">
                  <c:v>Singapour</c:v>
                </c:pt>
                <c:pt idx="3">
                  <c:v>Corée du Sud</c:v>
                </c:pt>
                <c:pt idx="4">
                  <c:v>Hong Kong</c:v>
                </c:pt>
              </c:strCache>
            </c:strRef>
          </c:cat>
          <c:val>
            <c:numRef>
              <c:f>'Export. françaises'!$J$25:$J$29</c:f>
              <c:numCache>
                <c:formatCode>0</c:formatCode>
                <c:ptCount val="5"/>
                <c:pt idx="0">
                  <c:v>4103624805</c:v>
                </c:pt>
                <c:pt idx="1">
                  <c:v>1214002301</c:v>
                </c:pt>
                <c:pt idx="2">
                  <c:v>1047238866</c:v>
                </c:pt>
                <c:pt idx="3">
                  <c:v>542428804</c:v>
                </c:pt>
                <c:pt idx="4">
                  <c:v>733941559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BC-41FF-A678-1138B6E57468}"/>
            </c:ext>
          </c:extLst>
        </c:ser>
        <c:ser>
          <c:idx val="1"/>
          <c:order val="1"/>
          <c:tx>
            <c:strRef>
              <c:f>'Export. françaises'!$K$24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'Export. françaises'!$C$25:$C$29</c:f>
              <c:strCache>
                <c:ptCount val="5"/>
                <c:pt idx="0">
                  <c:v>Chine</c:v>
                </c:pt>
                <c:pt idx="1">
                  <c:v>Japon</c:v>
                </c:pt>
                <c:pt idx="2">
                  <c:v>Singapour</c:v>
                </c:pt>
                <c:pt idx="3">
                  <c:v>Corée du Sud</c:v>
                </c:pt>
                <c:pt idx="4">
                  <c:v>Hong Kong</c:v>
                </c:pt>
              </c:strCache>
            </c:strRef>
          </c:cat>
          <c:val>
            <c:numRef>
              <c:f>'Export. françaises'!$K$25:$K$29</c:f>
              <c:numCache>
                <c:formatCode>0</c:formatCode>
                <c:ptCount val="5"/>
                <c:pt idx="0">
                  <c:v>3532789502</c:v>
                </c:pt>
                <c:pt idx="1">
                  <c:v>1433271231</c:v>
                </c:pt>
                <c:pt idx="2">
                  <c:v>1130211236</c:v>
                </c:pt>
                <c:pt idx="3">
                  <c:v>646993157</c:v>
                </c:pt>
                <c:pt idx="4">
                  <c:v>550201683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BC-41FF-A678-1138B6E57468}"/>
            </c:ext>
          </c:extLst>
        </c:ser>
        <c:ser>
          <c:idx val="2"/>
          <c:order val="2"/>
          <c:tx>
            <c:strRef>
              <c:f>'Export. françaises'!$L$24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'Export. françaises'!$C$25:$C$29</c:f>
              <c:strCache>
                <c:ptCount val="5"/>
                <c:pt idx="0">
                  <c:v>Chine</c:v>
                </c:pt>
                <c:pt idx="1">
                  <c:v>Japon</c:v>
                </c:pt>
                <c:pt idx="2">
                  <c:v>Singapour</c:v>
                </c:pt>
                <c:pt idx="3">
                  <c:v>Corée du Sud</c:v>
                </c:pt>
                <c:pt idx="4">
                  <c:v>Hong Kong</c:v>
                </c:pt>
              </c:strCache>
            </c:strRef>
          </c:cat>
          <c:val>
            <c:numRef>
              <c:f>'Export. françaises'!$L$25:$L$29</c:f>
              <c:numCache>
                <c:formatCode>0</c:formatCode>
                <c:ptCount val="5"/>
                <c:pt idx="0">
                  <c:v>3716417445</c:v>
                </c:pt>
                <c:pt idx="1">
                  <c:v>1389572598</c:v>
                </c:pt>
                <c:pt idx="2">
                  <c:v>1310595713</c:v>
                </c:pt>
                <c:pt idx="3">
                  <c:v>618364996</c:v>
                </c:pt>
                <c:pt idx="4">
                  <c:v>559612842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BC-41FF-A678-1138B6E57468}"/>
            </c:ext>
          </c:extLst>
        </c:ser>
        <c:ser>
          <c:idx val="3"/>
          <c:order val="3"/>
          <c:tx>
            <c:strRef>
              <c:f>'Export. françaises'!$M$24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'Export. françaises'!$C$25:$C$29</c:f>
              <c:strCache>
                <c:ptCount val="5"/>
                <c:pt idx="0">
                  <c:v>Chine</c:v>
                </c:pt>
                <c:pt idx="1">
                  <c:v>Japon</c:v>
                </c:pt>
                <c:pt idx="2">
                  <c:v>Singapour</c:v>
                </c:pt>
                <c:pt idx="3">
                  <c:v>Corée du Sud</c:v>
                </c:pt>
                <c:pt idx="4">
                  <c:v>Hong Kong</c:v>
                </c:pt>
              </c:strCache>
            </c:strRef>
          </c:cat>
          <c:val>
            <c:numRef>
              <c:f>'Export. françaises'!$M$25:$M$29</c:f>
              <c:numCache>
                <c:formatCode>0</c:formatCode>
                <c:ptCount val="5"/>
                <c:pt idx="0">
                  <c:v>3004612796</c:v>
                </c:pt>
                <c:pt idx="1">
                  <c:v>1369744577</c:v>
                </c:pt>
                <c:pt idx="2">
                  <c:v>1014892076</c:v>
                </c:pt>
                <c:pt idx="3">
                  <c:v>610014718</c:v>
                </c:pt>
                <c:pt idx="4">
                  <c:v>522183646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BC-41FF-A678-1138B6E574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58350168"/>
        <c:axId val="658351736"/>
      </c:barChart>
      <c:catAx>
        <c:axId val="658350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658351736"/>
        <c:crosses val="autoZero"/>
        <c:auto val="1"/>
        <c:lblAlgn val="ctr"/>
        <c:lblOffset val="100"/>
        <c:noMultiLvlLbl val="0"/>
      </c:catAx>
      <c:valAx>
        <c:axId val="658351736"/>
        <c:scaling>
          <c:orientation val="minMax"/>
          <c:max val="5000000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658350168"/>
        <c:crosses val="autoZero"/>
        <c:crossBetween val="between"/>
        <c:majorUnit val="2000000000"/>
        <c:dispUnits>
          <c:builtInUnit val="billions"/>
          <c:dispUnitsLbl>
            <c:layout/>
            <c:tx>
              <c:rich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r>
                    <a:rPr lang="en-US"/>
                    <a:t>Milliards (en €)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arianne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50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Marianne" panose="02000000000000000000" pitchFamily="50" charset="0"/>
        </a:defRPr>
      </a:pPr>
      <a:endParaRPr lang="fr-FR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'Balance commerciale IAA'!$C$16</c:f>
              <c:strCache>
                <c:ptCount val="1"/>
                <c:pt idx="0">
                  <c:v>Valeurs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'Balance commerciale IAA'!$D$16:$M$16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strCache>
            </c:strRef>
          </c:cat>
          <c:val>
            <c:numRef>
              <c:f>'Balance commerciale IAA'!$D$16:$M$16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98-49D6-922F-5C22A5A1471C}"/>
            </c:ext>
          </c:extLst>
        </c:ser>
        <c:ser>
          <c:idx val="1"/>
          <c:order val="1"/>
          <c:tx>
            <c:strRef>
              <c:f>'Balance commerciale IAA'!$C$17</c:f>
              <c:strCache>
                <c:ptCount val="1"/>
                <c:pt idx="0">
                  <c:v>Importations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'Balance commerciale IAA'!$D$16:$M$16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strCache>
            </c:strRef>
          </c:cat>
          <c:val>
            <c:numRef>
              <c:f>'Balance commerciale IAA'!$D$17:$M$17</c:f>
              <c:numCache>
                <c:formatCode>0</c:formatCode>
                <c:ptCount val="10"/>
                <c:pt idx="0">
                  <c:v>-3195810502</c:v>
                </c:pt>
                <c:pt idx="1">
                  <c:v>-2598636561</c:v>
                </c:pt>
                <c:pt idx="2">
                  <c:v>-3078840328</c:v>
                </c:pt>
                <c:pt idx="3">
                  <c:v>-3222320859</c:v>
                </c:pt>
                <c:pt idx="4">
                  <c:v>-3494374729</c:v>
                </c:pt>
                <c:pt idx="5">
                  <c:v>-4013880179</c:v>
                </c:pt>
                <c:pt idx="6">
                  <c:v>-5400109111</c:v>
                </c:pt>
                <c:pt idx="7">
                  <c:v>-4644400386</c:v>
                </c:pt>
                <c:pt idx="8">
                  <c:v>-5322606131</c:v>
                </c:pt>
                <c:pt idx="9">
                  <c:v>-4359842772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98-49D6-922F-5C22A5A1471C}"/>
            </c:ext>
          </c:extLst>
        </c:ser>
        <c:ser>
          <c:idx val="2"/>
          <c:order val="2"/>
          <c:tx>
            <c:strRef>
              <c:f>'Balance commerciale IAA'!$C$18</c:f>
              <c:strCache>
                <c:ptCount val="1"/>
                <c:pt idx="0">
                  <c:v>Exportations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'Balance commerciale IAA'!$D$16:$M$16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strCache>
            </c:strRef>
          </c:cat>
          <c:val>
            <c:numRef>
              <c:f>'Balance commerciale IAA'!$D$18:$M$18</c:f>
              <c:numCache>
                <c:formatCode>0</c:formatCode>
                <c:ptCount val="10"/>
                <c:pt idx="0">
                  <c:v>472892652</c:v>
                </c:pt>
                <c:pt idx="1">
                  <c:v>467662394</c:v>
                </c:pt>
                <c:pt idx="2">
                  <c:v>484659323</c:v>
                </c:pt>
                <c:pt idx="3">
                  <c:v>479394074</c:v>
                </c:pt>
                <c:pt idx="4">
                  <c:v>517534718</c:v>
                </c:pt>
                <c:pt idx="5">
                  <c:v>417238171</c:v>
                </c:pt>
                <c:pt idx="6">
                  <c:v>415508149</c:v>
                </c:pt>
                <c:pt idx="7">
                  <c:v>662374234</c:v>
                </c:pt>
                <c:pt idx="8">
                  <c:v>561584278</c:v>
                </c:pt>
                <c:pt idx="9">
                  <c:v>598991843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98-49D6-922F-5C22A5A147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606780632"/>
        <c:axId val="606779456"/>
      </c:barChart>
      <c:lineChart>
        <c:grouping val="stacked"/>
        <c:varyColors val="0"/>
        <c:ser>
          <c:idx val="3"/>
          <c:order val="3"/>
          <c:tx>
            <c:strRef>
              <c:f>'Balance commerciale IAA'!$C$19</c:f>
              <c:strCache>
                <c:ptCount val="1"/>
                <c:pt idx="0">
                  <c:v>Solde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val>
            <c:numRef>
              <c:f>'Balance commerciale IAA'!$D$19:$M$19</c:f>
              <c:numCache>
                <c:formatCode>0</c:formatCode>
                <c:ptCount val="10"/>
                <c:pt idx="0">
                  <c:v>-2722917850</c:v>
                </c:pt>
                <c:pt idx="1">
                  <c:v>-2130974167</c:v>
                </c:pt>
                <c:pt idx="2">
                  <c:v>-2594181005</c:v>
                </c:pt>
                <c:pt idx="3">
                  <c:v>-2742926785</c:v>
                </c:pt>
                <c:pt idx="4">
                  <c:v>-2976840011</c:v>
                </c:pt>
                <c:pt idx="5">
                  <c:v>-3596642008</c:v>
                </c:pt>
                <c:pt idx="6">
                  <c:v>-4984600962</c:v>
                </c:pt>
                <c:pt idx="7">
                  <c:v>-3982026152</c:v>
                </c:pt>
                <c:pt idx="8">
                  <c:v>-4761021853</c:v>
                </c:pt>
                <c:pt idx="9">
                  <c:v>-3760850929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698-49D6-922F-5C22A5A147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6780632"/>
        <c:axId val="606779456"/>
      </c:lineChart>
      <c:catAx>
        <c:axId val="606780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606779456"/>
        <c:crosses val="autoZero"/>
        <c:auto val="1"/>
        <c:lblAlgn val="ctr"/>
        <c:lblOffset val="100"/>
        <c:noMultiLvlLbl val="0"/>
      </c:catAx>
      <c:valAx>
        <c:axId val="60677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606780632"/>
        <c:crosses val="autoZero"/>
        <c:crossBetween val="between"/>
        <c:dispUnits>
          <c:builtInUnit val="billions"/>
          <c:dispUnitsLbl>
            <c:layout/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r>
                    <a:rPr lang="fr-FR"/>
                    <a:t>Milliards (en €)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arianne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50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Marianne" panose="02000000000000000000" pitchFamily="50" charset="0"/>
        </a:defRPr>
      </a:pPr>
      <a:endParaRPr lang="fr-F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9"/>
          <c:order val="6"/>
          <c:tx>
            <c:strRef>
              <c:f>'Balance commerciale TBB'!$J$34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'Balance commerciale TBB'!$C$36:$C$46</c:f>
              <c:strCache>
                <c:ptCount val="11"/>
                <c:pt idx="0">
                  <c:v>1. Pêche et aquaculture</c:v>
                </c:pt>
                <c:pt idx="1">
                  <c:v>2. Fruits et légumes</c:v>
                </c:pt>
                <c:pt idx="2">
                  <c:v>3. Oléagineux</c:v>
                </c:pt>
                <c:pt idx="3">
                  <c:v>8. Animaux vivants et génétique</c:v>
                </c:pt>
                <c:pt idx="4">
                  <c:v>7. Sucre</c:v>
                </c:pt>
                <c:pt idx="5">
                  <c:v>6. Autres</c:v>
                </c:pt>
                <c:pt idx="6">
                  <c:v>5. Produits d'épicerie</c:v>
                </c:pt>
                <c:pt idx="7">
                  <c:v>4. Viande et produits carnés</c:v>
                </c:pt>
                <c:pt idx="8">
                  <c:v>3. Laits et produits laitiers</c:v>
                </c:pt>
                <c:pt idx="9">
                  <c:v>2. Céréales</c:v>
                </c:pt>
                <c:pt idx="10">
                  <c:v>1. Vins et spiritueux</c:v>
                </c:pt>
              </c:strCache>
            </c:strRef>
          </c:cat>
          <c:val>
            <c:numRef>
              <c:f>'Balance commerciale TBB'!$J$36:$J$46</c:f>
              <c:numCache>
                <c:formatCode>0</c:formatCode>
                <c:ptCount val="11"/>
                <c:pt idx="0">
                  <c:v>65304364</c:v>
                </c:pt>
                <c:pt idx="1">
                  <c:v>72555768</c:v>
                </c:pt>
                <c:pt idx="2">
                  <c:v>-41279746</c:v>
                </c:pt>
                <c:pt idx="3">
                  <c:v>-13895640</c:v>
                </c:pt>
                <c:pt idx="4">
                  <c:v>-1587599</c:v>
                </c:pt>
                <c:pt idx="5">
                  <c:v>-99448536</c:v>
                </c:pt>
                <c:pt idx="6">
                  <c:v>-186240681</c:v>
                </c:pt>
                <c:pt idx="7">
                  <c:v>-584983919</c:v>
                </c:pt>
                <c:pt idx="8">
                  <c:v>-784533358</c:v>
                </c:pt>
                <c:pt idx="9">
                  <c:v>-1293132613</c:v>
                </c:pt>
                <c:pt idx="10">
                  <c:v>-2117359001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B1-4CAD-9E4B-81055B14A33C}"/>
            </c:ext>
          </c:extLst>
        </c:ser>
        <c:ser>
          <c:idx val="10"/>
          <c:order val="7"/>
          <c:tx>
            <c:strRef>
              <c:f>'Balance commerciale TBB'!$K$34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'Balance commerciale TBB'!$C$36:$C$46</c:f>
              <c:strCache>
                <c:ptCount val="11"/>
                <c:pt idx="0">
                  <c:v>1. Pêche et aquaculture</c:v>
                </c:pt>
                <c:pt idx="1">
                  <c:v>2. Fruits et légumes</c:v>
                </c:pt>
                <c:pt idx="2">
                  <c:v>3. Oléagineux</c:v>
                </c:pt>
                <c:pt idx="3">
                  <c:v>8. Animaux vivants et génétique</c:v>
                </c:pt>
                <c:pt idx="4">
                  <c:v>7. Sucre</c:v>
                </c:pt>
                <c:pt idx="5">
                  <c:v>6. Autres</c:v>
                </c:pt>
                <c:pt idx="6">
                  <c:v>5. Produits d'épicerie</c:v>
                </c:pt>
                <c:pt idx="7">
                  <c:v>4. Viande et produits carnés</c:v>
                </c:pt>
                <c:pt idx="8">
                  <c:v>3. Laits et produits laitiers</c:v>
                </c:pt>
                <c:pt idx="9">
                  <c:v>2. Céréales</c:v>
                </c:pt>
                <c:pt idx="10">
                  <c:v>1. Vins et spiritueux</c:v>
                </c:pt>
              </c:strCache>
            </c:strRef>
          </c:cat>
          <c:val>
            <c:numRef>
              <c:f>'Balance commerciale TBB'!$K$36:$K$46</c:f>
              <c:numCache>
                <c:formatCode>0</c:formatCode>
                <c:ptCount val="11"/>
                <c:pt idx="0">
                  <c:v>141948689</c:v>
                </c:pt>
                <c:pt idx="1">
                  <c:v>79762018</c:v>
                </c:pt>
                <c:pt idx="2">
                  <c:v>1227047</c:v>
                </c:pt>
                <c:pt idx="3">
                  <c:v>-6340081</c:v>
                </c:pt>
                <c:pt idx="4">
                  <c:v>-2655221</c:v>
                </c:pt>
                <c:pt idx="5">
                  <c:v>7940743</c:v>
                </c:pt>
                <c:pt idx="6">
                  <c:v>-131605793</c:v>
                </c:pt>
                <c:pt idx="7">
                  <c:v>-361227597</c:v>
                </c:pt>
                <c:pt idx="8">
                  <c:v>-804292660</c:v>
                </c:pt>
                <c:pt idx="9">
                  <c:v>-916742260</c:v>
                </c:pt>
                <c:pt idx="10">
                  <c:v>-1990041037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B1-4CAD-9E4B-81055B14A33C}"/>
            </c:ext>
          </c:extLst>
        </c:ser>
        <c:ser>
          <c:idx val="11"/>
          <c:order val="8"/>
          <c:tx>
            <c:strRef>
              <c:f>'Balance commerciale TBB'!$L$34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'Balance commerciale TBB'!$C$36:$C$46</c:f>
              <c:strCache>
                <c:ptCount val="11"/>
                <c:pt idx="0">
                  <c:v>1. Pêche et aquaculture</c:v>
                </c:pt>
                <c:pt idx="1">
                  <c:v>2. Fruits et légumes</c:v>
                </c:pt>
                <c:pt idx="2">
                  <c:v>3. Oléagineux</c:v>
                </c:pt>
                <c:pt idx="3">
                  <c:v>8. Animaux vivants et génétique</c:v>
                </c:pt>
                <c:pt idx="4">
                  <c:v>7. Sucre</c:v>
                </c:pt>
                <c:pt idx="5">
                  <c:v>6. Autres</c:v>
                </c:pt>
                <c:pt idx="6">
                  <c:v>5. Produits d'épicerie</c:v>
                </c:pt>
                <c:pt idx="7">
                  <c:v>4. Viande et produits carnés</c:v>
                </c:pt>
                <c:pt idx="8">
                  <c:v>3. Laits et produits laitiers</c:v>
                </c:pt>
                <c:pt idx="9">
                  <c:v>2. Céréales</c:v>
                </c:pt>
                <c:pt idx="10">
                  <c:v>1. Vins et spiritueux</c:v>
                </c:pt>
              </c:strCache>
            </c:strRef>
          </c:cat>
          <c:val>
            <c:numRef>
              <c:f>'Balance commerciale TBB'!$L$36:$L$46</c:f>
              <c:numCache>
                <c:formatCode>0</c:formatCode>
                <c:ptCount val="11"/>
                <c:pt idx="0">
                  <c:v>81070967</c:v>
                </c:pt>
                <c:pt idx="1">
                  <c:v>90065205</c:v>
                </c:pt>
                <c:pt idx="2">
                  <c:v>-20714815</c:v>
                </c:pt>
                <c:pt idx="3">
                  <c:v>-3632253</c:v>
                </c:pt>
                <c:pt idx="4">
                  <c:v>-608249</c:v>
                </c:pt>
                <c:pt idx="5">
                  <c:v>-103394882</c:v>
                </c:pt>
                <c:pt idx="6">
                  <c:v>-146553664</c:v>
                </c:pt>
                <c:pt idx="7">
                  <c:v>-323336516</c:v>
                </c:pt>
                <c:pt idx="8">
                  <c:v>-717424268</c:v>
                </c:pt>
                <c:pt idx="9">
                  <c:v>-1470006943</c:v>
                </c:pt>
                <c:pt idx="10">
                  <c:v>-2146486436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B1-4CAD-9E4B-81055B14A33C}"/>
            </c:ext>
          </c:extLst>
        </c:ser>
        <c:ser>
          <c:idx val="12"/>
          <c:order val="9"/>
          <c:tx>
            <c:strRef>
              <c:f>'Balance commerciale TBB'!$M$34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'Balance commerciale TBB'!$C$36:$C$46</c:f>
              <c:strCache>
                <c:ptCount val="11"/>
                <c:pt idx="0">
                  <c:v>1. Pêche et aquaculture</c:v>
                </c:pt>
                <c:pt idx="1">
                  <c:v>2. Fruits et légumes</c:v>
                </c:pt>
                <c:pt idx="2">
                  <c:v>3. Oléagineux</c:v>
                </c:pt>
                <c:pt idx="3">
                  <c:v>8. Animaux vivants et génétique</c:v>
                </c:pt>
                <c:pt idx="4">
                  <c:v>7. Sucre</c:v>
                </c:pt>
                <c:pt idx="5">
                  <c:v>6. Autres</c:v>
                </c:pt>
                <c:pt idx="6">
                  <c:v>5. Produits d'épicerie</c:v>
                </c:pt>
                <c:pt idx="7">
                  <c:v>4. Viande et produits carnés</c:v>
                </c:pt>
                <c:pt idx="8">
                  <c:v>3. Laits et produits laitiers</c:v>
                </c:pt>
                <c:pt idx="9">
                  <c:v>2. Céréales</c:v>
                </c:pt>
                <c:pt idx="10">
                  <c:v>1. Vins et spiritueux</c:v>
                </c:pt>
              </c:strCache>
            </c:strRef>
          </c:cat>
          <c:val>
            <c:numRef>
              <c:f>'Balance commerciale TBB'!$M$36:$M$46</c:f>
              <c:numCache>
                <c:formatCode>0</c:formatCode>
                <c:ptCount val="11"/>
                <c:pt idx="0">
                  <c:v>112977777</c:v>
                </c:pt>
                <c:pt idx="1">
                  <c:v>87653248</c:v>
                </c:pt>
                <c:pt idx="2">
                  <c:v>6298117</c:v>
                </c:pt>
                <c:pt idx="3">
                  <c:v>-5831342</c:v>
                </c:pt>
                <c:pt idx="4">
                  <c:v>-6951236</c:v>
                </c:pt>
                <c:pt idx="5">
                  <c:v>-114864579</c:v>
                </c:pt>
                <c:pt idx="6">
                  <c:v>-150308263</c:v>
                </c:pt>
                <c:pt idx="7">
                  <c:v>-253022326</c:v>
                </c:pt>
                <c:pt idx="8">
                  <c:v>-629072701</c:v>
                </c:pt>
                <c:pt idx="9">
                  <c:v>-1210642779</c:v>
                </c:pt>
                <c:pt idx="10">
                  <c:v>-1597086845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DB1-4CAD-9E4B-81055B14A3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7236544"/>
        <c:axId val="647233408"/>
        <c:extLst>
          <c:ext xmlns:c15="http://schemas.microsoft.com/office/drawing/2012/chart" uri="{02D57815-91ED-43cb-92C2-25804820EDAC}">
            <c15:filteredBarSeries>
              <c15:ser>
                <c:idx val="3"/>
                <c:order val="0"/>
                <c:tx>
                  <c:strRef>
                    <c:extLst>
                      <c:ext uri="{02D57815-91ED-43cb-92C2-25804820EDAC}">
                        <c15:formulaRef>
                          <c15:sqref>'Balance commerciale TBB'!$D$34</c15:sqref>
                        </c15:formulaRef>
                      </c:ext>
                    </c:extLst>
                    <c:strCache>
                      <c:ptCount val="1"/>
                      <c:pt idx="0">
                        <c:v>2015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'Balance commerciale TBB'!$C$36:$C$46</c15:sqref>
                        </c15:formulaRef>
                      </c:ext>
                    </c:extLst>
                    <c:strCache>
                      <c:ptCount val="11"/>
                      <c:pt idx="0">
                        <c:v>1. Pêche et aquaculture</c:v>
                      </c:pt>
                      <c:pt idx="1">
                        <c:v>2. Fruits et légumes</c:v>
                      </c:pt>
                      <c:pt idx="2">
                        <c:v>3. Oléagineux</c:v>
                      </c:pt>
                      <c:pt idx="3">
                        <c:v>8. Animaux vivants et génétique</c:v>
                      </c:pt>
                      <c:pt idx="4">
                        <c:v>7. Sucre</c:v>
                      </c:pt>
                      <c:pt idx="5">
                        <c:v>6. Autres</c:v>
                      </c:pt>
                      <c:pt idx="6">
                        <c:v>5. Produits d'épicerie</c:v>
                      </c:pt>
                      <c:pt idx="7">
                        <c:v>4. Viande et produits carnés</c:v>
                      </c:pt>
                      <c:pt idx="8">
                        <c:v>3. Laits et produits laitiers</c:v>
                      </c:pt>
                      <c:pt idx="9">
                        <c:v>2. Céréales</c:v>
                      </c:pt>
                      <c:pt idx="10">
                        <c:v>1. Vins et spiritueux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'Balance commerciale TBB'!$D$36:$D$46</c15:sqref>
                        </c15:formulaRef>
                      </c:ext>
                    </c:extLst>
                    <c:numCache>
                      <c:formatCode>0</c:formatCode>
                      <c:ptCount val="11"/>
                      <c:pt idx="0">
                        <c:v>165514604</c:v>
                      </c:pt>
                      <c:pt idx="1">
                        <c:v>85746009</c:v>
                      </c:pt>
                      <c:pt idx="2">
                        <c:v>5519183</c:v>
                      </c:pt>
                      <c:pt idx="3">
                        <c:v>-27279240</c:v>
                      </c:pt>
                      <c:pt idx="4">
                        <c:v>-405266</c:v>
                      </c:pt>
                      <c:pt idx="5">
                        <c:v>-51316043</c:v>
                      </c:pt>
                      <c:pt idx="6">
                        <c:v>-29936190</c:v>
                      </c:pt>
                      <c:pt idx="7">
                        <c:v>-167183662</c:v>
                      </c:pt>
                      <c:pt idx="8">
                        <c:v>-330199752</c:v>
                      </c:pt>
                      <c:pt idx="9">
                        <c:v>-993078381</c:v>
                      </c:pt>
                      <c:pt idx="10">
                        <c:v>-1380299112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8DB1-4CAD-9E4B-81055B14A33C}"/>
                  </c:ext>
                </c:extLst>
              </c15:ser>
            </c15:filteredBarSeries>
            <c15:filteredBarSeries>
              <c15:ser>
                <c:idx val="4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TBB'!$E$34</c15:sqref>
                        </c15:formulaRef>
                      </c:ext>
                    </c:extLst>
                    <c:strCache>
                      <c:ptCount val="1"/>
                      <c:pt idx="0">
                        <c:v>2016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TBB'!$C$36:$C$46</c15:sqref>
                        </c15:formulaRef>
                      </c:ext>
                    </c:extLst>
                    <c:strCache>
                      <c:ptCount val="11"/>
                      <c:pt idx="0">
                        <c:v>1. Pêche et aquaculture</c:v>
                      </c:pt>
                      <c:pt idx="1">
                        <c:v>2. Fruits et légumes</c:v>
                      </c:pt>
                      <c:pt idx="2">
                        <c:v>3. Oléagineux</c:v>
                      </c:pt>
                      <c:pt idx="3">
                        <c:v>8. Animaux vivants et génétique</c:v>
                      </c:pt>
                      <c:pt idx="4">
                        <c:v>7. Sucre</c:v>
                      </c:pt>
                      <c:pt idx="5">
                        <c:v>6. Autres</c:v>
                      </c:pt>
                      <c:pt idx="6">
                        <c:v>5. Produits d'épicerie</c:v>
                      </c:pt>
                      <c:pt idx="7">
                        <c:v>4. Viande et produits carnés</c:v>
                      </c:pt>
                      <c:pt idx="8">
                        <c:v>3. Laits et produits laitiers</c:v>
                      </c:pt>
                      <c:pt idx="9">
                        <c:v>2. Céréales</c:v>
                      </c:pt>
                      <c:pt idx="10">
                        <c:v>1. Vins et spiritueux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TBB'!$E$36:$E$46</c15:sqref>
                        </c15:formulaRef>
                      </c:ext>
                    </c:extLst>
                    <c:numCache>
                      <c:formatCode>0</c:formatCode>
                      <c:ptCount val="11"/>
                      <c:pt idx="0">
                        <c:v>161092450</c:v>
                      </c:pt>
                      <c:pt idx="1">
                        <c:v>95496349</c:v>
                      </c:pt>
                      <c:pt idx="2">
                        <c:v>-8992524</c:v>
                      </c:pt>
                      <c:pt idx="3">
                        <c:v>-2618414</c:v>
                      </c:pt>
                      <c:pt idx="4">
                        <c:v>-769141</c:v>
                      </c:pt>
                      <c:pt idx="5">
                        <c:v>-20176363</c:v>
                      </c:pt>
                      <c:pt idx="6">
                        <c:v>-59755087</c:v>
                      </c:pt>
                      <c:pt idx="7">
                        <c:v>-272450908</c:v>
                      </c:pt>
                      <c:pt idx="8">
                        <c:v>-387369434</c:v>
                      </c:pt>
                      <c:pt idx="9">
                        <c:v>-134943381</c:v>
                      </c:pt>
                      <c:pt idx="10">
                        <c:v>-1500487713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8DB1-4CAD-9E4B-81055B14A33C}"/>
                  </c:ext>
                </c:extLst>
              </c15:ser>
            </c15:filteredBarSeries>
            <c15:filteredBarSeries>
              <c15:ser>
                <c:idx val="5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TBB'!$F$34</c15:sqref>
                        </c15:formulaRef>
                      </c:ext>
                    </c:extLst>
                    <c:strCache>
                      <c:ptCount val="1"/>
                      <c:pt idx="0">
                        <c:v>2017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TBB'!$C$36:$C$46</c15:sqref>
                        </c15:formulaRef>
                      </c:ext>
                    </c:extLst>
                    <c:strCache>
                      <c:ptCount val="11"/>
                      <c:pt idx="0">
                        <c:v>1. Pêche et aquaculture</c:v>
                      </c:pt>
                      <c:pt idx="1">
                        <c:v>2. Fruits et légumes</c:v>
                      </c:pt>
                      <c:pt idx="2">
                        <c:v>3. Oléagineux</c:v>
                      </c:pt>
                      <c:pt idx="3">
                        <c:v>8. Animaux vivants et génétique</c:v>
                      </c:pt>
                      <c:pt idx="4">
                        <c:v>7. Sucre</c:v>
                      </c:pt>
                      <c:pt idx="5">
                        <c:v>6. Autres</c:v>
                      </c:pt>
                      <c:pt idx="6">
                        <c:v>5. Produits d'épicerie</c:v>
                      </c:pt>
                      <c:pt idx="7">
                        <c:v>4. Viande et produits carnés</c:v>
                      </c:pt>
                      <c:pt idx="8">
                        <c:v>3. Laits et produits laitiers</c:v>
                      </c:pt>
                      <c:pt idx="9">
                        <c:v>2. Céréales</c:v>
                      </c:pt>
                      <c:pt idx="10">
                        <c:v>1. Vins et spiritueux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TBB'!$F$36:$F$46</c15:sqref>
                        </c15:formulaRef>
                      </c:ext>
                    </c:extLst>
                    <c:numCache>
                      <c:formatCode>0</c:formatCode>
                      <c:ptCount val="11"/>
                      <c:pt idx="0">
                        <c:v>164173009</c:v>
                      </c:pt>
                      <c:pt idx="1">
                        <c:v>98228001</c:v>
                      </c:pt>
                      <c:pt idx="2">
                        <c:v>7191007</c:v>
                      </c:pt>
                      <c:pt idx="3">
                        <c:v>-7274050</c:v>
                      </c:pt>
                      <c:pt idx="4">
                        <c:v>177570</c:v>
                      </c:pt>
                      <c:pt idx="5">
                        <c:v>-39961905</c:v>
                      </c:pt>
                      <c:pt idx="6">
                        <c:v>-91353738</c:v>
                      </c:pt>
                      <c:pt idx="7">
                        <c:v>-194659654</c:v>
                      </c:pt>
                      <c:pt idx="8">
                        <c:v>-724925573</c:v>
                      </c:pt>
                      <c:pt idx="9">
                        <c:v>-47918394</c:v>
                      </c:pt>
                      <c:pt idx="10">
                        <c:v>-1757857277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8DB1-4CAD-9E4B-81055B14A33C}"/>
                  </c:ext>
                </c:extLst>
              </c15:ser>
            </c15:filteredBarSeries>
            <c15:filteredBarSeries>
              <c15:ser>
                <c:idx val="6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TBB'!$G$34</c15:sqref>
                        </c15:formulaRef>
                      </c:ext>
                    </c:extLst>
                    <c:strCache>
                      <c:ptCount val="1"/>
                      <c:pt idx="0">
                        <c:v>2018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TBB'!$C$36:$C$46</c15:sqref>
                        </c15:formulaRef>
                      </c:ext>
                    </c:extLst>
                    <c:strCache>
                      <c:ptCount val="11"/>
                      <c:pt idx="0">
                        <c:v>1. Pêche et aquaculture</c:v>
                      </c:pt>
                      <c:pt idx="1">
                        <c:v>2. Fruits et légumes</c:v>
                      </c:pt>
                      <c:pt idx="2">
                        <c:v>3. Oléagineux</c:v>
                      </c:pt>
                      <c:pt idx="3">
                        <c:v>8. Animaux vivants et génétique</c:v>
                      </c:pt>
                      <c:pt idx="4">
                        <c:v>7. Sucre</c:v>
                      </c:pt>
                      <c:pt idx="5">
                        <c:v>6. Autres</c:v>
                      </c:pt>
                      <c:pt idx="6">
                        <c:v>5. Produits d'épicerie</c:v>
                      </c:pt>
                      <c:pt idx="7">
                        <c:v>4. Viande et produits carnés</c:v>
                      </c:pt>
                      <c:pt idx="8">
                        <c:v>3. Laits et produits laitiers</c:v>
                      </c:pt>
                      <c:pt idx="9">
                        <c:v>2. Céréales</c:v>
                      </c:pt>
                      <c:pt idx="10">
                        <c:v>1. Vins et spiritueux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TBB'!$G$36:$G$46</c15:sqref>
                        </c15:formulaRef>
                      </c:ext>
                    </c:extLst>
                    <c:numCache>
                      <c:formatCode>0</c:formatCode>
                      <c:ptCount val="11"/>
                      <c:pt idx="0">
                        <c:v>154226009</c:v>
                      </c:pt>
                      <c:pt idx="1">
                        <c:v>67780272</c:v>
                      </c:pt>
                      <c:pt idx="2">
                        <c:v>9921818</c:v>
                      </c:pt>
                      <c:pt idx="3">
                        <c:v>-2874322</c:v>
                      </c:pt>
                      <c:pt idx="4">
                        <c:v>-1192658</c:v>
                      </c:pt>
                      <c:pt idx="5">
                        <c:v>-101309026</c:v>
                      </c:pt>
                      <c:pt idx="6">
                        <c:v>-96246303</c:v>
                      </c:pt>
                      <c:pt idx="7">
                        <c:v>-175808477</c:v>
                      </c:pt>
                      <c:pt idx="8">
                        <c:v>-650964269</c:v>
                      </c:pt>
                      <c:pt idx="9">
                        <c:v>-124640207</c:v>
                      </c:pt>
                      <c:pt idx="10">
                        <c:v>-1821819623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8DB1-4CAD-9E4B-81055B14A33C}"/>
                  </c:ext>
                </c:extLst>
              </c15:ser>
            </c15:filteredBarSeries>
            <c15:filteredBarSeries>
              <c15:ser>
                <c:idx val="7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TBB'!$H$34</c15:sqref>
                        </c15:formulaRef>
                      </c:ext>
                    </c:extLst>
                    <c:strCache>
                      <c:ptCount val="1"/>
                      <c:pt idx="0">
                        <c:v>2019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TBB'!$C$36:$C$46</c15:sqref>
                        </c15:formulaRef>
                      </c:ext>
                    </c:extLst>
                    <c:strCache>
                      <c:ptCount val="11"/>
                      <c:pt idx="0">
                        <c:v>1. Pêche et aquaculture</c:v>
                      </c:pt>
                      <c:pt idx="1">
                        <c:v>2. Fruits et légumes</c:v>
                      </c:pt>
                      <c:pt idx="2">
                        <c:v>3. Oléagineux</c:v>
                      </c:pt>
                      <c:pt idx="3">
                        <c:v>8. Animaux vivants et génétique</c:v>
                      </c:pt>
                      <c:pt idx="4">
                        <c:v>7. Sucre</c:v>
                      </c:pt>
                      <c:pt idx="5">
                        <c:v>6. Autres</c:v>
                      </c:pt>
                      <c:pt idx="6">
                        <c:v>5. Produits d'épicerie</c:v>
                      </c:pt>
                      <c:pt idx="7">
                        <c:v>4. Viande et produits carnés</c:v>
                      </c:pt>
                      <c:pt idx="8">
                        <c:v>3. Laits et produits laitiers</c:v>
                      </c:pt>
                      <c:pt idx="9">
                        <c:v>2. Céréales</c:v>
                      </c:pt>
                      <c:pt idx="10">
                        <c:v>1. Vins et spiritueux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TBB'!$H$36:$H$46</c15:sqref>
                        </c15:formulaRef>
                      </c:ext>
                    </c:extLst>
                    <c:numCache>
                      <c:formatCode>0</c:formatCode>
                      <c:ptCount val="11"/>
                      <c:pt idx="0">
                        <c:v>124132965</c:v>
                      </c:pt>
                      <c:pt idx="1">
                        <c:v>80291599</c:v>
                      </c:pt>
                      <c:pt idx="2">
                        <c:v>10328703</c:v>
                      </c:pt>
                      <c:pt idx="3">
                        <c:v>-2735196</c:v>
                      </c:pt>
                      <c:pt idx="4">
                        <c:v>-934411</c:v>
                      </c:pt>
                      <c:pt idx="5">
                        <c:v>-66646095</c:v>
                      </c:pt>
                      <c:pt idx="6">
                        <c:v>-119660115</c:v>
                      </c:pt>
                      <c:pt idx="7">
                        <c:v>-311826149</c:v>
                      </c:pt>
                      <c:pt idx="8">
                        <c:v>-700365463</c:v>
                      </c:pt>
                      <c:pt idx="9">
                        <c:v>-381020433</c:v>
                      </c:pt>
                      <c:pt idx="10">
                        <c:v>-1608405417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8DB1-4CAD-9E4B-81055B14A33C}"/>
                  </c:ext>
                </c:extLst>
              </c15:ser>
            </c15:filteredBarSeries>
            <c15:filteredBarSeries>
              <c15:ser>
                <c:idx val="8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TBB'!$I$34</c15:sqref>
                        </c15:formulaRef>
                      </c:ext>
                    </c:extLst>
                    <c:strCache>
                      <c:ptCount val="1"/>
                      <c:pt idx="0">
                        <c:v>2020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TBB'!$C$36:$C$46</c15:sqref>
                        </c15:formulaRef>
                      </c:ext>
                    </c:extLst>
                    <c:strCache>
                      <c:ptCount val="11"/>
                      <c:pt idx="0">
                        <c:v>1. Pêche et aquaculture</c:v>
                      </c:pt>
                      <c:pt idx="1">
                        <c:v>2. Fruits et légumes</c:v>
                      </c:pt>
                      <c:pt idx="2">
                        <c:v>3. Oléagineux</c:v>
                      </c:pt>
                      <c:pt idx="3">
                        <c:v>8. Animaux vivants et génétique</c:v>
                      </c:pt>
                      <c:pt idx="4">
                        <c:v>7. Sucre</c:v>
                      </c:pt>
                      <c:pt idx="5">
                        <c:v>6. Autres</c:v>
                      </c:pt>
                      <c:pt idx="6">
                        <c:v>5. Produits d'épicerie</c:v>
                      </c:pt>
                      <c:pt idx="7">
                        <c:v>4. Viande et produits carnés</c:v>
                      </c:pt>
                      <c:pt idx="8">
                        <c:v>3. Laits et produits laitiers</c:v>
                      </c:pt>
                      <c:pt idx="9">
                        <c:v>2. Céréales</c:v>
                      </c:pt>
                      <c:pt idx="10">
                        <c:v>1. Vins et spiritueux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TBB'!$I$36:$I$46</c15:sqref>
                        </c15:formulaRef>
                      </c:ext>
                    </c:extLst>
                    <c:numCache>
                      <c:formatCode>0</c:formatCode>
                      <c:ptCount val="11"/>
                      <c:pt idx="0">
                        <c:v>96183510</c:v>
                      </c:pt>
                      <c:pt idx="1">
                        <c:v>56967952</c:v>
                      </c:pt>
                      <c:pt idx="2">
                        <c:v>-46224097</c:v>
                      </c:pt>
                      <c:pt idx="3">
                        <c:v>-25256047</c:v>
                      </c:pt>
                      <c:pt idx="4">
                        <c:v>-84174</c:v>
                      </c:pt>
                      <c:pt idx="5">
                        <c:v>-111563774</c:v>
                      </c:pt>
                      <c:pt idx="6">
                        <c:v>-124000724</c:v>
                      </c:pt>
                      <c:pt idx="7">
                        <c:v>-500892934</c:v>
                      </c:pt>
                      <c:pt idx="8">
                        <c:v>-695976608</c:v>
                      </c:pt>
                      <c:pt idx="9">
                        <c:v>-908588706</c:v>
                      </c:pt>
                      <c:pt idx="10">
                        <c:v>-1337206404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8DB1-4CAD-9E4B-81055B14A33C}"/>
                  </c:ext>
                </c:extLst>
              </c15:ser>
            </c15:filteredBarSeries>
          </c:ext>
        </c:extLst>
      </c:barChart>
      <c:catAx>
        <c:axId val="64723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647233408"/>
        <c:crosses val="autoZero"/>
        <c:auto val="1"/>
        <c:lblAlgn val="ctr"/>
        <c:lblOffset val="100"/>
        <c:noMultiLvlLbl val="0"/>
      </c:catAx>
      <c:valAx>
        <c:axId val="647233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647236544"/>
        <c:crosses val="autoZero"/>
        <c:crossBetween val="between"/>
        <c:dispUnits>
          <c:builtInUnit val="billions"/>
          <c:dispUnitsLbl>
            <c:layout/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r>
                    <a:rPr lang="fr-FR"/>
                    <a:t>Milliards (en €)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arianne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50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Marianne" panose="02000000000000000000" pitchFamily="50" charset="0"/>
        </a:defRPr>
      </a:pPr>
      <a:endParaRPr lang="fr-F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'Export. TBB'!$J$4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'Export. TBB'!$C$5:$C$16</c:f>
              <c:strCache>
                <c:ptCount val="11"/>
                <c:pt idx="0">
                  <c:v>Vins et spiritueux</c:v>
                </c:pt>
                <c:pt idx="1">
                  <c:v>Céréales</c:v>
                </c:pt>
                <c:pt idx="2">
                  <c:v>Laits et produits laitiers</c:v>
                </c:pt>
                <c:pt idx="3">
                  <c:v>Viande et produits carnés</c:v>
                </c:pt>
                <c:pt idx="4">
                  <c:v>Produits d'épicerie</c:v>
                </c:pt>
                <c:pt idx="5">
                  <c:v>Oléagineux</c:v>
                </c:pt>
                <c:pt idx="6">
                  <c:v>Fruits et légumes</c:v>
                </c:pt>
                <c:pt idx="7">
                  <c:v>Pêche et aquaculture</c:v>
                </c:pt>
                <c:pt idx="8">
                  <c:v>Sucre</c:v>
                </c:pt>
                <c:pt idx="9">
                  <c:v>Animaux vivants et génétique</c:v>
                </c:pt>
                <c:pt idx="10">
                  <c:v>Autres</c:v>
                </c:pt>
              </c:strCache>
            </c:strRef>
          </c:cat>
          <c:val>
            <c:numRef>
              <c:f>'Export. TBB'!$J$5:$J$16</c:f>
              <c:numCache>
                <c:formatCode>0</c:formatCode>
                <c:ptCount val="11"/>
                <c:pt idx="0">
                  <c:v>1363012866</c:v>
                </c:pt>
                <c:pt idx="1">
                  <c:v>1187396452</c:v>
                </c:pt>
                <c:pt idx="2">
                  <c:v>661471333</c:v>
                </c:pt>
                <c:pt idx="3">
                  <c:v>489346431</c:v>
                </c:pt>
                <c:pt idx="4">
                  <c:v>174760138</c:v>
                </c:pt>
                <c:pt idx="5">
                  <c:v>35525149</c:v>
                </c:pt>
                <c:pt idx="6">
                  <c:v>29105629</c:v>
                </c:pt>
                <c:pt idx="7">
                  <c:v>26920293</c:v>
                </c:pt>
                <c:pt idx="8">
                  <c:v>3384492</c:v>
                </c:pt>
                <c:pt idx="9">
                  <c:v>11124969</c:v>
                </c:pt>
                <c:pt idx="10">
                  <c:v>121577053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BB-4DB4-A974-D5E73C0E5A5F}"/>
            </c:ext>
          </c:extLst>
        </c:ser>
        <c:ser>
          <c:idx val="1"/>
          <c:order val="1"/>
          <c:tx>
            <c:strRef>
              <c:f>'Export. TBB'!$K$4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'Export. TBB'!$C$5:$C$16</c:f>
              <c:strCache>
                <c:ptCount val="11"/>
                <c:pt idx="0">
                  <c:v>Vins et spiritueux</c:v>
                </c:pt>
                <c:pt idx="1">
                  <c:v>Céréales</c:v>
                </c:pt>
                <c:pt idx="2">
                  <c:v>Laits et produits laitiers</c:v>
                </c:pt>
                <c:pt idx="3">
                  <c:v>Viande et produits carnés</c:v>
                </c:pt>
                <c:pt idx="4">
                  <c:v>Produits d'épicerie</c:v>
                </c:pt>
                <c:pt idx="5">
                  <c:v>Oléagineux</c:v>
                </c:pt>
                <c:pt idx="6">
                  <c:v>Fruits et légumes</c:v>
                </c:pt>
                <c:pt idx="7">
                  <c:v>Pêche et aquaculture</c:v>
                </c:pt>
                <c:pt idx="8">
                  <c:v>Sucre</c:v>
                </c:pt>
                <c:pt idx="9">
                  <c:v>Animaux vivants et génétique</c:v>
                </c:pt>
                <c:pt idx="10">
                  <c:v>Autres</c:v>
                </c:pt>
              </c:strCache>
            </c:strRef>
          </c:cat>
          <c:val>
            <c:numRef>
              <c:f>'Export. TBB'!$K$5:$K$16</c:f>
              <c:numCache>
                <c:formatCode>0</c:formatCode>
                <c:ptCount val="11"/>
                <c:pt idx="0">
                  <c:v>1369958248</c:v>
                </c:pt>
                <c:pt idx="1">
                  <c:v>736263437</c:v>
                </c:pt>
                <c:pt idx="2">
                  <c:v>727819969</c:v>
                </c:pt>
                <c:pt idx="3">
                  <c:v>352686298</c:v>
                </c:pt>
                <c:pt idx="4">
                  <c:v>135059289</c:v>
                </c:pt>
                <c:pt idx="5">
                  <c:v>8975092</c:v>
                </c:pt>
                <c:pt idx="6">
                  <c:v>22294868</c:v>
                </c:pt>
                <c:pt idx="7">
                  <c:v>17193036</c:v>
                </c:pt>
                <c:pt idx="8">
                  <c:v>3185500</c:v>
                </c:pt>
                <c:pt idx="9">
                  <c:v>5896152</c:v>
                </c:pt>
                <c:pt idx="10">
                  <c:v>153457613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BB-4DB4-A974-D5E73C0E5A5F}"/>
            </c:ext>
          </c:extLst>
        </c:ser>
        <c:ser>
          <c:idx val="2"/>
          <c:order val="2"/>
          <c:tx>
            <c:strRef>
              <c:f>'Export. TBB'!$L$4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'Export. TBB'!$C$5:$C$16</c:f>
              <c:strCache>
                <c:ptCount val="11"/>
                <c:pt idx="0">
                  <c:v>Vins et spiritueux</c:v>
                </c:pt>
                <c:pt idx="1">
                  <c:v>Céréales</c:v>
                </c:pt>
                <c:pt idx="2">
                  <c:v>Laits et produits laitiers</c:v>
                </c:pt>
                <c:pt idx="3">
                  <c:v>Viande et produits carnés</c:v>
                </c:pt>
                <c:pt idx="4">
                  <c:v>Produits d'épicerie</c:v>
                </c:pt>
                <c:pt idx="5">
                  <c:v>Oléagineux</c:v>
                </c:pt>
                <c:pt idx="6">
                  <c:v>Fruits et légumes</c:v>
                </c:pt>
                <c:pt idx="7">
                  <c:v>Pêche et aquaculture</c:v>
                </c:pt>
                <c:pt idx="8">
                  <c:v>Sucre</c:v>
                </c:pt>
                <c:pt idx="9">
                  <c:v>Animaux vivants et génétique</c:v>
                </c:pt>
                <c:pt idx="10">
                  <c:v>Autres</c:v>
                </c:pt>
              </c:strCache>
            </c:strRef>
          </c:cat>
          <c:val>
            <c:numRef>
              <c:f>'Export. TBB'!$L$5:$L$16</c:f>
              <c:numCache>
                <c:formatCode>0</c:formatCode>
                <c:ptCount val="11"/>
                <c:pt idx="0">
                  <c:v>1265286398</c:v>
                </c:pt>
                <c:pt idx="1">
                  <c:v>1184965857</c:v>
                </c:pt>
                <c:pt idx="2">
                  <c:v>600057672</c:v>
                </c:pt>
                <c:pt idx="3">
                  <c:v>282384809</c:v>
                </c:pt>
                <c:pt idx="4">
                  <c:v>159780712</c:v>
                </c:pt>
                <c:pt idx="5">
                  <c:v>15851619</c:v>
                </c:pt>
                <c:pt idx="6">
                  <c:v>11326792</c:v>
                </c:pt>
                <c:pt idx="7">
                  <c:v>20543805</c:v>
                </c:pt>
                <c:pt idx="8">
                  <c:v>3928977</c:v>
                </c:pt>
                <c:pt idx="9">
                  <c:v>3835590</c:v>
                </c:pt>
                <c:pt idx="10">
                  <c:v>168455214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BB-4DB4-A974-D5E73C0E5A5F}"/>
            </c:ext>
          </c:extLst>
        </c:ser>
        <c:ser>
          <c:idx val="3"/>
          <c:order val="3"/>
          <c:tx>
            <c:strRef>
              <c:f>'Export. TBB'!$M$4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'Export. TBB'!$C$5:$C$16</c:f>
              <c:strCache>
                <c:ptCount val="11"/>
                <c:pt idx="0">
                  <c:v>Vins et spiritueux</c:v>
                </c:pt>
                <c:pt idx="1">
                  <c:v>Céréales</c:v>
                </c:pt>
                <c:pt idx="2">
                  <c:v>Laits et produits laitiers</c:v>
                </c:pt>
                <c:pt idx="3">
                  <c:v>Viande et produits carnés</c:v>
                </c:pt>
                <c:pt idx="4">
                  <c:v>Produits d'épicerie</c:v>
                </c:pt>
                <c:pt idx="5">
                  <c:v>Oléagineux</c:v>
                </c:pt>
                <c:pt idx="6">
                  <c:v>Fruits et légumes</c:v>
                </c:pt>
                <c:pt idx="7">
                  <c:v>Pêche et aquaculture</c:v>
                </c:pt>
                <c:pt idx="8">
                  <c:v>Sucre</c:v>
                </c:pt>
                <c:pt idx="9">
                  <c:v>Animaux vivants et génétique</c:v>
                </c:pt>
                <c:pt idx="10">
                  <c:v>Autres</c:v>
                </c:pt>
              </c:strCache>
            </c:strRef>
          </c:cat>
          <c:val>
            <c:numRef>
              <c:f>'Export. TBB'!$M$5:$M$16</c:f>
              <c:numCache>
                <c:formatCode>0</c:formatCode>
                <c:ptCount val="11"/>
                <c:pt idx="0">
                  <c:v>1004938202</c:v>
                </c:pt>
                <c:pt idx="1">
                  <c:v>797458153</c:v>
                </c:pt>
                <c:pt idx="2">
                  <c:v>549694157</c:v>
                </c:pt>
                <c:pt idx="3">
                  <c:v>253142365</c:v>
                </c:pt>
                <c:pt idx="4">
                  <c:v>155920961</c:v>
                </c:pt>
                <c:pt idx="5">
                  <c:v>35173410</c:v>
                </c:pt>
                <c:pt idx="6">
                  <c:v>22109142</c:v>
                </c:pt>
                <c:pt idx="7">
                  <c:v>11781194</c:v>
                </c:pt>
                <c:pt idx="8">
                  <c:v>5653740</c:v>
                </c:pt>
                <c:pt idx="9">
                  <c:v>4756635</c:v>
                </c:pt>
                <c:pt idx="10">
                  <c:v>163984837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BB-4DB4-A974-D5E73C0E5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7234584"/>
        <c:axId val="588125824"/>
      </c:barChart>
      <c:catAx>
        <c:axId val="647234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588125824"/>
        <c:crosses val="autoZero"/>
        <c:auto val="1"/>
        <c:lblAlgn val="ctr"/>
        <c:lblOffset val="100"/>
        <c:noMultiLvlLbl val="0"/>
      </c:catAx>
      <c:valAx>
        <c:axId val="588125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647234584"/>
        <c:crosses val="autoZero"/>
        <c:crossBetween val="between"/>
        <c:dispUnits>
          <c:builtInUnit val="billions"/>
          <c:dispUnitsLbl>
            <c:layout/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r>
                    <a:rPr lang="fr-FR"/>
                    <a:t>Milliards (en €)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arianne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50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Marianne" panose="02000000000000000000" pitchFamily="50" charset="0"/>
        </a:defRPr>
      </a:pPr>
      <a:endParaRPr lang="fr-FR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804074291059401E-2"/>
          <c:y val="7.0460878885316186E-2"/>
          <c:w val="0.92682511108473553"/>
          <c:h val="0.641268793800159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'Export. françaises'!$J$4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'Export. françaises'!$C$5:$C$16</c:f>
              <c:strCache>
                <c:ptCount val="10"/>
                <c:pt idx="0">
                  <c:v>Belgique</c:v>
                </c:pt>
                <c:pt idx="1">
                  <c:v>Allemagne</c:v>
                </c:pt>
                <c:pt idx="2">
                  <c:v>Espagne</c:v>
                </c:pt>
                <c:pt idx="3">
                  <c:v>Italie</c:v>
                </c:pt>
                <c:pt idx="4">
                  <c:v>Royaume-Uni</c:v>
                </c:pt>
                <c:pt idx="5">
                  <c:v>États-Unis</c:v>
                </c:pt>
                <c:pt idx="6">
                  <c:v>Pays-Bas</c:v>
                </c:pt>
                <c:pt idx="7">
                  <c:v>Chine</c:v>
                </c:pt>
                <c:pt idx="8">
                  <c:v>Suisse</c:v>
                </c:pt>
                <c:pt idx="9">
                  <c:v>Pologne</c:v>
                </c:pt>
              </c:strCache>
            </c:strRef>
          </c:cat>
          <c:val>
            <c:numRef>
              <c:f>'Export. françaises'!$J$5:$J$16</c:f>
              <c:numCache>
                <c:formatCode>0</c:formatCode>
                <c:ptCount val="10"/>
                <c:pt idx="0">
                  <c:v>7476478033</c:v>
                </c:pt>
                <c:pt idx="1">
                  <c:v>7254041242</c:v>
                </c:pt>
                <c:pt idx="2">
                  <c:v>5407157368</c:v>
                </c:pt>
                <c:pt idx="3">
                  <c:v>5572183950</c:v>
                </c:pt>
                <c:pt idx="4">
                  <c:v>5444957440</c:v>
                </c:pt>
                <c:pt idx="5">
                  <c:v>5744168652</c:v>
                </c:pt>
                <c:pt idx="6">
                  <c:v>4569935938</c:v>
                </c:pt>
                <c:pt idx="7">
                  <c:v>4103624805</c:v>
                </c:pt>
                <c:pt idx="8">
                  <c:v>2018734814</c:v>
                </c:pt>
                <c:pt idx="9">
                  <c:v>1192453048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A8-4084-A8DD-904D4CD2C13D}"/>
            </c:ext>
          </c:extLst>
        </c:ser>
        <c:ser>
          <c:idx val="1"/>
          <c:order val="1"/>
          <c:tx>
            <c:strRef>
              <c:f>'Export. françaises'!$K$4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'Export. françaises'!$C$5:$C$16</c:f>
              <c:strCache>
                <c:ptCount val="10"/>
                <c:pt idx="0">
                  <c:v>Belgique</c:v>
                </c:pt>
                <c:pt idx="1">
                  <c:v>Allemagne</c:v>
                </c:pt>
                <c:pt idx="2">
                  <c:v>Espagne</c:v>
                </c:pt>
                <c:pt idx="3">
                  <c:v>Italie</c:v>
                </c:pt>
                <c:pt idx="4">
                  <c:v>Royaume-Uni</c:v>
                </c:pt>
                <c:pt idx="5">
                  <c:v>États-Unis</c:v>
                </c:pt>
                <c:pt idx="6">
                  <c:v>Pays-Bas</c:v>
                </c:pt>
                <c:pt idx="7">
                  <c:v>Chine</c:v>
                </c:pt>
                <c:pt idx="8">
                  <c:v>Suisse</c:v>
                </c:pt>
                <c:pt idx="9">
                  <c:v>Pologne</c:v>
                </c:pt>
              </c:strCache>
            </c:strRef>
          </c:cat>
          <c:val>
            <c:numRef>
              <c:f>'Export. françaises'!$K$5:$K$16</c:f>
              <c:numCache>
                <c:formatCode>0</c:formatCode>
                <c:ptCount val="10"/>
                <c:pt idx="0">
                  <c:v>9103455796</c:v>
                </c:pt>
                <c:pt idx="1">
                  <c:v>8351416890</c:v>
                </c:pt>
                <c:pt idx="2">
                  <c:v>6968235130</c:v>
                </c:pt>
                <c:pt idx="3">
                  <c:v>6719910605</c:v>
                </c:pt>
                <c:pt idx="4">
                  <c:v>5960368389</c:v>
                </c:pt>
                <c:pt idx="5">
                  <c:v>6647644537</c:v>
                </c:pt>
                <c:pt idx="6">
                  <c:v>5837579347</c:v>
                </c:pt>
                <c:pt idx="7">
                  <c:v>3532789502</c:v>
                </c:pt>
                <c:pt idx="8">
                  <c:v>2236296621</c:v>
                </c:pt>
                <c:pt idx="9">
                  <c:v>1336641829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A8-4084-A8DD-904D4CD2C13D}"/>
            </c:ext>
          </c:extLst>
        </c:ser>
        <c:ser>
          <c:idx val="2"/>
          <c:order val="2"/>
          <c:tx>
            <c:strRef>
              <c:f>'Export. françaises'!$L$4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'Export. françaises'!$C$5:$C$16</c:f>
              <c:strCache>
                <c:ptCount val="10"/>
                <c:pt idx="0">
                  <c:v>Belgique</c:v>
                </c:pt>
                <c:pt idx="1">
                  <c:v>Allemagne</c:v>
                </c:pt>
                <c:pt idx="2">
                  <c:v>Espagne</c:v>
                </c:pt>
                <c:pt idx="3">
                  <c:v>Italie</c:v>
                </c:pt>
                <c:pt idx="4">
                  <c:v>Royaume-Uni</c:v>
                </c:pt>
                <c:pt idx="5">
                  <c:v>États-Unis</c:v>
                </c:pt>
                <c:pt idx="6">
                  <c:v>Pays-Bas</c:v>
                </c:pt>
                <c:pt idx="7">
                  <c:v>Chine</c:v>
                </c:pt>
                <c:pt idx="8">
                  <c:v>Suisse</c:v>
                </c:pt>
                <c:pt idx="9">
                  <c:v>Pologne</c:v>
                </c:pt>
              </c:strCache>
            </c:strRef>
          </c:cat>
          <c:val>
            <c:numRef>
              <c:f>'Export. françaises'!$L$5:$L$16</c:f>
              <c:numCache>
                <c:formatCode>0</c:formatCode>
                <c:ptCount val="10"/>
                <c:pt idx="0">
                  <c:v>9082622430</c:v>
                </c:pt>
                <c:pt idx="1">
                  <c:v>8779973702</c:v>
                </c:pt>
                <c:pt idx="2">
                  <c:v>7175015271</c:v>
                </c:pt>
                <c:pt idx="3">
                  <c:v>6924993662</c:v>
                </c:pt>
                <c:pt idx="4">
                  <c:v>6286222382</c:v>
                </c:pt>
                <c:pt idx="5">
                  <c:v>5423530977</c:v>
                </c:pt>
                <c:pt idx="6">
                  <c:v>5369420151</c:v>
                </c:pt>
                <c:pt idx="7">
                  <c:v>3716417445</c:v>
                </c:pt>
                <c:pt idx="8">
                  <c:v>2286526498</c:v>
                </c:pt>
                <c:pt idx="9">
                  <c:v>1475965141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A8-4084-A8DD-904D4CD2C13D}"/>
            </c:ext>
          </c:extLst>
        </c:ser>
        <c:ser>
          <c:idx val="3"/>
          <c:order val="3"/>
          <c:tx>
            <c:strRef>
              <c:f>'Export. françaises'!$M$4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'Export. françaises'!$C$5:$C$16</c:f>
              <c:strCache>
                <c:ptCount val="10"/>
                <c:pt idx="0">
                  <c:v>Belgique</c:v>
                </c:pt>
                <c:pt idx="1">
                  <c:v>Allemagne</c:v>
                </c:pt>
                <c:pt idx="2">
                  <c:v>Espagne</c:v>
                </c:pt>
                <c:pt idx="3">
                  <c:v>Italie</c:v>
                </c:pt>
                <c:pt idx="4">
                  <c:v>Royaume-Uni</c:v>
                </c:pt>
                <c:pt idx="5">
                  <c:v>États-Unis</c:v>
                </c:pt>
                <c:pt idx="6">
                  <c:v>Pays-Bas</c:v>
                </c:pt>
                <c:pt idx="7">
                  <c:v>Chine</c:v>
                </c:pt>
                <c:pt idx="8">
                  <c:v>Suisse</c:v>
                </c:pt>
                <c:pt idx="9">
                  <c:v>Pologne</c:v>
                </c:pt>
              </c:strCache>
            </c:strRef>
          </c:cat>
          <c:val>
            <c:numRef>
              <c:f>'Export. françaises'!$M$5:$M$16</c:f>
              <c:numCache>
                <c:formatCode>0</c:formatCode>
                <c:ptCount val="10"/>
                <c:pt idx="0">
                  <c:v>9182303112</c:v>
                </c:pt>
                <c:pt idx="1">
                  <c:v>8680131512</c:v>
                </c:pt>
                <c:pt idx="2">
                  <c:v>7073516153</c:v>
                </c:pt>
                <c:pt idx="3">
                  <c:v>7059809903</c:v>
                </c:pt>
                <c:pt idx="4">
                  <c:v>6434150395</c:v>
                </c:pt>
                <c:pt idx="5">
                  <c:v>5738033957</c:v>
                </c:pt>
                <c:pt idx="6">
                  <c:v>5413062053</c:v>
                </c:pt>
                <c:pt idx="7">
                  <c:v>3004612796</c:v>
                </c:pt>
                <c:pt idx="8">
                  <c:v>2223678894</c:v>
                </c:pt>
                <c:pt idx="9">
                  <c:v>1680000602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A8-4084-A8DD-904D4CD2C1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9355112"/>
        <c:axId val="459356680"/>
      </c:barChart>
      <c:catAx>
        <c:axId val="459355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459356680"/>
        <c:crosses val="autoZero"/>
        <c:auto val="1"/>
        <c:lblAlgn val="ctr"/>
        <c:lblOffset val="100"/>
        <c:noMultiLvlLbl val="0"/>
      </c:catAx>
      <c:valAx>
        <c:axId val="459356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459355112"/>
        <c:crosses val="autoZero"/>
        <c:crossBetween val="between"/>
        <c:dispUnits>
          <c:builtInUnit val="billions"/>
          <c:dispUnitsLbl>
            <c:layout>
              <c:manualLayout>
                <c:xMode val="edge"/>
                <c:yMode val="edge"/>
                <c:x val="6.2090142990574452E-3"/>
                <c:y val="1.7264745260329645E-2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r>
                    <a:rPr lang="en-US"/>
                    <a:t>Milliards (en €)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arianne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50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Marianne" panose="02000000000000000000" pitchFamily="50" charset="0"/>
        </a:defRPr>
      </a:pPr>
      <a:endParaRPr lang="fr-F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accent4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EA-4DF3-9AA0-E99AFE94E65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EA-4DF3-9AA0-E99AFE94E659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3EA-4DF3-9AA0-E99AFE94E659}"/>
              </c:ext>
            </c:extLst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3EA-4DF3-9AA0-E99AFE94E659}"/>
              </c:ext>
            </c:extLst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3EA-4DF3-9AA0-E99AFE94E659}"/>
              </c:ext>
            </c:extLst>
          </c:dPt>
          <c:dPt>
            <c:idx val="5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3EA-4DF3-9AA0-E99AFE94E659}"/>
              </c:ext>
            </c:extLst>
          </c:dPt>
          <c:dPt>
            <c:idx val="6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3EA-4DF3-9AA0-E99AFE94E659}"/>
              </c:ext>
            </c:extLst>
          </c:dPt>
          <c:dPt>
            <c:idx val="7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3EA-4DF3-9AA0-E99AFE94E659}"/>
              </c:ext>
            </c:extLst>
          </c:dPt>
          <c:dPt>
            <c:idx val="8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3EA-4DF3-9AA0-E99AFE94E659}"/>
              </c:ext>
            </c:extLst>
          </c:dPt>
          <c:dPt>
            <c:idx val="9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3EA-4DF3-9AA0-E99AFE94E659}"/>
              </c:ext>
            </c:extLst>
          </c:dPt>
          <c:dPt>
            <c:idx val="1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03EA-4DF3-9AA0-E99AFE94E659}"/>
              </c:ext>
            </c:extLst>
          </c:dPt>
          <c:dLbls>
            <c:dLbl>
              <c:idx val="0"/>
              <c:layout>
                <c:manualLayout>
                  <c:x val="-0.22377618477603411"/>
                  <c:y val="0.107446941781753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3EA-4DF3-9AA0-E99AFE94E659}"/>
                </c:ext>
              </c:extLst>
            </c:dLbl>
            <c:dLbl>
              <c:idx val="1"/>
              <c:layout>
                <c:manualLayout>
                  <c:x val="-0.14650960068316893"/>
                  <c:y val="-0.1662354044001710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3EA-4DF3-9AA0-E99AFE94E659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3EA-4DF3-9AA0-E99AFE94E659}"/>
                </c:ext>
              </c:extLst>
            </c:dLbl>
            <c:dLbl>
              <c:idx val="10"/>
              <c:layout>
                <c:manualLayout>
                  <c:x val="9.5326856883851313E-2"/>
                  <c:y val="0.1844726144860923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03EA-4DF3-9AA0-E99AFE94E6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rianne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'Import. TBB'!$C$34:$C$44</c:f>
              <c:strCache>
                <c:ptCount val="11"/>
                <c:pt idx="0">
                  <c:v>Oléagineux</c:v>
                </c:pt>
                <c:pt idx="1">
                  <c:v>Viande et produits carnés</c:v>
                </c:pt>
                <c:pt idx="2">
                  <c:v>Fruits et légumes</c:v>
                </c:pt>
                <c:pt idx="3">
                  <c:v>Pêche et aquaculture</c:v>
                </c:pt>
                <c:pt idx="4">
                  <c:v>Céréales</c:v>
                </c:pt>
                <c:pt idx="5">
                  <c:v>Laits et produits laitiers</c:v>
                </c:pt>
                <c:pt idx="6">
                  <c:v>Produits d'épicerie</c:v>
                </c:pt>
                <c:pt idx="7">
                  <c:v>Vins et spiritueux</c:v>
                </c:pt>
                <c:pt idx="8">
                  <c:v>Sucre</c:v>
                </c:pt>
                <c:pt idx="9">
                  <c:v>Animaux vivants et génétique</c:v>
                </c:pt>
                <c:pt idx="10">
                  <c:v>Autres</c:v>
                </c:pt>
              </c:strCache>
            </c:strRef>
          </c:cat>
          <c:val>
            <c:numRef>
              <c:f>'Import. TBB'!$M$34:$M$44</c:f>
              <c:numCache>
                <c:formatCode>0%</c:formatCode>
                <c:ptCount val="11"/>
                <c:pt idx="0">
                  <c:v>0.32558837082453745</c:v>
                </c:pt>
                <c:pt idx="1">
                  <c:v>0.12269766912138219</c:v>
                </c:pt>
                <c:pt idx="2">
                  <c:v>0.11558809500264247</c:v>
                </c:pt>
                <c:pt idx="3">
                  <c:v>9.3577523358390785E-2</c:v>
                </c:pt>
                <c:pt idx="4">
                  <c:v>7.6536790750895561E-2</c:v>
                </c:pt>
                <c:pt idx="5">
                  <c:v>5.5494391735499013E-2</c:v>
                </c:pt>
                <c:pt idx="6">
                  <c:v>4.2764808655855732E-2</c:v>
                </c:pt>
                <c:pt idx="7">
                  <c:v>2.1532698453240677E-2</c:v>
                </c:pt>
                <c:pt idx="8">
                  <c:v>1.8882811004747539E-2</c:v>
                </c:pt>
                <c:pt idx="9">
                  <c:v>1.7514677963667417E-3</c:v>
                </c:pt>
                <c:pt idx="10">
                  <c:v>0.12558537328580224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03EA-4DF3-9AA0-E99AFE94E6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Marianne" panose="02000000000000000000" pitchFamily="50" charset="0"/>
        </a:defRPr>
      </a:pPr>
      <a:endParaRPr lang="fr-F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accent4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DD-4BFA-B630-3ADCF5A47E77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DD-4BFA-B630-3ADCF5A47E77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1DD-4BFA-B630-3ADCF5A47E77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1DD-4BFA-B630-3ADCF5A47E77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1DD-4BFA-B630-3ADCF5A47E77}"/>
              </c:ext>
            </c:extLst>
          </c:dPt>
          <c:dPt>
            <c:idx val="5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1DD-4BFA-B630-3ADCF5A47E77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1DD-4BFA-B630-3ADCF5A47E77}"/>
              </c:ext>
            </c:extLst>
          </c:dPt>
          <c:dPt>
            <c:idx val="7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1DD-4BFA-B630-3ADCF5A47E77}"/>
              </c:ext>
            </c:extLst>
          </c:dPt>
          <c:dPt>
            <c:idx val="8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1DD-4BFA-B630-3ADCF5A47E7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1DD-4BFA-B630-3ADCF5A47E77}"/>
              </c:ext>
            </c:extLst>
          </c:dPt>
          <c:dPt>
            <c:idx val="1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51DD-4BFA-B630-3ADCF5A47E77}"/>
              </c:ext>
            </c:extLst>
          </c:dPt>
          <c:dLbls>
            <c:dLbl>
              <c:idx val="0"/>
              <c:layout>
                <c:manualLayout>
                  <c:x val="-0.16925814227722874"/>
                  <c:y val="8.65413893476097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682850513206431"/>
                      <c:h val="0.149272528533907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1DD-4BFA-B630-3ADCF5A47E77}"/>
                </c:ext>
              </c:extLst>
            </c:dLbl>
            <c:dLbl>
              <c:idx val="1"/>
              <c:layout>
                <c:manualLayout>
                  <c:x val="2.0886766037048619E-2"/>
                  <c:y val="-0.1989814958181735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1DD-4BFA-B630-3ADCF5A47E77}"/>
                </c:ext>
              </c:extLst>
            </c:dLbl>
            <c:dLbl>
              <c:idx val="2"/>
              <c:layout>
                <c:manualLayout>
                  <c:x val="0.17278129236254713"/>
                  <c:y val="-3.31109792348632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1DD-4BFA-B630-3ADCF5A47E77}"/>
                </c:ext>
              </c:extLst>
            </c:dLbl>
            <c:dLbl>
              <c:idx val="5"/>
              <c:layout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1DD-4BFA-B630-3ADCF5A47E7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1DD-4BFA-B630-3ADCF5A47E7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1DD-4BFA-B630-3ADCF5A47E7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1DD-4BFA-B630-3ADCF5A47E77}"/>
                </c:ext>
              </c:extLst>
            </c:dLbl>
            <c:dLbl>
              <c:idx val="1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51DD-4BFA-B630-3ADCF5A47E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rianne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'Import. TBB'!$C$78:$C$88</c:f>
              <c:strCache>
                <c:ptCount val="11"/>
                <c:pt idx="0">
                  <c:v>Vins et spiritueux</c:v>
                </c:pt>
                <c:pt idx="1">
                  <c:v>Céréales</c:v>
                </c:pt>
                <c:pt idx="2">
                  <c:v>Laits et produits laitiers</c:v>
                </c:pt>
                <c:pt idx="3">
                  <c:v>Viande et produits carnés</c:v>
                </c:pt>
                <c:pt idx="4">
                  <c:v>Produits d'épicerie</c:v>
                </c:pt>
                <c:pt idx="5">
                  <c:v>Pêche et aquaculture</c:v>
                </c:pt>
                <c:pt idx="6">
                  <c:v>Fruits et légumes</c:v>
                </c:pt>
                <c:pt idx="7">
                  <c:v>Animaux vivants et génétique</c:v>
                </c:pt>
                <c:pt idx="8">
                  <c:v>Sucre</c:v>
                </c:pt>
                <c:pt idx="9">
                  <c:v>Oléagineux</c:v>
                </c:pt>
                <c:pt idx="10">
                  <c:v>Autres</c:v>
                </c:pt>
              </c:strCache>
            </c:strRef>
          </c:cat>
          <c:val>
            <c:numRef>
              <c:f>'Import. TBB'!$M$78:$M$88</c:f>
              <c:numCache>
                <c:formatCode>0%</c:formatCode>
                <c:ptCount val="11"/>
                <c:pt idx="0">
                  <c:v>0.3739869934006877</c:v>
                </c:pt>
                <c:pt idx="1">
                  <c:v>0.27776056874740895</c:v>
                </c:pt>
                <c:pt idx="2">
                  <c:v>0.14428793396864267</c:v>
                </c:pt>
                <c:pt idx="3">
                  <c:v>6.3138970003205425E-2</c:v>
                </c:pt>
                <c:pt idx="4">
                  <c:v>5.1351125191447612E-2</c:v>
                </c:pt>
                <c:pt idx="5">
                  <c:v>1.6633063344789811E-2</c:v>
                </c:pt>
                <c:pt idx="6">
                  <c:v>5.3393797018329728E-3</c:v>
                </c:pt>
                <c:pt idx="7">
                  <c:v>1.7759296389599254E-3</c:v>
                </c:pt>
                <c:pt idx="8">
                  <c:v>1.74692561138074E-3</c:v>
                </c:pt>
                <c:pt idx="9">
                  <c:v>1.1188912662926644E-4</c:v>
                </c:pt>
                <c:pt idx="10">
                  <c:v>6.3867221265014915E-2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51DD-4BFA-B630-3ADCF5A47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Marianne" panose="02000000000000000000" pitchFamily="50" charset="0"/>
        </a:defRPr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'Import. IAA'!$C$39</c:f>
              <c:strCache>
                <c:ptCount val="1"/>
                <c:pt idx="0">
                  <c:v>Monde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A8-466F-86D5-2602DC494BFC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3A8-466F-86D5-2602DC494BFC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3A8-466F-86D5-2602DC494BFC}"/>
              </c:ext>
            </c:extLst>
          </c:dPt>
          <c:cat>
            <c:strRef>
              <c:f>'Import. IAA'!$J$38:$M$38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strCache>
            </c:strRef>
          </c:cat>
          <c:val>
            <c:numRef>
              <c:f>'Import. IAA'!$J$39:$M$39</c:f>
              <c:numCache>
                <c:formatCode>0</c:formatCode>
                <c:ptCount val="4"/>
                <c:pt idx="0">
                  <c:v>176748140597</c:v>
                </c:pt>
                <c:pt idx="1">
                  <c:v>212762578042</c:v>
                </c:pt>
                <c:pt idx="2">
                  <c:v>206217919687</c:v>
                </c:pt>
                <c:pt idx="3">
                  <c:v>187977354013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3A8-466F-86D5-2602DC494BFC}"/>
            </c:ext>
          </c:extLst>
        </c:ser>
        <c:ser>
          <c:idx val="11"/>
          <c:order val="11"/>
          <c:tx>
            <c:strRef>
              <c:f>'Import. IAA'!#REF!</c:f>
              <c:strCache>
                <c:ptCount val="1"/>
                <c:pt idx="0">
                  <c:v>#REF!</c:v>
                </c:pt>
              </c:strCache>
              <c:extLst xmlns:c15="http://schemas.microsoft.com/office/drawing/2012/chart"/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'[2]Import. IAA'!$M$38:$P$38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  <c:extLst/>
            </c:numRef>
          </c:cat>
          <c:val>
            <c:numRef>
              <c:f>'Import. IAA'!#REF!</c:f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7-53A8-466F-86D5-2602DC494B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740339008"/>
        <c:axId val="74033940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'Import. IAA'!$C$41</c15:sqref>
                        </c15:formulaRef>
                      </c:ext>
                    </c:extLst>
                    <c:strCache>
                      <c:ptCount val="1"/>
                      <c:pt idx="0">
                        <c:v>Brésil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tx2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9-53A8-466F-86D5-2602DC494BFC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B-53A8-466F-86D5-2602DC494BFC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chemeClr val="tx2">
                        <a:lumMod val="75000"/>
                      </a:scheme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D-53A8-466F-86D5-2602DC494BFC}"/>
                    </c:ext>
                  </c:extLst>
                </c:dPt>
                <c:dPt>
                  <c:idx val="3"/>
                  <c:invertIfNegative val="0"/>
                  <c:bubble3D val="0"/>
                  <c:spPr>
                    <a:solidFill>
                      <a:srgbClr val="FF0000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F-53A8-466F-86D5-2602DC494BFC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'Import. IAA'!$J$38:$M$38</c15:sqref>
                        </c15:formulaRef>
                      </c:ext>
                    </c:extLst>
                    <c:strCache>
                      <c:ptCount val="4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'Import. IAA'!$J$39:$M$39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176748140597</c:v>
                      </c:pt>
                      <c:pt idx="1">
                        <c:v>212762578042</c:v>
                      </c:pt>
                      <c:pt idx="2">
                        <c:v>206217919687</c:v>
                      </c:pt>
                      <c:pt idx="3">
                        <c:v>187977354013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0-53A8-466F-86D5-2602DC494BFC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IAA'!$C$42</c15:sqref>
                        </c15:formulaRef>
                      </c:ext>
                    </c:extLst>
                    <c:strCache>
                      <c:ptCount val="1"/>
                      <c:pt idx="0">
                        <c:v>États-Unis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IAA'!$J$38:$M$38</c15:sqref>
                        </c15:formulaRef>
                      </c:ext>
                    </c:extLst>
                    <c:strCache>
                      <c:ptCount val="4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IAA'!$J$42:$M$42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30622002486</c:v>
                      </c:pt>
                      <c:pt idx="1">
                        <c:v>34974748559</c:v>
                      </c:pt>
                      <c:pt idx="2">
                        <c:v>27677963622</c:v>
                      </c:pt>
                      <c:pt idx="3">
                        <c:v>23068069991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53A8-466F-86D5-2602DC494BFC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IAA'!$C$43</c15:sqref>
                        </c15:formulaRef>
                      </c:ext>
                    </c:extLst>
                    <c:strCache>
                      <c:ptCount val="1"/>
                      <c:pt idx="0">
                        <c:v>Thaïlande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IAA'!$J$38:$M$38</c15:sqref>
                        </c15:formulaRef>
                      </c:ext>
                    </c:extLst>
                    <c:strCache>
                      <c:ptCount val="4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IAA'!$J$43:$M$43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9824983851</c:v>
                      </c:pt>
                      <c:pt idx="1">
                        <c:v>11765742968</c:v>
                      </c:pt>
                      <c:pt idx="2">
                        <c:v>11937053459</c:v>
                      </c:pt>
                      <c:pt idx="3">
                        <c:v>10502310945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53A8-466F-86D5-2602DC494BFC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IAA'!$C$44</c15:sqref>
                        </c15:formulaRef>
                      </c:ext>
                    </c:extLst>
                    <c:strCache>
                      <c:ptCount val="1"/>
                      <c:pt idx="0">
                        <c:v>Australie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IAA'!$J$38:$M$38</c15:sqref>
                        </c15:formulaRef>
                      </c:ext>
                    </c:extLst>
                    <c:strCache>
                      <c:ptCount val="4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IAA'!$J$44:$M$44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6005199965</c:v>
                      </c:pt>
                      <c:pt idx="1">
                        <c:v>8768964848</c:v>
                      </c:pt>
                      <c:pt idx="2">
                        <c:v>9114998722</c:v>
                      </c:pt>
                      <c:pt idx="3">
                        <c:v>8713116433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53A8-466F-86D5-2602DC494BFC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IAA'!$C$45</c15:sqref>
                        </c15:formulaRef>
                      </c:ext>
                    </c:extLst>
                    <c:strCache>
                      <c:ptCount val="1"/>
                      <c:pt idx="0">
                        <c:v>Nouvelle-Zélande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IAA'!$J$38:$M$38</c15:sqref>
                        </c15:formulaRef>
                      </c:ext>
                    </c:extLst>
                    <c:strCache>
                      <c:ptCount val="4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IAA'!$J$45:$M$45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9296625329</c:v>
                      </c:pt>
                      <c:pt idx="1">
                        <c:v>10893170934</c:v>
                      </c:pt>
                      <c:pt idx="2">
                        <c:v>9057559472</c:v>
                      </c:pt>
                      <c:pt idx="3">
                        <c:v>8335919490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53A8-466F-86D5-2602DC494BFC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IAA'!$C$46</c15:sqref>
                        </c15:formulaRef>
                      </c:ext>
                    </c:extLst>
                    <c:strCache>
                      <c:ptCount val="1"/>
                      <c:pt idx="0">
                        <c:v>Indonésie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IAA'!$J$38:$M$38</c15:sqref>
                        </c15:formulaRef>
                      </c:ext>
                    </c:extLst>
                    <c:strCache>
                      <c:ptCount val="4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IAA'!$J$46:$M$46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7951155300</c:v>
                      </c:pt>
                      <c:pt idx="1">
                        <c:v>9964554108</c:v>
                      </c:pt>
                      <c:pt idx="2">
                        <c:v>9017786405</c:v>
                      </c:pt>
                      <c:pt idx="3">
                        <c:v>7868085060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53A8-466F-86D5-2602DC494BFC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IAA'!$C$47</c15:sqref>
                        </c15:formulaRef>
                      </c:ext>
                    </c:extLst>
                    <c:strCache>
                      <c:ptCount val="1"/>
                      <c:pt idx="0">
                        <c:v>Canada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IAA'!$J$38:$M$38</c15:sqref>
                        </c15:formulaRef>
                      </c:ext>
                    </c:extLst>
                    <c:strCache>
                      <c:ptCount val="4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IAA'!$J$47:$M$47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7282937347</c:v>
                      </c:pt>
                      <c:pt idx="1">
                        <c:v>7127782899</c:v>
                      </c:pt>
                      <c:pt idx="2">
                        <c:v>9385608568</c:v>
                      </c:pt>
                      <c:pt idx="3">
                        <c:v>7824965790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53A8-466F-86D5-2602DC494BFC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IAA'!$C$48</c15:sqref>
                        </c15:formulaRef>
                      </c:ext>
                    </c:extLst>
                    <c:strCache>
                      <c:ptCount val="1"/>
                      <c:pt idx="0">
                        <c:v>Vietnam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IAA'!$J$38:$M$38</c15:sqref>
                        </c15:formulaRef>
                      </c:ext>
                    </c:extLst>
                    <c:strCache>
                      <c:ptCount val="4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IAA'!$J$48:$M$48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3340635023</c:v>
                      </c:pt>
                      <c:pt idx="1">
                        <c:v>5636418420</c:v>
                      </c:pt>
                      <c:pt idx="2">
                        <c:v>6161249249</c:v>
                      </c:pt>
                      <c:pt idx="3">
                        <c:v>7287956401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53A8-466F-86D5-2602DC494BFC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IAA'!$C$49</c15:sqref>
                        </c15:formulaRef>
                      </c:ext>
                    </c:extLst>
                    <c:strCache>
                      <c:ptCount val="1"/>
                      <c:pt idx="0">
                        <c:v>Russie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IAA'!$J$38:$M$38</c15:sqref>
                        </c15:formulaRef>
                      </c:ext>
                    </c:extLst>
                    <c:strCache>
                      <c:ptCount val="4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IAA'!$J$49:$M$49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3619184992</c:v>
                      </c:pt>
                      <c:pt idx="1">
                        <c:v>5829494305</c:v>
                      </c:pt>
                      <c:pt idx="2">
                        <c:v>8117515905</c:v>
                      </c:pt>
                      <c:pt idx="3">
                        <c:v>6796787991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53A8-466F-86D5-2602DC494BFC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IAA'!$C$50</c15:sqref>
                        </c15:formulaRef>
                      </c:ext>
                    </c:extLst>
                    <c:strCache>
                      <c:ptCount val="1"/>
                      <c:pt idx="0">
                        <c:v>Argentine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tx2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A-53A8-466F-86D5-2602DC494BFC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C-53A8-466F-86D5-2602DC494BFC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chemeClr val="tx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E-53A8-466F-86D5-2602DC494BFC}"/>
                    </c:ext>
                  </c:extLst>
                </c:dPt>
                <c:dPt>
                  <c:idx val="3"/>
                  <c:invertIfNegative val="0"/>
                  <c:bubble3D val="0"/>
                  <c:spPr>
                    <a:solidFill>
                      <a:srgbClr val="FF0000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0-53A8-466F-86D5-2602DC494BFC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IAA'!$J$38:$M$38</c15:sqref>
                        </c15:formulaRef>
                      </c:ext>
                    </c:extLst>
                    <c:strCache>
                      <c:ptCount val="4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IAA'!$J$51:$M$51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5400109111</c:v>
                      </c:pt>
                      <c:pt idx="1">
                        <c:v>4644400386</c:v>
                      </c:pt>
                      <c:pt idx="2">
                        <c:v>5322606131</c:v>
                      </c:pt>
                      <c:pt idx="3">
                        <c:v>4359842772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53A8-466F-86D5-2602DC494BFC}"/>
                  </c:ext>
                </c:extLst>
              </c15:ser>
            </c15:filteredBarSeries>
          </c:ext>
        </c:extLst>
      </c:barChart>
      <c:catAx>
        <c:axId val="74033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740339400"/>
        <c:crosses val="autoZero"/>
        <c:auto val="1"/>
        <c:lblAlgn val="ctr"/>
        <c:lblOffset val="100"/>
        <c:noMultiLvlLbl val="0"/>
      </c:catAx>
      <c:valAx>
        <c:axId val="740339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740339008"/>
        <c:crosses val="autoZero"/>
        <c:crossBetween val="between"/>
        <c:dispUnits>
          <c:builtInUnit val="b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r>
                    <a:rPr lang="fr-FR" sz="1200"/>
                    <a:t>Milliards (en €)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arianne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Marianne" panose="02000000000000000000" pitchFamily="50" charset="0"/>
        </a:defRPr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accent4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A41-4BCE-90D1-26E6AC5A240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A41-4BCE-90D1-26E6AC5A2407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A41-4BCE-90D1-26E6AC5A2407}"/>
              </c:ext>
            </c:extLst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A41-4BCE-90D1-26E6AC5A2407}"/>
              </c:ext>
            </c:extLst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A41-4BCE-90D1-26E6AC5A2407}"/>
              </c:ext>
            </c:extLst>
          </c:dPt>
          <c:dPt>
            <c:idx val="5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A41-4BCE-90D1-26E6AC5A2407}"/>
              </c:ext>
            </c:extLst>
          </c:dPt>
          <c:dPt>
            <c:idx val="6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A41-4BCE-90D1-26E6AC5A2407}"/>
              </c:ext>
            </c:extLst>
          </c:dPt>
          <c:dPt>
            <c:idx val="7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A41-4BCE-90D1-26E6AC5A2407}"/>
              </c:ext>
            </c:extLst>
          </c:dPt>
          <c:dPt>
            <c:idx val="8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A41-4BCE-90D1-26E6AC5A2407}"/>
              </c:ext>
            </c:extLst>
          </c:dPt>
          <c:dPt>
            <c:idx val="9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A41-4BCE-90D1-26E6AC5A2407}"/>
              </c:ext>
            </c:extLst>
          </c:dPt>
          <c:dPt>
            <c:idx val="1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A41-4BCE-90D1-26E6AC5A2407}"/>
              </c:ext>
            </c:extLst>
          </c:dPt>
          <c:dLbls>
            <c:dLbl>
              <c:idx val="0"/>
              <c:layout>
                <c:manualLayout>
                  <c:x val="-0.18626641285996523"/>
                  <c:y val="0.139014439266707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673722210699049"/>
                      <c:h val="0.172215631870163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A41-4BCE-90D1-26E6AC5A2407}"/>
                </c:ext>
              </c:extLst>
            </c:dLbl>
            <c:dLbl>
              <c:idx val="1"/>
              <c:layout>
                <c:manualLayout>
                  <c:x val="-0.17778574739109276"/>
                  <c:y val="-0.207767661448331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41-4BCE-90D1-26E6AC5A2407}"/>
                </c:ext>
              </c:extLst>
            </c:dLbl>
            <c:dLbl>
              <c:idx val="2"/>
              <c:layout>
                <c:manualLayout>
                  <c:x val="2.1631871575758049E-2"/>
                  <c:y val="-0.141111950894369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41-4BCE-90D1-26E6AC5A240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A41-4BCE-90D1-26E6AC5A2407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A41-4BCE-90D1-26E6AC5A2407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A41-4BCE-90D1-26E6AC5A2407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A41-4BCE-90D1-26E6AC5A2407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A41-4BCE-90D1-26E6AC5A240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A41-4BCE-90D1-26E6AC5A2407}"/>
                </c:ext>
              </c:extLst>
            </c:dLbl>
            <c:dLbl>
              <c:idx val="10"/>
              <c:layout>
                <c:manualLayout>
                  <c:x val="0.11138125467980252"/>
                  <c:y val="0.1678131654656653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A41-4BCE-90D1-26E6AC5A24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rianne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'Import. TBB'!$C$34:$C$44</c:f>
              <c:strCache>
                <c:ptCount val="11"/>
                <c:pt idx="0">
                  <c:v>Oléagineux</c:v>
                </c:pt>
                <c:pt idx="1">
                  <c:v>Viande et produits carnés</c:v>
                </c:pt>
                <c:pt idx="2">
                  <c:v>Fruits et légumes</c:v>
                </c:pt>
                <c:pt idx="3">
                  <c:v>Pêche et aquaculture</c:v>
                </c:pt>
                <c:pt idx="4">
                  <c:v>Céréales</c:v>
                </c:pt>
                <c:pt idx="5">
                  <c:v>Laits et produits laitiers</c:v>
                </c:pt>
                <c:pt idx="6">
                  <c:v>Produits d'épicerie</c:v>
                </c:pt>
                <c:pt idx="7">
                  <c:v>Vins et spiritueux</c:v>
                </c:pt>
                <c:pt idx="8">
                  <c:v>Sucre</c:v>
                </c:pt>
                <c:pt idx="9">
                  <c:v>Animaux vivants et génétique</c:v>
                </c:pt>
                <c:pt idx="10">
                  <c:v>Autres</c:v>
                </c:pt>
              </c:strCache>
            </c:strRef>
          </c:cat>
          <c:val>
            <c:numRef>
              <c:f>'Import. TBB'!$M$34:$M$44</c:f>
              <c:numCache>
                <c:formatCode>0%</c:formatCode>
                <c:ptCount val="11"/>
                <c:pt idx="0">
                  <c:v>0.32558837082453745</c:v>
                </c:pt>
                <c:pt idx="1">
                  <c:v>0.12269766912138219</c:v>
                </c:pt>
                <c:pt idx="2">
                  <c:v>0.11558809500264247</c:v>
                </c:pt>
                <c:pt idx="3">
                  <c:v>9.3577523358390785E-2</c:v>
                </c:pt>
                <c:pt idx="4">
                  <c:v>7.6536790750895561E-2</c:v>
                </c:pt>
                <c:pt idx="5">
                  <c:v>5.5494391735499013E-2</c:v>
                </c:pt>
                <c:pt idx="6">
                  <c:v>4.2764808655855732E-2</c:v>
                </c:pt>
                <c:pt idx="7">
                  <c:v>2.1532698453240677E-2</c:v>
                </c:pt>
                <c:pt idx="8">
                  <c:v>1.8882811004747539E-2</c:v>
                </c:pt>
                <c:pt idx="9">
                  <c:v>1.7514677963667417E-3</c:v>
                </c:pt>
                <c:pt idx="10">
                  <c:v>0.12558537328580224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6A41-4BCE-90D1-26E6AC5A24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Marianne" panose="02000000000000000000" pitchFamily="50" charset="0"/>
        </a:defRPr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6B8-43E8-A699-472FEDC45FC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6B8-43E8-A699-472FEDC45FC3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6B8-43E8-A699-472FEDC45FC3}"/>
              </c:ext>
            </c:extLst>
          </c:dPt>
          <c:dPt>
            <c:idx val="3"/>
            <c:invertIfNegative val="0"/>
            <c:bubble3D val="0"/>
            <c:spPr>
              <a:solidFill>
                <a:srgbClr val="FCD5B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6B8-43E8-A699-472FEDC45FC3}"/>
              </c:ext>
            </c:extLst>
          </c:dPt>
          <c:dPt>
            <c:idx val="4"/>
            <c:invertIfNegative val="0"/>
            <c:bubble3D val="0"/>
            <c:spPr>
              <a:solidFill>
                <a:srgbClr val="948A5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6B8-43E8-A699-472FEDC45FC3}"/>
              </c:ext>
            </c:extLst>
          </c:dPt>
          <c:dPt>
            <c:idx val="5"/>
            <c:invertIfNegative val="0"/>
            <c:bubble3D val="0"/>
            <c:spPr>
              <a:solidFill>
                <a:srgbClr val="C4BD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6B8-43E8-A699-472FEDC45FC3}"/>
              </c:ext>
            </c:extLst>
          </c:dPt>
          <c:dPt>
            <c:idx val="6"/>
            <c:invertIfNegative val="0"/>
            <c:bubble3D val="0"/>
            <c:spPr>
              <a:solidFill>
                <a:srgbClr val="FABF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6B8-43E8-A699-472FEDC45FC3}"/>
              </c:ext>
            </c:extLst>
          </c:dPt>
          <c:dPt>
            <c:idx val="7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6B8-43E8-A699-472FEDC45FC3}"/>
              </c:ext>
            </c:extLst>
          </c:dPt>
          <c:dPt>
            <c:idx val="8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6B8-43E8-A699-472FEDC45FC3}"/>
              </c:ext>
            </c:extLst>
          </c:dPt>
          <c:dPt>
            <c:idx val="9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46B8-43E8-A699-472FEDC45FC3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46B8-43E8-A699-472FEDC45FC3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46B8-43E8-A699-472FEDC45F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rianne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'Import. IAA'!$C$68:$C$81</c:f>
              <c:strCache>
                <c:ptCount val="12"/>
                <c:pt idx="0">
                  <c:v>Union européenne</c:v>
                </c:pt>
                <c:pt idx="1">
                  <c:v>Brésil</c:v>
                </c:pt>
                <c:pt idx="2">
                  <c:v>États-Unis</c:v>
                </c:pt>
                <c:pt idx="3">
                  <c:v>Thaïlande</c:v>
                </c:pt>
                <c:pt idx="4">
                  <c:v>Australie</c:v>
                </c:pt>
                <c:pt idx="5">
                  <c:v>Nouvelle-Zélande</c:v>
                </c:pt>
                <c:pt idx="6">
                  <c:v>Indonésie</c:v>
                </c:pt>
                <c:pt idx="7">
                  <c:v>Canada</c:v>
                </c:pt>
                <c:pt idx="8">
                  <c:v>Vietnam</c:v>
                </c:pt>
                <c:pt idx="9">
                  <c:v>Russie</c:v>
                </c:pt>
                <c:pt idx="10">
                  <c:v>Argentine</c:v>
                </c:pt>
                <c:pt idx="11">
                  <c:v>France</c:v>
                </c:pt>
              </c:strCache>
            </c:strRef>
          </c:cat>
          <c:val>
            <c:numRef>
              <c:f>'Import. IAA'!$M$68:$M$81</c:f>
              <c:numCache>
                <c:formatCode>0%</c:formatCode>
                <c:ptCount val="12"/>
                <c:pt idx="0">
                  <c:v>8.3608256619640969E-2</c:v>
                </c:pt>
                <c:pt idx="1">
                  <c:v>0.24716744472734106</c:v>
                </c:pt>
                <c:pt idx="2">
                  <c:v>0.12271728215412946</c:v>
                </c:pt>
                <c:pt idx="3">
                  <c:v>5.5870086054481266E-2</c:v>
                </c:pt>
                <c:pt idx="4">
                  <c:v>4.6351947439357111E-2</c:v>
                </c:pt>
                <c:pt idx="5">
                  <c:v>4.4345339010482668E-2</c:v>
                </c:pt>
                <c:pt idx="6">
                  <c:v>4.1856558207835314E-2</c:v>
                </c:pt>
                <c:pt idx="7">
                  <c:v>4.162717275751656E-2</c:v>
                </c:pt>
                <c:pt idx="8">
                  <c:v>3.8770395717432987E-2</c:v>
                </c:pt>
                <c:pt idx="9">
                  <c:v>3.6157483047292778E-2</c:v>
                </c:pt>
                <c:pt idx="10">
                  <c:v>2.7792441469511792E-2</c:v>
                </c:pt>
                <c:pt idx="11">
                  <c:v>2.3193446864341358E-2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57B9-4E32-9E3B-A453876873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47760032"/>
        <c:axId val="747758856"/>
      </c:barChart>
      <c:catAx>
        <c:axId val="7477600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747758856"/>
        <c:crosses val="autoZero"/>
        <c:auto val="1"/>
        <c:lblAlgn val="ctr"/>
        <c:lblOffset val="100"/>
        <c:noMultiLvlLbl val="0"/>
      </c:catAx>
      <c:valAx>
        <c:axId val="74775885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0"/>
        <c:majorTickMark val="out"/>
        <c:minorTickMark val="none"/>
        <c:tickLblPos val="nextTo"/>
        <c:crossAx val="747760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Marianne" panose="02000000000000000000" pitchFamily="50" charset="0"/>
        </a:defRPr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'Balance commerciale IAA'!$C$4</c:f>
              <c:strCache>
                <c:ptCount val="1"/>
                <c:pt idx="0">
                  <c:v>Valeurs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'Balance commerciale IAA'!$D$4:$M$4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strCache>
            </c:strRef>
          </c:cat>
          <c:val>
            <c:numRef>
              <c:f>'Balance commerciale IAA'!$D$4:$M$4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7C-4972-9536-6AC81782E452}"/>
            </c:ext>
          </c:extLst>
        </c:ser>
        <c:ser>
          <c:idx val="1"/>
          <c:order val="1"/>
          <c:tx>
            <c:strRef>
              <c:f>'Balance commerciale IAA'!$C$5</c:f>
              <c:strCache>
                <c:ptCount val="1"/>
                <c:pt idx="0">
                  <c:v>Importations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'Balance commerciale IAA'!$D$4:$M$4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strCache>
            </c:strRef>
          </c:cat>
          <c:val>
            <c:numRef>
              <c:f>'Balance commerciale IAA'!$D$5:$M$5</c:f>
              <c:numCache>
                <c:formatCode>0</c:formatCode>
                <c:ptCount val="10"/>
                <c:pt idx="0">
                  <c:v>-95224795765</c:v>
                </c:pt>
                <c:pt idx="1">
                  <c:v>-92521352742</c:v>
                </c:pt>
                <c:pt idx="2">
                  <c:v>-102201690195</c:v>
                </c:pt>
                <c:pt idx="3">
                  <c:v>-107247902116</c:v>
                </c:pt>
                <c:pt idx="4">
                  <c:v>-125512672186</c:v>
                </c:pt>
                <c:pt idx="5">
                  <c:v>-142256098073</c:v>
                </c:pt>
                <c:pt idx="6">
                  <c:v>-176748140597</c:v>
                </c:pt>
                <c:pt idx="7">
                  <c:v>-212762578042</c:v>
                </c:pt>
                <c:pt idx="8">
                  <c:v>-206217919687</c:v>
                </c:pt>
                <c:pt idx="9">
                  <c:v>-187977354013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7C-4972-9536-6AC81782E452}"/>
            </c:ext>
          </c:extLst>
        </c:ser>
        <c:ser>
          <c:idx val="2"/>
          <c:order val="2"/>
          <c:tx>
            <c:strRef>
              <c:f>'Balance commerciale IAA'!$C$6</c:f>
              <c:strCache>
                <c:ptCount val="1"/>
                <c:pt idx="0">
                  <c:v>Exportations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'Balance commerciale IAA'!$D$4:$M$4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strCache>
            </c:strRef>
          </c:cat>
          <c:val>
            <c:numRef>
              <c:f>'Balance commerciale IAA'!$D$6:$M$6</c:f>
              <c:numCache>
                <c:formatCode>0</c:formatCode>
                <c:ptCount val="10"/>
                <c:pt idx="0">
                  <c:v>61518669877</c:v>
                </c:pt>
                <c:pt idx="1">
                  <c:v>64538520495</c:v>
                </c:pt>
                <c:pt idx="2">
                  <c:v>64998089110</c:v>
                </c:pt>
                <c:pt idx="3">
                  <c:v>65848871089</c:v>
                </c:pt>
                <c:pt idx="4">
                  <c:v>68797440507</c:v>
                </c:pt>
                <c:pt idx="5">
                  <c:v>65169320725</c:v>
                </c:pt>
                <c:pt idx="6">
                  <c:v>69825035587</c:v>
                </c:pt>
                <c:pt idx="7">
                  <c:v>91083490695</c:v>
                </c:pt>
                <c:pt idx="8">
                  <c:v>89449231394</c:v>
                </c:pt>
                <c:pt idx="9">
                  <c:v>93233182501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7C-4972-9536-6AC81782E4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747757680"/>
        <c:axId val="747760424"/>
      </c:barChart>
      <c:lineChart>
        <c:grouping val="stacked"/>
        <c:varyColors val="0"/>
        <c:ser>
          <c:idx val="3"/>
          <c:order val="3"/>
          <c:tx>
            <c:strRef>
              <c:f>'Balance commerciale IAA'!$C$7</c:f>
              <c:strCache>
                <c:ptCount val="1"/>
                <c:pt idx="0">
                  <c:v>Solde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val>
            <c:numRef>
              <c:f>'Balance commerciale IAA'!$D$7:$M$7</c:f>
              <c:numCache>
                <c:formatCode>0</c:formatCode>
                <c:ptCount val="10"/>
                <c:pt idx="0">
                  <c:v>-33706125888</c:v>
                </c:pt>
                <c:pt idx="1">
                  <c:v>-27982832247</c:v>
                </c:pt>
                <c:pt idx="2">
                  <c:v>-37203601085</c:v>
                </c:pt>
                <c:pt idx="3">
                  <c:v>-41399031027</c:v>
                </c:pt>
                <c:pt idx="4">
                  <c:v>-56715231679</c:v>
                </c:pt>
                <c:pt idx="5">
                  <c:v>-77086777348</c:v>
                </c:pt>
                <c:pt idx="6">
                  <c:v>-106923105010</c:v>
                </c:pt>
                <c:pt idx="7">
                  <c:v>-121679087347</c:v>
                </c:pt>
                <c:pt idx="8">
                  <c:v>-116768688293</c:v>
                </c:pt>
                <c:pt idx="9">
                  <c:v>-94744171512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27C-4972-9536-6AC81782E4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7757680"/>
        <c:axId val="747760424"/>
      </c:lineChart>
      <c:catAx>
        <c:axId val="74775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747760424"/>
        <c:crosses val="autoZero"/>
        <c:auto val="1"/>
        <c:lblAlgn val="ctr"/>
        <c:lblOffset val="100"/>
        <c:noMultiLvlLbl val="0"/>
      </c:catAx>
      <c:valAx>
        <c:axId val="747760424"/>
        <c:scaling>
          <c:orientation val="minMax"/>
          <c:max val="1000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747757680"/>
        <c:crosses val="autoZero"/>
        <c:crossBetween val="between"/>
        <c:dispUnits>
          <c:builtInUnit val="b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r>
                    <a:rPr lang="fr-FR"/>
                    <a:t>Milliards (en €)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arianne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50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Marianne" panose="02000000000000000000" pitchFamily="50" charset="0"/>
        </a:defRPr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9"/>
          <c:order val="6"/>
          <c:tx>
            <c:strRef>
              <c:f>'Balance commerciale TBB'!$J$4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'Balance commerciale TBB'!$C$6:$C$16</c:f>
              <c:strCache>
                <c:ptCount val="11"/>
                <c:pt idx="0">
                  <c:v>1. Produits d'épicerie</c:v>
                </c:pt>
                <c:pt idx="1">
                  <c:v>2. Fruits et légumes</c:v>
                </c:pt>
                <c:pt idx="2">
                  <c:v>3. Pêche et aquaculture</c:v>
                </c:pt>
                <c:pt idx="3">
                  <c:v>4. Animaux vivants et génétique</c:v>
                </c:pt>
                <c:pt idx="4">
                  <c:v>7. Autres</c:v>
                </c:pt>
                <c:pt idx="5">
                  <c:v>6. Sucre</c:v>
                </c:pt>
                <c:pt idx="6">
                  <c:v>5. Vins et spiritueux</c:v>
                </c:pt>
                <c:pt idx="7">
                  <c:v>4. Laits et produits laitiers</c:v>
                </c:pt>
                <c:pt idx="8">
                  <c:v>3. Céréales</c:v>
                </c:pt>
                <c:pt idx="9">
                  <c:v>2. Viande et produits carnés</c:v>
                </c:pt>
                <c:pt idx="10">
                  <c:v>1. Oléagineux</c:v>
                </c:pt>
              </c:strCache>
            </c:strRef>
          </c:cat>
          <c:val>
            <c:numRef>
              <c:f>'Balance commerciale TBB'!$J$6:$J$16</c:f>
              <c:numCache>
                <c:formatCode>0</c:formatCode>
                <c:ptCount val="11"/>
                <c:pt idx="0">
                  <c:v>4129837898</c:v>
                </c:pt>
                <c:pt idx="1">
                  <c:v>3297486736</c:v>
                </c:pt>
                <c:pt idx="2">
                  <c:v>5626302297</c:v>
                </c:pt>
                <c:pt idx="3">
                  <c:v>-387009206</c:v>
                </c:pt>
                <c:pt idx="4">
                  <c:v>-5789767438</c:v>
                </c:pt>
                <c:pt idx="5">
                  <c:v>-1579317929</c:v>
                </c:pt>
                <c:pt idx="6">
                  <c:v>-3720222766</c:v>
                </c:pt>
                <c:pt idx="7">
                  <c:v>-11576334861</c:v>
                </c:pt>
                <c:pt idx="8">
                  <c:v>-15861014113</c:v>
                </c:pt>
                <c:pt idx="9">
                  <c:v>-23993954684</c:v>
                </c:pt>
                <c:pt idx="10">
                  <c:v>-57069110946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FA-4E3C-A1BD-900D02947D66}"/>
            </c:ext>
          </c:extLst>
        </c:ser>
        <c:ser>
          <c:idx val="10"/>
          <c:order val="7"/>
          <c:tx>
            <c:strRef>
              <c:f>'Balance commerciale TBB'!$K$4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'Balance commerciale TBB'!$C$6:$C$16</c:f>
              <c:strCache>
                <c:ptCount val="11"/>
                <c:pt idx="0">
                  <c:v>1. Produits d'épicerie</c:v>
                </c:pt>
                <c:pt idx="1">
                  <c:v>2. Fruits et légumes</c:v>
                </c:pt>
                <c:pt idx="2">
                  <c:v>3. Pêche et aquaculture</c:v>
                </c:pt>
                <c:pt idx="3">
                  <c:v>4. Animaux vivants et génétique</c:v>
                </c:pt>
                <c:pt idx="4">
                  <c:v>7. Autres</c:v>
                </c:pt>
                <c:pt idx="5">
                  <c:v>6. Sucre</c:v>
                </c:pt>
                <c:pt idx="6">
                  <c:v>5. Vins et spiritueux</c:v>
                </c:pt>
                <c:pt idx="7">
                  <c:v>4. Laits et produits laitiers</c:v>
                </c:pt>
                <c:pt idx="8">
                  <c:v>3. Céréales</c:v>
                </c:pt>
                <c:pt idx="9">
                  <c:v>2. Viande et produits carnés</c:v>
                </c:pt>
                <c:pt idx="10">
                  <c:v>1. Oléagineux</c:v>
                </c:pt>
              </c:strCache>
            </c:strRef>
          </c:cat>
          <c:val>
            <c:numRef>
              <c:f>'Balance commerciale TBB'!$K$6:$K$16</c:f>
              <c:numCache>
                <c:formatCode>0</c:formatCode>
                <c:ptCount val="11"/>
                <c:pt idx="0">
                  <c:v>5728162233</c:v>
                </c:pt>
                <c:pt idx="1">
                  <c:v>2551095220</c:v>
                </c:pt>
                <c:pt idx="2">
                  <c:v>2363210624</c:v>
                </c:pt>
                <c:pt idx="3">
                  <c:v>-419354764</c:v>
                </c:pt>
                <c:pt idx="4">
                  <c:v>-1622580151</c:v>
                </c:pt>
                <c:pt idx="5">
                  <c:v>-2002153976</c:v>
                </c:pt>
                <c:pt idx="6">
                  <c:v>-3027090522</c:v>
                </c:pt>
                <c:pt idx="7">
                  <c:v>-13079131945</c:v>
                </c:pt>
                <c:pt idx="8">
                  <c:v>-17082617768</c:v>
                </c:pt>
                <c:pt idx="9">
                  <c:v>-25823964179</c:v>
                </c:pt>
                <c:pt idx="10">
                  <c:v>-69264662119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FA-4E3C-A1BD-900D02947D66}"/>
            </c:ext>
          </c:extLst>
        </c:ser>
        <c:ser>
          <c:idx val="11"/>
          <c:order val="8"/>
          <c:tx>
            <c:strRef>
              <c:f>'Balance commerciale TBB'!$L$4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'Balance commerciale TBB'!$C$6:$C$16</c:f>
              <c:strCache>
                <c:ptCount val="11"/>
                <c:pt idx="0">
                  <c:v>1. Produits d'épicerie</c:v>
                </c:pt>
                <c:pt idx="1">
                  <c:v>2. Fruits et légumes</c:v>
                </c:pt>
                <c:pt idx="2">
                  <c:v>3. Pêche et aquaculture</c:v>
                </c:pt>
                <c:pt idx="3">
                  <c:v>4. Animaux vivants et génétique</c:v>
                </c:pt>
                <c:pt idx="4">
                  <c:v>7. Autres</c:v>
                </c:pt>
                <c:pt idx="5">
                  <c:v>6. Sucre</c:v>
                </c:pt>
                <c:pt idx="6">
                  <c:v>5. Vins et spiritueux</c:v>
                </c:pt>
                <c:pt idx="7">
                  <c:v>4. Laits et produits laitiers</c:v>
                </c:pt>
                <c:pt idx="8">
                  <c:v>3. Céréales</c:v>
                </c:pt>
                <c:pt idx="9">
                  <c:v>2. Viande et produits carnés</c:v>
                </c:pt>
                <c:pt idx="10">
                  <c:v>1. Oléagineux</c:v>
                </c:pt>
              </c:strCache>
            </c:strRef>
          </c:cat>
          <c:val>
            <c:numRef>
              <c:f>'Balance commerciale TBB'!$L$6:$L$16</c:f>
              <c:numCache>
                <c:formatCode>0</c:formatCode>
                <c:ptCount val="11"/>
                <c:pt idx="0">
                  <c:v>5300988998</c:v>
                </c:pt>
                <c:pt idx="1">
                  <c:v>1963352293</c:v>
                </c:pt>
                <c:pt idx="2">
                  <c:v>-35984742</c:v>
                </c:pt>
                <c:pt idx="3">
                  <c:v>-70525682</c:v>
                </c:pt>
                <c:pt idx="4">
                  <c:v>200309880</c:v>
                </c:pt>
                <c:pt idx="5">
                  <c:v>-1852240000</c:v>
                </c:pt>
                <c:pt idx="6">
                  <c:v>-2651240794</c:v>
                </c:pt>
                <c:pt idx="7">
                  <c:v>-11111122744</c:v>
                </c:pt>
                <c:pt idx="8">
                  <c:v>-18035055760</c:v>
                </c:pt>
                <c:pt idx="9">
                  <c:v>-20996059948</c:v>
                </c:pt>
                <c:pt idx="10">
                  <c:v>-69481109792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FA-4E3C-A1BD-900D02947D66}"/>
            </c:ext>
          </c:extLst>
        </c:ser>
        <c:ser>
          <c:idx val="12"/>
          <c:order val="9"/>
          <c:tx>
            <c:strRef>
              <c:f>'Balance commerciale TBB'!$M$4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'Balance commerciale TBB'!$C$6:$C$16</c:f>
              <c:strCache>
                <c:ptCount val="11"/>
                <c:pt idx="0">
                  <c:v>1. Produits d'épicerie</c:v>
                </c:pt>
                <c:pt idx="1">
                  <c:v>2. Fruits et légumes</c:v>
                </c:pt>
                <c:pt idx="2">
                  <c:v>3. Pêche et aquaculture</c:v>
                </c:pt>
                <c:pt idx="3">
                  <c:v>4. Animaux vivants et génétique</c:v>
                </c:pt>
                <c:pt idx="4">
                  <c:v>7. Autres</c:v>
                </c:pt>
                <c:pt idx="5">
                  <c:v>6. Sucre</c:v>
                </c:pt>
                <c:pt idx="6">
                  <c:v>5. Vins et spiritueux</c:v>
                </c:pt>
                <c:pt idx="7">
                  <c:v>4. Laits et produits laitiers</c:v>
                </c:pt>
                <c:pt idx="8">
                  <c:v>3. Céréales</c:v>
                </c:pt>
                <c:pt idx="9">
                  <c:v>2. Viande et produits carnés</c:v>
                </c:pt>
                <c:pt idx="10">
                  <c:v>1. Oléagineux</c:v>
                </c:pt>
              </c:strCache>
            </c:strRef>
          </c:cat>
          <c:val>
            <c:numRef>
              <c:f>'Balance commerciale TBB'!$M$6:$M$16</c:f>
              <c:numCache>
                <c:formatCode>0</c:formatCode>
                <c:ptCount val="11"/>
                <c:pt idx="0">
                  <c:v>4351726875</c:v>
                </c:pt>
                <c:pt idx="1">
                  <c:v>3435616909</c:v>
                </c:pt>
                <c:pt idx="2">
                  <c:v>1153350841</c:v>
                </c:pt>
                <c:pt idx="3">
                  <c:v>125065753</c:v>
                </c:pt>
                <c:pt idx="4">
                  <c:v>-891442800</c:v>
                </c:pt>
                <c:pt idx="5">
                  <c:v>-2075014780</c:v>
                </c:pt>
                <c:pt idx="6">
                  <c:v>-2291085517</c:v>
                </c:pt>
                <c:pt idx="7">
                  <c:v>-10158943311</c:v>
                </c:pt>
                <c:pt idx="8">
                  <c:v>-12870590681</c:v>
                </c:pt>
                <c:pt idx="9">
                  <c:v>-16314895203</c:v>
                </c:pt>
                <c:pt idx="10">
                  <c:v>-59207959598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FA-4E3C-A1BD-900D02947D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7758464"/>
        <c:axId val="648996360"/>
        <c:extLst>
          <c:ext xmlns:c15="http://schemas.microsoft.com/office/drawing/2012/chart" uri="{02D57815-91ED-43cb-92C2-25804820EDAC}">
            <c15:filteredBarSeries>
              <c15:ser>
                <c:idx val="3"/>
                <c:order val="0"/>
                <c:tx>
                  <c:strRef>
                    <c:extLst>
                      <c:ext uri="{02D57815-91ED-43cb-92C2-25804820EDAC}">
                        <c15:formulaRef>
                          <c15:sqref>'Balance commerciale TBB'!$D$4</c15:sqref>
                        </c15:formulaRef>
                      </c:ext>
                    </c:extLst>
                    <c:strCache>
                      <c:ptCount val="1"/>
                      <c:pt idx="0">
                        <c:v>2015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'Balance commerciale TBB'!$C$6:$C$16</c15:sqref>
                        </c15:formulaRef>
                      </c:ext>
                    </c:extLst>
                    <c:strCache>
                      <c:ptCount val="11"/>
                      <c:pt idx="0">
                        <c:v>1. Produits d'épicerie</c:v>
                      </c:pt>
                      <c:pt idx="1">
                        <c:v>2. Fruits et légumes</c:v>
                      </c:pt>
                      <c:pt idx="2">
                        <c:v>3. Pêche et aquaculture</c:v>
                      </c:pt>
                      <c:pt idx="3">
                        <c:v>4. Animaux vivants et génétique</c:v>
                      </c:pt>
                      <c:pt idx="4">
                        <c:v>7. Autres</c:v>
                      </c:pt>
                      <c:pt idx="5">
                        <c:v>6. Sucre</c:v>
                      </c:pt>
                      <c:pt idx="6">
                        <c:v>5. Vins et spiritueux</c:v>
                      </c:pt>
                      <c:pt idx="7">
                        <c:v>4. Laits et produits laitiers</c:v>
                      </c:pt>
                      <c:pt idx="8">
                        <c:v>3. Céréales</c:v>
                      </c:pt>
                      <c:pt idx="9">
                        <c:v>2. Viande et produits carnés</c:v>
                      </c:pt>
                      <c:pt idx="10">
                        <c:v>1. Oléagineux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'Balance commerciale TBB'!$D$6:$D$16</c15:sqref>
                        </c15:formulaRef>
                      </c:ext>
                    </c:extLst>
                    <c:numCache>
                      <c:formatCode>0</c:formatCode>
                      <c:ptCount val="11"/>
                      <c:pt idx="0">
                        <c:v>4540403573</c:v>
                      </c:pt>
                      <c:pt idx="1">
                        <c:v>10289927660</c:v>
                      </c:pt>
                      <c:pt idx="2">
                        <c:v>11778769831</c:v>
                      </c:pt>
                      <c:pt idx="3">
                        <c:v>22945515</c:v>
                      </c:pt>
                      <c:pt idx="4">
                        <c:v>-3560914758</c:v>
                      </c:pt>
                      <c:pt idx="5">
                        <c:v>-1056589604</c:v>
                      </c:pt>
                      <c:pt idx="6">
                        <c:v>-2425216481</c:v>
                      </c:pt>
                      <c:pt idx="7">
                        <c:v>-5314080557</c:v>
                      </c:pt>
                      <c:pt idx="8">
                        <c:v>-7737608845</c:v>
                      </c:pt>
                      <c:pt idx="9">
                        <c:v>-2881270415</c:v>
                      </c:pt>
                      <c:pt idx="10">
                        <c:v>-37362491807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9AFA-4E3C-A1BD-900D02947D66}"/>
                  </c:ext>
                </c:extLst>
              </c15:ser>
            </c15:filteredBarSeries>
            <c15:filteredBarSeries>
              <c15:ser>
                <c:idx val="4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TBB'!$E$4</c15:sqref>
                        </c15:formulaRef>
                      </c:ext>
                    </c:extLst>
                    <c:strCache>
                      <c:ptCount val="1"/>
                      <c:pt idx="0">
                        <c:v>2016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TBB'!$C$6:$C$16</c15:sqref>
                        </c15:formulaRef>
                      </c:ext>
                    </c:extLst>
                    <c:strCache>
                      <c:ptCount val="11"/>
                      <c:pt idx="0">
                        <c:v>1. Produits d'épicerie</c:v>
                      </c:pt>
                      <c:pt idx="1">
                        <c:v>2. Fruits et légumes</c:v>
                      </c:pt>
                      <c:pt idx="2">
                        <c:v>3. Pêche et aquaculture</c:v>
                      </c:pt>
                      <c:pt idx="3">
                        <c:v>4. Animaux vivants et génétique</c:v>
                      </c:pt>
                      <c:pt idx="4">
                        <c:v>7. Autres</c:v>
                      </c:pt>
                      <c:pt idx="5">
                        <c:v>6. Sucre</c:v>
                      </c:pt>
                      <c:pt idx="6">
                        <c:v>5. Vins et spiritueux</c:v>
                      </c:pt>
                      <c:pt idx="7">
                        <c:v>4. Laits et produits laitiers</c:v>
                      </c:pt>
                      <c:pt idx="8">
                        <c:v>3. Céréales</c:v>
                      </c:pt>
                      <c:pt idx="9">
                        <c:v>2. Viande et produits carnés</c:v>
                      </c:pt>
                      <c:pt idx="10">
                        <c:v>1. Oléagineux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TBB'!$E$6:$E$16</c15:sqref>
                        </c15:formulaRef>
                      </c:ext>
                    </c:extLst>
                    <c:numCache>
                      <c:formatCode>0</c:formatCode>
                      <c:ptCount val="11"/>
                      <c:pt idx="0">
                        <c:v>4683933389</c:v>
                      </c:pt>
                      <c:pt idx="1">
                        <c:v>12751931888</c:v>
                      </c:pt>
                      <c:pt idx="2">
                        <c:v>11761452859</c:v>
                      </c:pt>
                      <c:pt idx="3">
                        <c:v>193531083</c:v>
                      </c:pt>
                      <c:pt idx="4">
                        <c:v>-2146699242</c:v>
                      </c:pt>
                      <c:pt idx="5">
                        <c:v>-361467275</c:v>
                      </c:pt>
                      <c:pt idx="6">
                        <c:v>-2730494040</c:v>
                      </c:pt>
                      <c:pt idx="7">
                        <c:v>-5948051235</c:v>
                      </c:pt>
                      <c:pt idx="8">
                        <c:v>-4376398101</c:v>
                      </c:pt>
                      <c:pt idx="9">
                        <c:v>-6225697759</c:v>
                      </c:pt>
                      <c:pt idx="10">
                        <c:v>-35584873814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9AFA-4E3C-A1BD-900D02947D66}"/>
                  </c:ext>
                </c:extLst>
              </c15:ser>
            </c15:filteredBarSeries>
            <c15:filteredBarSeries>
              <c15:ser>
                <c:idx val="5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TBB'!$F$4</c15:sqref>
                        </c15:formulaRef>
                      </c:ext>
                    </c:extLst>
                    <c:strCache>
                      <c:ptCount val="1"/>
                      <c:pt idx="0">
                        <c:v>2017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TBB'!$C$6:$C$16</c15:sqref>
                        </c15:formulaRef>
                      </c:ext>
                    </c:extLst>
                    <c:strCache>
                      <c:ptCount val="11"/>
                      <c:pt idx="0">
                        <c:v>1. Produits d'épicerie</c:v>
                      </c:pt>
                      <c:pt idx="1">
                        <c:v>2. Fruits et légumes</c:v>
                      </c:pt>
                      <c:pt idx="2">
                        <c:v>3. Pêche et aquaculture</c:v>
                      </c:pt>
                      <c:pt idx="3">
                        <c:v>4. Animaux vivants et génétique</c:v>
                      </c:pt>
                      <c:pt idx="4">
                        <c:v>7. Autres</c:v>
                      </c:pt>
                      <c:pt idx="5">
                        <c:v>6. Sucre</c:v>
                      </c:pt>
                      <c:pt idx="6">
                        <c:v>5. Vins et spiritueux</c:v>
                      </c:pt>
                      <c:pt idx="7">
                        <c:v>4. Laits et produits laitiers</c:v>
                      </c:pt>
                      <c:pt idx="8">
                        <c:v>3. Céréales</c:v>
                      </c:pt>
                      <c:pt idx="9">
                        <c:v>2. Viande et produits carnés</c:v>
                      </c:pt>
                      <c:pt idx="10">
                        <c:v>1. Oléagineux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TBB'!$F$6:$F$16</c15:sqref>
                        </c15:formulaRef>
                      </c:ext>
                    </c:extLst>
                    <c:numCache>
                      <c:formatCode>0</c:formatCode>
                      <c:ptCount val="11"/>
                      <c:pt idx="0">
                        <c:v>4658146901</c:v>
                      </c:pt>
                      <c:pt idx="1">
                        <c:v>12287015787</c:v>
                      </c:pt>
                      <c:pt idx="2">
                        <c:v>10637959075</c:v>
                      </c:pt>
                      <c:pt idx="3">
                        <c:v>151556088</c:v>
                      </c:pt>
                      <c:pt idx="4">
                        <c:v>-2705296682</c:v>
                      </c:pt>
                      <c:pt idx="5">
                        <c:v>-279065443</c:v>
                      </c:pt>
                      <c:pt idx="6">
                        <c:v>-3014284267</c:v>
                      </c:pt>
                      <c:pt idx="7">
                        <c:v>-7959703963</c:v>
                      </c:pt>
                      <c:pt idx="8">
                        <c:v>-4795349116</c:v>
                      </c:pt>
                      <c:pt idx="9">
                        <c:v>-5004474732</c:v>
                      </c:pt>
                      <c:pt idx="10">
                        <c:v>-41180104734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9AFA-4E3C-A1BD-900D02947D66}"/>
                  </c:ext>
                </c:extLst>
              </c15:ser>
            </c15:filteredBarSeries>
            <c15:filteredBarSeries>
              <c15:ser>
                <c:idx val="6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TBB'!$G$4</c15:sqref>
                        </c15:formulaRef>
                      </c:ext>
                    </c:extLst>
                    <c:strCache>
                      <c:ptCount val="1"/>
                      <c:pt idx="0">
                        <c:v>2018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TBB'!$C$6:$C$16</c15:sqref>
                        </c15:formulaRef>
                      </c:ext>
                    </c:extLst>
                    <c:strCache>
                      <c:ptCount val="11"/>
                      <c:pt idx="0">
                        <c:v>1. Produits d'épicerie</c:v>
                      </c:pt>
                      <c:pt idx="1">
                        <c:v>2. Fruits et légumes</c:v>
                      </c:pt>
                      <c:pt idx="2">
                        <c:v>3. Pêche et aquaculture</c:v>
                      </c:pt>
                      <c:pt idx="3">
                        <c:v>4. Animaux vivants et génétique</c:v>
                      </c:pt>
                      <c:pt idx="4">
                        <c:v>7. Autres</c:v>
                      </c:pt>
                      <c:pt idx="5">
                        <c:v>6. Sucre</c:v>
                      </c:pt>
                      <c:pt idx="6">
                        <c:v>5. Vins et spiritueux</c:v>
                      </c:pt>
                      <c:pt idx="7">
                        <c:v>4. Laits et produits laitiers</c:v>
                      </c:pt>
                      <c:pt idx="8">
                        <c:v>3. Céréales</c:v>
                      </c:pt>
                      <c:pt idx="9">
                        <c:v>2. Viande et produits carnés</c:v>
                      </c:pt>
                      <c:pt idx="10">
                        <c:v>1. Oléagineux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TBB'!$G$6:$G$16</c15:sqref>
                        </c15:formulaRef>
                      </c:ext>
                    </c:extLst>
                    <c:numCache>
                      <c:formatCode>0</c:formatCode>
                      <c:ptCount val="11"/>
                      <c:pt idx="0">
                        <c:v>4449692975</c:v>
                      </c:pt>
                      <c:pt idx="1">
                        <c:v>9465284766</c:v>
                      </c:pt>
                      <c:pt idx="2">
                        <c:v>8060687629</c:v>
                      </c:pt>
                      <c:pt idx="3">
                        <c:v>84784874</c:v>
                      </c:pt>
                      <c:pt idx="4">
                        <c:v>-2950942635</c:v>
                      </c:pt>
                      <c:pt idx="5">
                        <c:v>-219437040</c:v>
                      </c:pt>
                      <c:pt idx="6">
                        <c:v>-3669797685</c:v>
                      </c:pt>
                      <c:pt idx="7">
                        <c:v>-8549937727</c:v>
                      </c:pt>
                      <c:pt idx="8">
                        <c:v>-3661852706</c:v>
                      </c:pt>
                      <c:pt idx="9">
                        <c:v>-6188940111</c:v>
                      </c:pt>
                      <c:pt idx="10">
                        <c:v>-38218573367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9AFA-4E3C-A1BD-900D02947D66}"/>
                  </c:ext>
                </c:extLst>
              </c15:ser>
            </c15:filteredBarSeries>
            <c15:filteredBarSeries>
              <c15:ser>
                <c:idx val="7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TBB'!$H$4</c15:sqref>
                        </c15:formulaRef>
                      </c:ext>
                    </c:extLst>
                    <c:strCache>
                      <c:ptCount val="1"/>
                      <c:pt idx="0">
                        <c:v>2019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TBB'!$C$6:$C$16</c15:sqref>
                        </c15:formulaRef>
                      </c:ext>
                    </c:extLst>
                    <c:strCache>
                      <c:ptCount val="11"/>
                      <c:pt idx="0">
                        <c:v>1. Produits d'épicerie</c:v>
                      </c:pt>
                      <c:pt idx="1">
                        <c:v>2. Fruits et légumes</c:v>
                      </c:pt>
                      <c:pt idx="2">
                        <c:v>3. Pêche et aquaculture</c:v>
                      </c:pt>
                      <c:pt idx="3">
                        <c:v>4. Animaux vivants et génétique</c:v>
                      </c:pt>
                      <c:pt idx="4">
                        <c:v>7. Autres</c:v>
                      </c:pt>
                      <c:pt idx="5">
                        <c:v>6. Sucre</c:v>
                      </c:pt>
                      <c:pt idx="6">
                        <c:v>5. Vins et spiritueux</c:v>
                      </c:pt>
                      <c:pt idx="7">
                        <c:v>4. Laits et produits laitiers</c:v>
                      </c:pt>
                      <c:pt idx="8">
                        <c:v>3. Céréales</c:v>
                      </c:pt>
                      <c:pt idx="9">
                        <c:v>2. Viande et produits carnés</c:v>
                      </c:pt>
                      <c:pt idx="10">
                        <c:v>1. Oléagineux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TBB'!$H$6:$H$16</c15:sqref>
                        </c15:formulaRef>
                      </c:ext>
                    </c:extLst>
                    <c:numCache>
                      <c:formatCode>0</c:formatCode>
                      <c:ptCount val="11"/>
                      <c:pt idx="0">
                        <c:v>4404360316</c:v>
                      </c:pt>
                      <c:pt idx="1">
                        <c:v>8332999690</c:v>
                      </c:pt>
                      <c:pt idx="2">
                        <c:v>3536550329</c:v>
                      </c:pt>
                      <c:pt idx="3">
                        <c:v>-25509734</c:v>
                      </c:pt>
                      <c:pt idx="4">
                        <c:v>-3224969452</c:v>
                      </c:pt>
                      <c:pt idx="5">
                        <c:v>-387781452</c:v>
                      </c:pt>
                      <c:pt idx="6">
                        <c:v>-3468939555</c:v>
                      </c:pt>
                      <c:pt idx="7">
                        <c:v>-9906160129</c:v>
                      </c:pt>
                      <c:pt idx="8">
                        <c:v>-3101595306</c:v>
                      </c:pt>
                      <c:pt idx="9">
                        <c:v>-13921275548</c:v>
                      </c:pt>
                      <c:pt idx="10">
                        <c:v>-38952910838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9AFA-4E3C-A1BD-900D02947D66}"/>
                  </c:ext>
                </c:extLst>
              </c15:ser>
            </c15:filteredBarSeries>
            <c15:filteredBarSeries>
              <c15:ser>
                <c:idx val="8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TBB'!$I$4</c15:sqref>
                        </c15:formulaRef>
                      </c:ext>
                    </c:extLst>
                    <c:strCache>
                      <c:ptCount val="1"/>
                      <c:pt idx="0">
                        <c:v>2020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TBB'!$C$6:$C$16</c15:sqref>
                        </c15:formulaRef>
                      </c:ext>
                    </c:extLst>
                    <c:strCache>
                      <c:ptCount val="11"/>
                      <c:pt idx="0">
                        <c:v>1. Produits d'épicerie</c:v>
                      </c:pt>
                      <c:pt idx="1">
                        <c:v>2. Fruits et légumes</c:v>
                      </c:pt>
                      <c:pt idx="2">
                        <c:v>3. Pêche et aquaculture</c:v>
                      </c:pt>
                      <c:pt idx="3">
                        <c:v>4. Animaux vivants et génétique</c:v>
                      </c:pt>
                      <c:pt idx="4">
                        <c:v>7. Autres</c:v>
                      </c:pt>
                      <c:pt idx="5">
                        <c:v>6. Sucre</c:v>
                      </c:pt>
                      <c:pt idx="6">
                        <c:v>5. Vins et spiritueux</c:v>
                      </c:pt>
                      <c:pt idx="7">
                        <c:v>4. Laits et produits laitiers</c:v>
                      </c:pt>
                      <c:pt idx="8">
                        <c:v>3. Céréales</c:v>
                      </c:pt>
                      <c:pt idx="9">
                        <c:v>2. Viande et produits carnés</c:v>
                      </c:pt>
                      <c:pt idx="10">
                        <c:v>1. Oléagineux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TBB'!$I$6:$I$16</c15:sqref>
                        </c15:formulaRef>
                      </c:ext>
                    </c:extLst>
                    <c:numCache>
                      <c:formatCode>0</c:formatCode>
                      <c:ptCount val="11"/>
                      <c:pt idx="0">
                        <c:v>4406897118</c:v>
                      </c:pt>
                      <c:pt idx="1">
                        <c:v>7289502140</c:v>
                      </c:pt>
                      <c:pt idx="2">
                        <c:v>4705712768</c:v>
                      </c:pt>
                      <c:pt idx="3">
                        <c:v>-86301614</c:v>
                      </c:pt>
                      <c:pt idx="4">
                        <c:v>-3966575551</c:v>
                      </c:pt>
                      <c:pt idx="5">
                        <c:v>-1277677948</c:v>
                      </c:pt>
                      <c:pt idx="6">
                        <c:v>-2665560878</c:v>
                      </c:pt>
                      <c:pt idx="7">
                        <c:v>-10550263288</c:v>
                      </c:pt>
                      <c:pt idx="8">
                        <c:v>-6989693912</c:v>
                      </c:pt>
                      <c:pt idx="9">
                        <c:v>-24112576062</c:v>
                      </c:pt>
                      <c:pt idx="10">
                        <c:v>-43840240123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9AFA-4E3C-A1BD-900D02947D66}"/>
                  </c:ext>
                </c:extLst>
              </c15:ser>
            </c15:filteredBarSeries>
          </c:ext>
        </c:extLst>
      </c:barChart>
      <c:catAx>
        <c:axId val="74775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648996360"/>
        <c:crosses val="autoZero"/>
        <c:auto val="1"/>
        <c:lblAlgn val="ctr"/>
        <c:lblOffset val="100"/>
        <c:noMultiLvlLbl val="0"/>
      </c:catAx>
      <c:valAx>
        <c:axId val="648996360"/>
        <c:scaling>
          <c:orientation val="minMax"/>
          <c:min val="-700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747758464"/>
        <c:crosses val="autoZero"/>
        <c:crossBetween val="between"/>
        <c:dispUnits>
          <c:builtInUnit val="b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r>
                    <a:rPr lang="fr-FR"/>
                    <a:t>Milliards (en €)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arianne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50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Marianne" panose="02000000000000000000" pitchFamily="50" charset="0"/>
        </a:defRPr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'Balance commerciale IAA'!#REF!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'Balance commerciale IAA'!$C$30:$C$40</c:f>
              <c:strCache>
                <c:ptCount val="11"/>
                <c:pt idx="0">
                  <c:v>1. Japon</c:v>
                </c:pt>
                <c:pt idx="1">
                  <c:v>2. Hong Kong</c:v>
                </c:pt>
                <c:pt idx="2">
                  <c:v>3. Corée du Sud</c:v>
                </c:pt>
                <c:pt idx="3">
                  <c:v>4. Malaisie</c:v>
                </c:pt>
                <c:pt idx="4">
                  <c:v>5. Philippines</c:v>
                </c:pt>
                <c:pt idx="5">
                  <c:v>11. France</c:v>
                </c:pt>
                <c:pt idx="6">
                  <c:v>5. Thaïlande</c:v>
                </c:pt>
                <c:pt idx="7">
                  <c:v>4. Australie</c:v>
                </c:pt>
                <c:pt idx="8">
                  <c:v>3. Nouvelle-Zélande</c:v>
                </c:pt>
                <c:pt idx="9">
                  <c:v>2. États-Unis</c:v>
                </c:pt>
                <c:pt idx="10">
                  <c:v>1. Brésil</c:v>
                </c:pt>
              </c:strCache>
            </c:strRef>
          </c:cat>
          <c:val>
            <c:numRef>
              <c:f>'Balance commerciale IAA'!#REF!</c:f>
            </c:numRef>
          </c:val>
          <c:extLst>
            <c:ext xmlns:c16="http://schemas.microsoft.com/office/drawing/2014/chart" uri="{C3380CC4-5D6E-409C-BE32-E72D297353CC}">
              <c16:uniqueId val="{00000000-8FA3-4F8F-BD50-57319969B421}"/>
            </c:ext>
          </c:extLst>
        </c:ser>
        <c:ser>
          <c:idx val="1"/>
          <c:order val="1"/>
          <c:tx>
            <c:strRef>
              <c:f>'Balance commerciale IAA'!#REF!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'Balance commerciale IAA'!$C$30:$C$40</c:f>
              <c:strCache>
                <c:ptCount val="11"/>
                <c:pt idx="0">
                  <c:v>1. Japon</c:v>
                </c:pt>
                <c:pt idx="1">
                  <c:v>2. Hong Kong</c:v>
                </c:pt>
                <c:pt idx="2">
                  <c:v>3. Corée du Sud</c:v>
                </c:pt>
                <c:pt idx="3">
                  <c:v>4. Malaisie</c:v>
                </c:pt>
                <c:pt idx="4">
                  <c:v>5. Philippines</c:v>
                </c:pt>
                <c:pt idx="5">
                  <c:v>11. France</c:v>
                </c:pt>
                <c:pt idx="6">
                  <c:v>5. Thaïlande</c:v>
                </c:pt>
                <c:pt idx="7">
                  <c:v>4. Australie</c:v>
                </c:pt>
                <c:pt idx="8">
                  <c:v>3. Nouvelle-Zélande</c:v>
                </c:pt>
                <c:pt idx="9">
                  <c:v>2. États-Unis</c:v>
                </c:pt>
                <c:pt idx="10">
                  <c:v>1. Brésil</c:v>
                </c:pt>
              </c:strCache>
            </c:strRef>
          </c:cat>
          <c:val>
            <c:numRef>
              <c:f>'Balance commerciale IAA'!#REF!</c:f>
            </c:numRef>
          </c:val>
          <c:extLst>
            <c:ext xmlns:c16="http://schemas.microsoft.com/office/drawing/2014/chart" uri="{C3380CC4-5D6E-409C-BE32-E72D297353CC}">
              <c16:uniqueId val="{00000001-8FA3-4F8F-BD50-57319969B421}"/>
            </c:ext>
          </c:extLst>
        </c:ser>
        <c:ser>
          <c:idx val="2"/>
          <c:order val="2"/>
          <c:tx>
            <c:strRef>
              <c:f>'Balance commerciale IAA'!#REF!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'Balance commerciale IAA'!$C$30:$C$40</c:f>
              <c:strCache>
                <c:ptCount val="11"/>
                <c:pt idx="0">
                  <c:v>1. Japon</c:v>
                </c:pt>
                <c:pt idx="1">
                  <c:v>2. Hong Kong</c:v>
                </c:pt>
                <c:pt idx="2">
                  <c:v>3. Corée du Sud</c:v>
                </c:pt>
                <c:pt idx="3">
                  <c:v>4. Malaisie</c:v>
                </c:pt>
                <c:pt idx="4">
                  <c:v>5. Philippines</c:v>
                </c:pt>
                <c:pt idx="5">
                  <c:v>11. France</c:v>
                </c:pt>
                <c:pt idx="6">
                  <c:v>5. Thaïlande</c:v>
                </c:pt>
                <c:pt idx="7">
                  <c:v>4. Australie</c:v>
                </c:pt>
                <c:pt idx="8">
                  <c:v>3. Nouvelle-Zélande</c:v>
                </c:pt>
                <c:pt idx="9">
                  <c:v>2. États-Unis</c:v>
                </c:pt>
                <c:pt idx="10">
                  <c:v>1. Brésil</c:v>
                </c:pt>
              </c:strCache>
            </c:strRef>
          </c:cat>
          <c:val>
            <c:numRef>
              <c:f>'Balance commerciale IAA'!#REF!</c:f>
            </c:numRef>
          </c:val>
          <c:extLst>
            <c:ext xmlns:c16="http://schemas.microsoft.com/office/drawing/2014/chart" uri="{C3380CC4-5D6E-409C-BE32-E72D297353CC}">
              <c16:uniqueId val="{00000002-8FA3-4F8F-BD50-57319969B421}"/>
            </c:ext>
          </c:extLst>
        </c:ser>
        <c:ser>
          <c:idx val="9"/>
          <c:order val="9"/>
          <c:tx>
            <c:strRef>
              <c:f>'Balance commerciale IAA'!$J$28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'Balance commerciale IAA'!$C$30:$C$40</c:f>
              <c:strCache>
                <c:ptCount val="11"/>
                <c:pt idx="0">
                  <c:v>1. Japon</c:v>
                </c:pt>
                <c:pt idx="1">
                  <c:v>2. Hong Kong</c:v>
                </c:pt>
                <c:pt idx="2">
                  <c:v>3. Corée du Sud</c:v>
                </c:pt>
                <c:pt idx="3">
                  <c:v>4. Malaisie</c:v>
                </c:pt>
                <c:pt idx="4">
                  <c:v>5. Philippines</c:v>
                </c:pt>
                <c:pt idx="5">
                  <c:v>11. France</c:v>
                </c:pt>
                <c:pt idx="6">
                  <c:v>5. Thaïlande</c:v>
                </c:pt>
                <c:pt idx="7">
                  <c:v>4. Australie</c:v>
                </c:pt>
                <c:pt idx="8">
                  <c:v>3. Nouvelle-Zélande</c:v>
                </c:pt>
                <c:pt idx="9">
                  <c:v>2. États-Unis</c:v>
                </c:pt>
                <c:pt idx="10">
                  <c:v>1. Brésil</c:v>
                </c:pt>
              </c:strCache>
            </c:strRef>
          </c:cat>
          <c:val>
            <c:numRef>
              <c:f>'Balance commerciale IAA'!$J$30:$J$40</c:f>
              <c:numCache>
                <c:formatCode>0</c:formatCode>
                <c:ptCount val="11"/>
                <c:pt idx="0">
                  <c:v>7221744553</c:v>
                </c:pt>
                <c:pt idx="1">
                  <c:v>8365535540</c:v>
                </c:pt>
                <c:pt idx="2">
                  <c:v>3214457273</c:v>
                </c:pt>
                <c:pt idx="3">
                  <c:v>684770982</c:v>
                </c:pt>
                <c:pt idx="4">
                  <c:v>1452956428</c:v>
                </c:pt>
                <c:pt idx="5">
                  <c:v>-4984600962</c:v>
                </c:pt>
                <c:pt idx="6">
                  <c:v>-5947384834</c:v>
                </c:pt>
                <c:pt idx="7">
                  <c:v>-5111940127</c:v>
                </c:pt>
                <c:pt idx="8">
                  <c:v>-9097892828</c:v>
                </c:pt>
                <c:pt idx="9">
                  <c:v>-24495352927</c:v>
                </c:pt>
                <c:pt idx="10">
                  <c:v>-36849200860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A3-4F8F-BD50-57319969B421}"/>
            </c:ext>
          </c:extLst>
        </c:ser>
        <c:ser>
          <c:idx val="10"/>
          <c:order val="10"/>
          <c:tx>
            <c:strRef>
              <c:f>'Balance commerciale IAA'!$K$28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'Balance commerciale IAA'!$C$30:$C$40</c:f>
              <c:strCache>
                <c:ptCount val="11"/>
                <c:pt idx="0">
                  <c:v>1. Japon</c:v>
                </c:pt>
                <c:pt idx="1">
                  <c:v>2. Hong Kong</c:v>
                </c:pt>
                <c:pt idx="2">
                  <c:v>3. Corée du Sud</c:v>
                </c:pt>
                <c:pt idx="3">
                  <c:v>4. Malaisie</c:v>
                </c:pt>
                <c:pt idx="4">
                  <c:v>5. Philippines</c:v>
                </c:pt>
                <c:pt idx="5">
                  <c:v>11. France</c:v>
                </c:pt>
                <c:pt idx="6">
                  <c:v>5. Thaïlande</c:v>
                </c:pt>
                <c:pt idx="7">
                  <c:v>4. Australie</c:v>
                </c:pt>
                <c:pt idx="8">
                  <c:v>3. Nouvelle-Zélande</c:v>
                </c:pt>
                <c:pt idx="9">
                  <c:v>2. États-Unis</c:v>
                </c:pt>
                <c:pt idx="10">
                  <c:v>1. Brésil</c:v>
                </c:pt>
              </c:strCache>
            </c:strRef>
          </c:cat>
          <c:val>
            <c:numRef>
              <c:f>'Balance commerciale IAA'!$K$30:$K$40</c:f>
              <c:numCache>
                <c:formatCode>0</c:formatCode>
                <c:ptCount val="11"/>
                <c:pt idx="0">
                  <c:v>8310810699</c:v>
                </c:pt>
                <c:pt idx="1">
                  <c:v>10016063039</c:v>
                </c:pt>
                <c:pt idx="2">
                  <c:v>4478629616</c:v>
                </c:pt>
                <c:pt idx="3">
                  <c:v>1365193887</c:v>
                </c:pt>
                <c:pt idx="4">
                  <c:v>1531931887</c:v>
                </c:pt>
                <c:pt idx="5">
                  <c:v>-3982026152</c:v>
                </c:pt>
                <c:pt idx="6">
                  <c:v>-7196499487</c:v>
                </c:pt>
                <c:pt idx="7">
                  <c:v>-7413909806</c:v>
                </c:pt>
                <c:pt idx="8">
                  <c:v>-10580100094</c:v>
                </c:pt>
                <c:pt idx="9">
                  <c:v>-25459072109</c:v>
                </c:pt>
                <c:pt idx="10">
                  <c:v>-48484406953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A3-4F8F-BD50-57319969B421}"/>
            </c:ext>
          </c:extLst>
        </c:ser>
        <c:ser>
          <c:idx val="11"/>
          <c:order val="11"/>
          <c:tx>
            <c:strRef>
              <c:f>'Balance commerciale IAA'!$L$28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'Balance commerciale IAA'!$C$30:$C$40</c:f>
              <c:strCache>
                <c:ptCount val="11"/>
                <c:pt idx="0">
                  <c:v>1. Japon</c:v>
                </c:pt>
                <c:pt idx="1">
                  <c:v>2. Hong Kong</c:v>
                </c:pt>
                <c:pt idx="2">
                  <c:v>3. Corée du Sud</c:v>
                </c:pt>
                <c:pt idx="3">
                  <c:v>4. Malaisie</c:v>
                </c:pt>
                <c:pt idx="4">
                  <c:v>5. Philippines</c:v>
                </c:pt>
                <c:pt idx="5">
                  <c:v>11. France</c:v>
                </c:pt>
                <c:pt idx="6">
                  <c:v>5. Thaïlande</c:v>
                </c:pt>
                <c:pt idx="7">
                  <c:v>4. Australie</c:v>
                </c:pt>
                <c:pt idx="8">
                  <c:v>3. Nouvelle-Zélande</c:v>
                </c:pt>
                <c:pt idx="9">
                  <c:v>2. États-Unis</c:v>
                </c:pt>
                <c:pt idx="10">
                  <c:v>1. Brésil</c:v>
                </c:pt>
              </c:strCache>
            </c:strRef>
          </c:cat>
          <c:val>
            <c:numRef>
              <c:f>'Balance commerciale IAA'!$L$30:$L$40</c:f>
              <c:numCache>
                <c:formatCode>0</c:formatCode>
                <c:ptCount val="11"/>
                <c:pt idx="0">
                  <c:v>7991047424</c:v>
                </c:pt>
                <c:pt idx="1">
                  <c:v>9229023938</c:v>
                </c:pt>
                <c:pt idx="2">
                  <c:v>4160223419</c:v>
                </c:pt>
                <c:pt idx="3">
                  <c:v>1786571802</c:v>
                </c:pt>
                <c:pt idx="4">
                  <c:v>1543717115</c:v>
                </c:pt>
                <c:pt idx="5">
                  <c:v>-4761021853</c:v>
                </c:pt>
                <c:pt idx="6">
                  <c:v>-7699522523</c:v>
                </c:pt>
                <c:pt idx="7">
                  <c:v>-7736795234</c:v>
                </c:pt>
                <c:pt idx="8">
                  <c:v>-8719258975</c:v>
                </c:pt>
                <c:pt idx="9">
                  <c:v>-18537922666</c:v>
                </c:pt>
                <c:pt idx="10">
                  <c:v>-52485743061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FA3-4F8F-BD50-57319969B421}"/>
            </c:ext>
          </c:extLst>
        </c:ser>
        <c:ser>
          <c:idx val="12"/>
          <c:order val="12"/>
          <c:tx>
            <c:strRef>
              <c:f>'Balance commerciale IAA'!$M$28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'Balance commerciale IAA'!$C$30:$C$40</c:f>
              <c:strCache>
                <c:ptCount val="11"/>
                <c:pt idx="0">
                  <c:v>1. Japon</c:v>
                </c:pt>
                <c:pt idx="1">
                  <c:v>2. Hong Kong</c:v>
                </c:pt>
                <c:pt idx="2">
                  <c:v>3. Corée du Sud</c:v>
                </c:pt>
                <c:pt idx="3">
                  <c:v>4. Malaisie</c:v>
                </c:pt>
                <c:pt idx="4">
                  <c:v>5. Philippines</c:v>
                </c:pt>
                <c:pt idx="5">
                  <c:v>11. France</c:v>
                </c:pt>
                <c:pt idx="6">
                  <c:v>5. Thaïlande</c:v>
                </c:pt>
                <c:pt idx="7">
                  <c:v>4. Australie</c:v>
                </c:pt>
                <c:pt idx="8">
                  <c:v>3. Nouvelle-Zélande</c:v>
                </c:pt>
                <c:pt idx="9">
                  <c:v>2. États-Unis</c:v>
                </c:pt>
                <c:pt idx="10">
                  <c:v>1. Brésil</c:v>
                </c:pt>
              </c:strCache>
            </c:strRef>
          </c:cat>
          <c:val>
            <c:numRef>
              <c:f>'Balance commerciale IAA'!$M$30:$M$40</c:f>
              <c:numCache>
                <c:formatCode>0</c:formatCode>
                <c:ptCount val="11"/>
                <c:pt idx="0">
                  <c:v>8705228378</c:v>
                </c:pt>
                <c:pt idx="1">
                  <c:v>7595175652</c:v>
                </c:pt>
                <c:pt idx="2">
                  <c:v>3875465171</c:v>
                </c:pt>
                <c:pt idx="3">
                  <c:v>1605295878</c:v>
                </c:pt>
                <c:pt idx="4">
                  <c:v>1591539874</c:v>
                </c:pt>
                <c:pt idx="5">
                  <c:v>-3760850929</c:v>
                </c:pt>
                <c:pt idx="6">
                  <c:v>-7024993336</c:v>
                </c:pt>
                <c:pt idx="7">
                  <c:v>-7389464580</c:v>
                </c:pt>
                <c:pt idx="8">
                  <c:v>-7965027843</c:v>
                </c:pt>
                <c:pt idx="9">
                  <c:v>-11891895963</c:v>
                </c:pt>
                <c:pt idx="10">
                  <c:v>-45900062832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FA3-4F8F-BD50-57319969B4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8995576"/>
        <c:axId val="648994008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'Balance commerciale IAA'!$D$28</c15:sqref>
                        </c15:formulaRef>
                      </c:ext>
                    </c:extLst>
                    <c:strCache>
                      <c:ptCount val="1"/>
                      <c:pt idx="0">
                        <c:v>2015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'Balance commerciale IAA'!$C$30:$C$40</c15:sqref>
                        </c15:formulaRef>
                      </c:ext>
                    </c:extLst>
                    <c:strCache>
                      <c:ptCount val="11"/>
                      <c:pt idx="0">
                        <c:v>1. Japon</c:v>
                      </c:pt>
                      <c:pt idx="1">
                        <c:v>2. Hong Kong</c:v>
                      </c:pt>
                      <c:pt idx="2">
                        <c:v>3. Corée du Sud</c:v>
                      </c:pt>
                      <c:pt idx="3">
                        <c:v>4. Malaisie</c:v>
                      </c:pt>
                      <c:pt idx="4">
                        <c:v>5. Philippines</c:v>
                      </c:pt>
                      <c:pt idx="5">
                        <c:v>11. France</c:v>
                      </c:pt>
                      <c:pt idx="6">
                        <c:v>5. Thaïlande</c:v>
                      </c:pt>
                      <c:pt idx="7">
                        <c:v>4. Australie</c:v>
                      </c:pt>
                      <c:pt idx="8">
                        <c:v>3. Nouvelle-Zélande</c:v>
                      </c:pt>
                      <c:pt idx="9">
                        <c:v>2. États-Unis</c:v>
                      </c:pt>
                      <c:pt idx="10">
                        <c:v>1. Brésil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'Balance commerciale IAA'!$D$30:$D$40</c15:sqref>
                        </c15:formulaRef>
                      </c:ext>
                    </c:extLst>
                    <c:numCache>
                      <c:formatCode>0</c:formatCode>
                      <c:ptCount val="11"/>
                      <c:pt idx="0">
                        <c:v>8520899879</c:v>
                      </c:pt>
                      <c:pt idx="1">
                        <c:v>7694943222</c:v>
                      </c:pt>
                      <c:pt idx="2">
                        <c:v>3079029435</c:v>
                      </c:pt>
                      <c:pt idx="3">
                        <c:v>-4030661</c:v>
                      </c:pt>
                      <c:pt idx="4">
                        <c:v>854732266</c:v>
                      </c:pt>
                      <c:pt idx="5">
                        <c:v>-2722917850</c:v>
                      </c:pt>
                      <c:pt idx="6">
                        <c:v>-1029773630</c:v>
                      </c:pt>
                      <c:pt idx="7">
                        <c:v>-3973885951</c:v>
                      </c:pt>
                      <c:pt idx="8">
                        <c:v>-3396444720</c:v>
                      </c:pt>
                      <c:pt idx="9">
                        <c:v>-13510406479</c:v>
                      </c:pt>
                      <c:pt idx="10">
                        <c:v>-17259065584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8FA3-4F8F-BD50-57319969B421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IAA'!$E$28</c15:sqref>
                        </c15:formulaRef>
                      </c:ext>
                    </c:extLst>
                    <c:strCache>
                      <c:ptCount val="1"/>
                      <c:pt idx="0">
                        <c:v>2016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IAA'!$C$30:$C$40</c15:sqref>
                        </c15:formulaRef>
                      </c:ext>
                    </c:extLst>
                    <c:strCache>
                      <c:ptCount val="11"/>
                      <c:pt idx="0">
                        <c:v>1. Japon</c:v>
                      </c:pt>
                      <c:pt idx="1">
                        <c:v>2. Hong Kong</c:v>
                      </c:pt>
                      <c:pt idx="2">
                        <c:v>3. Corée du Sud</c:v>
                      </c:pt>
                      <c:pt idx="3">
                        <c:v>4. Malaisie</c:v>
                      </c:pt>
                      <c:pt idx="4">
                        <c:v>5. Philippines</c:v>
                      </c:pt>
                      <c:pt idx="5">
                        <c:v>11. France</c:v>
                      </c:pt>
                      <c:pt idx="6">
                        <c:v>5. Thaïlande</c:v>
                      </c:pt>
                      <c:pt idx="7">
                        <c:v>4. Australie</c:v>
                      </c:pt>
                      <c:pt idx="8">
                        <c:v>3. Nouvelle-Zélande</c:v>
                      </c:pt>
                      <c:pt idx="9">
                        <c:v>2. États-Unis</c:v>
                      </c:pt>
                      <c:pt idx="10">
                        <c:v>1. Brésil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IAA'!$E$30:$E$40</c15:sqref>
                        </c15:formulaRef>
                      </c:ext>
                    </c:extLst>
                    <c:numCache>
                      <c:formatCode>0</c:formatCode>
                      <c:ptCount val="11"/>
                      <c:pt idx="0">
                        <c:v>8322775284</c:v>
                      </c:pt>
                      <c:pt idx="1">
                        <c:v>8757531918</c:v>
                      </c:pt>
                      <c:pt idx="2">
                        <c:v>3272179228</c:v>
                      </c:pt>
                      <c:pt idx="3">
                        <c:v>385990555</c:v>
                      </c:pt>
                      <c:pt idx="4">
                        <c:v>1182888653</c:v>
                      </c:pt>
                      <c:pt idx="5">
                        <c:v>-2130974167</c:v>
                      </c:pt>
                      <c:pt idx="6">
                        <c:v>-560376886</c:v>
                      </c:pt>
                      <c:pt idx="7">
                        <c:v>-2928675213</c:v>
                      </c:pt>
                      <c:pt idx="8">
                        <c:v>-3624006491</c:v>
                      </c:pt>
                      <c:pt idx="9">
                        <c:v>-13708053099</c:v>
                      </c:pt>
                      <c:pt idx="10">
                        <c:v>-16394981888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8FA3-4F8F-BD50-57319969B421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IAA'!$F$28</c15:sqref>
                        </c15:formulaRef>
                      </c:ext>
                    </c:extLst>
                    <c:strCache>
                      <c:ptCount val="1"/>
                      <c:pt idx="0">
                        <c:v>2017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IAA'!$C$30:$C$40</c15:sqref>
                        </c15:formulaRef>
                      </c:ext>
                    </c:extLst>
                    <c:strCache>
                      <c:ptCount val="11"/>
                      <c:pt idx="0">
                        <c:v>1. Japon</c:v>
                      </c:pt>
                      <c:pt idx="1">
                        <c:v>2. Hong Kong</c:v>
                      </c:pt>
                      <c:pt idx="2">
                        <c:v>3. Corée du Sud</c:v>
                      </c:pt>
                      <c:pt idx="3">
                        <c:v>4. Malaisie</c:v>
                      </c:pt>
                      <c:pt idx="4">
                        <c:v>5. Philippines</c:v>
                      </c:pt>
                      <c:pt idx="5">
                        <c:v>11. France</c:v>
                      </c:pt>
                      <c:pt idx="6">
                        <c:v>5. Thaïlande</c:v>
                      </c:pt>
                      <c:pt idx="7">
                        <c:v>4. Australie</c:v>
                      </c:pt>
                      <c:pt idx="8">
                        <c:v>3. Nouvelle-Zélande</c:v>
                      </c:pt>
                      <c:pt idx="9">
                        <c:v>2. États-Unis</c:v>
                      </c:pt>
                      <c:pt idx="10">
                        <c:v>1. Brésil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IAA'!$F$30:$F$40</c15:sqref>
                        </c15:formulaRef>
                      </c:ext>
                    </c:extLst>
                    <c:numCache>
                      <c:formatCode>0</c:formatCode>
                      <c:ptCount val="11"/>
                      <c:pt idx="0">
                        <c:v>8254516565</c:v>
                      </c:pt>
                      <c:pt idx="1">
                        <c:v>8330069055</c:v>
                      </c:pt>
                      <c:pt idx="2">
                        <c:v>3351420313</c:v>
                      </c:pt>
                      <c:pt idx="3">
                        <c:v>60229653</c:v>
                      </c:pt>
                      <c:pt idx="4">
                        <c:v>1097717493</c:v>
                      </c:pt>
                      <c:pt idx="5">
                        <c:v>-2594181005</c:v>
                      </c:pt>
                      <c:pt idx="6">
                        <c:v>-1283733892</c:v>
                      </c:pt>
                      <c:pt idx="7">
                        <c:v>-4406995989</c:v>
                      </c:pt>
                      <c:pt idx="8">
                        <c:v>-4928258587</c:v>
                      </c:pt>
                      <c:pt idx="9">
                        <c:v>-12955820633</c:v>
                      </c:pt>
                      <c:pt idx="10">
                        <c:v>-20617248697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8FA3-4F8F-BD50-57319969B421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IAA'!$G$28</c15:sqref>
                        </c15:formulaRef>
                      </c:ext>
                    </c:extLst>
                    <c:strCache>
                      <c:ptCount val="1"/>
                      <c:pt idx="0">
                        <c:v>2018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IAA'!$C$30:$C$40</c15:sqref>
                        </c15:formulaRef>
                      </c:ext>
                    </c:extLst>
                    <c:strCache>
                      <c:ptCount val="11"/>
                      <c:pt idx="0">
                        <c:v>1. Japon</c:v>
                      </c:pt>
                      <c:pt idx="1">
                        <c:v>2. Hong Kong</c:v>
                      </c:pt>
                      <c:pt idx="2">
                        <c:v>3. Corée du Sud</c:v>
                      </c:pt>
                      <c:pt idx="3">
                        <c:v>4. Malaisie</c:v>
                      </c:pt>
                      <c:pt idx="4">
                        <c:v>5. Philippines</c:v>
                      </c:pt>
                      <c:pt idx="5">
                        <c:v>11. France</c:v>
                      </c:pt>
                      <c:pt idx="6">
                        <c:v>5. Thaïlande</c:v>
                      </c:pt>
                      <c:pt idx="7">
                        <c:v>4. Australie</c:v>
                      </c:pt>
                      <c:pt idx="8">
                        <c:v>3. Nouvelle-Zélande</c:v>
                      </c:pt>
                      <c:pt idx="9">
                        <c:v>2. États-Unis</c:v>
                      </c:pt>
                      <c:pt idx="10">
                        <c:v>1. Brésil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IAA'!$G$30:$G$40</c15:sqref>
                        </c15:formulaRef>
                      </c:ext>
                    </c:extLst>
                    <c:numCache>
                      <c:formatCode>0</c:formatCode>
                      <c:ptCount val="11"/>
                      <c:pt idx="0">
                        <c:v>8037103715</c:v>
                      </c:pt>
                      <c:pt idx="1">
                        <c:v>8220727026</c:v>
                      </c:pt>
                      <c:pt idx="2">
                        <c:v>3526858353</c:v>
                      </c:pt>
                      <c:pt idx="3">
                        <c:v>74820355</c:v>
                      </c:pt>
                      <c:pt idx="4">
                        <c:v>920815601</c:v>
                      </c:pt>
                      <c:pt idx="5">
                        <c:v>-2742926785</c:v>
                      </c:pt>
                      <c:pt idx="6">
                        <c:v>-1916069737</c:v>
                      </c:pt>
                      <c:pt idx="7">
                        <c:v>-4941030160</c:v>
                      </c:pt>
                      <c:pt idx="8">
                        <c:v>-5563600902</c:v>
                      </c:pt>
                      <c:pt idx="9">
                        <c:v>-4942321958</c:v>
                      </c:pt>
                      <c:pt idx="10">
                        <c:v>-27518062709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8FA3-4F8F-BD50-57319969B421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IAA'!$H$28</c15:sqref>
                        </c15:formulaRef>
                      </c:ext>
                    </c:extLst>
                    <c:strCache>
                      <c:ptCount val="1"/>
                      <c:pt idx="0">
                        <c:v>2019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IAA'!$C$30:$C$40</c15:sqref>
                        </c15:formulaRef>
                      </c:ext>
                    </c:extLst>
                    <c:strCache>
                      <c:ptCount val="11"/>
                      <c:pt idx="0">
                        <c:v>1. Japon</c:v>
                      </c:pt>
                      <c:pt idx="1">
                        <c:v>2. Hong Kong</c:v>
                      </c:pt>
                      <c:pt idx="2">
                        <c:v>3. Corée du Sud</c:v>
                      </c:pt>
                      <c:pt idx="3">
                        <c:v>4. Malaisie</c:v>
                      </c:pt>
                      <c:pt idx="4">
                        <c:v>5. Philippines</c:v>
                      </c:pt>
                      <c:pt idx="5">
                        <c:v>11. France</c:v>
                      </c:pt>
                      <c:pt idx="6">
                        <c:v>5. Thaïlande</c:v>
                      </c:pt>
                      <c:pt idx="7">
                        <c:v>4. Australie</c:v>
                      </c:pt>
                      <c:pt idx="8">
                        <c:v>3. Nouvelle-Zélande</c:v>
                      </c:pt>
                      <c:pt idx="9">
                        <c:v>2. États-Unis</c:v>
                      </c:pt>
                      <c:pt idx="10">
                        <c:v>1. Brésil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IAA'!$H$30:$H$40</c15:sqref>
                        </c15:formulaRef>
                      </c:ext>
                    </c:extLst>
                    <c:numCache>
                      <c:formatCode>0</c:formatCode>
                      <c:ptCount val="11"/>
                      <c:pt idx="0">
                        <c:v>8008628516</c:v>
                      </c:pt>
                      <c:pt idx="1">
                        <c:v>8097212791</c:v>
                      </c:pt>
                      <c:pt idx="2">
                        <c:v>3323314252</c:v>
                      </c:pt>
                      <c:pt idx="3">
                        <c:v>382779809</c:v>
                      </c:pt>
                      <c:pt idx="4">
                        <c:v>933437190</c:v>
                      </c:pt>
                      <c:pt idx="5">
                        <c:v>-2976840011</c:v>
                      </c:pt>
                      <c:pt idx="6">
                        <c:v>-2788671608</c:v>
                      </c:pt>
                      <c:pt idx="7">
                        <c:v>-6440039785</c:v>
                      </c:pt>
                      <c:pt idx="8">
                        <c:v>-7482621499</c:v>
                      </c:pt>
                      <c:pt idx="9">
                        <c:v>-5743287538</c:v>
                      </c:pt>
                      <c:pt idx="10">
                        <c:v>-25156636940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8FA3-4F8F-BD50-57319969B421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IAA'!$I$28</c15:sqref>
                        </c15:formulaRef>
                      </c:ext>
                    </c:extLst>
                    <c:strCache>
                      <c:ptCount val="1"/>
                      <c:pt idx="0">
                        <c:v>2020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IAA'!$C$30:$C$40</c15:sqref>
                        </c15:formulaRef>
                      </c:ext>
                    </c:extLst>
                    <c:strCache>
                      <c:ptCount val="11"/>
                      <c:pt idx="0">
                        <c:v>1. Japon</c:v>
                      </c:pt>
                      <c:pt idx="1">
                        <c:v>2. Hong Kong</c:v>
                      </c:pt>
                      <c:pt idx="2">
                        <c:v>3. Corée du Sud</c:v>
                      </c:pt>
                      <c:pt idx="3">
                        <c:v>4. Malaisie</c:v>
                      </c:pt>
                      <c:pt idx="4">
                        <c:v>5. Philippines</c:v>
                      </c:pt>
                      <c:pt idx="5">
                        <c:v>11. France</c:v>
                      </c:pt>
                      <c:pt idx="6">
                        <c:v>5. Thaïlande</c:v>
                      </c:pt>
                      <c:pt idx="7">
                        <c:v>4. Australie</c:v>
                      </c:pt>
                      <c:pt idx="8">
                        <c:v>3. Nouvelle-Zélande</c:v>
                      </c:pt>
                      <c:pt idx="9">
                        <c:v>2. États-Unis</c:v>
                      </c:pt>
                      <c:pt idx="10">
                        <c:v>1. Brésil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IAA'!$I$30:$I$40</c15:sqref>
                        </c15:formulaRef>
                      </c:ext>
                    </c:extLst>
                    <c:numCache>
                      <c:formatCode>0</c:formatCode>
                      <c:ptCount val="11"/>
                      <c:pt idx="0">
                        <c:v>7246724586</c:v>
                      </c:pt>
                      <c:pt idx="1">
                        <c:v>7291942136</c:v>
                      </c:pt>
                      <c:pt idx="2">
                        <c:v>3128852601</c:v>
                      </c:pt>
                      <c:pt idx="3">
                        <c:v>319284503</c:v>
                      </c:pt>
                      <c:pt idx="4">
                        <c:v>1274791772</c:v>
                      </c:pt>
                      <c:pt idx="5">
                        <c:v>-3596642008</c:v>
                      </c:pt>
                      <c:pt idx="6">
                        <c:v>-3035630582</c:v>
                      </c:pt>
                      <c:pt idx="7">
                        <c:v>-5989479630</c:v>
                      </c:pt>
                      <c:pt idx="8">
                        <c:v>-7500083862</c:v>
                      </c:pt>
                      <c:pt idx="9">
                        <c:v>-13088467519</c:v>
                      </c:pt>
                      <c:pt idx="10">
                        <c:v>-29649965836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8FA3-4F8F-BD50-57319969B421}"/>
                  </c:ext>
                </c:extLst>
              </c15:ser>
            </c15:filteredBarSeries>
          </c:ext>
        </c:extLst>
      </c:barChart>
      <c:catAx>
        <c:axId val="648995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648994008"/>
        <c:crosses val="autoZero"/>
        <c:auto val="1"/>
        <c:lblAlgn val="ctr"/>
        <c:lblOffset val="100"/>
        <c:noMultiLvlLbl val="0"/>
      </c:catAx>
      <c:valAx>
        <c:axId val="648994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648995576"/>
        <c:crosses val="autoZero"/>
        <c:crossBetween val="between"/>
        <c:dispUnits>
          <c:builtInUnit val="b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r>
                    <a:rPr lang="fr-FR"/>
                    <a:t>Milliards (en €)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arianne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50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Marianne" panose="02000000000000000000" pitchFamily="50" charset="0"/>
        </a:defRPr>
      </a:pPr>
      <a:endParaRPr lang="fr-FR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explosion val="18"/>
            <c:spPr>
              <a:solidFill>
                <a:srgbClr val="00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BB-4CF6-A029-5AE6A7B5DF23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BB-4CF6-A029-5AE6A7B5DF23}"/>
              </c:ext>
            </c:extLst>
          </c:dPt>
          <c:dLbls>
            <c:dLbl>
              <c:idx val="0"/>
              <c:layout>
                <c:manualLayout>
                  <c:x val="-1.8112858060144996E-2"/>
                  <c:y val="2.027728246958112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50" b="0" i="0" u="none" strike="noStrike" kern="1200" baseline="0">
                        <a:solidFill>
                          <a:srgbClr val="00B050"/>
                        </a:solidFill>
                        <a:latin typeface="Marianne" panose="02000000000000000000" pitchFamily="50" charset="0"/>
                        <a:ea typeface="+mn-ea"/>
                        <a:cs typeface="+mn-cs"/>
                      </a:defRPr>
                    </a:pPr>
                    <a:r>
                      <a:rPr lang="fr-FR" sz="800" b="1" baseline="0" dirty="0" smtClean="0">
                        <a:solidFill>
                          <a:srgbClr val="00FF00"/>
                        </a:solidFill>
                      </a:rPr>
                      <a:t>Importations de produits agricoles et agro-alimentaires</a:t>
                    </a:r>
                    <a:r>
                      <a:rPr lang="fr-FR" sz="800" b="1" baseline="0" dirty="0">
                        <a:solidFill>
                          <a:srgbClr val="00FF00"/>
                        </a:solidFill>
                      </a:rPr>
                      <a:t>
</a:t>
                    </a:r>
                    <a:fld id="{6B67EFA9-9646-4345-B55E-D5905D2B272C}" type="VALUE">
                      <a:rPr lang="fr-FR" sz="800" b="1" baseline="0">
                        <a:solidFill>
                          <a:srgbClr val="00FF00"/>
                        </a:solidFill>
                      </a:rPr>
                      <a:pPr>
                        <a:defRPr sz="1050">
                          <a:solidFill>
                            <a:srgbClr val="00B050"/>
                          </a:solidFill>
                        </a:defRPr>
                      </a:pPr>
                      <a:t>[VALEUR]</a:t>
                    </a:fld>
                    <a:endParaRPr lang="fr-FR" sz="800" b="1" baseline="0" dirty="0">
                      <a:solidFill>
                        <a:srgbClr val="00FF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rgbClr val="00B050"/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633702035434838"/>
                      <c:h val="0.1980062638746611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2BB-4CF6-A029-5AE6A7B5DF23}"/>
                </c:ext>
              </c:extLst>
            </c:dLbl>
            <c:dLbl>
              <c:idx val="1"/>
              <c:layout>
                <c:manualLayout>
                  <c:x val="0.56623493856489793"/>
                  <c:y val="-0.17108910182883696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00" b="1" i="0" u="none" strike="noStrike" kern="1200" baseline="0">
                        <a:solidFill>
                          <a:schemeClr val="bg1"/>
                        </a:solidFill>
                        <a:latin typeface="Marianne" panose="02000000000000000000" pitchFamily="50" charset="0"/>
                        <a:ea typeface="+mn-ea"/>
                        <a:cs typeface="+mn-cs"/>
                      </a:defRPr>
                    </a:pPr>
                    <a:r>
                      <a:rPr lang="en-US" b="1" dirty="0" err="1" smtClean="0">
                        <a:solidFill>
                          <a:schemeClr val="bg1"/>
                        </a:solidFill>
                      </a:rPr>
                      <a:t>Autres</a:t>
                    </a:r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 importations</a:t>
                    </a:r>
                    <a:endParaRPr lang="en-US" b="1" baseline="0" dirty="0">
                      <a:solidFill>
                        <a:schemeClr val="bg1"/>
                      </a:solidFill>
                    </a:endParaRPr>
                  </a:p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fld id="{70400D9E-B90E-491B-8158-A119668BFF0E}" type="VALUE">
                      <a:rPr lang="en-US" b="1" dirty="0">
                        <a:solidFill>
                          <a:schemeClr val="bg1"/>
                        </a:solidFill>
                      </a:rPr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baseline="0">
                      <a:solidFill>
                        <a:schemeClr val="bg1"/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2BB-4CF6-A029-5AE6A7B5DF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rianne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'Import. IAA'!$C$31:$C$33</c:f>
              <c:strCache>
                <c:ptCount val="2"/>
                <c:pt idx="0">
                  <c:v>Produits agricoles et agro-alimentaires</c:v>
                </c:pt>
                <c:pt idx="1">
                  <c:v>Autres</c:v>
                </c:pt>
              </c:strCache>
            </c:strRef>
          </c:cat>
          <c:val>
            <c:numRef>
              <c:f>'Import. IAA'!$M$31:$M$33</c:f>
              <c:numCache>
                <c:formatCode>0%</c:formatCode>
                <c:ptCount val="2"/>
                <c:pt idx="0">
                  <c:v>0.13428507924583369</c:v>
                </c:pt>
                <c:pt idx="1">
                  <c:v>0.86571492075416634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BB-4CF6-A029-5AE6A7B5DF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Marianne" panose="02000000000000000000" pitchFamily="50" charset="0"/>
        </a:defRPr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0"/>
          <c:order val="10"/>
          <c:tx>
            <c:strRef>
              <c:f>'Import. IAA'!$C$50</c:f>
              <c:strCache>
                <c:ptCount val="1"/>
                <c:pt idx="0">
                  <c:v>Argentine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C91-4827-AA8F-73E57075B118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C91-4827-AA8F-73E57075B118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C91-4827-AA8F-73E57075B118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C91-4827-AA8F-73E57075B118}"/>
              </c:ext>
            </c:extLst>
          </c:dPt>
          <c:cat>
            <c:strRef>
              <c:f>'Import. IAA'!$J$38:$M$38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strCache>
            </c:strRef>
          </c:cat>
          <c:val>
            <c:numRef>
              <c:f>'Import. IAA'!$J$51:$M$51</c:f>
              <c:numCache>
                <c:formatCode>0</c:formatCode>
                <c:ptCount val="4"/>
                <c:pt idx="0">
                  <c:v>5400109111</c:v>
                </c:pt>
                <c:pt idx="1">
                  <c:v>4644400386</c:v>
                </c:pt>
                <c:pt idx="2">
                  <c:v>5322606131</c:v>
                </c:pt>
                <c:pt idx="3">
                  <c:v>4359842772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C91-4827-AA8F-73E57075B118}"/>
            </c:ext>
          </c:extLst>
        </c:ser>
        <c:ser>
          <c:idx val="11"/>
          <c:order val="11"/>
          <c:tx>
            <c:strRef>
              <c:f>'Import. IAA'!#REF!</c:f>
              <c:strCache>
                <c:ptCount val="1"/>
                <c:pt idx="0">
                  <c:v>#REF!</c:v>
                </c:pt>
              </c:strCache>
              <c:extLst xmlns:c15="http://schemas.microsoft.com/office/drawing/2012/chart"/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'[2]Import. IAA'!$M$38:$P$38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  <c:extLst/>
            </c:numRef>
          </c:cat>
          <c:val>
            <c:numRef>
              <c:f>'Import. IAA'!#REF!</c:f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9-FC91-4827-AA8F-73E57075B1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648993224"/>
        <c:axId val="65835134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'Import. IAA'!$C$39</c15:sqref>
                        </c15:formulaRef>
                      </c:ext>
                    </c:extLst>
                    <c:strCache>
                      <c:ptCount val="1"/>
                      <c:pt idx="0">
                        <c:v>Monde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'Import. IAA'!$J$38:$M$38</c15:sqref>
                        </c15:formulaRef>
                      </c:ext>
                    </c:extLst>
                    <c:strCache>
                      <c:ptCount val="4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'Import. IAA'!$J$39:$M$39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176748140597</c:v>
                      </c:pt>
                      <c:pt idx="1">
                        <c:v>212762578042</c:v>
                      </c:pt>
                      <c:pt idx="2">
                        <c:v>206217919687</c:v>
                      </c:pt>
                      <c:pt idx="3">
                        <c:v>187977354013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A-FC91-4827-AA8F-73E57075B118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IAA'!$C$41</c15:sqref>
                        </c15:formulaRef>
                      </c:ext>
                    </c:extLst>
                    <c:strCache>
                      <c:ptCount val="1"/>
                      <c:pt idx="0">
                        <c:v>Brésil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tx2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C-FC91-4827-AA8F-73E57075B118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E-FC91-4827-AA8F-73E57075B118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chemeClr val="tx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0-FC91-4827-AA8F-73E57075B118}"/>
                    </c:ext>
                  </c:extLst>
                </c:dPt>
                <c:dPt>
                  <c:idx val="3"/>
                  <c:invertIfNegative val="0"/>
                  <c:bubble3D val="0"/>
                  <c:spPr>
                    <a:solidFill>
                      <a:srgbClr val="FF0000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2-FC91-4827-AA8F-73E57075B118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IAA'!$J$38:$M$38</c15:sqref>
                        </c15:formulaRef>
                      </c:ext>
                    </c:extLst>
                    <c:strCache>
                      <c:ptCount val="4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IAA'!$J$51:$M$51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5400109111</c:v>
                      </c:pt>
                      <c:pt idx="1">
                        <c:v>4644400386</c:v>
                      </c:pt>
                      <c:pt idx="2">
                        <c:v>5322606131</c:v>
                      </c:pt>
                      <c:pt idx="3">
                        <c:v>4359842772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FC91-4827-AA8F-73E57075B118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IAA'!$C$42</c15:sqref>
                        </c15:formulaRef>
                      </c:ext>
                    </c:extLst>
                    <c:strCache>
                      <c:ptCount val="1"/>
                      <c:pt idx="0">
                        <c:v>États-Unis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IAA'!$J$38:$M$38</c15:sqref>
                        </c15:formulaRef>
                      </c:ext>
                    </c:extLst>
                    <c:strCache>
                      <c:ptCount val="4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IAA'!$J$42:$M$42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30622002486</c:v>
                      </c:pt>
                      <c:pt idx="1">
                        <c:v>34974748559</c:v>
                      </c:pt>
                      <c:pt idx="2">
                        <c:v>27677963622</c:v>
                      </c:pt>
                      <c:pt idx="3">
                        <c:v>23068069991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FC91-4827-AA8F-73E57075B118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IAA'!$C$43</c15:sqref>
                        </c15:formulaRef>
                      </c:ext>
                    </c:extLst>
                    <c:strCache>
                      <c:ptCount val="1"/>
                      <c:pt idx="0">
                        <c:v>Thaïlande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IAA'!$J$38:$M$38</c15:sqref>
                        </c15:formulaRef>
                      </c:ext>
                    </c:extLst>
                    <c:strCache>
                      <c:ptCount val="4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IAA'!$J$43:$M$43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9824983851</c:v>
                      </c:pt>
                      <c:pt idx="1">
                        <c:v>11765742968</c:v>
                      </c:pt>
                      <c:pt idx="2">
                        <c:v>11937053459</c:v>
                      </c:pt>
                      <c:pt idx="3">
                        <c:v>10502310945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FC91-4827-AA8F-73E57075B118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IAA'!$C$44</c15:sqref>
                        </c15:formulaRef>
                      </c:ext>
                    </c:extLst>
                    <c:strCache>
                      <c:ptCount val="1"/>
                      <c:pt idx="0">
                        <c:v>Australie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IAA'!$J$38:$M$38</c15:sqref>
                        </c15:formulaRef>
                      </c:ext>
                    </c:extLst>
                    <c:strCache>
                      <c:ptCount val="4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IAA'!$J$44:$M$44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6005199965</c:v>
                      </c:pt>
                      <c:pt idx="1">
                        <c:v>8768964848</c:v>
                      </c:pt>
                      <c:pt idx="2">
                        <c:v>9114998722</c:v>
                      </c:pt>
                      <c:pt idx="3">
                        <c:v>8713116433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FC91-4827-AA8F-73E57075B118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IAA'!$C$45</c15:sqref>
                        </c15:formulaRef>
                      </c:ext>
                    </c:extLst>
                    <c:strCache>
                      <c:ptCount val="1"/>
                      <c:pt idx="0">
                        <c:v>Nouvelle-Zélande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IAA'!$J$38:$M$38</c15:sqref>
                        </c15:formulaRef>
                      </c:ext>
                    </c:extLst>
                    <c:strCache>
                      <c:ptCount val="4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IAA'!$J$45:$M$45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9296625329</c:v>
                      </c:pt>
                      <c:pt idx="1">
                        <c:v>10893170934</c:v>
                      </c:pt>
                      <c:pt idx="2">
                        <c:v>9057559472</c:v>
                      </c:pt>
                      <c:pt idx="3">
                        <c:v>8335919490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FC91-4827-AA8F-73E57075B118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IAA'!$C$46</c15:sqref>
                        </c15:formulaRef>
                      </c:ext>
                    </c:extLst>
                    <c:strCache>
                      <c:ptCount val="1"/>
                      <c:pt idx="0">
                        <c:v>Indonésie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IAA'!$J$38:$M$38</c15:sqref>
                        </c15:formulaRef>
                      </c:ext>
                    </c:extLst>
                    <c:strCache>
                      <c:ptCount val="4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IAA'!$J$46:$M$46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7951155300</c:v>
                      </c:pt>
                      <c:pt idx="1">
                        <c:v>9964554108</c:v>
                      </c:pt>
                      <c:pt idx="2">
                        <c:v>9017786405</c:v>
                      </c:pt>
                      <c:pt idx="3">
                        <c:v>7868085060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FC91-4827-AA8F-73E57075B118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IAA'!$C$47</c15:sqref>
                        </c15:formulaRef>
                      </c:ext>
                    </c:extLst>
                    <c:strCache>
                      <c:ptCount val="1"/>
                      <c:pt idx="0">
                        <c:v>Canada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IAA'!$J$38:$M$38</c15:sqref>
                        </c15:formulaRef>
                      </c:ext>
                    </c:extLst>
                    <c:strCache>
                      <c:ptCount val="4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IAA'!$J$47:$M$47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7282937347</c:v>
                      </c:pt>
                      <c:pt idx="1">
                        <c:v>7127782899</c:v>
                      </c:pt>
                      <c:pt idx="2">
                        <c:v>9385608568</c:v>
                      </c:pt>
                      <c:pt idx="3">
                        <c:v>7824965790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FC91-4827-AA8F-73E57075B118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IAA'!$C$48</c15:sqref>
                        </c15:formulaRef>
                      </c:ext>
                    </c:extLst>
                    <c:strCache>
                      <c:ptCount val="1"/>
                      <c:pt idx="0">
                        <c:v>Vietnam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IAA'!$J$38:$M$38</c15:sqref>
                        </c15:formulaRef>
                      </c:ext>
                    </c:extLst>
                    <c:strCache>
                      <c:ptCount val="4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IAA'!$J$48:$M$48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3340635023</c:v>
                      </c:pt>
                      <c:pt idx="1">
                        <c:v>5636418420</c:v>
                      </c:pt>
                      <c:pt idx="2">
                        <c:v>6161249249</c:v>
                      </c:pt>
                      <c:pt idx="3">
                        <c:v>7287956401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FC91-4827-AA8F-73E57075B118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IAA'!$C$49</c15:sqref>
                        </c15:formulaRef>
                      </c:ext>
                    </c:extLst>
                    <c:strCache>
                      <c:ptCount val="1"/>
                      <c:pt idx="0">
                        <c:v>Russie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IAA'!$J$38:$M$38</c15:sqref>
                        </c15:formulaRef>
                      </c:ext>
                    </c:extLst>
                    <c:strCache>
                      <c:ptCount val="4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IAA'!$J$49:$M$49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3619184992</c:v>
                      </c:pt>
                      <c:pt idx="1">
                        <c:v>5829494305</c:v>
                      </c:pt>
                      <c:pt idx="2">
                        <c:v>8117515905</c:v>
                      </c:pt>
                      <c:pt idx="3">
                        <c:v>6796787991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FC91-4827-AA8F-73E57075B118}"/>
                  </c:ext>
                </c:extLst>
              </c15:ser>
            </c15:filteredBarSeries>
          </c:ext>
        </c:extLst>
      </c:barChart>
      <c:catAx>
        <c:axId val="648993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658351344"/>
        <c:crosses val="autoZero"/>
        <c:auto val="1"/>
        <c:lblAlgn val="ctr"/>
        <c:lblOffset val="100"/>
        <c:noMultiLvlLbl val="0"/>
      </c:catAx>
      <c:valAx>
        <c:axId val="658351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648993224"/>
        <c:crosses val="autoZero"/>
        <c:crossBetween val="between"/>
        <c:dispUnits>
          <c:builtInUnit val="billions"/>
          <c:dispUnitsLbl>
            <c:layout/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r>
                    <a:rPr lang="fr-FR"/>
                    <a:t>Milliards (en €)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arianne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Marianne" panose="02000000000000000000" pitchFamily="50" charset="0"/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0.06565</cdr:x>
      <cdr:y>0.24564</cdr:y>
    </cdr:from>
    <cdr:to>
      <cdr:x>0.98836</cdr:x>
      <cdr:y>0.25071</cdr:y>
    </cdr:to>
    <cdr:cxnSp macro="">
      <cdr:nvCxnSpPr>
        <cdr:cNvPr id="3" name="Connecteur droit 2"/>
        <cdr:cNvCxnSpPr/>
      </cdr:nvCxnSpPr>
      <cdr:spPr>
        <a:xfrm xmlns:a="http://schemas.openxmlformats.org/drawingml/2006/main" flipV="1">
          <a:off x="778558" y="1084886"/>
          <a:ext cx="10941845" cy="22397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0.3992</cdr:x>
      <cdr:y>0.12078</cdr:y>
    </cdr:from>
    <cdr:to>
      <cdr:x>0.57429</cdr:x>
      <cdr:y>0.20022</cdr:y>
    </cdr:to>
    <cdr:sp macro="" textlink="">
      <cdr:nvSpPr>
        <cdr:cNvPr id="2" name="ZoneTexte 2"/>
        <cdr:cNvSpPr txBox="1"/>
      </cdr:nvSpPr>
      <cdr:spPr>
        <a:xfrm xmlns:a="http://schemas.openxmlformats.org/drawingml/2006/main">
          <a:off x="1585292" y="460271"/>
          <a:ext cx="695316" cy="3027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200" b="1" dirty="0" smtClean="0">
              <a:solidFill>
                <a:srgbClr val="FF0000"/>
              </a:solidFill>
              <a:latin typeface="Marianne" panose="02000000000000000000" pitchFamily="50" charset="0"/>
            </a:rPr>
            <a:t>- 19 %</a:t>
          </a:r>
          <a:endParaRPr lang="fr-FR" sz="1200" b="1" dirty="0">
            <a:solidFill>
              <a:srgbClr val="FF0000"/>
            </a:solidFill>
            <a:latin typeface="Marianne" panose="02000000000000000000" pitchFamily="50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0.07785</cdr:x>
      <cdr:y>0.03376</cdr:y>
    </cdr:from>
    <cdr:to>
      <cdr:x>0.99084</cdr:x>
      <cdr:y>0.0941</cdr:y>
    </cdr:to>
    <cdr:sp macro="" textlink="">
      <cdr:nvSpPr>
        <cdr:cNvPr id="2" name="ZoneTexte 12"/>
        <cdr:cNvSpPr txBox="1"/>
      </cdr:nvSpPr>
      <cdr:spPr>
        <a:xfrm xmlns:a="http://schemas.openxmlformats.org/drawingml/2006/main">
          <a:off x="923177" y="154966"/>
          <a:ext cx="10826604" cy="27697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b="1" dirty="0" smtClean="0">
              <a:solidFill>
                <a:srgbClr val="FF0000"/>
              </a:solidFill>
              <a:latin typeface="Marianne" panose="02000000000000000000" pitchFamily="50" charset="0"/>
            </a:rPr>
            <a:t>- 26 %       	      </a:t>
          </a:r>
          <a:r>
            <a:rPr lang="fr-FR" sz="1200" b="1" dirty="0">
              <a:solidFill>
                <a:srgbClr val="FF0000"/>
              </a:solidFill>
              <a:latin typeface="Marianne" panose="02000000000000000000" pitchFamily="50" charset="0"/>
            </a:rPr>
            <a:t>-</a:t>
          </a:r>
          <a:r>
            <a:rPr lang="fr-FR" sz="1200" b="1" dirty="0" smtClean="0">
              <a:solidFill>
                <a:srgbClr val="FF0000"/>
              </a:solidFill>
              <a:latin typeface="Marianne" panose="02000000000000000000" pitchFamily="50" charset="0"/>
            </a:rPr>
            <a:t> 33 %               - 17 %             - 48 %              - 11 %             - 1 %                - 24 %             - 56 %             </a:t>
          </a:r>
          <a:r>
            <a:rPr lang="fr-FR" sz="1200" b="1" dirty="0" smtClean="0">
              <a:solidFill>
                <a:srgbClr val="00B050"/>
              </a:solidFill>
              <a:latin typeface="Marianne" panose="02000000000000000000" pitchFamily="50" charset="0"/>
            </a:rPr>
            <a:t>+</a:t>
          </a:r>
          <a:r>
            <a:rPr lang="fr-FR" sz="1200" b="1" dirty="0">
              <a:solidFill>
                <a:srgbClr val="00B050"/>
              </a:solidFill>
              <a:latin typeface="Marianne" panose="02000000000000000000" pitchFamily="50" charset="0"/>
            </a:rPr>
            <a:t> </a:t>
          </a:r>
          <a:r>
            <a:rPr lang="fr-FR" sz="1200" b="1" dirty="0" smtClean="0">
              <a:solidFill>
                <a:srgbClr val="00B050"/>
              </a:solidFill>
              <a:latin typeface="Marianne" panose="02000000000000000000" pitchFamily="50" charset="0"/>
            </a:rPr>
            <a:t>67 %        </a:t>
          </a:r>
          <a:r>
            <a:rPr lang="fr-FR" sz="1200" b="1" dirty="0" smtClean="0">
              <a:solidFill>
                <a:srgbClr val="FF0000"/>
              </a:solidFill>
              <a:latin typeface="Marianne" panose="02000000000000000000" pitchFamily="50" charset="0"/>
            </a:rPr>
            <a:t>     - 57 %               </a:t>
          </a:r>
          <a:r>
            <a:rPr lang="fr-FR" sz="1200" b="1" dirty="0" smtClean="0">
              <a:solidFill>
                <a:srgbClr val="00B050"/>
              </a:solidFill>
              <a:latin typeface="Marianne" panose="02000000000000000000" pitchFamily="50" charset="0"/>
            </a:rPr>
            <a:t>+</a:t>
          </a:r>
          <a:r>
            <a:rPr lang="fr-FR" sz="1200" b="1" dirty="0">
              <a:solidFill>
                <a:srgbClr val="00B050"/>
              </a:solidFill>
              <a:latin typeface="Marianne" panose="02000000000000000000" pitchFamily="50" charset="0"/>
            </a:rPr>
            <a:t> </a:t>
          </a:r>
          <a:r>
            <a:rPr lang="fr-FR" sz="1200" b="1" dirty="0" smtClean="0">
              <a:solidFill>
                <a:srgbClr val="00B050"/>
              </a:solidFill>
              <a:latin typeface="Marianne" panose="02000000000000000000" pitchFamily="50" charset="0"/>
            </a:rPr>
            <a:t>35 %</a:t>
          </a:r>
          <a:r>
            <a:rPr lang="fr-FR" sz="1200" b="1" i="1" dirty="0" smtClean="0">
              <a:solidFill>
                <a:srgbClr val="00B050"/>
              </a:solidFill>
              <a:latin typeface="Marianne" panose="02000000000000000000" pitchFamily="50" charset="0"/>
            </a:rPr>
            <a:t> </a:t>
          </a:r>
          <a:endParaRPr lang="fr-FR" sz="1200" b="1" dirty="0">
            <a:solidFill>
              <a:srgbClr val="00B050"/>
            </a:solidFill>
            <a:latin typeface="Marianne" panose="02000000000000000000" pitchFamily="50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AB073-19B6-468D-B34E-5E979DBA6034}" type="datetimeFigureOut">
              <a:rPr lang="fr-FR" smtClean="0"/>
              <a:t>19/06/2025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8044C-5866-40BC-AB90-84F59A8D82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9197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rgbClr val="0B64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10"/>
          <p:cNvSpPr>
            <a:spLocks noGrp="1"/>
          </p:cNvSpPr>
          <p:nvPr>
            <p:ph sz="quarter" idx="13" hasCustomPrompt="1"/>
          </p:nvPr>
        </p:nvSpPr>
        <p:spPr>
          <a:xfrm>
            <a:off x="4912178" y="4279515"/>
            <a:ext cx="2367644" cy="675626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lang="fr-FR" sz="4000" b="1" kern="1200" cap="all" baseline="0" dirty="0" smtClean="0">
                <a:solidFill>
                  <a:srgbClr val="0B6482"/>
                </a:solidFill>
                <a:latin typeface="Marianne" panose="02000000000000000000" pitchFamily="50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 smtClean="0"/>
              <a:t>Pays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716669"/>
          </a:xfrm>
          <a:prstGeom prst="rect">
            <a:avLst/>
          </a:prstGeom>
        </p:spPr>
      </p:pic>
      <p:sp>
        <p:nvSpPr>
          <p:cNvPr id="4" name="ZoneTexte 3"/>
          <p:cNvSpPr txBox="1"/>
          <p:nvPr userDrawn="1"/>
        </p:nvSpPr>
        <p:spPr>
          <a:xfrm>
            <a:off x="0" y="509061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  <a:latin typeface="Marianne" panose="02000000000000000000" pitchFamily="50" charset="0"/>
              </a:rPr>
              <a:t>Les échanges de produits agricoles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  <a:latin typeface="Marianne" panose="02000000000000000000" pitchFamily="50" charset="0"/>
              </a:rPr>
              <a:t>et agro-alimentaires en	</a:t>
            </a:r>
          </a:p>
        </p:txBody>
      </p:sp>
      <p:sp>
        <p:nvSpPr>
          <p:cNvPr id="8" name="Espace réservé du contenu 10"/>
          <p:cNvSpPr>
            <a:spLocks noGrp="1"/>
          </p:cNvSpPr>
          <p:nvPr>
            <p:ph sz="quarter" idx="14" hasCustomPrompt="1"/>
          </p:nvPr>
        </p:nvSpPr>
        <p:spPr>
          <a:xfrm>
            <a:off x="8582294" y="5817840"/>
            <a:ext cx="1384663" cy="561894"/>
          </a:xfrm>
          <a:noFill/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lang="fr-FR" sz="4000" b="1" i="0" u="none" kern="1200" cap="all" baseline="0" dirty="0" smtClean="0">
                <a:solidFill>
                  <a:srgbClr val="2FB6B0"/>
                </a:solidFill>
                <a:latin typeface="Marianne" panose="02000000000000000000" pitchFamily="50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 smtClean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0310740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solidFill>
          <a:srgbClr val="0B64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444" y="6299145"/>
            <a:ext cx="1427850" cy="472659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>
            <a:off x="0" y="307505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  <a:latin typeface="Marianne" panose="02000000000000000000" pitchFamily="50" charset="0"/>
              </a:rPr>
              <a:t>Contexte macro-économique</a:t>
            </a:r>
            <a:endParaRPr lang="fr-FR" sz="4000" b="1" dirty="0">
              <a:solidFill>
                <a:schemeClr val="bg1"/>
              </a:solidFill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19884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bg>
      <p:bgPr>
        <a:solidFill>
          <a:srgbClr val="0B64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444" y="6299145"/>
            <a:ext cx="1427850" cy="472659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>
            <a:off x="3048000" y="2105561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  <a:latin typeface="Marianne" panose="02000000000000000000" pitchFamily="50" charset="0"/>
              </a:rPr>
              <a:t>Les échanges agricoles et agro-alimentaires </a:t>
            </a:r>
            <a:endParaRPr lang="fr-FR" sz="4000" b="1" dirty="0">
              <a:solidFill>
                <a:schemeClr val="bg1"/>
              </a:solidFill>
              <a:latin typeface="Marianne" panose="02000000000000000000" pitchFamily="50" charset="0"/>
            </a:endParaRP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0" hasCustomPrompt="1"/>
          </p:nvPr>
        </p:nvSpPr>
        <p:spPr>
          <a:xfrm>
            <a:off x="1449977" y="4483546"/>
            <a:ext cx="6719804" cy="68004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pPr lvl="0"/>
            <a:r>
              <a:rPr lang="fr-FR" dirty="0" smtClean="0"/>
              <a:t>… avec …</a:t>
            </a:r>
          </a:p>
        </p:txBody>
      </p:sp>
    </p:spTree>
    <p:extLst>
      <p:ext uri="{BB962C8B-B14F-4D97-AF65-F5344CB8AC3E}">
        <p14:creationId xmlns:p14="http://schemas.microsoft.com/office/powerpoint/2010/main" val="153682451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490113" y="6352913"/>
            <a:ext cx="4965101" cy="365125"/>
          </a:xfrm>
        </p:spPr>
        <p:txBody>
          <a:bodyPr/>
          <a:lstStyle/>
          <a:p>
            <a:r>
              <a:rPr lang="fr-FR" smtClean="0"/>
              <a:t>Chine – Les échanges de produits agricoles et agro-alimentaires Source : douanes chinoises, d’après Trade Data Monitor, données 2024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570661" y="6352913"/>
            <a:ext cx="901336" cy="365125"/>
          </a:xfrm>
        </p:spPr>
        <p:txBody>
          <a:bodyPr/>
          <a:lstStyle/>
          <a:p>
            <a:fld id="{6A68152B-30FF-4F47-8AD6-E728982B61F2}" type="slidenum">
              <a:rPr lang="fr-FR" smtClean="0"/>
              <a:t>‹N°›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525" y="6334189"/>
            <a:ext cx="1367300" cy="402571"/>
          </a:xfrm>
          <a:prstGeom prst="rect">
            <a:avLst/>
          </a:prstGeom>
        </p:spPr>
      </p:pic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166798" y="224256"/>
            <a:ext cx="11858404" cy="401386"/>
          </a:xfrm>
          <a:solidFill>
            <a:srgbClr val="0B6482"/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</a:t>
            </a:r>
          </a:p>
        </p:txBody>
      </p:sp>
      <p:sp>
        <p:nvSpPr>
          <p:cNvPr id="9" name="Espace réservé du texte 19"/>
          <p:cNvSpPr>
            <a:spLocks noGrp="1"/>
          </p:cNvSpPr>
          <p:nvPr>
            <p:ph type="body" sz="quarter" idx="15" hasCustomPrompt="1"/>
          </p:nvPr>
        </p:nvSpPr>
        <p:spPr>
          <a:xfrm>
            <a:off x="166797" y="1393870"/>
            <a:ext cx="11852028" cy="355197"/>
          </a:xfrm>
          <a:noFill/>
        </p:spPr>
        <p:txBody>
          <a:bodyPr anchor="t" anchorCtr="0"/>
          <a:lstStyle>
            <a:lvl2pPr>
              <a:defRPr>
                <a:solidFill>
                  <a:srgbClr val="0B6482"/>
                </a:solidFill>
              </a:defRPr>
            </a:lvl2pPr>
          </a:lstStyle>
          <a:p>
            <a:pPr lvl="1"/>
            <a:r>
              <a:rPr lang="fr-FR" dirty="0" smtClean="0"/>
              <a:t>Texte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6" hasCustomPrompt="1"/>
          </p:nvPr>
        </p:nvSpPr>
        <p:spPr>
          <a:xfrm>
            <a:off x="166798" y="839522"/>
            <a:ext cx="11858404" cy="340468"/>
          </a:xfrm>
          <a:noFill/>
        </p:spPr>
        <p:txBody>
          <a:bodyPr anchor="t" anchorCtr="0"/>
          <a:lstStyle>
            <a:lvl1pPr>
              <a:defRPr b="1">
                <a:solidFill>
                  <a:srgbClr val="0B6482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557342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ux conten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490113" y="6352913"/>
            <a:ext cx="4965101" cy="365125"/>
          </a:xfrm>
        </p:spPr>
        <p:txBody>
          <a:bodyPr/>
          <a:lstStyle/>
          <a:p>
            <a:r>
              <a:rPr lang="fr-FR" smtClean="0"/>
              <a:t>Chine – Les échanges de produits agricoles et agro-alimentaires Source : douanes chinoises, d’après Trade Data Monitor, données 2024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570661" y="6352913"/>
            <a:ext cx="901336" cy="365125"/>
          </a:xfrm>
        </p:spPr>
        <p:txBody>
          <a:bodyPr/>
          <a:lstStyle/>
          <a:p>
            <a:fld id="{6A68152B-30FF-4F47-8AD6-E728982B61F2}" type="slidenum">
              <a:rPr lang="fr-FR" smtClean="0"/>
              <a:t>‹N°›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525" y="6334189"/>
            <a:ext cx="1367300" cy="402571"/>
          </a:xfrm>
          <a:prstGeom prst="rect">
            <a:avLst/>
          </a:prstGeom>
        </p:spPr>
      </p:pic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166798" y="224256"/>
            <a:ext cx="11858404" cy="401386"/>
          </a:xfrm>
          <a:solidFill>
            <a:srgbClr val="0B6482"/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</a:t>
            </a:r>
          </a:p>
        </p:txBody>
      </p:sp>
      <p:sp>
        <p:nvSpPr>
          <p:cNvPr id="9" name="Espace réservé du texte 19"/>
          <p:cNvSpPr>
            <a:spLocks noGrp="1"/>
          </p:cNvSpPr>
          <p:nvPr>
            <p:ph type="body" sz="quarter" idx="15" hasCustomPrompt="1"/>
          </p:nvPr>
        </p:nvSpPr>
        <p:spPr>
          <a:xfrm>
            <a:off x="173174" y="850674"/>
            <a:ext cx="11852028" cy="355197"/>
          </a:xfrm>
          <a:noFill/>
        </p:spPr>
        <p:txBody>
          <a:bodyPr anchor="t" anchorCtr="0"/>
          <a:lstStyle>
            <a:lvl2pPr>
              <a:defRPr>
                <a:solidFill>
                  <a:srgbClr val="0B6482"/>
                </a:solidFill>
              </a:defRPr>
            </a:lvl2pPr>
          </a:lstStyle>
          <a:p>
            <a:pPr lvl="1"/>
            <a:r>
              <a:rPr lang="fr-FR" dirty="0" smtClean="0"/>
              <a:t>Texte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21" hasCustomPrompt="1"/>
          </p:nvPr>
        </p:nvSpPr>
        <p:spPr>
          <a:xfrm>
            <a:off x="9199756" y="473042"/>
            <a:ext cx="2825446" cy="305200"/>
          </a:xfrm>
          <a:solidFill>
            <a:srgbClr val="00B050"/>
          </a:solidFill>
          <a:ln>
            <a:noFill/>
          </a:ln>
        </p:spPr>
        <p:txBody>
          <a:bodyPr>
            <a:normAutofit/>
          </a:bodyPr>
          <a:lstStyle>
            <a:lvl1pPr algn="r"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Taux de variation cumulée sur 3 ans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98787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490113" y="6352913"/>
            <a:ext cx="4965101" cy="365125"/>
          </a:xfrm>
        </p:spPr>
        <p:txBody>
          <a:bodyPr/>
          <a:lstStyle/>
          <a:p>
            <a:r>
              <a:rPr lang="fr-FR" smtClean="0"/>
              <a:t>Chine – Les échanges de produits agricoles et agro-alimentaires Source : douanes chinoises, d’après Trade Data Monitor, données 2024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570661" y="6352913"/>
            <a:ext cx="901336" cy="365125"/>
          </a:xfrm>
        </p:spPr>
        <p:txBody>
          <a:bodyPr/>
          <a:lstStyle/>
          <a:p>
            <a:fld id="{6A68152B-30FF-4F47-8AD6-E728982B61F2}" type="slidenum">
              <a:rPr lang="fr-FR" smtClean="0"/>
              <a:t>‹N°›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525" y="6334189"/>
            <a:ext cx="1367300" cy="402571"/>
          </a:xfrm>
          <a:prstGeom prst="rect">
            <a:avLst/>
          </a:prstGeom>
        </p:spPr>
      </p:pic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166798" y="224256"/>
            <a:ext cx="11858404" cy="401386"/>
          </a:xfrm>
          <a:solidFill>
            <a:srgbClr val="0B6482"/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389096"/>
              </p:ext>
            </p:extLst>
          </p:nvPr>
        </p:nvGraphicFramePr>
        <p:xfrm>
          <a:off x="166798" y="767133"/>
          <a:ext cx="11852028" cy="5323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0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0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23734"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0B6482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0B64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0B64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ZoneTexte 8"/>
          <p:cNvSpPr txBox="1"/>
          <p:nvPr userDrawn="1"/>
        </p:nvSpPr>
        <p:spPr>
          <a:xfrm>
            <a:off x="154869" y="5511650"/>
            <a:ext cx="39766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rgbClr val="0B6482"/>
                </a:solidFill>
                <a:latin typeface="Marianne" panose="02000000000000000000" pitchFamily="50" charset="0"/>
              </a:rPr>
              <a:t>Évolution des </a:t>
            </a:r>
            <a:r>
              <a:rPr lang="fr-FR" sz="1500" b="1" dirty="0" smtClean="0">
                <a:solidFill>
                  <a:srgbClr val="0B6482"/>
                </a:solidFill>
                <a:latin typeface="Marianne" panose="02000000000000000000" pitchFamily="50" charset="0"/>
              </a:rPr>
              <a:t>importations</a:t>
            </a:r>
            <a:r>
              <a:rPr lang="fr-FR" sz="1500" b="1" baseline="0" dirty="0">
                <a:solidFill>
                  <a:srgbClr val="0B6482"/>
                </a:solidFill>
                <a:latin typeface="Marianne" panose="02000000000000000000" pitchFamily="50" charset="0"/>
              </a:rPr>
              <a:t> </a:t>
            </a:r>
            <a:endParaRPr lang="fr-FR" sz="1500" b="1" baseline="0" dirty="0" smtClean="0">
              <a:solidFill>
                <a:srgbClr val="0B6482"/>
              </a:solidFill>
              <a:latin typeface="Marianne" panose="02000000000000000000" pitchFamily="50" charset="0"/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4143493" y="5523240"/>
            <a:ext cx="39227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rgbClr val="0B6482"/>
                </a:solidFill>
                <a:latin typeface="Marianne" panose="02000000000000000000" pitchFamily="50" charset="0"/>
              </a:rPr>
              <a:t>Principaux postes </a:t>
            </a:r>
            <a:r>
              <a:rPr lang="fr-FR" sz="1500" b="1" dirty="0" smtClean="0">
                <a:solidFill>
                  <a:srgbClr val="0B6482"/>
                </a:solidFill>
                <a:latin typeface="Marianne" panose="02000000000000000000" pitchFamily="50" charset="0"/>
              </a:rPr>
              <a:t>d’importation</a:t>
            </a:r>
          </a:p>
          <a:p>
            <a:pPr algn="ctr"/>
            <a:endParaRPr lang="fr-FR" sz="1500" b="1" dirty="0">
              <a:solidFill>
                <a:srgbClr val="0B6482"/>
              </a:solidFill>
              <a:latin typeface="Marianne" panose="02000000000000000000" pitchFamily="50" charset="0"/>
            </a:endParaRP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8078127" y="5527756"/>
            <a:ext cx="39406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 smtClean="0">
                <a:solidFill>
                  <a:srgbClr val="0B6482"/>
                </a:solidFill>
                <a:latin typeface="Marianne" panose="02000000000000000000" pitchFamily="50" charset="0"/>
              </a:rPr>
              <a:t>Principaux fournisseurs</a:t>
            </a:r>
          </a:p>
          <a:p>
            <a:pPr algn="ctr"/>
            <a:endParaRPr lang="fr-FR" sz="1500" b="1" dirty="0">
              <a:solidFill>
                <a:srgbClr val="0B6482"/>
              </a:solidFill>
              <a:latin typeface="Marianne" panose="02000000000000000000" pitchFamily="50" charset="0"/>
            </a:endParaRP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 hasCustomPrompt="1"/>
          </p:nvPr>
        </p:nvSpPr>
        <p:spPr>
          <a:xfrm>
            <a:off x="214852" y="795610"/>
            <a:ext cx="3862808" cy="327796"/>
          </a:xfrm>
        </p:spPr>
        <p:txBody>
          <a:bodyPr anchor="t" anchorCtr="0"/>
          <a:lstStyle>
            <a:lvl1pPr algn="ctr">
              <a:defRPr sz="1500" b="1" baseline="0">
                <a:solidFill>
                  <a:srgbClr val="00B050"/>
                </a:solidFill>
              </a:defRPr>
            </a:lvl1pPr>
          </a:lstStyle>
          <a:p>
            <a:pPr lvl="0"/>
            <a:r>
              <a:rPr lang="fr-FR" dirty="0" smtClean="0"/>
              <a:t>Hausse de … % entre 2023 et 2024</a:t>
            </a:r>
          </a:p>
        </p:txBody>
      </p:sp>
      <p:sp>
        <p:nvSpPr>
          <p:cNvPr id="17" name="Espace réservé du texte 15"/>
          <p:cNvSpPr>
            <a:spLocks noGrp="1"/>
          </p:cNvSpPr>
          <p:nvPr>
            <p:ph type="body" sz="quarter" idx="15" hasCustomPrompt="1"/>
          </p:nvPr>
        </p:nvSpPr>
        <p:spPr>
          <a:xfrm>
            <a:off x="4155443" y="795609"/>
            <a:ext cx="3862808" cy="1320573"/>
          </a:xfrm>
        </p:spPr>
        <p:txBody>
          <a:bodyPr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1" baseline="0">
                <a:solidFill>
                  <a:srgbClr val="FF0000"/>
                </a:solidFill>
              </a:defRPr>
            </a:lvl1pPr>
          </a:lstStyle>
          <a:p>
            <a:pPr lvl="0"/>
            <a:r>
              <a:rPr lang="fr-FR" dirty="0" smtClean="0"/>
              <a:t>… : - … %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smtClean="0"/>
              <a:t>… : - … %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smtClean="0"/>
              <a:t>… : - … %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smtClean="0"/>
              <a:t>… : - … %</a:t>
            </a:r>
          </a:p>
          <a:p>
            <a:pPr lvl="0"/>
            <a:endParaRPr lang="fr-FR" dirty="0" smtClean="0"/>
          </a:p>
        </p:txBody>
      </p:sp>
      <p:sp>
        <p:nvSpPr>
          <p:cNvPr id="18" name="Espace réservé du texte 15"/>
          <p:cNvSpPr>
            <a:spLocks noGrp="1"/>
          </p:cNvSpPr>
          <p:nvPr>
            <p:ph type="body" sz="quarter" idx="16" hasCustomPrompt="1"/>
          </p:nvPr>
        </p:nvSpPr>
        <p:spPr>
          <a:xfrm>
            <a:off x="8096034" y="795609"/>
            <a:ext cx="3862808" cy="967877"/>
          </a:xfrm>
        </p:spPr>
        <p:txBody>
          <a:bodyPr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1" baseline="0">
                <a:solidFill>
                  <a:srgbClr val="00B050"/>
                </a:solidFill>
              </a:defRPr>
            </a:lvl1pPr>
          </a:lstStyle>
          <a:p>
            <a:pPr lvl="0"/>
            <a:r>
              <a:rPr lang="fr-FR" dirty="0" smtClean="0"/>
              <a:t>Union européenne : + … %</a:t>
            </a:r>
          </a:p>
          <a:p>
            <a:pPr lvl="0"/>
            <a:r>
              <a:rPr lang="fr-FR" dirty="0" smtClean="0"/>
              <a:t>… : + … %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smtClean="0"/>
              <a:t>… : + … %</a:t>
            </a:r>
          </a:p>
          <a:p>
            <a:pPr lvl="0"/>
            <a:endParaRPr lang="fr-FR" dirty="0" smtClean="0"/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4131563" y="5756275"/>
            <a:ext cx="3934634" cy="305200"/>
          </a:xfrm>
        </p:spPr>
        <p:txBody>
          <a:bodyPr>
            <a:normAutofit/>
          </a:bodyPr>
          <a:lstStyle>
            <a:lvl1pPr algn="ctr">
              <a:defRPr sz="1500" b="1" baseline="0"/>
            </a:lvl1pPr>
          </a:lstStyle>
          <a:p>
            <a:pPr lvl="0"/>
            <a:r>
              <a:rPr lang="fr-FR" dirty="0" smtClean="0"/>
              <a:t>… en provenance du monde</a:t>
            </a:r>
            <a:endParaRPr lang="fr-FR" dirty="0"/>
          </a:p>
        </p:txBody>
      </p:sp>
      <p:sp>
        <p:nvSpPr>
          <p:cNvPr id="20" name="Espace réservé du texte 3"/>
          <p:cNvSpPr>
            <a:spLocks noGrp="1"/>
          </p:cNvSpPr>
          <p:nvPr>
            <p:ph type="body" sz="quarter" idx="19" hasCustomPrompt="1"/>
          </p:nvPr>
        </p:nvSpPr>
        <p:spPr>
          <a:xfrm>
            <a:off x="8054012" y="5756275"/>
            <a:ext cx="3934634" cy="305200"/>
          </a:xfrm>
        </p:spPr>
        <p:txBody>
          <a:bodyPr>
            <a:normAutofit/>
          </a:bodyPr>
          <a:lstStyle>
            <a:lvl1pPr algn="ctr">
              <a:defRPr sz="1500" b="1" baseline="0"/>
            </a:lvl1pPr>
          </a:lstStyle>
          <a:p>
            <a:pPr lvl="0"/>
            <a:r>
              <a:rPr lang="fr-FR" dirty="0" smtClean="0"/>
              <a:t>de …</a:t>
            </a:r>
            <a:endParaRPr lang="fr-FR" dirty="0"/>
          </a:p>
        </p:txBody>
      </p:sp>
      <p:sp>
        <p:nvSpPr>
          <p:cNvPr id="22" name="Espace réservé du texte 3"/>
          <p:cNvSpPr>
            <a:spLocks noGrp="1"/>
          </p:cNvSpPr>
          <p:nvPr>
            <p:ph type="body" sz="quarter" idx="20" hasCustomPrompt="1"/>
          </p:nvPr>
        </p:nvSpPr>
        <p:spPr>
          <a:xfrm>
            <a:off x="163714" y="5761093"/>
            <a:ext cx="3934634" cy="305200"/>
          </a:xfrm>
        </p:spPr>
        <p:txBody>
          <a:bodyPr>
            <a:normAutofit/>
          </a:bodyPr>
          <a:lstStyle>
            <a:lvl1pPr algn="ctr">
              <a:defRPr sz="1500" b="1" baseline="0"/>
            </a:lvl1pPr>
          </a:lstStyle>
          <a:p>
            <a:pPr lvl="0"/>
            <a:r>
              <a:rPr lang="fr-FR" dirty="0" smtClean="0"/>
              <a:t>… en provenance du monde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11799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ux conten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490113" y="6352913"/>
            <a:ext cx="4965101" cy="365125"/>
          </a:xfrm>
        </p:spPr>
        <p:txBody>
          <a:bodyPr/>
          <a:lstStyle/>
          <a:p>
            <a:r>
              <a:rPr lang="fr-FR" smtClean="0"/>
              <a:t>Chine – Les échanges de produits agricoles et agro-alimentaires Source : douanes chinoises, d’après Trade Data Monitor, données 2024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570661" y="6352913"/>
            <a:ext cx="901336" cy="365125"/>
          </a:xfrm>
        </p:spPr>
        <p:txBody>
          <a:bodyPr/>
          <a:lstStyle/>
          <a:p>
            <a:fld id="{6A68152B-30FF-4F47-8AD6-E728982B61F2}" type="slidenum">
              <a:rPr lang="fr-FR" smtClean="0"/>
              <a:t>‹N°›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525" y="6334189"/>
            <a:ext cx="1367300" cy="402571"/>
          </a:xfrm>
          <a:prstGeom prst="rect">
            <a:avLst/>
          </a:prstGeom>
        </p:spPr>
      </p:pic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166798" y="224256"/>
            <a:ext cx="11858404" cy="401386"/>
          </a:xfrm>
          <a:solidFill>
            <a:srgbClr val="0B6482"/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 userDrawn="1">
            <p:extLst/>
          </p:nvPr>
        </p:nvGraphicFramePr>
        <p:xfrm>
          <a:off x="166798" y="767133"/>
          <a:ext cx="11852028" cy="5323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0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0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23734"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0B6482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0B64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0B64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ZoneTexte 8"/>
          <p:cNvSpPr txBox="1"/>
          <p:nvPr userDrawn="1"/>
        </p:nvSpPr>
        <p:spPr>
          <a:xfrm>
            <a:off x="154869" y="5511650"/>
            <a:ext cx="39766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rgbClr val="0B6482"/>
                </a:solidFill>
                <a:latin typeface="Marianne" panose="02000000000000000000" pitchFamily="50" charset="0"/>
              </a:rPr>
              <a:t>Évolution des </a:t>
            </a:r>
            <a:r>
              <a:rPr lang="fr-FR" sz="1500" b="1" dirty="0" smtClean="0">
                <a:solidFill>
                  <a:srgbClr val="0B6482"/>
                </a:solidFill>
                <a:latin typeface="Marianne" panose="02000000000000000000" pitchFamily="50" charset="0"/>
              </a:rPr>
              <a:t>importations</a:t>
            </a:r>
            <a:r>
              <a:rPr lang="fr-FR" sz="1500" b="1" baseline="0" dirty="0">
                <a:solidFill>
                  <a:srgbClr val="0B6482"/>
                </a:solidFill>
                <a:latin typeface="Marianne" panose="02000000000000000000" pitchFamily="50" charset="0"/>
              </a:rPr>
              <a:t> </a:t>
            </a:r>
            <a:endParaRPr lang="fr-FR" sz="1500" b="1" baseline="0" dirty="0" smtClean="0">
              <a:solidFill>
                <a:srgbClr val="0B6482"/>
              </a:solidFill>
              <a:latin typeface="Marianne" panose="02000000000000000000" pitchFamily="50" charset="0"/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4143493" y="5523240"/>
            <a:ext cx="39227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rgbClr val="0B6482"/>
                </a:solidFill>
                <a:latin typeface="Marianne" panose="02000000000000000000" pitchFamily="50" charset="0"/>
              </a:rPr>
              <a:t>Principaux postes </a:t>
            </a:r>
            <a:r>
              <a:rPr lang="fr-FR" sz="1500" b="1" dirty="0" smtClean="0">
                <a:solidFill>
                  <a:srgbClr val="0B6482"/>
                </a:solidFill>
                <a:latin typeface="Marianne" panose="02000000000000000000" pitchFamily="50" charset="0"/>
              </a:rPr>
              <a:t>d’importation</a:t>
            </a:r>
          </a:p>
          <a:p>
            <a:pPr algn="ctr"/>
            <a:endParaRPr lang="fr-FR" sz="1500" b="1" dirty="0">
              <a:solidFill>
                <a:srgbClr val="0B6482"/>
              </a:solidFill>
              <a:latin typeface="Marianne" panose="02000000000000000000" pitchFamily="50" charset="0"/>
            </a:endParaRP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8078127" y="5527756"/>
            <a:ext cx="39406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 smtClean="0">
                <a:solidFill>
                  <a:srgbClr val="0B6482"/>
                </a:solidFill>
                <a:latin typeface="Marianne" panose="02000000000000000000" pitchFamily="50" charset="0"/>
              </a:rPr>
              <a:t>Principaux marchés</a:t>
            </a:r>
          </a:p>
          <a:p>
            <a:pPr algn="ctr"/>
            <a:endParaRPr lang="fr-FR" sz="1500" b="1" dirty="0">
              <a:solidFill>
                <a:srgbClr val="0B6482"/>
              </a:solidFill>
              <a:latin typeface="Marianne" panose="02000000000000000000" pitchFamily="50" charset="0"/>
            </a:endParaRP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 hasCustomPrompt="1"/>
          </p:nvPr>
        </p:nvSpPr>
        <p:spPr>
          <a:xfrm>
            <a:off x="214852" y="795610"/>
            <a:ext cx="3862808" cy="327796"/>
          </a:xfrm>
        </p:spPr>
        <p:txBody>
          <a:bodyPr anchor="t" anchorCtr="0"/>
          <a:lstStyle>
            <a:lvl1pPr algn="ctr">
              <a:defRPr sz="1500" b="1" baseline="0">
                <a:solidFill>
                  <a:srgbClr val="00B050"/>
                </a:solidFill>
              </a:defRPr>
            </a:lvl1pPr>
          </a:lstStyle>
          <a:p>
            <a:pPr lvl="0"/>
            <a:r>
              <a:rPr lang="fr-FR" dirty="0" smtClean="0"/>
              <a:t>Hausse de … % entre 2023 et 2024</a:t>
            </a:r>
          </a:p>
        </p:txBody>
      </p:sp>
      <p:sp>
        <p:nvSpPr>
          <p:cNvPr id="17" name="Espace réservé du texte 15"/>
          <p:cNvSpPr>
            <a:spLocks noGrp="1"/>
          </p:cNvSpPr>
          <p:nvPr>
            <p:ph type="body" sz="quarter" idx="15" hasCustomPrompt="1"/>
          </p:nvPr>
        </p:nvSpPr>
        <p:spPr>
          <a:xfrm>
            <a:off x="4155443" y="795609"/>
            <a:ext cx="3862808" cy="1320573"/>
          </a:xfrm>
        </p:spPr>
        <p:txBody>
          <a:bodyPr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1" baseline="0">
                <a:solidFill>
                  <a:srgbClr val="FF0000"/>
                </a:solidFill>
              </a:defRPr>
            </a:lvl1pPr>
          </a:lstStyle>
          <a:p>
            <a:pPr lvl="0"/>
            <a:r>
              <a:rPr lang="fr-FR" dirty="0" smtClean="0"/>
              <a:t>… : - … %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smtClean="0"/>
              <a:t>… : - … %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smtClean="0"/>
              <a:t>… : - … %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smtClean="0"/>
              <a:t>… : - … %</a:t>
            </a:r>
          </a:p>
          <a:p>
            <a:pPr lvl="0"/>
            <a:endParaRPr lang="fr-FR" dirty="0" smtClean="0"/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4131563" y="5756275"/>
            <a:ext cx="3934634" cy="305200"/>
          </a:xfrm>
        </p:spPr>
        <p:txBody>
          <a:bodyPr>
            <a:normAutofit/>
          </a:bodyPr>
          <a:lstStyle>
            <a:lvl1pPr algn="ctr">
              <a:defRPr sz="1500" b="1" baseline="0"/>
            </a:lvl1pPr>
          </a:lstStyle>
          <a:p>
            <a:pPr lvl="0"/>
            <a:r>
              <a:rPr lang="fr-FR" dirty="0" smtClean="0"/>
              <a:t>… en provenance de France</a:t>
            </a:r>
            <a:endParaRPr lang="fr-FR" dirty="0"/>
          </a:p>
        </p:txBody>
      </p:sp>
      <p:sp>
        <p:nvSpPr>
          <p:cNvPr id="20" name="Espace réservé du texte 3"/>
          <p:cNvSpPr>
            <a:spLocks noGrp="1"/>
          </p:cNvSpPr>
          <p:nvPr>
            <p:ph type="body" sz="quarter" idx="19" hasCustomPrompt="1"/>
          </p:nvPr>
        </p:nvSpPr>
        <p:spPr>
          <a:xfrm>
            <a:off x="8054012" y="5756275"/>
            <a:ext cx="3934634" cy="305200"/>
          </a:xfrm>
        </p:spPr>
        <p:txBody>
          <a:bodyPr>
            <a:normAutofit/>
          </a:bodyPr>
          <a:lstStyle>
            <a:lvl1pPr algn="ctr">
              <a:defRPr sz="1500" b="1" baseline="0"/>
            </a:lvl1pPr>
          </a:lstStyle>
          <a:p>
            <a:pPr lvl="0"/>
            <a:r>
              <a:rPr lang="fr-FR" dirty="0" smtClean="0"/>
              <a:t>… de la France</a:t>
            </a:r>
            <a:endParaRPr lang="fr-FR" dirty="0"/>
          </a:p>
        </p:txBody>
      </p:sp>
      <p:sp>
        <p:nvSpPr>
          <p:cNvPr id="22" name="Espace réservé du texte 3"/>
          <p:cNvSpPr>
            <a:spLocks noGrp="1"/>
          </p:cNvSpPr>
          <p:nvPr>
            <p:ph type="body" sz="quarter" idx="20" hasCustomPrompt="1"/>
          </p:nvPr>
        </p:nvSpPr>
        <p:spPr>
          <a:xfrm>
            <a:off x="163714" y="5761093"/>
            <a:ext cx="3934634" cy="305200"/>
          </a:xfrm>
        </p:spPr>
        <p:txBody>
          <a:bodyPr>
            <a:normAutofit/>
          </a:bodyPr>
          <a:lstStyle>
            <a:lvl1pPr algn="ctr">
              <a:defRPr sz="1500" b="1" baseline="0"/>
            </a:lvl1pPr>
          </a:lstStyle>
          <a:p>
            <a:pPr lvl="0"/>
            <a:r>
              <a:rPr lang="fr-FR" dirty="0" smtClean="0"/>
              <a:t>… en provenance de France</a:t>
            </a:r>
            <a:endParaRPr lang="fr-FR" dirty="0"/>
          </a:p>
        </p:txBody>
      </p:sp>
      <p:sp>
        <p:nvSpPr>
          <p:cNvPr id="23" name="Espace réservé du texte 3"/>
          <p:cNvSpPr>
            <a:spLocks noGrp="1"/>
          </p:cNvSpPr>
          <p:nvPr>
            <p:ph type="body" sz="quarter" idx="21" hasCustomPrompt="1"/>
          </p:nvPr>
        </p:nvSpPr>
        <p:spPr>
          <a:xfrm>
            <a:off x="9688916" y="780713"/>
            <a:ext cx="2317980" cy="305200"/>
          </a:xfrm>
          <a:solidFill>
            <a:srgbClr val="00B050"/>
          </a:solidFill>
          <a:ln>
            <a:noFill/>
          </a:ln>
        </p:spPr>
        <p:txBody>
          <a:bodyPr>
            <a:normAutofit/>
          </a:bodyPr>
          <a:lstStyle>
            <a:lvl1pPr algn="r"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Taux de variation 2024/2023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773126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490113" y="6352913"/>
            <a:ext cx="4965101" cy="365125"/>
          </a:xfrm>
        </p:spPr>
        <p:txBody>
          <a:bodyPr/>
          <a:lstStyle/>
          <a:p>
            <a:r>
              <a:rPr lang="fr-FR" smtClean="0"/>
              <a:t>Chine – Les échanges de produits agricoles et agro-alimentaires Source : douanes chinoises, d’après Trade Data Monitor, données 2024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525" y="6334189"/>
            <a:ext cx="1367300" cy="402571"/>
          </a:xfrm>
          <a:prstGeom prst="rect">
            <a:avLst/>
          </a:prstGeom>
        </p:spPr>
      </p:pic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166798" y="224256"/>
            <a:ext cx="11858404" cy="401386"/>
          </a:xfrm>
          <a:solidFill>
            <a:srgbClr val="0B6482"/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68331250"/>
              </p:ext>
            </p:extLst>
          </p:nvPr>
        </p:nvGraphicFramePr>
        <p:xfrm>
          <a:off x="166797" y="767133"/>
          <a:ext cx="11852028" cy="5323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6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6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23734"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0B6482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0B64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570661" y="6352913"/>
            <a:ext cx="901336" cy="365125"/>
          </a:xfrm>
        </p:spPr>
        <p:txBody>
          <a:bodyPr/>
          <a:lstStyle/>
          <a:p>
            <a:fld id="{6A68152B-30FF-4F47-8AD6-E728982B61F2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166797" y="5736094"/>
            <a:ext cx="59292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 smtClean="0">
                <a:solidFill>
                  <a:srgbClr val="0B6482"/>
                </a:solidFill>
                <a:latin typeface="Marianne" panose="02000000000000000000" pitchFamily="50" charset="0"/>
              </a:rPr>
              <a:t>En provenance du monde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6095999" y="5742763"/>
            <a:ext cx="59228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 smtClean="0">
                <a:solidFill>
                  <a:srgbClr val="0B6482"/>
                </a:solidFill>
                <a:latin typeface="Marianne" panose="02000000000000000000" pitchFamily="50" charset="0"/>
              </a:rPr>
              <a:t>En provenance de France</a:t>
            </a:r>
          </a:p>
        </p:txBody>
      </p:sp>
    </p:spTree>
    <p:extLst>
      <p:ext uri="{BB962C8B-B14F-4D97-AF65-F5344CB8AC3E}">
        <p14:creationId xmlns:p14="http://schemas.microsoft.com/office/powerpoint/2010/main" val="27742029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529087"/>
            <a:ext cx="10515600" cy="555130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r-FR" dirty="0" smtClean="0"/>
              <a:t>Texte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11038" y="6356350"/>
            <a:ext cx="577378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B6482"/>
                </a:solidFill>
                <a:latin typeface="Marianne" panose="02000000000000000000" pitchFamily="50" charset="0"/>
              </a:defRPr>
            </a:lvl1pPr>
          </a:lstStyle>
          <a:p>
            <a:r>
              <a:rPr lang="fr-FR" smtClean="0"/>
              <a:t>Chine – Les échanges de produits agricoles et agro-alimentaires Source : douanes chinoises, d’après Trade Data Monitor, données 2024</a:t>
            </a:r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284821" y="6356350"/>
            <a:ext cx="901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B6482"/>
                </a:solidFill>
                <a:latin typeface="Marianne" panose="02000000000000000000" pitchFamily="50" charset="0"/>
              </a:defRPr>
            </a:lvl1pPr>
          </a:lstStyle>
          <a:p>
            <a:fld id="{6A68152B-30FF-4F47-8AD6-E728982B61F2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4490113" y="6229685"/>
            <a:ext cx="7701888" cy="1298"/>
          </a:xfrm>
          <a:prstGeom prst="line">
            <a:avLst/>
          </a:prstGeom>
          <a:ln>
            <a:solidFill>
              <a:srgbClr val="0B6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24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  <p:sldLayoutId id="2147483653" r:id="rId4"/>
    <p:sldLayoutId id="2147483660" r:id="rId5"/>
    <p:sldLayoutId id="2147483654" r:id="rId6"/>
    <p:sldLayoutId id="2147483659" r:id="rId7"/>
    <p:sldLayoutId id="2147483656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0" kern="1200">
          <a:solidFill>
            <a:schemeClr val="bg1"/>
          </a:solidFill>
          <a:latin typeface="Marianne" panose="02000000000000000000" pitchFamily="50" charset="0"/>
          <a:ea typeface="Malgun Gothic Semilight" panose="020B0502040204020203" pitchFamily="34" charset="-128"/>
          <a:cs typeface="Malgun Gothic Semilight" panose="020B0502040204020203" pitchFamily="34" charset="-128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kern="1200">
          <a:solidFill>
            <a:srgbClr val="0B6482"/>
          </a:solidFill>
          <a:latin typeface="Marianne" panose="02000000000000000000" pitchFamily="50" charset="0"/>
          <a:ea typeface="Malgun Gothic Semilight" panose="020B0502040204020203" pitchFamily="34" charset="-128"/>
          <a:cs typeface="Malgun Gothic Semilight" panose="020B0502040204020203" pitchFamily="34" charset="-128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kern="1200">
          <a:solidFill>
            <a:srgbClr val="0B6482"/>
          </a:solidFill>
          <a:latin typeface="Marianne" panose="02000000000000000000" pitchFamily="50" charset="0"/>
          <a:ea typeface="Malgun Gothic Semilight" panose="020B0502040204020203" pitchFamily="34" charset="-128"/>
          <a:cs typeface="Malgun Gothic Semilight" panose="020B0502040204020203" pitchFamily="34" charset="-128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4000" b="1" kern="1200">
          <a:solidFill>
            <a:srgbClr val="0B6482"/>
          </a:solidFill>
          <a:latin typeface="Marianne" panose="02000000000000000000" pitchFamily="50" charset="0"/>
          <a:ea typeface="Malgun Gothic Semilight" panose="020B0502040204020203" pitchFamily="34" charset="-128"/>
          <a:cs typeface="Malgun Gothic Semilight" panose="020B0502040204020203" pitchFamily="34" charset="-128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4000" kern="1200">
          <a:solidFill>
            <a:schemeClr val="tx1"/>
          </a:solidFill>
          <a:latin typeface="Marianne" panose="02000000000000000000" pitchFamily="50" charset="0"/>
          <a:ea typeface="Malgun Gothic Semilight" panose="020B0502040204020203" pitchFamily="34" charset="-128"/>
          <a:cs typeface="Malgun Gothic Semilight" panose="020B0502040204020203" pitchFamily="34" charset="-12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rianne" panose="02000000000000000000" pitchFamily="50" charset="0"/>
          <a:ea typeface="Malgun Gothic Semilight" panose="020B0502040204020203" pitchFamily="34" charset="-128"/>
          <a:cs typeface="Malgun Gothic Semilight" panose="020B0502040204020203" pitchFamily="34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Chine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6473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Chine – Les échanges de produits agricoles et agro-alimentaires </a:t>
            </a:r>
          </a:p>
          <a:p>
            <a:r>
              <a:rPr lang="fr-FR" i="1" dirty="0"/>
              <a:t>Source : douane chinoise, d’après Trade Data Monitor, données 2024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152B-30FF-4F47-8AD6-E728982B61F2}" type="slidenum">
              <a:rPr lang="fr-FR" smtClean="0"/>
              <a:t>10</a:t>
            </a:fld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Balance commerciale par poste d’importation (en valeur)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>
          <a:xfrm>
            <a:off x="166798" y="839521"/>
            <a:ext cx="11858404" cy="879537"/>
          </a:xfrm>
        </p:spPr>
        <p:txBody>
          <a:bodyPr>
            <a:normAutofit/>
          </a:bodyPr>
          <a:lstStyle/>
          <a:p>
            <a:r>
              <a:rPr lang="fr-FR" b="0" dirty="0"/>
              <a:t>1</a:t>
            </a:r>
            <a:r>
              <a:rPr lang="fr-FR" b="0" baseline="30000" dirty="0"/>
              <a:t>er</a:t>
            </a:r>
            <a:r>
              <a:rPr lang="fr-FR" b="0" dirty="0"/>
              <a:t> poste </a:t>
            </a:r>
            <a:r>
              <a:rPr lang="fr-FR" b="0" dirty="0">
                <a:solidFill>
                  <a:schemeClr val="bg2">
                    <a:lumMod val="75000"/>
                  </a:schemeClr>
                </a:solidFill>
              </a:rPr>
              <a:t>excédentaire</a:t>
            </a:r>
            <a:r>
              <a:rPr lang="fr-FR" b="0" dirty="0"/>
              <a:t> : </a:t>
            </a:r>
            <a:r>
              <a:rPr lang="fr-FR" b="0" i="1" dirty="0"/>
              <a:t>Produits d’épicerie</a:t>
            </a:r>
            <a:r>
              <a:rPr lang="fr-FR" b="0" i="1" dirty="0" smtClean="0"/>
              <a:t>.</a:t>
            </a:r>
            <a:endParaRPr lang="fr-FR" b="0" dirty="0" smtClean="0"/>
          </a:p>
          <a:p>
            <a:r>
              <a:rPr lang="fr-FR" b="0" dirty="0" smtClean="0"/>
              <a:t>1</a:t>
            </a:r>
            <a:r>
              <a:rPr lang="fr-FR" b="0" baseline="30000" dirty="0" smtClean="0"/>
              <a:t>er</a:t>
            </a:r>
            <a:r>
              <a:rPr lang="fr-FR" b="0" dirty="0" smtClean="0"/>
              <a:t> poste </a:t>
            </a:r>
            <a:r>
              <a:rPr lang="fr-FR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déficitaire</a:t>
            </a:r>
            <a:r>
              <a:rPr lang="fr-FR" b="0" dirty="0" smtClean="0"/>
              <a:t> : </a:t>
            </a:r>
            <a:r>
              <a:rPr lang="fr-FR" b="0" i="1" dirty="0" smtClean="0"/>
              <a:t>Oléagineux.</a:t>
            </a:r>
          </a:p>
        </p:txBody>
      </p:sp>
      <p:sp>
        <p:nvSpPr>
          <p:cNvPr id="9" name="Rectangle 8"/>
          <p:cNvSpPr/>
          <p:nvPr/>
        </p:nvSpPr>
        <p:spPr>
          <a:xfrm>
            <a:off x="1042773" y="1874486"/>
            <a:ext cx="3864205" cy="495460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8183794"/>
              </p:ext>
            </p:extLst>
          </p:nvPr>
        </p:nvGraphicFramePr>
        <p:xfrm>
          <a:off x="166798" y="1719058"/>
          <a:ext cx="11858404" cy="4490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/>
          <p:cNvSpPr/>
          <p:nvPr/>
        </p:nvSpPr>
        <p:spPr>
          <a:xfrm>
            <a:off x="4906978" y="2350898"/>
            <a:ext cx="7007382" cy="3343732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1042773" y="2350898"/>
            <a:ext cx="10834902" cy="95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66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Chine – Les échanges de produits agricoles et agro-alimentaires </a:t>
            </a:r>
          </a:p>
          <a:p>
            <a:r>
              <a:rPr lang="fr-FR" i="1" dirty="0"/>
              <a:t>Source : douane chinoise, d’après Trade Data Monitor, données 2024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152B-30FF-4F47-8AD6-E728982B61F2}" type="slidenum">
              <a:rPr lang="fr-FR" smtClean="0"/>
              <a:t>11</a:t>
            </a:fld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Balance commerciale par pays (en valeur)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>
          <a:xfrm>
            <a:off x="166798" y="839521"/>
            <a:ext cx="11858404" cy="672407"/>
          </a:xfrm>
        </p:spPr>
        <p:txBody>
          <a:bodyPr>
            <a:noAutofit/>
          </a:bodyPr>
          <a:lstStyle/>
          <a:p>
            <a:r>
              <a:rPr lang="fr-FR" b="0" dirty="0" smtClean="0"/>
              <a:t>Balance </a:t>
            </a:r>
            <a:r>
              <a:rPr lang="fr-FR" b="0" dirty="0" smtClean="0">
                <a:solidFill>
                  <a:schemeClr val="bg2">
                    <a:lumMod val="75000"/>
                  </a:schemeClr>
                </a:solidFill>
              </a:rPr>
              <a:t>excédentaire </a:t>
            </a:r>
            <a:r>
              <a:rPr lang="fr-FR" b="0" dirty="0"/>
              <a:t>: Japon (1</a:t>
            </a:r>
            <a:r>
              <a:rPr lang="fr-FR" b="0" baseline="30000" dirty="0"/>
              <a:t>re</a:t>
            </a:r>
            <a:r>
              <a:rPr lang="fr-FR" b="0" dirty="0" smtClean="0"/>
              <a:t>).</a:t>
            </a:r>
          </a:p>
          <a:p>
            <a:r>
              <a:rPr lang="fr-FR" b="0" dirty="0" smtClean="0"/>
              <a:t>Balances </a:t>
            </a:r>
            <a:r>
              <a:rPr lang="fr-FR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déficitaires</a:t>
            </a:r>
            <a:r>
              <a:rPr lang="fr-FR" b="0" dirty="0" smtClean="0"/>
              <a:t> : Brésil (1</a:t>
            </a:r>
            <a:r>
              <a:rPr lang="fr-FR" b="0" baseline="30000" dirty="0" smtClean="0"/>
              <a:t>er</a:t>
            </a:r>
            <a:r>
              <a:rPr lang="fr-FR" b="0" dirty="0" smtClean="0"/>
              <a:t>), France (11</a:t>
            </a:r>
            <a:r>
              <a:rPr lang="fr-FR" b="0" baseline="30000" dirty="0" smtClean="0"/>
              <a:t>e</a:t>
            </a:r>
            <a:r>
              <a:rPr lang="fr-FR" b="0" dirty="0" smtClean="0"/>
              <a:t>).</a:t>
            </a: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4148654"/>
              </p:ext>
            </p:extLst>
          </p:nvPr>
        </p:nvGraphicFramePr>
        <p:xfrm>
          <a:off x="166798" y="1631155"/>
          <a:ext cx="11858403" cy="441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969169" y="1807600"/>
            <a:ext cx="4877171" cy="898915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846341" y="2706515"/>
            <a:ext cx="6040860" cy="2808806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846340" y="2706515"/>
            <a:ext cx="1106722" cy="2808806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580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Chine – Les échanges de produits agricoles et agro-alimentaires </a:t>
            </a:r>
          </a:p>
          <a:p>
            <a:r>
              <a:rPr lang="fr-FR" i="1" dirty="0"/>
              <a:t>Source : douane chinoise, d’après Trade Data Monitor, données 2024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152B-30FF-4F47-8AD6-E728982B61F2}" type="slidenum">
              <a:rPr lang="fr-FR" smtClean="0"/>
              <a:t>12</a:t>
            </a:fld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Principaux fournisseurs</a:t>
            </a:r>
            <a:endParaRPr lang="fr-FR" dirty="0"/>
          </a:p>
        </p:txBody>
      </p:sp>
      <p:sp>
        <p:nvSpPr>
          <p:cNvPr id="9" name="Flèche droite 8"/>
          <p:cNvSpPr/>
          <p:nvPr/>
        </p:nvSpPr>
        <p:spPr>
          <a:xfrm>
            <a:off x="535258" y="5741844"/>
            <a:ext cx="395580" cy="21020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838" y="767537"/>
            <a:ext cx="10330323" cy="544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1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>
          <a:xfrm>
            <a:off x="2230154" y="4483546"/>
            <a:ext cx="6008971" cy="680040"/>
          </a:xfrm>
        </p:spPr>
        <p:txBody>
          <a:bodyPr/>
          <a:lstStyle/>
          <a:p>
            <a:r>
              <a:rPr lang="fr-FR" dirty="0" smtClean="0"/>
              <a:t>La Chine avec la France</a:t>
            </a:r>
            <a:endParaRPr lang="fr-FR" dirty="0"/>
          </a:p>
        </p:txBody>
      </p:sp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8017306"/>
              </p:ext>
            </p:extLst>
          </p:nvPr>
        </p:nvGraphicFramePr>
        <p:xfrm>
          <a:off x="6991350" y="3358621"/>
          <a:ext cx="5309129" cy="3131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332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Chine – Les échanges de produits agricoles et agro-alimentaires </a:t>
            </a:r>
          </a:p>
          <a:p>
            <a:r>
              <a:rPr lang="fr-FR" i="1" dirty="0" smtClean="0"/>
              <a:t>Source </a:t>
            </a:r>
            <a:r>
              <a:rPr lang="fr-FR" i="1" dirty="0"/>
              <a:t>: douane </a:t>
            </a:r>
            <a:r>
              <a:rPr lang="fr-FR" i="1" dirty="0" smtClean="0"/>
              <a:t>chinoise </a:t>
            </a:r>
            <a:r>
              <a:rPr lang="fr-FR" i="1" dirty="0"/>
              <a:t>(diagrammes 1 et 2) et française (diagramme 3), d’après Trade Data Monitor, données 2024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152B-30FF-4F47-8AD6-E728982B61F2}" type="slidenum">
              <a:rPr lang="fr-FR" smtClean="0"/>
              <a:t>14</a:t>
            </a:fld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Les échanges agricoles et agro-alimentaires franco-chinois en un coup d’œil 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Baisse de 18 % entre 2023 et 2024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Vins et spiritueux : - 25 %</a:t>
            </a:r>
          </a:p>
          <a:p>
            <a:r>
              <a:rPr lang="fr-FR" dirty="0" smtClean="0"/>
              <a:t>Céréales : - 18 %</a:t>
            </a:r>
          </a:p>
          <a:p>
            <a:r>
              <a:rPr lang="fr-FR" dirty="0" smtClean="0"/>
              <a:t>Laits et produits laitiers : - 12 %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c</a:t>
            </a:r>
            <a:r>
              <a:rPr lang="fr-FR" dirty="0" smtClean="0"/>
              <a:t>hinois en provenance de France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a</a:t>
            </a:r>
            <a:r>
              <a:rPr lang="fr-FR" dirty="0" smtClean="0"/>
              <a:t>siatiques de la France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c</a:t>
            </a:r>
            <a:r>
              <a:rPr lang="fr-FR" dirty="0" smtClean="0"/>
              <a:t>hinoises en provenance de France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1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fr-FR" dirty="0" smtClean="0"/>
              <a:t>Taux de variation 2024/2023</a:t>
            </a:r>
            <a:endParaRPr lang="fr-FR" dirty="0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3998807"/>
              </p:ext>
            </p:extLst>
          </p:nvPr>
        </p:nvGraphicFramePr>
        <p:xfrm>
          <a:off x="163715" y="1657350"/>
          <a:ext cx="3934634" cy="3686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0599635"/>
              </p:ext>
            </p:extLst>
          </p:nvPr>
        </p:nvGraphicFramePr>
        <p:xfrm>
          <a:off x="4118338" y="1778662"/>
          <a:ext cx="3955323" cy="3686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5073656"/>
              </p:ext>
            </p:extLst>
          </p:nvPr>
        </p:nvGraphicFramePr>
        <p:xfrm>
          <a:off x="8103624" y="1509053"/>
          <a:ext cx="3971190" cy="3810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ZoneTexte 2"/>
          <p:cNvSpPr txBox="1"/>
          <p:nvPr/>
        </p:nvSpPr>
        <p:spPr>
          <a:xfrm>
            <a:off x="9990876" y="3491307"/>
            <a:ext cx="695325" cy="30270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dirty="0" smtClean="0">
                <a:solidFill>
                  <a:srgbClr val="FF0000"/>
                </a:solidFill>
                <a:latin typeface="Marianne" panose="02000000000000000000" pitchFamily="50" charset="0"/>
              </a:rPr>
              <a:t>- 1 %</a:t>
            </a:r>
            <a:endParaRPr lang="fr-FR" sz="1200" b="1" dirty="0">
              <a:solidFill>
                <a:srgbClr val="FF0000"/>
              </a:solidFill>
              <a:latin typeface="Marianne" panose="02000000000000000000" pitchFamily="50" charset="0"/>
            </a:endParaRPr>
          </a:p>
        </p:txBody>
      </p:sp>
      <p:sp>
        <p:nvSpPr>
          <p:cNvPr id="16" name="ZoneTexte 2"/>
          <p:cNvSpPr txBox="1"/>
          <p:nvPr/>
        </p:nvSpPr>
        <p:spPr>
          <a:xfrm>
            <a:off x="9897392" y="3000257"/>
            <a:ext cx="695325" cy="30270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dirty="0" smtClean="0">
                <a:solidFill>
                  <a:srgbClr val="FF0000"/>
                </a:solidFill>
                <a:latin typeface="Marianne" panose="02000000000000000000" pitchFamily="50" charset="0"/>
              </a:rPr>
              <a:t>- 23 %</a:t>
            </a:r>
            <a:endParaRPr lang="fr-FR" sz="1200" b="1" dirty="0">
              <a:solidFill>
                <a:srgbClr val="FF0000"/>
              </a:solidFill>
              <a:latin typeface="Marianne" panose="02000000000000000000" pitchFamily="50" charset="0"/>
            </a:endParaRPr>
          </a:p>
        </p:txBody>
      </p:sp>
      <p:sp>
        <p:nvSpPr>
          <p:cNvPr id="17" name="ZoneTexte 2"/>
          <p:cNvSpPr txBox="1"/>
          <p:nvPr/>
        </p:nvSpPr>
        <p:spPr>
          <a:xfrm>
            <a:off x="9665845" y="2501216"/>
            <a:ext cx="695325" cy="30270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dirty="0" smtClean="0">
                <a:solidFill>
                  <a:srgbClr val="FF0000"/>
                </a:solidFill>
                <a:latin typeface="Marianne" panose="02000000000000000000" pitchFamily="50" charset="0"/>
              </a:rPr>
              <a:t>- 1 %</a:t>
            </a:r>
            <a:endParaRPr lang="fr-FR" sz="1200" b="1" dirty="0">
              <a:solidFill>
                <a:srgbClr val="FF0000"/>
              </a:solidFill>
              <a:latin typeface="Marianne" panose="02000000000000000000" pitchFamily="50" charset="0"/>
            </a:endParaRPr>
          </a:p>
        </p:txBody>
      </p:sp>
      <p:sp>
        <p:nvSpPr>
          <p:cNvPr id="24" name="ZoneTexte 2"/>
          <p:cNvSpPr txBox="1"/>
          <p:nvPr/>
        </p:nvSpPr>
        <p:spPr>
          <a:xfrm>
            <a:off x="10963015" y="4004258"/>
            <a:ext cx="695325" cy="30270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dirty="0" smtClean="0">
                <a:solidFill>
                  <a:srgbClr val="FF0000"/>
                </a:solidFill>
                <a:latin typeface="Marianne" panose="02000000000000000000" pitchFamily="50" charset="0"/>
              </a:rPr>
              <a:t>- </a:t>
            </a:r>
            <a:r>
              <a:rPr lang="fr-FR" sz="1200" b="1" dirty="0">
                <a:solidFill>
                  <a:srgbClr val="FF0000"/>
                </a:solidFill>
                <a:latin typeface="Marianne" panose="02000000000000000000" pitchFamily="50" charset="0"/>
              </a:rPr>
              <a:t>7</a:t>
            </a:r>
            <a:r>
              <a:rPr lang="fr-FR" sz="1200" b="1" dirty="0" smtClean="0">
                <a:solidFill>
                  <a:srgbClr val="FF0000"/>
                </a:solidFill>
                <a:latin typeface="Marianne" panose="02000000000000000000" pitchFamily="50" charset="0"/>
              </a:rPr>
              <a:t> %</a:t>
            </a:r>
            <a:endParaRPr lang="fr-FR" sz="1200" b="1" dirty="0">
              <a:solidFill>
                <a:srgbClr val="FF0000"/>
              </a:solidFill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89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Chine – Les échanges de produits agricoles et agro-alimentaires </a:t>
            </a:r>
          </a:p>
          <a:p>
            <a:r>
              <a:rPr lang="fr-FR" i="1" dirty="0"/>
              <a:t>Source : douane chinoise, d’après Trade Data Monitor, données 2024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152B-30FF-4F47-8AD6-E728982B61F2}" type="slidenum">
              <a:rPr lang="fr-FR" smtClean="0"/>
              <a:t>15</a:t>
            </a:fld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Balance commerciale chinoise avec la France (en valeur)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>
          <a:xfrm>
            <a:off x="166798" y="839522"/>
            <a:ext cx="11858404" cy="768228"/>
          </a:xfrm>
        </p:spPr>
        <p:txBody>
          <a:bodyPr>
            <a:noAutofit/>
          </a:bodyPr>
          <a:lstStyle/>
          <a:p>
            <a:r>
              <a:rPr lang="fr-FR" b="0" dirty="0" smtClean="0"/>
              <a:t>Les exportations de vins et d’orge français ont bénéficié de l’arrêt de celles en provenance d’Australie en 2021, pour cause de différend </a:t>
            </a:r>
            <a:r>
              <a:rPr lang="fr-FR" b="0" dirty="0"/>
              <a:t>commercial</a:t>
            </a:r>
            <a:r>
              <a:rPr lang="fr-FR" b="0" dirty="0" smtClean="0"/>
              <a:t>.</a:t>
            </a:r>
            <a:endParaRPr lang="fr-FR" b="0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2672510"/>
              </p:ext>
            </p:extLst>
          </p:nvPr>
        </p:nvGraphicFramePr>
        <p:xfrm>
          <a:off x="166798" y="1482352"/>
          <a:ext cx="11858404" cy="4644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Connecteur droit 8"/>
          <p:cNvCxnSpPr/>
          <p:nvPr/>
        </p:nvCxnSpPr>
        <p:spPr>
          <a:xfrm>
            <a:off x="885825" y="2176040"/>
            <a:ext cx="11004550" cy="31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09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Chine – Les échanges de produits agricoles et agro-alimentaires </a:t>
            </a:r>
          </a:p>
          <a:p>
            <a:r>
              <a:rPr lang="fr-FR" i="1" dirty="0"/>
              <a:t>Source : douane chinoise, d’après Trade Data Monitor, données 2024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152B-30FF-4F47-8AD6-E728982B61F2}" type="slidenum">
              <a:rPr lang="fr-FR" smtClean="0"/>
              <a:t>16</a:t>
            </a:fld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Balance commerciale </a:t>
            </a:r>
            <a:r>
              <a:rPr lang="fr-FR" dirty="0"/>
              <a:t>chinoise avec la France par </a:t>
            </a:r>
            <a:r>
              <a:rPr lang="fr-FR" dirty="0" smtClean="0"/>
              <a:t>poste d’importation (en valeur)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>
          <a:xfrm>
            <a:off x="166798" y="839521"/>
            <a:ext cx="11858404" cy="941653"/>
          </a:xfrm>
        </p:spPr>
        <p:txBody>
          <a:bodyPr>
            <a:normAutofit/>
          </a:bodyPr>
          <a:lstStyle/>
          <a:p>
            <a:r>
              <a:rPr lang="fr-FR" b="0" dirty="0" smtClean="0"/>
              <a:t>1</a:t>
            </a:r>
            <a:r>
              <a:rPr lang="fr-FR" b="0" baseline="30000" dirty="0" smtClean="0"/>
              <a:t>er</a:t>
            </a:r>
            <a:r>
              <a:rPr lang="fr-FR" b="0" dirty="0" smtClean="0"/>
              <a:t> poste </a:t>
            </a:r>
            <a:r>
              <a:rPr lang="fr-FR" b="0" dirty="0">
                <a:solidFill>
                  <a:schemeClr val="bg2">
                    <a:lumMod val="75000"/>
                  </a:schemeClr>
                </a:solidFill>
              </a:rPr>
              <a:t>excédentaire</a:t>
            </a:r>
            <a:r>
              <a:rPr lang="fr-FR" b="0" dirty="0" smtClean="0"/>
              <a:t> : </a:t>
            </a:r>
            <a:r>
              <a:rPr lang="fr-FR" b="0" i="1" dirty="0" smtClean="0"/>
              <a:t>Pêche et aquaculture.</a:t>
            </a:r>
          </a:p>
          <a:p>
            <a:r>
              <a:rPr lang="fr-FR" b="0" dirty="0"/>
              <a:t>1</a:t>
            </a:r>
            <a:r>
              <a:rPr lang="fr-FR" b="0" baseline="30000" dirty="0"/>
              <a:t>er</a:t>
            </a:r>
            <a:r>
              <a:rPr lang="fr-FR" b="0" dirty="0"/>
              <a:t> poste </a:t>
            </a:r>
            <a:r>
              <a:rPr lang="fr-FR" b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déficitaire</a:t>
            </a:r>
            <a:r>
              <a:rPr lang="fr-FR" b="0" dirty="0"/>
              <a:t> : </a:t>
            </a:r>
            <a:r>
              <a:rPr lang="fr-FR" b="0" i="1" dirty="0"/>
              <a:t>Vins et spiritueux</a:t>
            </a:r>
            <a:r>
              <a:rPr lang="fr-FR" b="0" i="1" dirty="0" smtClean="0"/>
              <a:t>.</a:t>
            </a:r>
            <a:endParaRPr lang="fr-FR" b="0" i="1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3810993"/>
              </p:ext>
            </p:extLst>
          </p:nvPr>
        </p:nvGraphicFramePr>
        <p:xfrm>
          <a:off x="166798" y="1945481"/>
          <a:ext cx="11858404" cy="4083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Connecteur droit 8"/>
          <p:cNvCxnSpPr/>
          <p:nvPr/>
        </p:nvCxnSpPr>
        <p:spPr>
          <a:xfrm>
            <a:off x="1165225" y="2670175"/>
            <a:ext cx="10702925" cy="95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165225" y="2118804"/>
            <a:ext cx="2791139" cy="560896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956364" y="2679700"/>
            <a:ext cx="7889561" cy="2833860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79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Chine – Les échanges de produits agricoles et agro-alimentaires </a:t>
            </a:r>
          </a:p>
          <a:p>
            <a:r>
              <a:rPr lang="fr-FR" i="1" dirty="0"/>
              <a:t>Source : douane chinoise, d’après Trade Data Monitor, données 2024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152B-30FF-4F47-8AD6-E728982B61F2}" type="slidenum">
              <a:rPr lang="fr-FR" smtClean="0"/>
              <a:t>17</a:t>
            </a:fld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Postes d’importation en provenance de France (en valeur)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Les importations de </a:t>
            </a:r>
            <a:r>
              <a:rPr lang="fr-FR" i="1" dirty="0" smtClean="0"/>
              <a:t>Vins et spiritueux </a:t>
            </a:r>
            <a:r>
              <a:rPr lang="fr-FR" dirty="0" smtClean="0"/>
              <a:t>baissent de - 26 % cumulativement sur trois ans.</a:t>
            </a:r>
            <a:endParaRPr lang="fr-FR" i="1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1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fr-FR" dirty="0"/>
              <a:t>Taux de variation </a:t>
            </a:r>
            <a:r>
              <a:rPr lang="fr-FR" dirty="0" smtClean="0"/>
              <a:t>cumulée sur 3 ans</a:t>
            </a:r>
            <a:endParaRPr lang="fr-FR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3849949"/>
              </p:ext>
            </p:extLst>
          </p:nvPr>
        </p:nvGraphicFramePr>
        <p:xfrm>
          <a:off x="166798" y="1393869"/>
          <a:ext cx="11858404" cy="4590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564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Chine – Les échanges de produits agricoles et agro-alimentaires </a:t>
            </a:r>
          </a:p>
          <a:p>
            <a:r>
              <a:rPr lang="fr-FR" i="1" dirty="0"/>
              <a:t>Source : douane </a:t>
            </a:r>
            <a:r>
              <a:rPr lang="fr-FR" i="1" dirty="0" smtClean="0"/>
              <a:t>française, </a:t>
            </a:r>
            <a:r>
              <a:rPr lang="fr-FR" i="1" dirty="0"/>
              <a:t>d’après Trade Data Monitor, données 2024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152B-30FF-4F47-8AD6-E728982B61F2}" type="slidenum">
              <a:rPr lang="fr-FR" smtClean="0"/>
              <a:t>18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Principaux marchés de la France (en valeur)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1"/>
          </p:nvPr>
        </p:nvSpPr>
        <p:spPr>
          <a:xfrm>
            <a:off x="9678154" y="473042"/>
            <a:ext cx="2347048" cy="305200"/>
          </a:xfrm>
          <a:solidFill>
            <a:srgbClr val="FF0000"/>
          </a:solidFill>
        </p:spPr>
        <p:txBody>
          <a:bodyPr/>
          <a:lstStyle/>
          <a:p>
            <a:r>
              <a:rPr lang="fr-FR" dirty="0"/>
              <a:t>Taux de variation 2024/2023</a:t>
            </a:r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2775464"/>
              </p:ext>
            </p:extLst>
          </p:nvPr>
        </p:nvGraphicFramePr>
        <p:xfrm>
          <a:off x="166798" y="874428"/>
          <a:ext cx="11858404" cy="5252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ZoneTexte 12"/>
          <p:cNvSpPr txBox="1"/>
          <p:nvPr/>
        </p:nvSpPr>
        <p:spPr>
          <a:xfrm>
            <a:off x="1215330" y="1283069"/>
            <a:ext cx="10809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1" dirty="0" smtClean="0">
                <a:solidFill>
                  <a:srgbClr val="00B050"/>
                </a:solidFill>
                <a:latin typeface="Marianne" panose="02000000000000000000" pitchFamily="50" charset="0"/>
              </a:rPr>
              <a:t>+ 1 %          </a:t>
            </a:r>
            <a:r>
              <a:rPr lang="fr-FR" sz="1200" b="1" dirty="0" smtClean="0">
                <a:solidFill>
                  <a:srgbClr val="FF0000"/>
                </a:solidFill>
                <a:latin typeface="Marianne" panose="02000000000000000000" pitchFamily="50" charset="0"/>
              </a:rPr>
              <a:t>          - 1 %                    - 1 %                   </a:t>
            </a:r>
            <a:r>
              <a:rPr lang="fr-FR" sz="1200" b="1" dirty="0" smtClean="0">
                <a:solidFill>
                  <a:srgbClr val="00B050"/>
                </a:solidFill>
                <a:latin typeface="Marianne" panose="02000000000000000000" pitchFamily="50" charset="0"/>
              </a:rPr>
              <a:t>+ 2 %               + 2</a:t>
            </a:r>
            <a:r>
              <a:rPr lang="fr-FR" sz="1200" b="1" dirty="0" smtClean="0">
                <a:solidFill>
                  <a:srgbClr val="FF0000"/>
                </a:solidFill>
                <a:latin typeface="Marianne" panose="02000000000000000000" pitchFamily="50" charset="0"/>
              </a:rPr>
              <a:t> </a:t>
            </a:r>
            <a:r>
              <a:rPr lang="fr-FR" sz="1200" b="1" dirty="0" smtClean="0">
                <a:solidFill>
                  <a:srgbClr val="00B050"/>
                </a:solidFill>
                <a:latin typeface="Marianne" panose="02000000000000000000" pitchFamily="50" charset="0"/>
              </a:rPr>
              <a:t>%</a:t>
            </a:r>
            <a:r>
              <a:rPr lang="fr-FR" sz="1200" b="1" dirty="0" smtClean="0">
                <a:solidFill>
                  <a:srgbClr val="FF0000"/>
                </a:solidFill>
                <a:latin typeface="Marianne" panose="02000000000000000000" pitchFamily="50" charset="0"/>
              </a:rPr>
              <a:t>                </a:t>
            </a:r>
            <a:r>
              <a:rPr lang="fr-FR" sz="1200" b="1" dirty="0" smtClean="0">
                <a:solidFill>
                  <a:srgbClr val="00B050"/>
                </a:solidFill>
                <a:latin typeface="Marianne" panose="02000000000000000000" pitchFamily="50" charset="0"/>
              </a:rPr>
              <a:t>+ 6 %                    + 1 %              </a:t>
            </a:r>
            <a:r>
              <a:rPr lang="fr-FR" sz="1200" b="1" dirty="0" smtClean="0">
                <a:solidFill>
                  <a:srgbClr val="FF0000"/>
                </a:solidFill>
                <a:latin typeface="Marianne" panose="02000000000000000000" pitchFamily="50" charset="0"/>
              </a:rPr>
              <a:t>- 19 %                 - 3 %                 </a:t>
            </a:r>
            <a:r>
              <a:rPr lang="fr-FR" sz="1200" b="1" dirty="0" smtClean="0">
                <a:solidFill>
                  <a:srgbClr val="00B050"/>
                </a:solidFill>
                <a:latin typeface="Marianne" panose="02000000000000000000" pitchFamily="50" charset="0"/>
              </a:rPr>
              <a:t>+ 14 %</a:t>
            </a:r>
            <a:endParaRPr lang="fr-FR" sz="1200" b="1" dirty="0">
              <a:solidFill>
                <a:srgbClr val="00B050"/>
              </a:solidFill>
              <a:latin typeface="Marianne" panose="02000000000000000000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55792" y="1000749"/>
            <a:ext cx="1013988" cy="447615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10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77742" y="833583"/>
            <a:ext cx="577472" cy="3231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5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Marianne" panose="02000000000000000000" pitchFamily="50" charset="0"/>
              </a:rPr>
              <a:t>8</a:t>
            </a:r>
            <a:r>
              <a:rPr lang="fr-FR" sz="1500" b="1" baseline="30000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Marianne" panose="02000000000000000000" pitchFamily="50" charset="0"/>
              </a:rPr>
              <a:t>e</a:t>
            </a:r>
            <a:endParaRPr lang="fr-FR" sz="1500" b="1" cap="none" spc="0" baseline="30000" dirty="0">
              <a:ln w="22225">
                <a:noFill/>
                <a:prstDash val="solid"/>
              </a:ln>
              <a:solidFill>
                <a:srgbClr val="FF0000"/>
              </a:solidFill>
              <a:effectLst/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41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Chine – Les échanges de produits agricoles et agro-alimentaires </a:t>
            </a:r>
          </a:p>
          <a:p>
            <a:r>
              <a:rPr lang="fr-FR" i="1" dirty="0"/>
              <a:t>Source : douane chinoise, d’après Trade Data Monitor, données 2024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Postes d’importation (en valeur)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152B-30FF-4F47-8AD6-E728982B61F2}" type="slidenum">
              <a:rPr lang="fr-FR" smtClean="0"/>
              <a:t>19</a:t>
            </a:fld>
            <a:endParaRPr lang="fr-FR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4133806"/>
              </p:ext>
            </p:extLst>
          </p:nvPr>
        </p:nvGraphicFramePr>
        <p:xfrm>
          <a:off x="166798" y="829420"/>
          <a:ext cx="5917131" cy="4629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9755919"/>
              </p:ext>
            </p:extLst>
          </p:nvPr>
        </p:nvGraphicFramePr>
        <p:xfrm>
          <a:off x="6083929" y="751438"/>
          <a:ext cx="5941274" cy="5211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384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096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Chine </a:t>
            </a:r>
            <a:r>
              <a:rPr lang="fr-FR" dirty="0"/>
              <a:t>– Les échanges de produits agricoles et agro-alimentaires</a:t>
            </a:r>
          </a:p>
          <a:p>
            <a:r>
              <a:rPr lang="fr-FR" i="1" dirty="0"/>
              <a:t>Source : </a:t>
            </a:r>
            <a:r>
              <a:rPr lang="fr-FR" i="1" dirty="0" smtClean="0"/>
              <a:t>Service économique régional de Pékin</a:t>
            </a:r>
            <a:endParaRPr lang="fr-FR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152B-30FF-4F47-8AD6-E728982B61F2}" type="slidenum">
              <a:rPr lang="fr-FR" smtClean="0"/>
              <a:t>3</a:t>
            </a:fld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Produit intérieur brut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fr-FR" b="0" dirty="0" smtClean="0"/>
              <a:t>La Chine fait la course en tête depuis 20 ans.</a:t>
            </a:r>
            <a:endParaRPr lang="fr-FR" b="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36657C6-8255-4DEC-8F97-615B878B2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690" y="1428282"/>
            <a:ext cx="8140619" cy="4001435"/>
          </a:xfrm>
          <a:prstGeom prst="rect">
            <a:avLst/>
          </a:prstGeom>
        </p:spPr>
      </p:pic>
      <p:sp>
        <p:nvSpPr>
          <p:cNvPr id="8" name="Espace réservé du texte 5"/>
          <p:cNvSpPr>
            <a:spLocks noGrp="1"/>
          </p:cNvSpPr>
          <p:nvPr>
            <p:ph type="body" sz="quarter" idx="16"/>
          </p:nvPr>
        </p:nvSpPr>
        <p:spPr>
          <a:xfrm>
            <a:off x="4183600" y="5591865"/>
            <a:ext cx="3824800" cy="340468"/>
          </a:xfrm>
        </p:spPr>
        <p:txBody>
          <a:bodyPr>
            <a:normAutofit/>
          </a:bodyPr>
          <a:lstStyle/>
          <a:p>
            <a:pPr algn="ctr"/>
            <a:r>
              <a:rPr lang="fr-FR" sz="1500" b="0" i="1" dirty="0" smtClean="0"/>
              <a:t>Évolution </a:t>
            </a:r>
            <a:r>
              <a:rPr lang="fr-FR" sz="1500" b="0" i="1" dirty="0"/>
              <a:t>du PIB (en base </a:t>
            </a:r>
            <a:r>
              <a:rPr lang="fr-FR" sz="1500" b="0" i="1" dirty="0" smtClean="0"/>
              <a:t>100, </a:t>
            </a:r>
            <a:r>
              <a:rPr lang="fr-FR" sz="1500" b="0" i="1" dirty="0"/>
              <a:t>2010</a:t>
            </a:r>
            <a:r>
              <a:rPr lang="fr-FR" sz="1500" b="0" i="1" dirty="0" smtClean="0"/>
              <a:t>)</a:t>
            </a:r>
            <a:endParaRPr lang="fr-FR" sz="1500" b="0" i="1" dirty="0"/>
          </a:p>
        </p:txBody>
      </p:sp>
    </p:spTree>
    <p:extLst>
      <p:ext uri="{BB962C8B-B14F-4D97-AF65-F5344CB8AC3E}">
        <p14:creationId xmlns:p14="http://schemas.microsoft.com/office/powerpoint/2010/main" val="154539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Chine – Les échanges de produits agricoles et agro-alimentaires</a:t>
            </a:r>
          </a:p>
          <a:p>
            <a:r>
              <a:rPr lang="fr-FR" i="1" dirty="0"/>
              <a:t>Source : Service économique régional de Pékin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152B-30FF-4F47-8AD6-E728982B61F2}" type="slidenum">
              <a:rPr lang="fr-FR" smtClean="0"/>
              <a:t>4</a:t>
            </a:fld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Revenus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0" dirty="0" smtClean="0"/>
              <a:t>Une </a:t>
            </a:r>
            <a:r>
              <a:rPr lang="fr-FR" b="0" dirty="0"/>
              <a:t>progression constante depuis 20 ans malgré un ralentissement depuis </a:t>
            </a:r>
            <a:r>
              <a:rPr lang="fr-FR" b="0" dirty="0" smtClean="0"/>
              <a:t>2017.</a:t>
            </a:r>
            <a:endParaRPr lang="fr-FR" b="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E1572BB-EFF2-4786-B9A2-BAEECF284F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291" b="4905"/>
          <a:stretch/>
        </p:blipFill>
        <p:spPr>
          <a:xfrm>
            <a:off x="1276179" y="1664664"/>
            <a:ext cx="9639639" cy="3402321"/>
          </a:xfrm>
          <a:prstGeom prst="rect">
            <a:avLst/>
          </a:prstGeom>
        </p:spPr>
      </p:pic>
      <p:sp>
        <p:nvSpPr>
          <p:cNvPr id="10" name="Espace réservé du texte 5"/>
          <p:cNvSpPr>
            <a:spLocks noGrp="1"/>
          </p:cNvSpPr>
          <p:nvPr>
            <p:ph type="body" sz="quarter" idx="16"/>
          </p:nvPr>
        </p:nvSpPr>
        <p:spPr>
          <a:xfrm>
            <a:off x="3798959" y="5244217"/>
            <a:ext cx="4594081" cy="754232"/>
          </a:xfrm>
        </p:spPr>
        <p:txBody>
          <a:bodyPr>
            <a:normAutofit/>
          </a:bodyPr>
          <a:lstStyle/>
          <a:p>
            <a:pPr algn="ctr"/>
            <a:r>
              <a:rPr lang="fr-FR" sz="1500" b="0" i="1" dirty="0" smtClean="0"/>
              <a:t>Évolution </a:t>
            </a:r>
            <a:r>
              <a:rPr lang="fr-FR" sz="1500" b="0" i="1" dirty="0"/>
              <a:t>du </a:t>
            </a:r>
            <a:r>
              <a:rPr lang="fr-FR" sz="1500" b="0" i="1" dirty="0" smtClean="0"/>
              <a:t>revenu disponible par tête </a:t>
            </a:r>
            <a:br>
              <a:rPr lang="fr-FR" sz="1500" b="0" i="1" dirty="0" smtClean="0"/>
            </a:br>
            <a:r>
              <a:rPr lang="fr-FR" sz="1500" b="0" i="1" dirty="0" smtClean="0"/>
              <a:t>(croissance en glissement annuel)</a:t>
            </a:r>
            <a:br>
              <a:rPr lang="fr-FR" sz="1500" b="0" i="1" dirty="0" smtClean="0"/>
            </a:br>
            <a:r>
              <a:rPr lang="fr-FR" sz="1000" b="0" i="1" dirty="0" smtClean="0"/>
              <a:t>Source : NBS.</a:t>
            </a:r>
            <a:endParaRPr lang="fr-FR" sz="1000" b="0" i="1" dirty="0"/>
          </a:p>
        </p:txBody>
      </p:sp>
    </p:spTree>
    <p:extLst>
      <p:ext uri="{BB962C8B-B14F-4D97-AF65-F5344CB8AC3E}">
        <p14:creationId xmlns:p14="http://schemas.microsoft.com/office/powerpoint/2010/main" val="386487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Chine – Les échanges de produits agricoles et agro-alimentaires</a:t>
            </a:r>
          </a:p>
          <a:p>
            <a:r>
              <a:rPr lang="fr-FR" i="1" dirty="0"/>
              <a:t>Source : Service économique régional de Pékin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152B-30FF-4F47-8AD6-E728982B61F2}" type="slidenum">
              <a:rPr lang="fr-FR" smtClean="0"/>
              <a:t>5</a:t>
            </a:fld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Consommation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0" dirty="0" smtClean="0"/>
              <a:t>Une consommation qui ralentit mais demeure dynamique.</a:t>
            </a:r>
            <a:endParaRPr lang="fr-FR" b="0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6"/>
          </p:nvPr>
        </p:nvSpPr>
        <p:spPr>
          <a:xfrm>
            <a:off x="3798959" y="5478018"/>
            <a:ext cx="4594081" cy="548876"/>
          </a:xfrm>
        </p:spPr>
        <p:txBody>
          <a:bodyPr>
            <a:normAutofit lnSpcReduction="10000"/>
          </a:bodyPr>
          <a:lstStyle/>
          <a:p>
            <a:pPr algn="ctr"/>
            <a:r>
              <a:rPr lang="fr-FR" sz="1500" b="0" i="1" dirty="0" smtClean="0"/>
              <a:t>Évolution de la consommation.</a:t>
            </a:r>
          </a:p>
          <a:p>
            <a:pPr algn="ctr"/>
            <a:r>
              <a:rPr lang="fr-FR" sz="1000" b="0" i="1" dirty="0" smtClean="0"/>
              <a:t>Source : NBS.</a:t>
            </a:r>
            <a:endParaRPr lang="fr-FR" sz="1000" b="0" i="1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4D63A5A-56A4-4FD3-A4CE-AFEEF5D53C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44"/>
          <a:stretch/>
        </p:blipFill>
        <p:spPr>
          <a:xfrm>
            <a:off x="1985348" y="1299064"/>
            <a:ext cx="8035981" cy="405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6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Chine – Les échanges de produits agricoles et agro-alimentaires</a:t>
            </a:r>
          </a:p>
          <a:p>
            <a:r>
              <a:rPr lang="fr-FR" i="1" dirty="0"/>
              <a:t>Source : Service économique régional de Pékin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152B-30FF-4F47-8AD6-E728982B61F2}" type="slidenum">
              <a:rPr lang="fr-FR" smtClean="0"/>
              <a:t>6</a:t>
            </a:fld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Enquêtes commerciales (à la date du 22 mai 2025)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0" dirty="0"/>
              <a:t>Point d’étape sur les enquêtes commerciales affectant les échanges </a:t>
            </a:r>
            <a:r>
              <a:rPr lang="fr-FR" b="0" dirty="0" smtClean="0"/>
              <a:t>agricoles.</a:t>
            </a:r>
            <a:endParaRPr lang="fr-FR" b="0" dirty="0"/>
          </a:p>
        </p:txBody>
      </p:sp>
      <p:sp>
        <p:nvSpPr>
          <p:cNvPr id="7" name="Rectangle 6"/>
          <p:cNvSpPr/>
          <p:nvPr/>
        </p:nvSpPr>
        <p:spPr>
          <a:xfrm>
            <a:off x="2983685" y="1393870"/>
            <a:ext cx="6224630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fr-FR" b="1" dirty="0">
                <a:solidFill>
                  <a:srgbClr val="0B6482"/>
                </a:solidFill>
                <a:latin typeface="Marianne" panose="02000000000000000000" pitchFamily="50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[vs EU] Cognac / Brandy</a:t>
            </a:r>
            <a:r>
              <a:rPr lang="fr-FR" dirty="0">
                <a:solidFill>
                  <a:srgbClr val="0B6482"/>
                </a:solidFill>
                <a:latin typeface="Marianne" panose="02000000000000000000" pitchFamily="50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: lancée en janvier 2024, audition en juillet 2024, droits provisoires en octobre 2024, procédure prolongée jusqu’au 5 juillet </a:t>
            </a:r>
            <a:r>
              <a:rPr lang="fr-FR" dirty="0" smtClean="0">
                <a:solidFill>
                  <a:srgbClr val="0B6482"/>
                </a:solidFill>
                <a:latin typeface="Marianne" panose="02000000000000000000" pitchFamily="50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2025.</a:t>
            </a:r>
            <a:endParaRPr lang="fr-FR" dirty="0">
              <a:solidFill>
                <a:srgbClr val="0B6482"/>
              </a:solidFill>
              <a:latin typeface="Marianne" panose="02000000000000000000" pitchFamily="50" charset="0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endParaRPr lang="fr-FR" dirty="0">
              <a:solidFill>
                <a:srgbClr val="0B6482"/>
              </a:solidFill>
              <a:latin typeface="Marianne" panose="02000000000000000000" pitchFamily="50" charset="0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fr-FR" b="1" dirty="0">
                <a:solidFill>
                  <a:srgbClr val="0B6482"/>
                </a:solidFill>
                <a:latin typeface="Marianne" panose="02000000000000000000" pitchFamily="50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[vs EU] Viande porc </a:t>
            </a:r>
            <a:r>
              <a:rPr lang="fr-FR" dirty="0">
                <a:solidFill>
                  <a:srgbClr val="0B6482"/>
                </a:solidFill>
                <a:latin typeface="Marianne" panose="02000000000000000000" pitchFamily="50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: une procédure anti-dumping engagée le 17 juin 2024, étape du questionnaire passée en septembre 2024, pas de développements à </a:t>
            </a:r>
            <a:r>
              <a:rPr lang="fr-FR" dirty="0" smtClean="0">
                <a:solidFill>
                  <a:srgbClr val="0B6482"/>
                </a:solidFill>
                <a:latin typeface="Marianne" panose="02000000000000000000" pitchFamily="50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date.</a:t>
            </a:r>
            <a:endParaRPr lang="fr-FR" dirty="0">
              <a:solidFill>
                <a:srgbClr val="0B6482"/>
              </a:solidFill>
              <a:latin typeface="Marianne" panose="02000000000000000000" pitchFamily="50" charset="0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endParaRPr lang="fr-FR" dirty="0">
              <a:solidFill>
                <a:srgbClr val="0B6482"/>
              </a:solidFill>
              <a:latin typeface="Marianne" panose="02000000000000000000" pitchFamily="50" charset="0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fr-FR" b="1" dirty="0">
                <a:solidFill>
                  <a:srgbClr val="0B6482"/>
                </a:solidFill>
                <a:latin typeface="Marianne" panose="02000000000000000000" pitchFamily="50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[vs EU] Fromage et crème </a:t>
            </a:r>
            <a:r>
              <a:rPr lang="fr-FR" dirty="0">
                <a:solidFill>
                  <a:srgbClr val="0B6482"/>
                </a:solidFill>
                <a:latin typeface="Marianne" panose="02000000000000000000" pitchFamily="50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: une enquête anti-subvention initiée à l’été 2024, l’audition organisée en mars 2025, pas de développements à </a:t>
            </a:r>
            <a:r>
              <a:rPr lang="fr-FR" dirty="0" smtClean="0">
                <a:solidFill>
                  <a:srgbClr val="0B6482"/>
                </a:solidFill>
                <a:latin typeface="Marianne" panose="02000000000000000000" pitchFamily="50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date.</a:t>
            </a:r>
            <a:endParaRPr lang="fr-FR" dirty="0">
              <a:solidFill>
                <a:srgbClr val="0B6482"/>
              </a:solidFill>
              <a:latin typeface="Marianne" panose="02000000000000000000" pitchFamily="50" charset="0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endParaRPr lang="fr-FR" dirty="0">
              <a:solidFill>
                <a:srgbClr val="0B6482"/>
              </a:solidFill>
              <a:latin typeface="Marianne" panose="02000000000000000000" pitchFamily="50" charset="0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fr-FR" b="1" dirty="0">
                <a:solidFill>
                  <a:srgbClr val="0B6482"/>
                </a:solidFill>
                <a:latin typeface="Marianne" panose="02000000000000000000" pitchFamily="50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[vs tous pays] </a:t>
            </a:r>
            <a:r>
              <a:rPr lang="fr-FR" b="1" dirty="0" smtClean="0">
                <a:solidFill>
                  <a:srgbClr val="0B6482"/>
                </a:solidFill>
                <a:latin typeface="Marianne" panose="02000000000000000000" pitchFamily="50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Viande de </a:t>
            </a:r>
            <a:r>
              <a:rPr lang="fr-FR" b="1" dirty="0">
                <a:solidFill>
                  <a:srgbClr val="0B6482"/>
                </a:solidFill>
                <a:latin typeface="Marianne" panose="02000000000000000000" pitchFamily="50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bœuf </a:t>
            </a:r>
            <a:r>
              <a:rPr lang="fr-FR" dirty="0">
                <a:solidFill>
                  <a:srgbClr val="0B6482"/>
                </a:solidFill>
                <a:latin typeface="Marianne" panose="02000000000000000000" pitchFamily="50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: une mesure de sauvegarde en décembre 2024, audition en mars 2025, pas de </a:t>
            </a:r>
            <a:r>
              <a:rPr lang="fr-FR" dirty="0" smtClean="0">
                <a:solidFill>
                  <a:srgbClr val="0B6482"/>
                </a:solidFill>
                <a:latin typeface="Marianne" panose="02000000000000000000" pitchFamily="50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développement </a:t>
            </a:r>
            <a:r>
              <a:rPr lang="fr-FR" dirty="0">
                <a:solidFill>
                  <a:srgbClr val="0B6482"/>
                </a:solidFill>
                <a:latin typeface="Marianne" panose="02000000000000000000" pitchFamily="50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à </a:t>
            </a:r>
            <a:r>
              <a:rPr lang="fr-FR" dirty="0" smtClean="0">
                <a:solidFill>
                  <a:srgbClr val="0B6482"/>
                </a:solidFill>
                <a:latin typeface="Marianne" panose="02000000000000000000" pitchFamily="50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date.</a:t>
            </a:r>
            <a:endParaRPr lang="fr-FR" dirty="0">
              <a:solidFill>
                <a:srgbClr val="0B6482"/>
              </a:solidFill>
              <a:latin typeface="Marianne" panose="02000000000000000000" pitchFamily="50" charset="0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439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>
          <a:xfrm>
            <a:off x="1718425" y="4483546"/>
            <a:ext cx="6150449" cy="680040"/>
          </a:xfrm>
        </p:spPr>
        <p:txBody>
          <a:bodyPr/>
          <a:lstStyle/>
          <a:p>
            <a:r>
              <a:rPr lang="fr-FR" dirty="0" smtClean="0"/>
              <a:t>La Chine avec le monde</a:t>
            </a:r>
            <a:endParaRPr lang="fr-FR" dirty="0"/>
          </a:p>
        </p:txBody>
      </p:sp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6494362"/>
              </p:ext>
            </p:extLst>
          </p:nvPr>
        </p:nvGraphicFramePr>
        <p:xfrm>
          <a:off x="6937695" y="3301614"/>
          <a:ext cx="5329751" cy="3188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453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Chine – Les échanges de produits agricoles et agro-alimentaires       </a:t>
            </a:r>
          </a:p>
          <a:p>
            <a:r>
              <a:rPr lang="fr-FR" i="1" dirty="0"/>
              <a:t>Source : douane chinoise, d’après Trade Data Monitor, données 2024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152B-30FF-4F47-8AD6-E728982B61F2}" type="slidenum">
              <a:rPr lang="fr-FR" smtClean="0"/>
              <a:t>8</a:t>
            </a:fld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Les échanges agricoles et agro-alimentaires en un coup d’œil 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Baisse de 9 % entre 2023 et 2024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ln>
            <a:noFill/>
          </a:ln>
        </p:spPr>
        <p:txBody>
          <a:bodyPr/>
          <a:lstStyle/>
          <a:p>
            <a:r>
              <a:rPr lang="fr-FR" dirty="0" smtClean="0"/>
              <a:t>Oléagineux : - 14 %</a:t>
            </a:r>
          </a:p>
          <a:p>
            <a:r>
              <a:rPr lang="fr-FR" dirty="0" smtClean="0"/>
              <a:t>Viandes et produits carnés : - 14 %</a:t>
            </a:r>
          </a:p>
          <a:p>
            <a:r>
              <a:rPr lang="fr-FR" dirty="0" smtClean="0">
                <a:solidFill>
                  <a:srgbClr val="00B050"/>
                </a:solidFill>
              </a:rPr>
              <a:t>Fruits et légumes : 0 %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Union européenne : - 12 %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Brésil : - 12 %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États-Unis : - 17 %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 smtClean="0"/>
              <a:t>chinois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d</a:t>
            </a:r>
            <a:r>
              <a:rPr lang="fr-FR" dirty="0" smtClean="0"/>
              <a:t>e la Chine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c</a:t>
            </a:r>
            <a:r>
              <a:rPr lang="fr-FR" dirty="0" smtClean="0"/>
              <a:t>hinoises</a:t>
            </a:r>
            <a:endParaRPr lang="fr-FR" dirty="0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0292563"/>
              </p:ext>
            </p:extLst>
          </p:nvPr>
        </p:nvGraphicFramePr>
        <p:xfrm>
          <a:off x="163714" y="1763486"/>
          <a:ext cx="3967849" cy="3596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2650484"/>
              </p:ext>
            </p:extLst>
          </p:nvPr>
        </p:nvGraphicFramePr>
        <p:xfrm>
          <a:off x="4098348" y="1763486"/>
          <a:ext cx="3967849" cy="3596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8339745"/>
              </p:ext>
            </p:extLst>
          </p:nvPr>
        </p:nvGraphicFramePr>
        <p:xfrm>
          <a:off x="8054013" y="1763485"/>
          <a:ext cx="3971190" cy="3596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4565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Chine – Les échanges de produits agricoles et agro-alimentaires </a:t>
            </a:r>
          </a:p>
          <a:p>
            <a:r>
              <a:rPr lang="fr-FR" i="1" dirty="0"/>
              <a:t>Source : douane chinoise, d’après Trade Data Monitor, données 2024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152B-30FF-4F47-8AD6-E728982B61F2}" type="slidenum">
              <a:rPr lang="fr-FR" smtClean="0"/>
              <a:t>9</a:t>
            </a:fld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Balance commerciale (en valeur)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fr-FR" b="0" dirty="0" smtClean="0"/>
              <a:t>Le déficit atteint 95 milliards d’euros en 2024.</a:t>
            </a:r>
            <a:endParaRPr lang="fr-FR" b="0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5483148"/>
              </p:ext>
            </p:extLst>
          </p:nvPr>
        </p:nvGraphicFramePr>
        <p:xfrm>
          <a:off x="166798" y="1393871"/>
          <a:ext cx="11858404" cy="4563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Connecteur droit 7"/>
          <p:cNvCxnSpPr/>
          <p:nvPr/>
        </p:nvCxnSpPr>
        <p:spPr>
          <a:xfrm>
            <a:off x="1027002" y="2593684"/>
            <a:ext cx="10851809" cy="6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47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norama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975</Words>
  <Application>Microsoft Office PowerPoint</Application>
  <PresentationFormat>Grand écran</PresentationFormat>
  <Paragraphs>133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Malgun Gothic Semilight</vt:lpstr>
      <vt:lpstr>Arial</vt:lpstr>
      <vt:lpstr>Calibri</vt:lpstr>
      <vt:lpstr>Marianne</vt:lpstr>
      <vt:lpstr>Panorama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FranceAgriMer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VERSLUYS Henri</dc:creator>
  <cp:lastModifiedBy>PEYPOUDAT Margaux</cp:lastModifiedBy>
  <cp:revision>87</cp:revision>
  <dcterms:created xsi:type="dcterms:W3CDTF">2025-04-03T15:40:27Z</dcterms:created>
  <dcterms:modified xsi:type="dcterms:W3CDTF">2025-06-19T14:22:25Z</dcterms:modified>
</cp:coreProperties>
</file>