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drawings/drawing1.xml" ContentType="application/vnd.openxmlformats-officedocument.drawingml.chartshapes+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drawings/drawing2.xml" ContentType="application/vnd.openxmlformats-officedocument.drawingml.chartshapes+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7" r:id="rId3"/>
    <p:sldId id="271" r:id="rId4"/>
    <p:sldId id="272" r:id="rId5"/>
    <p:sldId id="273" r:id="rId6"/>
    <p:sldId id="274" r:id="rId7"/>
    <p:sldId id="258" r:id="rId8"/>
    <p:sldId id="259" r:id="rId9"/>
    <p:sldId id="260" r:id="rId10"/>
    <p:sldId id="261" r:id="rId11"/>
    <p:sldId id="262" r:id="rId12"/>
    <p:sldId id="263" r:id="rId13"/>
    <p:sldId id="264" r:id="rId14"/>
    <p:sldId id="265" r:id="rId15"/>
    <p:sldId id="266" r:id="rId16"/>
    <p:sldId id="269" r:id="rId17"/>
    <p:sldId id="270" r:id="rId18"/>
    <p:sldId id="267" r:id="rId19"/>
    <p:sldId id="268" r:id="rId20"/>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00"/>
    <a:srgbClr val="0B6482"/>
    <a:srgbClr val="2FB6B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778" autoAdjust="0"/>
    <p:restoredTop sz="94660"/>
  </p:normalViewPr>
  <p:slideViewPr>
    <p:cSldViewPr snapToGrid="0" showGuides="1">
      <p:cViewPr varScale="1">
        <p:scale>
          <a:sx n="114" d="100"/>
          <a:sy n="114" d="100"/>
        </p:scale>
        <p:origin x="774" y="102"/>
      </p:cViewPr>
      <p:guideLst>
        <p:guide orient="horz" pos="2160"/>
        <p:guide pos="384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SRF3\FAM\FRANCEAGRIMER\ENTITE\INTERNATIONAL\UCIPAC\06%20-%20Veille%20par%20pays\2025\Italie\Italie%20-%202024.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SRF3\FAM\FRANCEAGRIMER\ENTITE\INTERNATIONAL\UCIPAC\06%20-%20Veille%20par%20pays\2025\Italie\Italie%20-%202024.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file:///\\SRF3\FAM\FRANCEAGRIMER\ENTITE\INTERNATIONAL\UCIPAC\06%20-%20Veille%20par%20pays\2025\Italie\Italie%20-%202024.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file:///\\SRF3\FAM\FRANCEAGRIMER\ENTITE\INTERNATIONAL\UCIPAC\06%20-%20Veille%20par%20pays\2025\Italie\Italie%20-%202024.xlsx"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oleObject" Target="file:///\\SRF3\FAM\FRANCEAGRIMER\ENTITE\INTERNATIONAL\UCIPAC\06%20-%20Veille%20par%20pays\2025\Italie\Italie%20-%202024.xlsx" TargetMode="External"/><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oleObject" Target="file:///\\SRF3\FAM\FRANCEAGRIMER\ENTITE\INTERNATIONAL\UCIPAC\06%20-%20Veille%20par%20pays\2025\Italie\Italie%20-%202024.xlsx" TargetMode="External"/><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oleObject" Target="file:///\\SRF3\FAM\FRANCEAGRIMER\ENTITE\INTERNATIONAL\UCIPAC\06%20-%20Veille%20par%20pays\2025\Italie\Italie%20-%202024.xlsx" TargetMode="External"/><Relationship Id="rId2" Type="http://schemas.microsoft.com/office/2011/relationships/chartColorStyle" Target="colors15.xml"/><Relationship Id="rId1" Type="http://schemas.microsoft.com/office/2011/relationships/chartStyle" Target="style15.xml"/><Relationship Id="rId4" Type="http://schemas.openxmlformats.org/officeDocument/2006/relationships/chartUserShapes" Target="../drawings/drawing2.xml"/></Relationships>
</file>

<file path=ppt/charts/_rels/chart16.xml.rels><?xml version="1.0" encoding="UTF-8" standalone="yes"?>
<Relationships xmlns="http://schemas.openxmlformats.org/package/2006/relationships"><Relationship Id="rId3" Type="http://schemas.openxmlformats.org/officeDocument/2006/relationships/oleObject" Target="file:///\\SRF3\FAM\FRANCEAGRIMER\ENTITE\INTERNATIONAL\UCIPAC\06%20-%20Veille%20par%20pays\2025\Italie\Italie%20-%202024.xlsx" TargetMode="External"/><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oleObject" Target="file:///\\SRF3\FAM\FRANCEAGRIMER\ENTITE\INTERNATIONAL\UCIPAC\06%20-%20Veille%20par%20pays\2025\Italie\Italie%20-%202024.xlsx" TargetMode="External"/><Relationship Id="rId2" Type="http://schemas.microsoft.com/office/2011/relationships/chartColorStyle" Target="colors17.xml"/><Relationship Id="rId1" Type="http://schemas.microsoft.com/office/2011/relationships/chartStyle" Target="style17.xml"/></Relationships>
</file>

<file path=ppt/charts/_rels/chart2.xml.rels><?xml version="1.0" encoding="UTF-8" standalone="yes"?>
<Relationships xmlns="http://schemas.openxmlformats.org/package/2006/relationships"><Relationship Id="rId3" Type="http://schemas.openxmlformats.org/officeDocument/2006/relationships/oleObject" Target="file:///\\SRF3\FAM\FRANCEAGRIMER\ENTITE\INTERNATIONAL\UCIPAC\06%20-%20Veille%20par%20pays\2025\Italie\Italie%20-%202024.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SRF3\FAM\FRANCEAGRIMER\ENTITE\INTERNATIONAL\UCIPAC\06%20-%20Veille%20par%20pays\2025\Italie\Italie%20-%202024.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SRF3\FAM\FRANCEAGRIMER\ENTITE\INTERNATIONAL\UCIPAC\06%20-%20Veille%20par%20pays\2025\Italie\Italie%20-%202024.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SRF3\FAM\FRANCEAGRIMER\ENTITE\INTERNATIONAL\UCIPAC\06%20-%20Veille%20par%20pays\2025\Italie\Italie%20-%202024.xlsx" TargetMode="Externa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chartUserShapes" Target="../drawings/drawing1.xml"/></Relationships>
</file>

<file path=ppt/charts/_rels/chart6.xml.rels><?xml version="1.0" encoding="UTF-8" standalone="yes"?>
<Relationships xmlns="http://schemas.openxmlformats.org/package/2006/relationships"><Relationship Id="rId3" Type="http://schemas.openxmlformats.org/officeDocument/2006/relationships/oleObject" Target="file:///\\SRF3\FAM\FRANCEAGRIMER\ENTITE\INTERNATIONAL\UCIPAC\06%20-%20Veille%20par%20pays\2025\Italie\Italie%20-%202024.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SRF3\FAM\FRANCEAGRIMER\ENTITE\INTERNATIONAL\UCIPAC\06%20-%20Veille%20par%20pays\2025\Italie\Italie%20-%202024.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SRF3\FAM\FRANCEAGRIMER\ENTITE\INTERNATIONAL\UCIPAC\06%20-%20Veille%20par%20pays\2025\Italie\Italie%20-%202024.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SRF3\FAM\FRANCEAGRIMER\ENTITE\INTERNATIONAL\UCIPAC\06%20-%20Veille%20par%20pays\2025\Italie\Italie%20-%202024.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spPr>
            <a:solidFill>
              <a:schemeClr val="bg1">
                <a:lumMod val="75000"/>
              </a:schemeClr>
            </a:solidFill>
          </c:spPr>
          <c:explosion val="6"/>
          <c:dPt>
            <c:idx val="0"/>
            <c:bubble3D val="0"/>
            <c:spPr>
              <a:solidFill>
                <a:srgbClr val="00FF00"/>
              </a:soli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1-2A21-4743-912E-E8E56355E6FA}"/>
              </c:ext>
            </c:extLst>
          </c:dPt>
          <c:dPt>
            <c:idx val="1"/>
            <c:bubble3D val="0"/>
            <c:spPr>
              <a:solidFill>
                <a:schemeClr val="bg1">
                  <a:lumMod val="95000"/>
                </a:schemeClr>
              </a:soli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3-2A21-4743-912E-E8E56355E6FA}"/>
              </c:ext>
            </c:extLst>
          </c:dPt>
          <c:dLbls>
            <c:dLbl>
              <c:idx val="0"/>
              <c:layout>
                <c:manualLayout>
                  <c:x val="-1.7301163260507368E-3"/>
                  <c:y val="-1.6015858378063103E-2"/>
                </c:manualLayout>
              </c:layout>
              <c:tx>
                <c:rich>
                  <a:bodyPr rot="0" spcFirstLastPara="1" vertOverflow="ellipsis" vert="horz" wrap="square" anchor="ctr" anchorCtr="1"/>
                  <a:lstStyle/>
                  <a:p>
                    <a:pPr>
                      <a:defRPr sz="800" b="1" i="0" u="none" strike="noStrike" kern="1200" baseline="0">
                        <a:solidFill>
                          <a:srgbClr val="00FF00"/>
                        </a:solidFill>
                        <a:latin typeface="Marianne" panose="02000000000000000000" pitchFamily="50" charset="0"/>
                        <a:ea typeface="+mn-ea"/>
                        <a:cs typeface="+mn-cs"/>
                      </a:defRPr>
                    </a:pPr>
                    <a:r>
                      <a:rPr lang="fr-FR" b="1" dirty="0" smtClean="0">
                        <a:solidFill>
                          <a:srgbClr val="00FF00"/>
                        </a:solidFill>
                      </a:rPr>
                      <a:t>Importations italiennes </a:t>
                    </a:r>
                    <a:r>
                      <a:rPr lang="fr-FR" b="1" dirty="0">
                        <a:solidFill>
                          <a:srgbClr val="00FF00"/>
                        </a:solidFill>
                      </a:rPr>
                      <a:t>de produits</a:t>
                    </a:r>
                    <a:r>
                      <a:rPr lang="fr-FR" b="1" baseline="0" dirty="0">
                        <a:solidFill>
                          <a:srgbClr val="00FF00"/>
                        </a:solidFill>
                      </a:rPr>
                      <a:t> agricoles et agro-alimentaires
</a:t>
                    </a:r>
                    <a:fld id="{FF40942D-F336-4730-8490-637576DAE90E}" type="VALUE">
                      <a:rPr lang="fr-FR" b="1" baseline="0">
                        <a:solidFill>
                          <a:srgbClr val="00FF00"/>
                        </a:solidFill>
                      </a:rPr>
                      <a:pPr>
                        <a:defRPr b="1">
                          <a:solidFill>
                            <a:srgbClr val="00FF00"/>
                          </a:solidFill>
                        </a:defRPr>
                      </a:pPr>
                      <a:t>[VALEUR]</a:t>
                    </a:fld>
                    <a:endParaRPr lang="fr-FR" b="1" baseline="0" dirty="0">
                      <a:solidFill>
                        <a:srgbClr val="00FF00"/>
                      </a:solidFill>
                    </a:endParaRPr>
                  </a:p>
                </c:rich>
              </c:tx>
              <c:spPr>
                <a:noFill/>
                <a:ln>
                  <a:noFill/>
                </a:ln>
                <a:effectLst/>
              </c:spPr>
              <c:txPr>
                <a:bodyPr rot="0" spcFirstLastPara="1" vertOverflow="ellipsis" vert="horz" wrap="square" anchor="ctr" anchorCtr="1"/>
                <a:lstStyle/>
                <a:p>
                  <a:pPr>
                    <a:defRPr sz="800" b="1" i="0" u="none" strike="noStrike" kern="1200" baseline="0">
                      <a:solidFill>
                        <a:srgbClr val="00FF00"/>
                      </a:solidFill>
                      <a:latin typeface="Marianne" panose="02000000000000000000" pitchFamily="50" charset="0"/>
                      <a:ea typeface="+mn-ea"/>
                      <a:cs typeface="+mn-cs"/>
                    </a:defRPr>
                  </a:pPr>
                  <a:endParaRPr lang="fr-FR"/>
                </a:p>
              </c:txPr>
              <c:dLblPos val="bestFit"/>
              <c:showLegendKey val="0"/>
              <c:showVal val="1"/>
              <c:showCatName val="1"/>
              <c:showSerName val="0"/>
              <c:showPercent val="0"/>
              <c:showBubbleSize val="0"/>
              <c:extLst>
                <c:ext xmlns:c15="http://schemas.microsoft.com/office/drawing/2012/chart" uri="{CE6537A1-D6FC-4f65-9D91-7224C49458BB}">
                  <c15:layout>
                    <c:manualLayout>
                      <c:w val="0.28157798991318261"/>
                      <c:h val="0.27867867867867863"/>
                    </c:manualLayout>
                  </c15:layout>
                  <c15:dlblFieldTable/>
                  <c15:showDataLabelsRange val="0"/>
                </c:ext>
                <c:ext xmlns:c16="http://schemas.microsoft.com/office/drawing/2014/chart" uri="{C3380CC4-5D6E-409C-BE32-E72D297353CC}">
                  <c16:uniqueId val="{00000001-2A21-4743-912E-E8E56355E6FA}"/>
                </c:ext>
              </c:extLst>
            </c:dLbl>
            <c:dLbl>
              <c:idx val="1"/>
              <c:layout>
                <c:manualLayout>
                  <c:x val="0.64710521607860394"/>
                  <c:y val="0.10010041537600593"/>
                </c:manualLayout>
              </c:layout>
              <c:tx>
                <c:rich>
                  <a:bodyPr rot="0" spcFirstLastPara="1" vertOverflow="ellipsis" vert="horz" wrap="square" anchor="ctr" anchorCtr="1"/>
                  <a:lstStyle/>
                  <a:p>
                    <a:pPr>
                      <a:defRPr sz="800" b="1" i="0" u="none" strike="noStrike" kern="1200" baseline="0">
                        <a:solidFill>
                          <a:schemeClr val="bg1"/>
                        </a:solidFill>
                        <a:latin typeface="Marianne" panose="02000000000000000000" pitchFamily="50" charset="0"/>
                        <a:ea typeface="+mn-ea"/>
                        <a:cs typeface="+mn-cs"/>
                      </a:defRPr>
                    </a:pPr>
                    <a:r>
                      <a:rPr lang="en-US">
                        <a:solidFill>
                          <a:schemeClr val="bg1"/>
                        </a:solidFill>
                      </a:rPr>
                      <a:t>Autres importations</a:t>
                    </a:r>
                    <a:r>
                      <a:rPr lang="en-US" baseline="0">
                        <a:solidFill>
                          <a:schemeClr val="bg1"/>
                        </a:solidFill>
                      </a:rPr>
                      <a:t>
</a:t>
                    </a:r>
                    <a:fld id="{7B3CAE3E-C1AB-4EA6-B152-DDBA89A44A76}" type="VALUE">
                      <a:rPr lang="en-US" baseline="0">
                        <a:solidFill>
                          <a:schemeClr val="bg1"/>
                        </a:solidFill>
                      </a:rPr>
                      <a:pPr>
                        <a:defRPr b="1">
                          <a:solidFill>
                            <a:schemeClr val="bg1"/>
                          </a:solidFill>
                        </a:defRPr>
                      </a:pPr>
                      <a:t>[VALEUR]</a:t>
                    </a:fld>
                    <a:endParaRPr lang="en-US" baseline="0">
                      <a:solidFill>
                        <a:schemeClr val="bg1"/>
                      </a:solidFill>
                    </a:endParaRPr>
                  </a:p>
                </c:rich>
              </c:tx>
              <c:spPr>
                <a:noFill/>
                <a:ln>
                  <a:noFill/>
                </a:ln>
                <a:effectLst/>
              </c:spPr>
              <c:txPr>
                <a:bodyPr rot="0" spcFirstLastPara="1" vertOverflow="ellipsis" vert="horz" wrap="square" anchor="ctr" anchorCtr="1"/>
                <a:lstStyle/>
                <a:p>
                  <a:pPr>
                    <a:defRPr sz="800" b="1" i="0" u="none" strike="noStrike" kern="1200" baseline="0">
                      <a:solidFill>
                        <a:schemeClr val="bg1"/>
                      </a:solidFill>
                      <a:latin typeface="Marianne" panose="02000000000000000000" pitchFamily="50" charset="0"/>
                      <a:ea typeface="+mn-ea"/>
                      <a:cs typeface="+mn-cs"/>
                    </a:defRPr>
                  </a:pPr>
                  <a:endParaRPr lang="fr-FR"/>
                </a:p>
              </c:txPr>
              <c:dLblPos val="bestFit"/>
              <c:showLegendKey val="0"/>
              <c:showVal val="1"/>
              <c:showCatName val="1"/>
              <c:showSerName val="0"/>
              <c:showPercent val="0"/>
              <c:showBubbleSize val="0"/>
              <c:separator>
</c:separator>
              <c:extLst>
                <c:ext xmlns:c15="http://schemas.microsoft.com/office/drawing/2012/chart" uri="{CE6537A1-D6FC-4f65-9D91-7224C49458BB}">
                  <c15:layout>
                    <c:manualLayout>
                      <c:w val="0.1975275437654905"/>
                      <c:h val="0.14534534534534535"/>
                    </c:manualLayout>
                  </c15:layout>
                  <c15:dlblFieldTable/>
                  <c15:showDataLabelsRange val="0"/>
                </c:ext>
                <c:ext xmlns:c16="http://schemas.microsoft.com/office/drawing/2014/chart" uri="{C3380CC4-5D6E-409C-BE32-E72D297353CC}">
                  <c16:uniqueId val="{00000003-2A21-4743-912E-E8E56355E6FA}"/>
                </c:ext>
              </c:extLst>
            </c:dLbl>
            <c:spPr>
              <a:noFill/>
              <a:ln>
                <a:noFill/>
              </a:ln>
              <a:effectLst/>
            </c:spPr>
            <c:txPr>
              <a:bodyPr rot="0" spcFirstLastPara="1" vertOverflow="ellipsis" vert="horz" wrap="square" anchor="ctr" anchorCtr="1"/>
              <a:lstStyle/>
              <a:p>
                <a:pPr>
                  <a:defRPr sz="800" b="1" i="0" u="none" strike="noStrike" kern="1200" baseline="0">
                    <a:solidFill>
                      <a:schemeClr val="tx1">
                        <a:lumMod val="75000"/>
                        <a:lumOff val="25000"/>
                      </a:schemeClr>
                    </a:solidFill>
                    <a:latin typeface="Marianne" panose="02000000000000000000" pitchFamily="50" charset="0"/>
                    <a:ea typeface="+mn-ea"/>
                    <a:cs typeface="+mn-cs"/>
                  </a:defRPr>
                </a:pPr>
                <a:endParaRPr lang="fr-FR"/>
              </a:p>
            </c:txPr>
            <c:dLblPos val="outEnd"/>
            <c:showLegendKey val="0"/>
            <c:showVal val="1"/>
            <c:showCatName val="1"/>
            <c:showSerName val="0"/>
            <c:showPercent val="0"/>
            <c:showBubbleSize val="0"/>
            <c:separator>
</c:separator>
            <c:showLeaderLines val="0"/>
            <c:extLst>
              <c:ext xmlns:c15="http://schemas.microsoft.com/office/drawing/2012/chart" uri="{CE6537A1-D6FC-4f65-9D91-7224C49458BB}"/>
            </c:extLst>
          </c:dLbls>
          <c:cat>
            <c:strRef>
              <c:extLst>
                <c:ext xmlns:c15="http://schemas.microsoft.com/office/drawing/2012/chart" uri="{02D57815-91ED-43cb-92C2-25804820EDAC}">
                  <c15:fullRef>
                    <c15:sqref>'Import. IAA'!$C$14:$C$16</c15:sqref>
                  </c15:fullRef>
                </c:ext>
              </c:extLst>
              <c:f>'Import. IAA'!$C$15:$C$16</c:f>
              <c:strCache>
                <c:ptCount val="2"/>
                <c:pt idx="0">
                  <c:v>Produits agricoles et agro-alimentaires</c:v>
                </c:pt>
                <c:pt idx="1">
                  <c:v>Autres</c:v>
                </c:pt>
              </c:strCache>
            </c:strRef>
          </c:cat>
          <c:val>
            <c:numRef>
              <c:extLst>
                <c:ext xmlns:c15="http://schemas.microsoft.com/office/drawing/2012/chart" uri="{02D57815-91ED-43cb-92C2-25804820EDAC}">
                  <c15:fullRef>
                    <c15:sqref>'Import. IAA'!$M$14:$M$16</c15:sqref>
                  </c15:fullRef>
                </c:ext>
              </c:extLst>
              <c:f>'Import. IAA'!$M$15:$M$16</c:f>
              <c:numCache>
                <c:formatCode>0%</c:formatCode>
                <c:ptCount val="2"/>
                <c:pt idx="0">
                  <c:v>0.1183099796368119</c:v>
                </c:pt>
                <c:pt idx="1">
                  <c:v>0.88169002036318811</c:v>
                </c:pt>
              </c:numCache>
            </c:numRef>
          </c:val>
          <c:extLst>
            <c:ext xmlns:c15="http://schemas.microsoft.com/office/drawing/2012/chart" uri="{02D57815-91ED-43cb-92C2-25804820EDAC}">
              <c15:categoryFilterExceptions/>
            </c:ext>
            <c:ext xmlns:c16="http://schemas.microsoft.com/office/drawing/2014/chart" uri="{C3380CC4-5D6E-409C-BE32-E72D297353CC}">
              <c16:uniqueId val="{00000004-2A21-4743-912E-E8E56355E6FA}"/>
            </c:ext>
          </c:extLst>
        </c:ser>
        <c:dLbls>
          <c:showLegendKey val="0"/>
          <c:showVal val="0"/>
          <c:showCatName val="0"/>
          <c:showSerName val="0"/>
          <c:showPercent val="0"/>
          <c:showBubbleSize val="0"/>
          <c:showLeaderLines val="0"/>
        </c:dLbls>
        <c:firstSliceAng val="50"/>
      </c:pieChart>
      <c:spPr>
        <a:noFill/>
        <a:ln>
          <a:noFill/>
        </a:ln>
        <a:effectLst/>
      </c:spPr>
    </c:plotArea>
    <c:plotVisOnly val="1"/>
    <c:dispBlanksAs val="gap"/>
    <c:showDLblsOverMax val="0"/>
  </c:chart>
  <c:spPr>
    <a:noFill/>
    <a:ln>
      <a:noFill/>
    </a:ln>
    <a:effectLst/>
  </c:spPr>
  <c:txPr>
    <a:bodyPr/>
    <a:lstStyle/>
    <a:p>
      <a:pPr>
        <a:defRPr sz="800">
          <a:latin typeface="Marianne" panose="02000000000000000000" pitchFamily="50" charset="0"/>
        </a:defRPr>
      </a:pPr>
      <a:endParaRPr lang="fr-FR"/>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spPr>
            <a:solidFill>
              <a:schemeClr val="accent4">
                <a:lumMod val="60000"/>
                <a:lumOff val="40000"/>
              </a:schemeClr>
            </a:solidFill>
          </c:spPr>
          <c:dPt>
            <c:idx val="0"/>
            <c:bubble3D val="0"/>
            <c:spPr>
              <a:solidFill>
                <a:schemeClr val="accent2">
                  <a:lumMod val="40000"/>
                  <a:lumOff val="60000"/>
                </a:schemeClr>
              </a:solidFill>
              <a:ln w="19050">
                <a:solidFill>
                  <a:schemeClr val="lt1"/>
                </a:solidFill>
              </a:ln>
              <a:effectLst/>
            </c:spPr>
            <c:extLst>
              <c:ext xmlns:c16="http://schemas.microsoft.com/office/drawing/2014/chart" uri="{C3380CC4-5D6E-409C-BE32-E72D297353CC}">
                <c16:uniqueId val="{00000001-AC08-43B4-84DD-386C79C6E337}"/>
              </c:ext>
            </c:extLst>
          </c:dPt>
          <c:dPt>
            <c:idx val="1"/>
            <c:bubble3D val="0"/>
            <c:spPr>
              <a:solidFill>
                <a:srgbClr val="C00000"/>
              </a:solidFill>
              <a:ln w="19050">
                <a:solidFill>
                  <a:schemeClr val="lt1"/>
                </a:solidFill>
              </a:ln>
              <a:effectLst/>
            </c:spPr>
            <c:extLst>
              <c:ext xmlns:c16="http://schemas.microsoft.com/office/drawing/2014/chart" uri="{C3380CC4-5D6E-409C-BE32-E72D297353CC}">
                <c16:uniqueId val="{00000003-AC08-43B4-84DD-386C79C6E337}"/>
              </c:ext>
            </c:extLst>
          </c:dPt>
          <c:dPt>
            <c:idx val="2"/>
            <c:bubble3D val="0"/>
            <c:spPr>
              <a:solidFill>
                <a:srgbClr val="FF0000"/>
              </a:solidFill>
              <a:ln w="19050">
                <a:solidFill>
                  <a:schemeClr val="lt1"/>
                </a:solidFill>
              </a:ln>
              <a:effectLst/>
            </c:spPr>
            <c:extLst>
              <c:ext xmlns:c16="http://schemas.microsoft.com/office/drawing/2014/chart" uri="{C3380CC4-5D6E-409C-BE32-E72D297353CC}">
                <c16:uniqueId val="{00000005-AC08-43B4-84DD-386C79C6E337}"/>
              </c:ext>
            </c:extLst>
          </c:dPt>
          <c:dPt>
            <c:idx val="3"/>
            <c:bubble3D val="0"/>
            <c:spPr>
              <a:solidFill>
                <a:srgbClr val="00B050"/>
              </a:solidFill>
              <a:ln w="19050">
                <a:solidFill>
                  <a:schemeClr val="lt1"/>
                </a:solidFill>
              </a:ln>
              <a:effectLst/>
            </c:spPr>
            <c:extLst>
              <c:ext xmlns:c16="http://schemas.microsoft.com/office/drawing/2014/chart" uri="{C3380CC4-5D6E-409C-BE32-E72D297353CC}">
                <c16:uniqueId val="{00000007-AC08-43B4-84DD-386C79C6E337}"/>
              </c:ext>
            </c:extLst>
          </c:dPt>
          <c:dPt>
            <c:idx val="4"/>
            <c:bubble3D val="0"/>
            <c:spPr>
              <a:solidFill>
                <a:schemeClr val="bg1">
                  <a:lumMod val="95000"/>
                </a:schemeClr>
              </a:solidFill>
              <a:ln w="19050">
                <a:solidFill>
                  <a:schemeClr val="lt1"/>
                </a:solidFill>
              </a:ln>
              <a:effectLst/>
            </c:spPr>
            <c:extLst>
              <c:ext xmlns:c16="http://schemas.microsoft.com/office/drawing/2014/chart" uri="{C3380CC4-5D6E-409C-BE32-E72D297353CC}">
                <c16:uniqueId val="{00000009-AC08-43B4-84DD-386C79C6E337}"/>
              </c:ext>
            </c:extLst>
          </c:dPt>
          <c:dPt>
            <c:idx val="5"/>
            <c:bubble3D val="0"/>
            <c:spPr>
              <a:solidFill>
                <a:schemeClr val="accent4">
                  <a:lumMod val="60000"/>
                  <a:lumOff val="40000"/>
                </a:schemeClr>
              </a:solidFill>
              <a:ln w="19050">
                <a:solidFill>
                  <a:schemeClr val="lt1"/>
                </a:solidFill>
              </a:ln>
              <a:effectLst/>
            </c:spPr>
            <c:extLst>
              <c:ext xmlns:c16="http://schemas.microsoft.com/office/drawing/2014/chart" uri="{C3380CC4-5D6E-409C-BE32-E72D297353CC}">
                <c16:uniqueId val="{0000000B-AC08-43B4-84DD-386C79C6E337}"/>
              </c:ext>
            </c:extLst>
          </c:dPt>
          <c:dPt>
            <c:idx val="6"/>
            <c:bubble3D val="0"/>
            <c:spPr>
              <a:solidFill>
                <a:schemeClr val="accent6">
                  <a:lumMod val="60000"/>
                  <a:lumOff val="40000"/>
                </a:schemeClr>
              </a:solidFill>
              <a:ln w="19050">
                <a:solidFill>
                  <a:schemeClr val="lt1"/>
                </a:solidFill>
              </a:ln>
              <a:effectLst/>
            </c:spPr>
            <c:extLst>
              <c:ext xmlns:c16="http://schemas.microsoft.com/office/drawing/2014/chart" uri="{C3380CC4-5D6E-409C-BE32-E72D297353CC}">
                <c16:uniqueId val="{0000000D-AC08-43B4-84DD-386C79C6E337}"/>
              </c:ext>
            </c:extLst>
          </c:dPt>
          <c:dPt>
            <c:idx val="7"/>
            <c:bubble3D val="0"/>
            <c:spPr>
              <a:solidFill>
                <a:schemeClr val="tx2">
                  <a:lumMod val="60000"/>
                  <a:lumOff val="40000"/>
                </a:schemeClr>
              </a:solidFill>
              <a:ln w="19050">
                <a:solidFill>
                  <a:schemeClr val="lt1"/>
                </a:solidFill>
              </a:ln>
              <a:effectLst/>
            </c:spPr>
            <c:extLst>
              <c:ext xmlns:c16="http://schemas.microsoft.com/office/drawing/2014/chart" uri="{C3380CC4-5D6E-409C-BE32-E72D297353CC}">
                <c16:uniqueId val="{0000000F-AC08-43B4-84DD-386C79C6E337}"/>
              </c:ext>
            </c:extLst>
          </c:dPt>
          <c:dPt>
            <c:idx val="8"/>
            <c:bubble3D val="0"/>
            <c:spPr>
              <a:solidFill>
                <a:schemeClr val="accent6">
                  <a:lumMod val="75000"/>
                </a:schemeClr>
              </a:solidFill>
              <a:ln w="19050">
                <a:solidFill>
                  <a:schemeClr val="lt1"/>
                </a:solidFill>
              </a:ln>
              <a:effectLst/>
            </c:spPr>
            <c:extLst>
              <c:ext xmlns:c16="http://schemas.microsoft.com/office/drawing/2014/chart" uri="{C3380CC4-5D6E-409C-BE32-E72D297353CC}">
                <c16:uniqueId val="{00000011-AC08-43B4-84DD-386C79C6E337}"/>
              </c:ext>
            </c:extLst>
          </c:dPt>
          <c:dPt>
            <c:idx val="9"/>
            <c:bubble3D val="0"/>
            <c:spPr>
              <a:solidFill>
                <a:srgbClr val="FFFF00"/>
              </a:solidFill>
              <a:ln w="19050">
                <a:solidFill>
                  <a:schemeClr val="lt1"/>
                </a:solidFill>
              </a:ln>
              <a:effectLst/>
            </c:spPr>
            <c:extLst>
              <c:ext xmlns:c16="http://schemas.microsoft.com/office/drawing/2014/chart" uri="{C3380CC4-5D6E-409C-BE32-E72D297353CC}">
                <c16:uniqueId val="{00000013-AC08-43B4-84DD-386C79C6E337}"/>
              </c:ext>
            </c:extLst>
          </c:dPt>
          <c:dPt>
            <c:idx val="10"/>
            <c:bubble3D val="0"/>
            <c:spPr>
              <a:solidFill>
                <a:schemeClr val="bg1">
                  <a:lumMod val="85000"/>
                </a:schemeClr>
              </a:solidFill>
              <a:ln w="19050">
                <a:solidFill>
                  <a:schemeClr val="lt1"/>
                </a:solidFill>
              </a:ln>
              <a:effectLst/>
            </c:spPr>
            <c:extLst>
              <c:ext xmlns:c16="http://schemas.microsoft.com/office/drawing/2014/chart" uri="{C3380CC4-5D6E-409C-BE32-E72D297353CC}">
                <c16:uniqueId val="{00000015-AC08-43B4-84DD-386C79C6E337}"/>
              </c:ext>
            </c:extLst>
          </c:dPt>
          <c:dLbls>
            <c:dLbl>
              <c:idx val="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ysClr val="windowText" lastClr="000000"/>
                      </a:solidFill>
                      <a:latin typeface="Marianne" panose="02000000000000000000" pitchFamily="50" charset="0"/>
                      <a:ea typeface="+mn-ea"/>
                      <a:cs typeface="+mn-cs"/>
                    </a:defRPr>
                  </a:pPr>
                  <a:endParaRPr lang="fr-FR"/>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1-AC08-43B4-84DD-386C79C6E337}"/>
                </c:ext>
              </c:extLst>
            </c:dLbl>
            <c:dLbl>
              <c:idx val="1"/>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arianne" panose="02000000000000000000" pitchFamily="50" charset="0"/>
                      <a:ea typeface="+mn-ea"/>
                      <a:cs typeface="+mn-cs"/>
                    </a:defRPr>
                  </a:pPr>
                  <a:endParaRPr lang="fr-FR"/>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3-AC08-43B4-84DD-386C79C6E337}"/>
                </c:ext>
              </c:extLst>
            </c:dLbl>
            <c:dLbl>
              <c:idx val="2"/>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ysClr val="windowText" lastClr="000000"/>
                      </a:solidFill>
                      <a:latin typeface="Marianne" panose="02000000000000000000" pitchFamily="50" charset="0"/>
                      <a:ea typeface="+mn-ea"/>
                      <a:cs typeface="+mn-cs"/>
                    </a:defRPr>
                  </a:pPr>
                  <a:endParaRPr lang="fr-FR"/>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5-AC08-43B4-84DD-386C79C6E337}"/>
                </c:ext>
              </c:extLst>
            </c:dLbl>
            <c:dLbl>
              <c:idx val="3"/>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arianne" panose="02000000000000000000" pitchFamily="50" charset="0"/>
                      <a:ea typeface="+mn-ea"/>
                      <a:cs typeface="+mn-cs"/>
                    </a:defRPr>
                  </a:pPr>
                  <a:endParaRPr lang="fr-FR"/>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7-AC08-43B4-84DD-386C79C6E337}"/>
                </c:ext>
              </c:extLst>
            </c:dLbl>
            <c:dLbl>
              <c:idx val="4"/>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arianne" panose="02000000000000000000" pitchFamily="50" charset="0"/>
                      <a:ea typeface="+mn-ea"/>
                      <a:cs typeface="+mn-cs"/>
                    </a:defRPr>
                  </a:pPr>
                  <a:endParaRPr lang="fr-FR"/>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9-AC08-43B4-84DD-386C79C6E337}"/>
                </c:ext>
              </c:extLst>
            </c:dLbl>
            <c:dLbl>
              <c:idx val="5"/>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arianne" panose="02000000000000000000" pitchFamily="50" charset="0"/>
                      <a:ea typeface="+mn-ea"/>
                      <a:cs typeface="+mn-cs"/>
                    </a:defRPr>
                  </a:pPr>
                  <a:endParaRPr lang="fr-FR"/>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B-AC08-43B4-84DD-386C79C6E337}"/>
                </c:ext>
              </c:extLst>
            </c:dLbl>
            <c:dLbl>
              <c:idx val="6"/>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arianne" panose="02000000000000000000" pitchFamily="50" charset="0"/>
                      <a:ea typeface="+mn-ea"/>
                      <a:cs typeface="+mn-cs"/>
                    </a:defRPr>
                  </a:pPr>
                  <a:endParaRPr lang="fr-FR"/>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D-AC08-43B4-84DD-386C79C6E337}"/>
                </c:ext>
              </c:extLst>
            </c:dLbl>
            <c:dLbl>
              <c:idx val="7"/>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arianne" panose="02000000000000000000" pitchFamily="50" charset="0"/>
                      <a:ea typeface="+mn-ea"/>
                      <a:cs typeface="+mn-cs"/>
                    </a:defRPr>
                  </a:pPr>
                  <a:endParaRPr lang="fr-FR"/>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F-AC08-43B4-84DD-386C79C6E337}"/>
                </c:ext>
              </c:extLst>
            </c:dLbl>
            <c:dLbl>
              <c:idx val="8"/>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arianne" panose="02000000000000000000" pitchFamily="50" charset="0"/>
                      <a:ea typeface="+mn-ea"/>
                      <a:cs typeface="+mn-cs"/>
                    </a:defRPr>
                  </a:pPr>
                  <a:endParaRPr lang="fr-FR"/>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1-AC08-43B4-84DD-386C79C6E337}"/>
                </c:ext>
              </c:extLst>
            </c:dLbl>
            <c:dLbl>
              <c:idx val="9"/>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arianne" panose="02000000000000000000" pitchFamily="50" charset="0"/>
                      <a:ea typeface="+mn-ea"/>
                      <a:cs typeface="+mn-cs"/>
                    </a:defRPr>
                  </a:pPr>
                  <a:endParaRPr lang="fr-FR"/>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3-AC08-43B4-84DD-386C79C6E337}"/>
                </c:ext>
              </c:extLst>
            </c:dLbl>
            <c:dLbl>
              <c:idx val="10"/>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ysClr val="windowText" lastClr="000000"/>
                      </a:solidFill>
                      <a:latin typeface="Marianne" panose="02000000000000000000" pitchFamily="50" charset="0"/>
                      <a:ea typeface="+mn-ea"/>
                      <a:cs typeface="+mn-cs"/>
                    </a:defRPr>
                  </a:pPr>
                  <a:endParaRPr lang="fr-FR"/>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5-AC08-43B4-84DD-386C79C6E337}"/>
                </c:ext>
              </c:extLst>
            </c:dLbl>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ysClr val="windowText" lastClr="000000"/>
                    </a:solidFill>
                    <a:latin typeface="Marianne" panose="02000000000000000000" pitchFamily="50" charset="0"/>
                    <a:ea typeface="+mn-ea"/>
                    <a:cs typeface="+mn-cs"/>
                  </a:defRPr>
                </a:pPr>
                <a:endParaRPr lang="fr-FR"/>
              </a:p>
            </c:txPr>
            <c:showLegendKey val="0"/>
            <c:showVal val="1"/>
            <c:showCatName val="1"/>
            <c:showSerName val="0"/>
            <c:showPercent val="0"/>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'Import. TBB'!$C$78:$C$88</c:f>
              <c:strCache>
                <c:ptCount val="11"/>
                <c:pt idx="0">
                  <c:v>Animaux vivants et génétique</c:v>
                </c:pt>
                <c:pt idx="1">
                  <c:v>Produits d'épicerie</c:v>
                </c:pt>
                <c:pt idx="2">
                  <c:v>Viande et produits carnés</c:v>
                </c:pt>
                <c:pt idx="3">
                  <c:v>Fruits et légumes</c:v>
                </c:pt>
                <c:pt idx="4">
                  <c:v>Laits et produits laitiers</c:v>
                </c:pt>
                <c:pt idx="5">
                  <c:v>Vins et spiritueux</c:v>
                </c:pt>
                <c:pt idx="6">
                  <c:v>Céréales</c:v>
                </c:pt>
                <c:pt idx="7">
                  <c:v>Pêche et aquaculture</c:v>
                </c:pt>
                <c:pt idx="8">
                  <c:v>Sucre</c:v>
                </c:pt>
                <c:pt idx="9">
                  <c:v>Oléagineux</c:v>
                </c:pt>
                <c:pt idx="10">
                  <c:v>Autres</c:v>
                </c:pt>
              </c:strCache>
            </c:strRef>
          </c:cat>
          <c:val>
            <c:numRef>
              <c:f>'Import. TBB'!$M$78:$M$88</c:f>
              <c:numCache>
                <c:formatCode>0%</c:formatCode>
                <c:ptCount val="11"/>
                <c:pt idx="0">
                  <c:v>0.23430685903887569</c:v>
                </c:pt>
                <c:pt idx="1">
                  <c:v>0.11648605293687909</c:v>
                </c:pt>
                <c:pt idx="2">
                  <c:v>0.10212261111511307</c:v>
                </c:pt>
                <c:pt idx="3">
                  <c:v>9.5979799999436857E-2</c:v>
                </c:pt>
                <c:pt idx="4">
                  <c:v>8.5790260972891247E-2</c:v>
                </c:pt>
                <c:pt idx="5">
                  <c:v>7.6557323470617902E-2</c:v>
                </c:pt>
                <c:pt idx="6">
                  <c:v>5.5325270222748017E-2</c:v>
                </c:pt>
                <c:pt idx="7">
                  <c:v>5.4904049820653403E-2</c:v>
                </c:pt>
                <c:pt idx="8">
                  <c:v>4.8043856754933681E-2</c:v>
                </c:pt>
                <c:pt idx="9">
                  <c:v>1.2703367830267299E-2</c:v>
                </c:pt>
                <c:pt idx="10">
                  <c:v>0.11778054783758372</c:v>
                </c:pt>
              </c:numCache>
            </c:numRef>
          </c:val>
          <c:extLst>
            <c:ext xmlns:c16="http://schemas.microsoft.com/office/drawing/2014/chart" uri="{C3380CC4-5D6E-409C-BE32-E72D297353CC}">
              <c16:uniqueId val="{00000016-AC08-43B4-84DD-386C79C6E337}"/>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sz="800">
          <a:latin typeface="Marianne" panose="02000000000000000000" pitchFamily="50" charset="0"/>
        </a:defRPr>
      </a:pPr>
      <a:endParaRPr lang="fr-FR"/>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0272059508610771"/>
          <c:y val="4.3750009248503592E-2"/>
          <c:w val="0.53855292746003092"/>
          <c:h val="0.65683997129264482"/>
        </c:manualLayout>
      </c:layout>
      <c:barChart>
        <c:barDir val="bar"/>
        <c:grouping val="clustered"/>
        <c:varyColors val="0"/>
        <c:ser>
          <c:idx val="0"/>
          <c:order val="0"/>
          <c:tx>
            <c:strRef>
              <c:f>'Export. françaises'!$J$4</c:f>
              <c:strCache>
                <c:ptCount val="1"/>
                <c:pt idx="0">
                  <c:v>2021</c:v>
                </c:pt>
              </c:strCache>
            </c:strRef>
          </c:tx>
          <c:spPr>
            <a:solidFill>
              <a:schemeClr val="tx2">
                <a:lumMod val="20000"/>
                <a:lumOff val="80000"/>
              </a:schemeClr>
            </a:solidFill>
            <a:ln>
              <a:noFill/>
            </a:ln>
            <a:effectLst/>
          </c:spPr>
          <c:invertIfNegative val="0"/>
          <c:cat>
            <c:strRef>
              <c:f>'Export. françaises'!$C$5:$C$10</c:f>
              <c:strCache>
                <c:ptCount val="5"/>
                <c:pt idx="0">
                  <c:v>Belgique</c:v>
                </c:pt>
                <c:pt idx="1">
                  <c:v>Allemagne</c:v>
                </c:pt>
                <c:pt idx="2">
                  <c:v>Espagne</c:v>
                </c:pt>
                <c:pt idx="3">
                  <c:v>Italie</c:v>
                </c:pt>
                <c:pt idx="4">
                  <c:v>Royaume-Uni</c:v>
                </c:pt>
              </c:strCache>
              <c:extLst/>
            </c:strRef>
          </c:cat>
          <c:val>
            <c:numRef>
              <c:f>'Export. françaises'!$J$5:$J$10</c:f>
              <c:numCache>
                <c:formatCode>0</c:formatCode>
                <c:ptCount val="5"/>
                <c:pt idx="0">
                  <c:v>7476478033</c:v>
                </c:pt>
                <c:pt idx="1">
                  <c:v>7254041242</c:v>
                </c:pt>
                <c:pt idx="2">
                  <c:v>5407157368</c:v>
                </c:pt>
                <c:pt idx="3">
                  <c:v>5572183950</c:v>
                </c:pt>
                <c:pt idx="4">
                  <c:v>5444957440</c:v>
                </c:pt>
              </c:numCache>
              <c:extLst/>
            </c:numRef>
          </c:val>
          <c:extLst>
            <c:ext xmlns:c16="http://schemas.microsoft.com/office/drawing/2014/chart" uri="{C3380CC4-5D6E-409C-BE32-E72D297353CC}">
              <c16:uniqueId val="{00000000-20E8-4CDD-A183-C9CE4343D5BE}"/>
            </c:ext>
          </c:extLst>
        </c:ser>
        <c:ser>
          <c:idx val="1"/>
          <c:order val="1"/>
          <c:tx>
            <c:strRef>
              <c:f>'Export. françaises'!$K$4</c:f>
              <c:strCache>
                <c:ptCount val="1"/>
                <c:pt idx="0">
                  <c:v>2022</c:v>
                </c:pt>
              </c:strCache>
            </c:strRef>
          </c:tx>
          <c:spPr>
            <a:solidFill>
              <a:schemeClr val="tx2">
                <a:lumMod val="60000"/>
                <a:lumOff val="40000"/>
              </a:schemeClr>
            </a:solidFill>
            <a:ln>
              <a:noFill/>
            </a:ln>
            <a:effectLst/>
          </c:spPr>
          <c:invertIfNegative val="0"/>
          <c:cat>
            <c:strRef>
              <c:f>'Export. françaises'!$C$5:$C$10</c:f>
              <c:strCache>
                <c:ptCount val="5"/>
                <c:pt idx="0">
                  <c:v>Belgique</c:v>
                </c:pt>
                <c:pt idx="1">
                  <c:v>Allemagne</c:v>
                </c:pt>
                <c:pt idx="2">
                  <c:v>Espagne</c:v>
                </c:pt>
                <c:pt idx="3">
                  <c:v>Italie</c:v>
                </c:pt>
                <c:pt idx="4">
                  <c:v>Royaume-Uni</c:v>
                </c:pt>
              </c:strCache>
              <c:extLst/>
            </c:strRef>
          </c:cat>
          <c:val>
            <c:numRef>
              <c:f>'Export. françaises'!$K$5:$K$10</c:f>
              <c:numCache>
                <c:formatCode>0</c:formatCode>
                <c:ptCount val="5"/>
                <c:pt idx="0">
                  <c:v>9104171817</c:v>
                </c:pt>
                <c:pt idx="1">
                  <c:v>8351667487</c:v>
                </c:pt>
                <c:pt idx="2">
                  <c:v>6969101909</c:v>
                </c:pt>
                <c:pt idx="3">
                  <c:v>6720041459</c:v>
                </c:pt>
                <c:pt idx="4">
                  <c:v>5960368389</c:v>
                </c:pt>
              </c:numCache>
              <c:extLst/>
            </c:numRef>
          </c:val>
          <c:extLst>
            <c:ext xmlns:c16="http://schemas.microsoft.com/office/drawing/2014/chart" uri="{C3380CC4-5D6E-409C-BE32-E72D297353CC}">
              <c16:uniqueId val="{00000001-20E8-4CDD-A183-C9CE4343D5BE}"/>
            </c:ext>
          </c:extLst>
        </c:ser>
        <c:ser>
          <c:idx val="2"/>
          <c:order val="2"/>
          <c:tx>
            <c:strRef>
              <c:f>'Export. françaises'!$L$4</c:f>
              <c:strCache>
                <c:ptCount val="1"/>
                <c:pt idx="0">
                  <c:v>2023</c:v>
                </c:pt>
              </c:strCache>
            </c:strRef>
          </c:tx>
          <c:spPr>
            <a:solidFill>
              <a:schemeClr val="tx2"/>
            </a:solidFill>
            <a:ln>
              <a:noFill/>
            </a:ln>
            <a:effectLst/>
          </c:spPr>
          <c:invertIfNegative val="0"/>
          <c:cat>
            <c:strRef>
              <c:f>'Export. françaises'!$C$5:$C$10</c:f>
              <c:strCache>
                <c:ptCount val="5"/>
                <c:pt idx="0">
                  <c:v>Belgique</c:v>
                </c:pt>
                <c:pt idx="1">
                  <c:v>Allemagne</c:v>
                </c:pt>
                <c:pt idx="2">
                  <c:v>Espagne</c:v>
                </c:pt>
                <c:pt idx="3">
                  <c:v>Italie</c:v>
                </c:pt>
                <c:pt idx="4">
                  <c:v>Royaume-Uni</c:v>
                </c:pt>
              </c:strCache>
              <c:extLst/>
            </c:strRef>
          </c:cat>
          <c:val>
            <c:numRef>
              <c:f>'Export. françaises'!$L$5:$L$10</c:f>
              <c:numCache>
                <c:formatCode>0</c:formatCode>
                <c:ptCount val="5"/>
                <c:pt idx="0">
                  <c:v>9084604612</c:v>
                </c:pt>
                <c:pt idx="1">
                  <c:v>8780594206</c:v>
                </c:pt>
                <c:pt idx="2">
                  <c:v>7182747231</c:v>
                </c:pt>
                <c:pt idx="3">
                  <c:v>6927932555</c:v>
                </c:pt>
                <c:pt idx="4">
                  <c:v>6286041163</c:v>
                </c:pt>
              </c:numCache>
              <c:extLst/>
            </c:numRef>
          </c:val>
          <c:extLst>
            <c:ext xmlns:c16="http://schemas.microsoft.com/office/drawing/2014/chart" uri="{C3380CC4-5D6E-409C-BE32-E72D297353CC}">
              <c16:uniqueId val="{00000002-20E8-4CDD-A183-C9CE4343D5BE}"/>
            </c:ext>
          </c:extLst>
        </c:ser>
        <c:ser>
          <c:idx val="3"/>
          <c:order val="3"/>
          <c:tx>
            <c:strRef>
              <c:f>'Export. françaises'!$M$4</c:f>
              <c:strCache>
                <c:ptCount val="1"/>
                <c:pt idx="0">
                  <c:v>2024</c:v>
                </c:pt>
              </c:strCache>
            </c:strRef>
          </c:tx>
          <c:spPr>
            <a:solidFill>
              <a:srgbClr val="FF0000"/>
            </a:solidFill>
            <a:ln>
              <a:noFill/>
            </a:ln>
            <a:effectLst/>
          </c:spPr>
          <c:invertIfNegative val="0"/>
          <c:cat>
            <c:strRef>
              <c:f>'Export. françaises'!$C$5:$C$10</c:f>
              <c:strCache>
                <c:ptCount val="5"/>
                <c:pt idx="0">
                  <c:v>Belgique</c:v>
                </c:pt>
                <c:pt idx="1">
                  <c:v>Allemagne</c:v>
                </c:pt>
                <c:pt idx="2">
                  <c:v>Espagne</c:v>
                </c:pt>
                <c:pt idx="3">
                  <c:v>Italie</c:v>
                </c:pt>
                <c:pt idx="4">
                  <c:v>Royaume-Uni</c:v>
                </c:pt>
              </c:strCache>
              <c:extLst/>
            </c:strRef>
          </c:cat>
          <c:val>
            <c:numRef>
              <c:f>'Export. françaises'!$M$5:$M$10</c:f>
              <c:numCache>
                <c:formatCode>0</c:formatCode>
                <c:ptCount val="5"/>
                <c:pt idx="0">
                  <c:v>9204542284</c:v>
                </c:pt>
                <c:pt idx="1">
                  <c:v>8700611121</c:v>
                </c:pt>
                <c:pt idx="2">
                  <c:v>7094157933</c:v>
                </c:pt>
                <c:pt idx="3">
                  <c:v>7069773801</c:v>
                </c:pt>
                <c:pt idx="4">
                  <c:v>6434287206</c:v>
                </c:pt>
              </c:numCache>
              <c:extLst/>
            </c:numRef>
          </c:val>
          <c:extLst>
            <c:ext xmlns:c16="http://schemas.microsoft.com/office/drawing/2014/chart" uri="{C3380CC4-5D6E-409C-BE32-E72D297353CC}">
              <c16:uniqueId val="{00000003-20E8-4CDD-A183-C9CE4343D5BE}"/>
            </c:ext>
          </c:extLst>
        </c:ser>
        <c:dLbls>
          <c:showLegendKey val="0"/>
          <c:showVal val="0"/>
          <c:showCatName val="0"/>
          <c:showSerName val="0"/>
          <c:showPercent val="0"/>
          <c:showBubbleSize val="0"/>
        </c:dLbls>
        <c:gapWidth val="219"/>
        <c:axId val="595283896"/>
        <c:axId val="595284288"/>
      </c:barChart>
      <c:catAx>
        <c:axId val="595283896"/>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595284288"/>
        <c:crosses val="autoZero"/>
        <c:auto val="1"/>
        <c:lblAlgn val="ctr"/>
        <c:lblOffset val="100"/>
        <c:noMultiLvlLbl val="0"/>
      </c:catAx>
      <c:valAx>
        <c:axId val="595284288"/>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high"/>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595283896"/>
        <c:crosses val="autoZero"/>
        <c:crossBetween val="between"/>
        <c:dispUnits>
          <c:builtInUnit val="billions"/>
          <c:dispUnitsLbl>
            <c:tx>
              <c:rich>
                <a:bodyPr rot="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r>
                    <a:rPr lang="en-US"/>
                    <a:t>Milliards (en €)</a:t>
                  </a:r>
                </a:p>
              </c:rich>
            </c:tx>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dispUnitsLbl>
        </c:dispUnits>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legend>
    <c:plotVisOnly val="1"/>
    <c:dispBlanksAs val="gap"/>
    <c:showDLblsOverMax val="0"/>
  </c:chart>
  <c:spPr>
    <a:noFill/>
    <a:ln>
      <a:noFill/>
    </a:ln>
    <a:effectLst/>
  </c:spPr>
  <c:txPr>
    <a:bodyPr/>
    <a:lstStyle/>
    <a:p>
      <a:pPr>
        <a:defRPr sz="1200">
          <a:latin typeface="Marianne" panose="02000000000000000000" pitchFamily="50" charset="0"/>
        </a:defRPr>
      </a:pPr>
      <a:endParaRPr lang="fr-FR"/>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'Balance commerciale IAA'!$C$16</c:f>
              <c:strCache>
                <c:ptCount val="1"/>
                <c:pt idx="0">
                  <c:v>Valeurs</c:v>
                </c:pt>
              </c:strCache>
            </c:strRef>
          </c:tx>
          <c:spPr>
            <a:solidFill>
              <a:schemeClr val="accent1"/>
            </a:solidFill>
            <a:ln>
              <a:noFill/>
            </a:ln>
            <a:effectLst/>
          </c:spPr>
          <c:invertIfNegative val="0"/>
          <c:cat>
            <c:strRef>
              <c:f>'Balance commerciale IAA'!$D$16:$M$16</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'Balance commerciale IAA'!$D$16:$M$16</c:f>
              <c:numCache>
                <c:formatCode>General</c:formatCode>
                <c:ptCount val="10"/>
                <c:pt idx="0">
                  <c:v>0</c:v>
                </c:pt>
                <c:pt idx="1">
                  <c:v>0</c:v>
                </c:pt>
                <c:pt idx="2">
                  <c:v>0</c:v>
                </c:pt>
                <c:pt idx="3">
                  <c:v>0</c:v>
                </c:pt>
                <c:pt idx="4">
                  <c:v>0</c:v>
                </c:pt>
                <c:pt idx="5">
                  <c:v>0</c:v>
                </c:pt>
                <c:pt idx="6">
                  <c:v>0</c:v>
                </c:pt>
                <c:pt idx="7">
                  <c:v>0</c:v>
                </c:pt>
                <c:pt idx="8">
                  <c:v>0</c:v>
                </c:pt>
                <c:pt idx="9">
                  <c:v>0</c:v>
                </c:pt>
              </c:numCache>
            </c:numRef>
          </c:val>
          <c:extLst>
            <c:ext xmlns:c16="http://schemas.microsoft.com/office/drawing/2014/chart" uri="{C3380CC4-5D6E-409C-BE32-E72D297353CC}">
              <c16:uniqueId val="{00000000-5BB2-4401-8B89-77C7F8577C43}"/>
            </c:ext>
          </c:extLst>
        </c:ser>
        <c:ser>
          <c:idx val="1"/>
          <c:order val="1"/>
          <c:tx>
            <c:strRef>
              <c:f>'Balance commerciale IAA'!$C$17</c:f>
              <c:strCache>
                <c:ptCount val="1"/>
                <c:pt idx="0">
                  <c:v>Importations</c:v>
                </c:pt>
              </c:strCache>
            </c:strRef>
          </c:tx>
          <c:spPr>
            <a:solidFill>
              <a:srgbClr val="FF0000"/>
            </a:solidFill>
            <a:ln>
              <a:noFill/>
            </a:ln>
            <a:effectLst/>
          </c:spPr>
          <c:invertIfNegative val="0"/>
          <c:cat>
            <c:strRef>
              <c:f>'Balance commerciale IAA'!$D$16:$M$16</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'Balance commerciale IAA'!$D$17:$M$17</c:f>
              <c:numCache>
                <c:formatCode>0</c:formatCode>
                <c:ptCount val="10"/>
                <c:pt idx="0">
                  <c:v>-5195717912</c:v>
                </c:pt>
                <c:pt idx="1">
                  <c:v>-5198909156</c:v>
                </c:pt>
                <c:pt idx="2">
                  <c:v>-5457499548</c:v>
                </c:pt>
                <c:pt idx="3">
                  <c:v>-5495605168</c:v>
                </c:pt>
                <c:pt idx="4">
                  <c:v>-5055344889</c:v>
                </c:pt>
                <c:pt idx="5">
                  <c:v>-5050688762</c:v>
                </c:pt>
                <c:pt idx="6">
                  <c:v>-5521242051</c:v>
                </c:pt>
                <c:pt idx="7">
                  <c:v>-7098542210</c:v>
                </c:pt>
                <c:pt idx="8">
                  <c:v>-7611136515</c:v>
                </c:pt>
                <c:pt idx="9">
                  <c:v>-7692234241</c:v>
                </c:pt>
              </c:numCache>
            </c:numRef>
          </c:val>
          <c:extLst>
            <c:ext xmlns:c16="http://schemas.microsoft.com/office/drawing/2014/chart" uri="{C3380CC4-5D6E-409C-BE32-E72D297353CC}">
              <c16:uniqueId val="{00000001-5BB2-4401-8B89-77C7F8577C43}"/>
            </c:ext>
          </c:extLst>
        </c:ser>
        <c:ser>
          <c:idx val="2"/>
          <c:order val="2"/>
          <c:tx>
            <c:strRef>
              <c:f>'Balance commerciale IAA'!$C$18</c:f>
              <c:strCache>
                <c:ptCount val="1"/>
                <c:pt idx="0">
                  <c:v>Exportations</c:v>
                </c:pt>
              </c:strCache>
            </c:strRef>
          </c:tx>
          <c:spPr>
            <a:solidFill>
              <a:srgbClr val="0070C0"/>
            </a:solidFill>
            <a:ln>
              <a:noFill/>
            </a:ln>
            <a:effectLst/>
          </c:spPr>
          <c:invertIfNegative val="0"/>
          <c:cat>
            <c:strRef>
              <c:f>'Balance commerciale IAA'!$D$16:$M$16</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'Balance commerciale IAA'!$D$18:$M$18</c:f>
              <c:numCache>
                <c:formatCode>0</c:formatCode>
                <c:ptCount val="10"/>
                <c:pt idx="0">
                  <c:v>4043689798</c:v>
                </c:pt>
                <c:pt idx="1">
                  <c:v>4185173796</c:v>
                </c:pt>
                <c:pt idx="2">
                  <c:v>4546395720</c:v>
                </c:pt>
                <c:pt idx="3">
                  <c:v>4777875231</c:v>
                </c:pt>
                <c:pt idx="4">
                  <c:v>5082101113</c:v>
                </c:pt>
                <c:pt idx="5">
                  <c:v>5199841830</c:v>
                </c:pt>
                <c:pt idx="6">
                  <c:v>5607990181</c:v>
                </c:pt>
                <c:pt idx="7">
                  <c:v>6572301210</c:v>
                </c:pt>
                <c:pt idx="8">
                  <c:v>7207773997</c:v>
                </c:pt>
                <c:pt idx="9">
                  <c:v>7483842276</c:v>
                </c:pt>
              </c:numCache>
            </c:numRef>
          </c:val>
          <c:extLst>
            <c:ext xmlns:c16="http://schemas.microsoft.com/office/drawing/2014/chart" uri="{C3380CC4-5D6E-409C-BE32-E72D297353CC}">
              <c16:uniqueId val="{00000002-5BB2-4401-8B89-77C7F8577C43}"/>
            </c:ext>
          </c:extLst>
        </c:ser>
        <c:dLbls>
          <c:showLegendKey val="0"/>
          <c:showVal val="0"/>
          <c:showCatName val="0"/>
          <c:showSerName val="0"/>
          <c:showPercent val="0"/>
          <c:showBubbleSize val="0"/>
        </c:dLbls>
        <c:gapWidth val="219"/>
        <c:overlap val="100"/>
        <c:axId val="597179296"/>
        <c:axId val="597183216"/>
      </c:barChart>
      <c:lineChart>
        <c:grouping val="stacked"/>
        <c:varyColors val="0"/>
        <c:ser>
          <c:idx val="3"/>
          <c:order val="3"/>
          <c:tx>
            <c:strRef>
              <c:f>'Balance commerciale IAA'!$C$19</c:f>
              <c:strCache>
                <c:ptCount val="1"/>
                <c:pt idx="0">
                  <c:v>Solde</c:v>
                </c:pt>
              </c:strCache>
            </c:strRef>
          </c:tx>
          <c:spPr>
            <a:ln w="28575" cap="rnd">
              <a:solidFill>
                <a:schemeClr val="accent6"/>
              </a:solidFill>
              <a:round/>
            </a:ln>
            <a:effectLst/>
          </c:spPr>
          <c:marker>
            <c:symbol val="circle"/>
            <c:size val="5"/>
            <c:spPr>
              <a:solidFill>
                <a:schemeClr val="accent6"/>
              </a:solidFill>
              <a:ln w="9525">
                <a:solidFill>
                  <a:schemeClr val="accent6"/>
                </a:solidFill>
              </a:ln>
              <a:effectLst/>
            </c:spPr>
          </c:marker>
          <c:dPt>
            <c:idx val="7"/>
            <c:marker>
              <c:symbol val="circle"/>
              <c:size val="5"/>
              <c:spPr>
                <a:solidFill>
                  <a:schemeClr val="accent6"/>
                </a:solidFill>
                <a:ln w="9525">
                  <a:solidFill>
                    <a:schemeClr val="accent6"/>
                  </a:solidFill>
                </a:ln>
                <a:effectLst/>
              </c:spPr>
            </c:marker>
            <c:bubble3D val="0"/>
            <c:extLst>
              <c:ext xmlns:c16="http://schemas.microsoft.com/office/drawing/2014/chart" uri="{C3380CC4-5D6E-409C-BE32-E72D297353CC}">
                <c16:uniqueId val="{00000003-5BB2-4401-8B89-77C7F8577C43}"/>
              </c:ext>
            </c:extLst>
          </c:dPt>
          <c:dPt>
            <c:idx val="8"/>
            <c:marker>
              <c:symbol val="circle"/>
              <c:size val="5"/>
              <c:spPr>
                <a:solidFill>
                  <a:schemeClr val="accent6"/>
                </a:solidFill>
                <a:ln w="9525">
                  <a:solidFill>
                    <a:schemeClr val="accent6"/>
                  </a:solidFill>
                </a:ln>
                <a:effectLst/>
              </c:spPr>
            </c:marker>
            <c:bubble3D val="0"/>
            <c:extLst>
              <c:ext xmlns:c16="http://schemas.microsoft.com/office/drawing/2014/chart" uri="{C3380CC4-5D6E-409C-BE32-E72D297353CC}">
                <c16:uniqueId val="{00000004-5BB2-4401-8B89-77C7F8577C43}"/>
              </c:ext>
            </c:extLst>
          </c:dPt>
          <c:dPt>
            <c:idx val="9"/>
            <c:marker>
              <c:symbol val="circle"/>
              <c:size val="5"/>
              <c:spPr>
                <a:solidFill>
                  <a:schemeClr val="accent6"/>
                </a:solidFill>
                <a:ln w="9525">
                  <a:solidFill>
                    <a:schemeClr val="accent6"/>
                  </a:solidFill>
                </a:ln>
                <a:effectLst/>
              </c:spPr>
            </c:marker>
            <c:bubble3D val="0"/>
            <c:spPr>
              <a:ln w="28575" cap="rnd">
                <a:solidFill>
                  <a:schemeClr val="accent6"/>
                </a:solidFill>
                <a:round/>
              </a:ln>
              <a:effectLst/>
            </c:spPr>
            <c:extLst>
              <c:ext xmlns:c16="http://schemas.microsoft.com/office/drawing/2014/chart" uri="{C3380CC4-5D6E-409C-BE32-E72D297353CC}">
                <c16:uniqueId val="{00000006-5BB2-4401-8B89-77C7F8577C43}"/>
              </c:ext>
            </c:extLst>
          </c:dPt>
          <c:dPt>
            <c:idx val="10"/>
            <c:marker>
              <c:symbol val="circle"/>
              <c:size val="5"/>
              <c:spPr>
                <a:solidFill>
                  <a:schemeClr val="accent6"/>
                </a:solidFill>
                <a:ln w="9525">
                  <a:solidFill>
                    <a:srgbClr val="00B050"/>
                  </a:solidFill>
                </a:ln>
                <a:effectLst/>
              </c:spPr>
            </c:marker>
            <c:bubble3D val="0"/>
            <c:spPr>
              <a:ln w="28575" cap="rnd">
                <a:solidFill>
                  <a:srgbClr val="00B050"/>
                </a:solidFill>
                <a:round/>
              </a:ln>
              <a:effectLst/>
            </c:spPr>
            <c:extLst>
              <c:ext xmlns:c16="http://schemas.microsoft.com/office/drawing/2014/chart" uri="{C3380CC4-5D6E-409C-BE32-E72D297353CC}">
                <c16:uniqueId val="{00000008-5BB2-4401-8B89-77C7F8577C43}"/>
              </c:ext>
            </c:extLst>
          </c:dPt>
          <c:dPt>
            <c:idx val="11"/>
            <c:marker>
              <c:symbol val="circle"/>
              <c:size val="5"/>
              <c:spPr>
                <a:solidFill>
                  <a:schemeClr val="accent6"/>
                </a:solidFill>
                <a:ln w="9525">
                  <a:solidFill>
                    <a:schemeClr val="accent6"/>
                  </a:solidFill>
                </a:ln>
                <a:effectLst/>
              </c:spPr>
            </c:marker>
            <c:bubble3D val="0"/>
            <c:extLst>
              <c:ext xmlns:c16="http://schemas.microsoft.com/office/drawing/2014/chart" uri="{C3380CC4-5D6E-409C-BE32-E72D297353CC}">
                <c16:uniqueId val="{00000009-5BB2-4401-8B89-77C7F8577C43}"/>
              </c:ext>
            </c:extLst>
          </c:dPt>
          <c:dPt>
            <c:idx val="12"/>
            <c:marker>
              <c:symbol val="circle"/>
              <c:size val="5"/>
              <c:spPr>
                <a:solidFill>
                  <a:schemeClr val="accent6"/>
                </a:solidFill>
                <a:ln w="9525">
                  <a:solidFill>
                    <a:schemeClr val="accent6"/>
                  </a:solidFill>
                </a:ln>
                <a:effectLst/>
              </c:spPr>
            </c:marker>
            <c:bubble3D val="0"/>
            <c:extLst>
              <c:ext xmlns:c16="http://schemas.microsoft.com/office/drawing/2014/chart" uri="{C3380CC4-5D6E-409C-BE32-E72D297353CC}">
                <c16:uniqueId val="{0000000A-5BB2-4401-8B89-77C7F8577C43}"/>
              </c:ext>
            </c:extLst>
          </c:dPt>
          <c:val>
            <c:numRef>
              <c:f>'Balance commerciale IAA'!$D$19:$M$19</c:f>
              <c:numCache>
                <c:formatCode>0</c:formatCode>
                <c:ptCount val="10"/>
                <c:pt idx="0">
                  <c:v>-1152028114</c:v>
                </c:pt>
                <c:pt idx="1">
                  <c:v>-1013735360</c:v>
                </c:pt>
                <c:pt idx="2">
                  <c:v>-911103828</c:v>
                </c:pt>
                <c:pt idx="3">
                  <c:v>-717729937</c:v>
                </c:pt>
                <c:pt idx="4">
                  <c:v>26756224</c:v>
                </c:pt>
                <c:pt idx="5">
                  <c:v>149153068</c:v>
                </c:pt>
                <c:pt idx="6">
                  <c:v>86748130</c:v>
                </c:pt>
                <c:pt idx="7">
                  <c:v>-526241000</c:v>
                </c:pt>
                <c:pt idx="8">
                  <c:v>-403362518</c:v>
                </c:pt>
                <c:pt idx="9">
                  <c:v>-208391965</c:v>
                </c:pt>
              </c:numCache>
            </c:numRef>
          </c:val>
          <c:smooth val="0"/>
          <c:extLst>
            <c:ext xmlns:c16="http://schemas.microsoft.com/office/drawing/2014/chart" uri="{C3380CC4-5D6E-409C-BE32-E72D297353CC}">
              <c16:uniqueId val="{0000000B-5BB2-4401-8B89-77C7F8577C43}"/>
            </c:ext>
          </c:extLst>
        </c:ser>
        <c:dLbls>
          <c:showLegendKey val="0"/>
          <c:showVal val="0"/>
          <c:showCatName val="0"/>
          <c:showSerName val="0"/>
          <c:showPercent val="0"/>
          <c:showBubbleSize val="0"/>
        </c:dLbls>
        <c:marker val="1"/>
        <c:smooth val="0"/>
        <c:axId val="597179296"/>
        <c:axId val="597183216"/>
      </c:lineChart>
      <c:catAx>
        <c:axId val="597179296"/>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597183216"/>
        <c:crosses val="autoZero"/>
        <c:auto val="1"/>
        <c:lblAlgn val="ctr"/>
        <c:lblOffset val="100"/>
        <c:noMultiLvlLbl val="0"/>
      </c:catAx>
      <c:valAx>
        <c:axId val="597183216"/>
        <c:scaling>
          <c:orientation val="minMax"/>
          <c:max val="8000000000"/>
          <c:min val="-8000000000"/>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597179296"/>
        <c:crosses val="autoZero"/>
        <c:crossBetween val="between"/>
        <c:dispUnits>
          <c:builtInUnit val="billions"/>
          <c:dispUnitsLbl>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r>
                    <a:rPr lang="en-US"/>
                    <a:t>Milliards (en €)</a:t>
                  </a:r>
                </a:p>
              </c:rich>
            </c:tx>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dispUnitsLbl>
        </c:dispUnits>
      </c:valAx>
      <c:spPr>
        <a:noFill/>
        <a:ln>
          <a:noFill/>
        </a:ln>
        <a:effectLst/>
      </c:spPr>
    </c:plotArea>
    <c:legend>
      <c:legendPos val="b"/>
      <c:legendEntry>
        <c:idx val="0"/>
        <c:delete val="1"/>
      </c:legendEntry>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legend>
    <c:plotVisOnly val="1"/>
    <c:dispBlanksAs val="gap"/>
    <c:showDLblsOverMax val="0"/>
  </c:chart>
  <c:spPr>
    <a:noFill/>
    <a:ln>
      <a:noFill/>
    </a:ln>
    <a:effectLst/>
  </c:spPr>
  <c:txPr>
    <a:bodyPr/>
    <a:lstStyle/>
    <a:p>
      <a:pPr>
        <a:defRPr sz="1200">
          <a:latin typeface="Marianne" panose="02000000000000000000" pitchFamily="50" charset="0"/>
        </a:defRPr>
      </a:pPr>
      <a:endParaRPr lang="fr-FR"/>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9"/>
          <c:order val="6"/>
          <c:tx>
            <c:strRef>
              <c:f>'Balance commerciale TBB'!$J$34</c:f>
              <c:strCache>
                <c:ptCount val="1"/>
                <c:pt idx="0">
                  <c:v>2021</c:v>
                </c:pt>
              </c:strCache>
            </c:strRef>
          </c:tx>
          <c:spPr>
            <a:solidFill>
              <a:schemeClr val="tx2">
                <a:lumMod val="20000"/>
                <a:lumOff val="80000"/>
              </a:schemeClr>
            </a:solidFill>
            <a:ln>
              <a:noFill/>
            </a:ln>
            <a:effectLst/>
          </c:spPr>
          <c:invertIfNegative val="0"/>
          <c:cat>
            <c:strRef>
              <c:f>'Balance commerciale TBB'!$C$36:$C$46</c:f>
              <c:strCache>
                <c:ptCount val="11"/>
                <c:pt idx="0">
                  <c:v>1. Produits d'épicerie</c:v>
                </c:pt>
                <c:pt idx="1">
                  <c:v>2. Laits et produits laitiers</c:v>
                </c:pt>
                <c:pt idx="2">
                  <c:v>3. Fruits et légumes</c:v>
                </c:pt>
                <c:pt idx="3">
                  <c:v>8. Oléagineux</c:v>
                </c:pt>
                <c:pt idx="4">
                  <c:v>7. Vins et spiritueux</c:v>
                </c:pt>
                <c:pt idx="5">
                  <c:v>6. Viande et produits carnés</c:v>
                </c:pt>
                <c:pt idx="6">
                  <c:v>5. Céréales</c:v>
                </c:pt>
                <c:pt idx="7">
                  <c:v>4. Autres</c:v>
                </c:pt>
                <c:pt idx="8">
                  <c:v>3. Sucre</c:v>
                </c:pt>
                <c:pt idx="9">
                  <c:v>2. Pêche et aquaculture</c:v>
                </c:pt>
                <c:pt idx="10">
                  <c:v>1. Animaux vivants et génétique</c:v>
                </c:pt>
              </c:strCache>
            </c:strRef>
          </c:cat>
          <c:val>
            <c:numRef>
              <c:f>'Balance commerciale TBB'!$J$36:$J$46</c:f>
              <c:numCache>
                <c:formatCode>0</c:formatCode>
                <c:ptCount val="11"/>
                <c:pt idx="0">
                  <c:v>1455469548</c:v>
                </c:pt>
                <c:pt idx="1">
                  <c:v>206469666</c:v>
                </c:pt>
                <c:pt idx="2">
                  <c:v>392222432</c:v>
                </c:pt>
                <c:pt idx="3">
                  <c:v>19834076</c:v>
                </c:pt>
                <c:pt idx="4">
                  <c:v>-22180988</c:v>
                </c:pt>
                <c:pt idx="5">
                  <c:v>-53323524</c:v>
                </c:pt>
                <c:pt idx="6">
                  <c:v>-224939262</c:v>
                </c:pt>
                <c:pt idx="7">
                  <c:v>-89713993</c:v>
                </c:pt>
                <c:pt idx="8">
                  <c:v>-121031874</c:v>
                </c:pt>
                <c:pt idx="9">
                  <c:v>-281201839</c:v>
                </c:pt>
                <c:pt idx="10">
                  <c:v>-1194856112</c:v>
                </c:pt>
              </c:numCache>
            </c:numRef>
          </c:val>
          <c:extLst>
            <c:ext xmlns:c16="http://schemas.microsoft.com/office/drawing/2014/chart" uri="{C3380CC4-5D6E-409C-BE32-E72D297353CC}">
              <c16:uniqueId val="{00000000-EE8F-40AB-B3C6-E54875B53149}"/>
            </c:ext>
          </c:extLst>
        </c:ser>
        <c:ser>
          <c:idx val="10"/>
          <c:order val="7"/>
          <c:tx>
            <c:strRef>
              <c:f>'Balance commerciale TBB'!$K$34</c:f>
              <c:strCache>
                <c:ptCount val="1"/>
                <c:pt idx="0">
                  <c:v>2022</c:v>
                </c:pt>
              </c:strCache>
            </c:strRef>
          </c:tx>
          <c:spPr>
            <a:solidFill>
              <a:schemeClr val="tx2">
                <a:lumMod val="60000"/>
                <a:lumOff val="40000"/>
              </a:schemeClr>
            </a:solidFill>
            <a:ln>
              <a:noFill/>
            </a:ln>
            <a:effectLst/>
          </c:spPr>
          <c:invertIfNegative val="0"/>
          <c:cat>
            <c:strRef>
              <c:f>'Balance commerciale TBB'!$C$36:$C$46</c:f>
              <c:strCache>
                <c:ptCount val="11"/>
                <c:pt idx="0">
                  <c:v>1. Produits d'épicerie</c:v>
                </c:pt>
                <c:pt idx="1">
                  <c:v>2. Laits et produits laitiers</c:v>
                </c:pt>
                <c:pt idx="2">
                  <c:v>3. Fruits et légumes</c:v>
                </c:pt>
                <c:pt idx="3">
                  <c:v>8. Oléagineux</c:v>
                </c:pt>
                <c:pt idx="4">
                  <c:v>7. Vins et spiritueux</c:v>
                </c:pt>
                <c:pt idx="5">
                  <c:v>6. Viande et produits carnés</c:v>
                </c:pt>
                <c:pt idx="6">
                  <c:v>5. Céréales</c:v>
                </c:pt>
                <c:pt idx="7">
                  <c:v>4. Autres</c:v>
                </c:pt>
                <c:pt idx="8">
                  <c:v>3. Sucre</c:v>
                </c:pt>
                <c:pt idx="9">
                  <c:v>2. Pêche et aquaculture</c:v>
                </c:pt>
                <c:pt idx="10">
                  <c:v>1. Animaux vivants et génétique</c:v>
                </c:pt>
              </c:strCache>
            </c:strRef>
          </c:cat>
          <c:val>
            <c:numRef>
              <c:f>'Balance commerciale TBB'!$K$36:$K$46</c:f>
              <c:numCache>
                <c:formatCode>0</c:formatCode>
                <c:ptCount val="11"/>
                <c:pt idx="0">
                  <c:v>1760670753</c:v>
                </c:pt>
                <c:pt idx="1">
                  <c:v>275154876</c:v>
                </c:pt>
                <c:pt idx="2">
                  <c:v>312167239</c:v>
                </c:pt>
                <c:pt idx="3">
                  <c:v>9925344</c:v>
                </c:pt>
                <c:pt idx="4">
                  <c:v>-60661359</c:v>
                </c:pt>
                <c:pt idx="5">
                  <c:v>-61615427</c:v>
                </c:pt>
                <c:pt idx="6">
                  <c:v>-463778476</c:v>
                </c:pt>
                <c:pt idx="7">
                  <c:v>-169134395</c:v>
                </c:pt>
                <c:pt idx="8">
                  <c:v>-223303435</c:v>
                </c:pt>
                <c:pt idx="9">
                  <c:v>-305269509</c:v>
                </c:pt>
                <c:pt idx="10">
                  <c:v>-1600396611</c:v>
                </c:pt>
              </c:numCache>
            </c:numRef>
          </c:val>
          <c:extLst>
            <c:ext xmlns:c16="http://schemas.microsoft.com/office/drawing/2014/chart" uri="{C3380CC4-5D6E-409C-BE32-E72D297353CC}">
              <c16:uniqueId val="{00000001-EE8F-40AB-B3C6-E54875B53149}"/>
            </c:ext>
          </c:extLst>
        </c:ser>
        <c:ser>
          <c:idx val="11"/>
          <c:order val="8"/>
          <c:tx>
            <c:strRef>
              <c:f>'Balance commerciale TBB'!$L$34</c:f>
              <c:strCache>
                <c:ptCount val="1"/>
                <c:pt idx="0">
                  <c:v>2023</c:v>
                </c:pt>
              </c:strCache>
            </c:strRef>
          </c:tx>
          <c:spPr>
            <a:solidFill>
              <a:schemeClr val="tx2"/>
            </a:solidFill>
            <a:ln>
              <a:noFill/>
            </a:ln>
            <a:effectLst/>
          </c:spPr>
          <c:invertIfNegative val="0"/>
          <c:cat>
            <c:strRef>
              <c:f>'Balance commerciale TBB'!$C$36:$C$46</c:f>
              <c:strCache>
                <c:ptCount val="11"/>
                <c:pt idx="0">
                  <c:v>1. Produits d'épicerie</c:v>
                </c:pt>
                <c:pt idx="1">
                  <c:v>2. Laits et produits laitiers</c:v>
                </c:pt>
                <c:pt idx="2">
                  <c:v>3. Fruits et légumes</c:v>
                </c:pt>
                <c:pt idx="3">
                  <c:v>8. Oléagineux</c:v>
                </c:pt>
                <c:pt idx="4">
                  <c:v>7. Vins et spiritueux</c:v>
                </c:pt>
                <c:pt idx="5">
                  <c:v>6. Viande et produits carnés</c:v>
                </c:pt>
                <c:pt idx="6">
                  <c:v>5. Céréales</c:v>
                </c:pt>
                <c:pt idx="7">
                  <c:v>4. Autres</c:v>
                </c:pt>
                <c:pt idx="8">
                  <c:v>3. Sucre</c:v>
                </c:pt>
                <c:pt idx="9">
                  <c:v>2. Pêche et aquaculture</c:v>
                </c:pt>
                <c:pt idx="10">
                  <c:v>1. Animaux vivants et génétique</c:v>
                </c:pt>
              </c:strCache>
            </c:strRef>
          </c:cat>
          <c:val>
            <c:numRef>
              <c:f>'Balance commerciale TBB'!$L$36:$L$46</c:f>
              <c:numCache>
                <c:formatCode>0</c:formatCode>
                <c:ptCount val="11"/>
                <c:pt idx="0">
                  <c:v>1848619349</c:v>
                </c:pt>
                <c:pt idx="1">
                  <c:v>432032972</c:v>
                </c:pt>
                <c:pt idx="2">
                  <c:v>291309030</c:v>
                </c:pt>
                <c:pt idx="3">
                  <c:v>-23463514</c:v>
                </c:pt>
                <c:pt idx="4">
                  <c:v>-49995868</c:v>
                </c:pt>
                <c:pt idx="5">
                  <c:v>-85338882</c:v>
                </c:pt>
                <c:pt idx="6">
                  <c:v>-212795061</c:v>
                </c:pt>
                <c:pt idx="7">
                  <c:v>-245369886</c:v>
                </c:pt>
                <c:pt idx="8">
                  <c:v>-322799655</c:v>
                </c:pt>
                <c:pt idx="9">
                  <c:v>-318867103</c:v>
                </c:pt>
                <c:pt idx="10">
                  <c:v>-1716693900</c:v>
                </c:pt>
              </c:numCache>
            </c:numRef>
          </c:val>
          <c:extLst>
            <c:ext xmlns:c16="http://schemas.microsoft.com/office/drawing/2014/chart" uri="{C3380CC4-5D6E-409C-BE32-E72D297353CC}">
              <c16:uniqueId val="{00000002-EE8F-40AB-B3C6-E54875B53149}"/>
            </c:ext>
          </c:extLst>
        </c:ser>
        <c:ser>
          <c:idx val="12"/>
          <c:order val="9"/>
          <c:tx>
            <c:strRef>
              <c:f>'Balance commerciale TBB'!$M$34</c:f>
              <c:strCache>
                <c:ptCount val="1"/>
                <c:pt idx="0">
                  <c:v>2024</c:v>
                </c:pt>
              </c:strCache>
            </c:strRef>
          </c:tx>
          <c:spPr>
            <a:solidFill>
              <a:srgbClr val="FF0000"/>
            </a:solidFill>
            <a:ln>
              <a:noFill/>
            </a:ln>
            <a:effectLst/>
          </c:spPr>
          <c:invertIfNegative val="0"/>
          <c:cat>
            <c:strRef>
              <c:f>'Balance commerciale TBB'!$C$36:$C$46</c:f>
              <c:strCache>
                <c:ptCount val="11"/>
                <c:pt idx="0">
                  <c:v>1. Produits d'épicerie</c:v>
                </c:pt>
                <c:pt idx="1">
                  <c:v>2. Laits et produits laitiers</c:v>
                </c:pt>
                <c:pt idx="2">
                  <c:v>3. Fruits et légumes</c:v>
                </c:pt>
                <c:pt idx="3">
                  <c:v>8. Oléagineux</c:v>
                </c:pt>
                <c:pt idx="4">
                  <c:v>7. Vins et spiritueux</c:v>
                </c:pt>
                <c:pt idx="5">
                  <c:v>6. Viande et produits carnés</c:v>
                </c:pt>
                <c:pt idx="6">
                  <c:v>5. Céréales</c:v>
                </c:pt>
                <c:pt idx="7">
                  <c:v>4. Autres</c:v>
                </c:pt>
                <c:pt idx="8">
                  <c:v>3. Sucre</c:v>
                </c:pt>
                <c:pt idx="9">
                  <c:v>2. Pêche et aquaculture</c:v>
                </c:pt>
                <c:pt idx="10">
                  <c:v>1. Animaux vivants et génétique</c:v>
                </c:pt>
              </c:strCache>
            </c:strRef>
          </c:cat>
          <c:val>
            <c:numRef>
              <c:f>'Balance commerciale TBB'!$M$36:$M$46</c:f>
              <c:numCache>
                <c:formatCode>0</c:formatCode>
                <c:ptCount val="11"/>
                <c:pt idx="0">
                  <c:v>1962838553</c:v>
                </c:pt>
                <c:pt idx="1">
                  <c:v>470995594</c:v>
                </c:pt>
                <c:pt idx="2">
                  <c:v>324448026</c:v>
                </c:pt>
                <c:pt idx="3">
                  <c:v>-22253822</c:v>
                </c:pt>
                <c:pt idx="4">
                  <c:v>-70684223</c:v>
                </c:pt>
                <c:pt idx="5">
                  <c:v>-72754238</c:v>
                </c:pt>
                <c:pt idx="6">
                  <c:v>-126985064</c:v>
                </c:pt>
                <c:pt idx="7">
                  <c:v>-225224185</c:v>
                </c:pt>
                <c:pt idx="8">
                  <c:v>-317335908</c:v>
                </c:pt>
                <c:pt idx="9">
                  <c:v>-338674850</c:v>
                </c:pt>
                <c:pt idx="10">
                  <c:v>-1792761848</c:v>
                </c:pt>
              </c:numCache>
            </c:numRef>
          </c:val>
          <c:extLst>
            <c:ext xmlns:c16="http://schemas.microsoft.com/office/drawing/2014/chart" uri="{C3380CC4-5D6E-409C-BE32-E72D297353CC}">
              <c16:uniqueId val="{00000003-EE8F-40AB-B3C6-E54875B53149}"/>
            </c:ext>
          </c:extLst>
        </c:ser>
        <c:dLbls>
          <c:showLegendKey val="0"/>
          <c:showVal val="0"/>
          <c:showCatName val="0"/>
          <c:showSerName val="0"/>
          <c:showPercent val="0"/>
          <c:showBubbleSize val="0"/>
        </c:dLbls>
        <c:gapWidth val="219"/>
        <c:overlap val="-27"/>
        <c:axId val="597181648"/>
        <c:axId val="597176944"/>
        <c:extLst>
          <c:ext xmlns:c15="http://schemas.microsoft.com/office/drawing/2012/chart" uri="{02D57815-91ED-43cb-92C2-25804820EDAC}">
            <c15:filteredBarSeries>
              <c15:ser>
                <c:idx val="3"/>
                <c:order val="0"/>
                <c:tx>
                  <c:strRef>
                    <c:extLst>
                      <c:ext uri="{02D57815-91ED-43cb-92C2-25804820EDAC}">
                        <c15:formulaRef>
                          <c15:sqref>'Balance commerciale TBB'!$D$34</c15:sqref>
                        </c15:formulaRef>
                      </c:ext>
                    </c:extLst>
                    <c:strCache>
                      <c:ptCount val="1"/>
                      <c:pt idx="0">
                        <c:v>2015</c:v>
                      </c:pt>
                    </c:strCache>
                  </c:strRef>
                </c:tx>
                <c:spPr>
                  <a:solidFill>
                    <a:schemeClr val="accent4"/>
                  </a:solidFill>
                  <a:ln>
                    <a:noFill/>
                  </a:ln>
                  <a:effectLst/>
                </c:spPr>
                <c:invertIfNegative val="0"/>
                <c:cat>
                  <c:strRef>
                    <c:extLst>
                      <c:ext uri="{02D57815-91ED-43cb-92C2-25804820EDAC}">
                        <c15:formulaRef>
                          <c15:sqref>'Balance commerciale TBB'!$C$36:$C$46</c15:sqref>
                        </c15:formulaRef>
                      </c:ext>
                    </c:extLst>
                    <c:strCache>
                      <c:ptCount val="11"/>
                      <c:pt idx="0">
                        <c:v>1. Produits d'épicerie</c:v>
                      </c:pt>
                      <c:pt idx="1">
                        <c:v>2. Laits et produits laitiers</c:v>
                      </c:pt>
                      <c:pt idx="2">
                        <c:v>3. Fruits et légumes</c:v>
                      </c:pt>
                      <c:pt idx="3">
                        <c:v>8. Oléagineux</c:v>
                      </c:pt>
                      <c:pt idx="4">
                        <c:v>7. Vins et spiritueux</c:v>
                      </c:pt>
                      <c:pt idx="5">
                        <c:v>6. Viande et produits carnés</c:v>
                      </c:pt>
                      <c:pt idx="6">
                        <c:v>5. Céréales</c:v>
                      </c:pt>
                      <c:pt idx="7">
                        <c:v>4. Autres</c:v>
                      </c:pt>
                      <c:pt idx="8">
                        <c:v>3. Sucre</c:v>
                      </c:pt>
                      <c:pt idx="9">
                        <c:v>2. Pêche et aquaculture</c:v>
                      </c:pt>
                      <c:pt idx="10">
                        <c:v>1. Animaux vivants et génétique</c:v>
                      </c:pt>
                    </c:strCache>
                  </c:strRef>
                </c:cat>
                <c:val>
                  <c:numRef>
                    <c:extLst>
                      <c:ext uri="{02D57815-91ED-43cb-92C2-25804820EDAC}">
                        <c15:formulaRef>
                          <c15:sqref>'Balance commerciale TBB'!$D$36:$D$46</c15:sqref>
                        </c15:formulaRef>
                      </c:ext>
                    </c:extLst>
                    <c:numCache>
                      <c:formatCode>0</c:formatCode>
                      <c:ptCount val="11"/>
                      <c:pt idx="0">
                        <c:v>967971381</c:v>
                      </c:pt>
                      <c:pt idx="1">
                        <c:v>-183463159</c:v>
                      </c:pt>
                      <c:pt idx="2">
                        <c:v>144231546</c:v>
                      </c:pt>
                      <c:pt idx="3">
                        <c:v>-18365175</c:v>
                      </c:pt>
                      <c:pt idx="4">
                        <c:v>6006267</c:v>
                      </c:pt>
                      <c:pt idx="5">
                        <c:v>-246467129</c:v>
                      </c:pt>
                      <c:pt idx="6">
                        <c:v>-248650753</c:v>
                      </c:pt>
                      <c:pt idx="7">
                        <c:v>-217020275</c:v>
                      </c:pt>
                      <c:pt idx="8">
                        <c:v>-192881311</c:v>
                      </c:pt>
                      <c:pt idx="9">
                        <c:v>-164171030</c:v>
                      </c:pt>
                      <c:pt idx="10">
                        <c:v>-999218476</c:v>
                      </c:pt>
                    </c:numCache>
                  </c:numRef>
                </c:val>
                <c:extLst>
                  <c:ext xmlns:c16="http://schemas.microsoft.com/office/drawing/2014/chart" uri="{C3380CC4-5D6E-409C-BE32-E72D297353CC}">
                    <c16:uniqueId val="{00000004-EE8F-40AB-B3C6-E54875B53149}"/>
                  </c:ext>
                </c:extLst>
              </c15:ser>
            </c15:filteredBarSeries>
            <c15:filteredBarSeries>
              <c15:ser>
                <c:idx val="4"/>
                <c:order val="1"/>
                <c:tx>
                  <c:strRef>
                    <c:extLst xmlns:c15="http://schemas.microsoft.com/office/drawing/2012/chart">
                      <c:ext xmlns:c15="http://schemas.microsoft.com/office/drawing/2012/chart" uri="{02D57815-91ED-43cb-92C2-25804820EDAC}">
                        <c15:formulaRef>
                          <c15:sqref>'Balance commerciale TBB'!$E$34</c15:sqref>
                        </c15:formulaRef>
                      </c:ext>
                    </c:extLst>
                    <c:strCache>
                      <c:ptCount val="1"/>
                      <c:pt idx="0">
                        <c:v>2016</c:v>
                      </c:pt>
                    </c:strCache>
                  </c:strRef>
                </c:tx>
                <c:spPr>
                  <a:solidFill>
                    <a:schemeClr val="accent5"/>
                  </a:solidFill>
                  <a:ln>
                    <a:noFill/>
                  </a:ln>
                  <a:effectLst/>
                </c:spPr>
                <c:invertIfNegative val="0"/>
                <c:cat>
                  <c:strRef>
                    <c:extLst xmlns:c15="http://schemas.microsoft.com/office/drawing/2012/chart">
                      <c:ext xmlns:c15="http://schemas.microsoft.com/office/drawing/2012/chart" uri="{02D57815-91ED-43cb-92C2-25804820EDAC}">
                        <c15:formulaRef>
                          <c15:sqref>'Balance commerciale TBB'!$C$36:$C$46</c15:sqref>
                        </c15:formulaRef>
                      </c:ext>
                    </c:extLst>
                    <c:strCache>
                      <c:ptCount val="11"/>
                      <c:pt idx="0">
                        <c:v>1. Produits d'épicerie</c:v>
                      </c:pt>
                      <c:pt idx="1">
                        <c:v>2. Laits et produits laitiers</c:v>
                      </c:pt>
                      <c:pt idx="2">
                        <c:v>3. Fruits et légumes</c:v>
                      </c:pt>
                      <c:pt idx="3">
                        <c:v>8. Oléagineux</c:v>
                      </c:pt>
                      <c:pt idx="4">
                        <c:v>7. Vins et spiritueux</c:v>
                      </c:pt>
                      <c:pt idx="5">
                        <c:v>6. Viande et produits carnés</c:v>
                      </c:pt>
                      <c:pt idx="6">
                        <c:v>5. Céréales</c:v>
                      </c:pt>
                      <c:pt idx="7">
                        <c:v>4. Autres</c:v>
                      </c:pt>
                      <c:pt idx="8">
                        <c:v>3. Sucre</c:v>
                      </c:pt>
                      <c:pt idx="9">
                        <c:v>2. Pêche et aquaculture</c:v>
                      </c:pt>
                      <c:pt idx="10">
                        <c:v>1. Animaux vivants et génétique</c:v>
                      </c:pt>
                    </c:strCache>
                  </c:strRef>
                </c:cat>
                <c:val>
                  <c:numRef>
                    <c:extLst xmlns:c15="http://schemas.microsoft.com/office/drawing/2012/chart">
                      <c:ext xmlns:c15="http://schemas.microsoft.com/office/drawing/2012/chart" uri="{02D57815-91ED-43cb-92C2-25804820EDAC}">
                        <c15:formulaRef>
                          <c15:sqref>'Balance commerciale TBB'!$E$36:$E$46</c15:sqref>
                        </c15:formulaRef>
                      </c:ext>
                    </c:extLst>
                    <c:numCache>
                      <c:formatCode>0</c:formatCode>
                      <c:ptCount val="11"/>
                      <c:pt idx="0">
                        <c:v>984510763</c:v>
                      </c:pt>
                      <c:pt idx="1">
                        <c:v>-88001198</c:v>
                      </c:pt>
                      <c:pt idx="2">
                        <c:v>190657943</c:v>
                      </c:pt>
                      <c:pt idx="3">
                        <c:v>-11489916</c:v>
                      </c:pt>
                      <c:pt idx="4">
                        <c:v>-10247750</c:v>
                      </c:pt>
                      <c:pt idx="5">
                        <c:v>-218379211</c:v>
                      </c:pt>
                      <c:pt idx="6">
                        <c:v>-243057269</c:v>
                      </c:pt>
                      <c:pt idx="7">
                        <c:v>-192152929</c:v>
                      </c:pt>
                      <c:pt idx="8">
                        <c:v>-181513466</c:v>
                      </c:pt>
                      <c:pt idx="9">
                        <c:v>-194481234</c:v>
                      </c:pt>
                      <c:pt idx="10">
                        <c:v>-1049581093</c:v>
                      </c:pt>
                    </c:numCache>
                  </c:numRef>
                </c:val>
                <c:extLst xmlns:c15="http://schemas.microsoft.com/office/drawing/2012/chart">
                  <c:ext xmlns:c16="http://schemas.microsoft.com/office/drawing/2014/chart" uri="{C3380CC4-5D6E-409C-BE32-E72D297353CC}">
                    <c16:uniqueId val="{00000005-EE8F-40AB-B3C6-E54875B53149}"/>
                  </c:ext>
                </c:extLst>
              </c15:ser>
            </c15:filteredBarSeries>
            <c15:filteredBarSeries>
              <c15:ser>
                <c:idx val="5"/>
                <c:order val="2"/>
                <c:tx>
                  <c:strRef>
                    <c:extLst xmlns:c15="http://schemas.microsoft.com/office/drawing/2012/chart">
                      <c:ext xmlns:c15="http://schemas.microsoft.com/office/drawing/2012/chart" uri="{02D57815-91ED-43cb-92C2-25804820EDAC}">
                        <c15:formulaRef>
                          <c15:sqref>'Balance commerciale TBB'!$F$34</c15:sqref>
                        </c15:formulaRef>
                      </c:ext>
                    </c:extLst>
                    <c:strCache>
                      <c:ptCount val="1"/>
                      <c:pt idx="0">
                        <c:v>2017</c:v>
                      </c:pt>
                    </c:strCache>
                  </c:strRef>
                </c:tx>
                <c:spPr>
                  <a:solidFill>
                    <a:schemeClr val="accent6"/>
                  </a:solidFill>
                  <a:ln>
                    <a:noFill/>
                  </a:ln>
                  <a:effectLst/>
                </c:spPr>
                <c:invertIfNegative val="0"/>
                <c:cat>
                  <c:strRef>
                    <c:extLst xmlns:c15="http://schemas.microsoft.com/office/drawing/2012/chart">
                      <c:ext xmlns:c15="http://schemas.microsoft.com/office/drawing/2012/chart" uri="{02D57815-91ED-43cb-92C2-25804820EDAC}">
                        <c15:formulaRef>
                          <c15:sqref>'Balance commerciale TBB'!$C$36:$C$46</c15:sqref>
                        </c15:formulaRef>
                      </c:ext>
                    </c:extLst>
                    <c:strCache>
                      <c:ptCount val="11"/>
                      <c:pt idx="0">
                        <c:v>1. Produits d'épicerie</c:v>
                      </c:pt>
                      <c:pt idx="1">
                        <c:v>2. Laits et produits laitiers</c:v>
                      </c:pt>
                      <c:pt idx="2">
                        <c:v>3. Fruits et légumes</c:v>
                      </c:pt>
                      <c:pt idx="3">
                        <c:v>8. Oléagineux</c:v>
                      </c:pt>
                      <c:pt idx="4">
                        <c:v>7. Vins et spiritueux</c:v>
                      </c:pt>
                      <c:pt idx="5">
                        <c:v>6. Viande et produits carnés</c:v>
                      </c:pt>
                      <c:pt idx="6">
                        <c:v>5. Céréales</c:v>
                      </c:pt>
                      <c:pt idx="7">
                        <c:v>4. Autres</c:v>
                      </c:pt>
                      <c:pt idx="8">
                        <c:v>3. Sucre</c:v>
                      </c:pt>
                      <c:pt idx="9">
                        <c:v>2. Pêche et aquaculture</c:v>
                      </c:pt>
                      <c:pt idx="10">
                        <c:v>1. Animaux vivants et génétique</c:v>
                      </c:pt>
                    </c:strCache>
                  </c:strRef>
                </c:cat>
                <c:val>
                  <c:numRef>
                    <c:extLst xmlns:c15="http://schemas.microsoft.com/office/drawing/2012/chart">
                      <c:ext xmlns:c15="http://schemas.microsoft.com/office/drawing/2012/chart" uri="{02D57815-91ED-43cb-92C2-25804820EDAC}">
                        <c15:formulaRef>
                          <c15:sqref>'Balance commerciale TBB'!$F$36:$F$46</c15:sqref>
                        </c15:formulaRef>
                      </c:ext>
                    </c:extLst>
                    <c:numCache>
                      <c:formatCode>0</c:formatCode>
                      <c:ptCount val="11"/>
                      <c:pt idx="0">
                        <c:v>1119746791</c:v>
                      </c:pt>
                      <c:pt idx="1">
                        <c:v>-57137388</c:v>
                      </c:pt>
                      <c:pt idx="2">
                        <c:v>236057686</c:v>
                      </c:pt>
                      <c:pt idx="3">
                        <c:v>1353205</c:v>
                      </c:pt>
                      <c:pt idx="4">
                        <c:v>-7938533</c:v>
                      </c:pt>
                      <c:pt idx="5">
                        <c:v>-231268056</c:v>
                      </c:pt>
                      <c:pt idx="6">
                        <c:v>-213514519</c:v>
                      </c:pt>
                      <c:pt idx="7">
                        <c:v>-200724255</c:v>
                      </c:pt>
                      <c:pt idx="8">
                        <c:v>-219964797</c:v>
                      </c:pt>
                      <c:pt idx="9">
                        <c:v>-216876686</c:v>
                      </c:pt>
                      <c:pt idx="10">
                        <c:v>-1120837276</c:v>
                      </c:pt>
                    </c:numCache>
                  </c:numRef>
                </c:val>
                <c:extLst xmlns:c15="http://schemas.microsoft.com/office/drawing/2012/chart">
                  <c:ext xmlns:c16="http://schemas.microsoft.com/office/drawing/2014/chart" uri="{C3380CC4-5D6E-409C-BE32-E72D297353CC}">
                    <c16:uniqueId val="{00000006-EE8F-40AB-B3C6-E54875B53149}"/>
                  </c:ext>
                </c:extLst>
              </c15:ser>
            </c15:filteredBarSeries>
            <c15:filteredBarSeries>
              <c15:ser>
                <c:idx val="6"/>
                <c:order val="3"/>
                <c:tx>
                  <c:strRef>
                    <c:extLst xmlns:c15="http://schemas.microsoft.com/office/drawing/2012/chart">
                      <c:ext xmlns:c15="http://schemas.microsoft.com/office/drawing/2012/chart" uri="{02D57815-91ED-43cb-92C2-25804820EDAC}">
                        <c15:formulaRef>
                          <c15:sqref>'Balance commerciale TBB'!$G$34</c15:sqref>
                        </c15:formulaRef>
                      </c:ext>
                    </c:extLst>
                    <c:strCache>
                      <c:ptCount val="1"/>
                      <c:pt idx="0">
                        <c:v>2018</c:v>
                      </c:pt>
                    </c:strCache>
                  </c:strRef>
                </c:tx>
                <c:spPr>
                  <a:solidFill>
                    <a:schemeClr val="accent1">
                      <a:lumMod val="60000"/>
                    </a:schemeClr>
                  </a:solidFill>
                  <a:ln>
                    <a:noFill/>
                  </a:ln>
                  <a:effectLst/>
                </c:spPr>
                <c:invertIfNegative val="0"/>
                <c:cat>
                  <c:strRef>
                    <c:extLst xmlns:c15="http://schemas.microsoft.com/office/drawing/2012/chart">
                      <c:ext xmlns:c15="http://schemas.microsoft.com/office/drawing/2012/chart" uri="{02D57815-91ED-43cb-92C2-25804820EDAC}">
                        <c15:formulaRef>
                          <c15:sqref>'Balance commerciale TBB'!$C$36:$C$46</c15:sqref>
                        </c15:formulaRef>
                      </c:ext>
                    </c:extLst>
                    <c:strCache>
                      <c:ptCount val="11"/>
                      <c:pt idx="0">
                        <c:v>1. Produits d'épicerie</c:v>
                      </c:pt>
                      <c:pt idx="1">
                        <c:v>2. Laits et produits laitiers</c:v>
                      </c:pt>
                      <c:pt idx="2">
                        <c:v>3. Fruits et légumes</c:v>
                      </c:pt>
                      <c:pt idx="3">
                        <c:v>8. Oléagineux</c:v>
                      </c:pt>
                      <c:pt idx="4">
                        <c:v>7. Vins et spiritueux</c:v>
                      </c:pt>
                      <c:pt idx="5">
                        <c:v>6. Viande et produits carnés</c:v>
                      </c:pt>
                      <c:pt idx="6">
                        <c:v>5. Céréales</c:v>
                      </c:pt>
                      <c:pt idx="7">
                        <c:v>4. Autres</c:v>
                      </c:pt>
                      <c:pt idx="8">
                        <c:v>3. Sucre</c:v>
                      </c:pt>
                      <c:pt idx="9">
                        <c:v>2. Pêche et aquaculture</c:v>
                      </c:pt>
                      <c:pt idx="10">
                        <c:v>1. Animaux vivants et génétique</c:v>
                      </c:pt>
                    </c:strCache>
                  </c:strRef>
                </c:cat>
                <c:val>
                  <c:numRef>
                    <c:extLst xmlns:c15="http://schemas.microsoft.com/office/drawing/2012/chart">
                      <c:ext xmlns:c15="http://schemas.microsoft.com/office/drawing/2012/chart" uri="{02D57815-91ED-43cb-92C2-25804820EDAC}">
                        <c15:formulaRef>
                          <c15:sqref>'Balance commerciale TBB'!$G$36:$G$46</c15:sqref>
                        </c15:formulaRef>
                      </c:ext>
                    </c:extLst>
                    <c:numCache>
                      <c:formatCode>0</c:formatCode>
                      <c:ptCount val="11"/>
                      <c:pt idx="0">
                        <c:v>1180759168</c:v>
                      </c:pt>
                      <c:pt idx="1">
                        <c:v>-25758939</c:v>
                      </c:pt>
                      <c:pt idx="2">
                        <c:v>358912907</c:v>
                      </c:pt>
                      <c:pt idx="3">
                        <c:v>1070912</c:v>
                      </c:pt>
                      <c:pt idx="4">
                        <c:v>-18142602</c:v>
                      </c:pt>
                      <c:pt idx="5">
                        <c:v>-169007025</c:v>
                      </c:pt>
                      <c:pt idx="6">
                        <c:v>-293654454</c:v>
                      </c:pt>
                      <c:pt idx="7">
                        <c:v>-165217826</c:v>
                      </c:pt>
                      <c:pt idx="8">
                        <c:v>-207865901</c:v>
                      </c:pt>
                      <c:pt idx="9">
                        <c:v>-196111920</c:v>
                      </c:pt>
                      <c:pt idx="10">
                        <c:v>-1182714257</c:v>
                      </c:pt>
                    </c:numCache>
                  </c:numRef>
                </c:val>
                <c:extLst xmlns:c15="http://schemas.microsoft.com/office/drawing/2012/chart">
                  <c:ext xmlns:c16="http://schemas.microsoft.com/office/drawing/2014/chart" uri="{C3380CC4-5D6E-409C-BE32-E72D297353CC}">
                    <c16:uniqueId val="{00000007-EE8F-40AB-B3C6-E54875B53149}"/>
                  </c:ext>
                </c:extLst>
              </c15:ser>
            </c15:filteredBarSeries>
            <c15:filteredBarSeries>
              <c15:ser>
                <c:idx val="7"/>
                <c:order val="4"/>
                <c:tx>
                  <c:strRef>
                    <c:extLst xmlns:c15="http://schemas.microsoft.com/office/drawing/2012/chart">
                      <c:ext xmlns:c15="http://schemas.microsoft.com/office/drawing/2012/chart" uri="{02D57815-91ED-43cb-92C2-25804820EDAC}">
                        <c15:formulaRef>
                          <c15:sqref>'Balance commerciale TBB'!$H$34</c15:sqref>
                        </c15:formulaRef>
                      </c:ext>
                    </c:extLst>
                    <c:strCache>
                      <c:ptCount val="1"/>
                      <c:pt idx="0">
                        <c:v>2019</c:v>
                      </c:pt>
                    </c:strCache>
                  </c:strRef>
                </c:tx>
                <c:spPr>
                  <a:solidFill>
                    <a:schemeClr val="accent2">
                      <a:lumMod val="60000"/>
                    </a:schemeClr>
                  </a:solidFill>
                  <a:ln>
                    <a:noFill/>
                  </a:ln>
                  <a:effectLst/>
                </c:spPr>
                <c:invertIfNegative val="0"/>
                <c:cat>
                  <c:strRef>
                    <c:extLst xmlns:c15="http://schemas.microsoft.com/office/drawing/2012/chart">
                      <c:ext xmlns:c15="http://schemas.microsoft.com/office/drawing/2012/chart" uri="{02D57815-91ED-43cb-92C2-25804820EDAC}">
                        <c15:formulaRef>
                          <c15:sqref>'Balance commerciale TBB'!$C$36:$C$46</c15:sqref>
                        </c15:formulaRef>
                      </c:ext>
                    </c:extLst>
                    <c:strCache>
                      <c:ptCount val="11"/>
                      <c:pt idx="0">
                        <c:v>1. Produits d'épicerie</c:v>
                      </c:pt>
                      <c:pt idx="1">
                        <c:v>2. Laits et produits laitiers</c:v>
                      </c:pt>
                      <c:pt idx="2">
                        <c:v>3. Fruits et légumes</c:v>
                      </c:pt>
                      <c:pt idx="3">
                        <c:v>8. Oléagineux</c:v>
                      </c:pt>
                      <c:pt idx="4">
                        <c:v>7. Vins et spiritueux</c:v>
                      </c:pt>
                      <c:pt idx="5">
                        <c:v>6. Viande et produits carnés</c:v>
                      </c:pt>
                      <c:pt idx="6">
                        <c:v>5. Céréales</c:v>
                      </c:pt>
                      <c:pt idx="7">
                        <c:v>4. Autres</c:v>
                      </c:pt>
                      <c:pt idx="8">
                        <c:v>3. Sucre</c:v>
                      </c:pt>
                      <c:pt idx="9">
                        <c:v>2. Pêche et aquaculture</c:v>
                      </c:pt>
                      <c:pt idx="10">
                        <c:v>1. Animaux vivants et génétique</c:v>
                      </c:pt>
                    </c:strCache>
                  </c:strRef>
                </c:cat>
                <c:val>
                  <c:numRef>
                    <c:extLst xmlns:c15="http://schemas.microsoft.com/office/drawing/2012/chart">
                      <c:ext xmlns:c15="http://schemas.microsoft.com/office/drawing/2012/chart" uri="{02D57815-91ED-43cb-92C2-25804820EDAC}">
                        <c15:formulaRef>
                          <c15:sqref>'Balance commerciale TBB'!$H$36:$H$46</c15:sqref>
                        </c15:formulaRef>
                      </c:ext>
                    </c:extLst>
                    <c:numCache>
                      <c:formatCode>0</c:formatCode>
                      <c:ptCount val="11"/>
                      <c:pt idx="0">
                        <c:v>1317052315</c:v>
                      </c:pt>
                      <c:pt idx="1">
                        <c:v>37852458</c:v>
                      </c:pt>
                      <c:pt idx="2">
                        <c:v>290547642</c:v>
                      </c:pt>
                      <c:pt idx="3">
                        <c:v>24502815</c:v>
                      </c:pt>
                      <c:pt idx="4">
                        <c:v>31299469</c:v>
                      </c:pt>
                      <c:pt idx="5">
                        <c:v>-109584010</c:v>
                      </c:pt>
                      <c:pt idx="6">
                        <c:v>-235126230</c:v>
                      </c:pt>
                      <c:pt idx="7">
                        <c:v>-133974911</c:v>
                      </c:pt>
                      <c:pt idx="8">
                        <c:v>-205463605</c:v>
                      </c:pt>
                      <c:pt idx="9">
                        <c:v>-192615701</c:v>
                      </c:pt>
                      <c:pt idx="10">
                        <c:v>-797734018</c:v>
                      </c:pt>
                    </c:numCache>
                  </c:numRef>
                </c:val>
                <c:extLst xmlns:c15="http://schemas.microsoft.com/office/drawing/2012/chart">
                  <c:ext xmlns:c16="http://schemas.microsoft.com/office/drawing/2014/chart" uri="{C3380CC4-5D6E-409C-BE32-E72D297353CC}">
                    <c16:uniqueId val="{00000008-EE8F-40AB-B3C6-E54875B53149}"/>
                  </c:ext>
                </c:extLst>
              </c15:ser>
            </c15:filteredBarSeries>
            <c15:filteredBarSeries>
              <c15:ser>
                <c:idx val="8"/>
                <c:order val="5"/>
                <c:tx>
                  <c:strRef>
                    <c:extLst xmlns:c15="http://schemas.microsoft.com/office/drawing/2012/chart">
                      <c:ext xmlns:c15="http://schemas.microsoft.com/office/drawing/2012/chart" uri="{02D57815-91ED-43cb-92C2-25804820EDAC}">
                        <c15:formulaRef>
                          <c15:sqref>'Balance commerciale TBB'!$I$34</c15:sqref>
                        </c15:formulaRef>
                      </c:ext>
                    </c:extLst>
                    <c:strCache>
                      <c:ptCount val="1"/>
                      <c:pt idx="0">
                        <c:v>2020</c:v>
                      </c:pt>
                    </c:strCache>
                  </c:strRef>
                </c:tx>
                <c:spPr>
                  <a:solidFill>
                    <a:schemeClr val="accent3">
                      <a:lumMod val="60000"/>
                    </a:schemeClr>
                  </a:solidFill>
                  <a:ln>
                    <a:noFill/>
                  </a:ln>
                  <a:effectLst/>
                </c:spPr>
                <c:invertIfNegative val="0"/>
                <c:cat>
                  <c:strRef>
                    <c:extLst xmlns:c15="http://schemas.microsoft.com/office/drawing/2012/chart">
                      <c:ext xmlns:c15="http://schemas.microsoft.com/office/drawing/2012/chart" uri="{02D57815-91ED-43cb-92C2-25804820EDAC}">
                        <c15:formulaRef>
                          <c15:sqref>'Balance commerciale TBB'!$C$36:$C$46</c15:sqref>
                        </c15:formulaRef>
                      </c:ext>
                    </c:extLst>
                    <c:strCache>
                      <c:ptCount val="11"/>
                      <c:pt idx="0">
                        <c:v>1. Produits d'épicerie</c:v>
                      </c:pt>
                      <c:pt idx="1">
                        <c:v>2. Laits et produits laitiers</c:v>
                      </c:pt>
                      <c:pt idx="2">
                        <c:v>3. Fruits et légumes</c:v>
                      </c:pt>
                      <c:pt idx="3">
                        <c:v>8. Oléagineux</c:v>
                      </c:pt>
                      <c:pt idx="4">
                        <c:v>7. Vins et spiritueux</c:v>
                      </c:pt>
                      <c:pt idx="5">
                        <c:v>6. Viande et produits carnés</c:v>
                      </c:pt>
                      <c:pt idx="6">
                        <c:v>5. Céréales</c:v>
                      </c:pt>
                      <c:pt idx="7">
                        <c:v>4. Autres</c:v>
                      </c:pt>
                      <c:pt idx="8">
                        <c:v>3. Sucre</c:v>
                      </c:pt>
                      <c:pt idx="9">
                        <c:v>2. Pêche et aquaculture</c:v>
                      </c:pt>
                      <c:pt idx="10">
                        <c:v>1. Animaux vivants et génétique</c:v>
                      </c:pt>
                    </c:strCache>
                  </c:strRef>
                </c:cat>
                <c:val>
                  <c:numRef>
                    <c:extLst xmlns:c15="http://schemas.microsoft.com/office/drawing/2012/chart">
                      <c:ext xmlns:c15="http://schemas.microsoft.com/office/drawing/2012/chart" uri="{02D57815-91ED-43cb-92C2-25804820EDAC}">
                        <c15:formulaRef>
                          <c15:sqref>'Balance commerciale TBB'!$I$36:$I$46</c15:sqref>
                        </c15:formulaRef>
                      </c:ext>
                    </c:extLst>
                    <c:numCache>
                      <c:formatCode>0</c:formatCode>
                      <c:ptCount val="11"/>
                      <c:pt idx="0">
                        <c:v>1362918255</c:v>
                      </c:pt>
                      <c:pt idx="1">
                        <c:v>117490158</c:v>
                      </c:pt>
                      <c:pt idx="2">
                        <c:v>394247415</c:v>
                      </c:pt>
                      <c:pt idx="3">
                        <c:v>24049451</c:v>
                      </c:pt>
                      <c:pt idx="4">
                        <c:v>19386076</c:v>
                      </c:pt>
                      <c:pt idx="5">
                        <c:v>-111242174</c:v>
                      </c:pt>
                      <c:pt idx="6">
                        <c:v>-136890545</c:v>
                      </c:pt>
                      <c:pt idx="7">
                        <c:v>-125275251</c:v>
                      </c:pt>
                      <c:pt idx="8">
                        <c:v>-219841179</c:v>
                      </c:pt>
                      <c:pt idx="9">
                        <c:v>-177230774</c:v>
                      </c:pt>
                      <c:pt idx="10">
                        <c:v>-998458364</c:v>
                      </c:pt>
                    </c:numCache>
                  </c:numRef>
                </c:val>
                <c:extLst xmlns:c15="http://schemas.microsoft.com/office/drawing/2012/chart">
                  <c:ext xmlns:c16="http://schemas.microsoft.com/office/drawing/2014/chart" uri="{C3380CC4-5D6E-409C-BE32-E72D297353CC}">
                    <c16:uniqueId val="{00000009-EE8F-40AB-B3C6-E54875B53149}"/>
                  </c:ext>
                </c:extLst>
              </c15:ser>
            </c15:filteredBarSeries>
          </c:ext>
        </c:extLst>
      </c:barChart>
      <c:catAx>
        <c:axId val="5971816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2100000" spcFirstLastPara="1" vertOverflow="ellipsis" wrap="square" anchor="ctr" anchorCtr="1"/>
          <a:lstStyle/>
          <a:p>
            <a:pPr>
              <a:defRPr sz="1200" b="1"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597176944"/>
        <c:crosses val="autoZero"/>
        <c:auto val="1"/>
        <c:lblAlgn val="ctr"/>
        <c:lblOffset val="100"/>
        <c:noMultiLvlLbl val="0"/>
      </c:catAx>
      <c:valAx>
        <c:axId val="597176944"/>
        <c:scaling>
          <c:orientation val="minMax"/>
          <c:max val="2000000000"/>
        </c:scaling>
        <c:delete val="0"/>
        <c:axPos val="l"/>
        <c:majorGridlines>
          <c:spPr>
            <a:ln w="9525" cap="flat" cmpd="sng" algn="ctr">
              <a:solidFill>
                <a:schemeClr val="tx1">
                  <a:lumMod val="15000"/>
                  <a:lumOff val="85000"/>
                </a:schemeClr>
              </a:solidFill>
              <a:round/>
            </a:ln>
            <a:effectLst/>
          </c:spPr>
        </c:majorGridlines>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597181648"/>
        <c:crosses val="autoZero"/>
        <c:crossBetween val="between"/>
        <c:dispUnits>
          <c:builtInUnit val="billions"/>
          <c:dispUnitsLbl>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r>
                    <a:rPr lang="en-US"/>
                    <a:t>Milliards (en €)</a:t>
                  </a:r>
                </a:p>
              </c:rich>
            </c:tx>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dispUnitsLbl>
        </c:dispUnits>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legend>
    <c:plotVisOnly val="1"/>
    <c:dispBlanksAs val="gap"/>
    <c:showDLblsOverMax val="0"/>
  </c:chart>
  <c:spPr>
    <a:noFill/>
    <a:ln>
      <a:noFill/>
    </a:ln>
    <a:effectLst/>
  </c:spPr>
  <c:txPr>
    <a:bodyPr/>
    <a:lstStyle/>
    <a:p>
      <a:pPr>
        <a:defRPr sz="1200">
          <a:latin typeface="Marianne" panose="02000000000000000000" pitchFamily="50" charset="0"/>
        </a:defRPr>
      </a:pPr>
      <a:endParaRPr lang="fr-FR"/>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'Import. TBB'!$J$48</c:f>
              <c:strCache>
                <c:ptCount val="1"/>
                <c:pt idx="0">
                  <c:v>2021</c:v>
                </c:pt>
              </c:strCache>
            </c:strRef>
          </c:tx>
          <c:spPr>
            <a:solidFill>
              <a:schemeClr val="tx2">
                <a:lumMod val="20000"/>
                <a:lumOff val="80000"/>
              </a:schemeClr>
            </a:solidFill>
            <a:ln>
              <a:noFill/>
            </a:ln>
            <a:effectLst/>
          </c:spPr>
          <c:invertIfNegative val="0"/>
          <c:cat>
            <c:strRef>
              <c:f>'Import. TBB'!$C$49:$C$60</c:f>
              <c:strCache>
                <c:ptCount val="11"/>
                <c:pt idx="0">
                  <c:v>Animaux vivants et génétique</c:v>
                </c:pt>
                <c:pt idx="1">
                  <c:v>Produits d'épicerie</c:v>
                </c:pt>
                <c:pt idx="2">
                  <c:v>Viande et produits carnés</c:v>
                </c:pt>
                <c:pt idx="3">
                  <c:v>Fruits et légumes</c:v>
                </c:pt>
                <c:pt idx="4">
                  <c:v>Laits et produits laitiers</c:v>
                </c:pt>
                <c:pt idx="5">
                  <c:v>Vins et spiritueux</c:v>
                </c:pt>
                <c:pt idx="6">
                  <c:v>Céréales</c:v>
                </c:pt>
                <c:pt idx="7">
                  <c:v>Pêche et aquaculture</c:v>
                </c:pt>
                <c:pt idx="8">
                  <c:v>Sucre</c:v>
                </c:pt>
                <c:pt idx="9">
                  <c:v>Oléagineux</c:v>
                </c:pt>
                <c:pt idx="10">
                  <c:v>Autres</c:v>
                </c:pt>
              </c:strCache>
              <c:extLst/>
            </c:strRef>
          </c:cat>
          <c:val>
            <c:numRef>
              <c:f>'Import. TBB'!$J$49:$J$60</c:f>
              <c:numCache>
                <c:formatCode>0</c:formatCode>
                <c:ptCount val="11"/>
                <c:pt idx="0">
                  <c:v>1199834894</c:v>
                </c:pt>
                <c:pt idx="1">
                  <c:v>649391158</c:v>
                </c:pt>
                <c:pt idx="2">
                  <c:v>564417067</c:v>
                </c:pt>
                <c:pt idx="3">
                  <c:v>487897349</c:v>
                </c:pt>
                <c:pt idx="4">
                  <c:v>551909829</c:v>
                </c:pt>
                <c:pt idx="5">
                  <c:v>395018098</c:v>
                </c:pt>
                <c:pt idx="6">
                  <c:v>443259565</c:v>
                </c:pt>
                <c:pt idx="7">
                  <c:v>345792225</c:v>
                </c:pt>
                <c:pt idx="8">
                  <c:v>147205393</c:v>
                </c:pt>
                <c:pt idx="9">
                  <c:v>36862297</c:v>
                </c:pt>
                <c:pt idx="10">
                  <c:v>699654176</c:v>
                </c:pt>
              </c:numCache>
              <c:extLst/>
            </c:numRef>
          </c:val>
          <c:extLst>
            <c:ext xmlns:c16="http://schemas.microsoft.com/office/drawing/2014/chart" uri="{C3380CC4-5D6E-409C-BE32-E72D297353CC}">
              <c16:uniqueId val="{00000000-FFEA-4013-8C3B-5A4A4D114BDC}"/>
            </c:ext>
          </c:extLst>
        </c:ser>
        <c:ser>
          <c:idx val="1"/>
          <c:order val="1"/>
          <c:tx>
            <c:strRef>
              <c:f>'Import. TBB'!$K$48</c:f>
              <c:strCache>
                <c:ptCount val="1"/>
                <c:pt idx="0">
                  <c:v>2022</c:v>
                </c:pt>
              </c:strCache>
            </c:strRef>
          </c:tx>
          <c:spPr>
            <a:solidFill>
              <a:schemeClr val="tx2">
                <a:lumMod val="60000"/>
                <a:lumOff val="40000"/>
              </a:schemeClr>
            </a:solidFill>
            <a:ln>
              <a:noFill/>
            </a:ln>
            <a:effectLst/>
          </c:spPr>
          <c:invertIfNegative val="0"/>
          <c:cat>
            <c:strRef>
              <c:f>'Import. TBB'!$C$49:$C$60</c:f>
              <c:strCache>
                <c:ptCount val="11"/>
                <c:pt idx="0">
                  <c:v>Animaux vivants et génétique</c:v>
                </c:pt>
                <c:pt idx="1">
                  <c:v>Produits d'épicerie</c:v>
                </c:pt>
                <c:pt idx="2">
                  <c:v>Viande et produits carnés</c:v>
                </c:pt>
                <c:pt idx="3">
                  <c:v>Fruits et légumes</c:v>
                </c:pt>
                <c:pt idx="4">
                  <c:v>Laits et produits laitiers</c:v>
                </c:pt>
                <c:pt idx="5">
                  <c:v>Vins et spiritueux</c:v>
                </c:pt>
                <c:pt idx="6">
                  <c:v>Céréales</c:v>
                </c:pt>
                <c:pt idx="7">
                  <c:v>Pêche et aquaculture</c:v>
                </c:pt>
                <c:pt idx="8">
                  <c:v>Sucre</c:v>
                </c:pt>
                <c:pt idx="9">
                  <c:v>Oléagineux</c:v>
                </c:pt>
                <c:pt idx="10">
                  <c:v>Autres</c:v>
                </c:pt>
              </c:strCache>
              <c:extLst/>
            </c:strRef>
          </c:cat>
          <c:val>
            <c:numRef>
              <c:f>'Import. TBB'!$K$49:$K$60</c:f>
              <c:numCache>
                <c:formatCode>0</c:formatCode>
                <c:ptCount val="11"/>
                <c:pt idx="0">
                  <c:v>1607245895</c:v>
                </c:pt>
                <c:pt idx="1">
                  <c:v>676847114</c:v>
                </c:pt>
                <c:pt idx="2">
                  <c:v>690237151</c:v>
                </c:pt>
                <c:pt idx="3">
                  <c:v>595384248</c:v>
                </c:pt>
                <c:pt idx="4">
                  <c:v>693896349</c:v>
                </c:pt>
                <c:pt idx="5">
                  <c:v>533763117</c:v>
                </c:pt>
                <c:pt idx="6">
                  <c:v>742654979</c:v>
                </c:pt>
                <c:pt idx="7">
                  <c:v>386185146</c:v>
                </c:pt>
                <c:pt idx="8">
                  <c:v>268920643</c:v>
                </c:pt>
                <c:pt idx="9">
                  <c:v>55515503</c:v>
                </c:pt>
                <c:pt idx="10">
                  <c:v>847892065</c:v>
                </c:pt>
              </c:numCache>
              <c:extLst/>
            </c:numRef>
          </c:val>
          <c:extLst>
            <c:ext xmlns:c16="http://schemas.microsoft.com/office/drawing/2014/chart" uri="{C3380CC4-5D6E-409C-BE32-E72D297353CC}">
              <c16:uniqueId val="{00000001-FFEA-4013-8C3B-5A4A4D114BDC}"/>
            </c:ext>
          </c:extLst>
        </c:ser>
        <c:ser>
          <c:idx val="2"/>
          <c:order val="2"/>
          <c:tx>
            <c:strRef>
              <c:f>'Import. TBB'!$L$48</c:f>
              <c:strCache>
                <c:ptCount val="1"/>
                <c:pt idx="0">
                  <c:v>2023</c:v>
                </c:pt>
              </c:strCache>
            </c:strRef>
          </c:tx>
          <c:spPr>
            <a:solidFill>
              <a:schemeClr val="tx2"/>
            </a:solidFill>
            <a:ln>
              <a:noFill/>
            </a:ln>
            <a:effectLst/>
          </c:spPr>
          <c:invertIfNegative val="0"/>
          <c:cat>
            <c:strRef>
              <c:f>'Import. TBB'!$C$49:$C$60</c:f>
              <c:strCache>
                <c:ptCount val="11"/>
                <c:pt idx="0">
                  <c:v>Animaux vivants et génétique</c:v>
                </c:pt>
                <c:pt idx="1">
                  <c:v>Produits d'épicerie</c:v>
                </c:pt>
                <c:pt idx="2">
                  <c:v>Viande et produits carnés</c:v>
                </c:pt>
                <c:pt idx="3">
                  <c:v>Fruits et légumes</c:v>
                </c:pt>
                <c:pt idx="4">
                  <c:v>Laits et produits laitiers</c:v>
                </c:pt>
                <c:pt idx="5">
                  <c:v>Vins et spiritueux</c:v>
                </c:pt>
                <c:pt idx="6">
                  <c:v>Céréales</c:v>
                </c:pt>
                <c:pt idx="7">
                  <c:v>Pêche et aquaculture</c:v>
                </c:pt>
                <c:pt idx="8">
                  <c:v>Sucre</c:v>
                </c:pt>
                <c:pt idx="9">
                  <c:v>Oléagineux</c:v>
                </c:pt>
                <c:pt idx="10">
                  <c:v>Autres</c:v>
                </c:pt>
              </c:strCache>
              <c:extLst/>
            </c:strRef>
          </c:cat>
          <c:val>
            <c:numRef>
              <c:f>'Import. TBB'!$L$49:$L$60</c:f>
              <c:numCache>
                <c:formatCode>0</c:formatCode>
                <c:ptCount val="11"/>
                <c:pt idx="0">
                  <c:v>1726797962</c:v>
                </c:pt>
                <c:pt idx="1">
                  <c:v>812589696</c:v>
                </c:pt>
                <c:pt idx="2">
                  <c:v>771846820</c:v>
                </c:pt>
                <c:pt idx="3">
                  <c:v>713788194</c:v>
                </c:pt>
                <c:pt idx="4">
                  <c:v>640073553</c:v>
                </c:pt>
                <c:pt idx="5">
                  <c:v>590961574</c:v>
                </c:pt>
                <c:pt idx="6">
                  <c:v>521572366</c:v>
                </c:pt>
                <c:pt idx="7">
                  <c:v>401627491</c:v>
                </c:pt>
                <c:pt idx="8">
                  <c:v>385357869</c:v>
                </c:pt>
                <c:pt idx="9">
                  <c:v>91796192</c:v>
                </c:pt>
                <c:pt idx="10">
                  <c:v>954724798</c:v>
                </c:pt>
              </c:numCache>
              <c:extLst/>
            </c:numRef>
          </c:val>
          <c:extLst>
            <c:ext xmlns:c16="http://schemas.microsoft.com/office/drawing/2014/chart" uri="{C3380CC4-5D6E-409C-BE32-E72D297353CC}">
              <c16:uniqueId val="{00000002-FFEA-4013-8C3B-5A4A4D114BDC}"/>
            </c:ext>
          </c:extLst>
        </c:ser>
        <c:ser>
          <c:idx val="3"/>
          <c:order val="3"/>
          <c:tx>
            <c:strRef>
              <c:f>'Import. TBB'!$M$48</c:f>
              <c:strCache>
                <c:ptCount val="1"/>
                <c:pt idx="0">
                  <c:v>2024</c:v>
                </c:pt>
              </c:strCache>
            </c:strRef>
          </c:tx>
          <c:spPr>
            <a:solidFill>
              <a:srgbClr val="FF0000"/>
            </a:solidFill>
            <a:ln>
              <a:noFill/>
            </a:ln>
            <a:effectLst/>
          </c:spPr>
          <c:invertIfNegative val="0"/>
          <c:cat>
            <c:strRef>
              <c:f>'Import. TBB'!$C$49:$C$60</c:f>
              <c:strCache>
                <c:ptCount val="11"/>
                <c:pt idx="0">
                  <c:v>Animaux vivants et génétique</c:v>
                </c:pt>
                <c:pt idx="1">
                  <c:v>Produits d'épicerie</c:v>
                </c:pt>
                <c:pt idx="2">
                  <c:v>Viande et produits carnés</c:v>
                </c:pt>
                <c:pt idx="3">
                  <c:v>Fruits et légumes</c:v>
                </c:pt>
                <c:pt idx="4">
                  <c:v>Laits et produits laitiers</c:v>
                </c:pt>
                <c:pt idx="5">
                  <c:v>Vins et spiritueux</c:v>
                </c:pt>
                <c:pt idx="6">
                  <c:v>Céréales</c:v>
                </c:pt>
                <c:pt idx="7">
                  <c:v>Pêche et aquaculture</c:v>
                </c:pt>
                <c:pt idx="8">
                  <c:v>Sucre</c:v>
                </c:pt>
                <c:pt idx="9">
                  <c:v>Oléagineux</c:v>
                </c:pt>
                <c:pt idx="10">
                  <c:v>Autres</c:v>
                </c:pt>
              </c:strCache>
              <c:extLst/>
            </c:strRef>
          </c:cat>
          <c:val>
            <c:numRef>
              <c:f>'Import. TBB'!$M$49:$M$60</c:f>
              <c:numCache>
                <c:formatCode>0</c:formatCode>
                <c:ptCount val="11"/>
                <c:pt idx="0">
                  <c:v>1802343244</c:v>
                </c:pt>
                <c:pt idx="1">
                  <c:v>896038005</c:v>
                </c:pt>
                <c:pt idx="2">
                  <c:v>785551046</c:v>
                </c:pt>
                <c:pt idx="3">
                  <c:v>738299104</c:v>
                </c:pt>
                <c:pt idx="4">
                  <c:v>659918783</c:v>
                </c:pt>
                <c:pt idx="5">
                  <c:v>588896865</c:v>
                </c:pt>
                <c:pt idx="6">
                  <c:v>425574938</c:v>
                </c:pt>
                <c:pt idx="7">
                  <c:v>422334812</c:v>
                </c:pt>
                <c:pt idx="8">
                  <c:v>369564600</c:v>
                </c:pt>
                <c:pt idx="9">
                  <c:v>97717281</c:v>
                </c:pt>
                <c:pt idx="10">
                  <c:v>905995563</c:v>
                </c:pt>
              </c:numCache>
              <c:extLst/>
            </c:numRef>
          </c:val>
          <c:extLst>
            <c:ext xmlns:c16="http://schemas.microsoft.com/office/drawing/2014/chart" uri="{C3380CC4-5D6E-409C-BE32-E72D297353CC}">
              <c16:uniqueId val="{00000003-FFEA-4013-8C3B-5A4A4D114BDC}"/>
            </c:ext>
          </c:extLst>
        </c:ser>
        <c:dLbls>
          <c:showLegendKey val="0"/>
          <c:showVal val="0"/>
          <c:showCatName val="0"/>
          <c:showSerName val="0"/>
          <c:showPercent val="0"/>
          <c:showBubbleSize val="0"/>
        </c:dLbls>
        <c:gapWidth val="219"/>
        <c:overlap val="-27"/>
        <c:axId val="595280368"/>
        <c:axId val="595281936"/>
      </c:barChart>
      <c:catAx>
        <c:axId val="5952803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595281936"/>
        <c:crosses val="autoZero"/>
        <c:auto val="1"/>
        <c:lblAlgn val="ctr"/>
        <c:lblOffset val="100"/>
        <c:noMultiLvlLbl val="0"/>
      </c:catAx>
      <c:valAx>
        <c:axId val="59528193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595280368"/>
        <c:crosses val="autoZero"/>
        <c:crossBetween val="between"/>
        <c:dispUnits>
          <c:builtInUnit val="billions"/>
          <c:dispUnitsLbl>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r>
                    <a:rPr lang="en-US"/>
                    <a:t>Milliards (en €)</a:t>
                  </a:r>
                </a:p>
              </c:rich>
            </c:tx>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dispUnitsLbl>
        </c:dispUnits>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legend>
    <c:plotVisOnly val="1"/>
    <c:dispBlanksAs val="gap"/>
    <c:showDLblsOverMax val="0"/>
  </c:chart>
  <c:spPr>
    <a:noFill/>
    <a:ln>
      <a:noFill/>
    </a:ln>
    <a:effectLst/>
  </c:spPr>
  <c:txPr>
    <a:bodyPr/>
    <a:lstStyle/>
    <a:p>
      <a:pPr>
        <a:defRPr sz="1200">
          <a:latin typeface="Marianne" panose="02000000000000000000" pitchFamily="50" charset="0"/>
        </a:defRPr>
      </a:pPr>
      <a:endParaRPr lang="fr-FR"/>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'Export. françaises'!$J$4</c:f>
              <c:strCache>
                <c:ptCount val="1"/>
                <c:pt idx="0">
                  <c:v>2021</c:v>
                </c:pt>
              </c:strCache>
            </c:strRef>
          </c:tx>
          <c:spPr>
            <a:solidFill>
              <a:schemeClr val="tx2">
                <a:lumMod val="20000"/>
                <a:lumOff val="80000"/>
              </a:schemeClr>
            </a:solidFill>
            <a:ln>
              <a:noFill/>
            </a:ln>
            <a:effectLst/>
          </c:spPr>
          <c:invertIfNegative val="0"/>
          <c:cat>
            <c:strRef>
              <c:f>'Export. françaises'!$C$5:$C$15</c:f>
              <c:strCache>
                <c:ptCount val="10"/>
                <c:pt idx="0">
                  <c:v>Belgique</c:v>
                </c:pt>
                <c:pt idx="1">
                  <c:v>Allemagne</c:v>
                </c:pt>
                <c:pt idx="2">
                  <c:v>Espagne</c:v>
                </c:pt>
                <c:pt idx="3">
                  <c:v>Italie</c:v>
                </c:pt>
                <c:pt idx="4">
                  <c:v>Royaume-Uni</c:v>
                </c:pt>
                <c:pt idx="5">
                  <c:v>États-Unis</c:v>
                </c:pt>
                <c:pt idx="6">
                  <c:v>Pays-Bas</c:v>
                </c:pt>
                <c:pt idx="7">
                  <c:v>Chine</c:v>
                </c:pt>
                <c:pt idx="8">
                  <c:v>Suisse</c:v>
                </c:pt>
                <c:pt idx="9">
                  <c:v>Pologne</c:v>
                </c:pt>
              </c:strCache>
              <c:extLst/>
            </c:strRef>
          </c:cat>
          <c:val>
            <c:numRef>
              <c:f>'Export. françaises'!$J$5:$J$15</c:f>
              <c:numCache>
                <c:formatCode>0</c:formatCode>
                <c:ptCount val="10"/>
                <c:pt idx="0">
                  <c:v>7476478033</c:v>
                </c:pt>
                <c:pt idx="1">
                  <c:v>7254041242</c:v>
                </c:pt>
                <c:pt idx="2">
                  <c:v>5407157368</c:v>
                </c:pt>
                <c:pt idx="3">
                  <c:v>5572183950</c:v>
                </c:pt>
                <c:pt idx="4">
                  <c:v>5444957440</c:v>
                </c:pt>
                <c:pt idx="5">
                  <c:v>5744168652</c:v>
                </c:pt>
                <c:pt idx="6">
                  <c:v>4569935938</c:v>
                </c:pt>
                <c:pt idx="7">
                  <c:v>4103624805</c:v>
                </c:pt>
                <c:pt idx="8">
                  <c:v>2018734814</c:v>
                </c:pt>
                <c:pt idx="9">
                  <c:v>1192453048</c:v>
                </c:pt>
              </c:numCache>
              <c:extLst/>
            </c:numRef>
          </c:val>
          <c:extLst>
            <c:ext xmlns:c16="http://schemas.microsoft.com/office/drawing/2014/chart" uri="{C3380CC4-5D6E-409C-BE32-E72D297353CC}">
              <c16:uniqueId val="{00000000-9229-418D-974C-D8EFF55FAE41}"/>
            </c:ext>
          </c:extLst>
        </c:ser>
        <c:ser>
          <c:idx val="1"/>
          <c:order val="1"/>
          <c:tx>
            <c:strRef>
              <c:f>'Export. françaises'!$K$4</c:f>
              <c:strCache>
                <c:ptCount val="1"/>
                <c:pt idx="0">
                  <c:v>2022</c:v>
                </c:pt>
              </c:strCache>
            </c:strRef>
          </c:tx>
          <c:spPr>
            <a:solidFill>
              <a:schemeClr val="tx2">
                <a:lumMod val="60000"/>
                <a:lumOff val="40000"/>
              </a:schemeClr>
            </a:solidFill>
            <a:ln>
              <a:noFill/>
            </a:ln>
            <a:effectLst/>
          </c:spPr>
          <c:invertIfNegative val="0"/>
          <c:cat>
            <c:strRef>
              <c:f>'Export. françaises'!$C$5:$C$15</c:f>
              <c:strCache>
                <c:ptCount val="10"/>
                <c:pt idx="0">
                  <c:v>Belgique</c:v>
                </c:pt>
                <c:pt idx="1">
                  <c:v>Allemagne</c:v>
                </c:pt>
                <c:pt idx="2">
                  <c:v>Espagne</c:v>
                </c:pt>
                <c:pt idx="3">
                  <c:v>Italie</c:v>
                </c:pt>
                <c:pt idx="4">
                  <c:v>Royaume-Uni</c:v>
                </c:pt>
                <c:pt idx="5">
                  <c:v>États-Unis</c:v>
                </c:pt>
                <c:pt idx="6">
                  <c:v>Pays-Bas</c:v>
                </c:pt>
                <c:pt idx="7">
                  <c:v>Chine</c:v>
                </c:pt>
                <c:pt idx="8">
                  <c:v>Suisse</c:v>
                </c:pt>
                <c:pt idx="9">
                  <c:v>Pologne</c:v>
                </c:pt>
              </c:strCache>
              <c:extLst/>
            </c:strRef>
          </c:cat>
          <c:val>
            <c:numRef>
              <c:f>'Export. françaises'!$K$5:$K$15</c:f>
              <c:numCache>
                <c:formatCode>0</c:formatCode>
                <c:ptCount val="10"/>
                <c:pt idx="0">
                  <c:v>9104171817</c:v>
                </c:pt>
                <c:pt idx="1">
                  <c:v>8351667487</c:v>
                </c:pt>
                <c:pt idx="2">
                  <c:v>6969101909</c:v>
                </c:pt>
                <c:pt idx="3">
                  <c:v>6720041459</c:v>
                </c:pt>
                <c:pt idx="4">
                  <c:v>5960368389</c:v>
                </c:pt>
                <c:pt idx="5">
                  <c:v>6647644537</c:v>
                </c:pt>
                <c:pt idx="6">
                  <c:v>5838107666</c:v>
                </c:pt>
                <c:pt idx="7">
                  <c:v>3532789502</c:v>
                </c:pt>
                <c:pt idx="8">
                  <c:v>2236296621</c:v>
                </c:pt>
                <c:pt idx="9">
                  <c:v>1336701264</c:v>
                </c:pt>
              </c:numCache>
              <c:extLst/>
            </c:numRef>
          </c:val>
          <c:extLst>
            <c:ext xmlns:c16="http://schemas.microsoft.com/office/drawing/2014/chart" uri="{C3380CC4-5D6E-409C-BE32-E72D297353CC}">
              <c16:uniqueId val="{00000001-9229-418D-974C-D8EFF55FAE41}"/>
            </c:ext>
          </c:extLst>
        </c:ser>
        <c:ser>
          <c:idx val="2"/>
          <c:order val="2"/>
          <c:tx>
            <c:strRef>
              <c:f>'Export. françaises'!$L$4</c:f>
              <c:strCache>
                <c:ptCount val="1"/>
                <c:pt idx="0">
                  <c:v>2023</c:v>
                </c:pt>
              </c:strCache>
            </c:strRef>
          </c:tx>
          <c:spPr>
            <a:solidFill>
              <a:schemeClr val="tx2"/>
            </a:solidFill>
            <a:ln>
              <a:noFill/>
            </a:ln>
            <a:effectLst/>
          </c:spPr>
          <c:invertIfNegative val="0"/>
          <c:cat>
            <c:strRef>
              <c:f>'Export. françaises'!$C$5:$C$15</c:f>
              <c:strCache>
                <c:ptCount val="10"/>
                <c:pt idx="0">
                  <c:v>Belgique</c:v>
                </c:pt>
                <c:pt idx="1">
                  <c:v>Allemagne</c:v>
                </c:pt>
                <c:pt idx="2">
                  <c:v>Espagne</c:v>
                </c:pt>
                <c:pt idx="3">
                  <c:v>Italie</c:v>
                </c:pt>
                <c:pt idx="4">
                  <c:v>Royaume-Uni</c:v>
                </c:pt>
                <c:pt idx="5">
                  <c:v>États-Unis</c:v>
                </c:pt>
                <c:pt idx="6">
                  <c:v>Pays-Bas</c:v>
                </c:pt>
                <c:pt idx="7">
                  <c:v>Chine</c:v>
                </c:pt>
                <c:pt idx="8">
                  <c:v>Suisse</c:v>
                </c:pt>
                <c:pt idx="9">
                  <c:v>Pologne</c:v>
                </c:pt>
              </c:strCache>
              <c:extLst/>
            </c:strRef>
          </c:cat>
          <c:val>
            <c:numRef>
              <c:f>'Export. françaises'!$L$5:$L$15</c:f>
              <c:numCache>
                <c:formatCode>0</c:formatCode>
                <c:ptCount val="10"/>
                <c:pt idx="0">
                  <c:v>9084604612</c:v>
                </c:pt>
                <c:pt idx="1">
                  <c:v>8780594206</c:v>
                </c:pt>
                <c:pt idx="2">
                  <c:v>7182747231</c:v>
                </c:pt>
                <c:pt idx="3">
                  <c:v>6927932555</c:v>
                </c:pt>
                <c:pt idx="4">
                  <c:v>6286041163</c:v>
                </c:pt>
                <c:pt idx="5">
                  <c:v>5423403769</c:v>
                </c:pt>
                <c:pt idx="6">
                  <c:v>5372564682</c:v>
                </c:pt>
                <c:pt idx="7">
                  <c:v>3716337885</c:v>
                </c:pt>
                <c:pt idx="8">
                  <c:v>2286559106</c:v>
                </c:pt>
                <c:pt idx="9">
                  <c:v>1476916257</c:v>
                </c:pt>
              </c:numCache>
              <c:extLst/>
            </c:numRef>
          </c:val>
          <c:extLst>
            <c:ext xmlns:c16="http://schemas.microsoft.com/office/drawing/2014/chart" uri="{C3380CC4-5D6E-409C-BE32-E72D297353CC}">
              <c16:uniqueId val="{00000002-9229-418D-974C-D8EFF55FAE41}"/>
            </c:ext>
          </c:extLst>
        </c:ser>
        <c:ser>
          <c:idx val="3"/>
          <c:order val="3"/>
          <c:tx>
            <c:strRef>
              <c:f>'Export. françaises'!$M$4</c:f>
              <c:strCache>
                <c:ptCount val="1"/>
                <c:pt idx="0">
                  <c:v>2024</c:v>
                </c:pt>
              </c:strCache>
            </c:strRef>
          </c:tx>
          <c:spPr>
            <a:solidFill>
              <a:srgbClr val="FF0000"/>
            </a:solidFill>
            <a:ln>
              <a:noFill/>
            </a:ln>
            <a:effectLst/>
          </c:spPr>
          <c:invertIfNegative val="0"/>
          <c:cat>
            <c:strRef>
              <c:f>'Export. françaises'!$C$5:$C$15</c:f>
              <c:strCache>
                <c:ptCount val="10"/>
                <c:pt idx="0">
                  <c:v>Belgique</c:v>
                </c:pt>
                <c:pt idx="1">
                  <c:v>Allemagne</c:v>
                </c:pt>
                <c:pt idx="2">
                  <c:v>Espagne</c:v>
                </c:pt>
                <c:pt idx="3">
                  <c:v>Italie</c:v>
                </c:pt>
                <c:pt idx="4">
                  <c:v>Royaume-Uni</c:v>
                </c:pt>
                <c:pt idx="5">
                  <c:v>États-Unis</c:v>
                </c:pt>
                <c:pt idx="6">
                  <c:v>Pays-Bas</c:v>
                </c:pt>
                <c:pt idx="7">
                  <c:v>Chine</c:v>
                </c:pt>
                <c:pt idx="8">
                  <c:v>Suisse</c:v>
                </c:pt>
                <c:pt idx="9">
                  <c:v>Pologne</c:v>
                </c:pt>
              </c:strCache>
              <c:extLst/>
            </c:strRef>
          </c:cat>
          <c:val>
            <c:numRef>
              <c:f>'Export. françaises'!$M$5:$M$15</c:f>
              <c:numCache>
                <c:formatCode>0</c:formatCode>
                <c:ptCount val="10"/>
                <c:pt idx="0">
                  <c:v>9204542284</c:v>
                </c:pt>
                <c:pt idx="1">
                  <c:v>8700611121</c:v>
                </c:pt>
                <c:pt idx="2">
                  <c:v>7094157933</c:v>
                </c:pt>
                <c:pt idx="3">
                  <c:v>7069773801</c:v>
                </c:pt>
                <c:pt idx="4">
                  <c:v>6434287206</c:v>
                </c:pt>
                <c:pt idx="5">
                  <c:v>5738385657</c:v>
                </c:pt>
                <c:pt idx="6">
                  <c:v>5422593417</c:v>
                </c:pt>
                <c:pt idx="7">
                  <c:v>2969802449</c:v>
                </c:pt>
                <c:pt idx="8">
                  <c:v>2223832274</c:v>
                </c:pt>
                <c:pt idx="9">
                  <c:v>1682409484</c:v>
                </c:pt>
              </c:numCache>
              <c:extLst/>
            </c:numRef>
          </c:val>
          <c:extLst>
            <c:ext xmlns:c16="http://schemas.microsoft.com/office/drawing/2014/chart" uri="{C3380CC4-5D6E-409C-BE32-E72D297353CC}">
              <c16:uniqueId val="{00000003-9229-418D-974C-D8EFF55FAE41}"/>
            </c:ext>
          </c:extLst>
        </c:ser>
        <c:dLbls>
          <c:showLegendKey val="0"/>
          <c:showVal val="0"/>
          <c:showCatName val="0"/>
          <c:showSerName val="0"/>
          <c:showPercent val="0"/>
          <c:showBubbleSize val="0"/>
        </c:dLbls>
        <c:gapWidth val="219"/>
        <c:overlap val="-27"/>
        <c:axId val="595283504"/>
        <c:axId val="595279584"/>
      </c:barChart>
      <c:catAx>
        <c:axId val="5952835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595279584"/>
        <c:crosses val="autoZero"/>
        <c:auto val="1"/>
        <c:lblAlgn val="ctr"/>
        <c:lblOffset val="100"/>
        <c:noMultiLvlLbl val="0"/>
      </c:catAx>
      <c:valAx>
        <c:axId val="59527958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595283504"/>
        <c:crosses val="autoZero"/>
        <c:crossBetween val="between"/>
        <c:dispUnits>
          <c:builtInUnit val="billions"/>
          <c:dispUnitsLbl>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r>
                    <a:rPr lang="en-US"/>
                    <a:t>Milliards (en €)</a:t>
                  </a:r>
                </a:p>
              </c:rich>
            </c:tx>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dispUnitsLbl>
        </c:dispUnits>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legend>
    <c:plotVisOnly val="1"/>
    <c:dispBlanksAs val="gap"/>
    <c:showDLblsOverMax val="0"/>
  </c:chart>
  <c:spPr>
    <a:noFill/>
    <a:ln>
      <a:noFill/>
    </a:ln>
    <a:effectLst/>
  </c:spPr>
  <c:txPr>
    <a:bodyPr/>
    <a:lstStyle/>
    <a:p>
      <a:pPr>
        <a:defRPr sz="1200">
          <a:latin typeface="Marianne" panose="02000000000000000000" pitchFamily="50" charset="0"/>
        </a:defRPr>
      </a:pPr>
      <a:endParaRPr lang="fr-FR"/>
    </a:p>
  </c:txPr>
  <c:externalData r:id="rId3">
    <c:autoUpdate val="0"/>
  </c:externalData>
  <c:userShapes r:id="rId4"/>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spPr>
            <a:solidFill>
              <a:schemeClr val="accent4">
                <a:lumMod val="60000"/>
                <a:lumOff val="40000"/>
              </a:schemeClr>
            </a:solidFill>
          </c:spPr>
          <c:dPt>
            <c:idx val="0"/>
            <c:bubble3D val="0"/>
            <c:spPr>
              <a:solidFill>
                <a:srgbClr val="C00000"/>
              </a:solidFill>
              <a:ln w="19050">
                <a:solidFill>
                  <a:schemeClr val="lt1"/>
                </a:solidFill>
              </a:ln>
              <a:effectLst/>
            </c:spPr>
            <c:extLst>
              <c:ext xmlns:c16="http://schemas.microsoft.com/office/drawing/2014/chart" uri="{C3380CC4-5D6E-409C-BE32-E72D297353CC}">
                <c16:uniqueId val="{00000001-6A7C-44AB-830C-A5D40E1CD549}"/>
              </c:ext>
            </c:extLst>
          </c:dPt>
          <c:dPt>
            <c:idx val="1"/>
            <c:bubble3D val="0"/>
            <c:spPr>
              <a:solidFill>
                <a:srgbClr val="00B050"/>
              </a:solidFill>
              <a:ln w="19050">
                <a:solidFill>
                  <a:schemeClr val="lt1"/>
                </a:solidFill>
              </a:ln>
              <a:effectLst/>
            </c:spPr>
            <c:extLst>
              <c:ext xmlns:c16="http://schemas.microsoft.com/office/drawing/2014/chart" uri="{C3380CC4-5D6E-409C-BE32-E72D297353CC}">
                <c16:uniqueId val="{00000003-6A7C-44AB-830C-A5D40E1CD549}"/>
              </c:ext>
            </c:extLst>
          </c:dPt>
          <c:dPt>
            <c:idx val="2"/>
            <c:bubble3D val="0"/>
            <c:spPr>
              <a:solidFill>
                <a:schemeClr val="tx2">
                  <a:lumMod val="60000"/>
                  <a:lumOff val="40000"/>
                </a:schemeClr>
              </a:solidFill>
              <a:ln w="19050">
                <a:solidFill>
                  <a:schemeClr val="lt1"/>
                </a:solidFill>
              </a:ln>
              <a:effectLst/>
            </c:spPr>
            <c:extLst>
              <c:ext xmlns:c16="http://schemas.microsoft.com/office/drawing/2014/chart" uri="{C3380CC4-5D6E-409C-BE32-E72D297353CC}">
                <c16:uniqueId val="{00000005-6A7C-44AB-830C-A5D40E1CD549}"/>
              </c:ext>
            </c:extLst>
          </c:dPt>
          <c:dPt>
            <c:idx val="3"/>
            <c:bubble3D val="0"/>
            <c:spPr>
              <a:solidFill>
                <a:srgbClr val="FF0000"/>
              </a:solidFill>
              <a:ln w="19050">
                <a:solidFill>
                  <a:schemeClr val="lt1"/>
                </a:solidFill>
              </a:ln>
              <a:effectLst/>
            </c:spPr>
            <c:extLst>
              <c:ext xmlns:c16="http://schemas.microsoft.com/office/drawing/2014/chart" uri="{C3380CC4-5D6E-409C-BE32-E72D297353CC}">
                <c16:uniqueId val="{00000007-6A7C-44AB-830C-A5D40E1CD549}"/>
              </c:ext>
            </c:extLst>
          </c:dPt>
          <c:dPt>
            <c:idx val="4"/>
            <c:bubble3D val="0"/>
            <c:spPr>
              <a:solidFill>
                <a:schemeClr val="bg1">
                  <a:lumMod val="95000"/>
                </a:schemeClr>
              </a:solidFill>
              <a:ln w="19050">
                <a:solidFill>
                  <a:schemeClr val="lt1"/>
                </a:solidFill>
              </a:ln>
              <a:effectLst/>
            </c:spPr>
            <c:extLst>
              <c:ext xmlns:c16="http://schemas.microsoft.com/office/drawing/2014/chart" uri="{C3380CC4-5D6E-409C-BE32-E72D297353CC}">
                <c16:uniqueId val="{00000009-6A7C-44AB-830C-A5D40E1CD549}"/>
              </c:ext>
            </c:extLst>
          </c:dPt>
          <c:dPt>
            <c:idx val="5"/>
            <c:bubble3D val="0"/>
            <c:spPr>
              <a:solidFill>
                <a:schemeClr val="accent6">
                  <a:lumMod val="60000"/>
                  <a:lumOff val="40000"/>
                </a:schemeClr>
              </a:solidFill>
              <a:ln w="19050">
                <a:solidFill>
                  <a:schemeClr val="lt1"/>
                </a:solidFill>
              </a:ln>
              <a:effectLst/>
            </c:spPr>
            <c:extLst>
              <c:ext xmlns:c16="http://schemas.microsoft.com/office/drawing/2014/chart" uri="{C3380CC4-5D6E-409C-BE32-E72D297353CC}">
                <c16:uniqueId val="{0000000B-6A7C-44AB-830C-A5D40E1CD549}"/>
              </c:ext>
            </c:extLst>
          </c:dPt>
          <c:dPt>
            <c:idx val="6"/>
            <c:bubble3D val="0"/>
            <c:spPr>
              <a:solidFill>
                <a:srgbClr val="FFFF00"/>
              </a:solidFill>
              <a:ln w="19050">
                <a:solidFill>
                  <a:schemeClr val="lt1"/>
                </a:solidFill>
              </a:ln>
              <a:effectLst/>
            </c:spPr>
            <c:extLst>
              <c:ext xmlns:c16="http://schemas.microsoft.com/office/drawing/2014/chart" uri="{C3380CC4-5D6E-409C-BE32-E72D297353CC}">
                <c16:uniqueId val="{0000000D-6A7C-44AB-830C-A5D40E1CD549}"/>
              </c:ext>
            </c:extLst>
          </c:dPt>
          <c:dPt>
            <c:idx val="7"/>
            <c:bubble3D val="0"/>
            <c:spPr>
              <a:solidFill>
                <a:schemeClr val="accent2">
                  <a:lumMod val="40000"/>
                  <a:lumOff val="60000"/>
                </a:schemeClr>
              </a:solidFill>
              <a:ln w="19050">
                <a:solidFill>
                  <a:schemeClr val="lt1"/>
                </a:solidFill>
              </a:ln>
              <a:effectLst/>
            </c:spPr>
            <c:extLst>
              <c:ext xmlns:c16="http://schemas.microsoft.com/office/drawing/2014/chart" uri="{C3380CC4-5D6E-409C-BE32-E72D297353CC}">
                <c16:uniqueId val="{0000000F-6A7C-44AB-830C-A5D40E1CD549}"/>
              </c:ext>
            </c:extLst>
          </c:dPt>
          <c:dPt>
            <c:idx val="8"/>
            <c:bubble3D val="0"/>
            <c:spPr>
              <a:solidFill>
                <a:schemeClr val="accent4">
                  <a:lumMod val="60000"/>
                  <a:lumOff val="40000"/>
                </a:schemeClr>
              </a:solidFill>
              <a:ln w="19050">
                <a:solidFill>
                  <a:schemeClr val="lt1"/>
                </a:solidFill>
              </a:ln>
              <a:effectLst/>
            </c:spPr>
            <c:extLst>
              <c:ext xmlns:c16="http://schemas.microsoft.com/office/drawing/2014/chart" uri="{C3380CC4-5D6E-409C-BE32-E72D297353CC}">
                <c16:uniqueId val="{00000011-6A7C-44AB-830C-A5D40E1CD549}"/>
              </c:ext>
            </c:extLst>
          </c:dPt>
          <c:dPt>
            <c:idx val="9"/>
            <c:bubble3D val="0"/>
            <c:spPr>
              <a:solidFill>
                <a:schemeClr val="accent6">
                  <a:lumMod val="75000"/>
                </a:schemeClr>
              </a:solidFill>
              <a:ln w="19050">
                <a:solidFill>
                  <a:schemeClr val="lt1"/>
                </a:solidFill>
              </a:ln>
              <a:effectLst/>
            </c:spPr>
            <c:extLst>
              <c:ext xmlns:c16="http://schemas.microsoft.com/office/drawing/2014/chart" uri="{C3380CC4-5D6E-409C-BE32-E72D297353CC}">
                <c16:uniqueId val="{00000013-6A7C-44AB-830C-A5D40E1CD549}"/>
              </c:ext>
            </c:extLst>
          </c:dPt>
          <c:dPt>
            <c:idx val="10"/>
            <c:bubble3D val="0"/>
            <c:spPr>
              <a:solidFill>
                <a:schemeClr val="bg1">
                  <a:lumMod val="85000"/>
                </a:schemeClr>
              </a:solidFill>
              <a:ln w="19050">
                <a:solidFill>
                  <a:schemeClr val="lt1"/>
                </a:solidFill>
              </a:ln>
              <a:effectLst/>
            </c:spPr>
            <c:extLst>
              <c:ext xmlns:c16="http://schemas.microsoft.com/office/drawing/2014/chart" uri="{C3380CC4-5D6E-409C-BE32-E72D297353CC}">
                <c16:uniqueId val="{00000015-6A7C-44AB-830C-A5D40E1CD549}"/>
              </c:ext>
            </c:extLst>
          </c:dPt>
          <c:dLbls>
            <c:dLbl>
              <c:idx val="0"/>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bg1"/>
                      </a:solidFill>
                      <a:latin typeface="Marianne" panose="02000000000000000000" pitchFamily="50" charset="0"/>
                      <a:ea typeface="+mn-ea"/>
                      <a:cs typeface="+mn-cs"/>
                    </a:defRPr>
                  </a:pPr>
                  <a:endParaRPr lang="fr-FR"/>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1-6A7C-44AB-830C-A5D40E1CD549}"/>
                </c:ext>
              </c:extLst>
            </c:dLbl>
            <c:dLbl>
              <c:idx val="1"/>
              <c:layout>
                <c:manualLayout>
                  <c:x val="-0.19317208887840928"/>
                  <c:y val="1.5430254815071553E-2"/>
                </c:manualLayout>
              </c:layout>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ysClr val="windowText" lastClr="000000"/>
                      </a:solidFill>
                      <a:latin typeface="Marianne" panose="02000000000000000000" pitchFamily="50" charset="0"/>
                      <a:ea typeface="+mn-ea"/>
                      <a:cs typeface="+mn-cs"/>
                    </a:defRPr>
                  </a:pPr>
                  <a:endParaRPr lang="fr-FR"/>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3-6A7C-44AB-830C-A5D40E1CD549}"/>
                </c:ext>
              </c:extLst>
            </c:dLbl>
            <c:dLbl>
              <c:idx val="2"/>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ysClr val="windowText" lastClr="000000"/>
                      </a:solidFill>
                      <a:latin typeface="Marianne" panose="02000000000000000000" pitchFamily="50" charset="0"/>
                      <a:ea typeface="+mn-ea"/>
                      <a:cs typeface="+mn-cs"/>
                    </a:defRPr>
                  </a:pPr>
                  <a:endParaRPr lang="fr-FR"/>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5-6A7C-44AB-830C-A5D40E1CD549}"/>
                </c:ext>
              </c:extLst>
            </c:dLbl>
            <c:dLbl>
              <c:idx val="3"/>
              <c:layout>
                <c:manualLayout>
                  <c:x val="-5.3583882288181145E-2"/>
                  <c:y val="-0.11835685225171917"/>
                </c:manualLayout>
              </c:layout>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ysClr val="windowText" lastClr="000000"/>
                      </a:solidFill>
                      <a:latin typeface="Marianne" panose="02000000000000000000" pitchFamily="50" charset="0"/>
                      <a:ea typeface="+mn-ea"/>
                      <a:cs typeface="+mn-cs"/>
                    </a:defRPr>
                  </a:pPr>
                  <a:endParaRPr lang="fr-FR"/>
                </a:p>
              </c:txPr>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7-6A7C-44AB-830C-A5D40E1CD549}"/>
                </c:ext>
              </c:extLst>
            </c:dLbl>
            <c:dLbl>
              <c:idx val="4"/>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ysClr val="windowText" lastClr="000000"/>
                      </a:solidFill>
                      <a:latin typeface="Marianne" panose="02000000000000000000" pitchFamily="50" charset="0"/>
                      <a:ea typeface="+mn-ea"/>
                      <a:cs typeface="+mn-cs"/>
                    </a:defRPr>
                  </a:pPr>
                  <a:endParaRPr lang="fr-FR"/>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9-6A7C-44AB-830C-A5D40E1CD549}"/>
                </c:ext>
              </c:extLst>
            </c:dLbl>
            <c:dLbl>
              <c:idx val="5"/>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ysClr val="windowText" lastClr="000000"/>
                      </a:solidFill>
                      <a:latin typeface="Marianne" panose="02000000000000000000" pitchFamily="50" charset="0"/>
                      <a:ea typeface="+mn-ea"/>
                      <a:cs typeface="+mn-cs"/>
                    </a:defRPr>
                  </a:pPr>
                  <a:endParaRPr lang="fr-FR"/>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B-6A7C-44AB-830C-A5D40E1CD549}"/>
                </c:ext>
              </c:extLst>
            </c:dLbl>
            <c:dLbl>
              <c:idx val="6"/>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ysClr val="windowText" lastClr="000000"/>
                      </a:solidFill>
                      <a:latin typeface="Marianne" panose="02000000000000000000" pitchFamily="50" charset="0"/>
                      <a:ea typeface="+mn-ea"/>
                      <a:cs typeface="+mn-cs"/>
                    </a:defRPr>
                  </a:pPr>
                  <a:endParaRPr lang="fr-FR"/>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D-6A7C-44AB-830C-A5D40E1CD549}"/>
                </c:ext>
              </c:extLst>
            </c:dLbl>
            <c:dLbl>
              <c:idx val="7"/>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ysClr val="windowText" lastClr="000000"/>
                      </a:solidFill>
                      <a:latin typeface="Marianne" panose="02000000000000000000" pitchFamily="50" charset="0"/>
                      <a:ea typeface="+mn-ea"/>
                      <a:cs typeface="+mn-cs"/>
                    </a:defRPr>
                  </a:pPr>
                  <a:endParaRPr lang="fr-FR"/>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F-6A7C-44AB-830C-A5D40E1CD549}"/>
                </c:ext>
              </c:extLst>
            </c:dLbl>
            <c:dLbl>
              <c:idx val="8"/>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ysClr val="windowText" lastClr="000000"/>
                      </a:solidFill>
                      <a:latin typeface="Marianne" panose="02000000000000000000" pitchFamily="50" charset="0"/>
                      <a:ea typeface="+mn-ea"/>
                      <a:cs typeface="+mn-cs"/>
                    </a:defRPr>
                  </a:pPr>
                  <a:endParaRPr lang="fr-FR"/>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1-6A7C-44AB-830C-A5D40E1CD549}"/>
                </c:ext>
              </c:extLst>
            </c:dLbl>
            <c:dLbl>
              <c:idx val="9"/>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ysClr val="windowText" lastClr="000000"/>
                      </a:solidFill>
                      <a:latin typeface="Marianne" panose="02000000000000000000" pitchFamily="50" charset="0"/>
                      <a:ea typeface="+mn-ea"/>
                      <a:cs typeface="+mn-cs"/>
                    </a:defRPr>
                  </a:pPr>
                  <a:endParaRPr lang="fr-FR"/>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3-6A7C-44AB-830C-A5D40E1CD549}"/>
                </c:ext>
              </c:extLst>
            </c:dLbl>
            <c:dLbl>
              <c:idx val="10"/>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ysClr val="windowText" lastClr="000000"/>
                      </a:solidFill>
                      <a:latin typeface="Marianne" panose="02000000000000000000" pitchFamily="50" charset="0"/>
                      <a:ea typeface="+mn-ea"/>
                      <a:cs typeface="+mn-cs"/>
                    </a:defRPr>
                  </a:pPr>
                  <a:endParaRPr lang="fr-FR"/>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5-6A7C-44AB-830C-A5D40E1CD549}"/>
                </c:ext>
              </c:extLst>
            </c:dLbl>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ysClr val="windowText" lastClr="000000"/>
                    </a:solidFill>
                    <a:latin typeface="Marianne" panose="02000000000000000000" pitchFamily="50" charset="0"/>
                    <a:ea typeface="+mn-ea"/>
                    <a:cs typeface="+mn-cs"/>
                  </a:defRPr>
                </a:pPr>
                <a:endParaRPr lang="fr-FR"/>
              </a:p>
            </c:txPr>
            <c:showLegendKey val="0"/>
            <c:showVal val="1"/>
            <c:showCatName val="1"/>
            <c:showSerName val="0"/>
            <c:showPercent val="0"/>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'Import. TBB'!$C$34:$C$44</c:f>
              <c:strCache>
                <c:ptCount val="11"/>
                <c:pt idx="0">
                  <c:v>Produits d'épicerie</c:v>
                </c:pt>
                <c:pt idx="1">
                  <c:v>Fruits et légumes</c:v>
                </c:pt>
                <c:pt idx="2">
                  <c:v>Pêche et aquaculture</c:v>
                </c:pt>
                <c:pt idx="3">
                  <c:v>Viande et produits carnés</c:v>
                </c:pt>
                <c:pt idx="4">
                  <c:v>Laits et produits laitiers</c:v>
                </c:pt>
                <c:pt idx="5">
                  <c:v>Céréales</c:v>
                </c:pt>
                <c:pt idx="6">
                  <c:v>Oléagineux</c:v>
                </c:pt>
                <c:pt idx="7">
                  <c:v>Animaux vivants et génétique</c:v>
                </c:pt>
                <c:pt idx="8">
                  <c:v>Vins et spiritueux</c:v>
                </c:pt>
                <c:pt idx="9">
                  <c:v>Sucre</c:v>
                </c:pt>
                <c:pt idx="10">
                  <c:v>Autres</c:v>
                </c:pt>
              </c:strCache>
            </c:strRef>
          </c:cat>
          <c:val>
            <c:numRef>
              <c:f>'Import. TBB'!$M$34:$M$44</c:f>
              <c:numCache>
                <c:formatCode>0%</c:formatCode>
                <c:ptCount val="11"/>
                <c:pt idx="0">
                  <c:v>0.18034554661779029</c:v>
                </c:pt>
                <c:pt idx="1">
                  <c:v>0.12633538306088807</c:v>
                </c:pt>
                <c:pt idx="2">
                  <c:v>0.1134390069684021</c:v>
                </c:pt>
                <c:pt idx="3">
                  <c:v>0.11241011182960896</c:v>
                </c:pt>
                <c:pt idx="4">
                  <c:v>8.1063865787803585E-2</c:v>
                </c:pt>
                <c:pt idx="5">
                  <c:v>7.5033985039355794E-2</c:v>
                </c:pt>
                <c:pt idx="6">
                  <c:v>6.7051747671505985E-2</c:v>
                </c:pt>
                <c:pt idx="7">
                  <c:v>3.8686474616784663E-2</c:v>
                </c:pt>
                <c:pt idx="8">
                  <c:v>3.8089697056878688E-2</c:v>
                </c:pt>
                <c:pt idx="9">
                  <c:v>2.0605915192732235E-2</c:v>
                </c:pt>
                <c:pt idx="10">
                  <c:v>0.14693826615824965</c:v>
                </c:pt>
              </c:numCache>
            </c:numRef>
          </c:val>
          <c:extLst>
            <c:ext xmlns:c16="http://schemas.microsoft.com/office/drawing/2014/chart" uri="{C3380CC4-5D6E-409C-BE32-E72D297353CC}">
              <c16:uniqueId val="{00000016-6A7C-44AB-830C-A5D40E1CD549}"/>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sz="800">
          <a:latin typeface="Marianne" panose="02000000000000000000" pitchFamily="50" charset="0"/>
        </a:defRPr>
      </a:pPr>
      <a:endParaRPr lang="fr-FR"/>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spPr>
            <a:solidFill>
              <a:schemeClr val="accent4">
                <a:lumMod val="60000"/>
                <a:lumOff val="40000"/>
              </a:schemeClr>
            </a:solidFill>
          </c:spPr>
          <c:dPt>
            <c:idx val="0"/>
            <c:bubble3D val="0"/>
            <c:spPr>
              <a:solidFill>
                <a:schemeClr val="accent2">
                  <a:lumMod val="40000"/>
                  <a:lumOff val="60000"/>
                </a:schemeClr>
              </a:solidFill>
              <a:ln w="19050">
                <a:solidFill>
                  <a:schemeClr val="lt1"/>
                </a:solidFill>
              </a:ln>
              <a:effectLst/>
            </c:spPr>
            <c:extLst>
              <c:ext xmlns:c16="http://schemas.microsoft.com/office/drawing/2014/chart" uri="{C3380CC4-5D6E-409C-BE32-E72D297353CC}">
                <c16:uniqueId val="{00000001-BD95-4FF6-AF8F-D4D2FEBED4F9}"/>
              </c:ext>
            </c:extLst>
          </c:dPt>
          <c:dPt>
            <c:idx val="1"/>
            <c:bubble3D val="0"/>
            <c:spPr>
              <a:solidFill>
                <a:srgbClr val="C00000"/>
              </a:solidFill>
              <a:ln w="19050">
                <a:solidFill>
                  <a:schemeClr val="lt1"/>
                </a:solidFill>
              </a:ln>
              <a:effectLst/>
            </c:spPr>
            <c:extLst>
              <c:ext xmlns:c16="http://schemas.microsoft.com/office/drawing/2014/chart" uri="{C3380CC4-5D6E-409C-BE32-E72D297353CC}">
                <c16:uniqueId val="{00000003-BD95-4FF6-AF8F-D4D2FEBED4F9}"/>
              </c:ext>
            </c:extLst>
          </c:dPt>
          <c:dPt>
            <c:idx val="2"/>
            <c:bubble3D val="0"/>
            <c:spPr>
              <a:solidFill>
                <a:srgbClr val="FF0000"/>
              </a:solidFill>
              <a:ln w="19050">
                <a:solidFill>
                  <a:schemeClr val="lt1"/>
                </a:solidFill>
              </a:ln>
              <a:effectLst/>
            </c:spPr>
            <c:extLst>
              <c:ext xmlns:c16="http://schemas.microsoft.com/office/drawing/2014/chart" uri="{C3380CC4-5D6E-409C-BE32-E72D297353CC}">
                <c16:uniqueId val="{00000005-BD95-4FF6-AF8F-D4D2FEBED4F9}"/>
              </c:ext>
            </c:extLst>
          </c:dPt>
          <c:dPt>
            <c:idx val="3"/>
            <c:bubble3D val="0"/>
            <c:spPr>
              <a:solidFill>
                <a:srgbClr val="00B050"/>
              </a:solidFill>
              <a:ln w="19050">
                <a:solidFill>
                  <a:schemeClr val="lt1"/>
                </a:solidFill>
              </a:ln>
              <a:effectLst/>
            </c:spPr>
            <c:extLst>
              <c:ext xmlns:c16="http://schemas.microsoft.com/office/drawing/2014/chart" uri="{C3380CC4-5D6E-409C-BE32-E72D297353CC}">
                <c16:uniqueId val="{00000007-BD95-4FF6-AF8F-D4D2FEBED4F9}"/>
              </c:ext>
            </c:extLst>
          </c:dPt>
          <c:dPt>
            <c:idx val="4"/>
            <c:bubble3D val="0"/>
            <c:spPr>
              <a:solidFill>
                <a:schemeClr val="bg1">
                  <a:lumMod val="95000"/>
                </a:schemeClr>
              </a:solidFill>
              <a:ln w="19050">
                <a:solidFill>
                  <a:schemeClr val="lt1"/>
                </a:solidFill>
              </a:ln>
              <a:effectLst/>
            </c:spPr>
            <c:extLst>
              <c:ext xmlns:c16="http://schemas.microsoft.com/office/drawing/2014/chart" uri="{C3380CC4-5D6E-409C-BE32-E72D297353CC}">
                <c16:uniqueId val="{00000009-BD95-4FF6-AF8F-D4D2FEBED4F9}"/>
              </c:ext>
            </c:extLst>
          </c:dPt>
          <c:dPt>
            <c:idx val="5"/>
            <c:bubble3D val="0"/>
            <c:spPr>
              <a:solidFill>
                <a:schemeClr val="accent4">
                  <a:lumMod val="60000"/>
                  <a:lumOff val="40000"/>
                </a:schemeClr>
              </a:solidFill>
              <a:ln w="19050">
                <a:solidFill>
                  <a:schemeClr val="lt1"/>
                </a:solidFill>
              </a:ln>
              <a:effectLst/>
            </c:spPr>
            <c:extLst>
              <c:ext xmlns:c16="http://schemas.microsoft.com/office/drawing/2014/chart" uri="{C3380CC4-5D6E-409C-BE32-E72D297353CC}">
                <c16:uniqueId val="{0000000B-BD95-4FF6-AF8F-D4D2FEBED4F9}"/>
              </c:ext>
            </c:extLst>
          </c:dPt>
          <c:dPt>
            <c:idx val="6"/>
            <c:bubble3D val="0"/>
            <c:spPr>
              <a:solidFill>
                <a:schemeClr val="accent6">
                  <a:lumMod val="60000"/>
                  <a:lumOff val="40000"/>
                </a:schemeClr>
              </a:solidFill>
              <a:ln w="19050">
                <a:solidFill>
                  <a:schemeClr val="lt1"/>
                </a:solidFill>
              </a:ln>
              <a:effectLst/>
            </c:spPr>
            <c:extLst>
              <c:ext xmlns:c16="http://schemas.microsoft.com/office/drawing/2014/chart" uri="{C3380CC4-5D6E-409C-BE32-E72D297353CC}">
                <c16:uniqueId val="{0000000D-BD95-4FF6-AF8F-D4D2FEBED4F9}"/>
              </c:ext>
            </c:extLst>
          </c:dPt>
          <c:dPt>
            <c:idx val="7"/>
            <c:bubble3D val="0"/>
            <c:spPr>
              <a:solidFill>
                <a:schemeClr val="tx2">
                  <a:lumMod val="60000"/>
                  <a:lumOff val="40000"/>
                </a:schemeClr>
              </a:solidFill>
              <a:ln w="19050">
                <a:solidFill>
                  <a:schemeClr val="lt1"/>
                </a:solidFill>
              </a:ln>
              <a:effectLst/>
            </c:spPr>
            <c:extLst>
              <c:ext xmlns:c16="http://schemas.microsoft.com/office/drawing/2014/chart" uri="{C3380CC4-5D6E-409C-BE32-E72D297353CC}">
                <c16:uniqueId val="{0000000F-BD95-4FF6-AF8F-D4D2FEBED4F9}"/>
              </c:ext>
            </c:extLst>
          </c:dPt>
          <c:dPt>
            <c:idx val="8"/>
            <c:bubble3D val="0"/>
            <c:spPr>
              <a:solidFill>
                <a:schemeClr val="accent6">
                  <a:lumMod val="75000"/>
                </a:schemeClr>
              </a:solidFill>
              <a:ln w="19050">
                <a:solidFill>
                  <a:schemeClr val="lt1"/>
                </a:solidFill>
              </a:ln>
              <a:effectLst/>
            </c:spPr>
            <c:extLst>
              <c:ext xmlns:c16="http://schemas.microsoft.com/office/drawing/2014/chart" uri="{C3380CC4-5D6E-409C-BE32-E72D297353CC}">
                <c16:uniqueId val="{00000011-BD95-4FF6-AF8F-D4D2FEBED4F9}"/>
              </c:ext>
            </c:extLst>
          </c:dPt>
          <c:dPt>
            <c:idx val="9"/>
            <c:bubble3D val="0"/>
            <c:spPr>
              <a:solidFill>
                <a:srgbClr val="FFFF00"/>
              </a:solidFill>
              <a:ln w="19050">
                <a:solidFill>
                  <a:schemeClr val="lt1"/>
                </a:solidFill>
              </a:ln>
              <a:effectLst/>
            </c:spPr>
            <c:extLst>
              <c:ext xmlns:c16="http://schemas.microsoft.com/office/drawing/2014/chart" uri="{C3380CC4-5D6E-409C-BE32-E72D297353CC}">
                <c16:uniqueId val="{00000013-BD95-4FF6-AF8F-D4D2FEBED4F9}"/>
              </c:ext>
            </c:extLst>
          </c:dPt>
          <c:dPt>
            <c:idx val="10"/>
            <c:bubble3D val="0"/>
            <c:spPr>
              <a:solidFill>
                <a:schemeClr val="bg1">
                  <a:lumMod val="85000"/>
                </a:schemeClr>
              </a:solidFill>
              <a:ln w="19050">
                <a:solidFill>
                  <a:schemeClr val="lt1"/>
                </a:solidFill>
              </a:ln>
              <a:effectLst/>
            </c:spPr>
            <c:extLst>
              <c:ext xmlns:c16="http://schemas.microsoft.com/office/drawing/2014/chart" uri="{C3380CC4-5D6E-409C-BE32-E72D297353CC}">
                <c16:uniqueId val="{00000015-BD95-4FF6-AF8F-D4D2FEBED4F9}"/>
              </c:ext>
            </c:extLst>
          </c:dPt>
          <c:dLbls>
            <c:dLbl>
              <c:idx val="0"/>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ysClr val="windowText" lastClr="000000"/>
                      </a:solidFill>
                      <a:latin typeface="Marianne" panose="02000000000000000000" pitchFamily="50" charset="0"/>
                      <a:ea typeface="+mn-ea"/>
                      <a:cs typeface="+mn-cs"/>
                    </a:defRPr>
                  </a:pPr>
                  <a:endParaRPr lang="fr-FR"/>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1-BD95-4FF6-AF8F-D4D2FEBED4F9}"/>
                </c:ext>
              </c:extLst>
            </c:dLbl>
            <c:dLbl>
              <c:idx val="1"/>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bg1"/>
                      </a:solidFill>
                      <a:latin typeface="Marianne" panose="02000000000000000000" pitchFamily="50" charset="0"/>
                      <a:ea typeface="+mn-ea"/>
                      <a:cs typeface="+mn-cs"/>
                    </a:defRPr>
                  </a:pPr>
                  <a:endParaRPr lang="fr-FR"/>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3-BD95-4FF6-AF8F-D4D2FEBED4F9}"/>
                </c:ext>
              </c:extLst>
            </c:dLbl>
            <c:dLbl>
              <c:idx val="2"/>
              <c:layout>
                <c:manualLayout>
                  <c:x val="-0.14054134526435308"/>
                  <c:y val="-0.14417610501865877"/>
                </c:manualLayout>
              </c:layout>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ysClr val="windowText" lastClr="000000"/>
                      </a:solidFill>
                      <a:latin typeface="Marianne" panose="02000000000000000000" pitchFamily="50" charset="0"/>
                      <a:ea typeface="+mn-ea"/>
                      <a:cs typeface="+mn-cs"/>
                    </a:defRPr>
                  </a:pPr>
                  <a:endParaRPr lang="fr-FR"/>
                </a:p>
              </c:txPr>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5-BD95-4FF6-AF8F-D4D2FEBED4F9}"/>
                </c:ext>
              </c:extLst>
            </c:dLbl>
            <c:dLbl>
              <c:idx val="3"/>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ysClr val="windowText" lastClr="000000"/>
                      </a:solidFill>
                      <a:latin typeface="Marianne" panose="02000000000000000000" pitchFamily="50" charset="0"/>
                      <a:ea typeface="+mn-ea"/>
                      <a:cs typeface="+mn-cs"/>
                    </a:defRPr>
                  </a:pPr>
                  <a:endParaRPr lang="fr-FR"/>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7-BD95-4FF6-AF8F-D4D2FEBED4F9}"/>
                </c:ext>
              </c:extLst>
            </c:dLbl>
            <c:dLbl>
              <c:idx val="4"/>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ysClr val="windowText" lastClr="000000"/>
                      </a:solidFill>
                      <a:latin typeface="Marianne" panose="02000000000000000000" pitchFamily="50" charset="0"/>
                      <a:ea typeface="+mn-ea"/>
                      <a:cs typeface="+mn-cs"/>
                    </a:defRPr>
                  </a:pPr>
                  <a:endParaRPr lang="fr-FR"/>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9-BD95-4FF6-AF8F-D4D2FEBED4F9}"/>
                </c:ext>
              </c:extLst>
            </c:dLbl>
            <c:dLbl>
              <c:idx val="5"/>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ysClr val="windowText" lastClr="000000"/>
                      </a:solidFill>
                      <a:latin typeface="Marianne" panose="02000000000000000000" pitchFamily="50" charset="0"/>
                      <a:ea typeface="+mn-ea"/>
                      <a:cs typeface="+mn-cs"/>
                    </a:defRPr>
                  </a:pPr>
                  <a:endParaRPr lang="fr-FR"/>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B-BD95-4FF6-AF8F-D4D2FEBED4F9}"/>
                </c:ext>
              </c:extLst>
            </c:dLbl>
            <c:dLbl>
              <c:idx val="6"/>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ysClr val="windowText" lastClr="000000"/>
                      </a:solidFill>
                      <a:latin typeface="Marianne" panose="02000000000000000000" pitchFamily="50" charset="0"/>
                      <a:ea typeface="+mn-ea"/>
                      <a:cs typeface="+mn-cs"/>
                    </a:defRPr>
                  </a:pPr>
                  <a:endParaRPr lang="fr-FR"/>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D-BD95-4FF6-AF8F-D4D2FEBED4F9}"/>
                </c:ext>
              </c:extLst>
            </c:dLbl>
            <c:dLbl>
              <c:idx val="7"/>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ysClr val="windowText" lastClr="000000"/>
                      </a:solidFill>
                      <a:latin typeface="Marianne" panose="02000000000000000000" pitchFamily="50" charset="0"/>
                      <a:ea typeface="+mn-ea"/>
                      <a:cs typeface="+mn-cs"/>
                    </a:defRPr>
                  </a:pPr>
                  <a:endParaRPr lang="fr-FR"/>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F-BD95-4FF6-AF8F-D4D2FEBED4F9}"/>
                </c:ext>
              </c:extLst>
            </c:dLbl>
            <c:dLbl>
              <c:idx val="8"/>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ysClr val="windowText" lastClr="000000"/>
                      </a:solidFill>
                      <a:latin typeface="Marianne" panose="02000000000000000000" pitchFamily="50" charset="0"/>
                      <a:ea typeface="+mn-ea"/>
                      <a:cs typeface="+mn-cs"/>
                    </a:defRPr>
                  </a:pPr>
                  <a:endParaRPr lang="fr-FR"/>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1-BD95-4FF6-AF8F-D4D2FEBED4F9}"/>
                </c:ext>
              </c:extLst>
            </c:dLbl>
            <c:dLbl>
              <c:idx val="9"/>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ysClr val="windowText" lastClr="000000"/>
                      </a:solidFill>
                      <a:latin typeface="Marianne" panose="02000000000000000000" pitchFamily="50" charset="0"/>
                      <a:ea typeface="+mn-ea"/>
                      <a:cs typeface="+mn-cs"/>
                    </a:defRPr>
                  </a:pPr>
                  <a:endParaRPr lang="fr-FR"/>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3-BD95-4FF6-AF8F-D4D2FEBED4F9}"/>
                </c:ext>
              </c:extLst>
            </c:dLbl>
            <c:dLbl>
              <c:idx val="10"/>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ysClr val="windowText" lastClr="000000"/>
                      </a:solidFill>
                      <a:latin typeface="Marianne" panose="02000000000000000000" pitchFamily="50" charset="0"/>
                      <a:ea typeface="+mn-ea"/>
                      <a:cs typeface="+mn-cs"/>
                    </a:defRPr>
                  </a:pPr>
                  <a:endParaRPr lang="fr-FR"/>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5-BD95-4FF6-AF8F-D4D2FEBED4F9}"/>
                </c:ext>
              </c:extLst>
            </c:dLbl>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ysClr val="windowText" lastClr="000000"/>
                    </a:solidFill>
                    <a:latin typeface="Marianne" panose="02000000000000000000" pitchFamily="50" charset="0"/>
                    <a:ea typeface="+mn-ea"/>
                    <a:cs typeface="+mn-cs"/>
                  </a:defRPr>
                </a:pPr>
                <a:endParaRPr lang="fr-FR"/>
              </a:p>
            </c:txPr>
            <c:showLegendKey val="0"/>
            <c:showVal val="1"/>
            <c:showCatName val="1"/>
            <c:showSerName val="0"/>
            <c:showPercent val="0"/>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'Import. TBB'!$C$78:$C$88</c:f>
              <c:strCache>
                <c:ptCount val="11"/>
                <c:pt idx="0">
                  <c:v>Animaux vivants et génétique</c:v>
                </c:pt>
                <c:pt idx="1">
                  <c:v>Produits d'épicerie</c:v>
                </c:pt>
                <c:pt idx="2">
                  <c:v>Viande et produits carnés</c:v>
                </c:pt>
                <c:pt idx="3">
                  <c:v>Fruits et légumes</c:v>
                </c:pt>
                <c:pt idx="4">
                  <c:v>Laits et produits laitiers</c:v>
                </c:pt>
                <c:pt idx="5">
                  <c:v>Vins et spiritueux</c:v>
                </c:pt>
                <c:pt idx="6">
                  <c:v>Céréales</c:v>
                </c:pt>
                <c:pt idx="7">
                  <c:v>Pêche et aquaculture</c:v>
                </c:pt>
                <c:pt idx="8">
                  <c:v>Sucre</c:v>
                </c:pt>
                <c:pt idx="9">
                  <c:v>Oléagineux</c:v>
                </c:pt>
                <c:pt idx="10">
                  <c:v>Autres</c:v>
                </c:pt>
              </c:strCache>
            </c:strRef>
          </c:cat>
          <c:val>
            <c:numRef>
              <c:f>'Import. TBB'!$M$78:$M$88</c:f>
              <c:numCache>
                <c:formatCode>0%</c:formatCode>
                <c:ptCount val="11"/>
                <c:pt idx="0">
                  <c:v>0.23430685903887569</c:v>
                </c:pt>
                <c:pt idx="1">
                  <c:v>0.11648605293687909</c:v>
                </c:pt>
                <c:pt idx="2">
                  <c:v>0.10212261111511307</c:v>
                </c:pt>
                <c:pt idx="3">
                  <c:v>9.5979799999436857E-2</c:v>
                </c:pt>
                <c:pt idx="4">
                  <c:v>8.5790260972891247E-2</c:v>
                </c:pt>
                <c:pt idx="5">
                  <c:v>7.6557323470617902E-2</c:v>
                </c:pt>
                <c:pt idx="6">
                  <c:v>5.5325270222748017E-2</c:v>
                </c:pt>
                <c:pt idx="7">
                  <c:v>5.4904049820653403E-2</c:v>
                </c:pt>
                <c:pt idx="8">
                  <c:v>4.8043856754933681E-2</c:v>
                </c:pt>
                <c:pt idx="9">
                  <c:v>1.2703367830267299E-2</c:v>
                </c:pt>
                <c:pt idx="10">
                  <c:v>0.11778054783758372</c:v>
                </c:pt>
              </c:numCache>
            </c:numRef>
          </c:val>
          <c:extLst>
            <c:ext xmlns:c16="http://schemas.microsoft.com/office/drawing/2014/chart" uri="{C3380CC4-5D6E-409C-BE32-E72D297353CC}">
              <c16:uniqueId val="{00000016-BD95-4FF6-AF8F-D4D2FEBED4F9}"/>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sz="800">
          <a:latin typeface="Marianne" panose="02000000000000000000" pitchFamily="50" charset="0"/>
        </a:defRPr>
      </a:pPr>
      <a:endParaRPr lang="fr-F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'Import. IAA'!$C$39</c:f>
              <c:strCache>
                <c:ptCount val="1"/>
                <c:pt idx="0">
                  <c:v>Monde</c:v>
                </c:pt>
              </c:strCache>
            </c:strRef>
          </c:tx>
          <c:spPr>
            <a:solidFill>
              <a:schemeClr val="accent1"/>
            </a:solidFill>
            <a:ln>
              <a:noFill/>
            </a:ln>
            <a:effectLst/>
          </c:spPr>
          <c:invertIfNegative val="0"/>
          <c:dPt>
            <c:idx val="0"/>
            <c:invertIfNegative val="0"/>
            <c:bubble3D val="0"/>
            <c:spPr>
              <a:solidFill>
                <a:schemeClr val="tx2">
                  <a:lumMod val="20000"/>
                  <a:lumOff val="80000"/>
                </a:schemeClr>
              </a:solidFill>
              <a:ln>
                <a:noFill/>
              </a:ln>
              <a:effectLst/>
            </c:spPr>
            <c:extLst>
              <c:ext xmlns:c16="http://schemas.microsoft.com/office/drawing/2014/chart" uri="{C3380CC4-5D6E-409C-BE32-E72D297353CC}">
                <c16:uniqueId val="{00000001-3B58-4ED6-9F77-4E3F7F98D454}"/>
              </c:ext>
            </c:extLst>
          </c:dPt>
          <c:dPt>
            <c:idx val="1"/>
            <c:invertIfNegative val="0"/>
            <c:bubble3D val="0"/>
            <c:spPr>
              <a:solidFill>
                <a:schemeClr val="tx2">
                  <a:lumMod val="60000"/>
                  <a:lumOff val="40000"/>
                </a:schemeClr>
              </a:solidFill>
              <a:ln>
                <a:noFill/>
              </a:ln>
              <a:effectLst/>
            </c:spPr>
            <c:extLst>
              <c:ext xmlns:c16="http://schemas.microsoft.com/office/drawing/2014/chart" uri="{C3380CC4-5D6E-409C-BE32-E72D297353CC}">
                <c16:uniqueId val="{00000003-3B58-4ED6-9F77-4E3F7F98D454}"/>
              </c:ext>
            </c:extLst>
          </c:dPt>
          <c:dPt>
            <c:idx val="2"/>
            <c:invertIfNegative val="0"/>
            <c:bubble3D val="0"/>
            <c:spPr>
              <a:solidFill>
                <a:schemeClr val="tx2"/>
              </a:solidFill>
              <a:ln>
                <a:noFill/>
              </a:ln>
              <a:effectLst/>
            </c:spPr>
            <c:extLst>
              <c:ext xmlns:c16="http://schemas.microsoft.com/office/drawing/2014/chart" uri="{C3380CC4-5D6E-409C-BE32-E72D297353CC}">
                <c16:uniqueId val="{00000005-3B58-4ED6-9F77-4E3F7F98D454}"/>
              </c:ext>
            </c:extLst>
          </c:dPt>
          <c:dPt>
            <c:idx val="3"/>
            <c:invertIfNegative val="0"/>
            <c:bubble3D val="0"/>
            <c:spPr>
              <a:solidFill>
                <a:srgbClr val="FF0000"/>
              </a:solidFill>
              <a:ln>
                <a:noFill/>
              </a:ln>
              <a:effectLst/>
            </c:spPr>
            <c:extLst>
              <c:ext xmlns:c16="http://schemas.microsoft.com/office/drawing/2014/chart" uri="{C3380CC4-5D6E-409C-BE32-E72D297353CC}">
                <c16:uniqueId val="{00000007-3B58-4ED6-9F77-4E3F7F98D454}"/>
              </c:ext>
            </c:extLst>
          </c:dPt>
          <c:cat>
            <c:strRef>
              <c:f>'Import. IAA'!$J$38:$M$38</c:f>
              <c:strCache>
                <c:ptCount val="4"/>
                <c:pt idx="0">
                  <c:v>2021</c:v>
                </c:pt>
                <c:pt idx="1">
                  <c:v>2022</c:v>
                </c:pt>
                <c:pt idx="2">
                  <c:v>2023</c:v>
                </c:pt>
                <c:pt idx="3">
                  <c:v>2024</c:v>
                </c:pt>
              </c:strCache>
            </c:strRef>
          </c:cat>
          <c:val>
            <c:numRef>
              <c:f>'Import. IAA'!$J$39:$M$39</c:f>
              <c:numCache>
                <c:formatCode>0</c:formatCode>
                <c:ptCount val="4"/>
                <c:pt idx="0">
                  <c:v>47134322637</c:v>
                </c:pt>
                <c:pt idx="1">
                  <c:v>60574712871</c:v>
                </c:pt>
                <c:pt idx="2">
                  <c:v>63349671958</c:v>
                </c:pt>
                <c:pt idx="3">
                  <c:v>66915111564</c:v>
                </c:pt>
              </c:numCache>
            </c:numRef>
          </c:val>
          <c:extLst>
            <c:ext xmlns:c16="http://schemas.microsoft.com/office/drawing/2014/chart" uri="{C3380CC4-5D6E-409C-BE32-E72D297353CC}">
              <c16:uniqueId val="{00000008-3B58-4ED6-9F77-4E3F7F98D454}"/>
            </c:ext>
          </c:extLst>
        </c:ser>
        <c:ser>
          <c:idx val="11"/>
          <c:order val="11"/>
          <c:tx>
            <c:strRef>
              <c:f>'Import. IAA'!#REF!</c:f>
              <c:strCache>
                <c:ptCount val="1"/>
                <c:pt idx="0">
                  <c:v>#REF!</c:v>
                </c:pt>
              </c:strCache>
              <c:extLst xmlns:c15="http://schemas.microsoft.com/office/drawing/2012/chart"/>
            </c:strRef>
          </c:tx>
          <c:spPr>
            <a:solidFill>
              <a:schemeClr val="accent6">
                <a:lumMod val="60000"/>
              </a:schemeClr>
            </a:solidFill>
            <a:ln>
              <a:noFill/>
            </a:ln>
            <a:effectLst/>
          </c:spPr>
          <c:invertIfNegative val="0"/>
          <c:cat>
            <c:numRef>
              <c:f>'[2]Import. IAA'!$M$38:$P$38</c:f>
              <c:numCache>
                <c:formatCode>General</c:formatCode>
                <c:ptCount val="4"/>
                <c:pt idx="0">
                  <c:v>2019</c:v>
                </c:pt>
                <c:pt idx="1">
                  <c:v>2020</c:v>
                </c:pt>
                <c:pt idx="2">
                  <c:v>2021</c:v>
                </c:pt>
                <c:pt idx="3">
                  <c:v>2022</c:v>
                </c:pt>
              </c:numCache>
              <c:extLst/>
            </c:numRef>
          </c:cat>
          <c:val>
            <c:numRef>
              <c:f>'Import. IAA'!#REF!</c:f>
              <c:extLst xmlns:c15="http://schemas.microsoft.com/office/drawing/2012/chart"/>
            </c:numRef>
          </c:val>
          <c:extLst>
            <c:ext xmlns:c16="http://schemas.microsoft.com/office/drawing/2014/chart" uri="{C3380CC4-5D6E-409C-BE32-E72D297353CC}">
              <c16:uniqueId val="{00000009-3B58-4ED6-9F77-4E3F7F98D454}"/>
            </c:ext>
          </c:extLst>
        </c:ser>
        <c:dLbls>
          <c:showLegendKey val="0"/>
          <c:showVal val="0"/>
          <c:showCatName val="0"/>
          <c:showSerName val="0"/>
          <c:showPercent val="0"/>
          <c:showBubbleSize val="0"/>
        </c:dLbls>
        <c:gapWidth val="65"/>
        <c:overlap val="-27"/>
        <c:axId val="595282720"/>
        <c:axId val="595277232"/>
        <c:extLst>
          <c:ext xmlns:c15="http://schemas.microsoft.com/office/drawing/2012/chart" uri="{02D57815-91ED-43cb-92C2-25804820EDAC}">
            <c15:filteredBarSeries>
              <c15:ser>
                <c:idx val="1"/>
                <c:order val="1"/>
                <c:tx>
                  <c:strRef>
                    <c:extLst>
                      <c:ext uri="{02D57815-91ED-43cb-92C2-25804820EDAC}">
                        <c15:formulaRef>
                          <c15:sqref>'Import. IAA'!$C$41</c15:sqref>
                        </c15:formulaRef>
                      </c:ext>
                    </c:extLst>
                    <c:strCache>
                      <c:ptCount val="1"/>
                      <c:pt idx="0">
                        <c:v>Allemagne</c:v>
                      </c:pt>
                    </c:strCache>
                  </c:strRef>
                </c:tx>
                <c:spPr>
                  <a:solidFill>
                    <a:schemeClr val="accent2"/>
                  </a:solidFill>
                  <a:ln>
                    <a:noFill/>
                  </a:ln>
                  <a:effectLst/>
                </c:spPr>
                <c:invertIfNegative val="0"/>
                <c:dPt>
                  <c:idx val="0"/>
                  <c:invertIfNegative val="0"/>
                  <c:bubble3D val="0"/>
                  <c:spPr>
                    <a:solidFill>
                      <a:schemeClr val="tx2">
                        <a:lumMod val="20000"/>
                        <a:lumOff val="80000"/>
                      </a:schemeClr>
                    </a:solidFill>
                    <a:ln>
                      <a:noFill/>
                    </a:ln>
                    <a:effectLst/>
                  </c:spPr>
                  <c:extLst>
                    <c:ext xmlns:c16="http://schemas.microsoft.com/office/drawing/2014/chart" uri="{C3380CC4-5D6E-409C-BE32-E72D297353CC}">
                      <c16:uniqueId val="{0000000B-3B58-4ED6-9F77-4E3F7F98D454}"/>
                    </c:ext>
                  </c:extLst>
                </c:dPt>
                <c:dPt>
                  <c:idx val="1"/>
                  <c:invertIfNegative val="0"/>
                  <c:bubble3D val="0"/>
                  <c:spPr>
                    <a:solidFill>
                      <a:schemeClr val="tx2">
                        <a:lumMod val="60000"/>
                        <a:lumOff val="40000"/>
                      </a:schemeClr>
                    </a:solidFill>
                    <a:ln>
                      <a:noFill/>
                    </a:ln>
                    <a:effectLst/>
                  </c:spPr>
                  <c:extLst>
                    <c:ext xmlns:c16="http://schemas.microsoft.com/office/drawing/2014/chart" uri="{C3380CC4-5D6E-409C-BE32-E72D297353CC}">
                      <c16:uniqueId val="{0000000D-3B58-4ED6-9F77-4E3F7F98D454}"/>
                    </c:ext>
                  </c:extLst>
                </c:dPt>
                <c:dPt>
                  <c:idx val="2"/>
                  <c:invertIfNegative val="0"/>
                  <c:bubble3D val="0"/>
                  <c:spPr>
                    <a:solidFill>
                      <a:schemeClr val="tx2">
                        <a:lumMod val="75000"/>
                      </a:schemeClr>
                    </a:solidFill>
                    <a:ln>
                      <a:noFill/>
                    </a:ln>
                    <a:effectLst/>
                  </c:spPr>
                  <c:extLst>
                    <c:ext xmlns:c16="http://schemas.microsoft.com/office/drawing/2014/chart" uri="{C3380CC4-5D6E-409C-BE32-E72D297353CC}">
                      <c16:uniqueId val="{0000000F-3B58-4ED6-9F77-4E3F7F98D454}"/>
                    </c:ext>
                  </c:extLst>
                </c:dPt>
                <c:dPt>
                  <c:idx val="3"/>
                  <c:invertIfNegative val="0"/>
                  <c:bubble3D val="0"/>
                  <c:spPr>
                    <a:solidFill>
                      <a:srgbClr val="FF0000"/>
                    </a:solidFill>
                    <a:ln>
                      <a:noFill/>
                    </a:ln>
                    <a:effectLst/>
                  </c:spPr>
                  <c:extLst>
                    <c:ext xmlns:c16="http://schemas.microsoft.com/office/drawing/2014/chart" uri="{C3380CC4-5D6E-409C-BE32-E72D297353CC}">
                      <c16:uniqueId val="{00000011-3B58-4ED6-9F77-4E3F7F98D454}"/>
                    </c:ext>
                  </c:extLst>
                </c:dPt>
                <c:cat>
                  <c:strRef>
                    <c:extLst>
                      <c:ext uri="{02D57815-91ED-43cb-92C2-25804820EDAC}">
                        <c15:formulaRef>
                          <c15:sqref>'Import. IAA'!$J$38:$M$38</c15:sqref>
                        </c15:formulaRef>
                      </c:ext>
                    </c:extLst>
                    <c:strCache>
                      <c:ptCount val="4"/>
                      <c:pt idx="0">
                        <c:v>2021</c:v>
                      </c:pt>
                      <c:pt idx="1">
                        <c:v>2022</c:v>
                      </c:pt>
                      <c:pt idx="2">
                        <c:v>2023</c:v>
                      </c:pt>
                      <c:pt idx="3">
                        <c:v>2024</c:v>
                      </c:pt>
                    </c:strCache>
                  </c:strRef>
                </c:cat>
                <c:val>
                  <c:numRef>
                    <c:extLst>
                      <c:ext uri="{02D57815-91ED-43cb-92C2-25804820EDAC}">
                        <c15:formulaRef>
                          <c15:sqref>'Import. IAA'!$J$39:$M$39</c15:sqref>
                        </c15:formulaRef>
                      </c:ext>
                    </c:extLst>
                    <c:numCache>
                      <c:formatCode>0</c:formatCode>
                      <c:ptCount val="4"/>
                      <c:pt idx="0">
                        <c:v>47134322637</c:v>
                      </c:pt>
                      <c:pt idx="1">
                        <c:v>60574712871</c:v>
                      </c:pt>
                      <c:pt idx="2">
                        <c:v>63349671958</c:v>
                      </c:pt>
                      <c:pt idx="3">
                        <c:v>66915111564</c:v>
                      </c:pt>
                    </c:numCache>
                  </c:numRef>
                </c:val>
                <c:extLst>
                  <c:ext xmlns:c16="http://schemas.microsoft.com/office/drawing/2014/chart" uri="{C3380CC4-5D6E-409C-BE32-E72D297353CC}">
                    <c16:uniqueId val="{00000012-3B58-4ED6-9F77-4E3F7F98D454}"/>
                  </c:ext>
                </c:extLst>
              </c15:ser>
            </c15:filteredBarSeries>
            <c15:filteredBarSeries>
              <c15:ser>
                <c:idx val="2"/>
                <c:order val="2"/>
                <c:tx>
                  <c:strRef>
                    <c:extLst xmlns:c15="http://schemas.microsoft.com/office/drawing/2012/chart">
                      <c:ext xmlns:c15="http://schemas.microsoft.com/office/drawing/2012/chart" uri="{02D57815-91ED-43cb-92C2-25804820EDAC}">
                        <c15:formulaRef>
                          <c15:sqref>'Import. IAA'!$C$42</c15:sqref>
                        </c15:formulaRef>
                      </c:ext>
                    </c:extLst>
                    <c:strCache>
                      <c:ptCount val="1"/>
                      <c:pt idx="0">
                        <c:v>Espagne</c:v>
                      </c:pt>
                    </c:strCache>
                  </c:strRef>
                </c:tx>
                <c:spPr>
                  <a:solidFill>
                    <a:schemeClr val="accent3"/>
                  </a:solidFill>
                  <a:ln>
                    <a:noFill/>
                  </a:ln>
                  <a:effectLst/>
                </c:spPr>
                <c:invertIfNegative val="0"/>
                <c:cat>
                  <c:strRef>
                    <c:extLst xmlns:c15="http://schemas.microsoft.com/office/drawing/2012/chart">
                      <c:ext xmlns:c15="http://schemas.microsoft.com/office/drawing/2012/chart" uri="{02D57815-91ED-43cb-92C2-25804820EDAC}">
                        <c15:formulaRef>
                          <c15:sqref>'Import. IAA'!$J$38:$M$38</c15:sqref>
                        </c15:formulaRef>
                      </c:ext>
                    </c:extLst>
                    <c:strCache>
                      <c:ptCount val="4"/>
                      <c:pt idx="0">
                        <c:v>2021</c:v>
                      </c:pt>
                      <c:pt idx="1">
                        <c:v>2022</c:v>
                      </c:pt>
                      <c:pt idx="2">
                        <c:v>2023</c:v>
                      </c:pt>
                      <c:pt idx="3">
                        <c:v>2024</c:v>
                      </c:pt>
                    </c:strCache>
                  </c:strRef>
                </c:cat>
                <c:val>
                  <c:numRef>
                    <c:extLst xmlns:c15="http://schemas.microsoft.com/office/drawing/2012/chart">
                      <c:ext xmlns:c15="http://schemas.microsoft.com/office/drawing/2012/chart" uri="{02D57815-91ED-43cb-92C2-25804820EDAC}">
                        <c15:formulaRef>
                          <c15:sqref>'Import. IAA'!$J$42:$M$42</c15:sqref>
                        </c15:formulaRef>
                      </c:ext>
                    </c:extLst>
                    <c:numCache>
                      <c:formatCode>0</c:formatCode>
                      <c:ptCount val="4"/>
                      <c:pt idx="0">
                        <c:v>5418163994</c:v>
                      </c:pt>
                      <c:pt idx="1">
                        <c:v>6918997107</c:v>
                      </c:pt>
                      <c:pt idx="2">
                        <c:v>7256214054</c:v>
                      </c:pt>
                      <c:pt idx="3">
                        <c:v>8279324973</c:v>
                      </c:pt>
                    </c:numCache>
                  </c:numRef>
                </c:val>
                <c:extLst xmlns:c15="http://schemas.microsoft.com/office/drawing/2012/chart">
                  <c:ext xmlns:c16="http://schemas.microsoft.com/office/drawing/2014/chart" uri="{C3380CC4-5D6E-409C-BE32-E72D297353CC}">
                    <c16:uniqueId val="{00000013-3B58-4ED6-9F77-4E3F7F98D454}"/>
                  </c:ext>
                </c:extLst>
              </c15:ser>
            </c15:filteredBarSeries>
            <c15:filteredBarSeries>
              <c15:ser>
                <c:idx val="3"/>
                <c:order val="3"/>
                <c:tx>
                  <c:strRef>
                    <c:extLst xmlns:c15="http://schemas.microsoft.com/office/drawing/2012/chart">
                      <c:ext xmlns:c15="http://schemas.microsoft.com/office/drawing/2012/chart" uri="{02D57815-91ED-43cb-92C2-25804820EDAC}">
                        <c15:formulaRef>
                          <c15:sqref>'Import. IAA'!$C$43</c15:sqref>
                        </c15:formulaRef>
                      </c:ext>
                    </c:extLst>
                    <c:strCache>
                      <c:ptCount val="1"/>
                      <c:pt idx="0">
                        <c:v>France</c:v>
                      </c:pt>
                    </c:strCache>
                  </c:strRef>
                </c:tx>
                <c:spPr>
                  <a:solidFill>
                    <a:schemeClr val="accent4"/>
                  </a:solidFill>
                  <a:ln>
                    <a:noFill/>
                  </a:ln>
                  <a:effectLst/>
                </c:spPr>
                <c:invertIfNegative val="0"/>
                <c:cat>
                  <c:strRef>
                    <c:extLst xmlns:c15="http://schemas.microsoft.com/office/drawing/2012/chart">
                      <c:ext xmlns:c15="http://schemas.microsoft.com/office/drawing/2012/chart" uri="{02D57815-91ED-43cb-92C2-25804820EDAC}">
                        <c15:formulaRef>
                          <c15:sqref>'Import. IAA'!$J$38:$M$38</c15:sqref>
                        </c15:formulaRef>
                      </c:ext>
                    </c:extLst>
                    <c:strCache>
                      <c:ptCount val="4"/>
                      <c:pt idx="0">
                        <c:v>2021</c:v>
                      </c:pt>
                      <c:pt idx="1">
                        <c:v>2022</c:v>
                      </c:pt>
                      <c:pt idx="2">
                        <c:v>2023</c:v>
                      </c:pt>
                      <c:pt idx="3">
                        <c:v>2024</c:v>
                      </c:pt>
                    </c:strCache>
                  </c:strRef>
                </c:cat>
                <c:val>
                  <c:numRef>
                    <c:extLst xmlns:c15="http://schemas.microsoft.com/office/drawing/2012/chart">
                      <c:ext xmlns:c15="http://schemas.microsoft.com/office/drawing/2012/chart" uri="{02D57815-91ED-43cb-92C2-25804820EDAC}">
                        <c15:formulaRef>
                          <c15:sqref>'Import. IAA'!$J$43:$M$43</c15:sqref>
                        </c15:formulaRef>
                      </c:ext>
                    </c:extLst>
                    <c:numCache>
                      <c:formatCode>0</c:formatCode>
                      <c:ptCount val="4"/>
                      <c:pt idx="0">
                        <c:v>5521242051</c:v>
                      </c:pt>
                      <c:pt idx="1">
                        <c:v>7098542210</c:v>
                      </c:pt>
                      <c:pt idx="2">
                        <c:v>7611136515</c:v>
                      </c:pt>
                      <c:pt idx="3">
                        <c:v>7692234241</c:v>
                      </c:pt>
                    </c:numCache>
                  </c:numRef>
                </c:val>
                <c:extLst xmlns:c15="http://schemas.microsoft.com/office/drawing/2012/chart">
                  <c:ext xmlns:c16="http://schemas.microsoft.com/office/drawing/2014/chart" uri="{C3380CC4-5D6E-409C-BE32-E72D297353CC}">
                    <c16:uniqueId val="{00000014-3B58-4ED6-9F77-4E3F7F98D454}"/>
                  </c:ext>
                </c:extLst>
              </c15:ser>
            </c15:filteredBarSeries>
            <c15:filteredBarSeries>
              <c15:ser>
                <c:idx val="4"/>
                <c:order val="4"/>
                <c:tx>
                  <c:strRef>
                    <c:extLst xmlns:c15="http://schemas.microsoft.com/office/drawing/2012/chart">
                      <c:ext xmlns:c15="http://schemas.microsoft.com/office/drawing/2012/chart" uri="{02D57815-91ED-43cb-92C2-25804820EDAC}">
                        <c15:formulaRef>
                          <c15:sqref>'Import. IAA'!$C$44</c15:sqref>
                        </c15:formulaRef>
                      </c:ext>
                    </c:extLst>
                    <c:strCache>
                      <c:ptCount val="1"/>
                      <c:pt idx="0">
                        <c:v>Pays-Bas</c:v>
                      </c:pt>
                    </c:strCache>
                  </c:strRef>
                </c:tx>
                <c:spPr>
                  <a:solidFill>
                    <a:schemeClr val="accent5"/>
                  </a:solidFill>
                  <a:ln>
                    <a:noFill/>
                  </a:ln>
                  <a:effectLst/>
                </c:spPr>
                <c:invertIfNegative val="0"/>
                <c:cat>
                  <c:strRef>
                    <c:extLst xmlns:c15="http://schemas.microsoft.com/office/drawing/2012/chart">
                      <c:ext xmlns:c15="http://schemas.microsoft.com/office/drawing/2012/chart" uri="{02D57815-91ED-43cb-92C2-25804820EDAC}">
                        <c15:formulaRef>
                          <c15:sqref>'Import. IAA'!$J$38:$M$38</c15:sqref>
                        </c15:formulaRef>
                      </c:ext>
                    </c:extLst>
                    <c:strCache>
                      <c:ptCount val="4"/>
                      <c:pt idx="0">
                        <c:v>2021</c:v>
                      </c:pt>
                      <c:pt idx="1">
                        <c:v>2022</c:v>
                      </c:pt>
                      <c:pt idx="2">
                        <c:v>2023</c:v>
                      </c:pt>
                      <c:pt idx="3">
                        <c:v>2024</c:v>
                      </c:pt>
                    </c:strCache>
                  </c:strRef>
                </c:cat>
                <c:val>
                  <c:numRef>
                    <c:extLst xmlns:c15="http://schemas.microsoft.com/office/drawing/2012/chart">
                      <c:ext xmlns:c15="http://schemas.microsoft.com/office/drawing/2012/chart" uri="{02D57815-91ED-43cb-92C2-25804820EDAC}">
                        <c15:formulaRef>
                          <c15:sqref>'Import. IAA'!$J$44:$M$44</c15:sqref>
                        </c15:formulaRef>
                      </c:ext>
                    </c:extLst>
                    <c:numCache>
                      <c:formatCode>0</c:formatCode>
                      <c:ptCount val="4"/>
                      <c:pt idx="0">
                        <c:v>3929275664</c:v>
                      </c:pt>
                      <c:pt idx="1">
                        <c:v>5123866148</c:v>
                      </c:pt>
                      <c:pt idx="2">
                        <c:v>5657001929</c:v>
                      </c:pt>
                      <c:pt idx="3">
                        <c:v>5871052324</c:v>
                      </c:pt>
                    </c:numCache>
                  </c:numRef>
                </c:val>
                <c:extLst xmlns:c15="http://schemas.microsoft.com/office/drawing/2012/chart">
                  <c:ext xmlns:c16="http://schemas.microsoft.com/office/drawing/2014/chart" uri="{C3380CC4-5D6E-409C-BE32-E72D297353CC}">
                    <c16:uniqueId val="{00000015-3B58-4ED6-9F77-4E3F7F98D454}"/>
                  </c:ext>
                </c:extLst>
              </c15:ser>
            </c15:filteredBarSeries>
            <c15:filteredBarSeries>
              <c15:ser>
                <c:idx val="5"/>
                <c:order val="5"/>
                <c:tx>
                  <c:strRef>
                    <c:extLst xmlns:c15="http://schemas.microsoft.com/office/drawing/2012/chart">
                      <c:ext xmlns:c15="http://schemas.microsoft.com/office/drawing/2012/chart" uri="{02D57815-91ED-43cb-92C2-25804820EDAC}">
                        <c15:formulaRef>
                          <c15:sqref>'Import. IAA'!$C$45</c15:sqref>
                        </c15:formulaRef>
                      </c:ext>
                    </c:extLst>
                    <c:strCache>
                      <c:ptCount val="1"/>
                      <c:pt idx="0">
                        <c:v>Pologne</c:v>
                      </c:pt>
                    </c:strCache>
                  </c:strRef>
                </c:tx>
                <c:spPr>
                  <a:solidFill>
                    <a:schemeClr val="accent6"/>
                  </a:solidFill>
                  <a:ln>
                    <a:noFill/>
                  </a:ln>
                  <a:effectLst/>
                </c:spPr>
                <c:invertIfNegative val="0"/>
                <c:cat>
                  <c:strRef>
                    <c:extLst xmlns:c15="http://schemas.microsoft.com/office/drawing/2012/chart">
                      <c:ext xmlns:c15="http://schemas.microsoft.com/office/drawing/2012/chart" uri="{02D57815-91ED-43cb-92C2-25804820EDAC}">
                        <c15:formulaRef>
                          <c15:sqref>'Import. IAA'!$J$38:$M$38</c15:sqref>
                        </c15:formulaRef>
                      </c:ext>
                    </c:extLst>
                    <c:strCache>
                      <c:ptCount val="4"/>
                      <c:pt idx="0">
                        <c:v>2021</c:v>
                      </c:pt>
                      <c:pt idx="1">
                        <c:v>2022</c:v>
                      </c:pt>
                      <c:pt idx="2">
                        <c:v>2023</c:v>
                      </c:pt>
                      <c:pt idx="3">
                        <c:v>2024</c:v>
                      </c:pt>
                    </c:strCache>
                  </c:strRef>
                </c:cat>
                <c:val>
                  <c:numRef>
                    <c:extLst xmlns:c15="http://schemas.microsoft.com/office/drawing/2012/chart">
                      <c:ext xmlns:c15="http://schemas.microsoft.com/office/drawing/2012/chart" uri="{02D57815-91ED-43cb-92C2-25804820EDAC}">
                        <c15:formulaRef>
                          <c15:sqref>'Import. IAA'!$J$45:$M$45</c15:sqref>
                        </c15:formulaRef>
                      </c:ext>
                    </c:extLst>
                    <c:numCache>
                      <c:formatCode>0</c:formatCode>
                      <c:ptCount val="4"/>
                      <c:pt idx="0">
                        <c:v>1666182371</c:v>
                      </c:pt>
                      <c:pt idx="1">
                        <c:v>2145174682</c:v>
                      </c:pt>
                      <c:pt idx="2">
                        <c:v>2480879189</c:v>
                      </c:pt>
                      <c:pt idx="3">
                        <c:v>2604033431</c:v>
                      </c:pt>
                    </c:numCache>
                  </c:numRef>
                </c:val>
                <c:extLst xmlns:c15="http://schemas.microsoft.com/office/drawing/2012/chart">
                  <c:ext xmlns:c16="http://schemas.microsoft.com/office/drawing/2014/chart" uri="{C3380CC4-5D6E-409C-BE32-E72D297353CC}">
                    <c16:uniqueId val="{00000016-3B58-4ED6-9F77-4E3F7F98D454}"/>
                  </c:ext>
                </c:extLst>
              </c15:ser>
            </c15:filteredBarSeries>
            <c15:filteredBarSeries>
              <c15:ser>
                <c:idx val="6"/>
                <c:order val="6"/>
                <c:tx>
                  <c:strRef>
                    <c:extLst xmlns:c15="http://schemas.microsoft.com/office/drawing/2012/chart">
                      <c:ext xmlns:c15="http://schemas.microsoft.com/office/drawing/2012/chart" uri="{02D57815-91ED-43cb-92C2-25804820EDAC}">
                        <c15:formulaRef>
                          <c15:sqref>'Import. IAA'!$C$46</c15:sqref>
                        </c15:formulaRef>
                      </c:ext>
                    </c:extLst>
                    <c:strCache>
                      <c:ptCount val="1"/>
                      <c:pt idx="0">
                        <c:v>Belgique</c:v>
                      </c:pt>
                    </c:strCache>
                  </c:strRef>
                </c:tx>
                <c:spPr>
                  <a:solidFill>
                    <a:schemeClr val="accent1">
                      <a:lumMod val="60000"/>
                    </a:schemeClr>
                  </a:solidFill>
                  <a:ln>
                    <a:noFill/>
                  </a:ln>
                  <a:effectLst/>
                </c:spPr>
                <c:invertIfNegative val="0"/>
                <c:cat>
                  <c:strRef>
                    <c:extLst xmlns:c15="http://schemas.microsoft.com/office/drawing/2012/chart">
                      <c:ext xmlns:c15="http://schemas.microsoft.com/office/drawing/2012/chart" uri="{02D57815-91ED-43cb-92C2-25804820EDAC}">
                        <c15:formulaRef>
                          <c15:sqref>'Import. IAA'!$J$38:$M$38</c15:sqref>
                        </c15:formulaRef>
                      </c:ext>
                    </c:extLst>
                    <c:strCache>
                      <c:ptCount val="4"/>
                      <c:pt idx="0">
                        <c:v>2021</c:v>
                      </c:pt>
                      <c:pt idx="1">
                        <c:v>2022</c:v>
                      </c:pt>
                      <c:pt idx="2">
                        <c:v>2023</c:v>
                      </c:pt>
                      <c:pt idx="3">
                        <c:v>2024</c:v>
                      </c:pt>
                    </c:strCache>
                  </c:strRef>
                </c:cat>
                <c:val>
                  <c:numRef>
                    <c:extLst xmlns:c15="http://schemas.microsoft.com/office/drawing/2012/chart">
                      <c:ext xmlns:c15="http://schemas.microsoft.com/office/drawing/2012/chart" uri="{02D57815-91ED-43cb-92C2-25804820EDAC}">
                        <c15:formulaRef>
                          <c15:sqref>'Import. IAA'!$J$46:$M$46</c15:sqref>
                        </c15:formulaRef>
                      </c:ext>
                    </c:extLst>
                    <c:numCache>
                      <c:formatCode>0</c:formatCode>
                      <c:ptCount val="4"/>
                      <c:pt idx="0">
                        <c:v>1584206357</c:v>
                      </c:pt>
                      <c:pt idx="1">
                        <c:v>1931639306</c:v>
                      </c:pt>
                      <c:pt idx="2">
                        <c:v>2063461669</c:v>
                      </c:pt>
                      <c:pt idx="3">
                        <c:v>2113741230</c:v>
                      </c:pt>
                    </c:numCache>
                  </c:numRef>
                </c:val>
                <c:extLst xmlns:c15="http://schemas.microsoft.com/office/drawing/2012/chart">
                  <c:ext xmlns:c16="http://schemas.microsoft.com/office/drawing/2014/chart" uri="{C3380CC4-5D6E-409C-BE32-E72D297353CC}">
                    <c16:uniqueId val="{00000017-3B58-4ED6-9F77-4E3F7F98D454}"/>
                  </c:ext>
                </c:extLst>
              </c15:ser>
            </c15:filteredBarSeries>
            <c15:filteredBarSeries>
              <c15:ser>
                <c:idx val="7"/>
                <c:order val="7"/>
                <c:tx>
                  <c:strRef>
                    <c:extLst xmlns:c15="http://schemas.microsoft.com/office/drawing/2012/chart">
                      <c:ext xmlns:c15="http://schemas.microsoft.com/office/drawing/2012/chart" uri="{02D57815-91ED-43cb-92C2-25804820EDAC}">
                        <c15:formulaRef>
                          <c15:sqref>'Import. IAA'!$C$47</c15:sqref>
                        </c15:formulaRef>
                      </c:ext>
                    </c:extLst>
                    <c:strCache>
                      <c:ptCount val="1"/>
                      <c:pt idx="0">
                        <c:v>Brésil</c:v>
                      </c:pt>
                    </c:strCache>
                  </c:strRef>
                </c:tx>
                <c:spPr>
                  <a:solidFill>
                    <a:schemeClr val="accent2">
                      <a:lumMod val="60000"/>
                    </a:schemeClr>
                  </a:solidFill>
                  <a:ln>
                    <a:noFill/>
                  </a:ln>
                  <a:effectLst/>
                </c:spPr>
                <c:invertIfNegative val="0"/>
                <c:cat>
                  <c:strRef>
                    <c:extLst xmlns:c15="http://schemas.microsoft.com/office/drawing/2012/chart">
                      <c:ext xmlns:c15="http://schemas.microsoft.com/office/drawing/2012/chart" uri="{02D57815-91ED-43cb-92C2-25804820EDAC}">
                        <c15:formulaRef>
                          <c15:sqref>'Import. IAA'!$J$38:$M$38</c15:sqref>
                        </c15:formulaRef>
                      </c:ext>
                    </c:extLst>
                    <c:strCache>
                      <c:ptCount val="4"/>
                      <c:pt idx="0">
                        <c:v>2021</c:v>
                      </c:pt>
                      <c:pt idx="1">
                        <c:v>2022</c:v>
                      </c:pt>
                      <c:pt idx="2">
                        <c:v>2023</c:v>
                      </c:pt>
                      <c:pt idx="3">
                        <c:v>2024</c:v>
                      </c:pt>
                    </c:strCache>
                  </c:strRef>
                </c:cat>
                <c:val>
                  <c:numRef>
                    <c:extLst xmlns:c15="http://schemas.microsoft.com/office/drawing/2012/chart">
                      <c:ext xmlns:c15="http://schemas.microsoft.com/office/drawing/2012/chart" uri="{02D57815-91ED-43cb-92C2-25804820EDAC}">
                        <c15:formulaRef>
                          <c15:sqref>'Import. IAA'!$J$47:$M$47</c15:sqref>
                        </c15:formulaRef>
                      </c:ext>
                    </c:extLst>
                    <c:numCache>
                      <c:formatCode>0</c:formatCode>
                      <c:ptCount val="4"/>
                      <c:pt idx="0">
                        <c:v>1472206726</c:v>
                      </c:pt>
                      <c:pt idx="1">
                        <c:v>2226443484</c:v>
                      </c:pt>
                      <c:pt idx="2">
                        <c:v>1875969804</c:v>
                      </c:pt>
                      <c:pt idx="3">
                        <c:v>2034654097</c:v>
                      </c:pt>
                    </c:numCache>
                  </c:numRef>
                </c:val>
                <c:extLst xmlns:c15="http://schemas.microsoft.com/office/drawing/2012/chart">
                  <c:ext xmlns:c16="http://schemas.microsoft.com/office/drawing/2014/chart" uri="{C3380CC4-5D6E-409C-BE32-E72D297353CC}">
                    <c16:uniqueId val="{00000018-3B58-4ED6-9F77-4E3F7F98D454}"/>
                  </c:ext>
                </c:extLst>
              </c15:ser>
            </c15:filteredBarSeries>
            <c15:filteredBarSeries>
              <c15:ser>
                <c:idx val="8"/>
                <c:order val="8"/>
                <c:tx>
                  <c:strRef>
                    <c:extLst xmlns:c15="http://schemas.microsoft.com/office/drawing/2012/chart">
                      <c:ext xmlns:c15="http://schemas.microsoft.com/office/drawing/2012/chart" uri="{02D57815-91ED-43cb-92C2-25804820EDAC}">
                        <c15:formulaRef>
                          <c15:sqref>'Import. IAA'!$C$48</c15:sqref>
                        </c15:formulaRef>
                      </c:ext>
                    </c:extLst>
                    <c:strCache>
                      <c:ptCount val="1"/>
                      <c:pt idx="0">
                        <c:v>Autriche</c:v>
                      </c:pt>
                    </c:strCache>
                  </c:strRef>
                </c:tx>
                <c:spPr>
                  <a:solidFill>
                    <a:schemeClr val="accent3">
                      <a:lumMod val="60000"/>
                    </a:schemeClr>
                  </a:solidFill>
                  <a:ln>
                    <a:noFill/>
                  </a:ln>
                  <a:effectLst/>
                </c:spPr>
                <c:invertIfNegative val="0"/>
                <c:cat>
                  <c:strRef>
                    <c:extLst xmlns:c15="http://schemas.microsoft.com/office/drawing/2012/chart">
                      <c:ext xmlns:c15="http://schemas.microsoft.com/office/drawing/2012/chart" uri="{02D57815-91ED-43cb-92C2-25804820EDAC}">
                        <c15:formulaRef>
                          <c15:sqref>'Import. IAA'!$J$38:$M$38</c15:sqref>
                        </c15:formulaRef>
                      </c:ext>
                    </c:extLst>
                    <c:strCache>
                      <c:ptCount val="4"/>
                      <c:pt idx="0">
                        <c:v>2021</c:v>
                      </c:pt>
                      <c:pt idx="1">
                        <c:v>2022</c:v>
                      </c:pt>
                      <c:pt idx="2">
                        <c:v>2023</c:v>
                      </c:pt>
                      <c:pt idx="3">
                        <c:v>2024</c:v>
                      </c:pt>
                    </c:strCache>
                  </c:strRef>
                </c:cat>
                <c:val>
                  <c:numRef>
                    <c:extLst xmlns:c15="http://schemas.microsoft.com/office/drawing/2012/chart">
                      <c:ext xmlns:c15="http://schemas.microsoft.com/office/drawing/2012/chart" uri="{02D57815-91ED-43cb-92C2-25804820EDAC}">
                        <c15:formulaRef>
                          <c15:sqref>'Import. IAA'!$J$48:$M$48</c15:sqref>
                        </c15:formulaRef>
                      </c:ext>
                    </c:extLst>
                    <c:numCache>
                      <c:formatCode>0</c:formatCode>
                      <c:ptCount val="4"/>
                      <c:pt idx="0">
                        <c:v>1386554704</c:v>
                      </c:pt>
                      <c:pt idx="1">
                        <c:v>1838377407</c:v>
                      </c:pt>
                      <c:pt idx="2">
                        <c:v>1861506960</c:v>
                      </c:pt>
                      <c:pt idx="3">
                        <c:v>1902312347</c:v>
                      </c:pt>
                    </c:numCache>
                  </c:numRef>
                </c:val>
                <c:extLst xmlns:c15="http://schemas.microsoft.com/office/drawing/2012/chart">
                  <c:ext xmlns:c16="http://schemas.microsoft.com/office/drawing/2014/chart" uri="{C3380CC4-5D6E-409C-BE32-E72D297353CC}">
                    <c16:uniqueId val="{00000019-3B58-4ED6-9F77-4E3F7F98D454}"/>
                  </c:ext>
                </c:extLst>
              </c15:ser>
            </c15:filteredBarSeries>
            <c15:filteredBarSeries>
              <c15:ser>
                <c:idx val="9"/>
                <c:order val="9"/>
                <c:tx>
                  <c:strRef>
                    <c:extLst xmlns:c15="http://schemas.microsoft.com/office/drawing/2012/chart">
                      <c:ext xmlns:c15="http://schemas.microsoft.com/office/drawing/2012/chart" uri="{02D57815-91ED-43cb-92C2-25804820EDAC}">
                        <c15:formulaRef>
                          <c15:sqref>'Import. IAA'!$C$49</c15:sqref>
                        </c15:formulaRef>
                      </c:ext>
                    </c:extLst>
                    <c:strCache>
                      <c:ptCount val="1"/>
                      <c:pt idx="0">
                        <c:v>Hongrie</c:v>
                      </c:pt>
                    </c:strCache>
                  </c:strRef>
                </c:tx>
                <c:spPr>
                  <a:solidFill>
                    <a:schemeClr val="accent4">
                      <a:lumMod val="60000"/>
                    </a:schemeClr>
                  </a:solidFill>
                  <a:ln>
                    <a:noFill/>
                  </a:ln>
                  <a:effectLst/>
                </c:spPr>
                <c:invertIfNegative val="0"/>
                <c:cat>
                  <c:strRef>
                    <c:extLst xmlns:c15="http://schemas.microsoft.com/office/drawing/2012/chart">
                      <c:ext xmlns:c15="http://schemas.microsoft.com/office/drawing/2012/chart" uri="{02D57815-91ED-43cb-92C2-25804820EDAC}">
                        <c15:formulaRef>
                          <c15:sqref>'Import. IAA'!$J$38:$M$38</c15:sqref>
                        </c15:formulaRef>
                      </c:ext>
                    </c:extLst>
                    <c:strCache>
                      <c:ptCount val="4"/>
                      <c:pt idx="0">
                        <c:v>2021</c:v>
                      </c:pt>
                      <c:pt idx="1">
                        <c:v>2022</c:v>
                      </c:pt>
                      <c:pt idx="2">
                        <c:v>2023</c:v>
                      </c:pt>
                      <c:pt idx="3">
                        <c:v>2024</c:v>
                      </c:pt>
                    </c:strCache>
                  </c:strRef>
                </c:cat>
                <c:val>
                  <c:numRef>
                    <c:extLst xmlns:c15="http://schemas.microsoft.com/office/drawing/2012/chart">
                      <c:ext xmlns:c15="http://schemas.microsoft.com/office/drawing/2012/chart" uri="{02D57815-91ED-43cb-92C2-25804820EDAC}">
                        <c15:formulaRef>
                          <c15:sqref>'Import. IAA'!$J$49:$M$49</c15:sqref>
                        </c15:formulaRef>
                      </c:ext>
                    </c:extLst>
                    <c:numCache>
                      <c:formatCode>0</c:formatCode>
                      <c:ptCount val="4"/>
                      <c:pt idx="0">
                        <c:v>1335564681</c:v>
                      </c:pt>
                      <c:pt idx="1">
                        <c:v>1664173947</c:v>
                      </c:pt>
                      <c:pt idx="2">
                        <c:v>1763198122</c:v>
                      </c:pt>
                      <c:pt idx="3">
                        <c:v>1862948200</c:v>
                      </c:pt>
                    </c:numCache>
                  </c:numRef>
                </c:val>
                <c:extLst xmlns:c15="http://schemas.microsoft.com/office/drawing/2012/chart">
                  <c:ext xmlns:c16="http://schemas.microsoft.com/office/drawing/2014/chart" uri="{C3380CC4-5D6E-409C-BE32-E72D297353CC}">
                    <c16:uniqueId val="{0000001A-3B58-4ED6-9F77-4E3F7F98D454}"/>
                  </c:ext>
                </c:extLst>
              </c15:ser>
            </c15:filteredBarSeries>
            <c15:filteredBarSeries>
              <c15:ser>
                <c:idx val="10"/>
                <c:order val="10"/>
                <c:tx>
                  <c:strRef>
                    <c:extLst xmlns:c15="http://schemas.microsoft.com/office/drawing/2012/chart">
                      <c:ext xmlns:c15="http://schemas.microsoft.com/office/drawing/2012/chart" uri="{02D57815-91ED-43cb-92C2-25804820EDAC}">
                        <c15:formulaRef>
                          <c15:sqref>'Import. IAA'!$C$50</c15:sqref>
                        </c15:formulaRef>
                      </c:ext>
                    </c:extLst>
                    <c:strCache>
                      <c:ptCount val="1"/>
                      <c:pt idx="0">
                        <c:v>Grèce</c:v>
                      </c:pt>
                    </c:strCache>
                  </c:strRef>
                </c:tx>
                <c:spPr>
                  <a:solidFill>
                    <a:schemeClr val="accent5">
                      <a:lumMod val="60000"/>
                    </a:schemeClr>
                  </a:solidFill>
                  <a:ln>
                    <a:noFill/>
                  </a:ln>
                  <a:effectLst/>
                </c:spPr>
                <c:invertIfNegative val="0"/>
                <c:dPt>
                  <c:idx val="0"/>
                  <c:invertIfNegative val="0"/>
                  <c:bubble3D val="0"/>
                  <c:spPr>
                    <a:solidFill>
                      <a:schemeClr val="tx2">
                        <a:lumMod val="20000"/>
                        <a:lumOff val="80000"/>
                      </a:schemeClr>
                    </a:solidFill>
                    <a:ln>
                      <a:noFill/>
                    </a:ln>
                    <a:effectLst/>
                  </c:spPr>
                  <c:extLst xmlns:c15="http://schemas.microsoft.com/office/drawing/2012/chart">
                    <c:ext xmlns:c16="http://schemas.microsoft.com/office/drawing/2014/chart" uri="{C3380CC4-5D6E-409C-BE32-E72D297353CC}">
                      <c16:uniqueId val="{0000001C-3B58-4ED6-9F77-4E3F7F98D454}"/>
                    </c:ext>
                  </c:extLst>
                </c:dPt>
                <c:dPt>
                  <c:idx val="1"/>
                  <c:invertIfNegative val="0"/>
                  <c:bubble3D val="0"/>
                  <c:spPr>
                    <a:solidFill>
                      <a:schemeClr val="tx2">
                        <a:lumMod val="60000"/>
                        <a:lumOff val="40000"/>
                      </a:schemeClr>
                    </a:solidFill>
                    <a:ln>
                      <a:noFill/>
                    </a:ln>
                    <a:effectLst/>
                  </c:spPr>
                  <c:extLst xmlns:c15="http://schemas.microsoft.com/office/drawing/2012/chart">
                    <c:ext xmlns:c16="http://schemas.microsoft.com/office/drawing/2014/chart" uri="{C3380CC4-5D6E-409C-BE32-E72D297353CC}">
                      <c16:uniqueId val="{0000001E-3B58-4ED6-9F77-4E3F7F98D454}"/>
                    </c:ext>
                  </c:extLst>
                </c:dPt>
                <c:dPt>
                  <c:idx val="2"/>
                  <c:invertIfNegative val="0"/>
                  <c:bubble3D val="0"/>
                  <c:spPr>
                    <a:solidFill>
                      <a:schemeClr val="tx2"/>
                    </a:solidFill>
                    <a:ln>
                      <a:noFill/>
                    </a:ln>
                    <a:effectLst/>
                  </c:spPr>
                  <c:extLst xmlns:c15="http://schemas.microsoft.com/office/drawing/2012/chart">
                    <c:ext xmlns:c16="http://schemas.microsoft.com/office/drawing/2014/chart" uri="{C3380CC4-5D6E-409C-BE32-E72D297353CC}">
                      <c16:uniqueId val="{00000020-3B58-4ED6-9F77-4E3F7F98D454}"/>
                    </c:ext>
                  </c:extLst>
                </c:dPt>
                <c:dPt>
                  <c:idx val="3"/>
                  <c:invertIfNegative val="0"/>
                  <c:bubble3D val="0"/>
                  <c:spPr>
                    <a:solidFill>
                      <a:srgbClr val="FF0000"/>
                    </a:solidFill>
                    <a:ln>
                      <a:noFill/>
                    </a:ln>
                    <a:effectLst/>
                  </c:spPr>
                  <c:extLst xmlns:c15="http://schemas.microsoft.com/office/drawing/2012/chart">
                    <c:ext xmlns:c16="http://schemas.microsoft.com/office/drawing/2014/chart" uri="{C3380CC4-5D6E-409C-BE32-E72D297353CC}">
                      <c16:uniqueId val="{00000022-3B58-4ED6-9F77-4E3F7F98D454}"/>
                    </c:ext>
                  </c:extLst>
                </c:dPt>
                <c:cat>
                  <c:strRef>
                    <c:extLst xmlns:c15="http://schemas.microsoft.com/office/drawing/2012/chart">
                      <c:ext xmlns:c15="http://schemas.microsoft.com/office/drawing/2012/chart" uri="{02D57815-91ED-43cb-92C2-25804820EDAC}">
                        <c15:formulaRef>
                          <c15:sqref>'Import. IAA'!$J$38:$M$38</c15:sqref>
                        </c15:formulaRef>
                      </c:ext>
                    </c:extLst>
                    <c:strCache>
                      <c:ptCount val="4"/>
                      <c:pt idx="0">
                        <c:v>2021</c:v>
                      </c:pt>
                      <c:pt idx="1">
                        <c:v>2022</c:v>
                      </c:pt>
                      <c:pt idx="2">
                        <c:v>2023</c:v>
                      </c:pt>
                      <c:pt idx="3">
                        <c:v>2024</c:v>
                      </c:pt>
                    </c:strCache>
                  </c:strRef>
                </c:cat>
                <c:val>
                  <c:numRef>
                    <c:extLst xmlns:c15="http://schemas.microsoft.com/office/drawing/2012/chart">
                      <c:ext xmlns:c15="http://schemas.microsoft.com/office/drawing/2012/chart" uri="{02D57815-91ED-43cb-92C2-25804820EDAC}">
                        <c15:formulaRef>
                          <c15:sqref>'Import. IAA'!$J$50:$M$50</c15:sqref>
                        </c15:formulaRef>
                      </c:ext>
                    </c:extLst>
                    <c:numCache>
                      <c:formatCode>0</c:formatCode>
                      <c:ptCount val="4"/>
                      <c:pt idx="0">
                        <c:v>1246575866</c:v>
                      </c:pt>
                      <c:pt idx="1">
                        <c:v>1548791933</c:v>
                      </c:pt>
                      <c:pt idx="2">
                        <c:v>2123510012</c:v>
                      </c:pt>
                      <c:pt idx="3">
                        <c:v>1853294820</c:v>
                      </c:pt>
                    </c:numCache>
                  </c:numRef>
                </c:val>
                <c:extLst xmlns:c15="http://schemas.microsoft.com/office/drawing/2012/chart">
                  <c:ext xmlns:c16="http://schemas.microsoft.com/office/drawing/2014/chart" uri="{C3380CC4-5D6E-409C-BE32-E72D297353CC}">
                    <c16:uniqueId val="{00000023-3B58-4ED6-9F77-4E3F7F98D454}"/>
                  </c:ext>
                </c:extLst>
              </c15:ser>
            </c15:filteredBarSeries>
          </c:ext>
        </c:extLst>
      </c:barChart>
      <c:catAx>
        <c:axId val="5952827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595277232"/>
        <c:crosses val="autoZero"/>
        <c:auto val="1"/>
        <c:lblAlgn val="ctr"/>
        <c:lblOffset val="100"/>
        <c:noMultiLvlLbl val="0"/>
      </c:catAx>
      <c:valAx>
        <c:axId val="595277232"/>
        <c:scaling>
          <c:orientation val="minMax"/>
          <c:max val="70000000000"/>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595282720"/>
        <c:crosses val="autoZero"/>
        <c:crossBetween val="between"/>
        <c:dispUnits>
          <c:builtInUnit val="billions"/>
          <c:dispUnitsLbl>
            <c:layout/>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r>
                    <a:rPr lang="fr-FR"/>
                    <a:t>Milliards (en €)</a:t>
                  </a:r>
                </a:p>
              </c:rich>
            </c:tx>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dispUnitsLbl>
        </c:dispUnits>
      </c:valAx>
      <c:spPr>
        <a:noFill/>
        <a:ln>
          <a:noFill/>
        </a:ln>
        <a:effectLst/>
      </c:spPr>
    </c:plotArea>
    <c:plotVisOnly val="1"/>
    <c:dispBlanksAs val="gap"/>
    <c:showDLblsOverMax val="0"/>
  </c:chart>
  <c:spPr>
    <a:noFill/>
    <a:ln>
      <a:noFill/>
    </a:ln>
    <a:effectLst/>
  </c:spPr>
  <c:txPr>
    <a:bodyPr/>
    <a:lstStyle/>
    <a:p>
      <a:pPr>
        <a:defRPr sz="1200">
          <a:latin typeface="Marianne" panose="02000000000000000000" pitchFamily="50" charset="0"/>
        </a:defRPr>
      </a:pPr>
      <a:endParaRPr lang="fr-FR"/>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spPr>
            <a:solidFill>
              <a:schemeClr val="accent4">
                <a:lumMod val="60000"/>
                <a:lumOff val="40000"/>
              </a:schemeClr>
            </a:solidFill>
          </c:spPr>
          <c:dPt>
            <c:idx val="0"/>
            <c:bubble3D val="0"/>
            <c:spPr>
              <a:solidFill>
                <a:srgbClr val="C00000"/>
              </a:solidFill>
              <a:ln w="19050">
                <a:solidFill>
                  <a:schemeClr val="lt1"/>
                </a:solidFill>
              </a:ln>
              <a:effectLst/>
            </c:spPr>
            <c:extLst>
              <c:ext xmlns:c16="http://schemas.microsoft.com/office/drawing/2014/chart" uri="{C3380CC4-5D6E-409C-BE32-E72D297353CC}">
                <c16:uniqueId val="{00000001-5197-4C04-8F13-A1B97430538C}"/>
              </c:ext>
            </c:extLst>
          </c:dPt>
          <c:dPt>
            <c:idx val="1"/>
            <c:bubble3D val="0"/>
            <c:spPr>
              <a:solidFill>
                <a:srgbClr val="00B050"/>
              </a:solidFill>
              <a:ln w="19050">
                <a:solidFill>
                  <a:schemeClr val="lt1"/>
                </a:solidFill>
              </a:ln>
              <a:effectLst/>
            </c:spPr>
            <c:extLst>
              <c:ext xmlns:c16="http://schemas.microsoft.com/office/drawing/2014/chart" uri="{C3380CC4-5D6E-409C-BE32-E72D297353CC}">
                <c16:uniqueId val="{00000003-5197-4C04-8F13-A1B97430538C}"/>
              </c:ext>
            </c:extLst>
          </c:dPt>
          <c:dPt>
            <c:idx val="2"/>
            <c:bubble3D val="0"/>
            <c:spPr>
              <a:solidFill>
                <a:schemeClr val="tx2">
                  <a:lumMod val="60000"/>
                  <a:lumOff val="40000"/>
                </a:schemeClr>
              </a:solidFill>
              <a:ln w="19050">
                <a:solidFill>
                  <a:schemeClr val="lt1"/>
                </a:solidFill>
              </a:ln>
              <a:effectLst/>
            </c:spPr>
            <c:extLst>
              <c:ext xmlns:c16="http://schemas.microsoft.com/office/drawing/2014/chart" uri="{C3380CC4-5D6E-409C-BE32-E72D297353CC}">
                <c16:uniqueId val="{00000005-5197-4C04-8F13-A1B97430538C}"/>
              </c:ext>
            </c:extLst>
          </c:dPt>
          <c:dPt>
            <c:idx val="3"/>
            <c:bubble3D val="0"/>
            <c:spPr>
              <a:solidFill>
                <a:srgbClr val="FF0000"/>
              </a:solidFill>
              <a:ln w="19050">
                <a:solidFill>
                  <a:schemeClr val="lt1"/>
                </a:solidFill>
              </a:ln>
              <a:effectLst/>
            </c:spPr>
            <c:extLst>
              <c:ext xmlns:c16="http://schemas.microsoft.com/office/drawing/2014/chart" uri="{C3380CC4-5D6E-409C-BE32-E72D297353CC}">
                <c16:uniqueId val="{00000007-5197-4C04-8F13-A1B97430538C}"/>
              </c:ext>
            </c:extLst>
          </c:dPt>
          <c:dPt>
            <c:idx val="4"/>
            <c:bubble3D val="0"/>
            <c:spPr>
              <a:solidFill>
                <a:schemeClr val="bg1">
                  <a:lumMod val="95000"/>
                </a:schemeClr>
              </a:solidFill>
              <a:ln w="19050">
                <a:solidFill>
                  <a:schemeClr val="lt1"/>
                </a:solidFill>
              </a:ln>
              <a:effectLst/>
            </c:spPr>
            <c:extLst>
              <c:ext xmlns:c16="http://schemas.microsoft.com/office/drawing/2014/chart" uri="{C3380CC4-5D6E-409C-BE32-E72D297353CC}">
                <c16:uniqueId val="{00000009-5197-4C04-8F13-A1B97430538C}"/>
              </c:ext>
            </c:extLst>
          </c:dPt>
          <c:dPt>
            <c:idx val="5"/>
            <c:bubble3D val="0"/>
            <c:spPr>
              <a:solidFill>
                <a:schemeClr val="accent6">
                  <a:lumMod val="60000"/>
                  <a:lumOff val="40000"/>
                </a:schemeClr>
              </a:solidFill>
              <a:ln w="19050">
                <a:solidFill>
                  <a:schemeClr val="lt1"/>
                </a:solidFill>
              </a:ln>
              <a:effectLst/>
            </c:spPr>
            <c:extLst>
              <c:ext xmlns:c16="http://schemas.microsoft.com/office/drawing/2014/chart" uri="{C3380CC4-5D6E-409C-BE32-E72D297353CC}">
                <c16:uniqueId val="{0000000B-5197-4C04-8F13-A1B97430538C}"/>
              </c:ext>
            </c:extLst>
          </c:dPt>
          <c:dPt>
            <c:idx val="6"/>
            <c:bubble3D val="0"/>
            <c:spPr>
              <a:solidFill>
                <a:srgbClr val="FFFF00"/>
              </a:solidFill>
              <a:ln w="19050">
                <a:solidFill>
                  <a:schemeClr val="lt1"/>
                </a:solidFill>
              </a:ln>
              <a:effectLst/>
            </c:spPr>
            <c:extLst>
              <c:ext xmlns:c16="http://schemas.microsoft.com/office/drawing/2014/chart" uri="{C3380CC4-5D6E-409C-BE32-E72D297353CC}">
                <c16:uniqueId val="{0000000D-5197-4C04-8F13-A1B97430538C}"/>
              </c:ext>
            </c:extLst>
          </c:dPt>
          <c:dPt>
            <c:idx val="7"/>
            <c:bubble3D val="0"/>
            <c:spPr>
              <a:solidFill>
                <a:schemeClr val="accent2">
                  <a:lumMod val="40000"/>
                  <a:lumOff val="60000"/>
                </a:schemeClr>
              </a:solidFill>
              <a:ln w="19050">
                <a:solidFill>
                  <a:schemeClr val="lt1"/>
                </a:solidFill>
              </a:ln>
              <a:effectLst/>
            </c:spPr>
            <c:extLst>
              <c:ext xmlns:c16="http://schemas.microsoft.com/office/drawing/2014/chart" uri="{C3380CC4-5D6E-409C-BE32-E72D297353CC}">
                <c16:uniqueId val="{0000000F-5197-4C04-8F13-A1B97430538C}"/>
              </c:ext>
            </c:extLst>
          </c:dPt>
          <c:dPt>
            <c:idx val="8"/>
            <c:bubble3D val="0"/>
            <c:spPr>
              <a:solidFill>
                <a:schemeClr val="accent4">
                  <a:lumMod val="60000"/>
                  <a:lumOff val="40000"/>
                </a:schemeClr>
              </a:solidFill>
              <a:ln w="19050">
                <a:solidFill>
                  <a:schemeClr val="lt1"/>
                </a:solidFill>
              </a:ln>
              <a:effectLst/>
            </c:spPr>
            <c:extLst>
              <c:ext xmlns:c16="http://schemas.microsoft.com/office/drawing/2014/chart" uri="{C3380CC4-5D6E-409C-BE32-E72D297353CC}">
                <c16:uniqueId val="{00000011-5197-4C04-8F13-A1B97430538C}"/>
              </c:ext>
            </c:extLst>
          </c:dPt>
          <c:dPt>
            <c:idx val="9"/>
            <c:bubble3D val="0"/>
            <c:spPr>
              <a:solidFill>
                <a:schemeClr val="accent6">
                  <a:lumMod val="75000"/>
                </a:schemeClr>
              </a:solidFill>
              <a:ln w="19050">
                <a:solidFill>
                  <a:schemeClr val="lt1"/>
                </a:solidFill>
              </a:ln>
              <a:effectLst/>
            </c:spPr>
            <c:extLst>
              <c:ext xmlns:c16="http://schemas.microsoft.com/office/drawing/2014/chart" uri="{C3380CC4-5D6E-409C-BE32-E72D297353CC}">
                <c16:uniqueId val="{00000013-5197-4C04-8F13-A1B97430538C}"/>
              </c:ext>
            </c:extLst>
          </c:dPt>
          <c:dPt>
            <c:idx val="10"/>
            <c:bubble3D val="0"/>
            <c:spPr>
              <a:solidFill>
                <a:schemeClr val="bg1">
                  <a:lumMod val="85000"/>
                </a:schemeClr>
              </a:solidFill>
              <a:ln w="19050">
                <a:solidFill>
                  <a:schemeClr val="lt1"/>
                </a:solidFill>
              </a:ln>
              <a:effectLst/>
            </c:spPr>
            <c:extLst>
              <c:ext xmlns:c16="http://schemas.microsoft.com/office/drawing/2014/chart" uri="{C3380CC4-5D6E-409C-BE32-E72D297353CC}">
                <c16:uniqueId val="{00000015-5197-4C04-8F13-A1B97430538C}"/>
              </c:ext>
            </c:extLst>
          </c:dPt>
          <c:dLbls>
            <c:dLbl>
              <c:idx val="0"/>
              <c:layout>
                <c:manualLayout>
                  <c:x val="-0.19844500170117318"/>
                  <c:y val="0.16521899339827237"/>
                </c:manualLayout>
              </c:layout>
              <c:spPr>
                <a:noFill/>
                <a:ln>
                  <a:noFill/>
                </a:ln>
                <a:effectLst/>
              </c:spPr>
              <c:txPr>
                <a:bodyPr rot="0" spcFirstLastPara="1" vertOverflow="ellipsis" vert="horz" wrap="square" lIns="38100" tIns="19050" rIns="38100" bIns="19050" anchor="ctr" anchorCtr="1">
                  <a:noAutofit/>
                </a:bodyPr>
                <a:lstStyle/>
                <a:p>
                  <a:pPr>
                    <a:defRPr sz="1200" b="0" i="0" u="none" strike="noStrike" kern="1200" baseline="0">
                      <a:solidFill>
                        <a:schemeClr val="bg1"/>
                      </a:solidFill>
                      <a:latin typeface="Marianne" panose="02000000000000000000" pitchFamily="50" charset="0"/>
                      <a:ea typeface="+mn-ea"/>
                      <a:cs typeface="+mn-cs"/>
                    </a:defRPr>
                  </a:pPr>
                  <a:endParaRPr lang="fr-FR"/>
                </a:p>
              </c:txPr>
              <c:showLegendKey val="0"/>
              <c:showVal val="1"/>
              <c:showCatName val="1"/>
              <c:showSerName val="0"/>
              <c:showPercent val="0"/>
              <c:showBubbleSize val="0"/>
              <c:separator>
</c:separator>
              <c:extLst>
                <c:ext xmlns:c15="http://schemas.microsoft.com/office/drawing/2012/chart" uri="{CE6537A1-D6FC-4f65-9D91-7224C49458BB}">
                  <c15:layout>
                    <c:manualLayout>
                      <c:w val="0.23285280441548953"/>
                      <c:h val="0.25541963303732917"/>
                    </c:manualLayout>
                  </c15:layout>
                </c:ext>
                <c:ext xmlns:c16="http://schemas.microsoft.com/office/drawing/2014/chart" uri="{C3380CC4-5D6E-409C-BE32-E72D297353CC}">
                  <c16:uniqueId val="{00000001-5197-4C04-8F13-A1B97430538C}"/>
                </c:ext>
              </c:extLst>
            </c:dLbl>
            <c:dLbl>
              <c:idx val="1"/>
              <c:layout/>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ysClr val="windowText" lastClr="000000"/>
                      </a:solidFill>
                      <a:latin typeface="Marianne" panose="02000000000000000000" pitchFamily="50" charset="0"/>
                      <a:ea typeface="+mn-ea"/>
                      <a:cs typeface="+mn-cs"/>
                    </a:defRPr>
                  </a:pPr>
                  <a:endParaRPr lang="fr-FR"/>
                </a:p>
              </c:txPr>
              <c:showLegendKey val="0"/>
              <c:showVal val="1"/>
              <c:showCatName val="1"/>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5197-4C04-8F13-A1B97430538C}"/>
                </c:ext>
              </c:extLst>
            </c:dLbl>
            <c:dLbl>
              <c:idx val="2"/>
              <c:layout>
                <c:manualLayout>
                  <c:x val="-0.18564209836561363"/>
                  <c:y val="-0.18504808544272644"/>
                </c:manualLayout>
              </c:layout>
              <c:spPr>
                <a:noFill/>
                <a:ln>
                  <a:noFill/>
                </a:ln>
                <a:effectLst/>
              </c:spPr>
              <c:txPr>
                <a:bodyPr rot="0" spcFirstLastPara="1" vertOverflow="ellipsis" vert="horz" wrap="square" lIns="38100" tIns="19050" rIns="38100" bIns="19050" anchor="ctr" anchorCtr="1">
                  <a:noAutofit/>
                </a:bodyPr>
                <a:lstStyle/>
                <a:p>
                  <a:pPr>
                    <a:defRPr sz="1050" b="0" i="0" u="none" strike="noStrike" kern="1200" baseline="0">
                      <a:solidFill>
                        <a:sysClr val="windowText" lastClr="000000"/>
                      </a:solidFill>
                      <a:latin typeface="Marianne" panose="02000000000000000000" pitchFamily="50" charset="0"/>
                      <a:ea typeface="+mn-ea"/>
                      <a:cs typeface="+mn-cs"/>
                    </a:defRPr>
                  </a:pPr>
                  <a:endParaRPr lang="fr-FR"/>
                </a:p>
              </c:txPr>
              <c:showLegendKey val="0"/>
              <c:showVal val="1"/>
              <c:showCatName val="1"/>
              <c:showSerName val="0"/>
              <c:showPercent val="0"/>
              <c:showBubbleSize val="0"/>
              <c:separator>
</c:separator>
              <c:extLst>
                <c:ext xmlns:c15="http://schemas.microsoft.com/office/drawing/2012/chart" uri="{CE6537A1-D6FC-4f65-9D91-7224C49458BB}">
                  <c15:layout>
                    <c:manualLayout>
                      <c:w val="0.23422634424184383"/>
                      <c:h val="0.23374110088801253"/>
                    </c:manualLayout>
                  </c15:layout>
                </c:ext>
                <c:ext xmlns:c16="http://schemas.microsoft.com/office/drawing/2014/chart" uri="{C3380CC4-5D6E-409C-BE32-E72D297353CC}">
                  <c16:uniqueId val="{00000005-5197-4C04-8F13-A1B97430538C}"/>
                </c:ext>
              </c:extLst>
            </c:dLbl>
            <c:dLbl>
              <c:idx val="3"/>
              <c:layout>
                <c:manualLayout>
                  <c:x val="-5.2226772685459437E-2"/>
                  <c:y val="-0.12425002742515745"/>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arianne" panose="02000000000000000000" pitchFamily="50" charset="0"/>
                      <a:ea typeface="+mn-ea"/>
                      <a:cs typeface="+mn-cs"/>
                    </a:defRPr>
                  </a:pPr>
                  <a:endParaRPr lang="fr-FR"/>
                </a:p>
              </c:txPr>
              <c:showLegendKey val="0"/>
              <c:showVal val="1"/>
              <c:showCatName val="1"/>
              <c:showSerName val="0"/>
              <c:showPercent val="0"/>
              <c:showBubbleSize val="0"/>
              <c:separator>
</c:separator>
              <c:extLst>
                <c:ext xmlns:c15="http://schemas.microsoft.com/office/drawing/2012/chart" uri="{CE6537A1-D6FC-4f65-9D91-7224C49458BB}">
                  <c15:layout/>
                </c:ext>
                <c:ext xmlns:c16="http://schemas.microsoft.com/office/drawing/2014/chart" uri="{C3380CC4-5D6E-409C-BE32-E72D297353CC}">
                  <c16:uniqueId val="{00000007-5197-4C04-8F13-A1B97430538C}"/>
                </c:ext>
              </c:extLst>
            </c:dLbl>
            <c:dLbl>
              <c:idx val="4"/>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arianne" panose="02000000000000000000" pitchFamily="50" charset="0"/>
                      <a:ea typeface="+mn-ea"/>
                      <a:cs typeface="+mn-cs"/>
                    </a:defRPr>
                  </a:pPr>
                  <a:endParaRPr lang="fr-FR"/>
                </a:p>
              </c:txPr>
              <c:showLegendKey val="0"/>
              <c:showVal val="1"/>
              <c:showCatName val="1"/>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5197-4C04-8F13-A1B97430538C}"/>
                </c:ext>
              </c:extLst>
            </c:dLbl>
            <c:dLbl>
              <c:idx val="5"/>
              <c:layout/>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ysClr val="windowText" lastClr="000000"/>
                      </a:solidFill>
                      <a:latin typeface="Marianne" panose="02000000000000000000" pitchFamily="50" charset="0"/>
                      <a:ea typeface="+mn-ea"/>
                      <a:cs typeface="+mn-cs"/>
                    </a:defRPr>
                  </a:pPr>
                  <a:endParaRPr lang="fr-FR"/>
                </a:p>
              </c:txPr>
              <c:showLegendKey val="0"/>
              <c:showVal val="1"/>
              <c:showCatName val="1"/>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B-5197-4C04-8F13-A1B97430538C}"/>
                </c:ext>
              </c:extLst>
            </c:dLbl>
            <c:dLbl>
              <c:idx val="6"/>
              <c:layout/>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ysClr val="windowText" lastClr="000000"/>
                      </a:solidFill>
                      <a:latin typeface="Marianne" panose="02000000000000000000" pitchFamily="50" charset="0"/>
                      <a:ea typeface="+mn-ea"/>
                      <a:cs typeface="+mn-cs"/>
                    </a:defRPr>
                  </a:pPr>
                  <a:endParaRPr lang="fr-FR"/>
                </a:p>
              </c:txPr>
              <c:showLegendKey val="0"/>
              <c:showVal val="1"/>
              <c:showCatName val="1"/>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D-5197-4C04-8F13-A1B97430538C}"/>
                </c:ext>
              </c:extLst>
            </c:dLbl>
            <c:dLbl>
              <c:idx val="7"/>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arianne" panose="02000000000000000000" pitchFamily="50" charset="0"/>
                      <a:ea typeface="+mn-ea"/>
                      <a:cs typeface="+mn-cs"/>
                    </a:defRPr>
                  </a:pPr>
                  <a:endParaRPr lang="fr-FR"/>
                </a:p>
              </c:txPr>
              <c:showLegendKey val="0"/>
              <c:showVal val="1"/>
              <c:showCatName val="1"/>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F-5197-4C04-8F13-A1B97430538C}"/>
                </c:ext>
              </c:extLst>
            </c:dLbl>
            <c:dLbl>
              <c:idx val="8"/>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arianne" panose="02000000000000000000" pitchFamily="50" charset="0"/>
                      <a:ea typeface="+mn-ea"/>
                      <a:cs typeface="+mn-cs"/>
                    </a:defRPr>
                  </a:pPr>
                  <a:endParaRPr lang="fr-FR"/>
                </a:p>
              </c:txPr>
              <c:showLegendKey val="0"/>
              <c:showVal val="1"/>
              <c:showCatName val="1"/>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1-5197-4C04-8F13-A1B97430538C}"/>
                </c:ext>
              </c:extLst>
            </c:dLbl>
            <c:dLbl>
              <c:idx val="9"/>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arianne" panose="02000000000000000000" pitchFamily="50" charset="0"/>
                      <a:ea typeface="+mn-ea"/>
                      <a:cs typeface="+mn-cs"/>
                    </a:defRPr>
                  </a:pPr>
                  <a:endParaRPr lang="fr-FR"/>
                </a:p>
              </c:txPr>
              <c:showLegendKey val="0"/>
              <c:showVal val="1"/>
              <c:showCatName val="1"/>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3-5197-4C04-8F13-A1B97430538C}"/>
                </c:ext>
              </c:extLst>
            </c:dLbl>
            <c:dLbl>
              <c:idx val="10"/>
              <c:layout/>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ysClr val="windowText" lastClr="000000"/>
                      </a:solidFill>
                      <a:latin typeface="Marianne" panose="02000000000000000000" pitchFamily="50" charset="0"/>
                      <a:ea typeface="+mn-ea"/>
                      <a:cs typeface="+mn-cs"/>
                    </a:defRPr>
                  </a:pPr>
                  <a:endParaRPr lang="fr-FR"/>
                </a:p>
              </c:txPr>
              <c:showLegendKey val="0"/>
              <c:showVal val="1"/>
              <c:showCatName val="1"/>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5-5197-4C04-8F13-A1B97430538C}"/>
                </c:ext>
              </c:extLst>
            </c:dLbl>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ysClr val="windowText" lastClr="000000"/>
                    </a:solidFill>
                    <a:latin typeface="Marianne" panose="02000000000000000000" pitchFamily="50" charset="0"/>
                    <a:ea typeface="+mn-ea"/>
                    <a:cs typeface="+mn-cs"/>
                  </a:defRPr>
                </a:pPr>
                <a:endParaRPr lang="fr-FR"/>
              </a:p>
            </c:txPr>
            <c:showLegendKey val="0"/>
            <c:showVal val="1"/>
            <c:showCatName val="1"/>
            <c:showSerName val="0"/>
            <c:showPercent val="0"/>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'Import. TBB'!$C$34:$C$44</c:f>
              <c:strCache>
                <c:ptCount val="11"/>
                <c:pt idx="0">
                  <c:v>Produits d'épicerie</c:v>
                </c:pt>
                <c:pt idx="1">
                  <c:v>Fruits et légumes</c:v>
                </c:pt>
                <c:pt idx="2">
                  <c:v>Pêche et aquaculture</c:v>
                </c:pt>
                <c:pt idx="3">
                  <c:v>Viande et produits carnés</c:v>
                </c:pt>
                <c:pt idx="4">
                  <c:v>Laits et produits laitiers</c:v>
                </c:pt>
                <c:pt idx="5">
                  <c:v>Céréales</c:v>
                </c:pt>
                <c:pt idx="6">
                  <c:v>Oléagineux</c:v>
                </c:pt>
                <c:pt idx="7">
                  <c:v>Animaux vivants et génétique</c:v>
                </c:pt>
                <c:pt idx="8">
                  <c:v>Vins et spiritueux</c:v>
                </c:pt>
                <c:pt idx="9">
                  <c:v>Sucre</c:v>
                </c:pt>
                <c:pt idx="10">
                  <c:v>Autres</c:v>
                </c:pt>
              </c:strCache>
            </c:strRef>
          </c:cat>
          <c:val>
            <c:numRef>
              <c:f>'Import. TBB'!$M$34:$M$44</c:f>
              <c:numCache>
                <c:formatCode>0%</c:formatCode>
                <c:ptCount val="11"/>
                <c:pt idx="0">
                  <c:v>0.18034554661779029</c:v>
                </c:pt>
                <c:pt idx="1">
                  <c:v>0.12633538306088807</c:v>
                </c:pt>
                <c:pt idx="2">
                  <c:v>0.1134390069684021</c:v>
                </c:pt>
                <c:pt idx="3">
                  <c:v>0.11241011182960896</c:v>
                </c:pt>
                <c:pt idx="4">
                  <c:v>8.1063865787803585E-2</c:v>
                </c:pt>
                <c:pt idx="5">
                  <c:v>7.5033985039355794E-2</c:v>
                </c:pt>
                <c:pt idx="6">
                  <c:v>6.7051747671505985E-2</c:v>
                </c:pt>
                <c:pt idx="7">
                  <c:v>3.8686474616784663E-2</c:v>
                </c:pt>
                <c:pt idx="8">
                  <c:v>3.8089697056878688E-2</c:v>
                </c:pt>
                <c:pt idx="9">
                  <c:v>2.0605915192732235E-2</c:v>
                </c:pt>
                <c:pt idx="10">
                  <c:v>0.14693826615824965</c:v>
                </c:pt>
              </c:numCache>
            </c:numRef>
          </c:val>
          <c:extLst>
            <c:ext xmlns:c16="http://schemas.microsoft.com/office/drawing/2014/chart" uri="{C3380CC4-5D6E-409C-BE32-E72D297353CC}">
              <c16:uniqueId val="{00000016-5197-4C04-8F13-A1B97430538C}"/>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sz="800">
          <a:latin typeface="Marianne" panose="02000000000000000000" pitchFamily="50" charset="0"/>
        </a:defRPr>
      </a:pPr>
      <a:endParaRPr lang="fr-FR"/>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chemeClr val="accent1"/>
            </a:solidFill>
            <a:ln>
              <a:noFill/>
            </a:ln>
            <a:effectLst/>
          </c:spPr>
          <c:invertIfNegative val="0"/>
          <c:dPt>
            <c:idx val="0"/>
            <c:invertIfNegative val="0"/>
            <c:bubble3D val="0"/>
            <c:spPr>
              <a:solidFill>
                <a:srgbClr val="0000FF"/>
              </a:solidFill>
              <a:ln>
                <a:noFill/>
              </a:ln>
              <a:effectLst/>
            </c:spPr>
            <c:extLst>
              <c:ext xmlns:c16="http://schemas.microsoft.com/office/drawing/2014/chart" uri="{C3380CC4-5D6E-409C-BE32-E72D297353CC}">
                <c16:uniqueId val="{00000001-BD1E-4B88-B0BA-D7530A303AF6}"/>
              </c:ext>
            </c:extLst>
          </c:dPt>
          <c:dPt>
            <c:idx val="1"/>
            <c:invertIfNegative val="0"/>
            <c:bubble3D val="0"/>
            <c:spPr>
              <a:solidFill>
                <a:schemeClr val="tx2">
                  <a:lumMod val="60000"/>
                  <a:lumOff val="40000"/>
                </a:schemeClr>
              </a:solidFill>
              <a:ln>
                <a:noFill/>
              </a:ln>
              <a:effectLst/>
            </c:spPr>
            <c:extLst>
              <c:ext xmlns:c16="http://schemas.microsoft.com/office/drawing/2014/chart" uri="{C3380CC4-5D6E-409C-BE32-E72D297353CC}">
                <c16:uniqueId val="{00000003-BD1E-4B88-B0BA-D7530A303AF6}"/>
              </c:ext>
            </c:extLst>
          </c:dPt>
          <c:dPt>
            <c:idx val="2"/>
            <c:invertIfNegative val="0"/>
            <c:bubble3D val="0"/>
            <c:spPr>
              <a:solidFill>
                <a:schemeClr val="accent5"/>
              </a:solidFill>
              <a:ln>
                <a:noFill/>
              </a:ln>
              <a:effectLst/>
            </c:spPr>
            <c:extLst>
              <c:ext xmlns:c16="http://schemas.microsoft.com/office/drawing/2014/chart" uri="{C3380CC4-5D6E-409C-BE32-E72D297353CC}">
                <c16:uniqueId val="{00000005-BD1E-4B88-B0BA-D7530A303AF6}"/>
              </c:ext>
            </c:extLst>
          </c:dPt>
          <c:dPt>
            <c:idx val="3"/>
            <c:invertIfNegative val="0"/>
            <c:bubble3D val="0"/>
            <c:spPr>
              <a:solidFill>
                <a:srgbClr val="00B0F0"/>
              </a:solidFill>
              <a:ln>
                <a:noFill/>
              </a:ln>
              <a:effectLst/>
            </c:spPr>
            <c:extLst>
              <c:ext xmlns:c16="http://schemas.microsoft.com/office/drawing/2014/chart" uri="{C3380CC4-5D6E-409C-BE32-E72D297353CC}">
                <c16:uniqueId val="{00000007-BD1E-4B88-B0BA-D7530A303AF6}"/>
              </c:ext>
            </c:extLst>
          </c:dPt>
          <c:dPt>
            <c:idx val="4"/>
            <c:invertIfNegative val="0"/>
            <c:bubble3D val="0"/>
            <c:spPr>
              <a:solidFill>
                <a:schemeClr val="tx2"/>
              </a:solidFill>
              <a:ln>
                <a:noFill/>
              </a:ln>
              <a:effectLst/>
            </c:spPr>
            <c:extLst>
              <c:ext xmlns:c16="http://schemas.microsoft.com/office/drawing/2014/chart" uri="{C3380CC4-5D6E-409C-BE32-E72D297353CC}">
                <c16:uniqueId val="{00000009-BD1E-4B88-B0BA-D7530A303AF6}"/>
              </c:ext>
            </c:extLst>
          </c:dPt>
          <c:dPt>
            <c:idx val="5"/>
            <c:invertIfNegative val="0"/>
            <c:bubble3D val="0"/>
            <c:spPr>
              <a:solidFill>
                <a:schemeClr val="accent5">
                  <a:lumMod val="50000"/>
                </a:schemeClr>
              </a:solidFill>
              <a:ln>
                <a:noFill/>
              </a:ln>
              <a:effectLst/>
            </c:spPr>
            <c:extLst>
              <c:ext xmlns:c16="http://schemas.microsoft.com/office/drawing/2014/chart" uri="{C3380CC4-5D6E-409C-BE32-E72D297353CC}">
                <c16:uniqueId val="{0000000B-BD1E-4B88-B0BA-D7530A303AF6}"/>
              </c:ext>
            </c:extLst>
          </c:dPt>
          <c:dPt>
            <c:idx val="6"/>
            <c:invertIfNegative val="0"/>
            <c:bubble3D val="0"/>
            <c:spPr>
              <a:solidFill>
                <a:schemeClr val="tx2">
                  <a:lumMod val="40000"/>
                  <a:lumOff val="60000"/>
                </a:schemeClr>
              </a:solidFill>
              <a:ln>
                <a:noFill/>
              </a:ln>
              <a:effectLst/>
            </c:spPr>
            <c:extLst>
              <c:ext xmlns:c16="http://schemas.microsoft.com/office/drawing/2014/chart" uri="{C3380CC4-5D6E-409C-BE32-E72D297353CC}">
                <c16:uniqueId val="{0000000D-BD1E-4B88-B0BA-D7530A303AF6}"/>
              </c:ext>
            </c:extLst>
          </c:dPt>
          <c:dPt>
            <c:idx val="7"/>
            <c:invertIfNegative val="0"/>
            <c:bubble3D val="0"/>
            <c:spPr>
              <a:solidFill>
                <a:schemeClr val="accent3"/>
              </a:solidFill>
              <a:ln>
                <a:noFill/>
              </a:ln>
              <a:effectLst/>
            </c:spPr>
            <c:extLst>
              <c:ext xmlns:c16="http://schemas.microsoft.com/office/drawing/2014/chart" uri="{C3380CC4-5D6E-409C-BE32-E72D297353CC}">
                <c16:uniqueId val="{0000000F-BD1E-4B88-B0BA-D7530A303AF6}"/>
              </c:ext>
            </c:extLst>
          </c:dPt>
          <c:dPt>
            <c:idx val="8"/>
            <c:invertIfNegative val="0"/>
            <c:bubble3D val="0"/>
            <c:spPr>
              <a:solidFill>
                <a:schemeClr val="accent1">
                  <a:lumMod val="20000"/>
                  <a:lumOff val="80000"/>
                </a:schemeClr>
              </a:solidFill>
              <a:ln>
                <a:noFill/>
              </a:ln>
              <a:effectLst/>
            </c:spPr>
            <c:extLst>
              <c:ext xmlns:c16="http://schemas.microsoft.com/office/drawing/2014/chart" uri="{C3380CC4-5D6E-409C-BE32-E72D297353CC}">
                <c16:uniqueId val="{00000011-BD1E-4B88-B0BA-D7530A303AF6}"/>
              </c:ext>
            </c:extLst>
          </c:dPt>
          <c:dPt>
            <c:idx val="9"/>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13-BD1E-4B88-B0BA-D7530A303AF6}"/>
              </c:ext>
            </c:extLst>
          </c:dPt>
          <c:dPt>
            <c:idx val="10"/>
            <c:invertIfNegative val="0"/>
            <c:bubble3D val="0"/>
            <c:spPr>
              <a:solidFill>
                <a:schemeClr val="accent1">
                  <a:lumMod val="75000"/>
                </a:schemeClr>
              </a:solidFill>
              <a:ln>
                <a:noFill/>
              </a:ln>
              <a:effectLst/>
            </c:spPr>
            <c:extLst>
              <c:ext xmlns:c16="http://schemas.microsoft.com/office/drawing/2014/chart" uri="{C3380CC4-5D6E-409C-BE32-E72D297353CC}">
                <c16:uniqueId val="{00000015-BD1E-4B88-B0BA-D7530A303AF6}"/>
              </c:ext>
            </c:extLst>
          </c:dPt>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arianne" panose="02000000000000000000" pitchFamily="50" charset="0"/>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extLst>
                <c:ext xmlns:c15="http://schemas.microsoft.com/office/drawing/2012/chart" uri="{02D57815-91ED-43cb-92C2-25804820EDAC}">
                  <c15:fullRef>
                    <c15:sqref>'Import. IAA'!$C$66:$C$78</c15:sqref>
                  </c15:fullRef>
                </c:ext>
              </c:extLst>
              <c:f>'Import. IAA'!$C$68:$C$78</c:f>
              <c:strCache>
                <c:ptCount val="11"/>
                <c:pt idx="0">
                  <c:v>Union européenne</c:v>
                </c:pt>
                <c:pt idx="1">
                  <c:v>Allemagne</c:v>
                </c:pt>
                <c:pt idx="2">
                  <c:v>Espagne</c:v>
                </c:pt>
                <c:pt idx="3">
                  <c:v>France</c:v>
                </c:pt>
                <c:pt idx="4">
                  <c:v>Pays-Bas</c:v>
                </c:pt>
                <c:pt idx="5">
                  <c:v>Pologne</c:v>
                </c:pt>
                <c:pt idx="6">
                  <c:v>Belgique</c:v>
                </c:pt>
                <c:pt idx="7">
                  <c:v>Brésil</c:v>
                </c:pt>
                <c:pt idx="8">
                  <c:v>Autriche</c:v>
                </c:pt>
                <c:pt idx="9">
                  <c:v>Hongrie</c:v>
                </c:pt>
                <c:pt idx="10">
                  <c:v>Grèce</c:v>
                </c:pt>
              </c:strCache>
            </c:strRef>
          </c:cat>
          <c:val>
            <c:numRef>
              <c:extLst>
                <c:ext xmlns:c15="http://schemas.microsoft.com/office/drawing/2012/chart" uri="{02D57815-91ED-43cb-92C2-25804820EDAC}">
                  <c15:fullRef>
                    <c15:sqref>'Import. IAA'!$M$66:$M$78</c15:sqref>
                  </c15:fullRef>
                </c:ext>
              </c:extLst>
              <c:f>'Import. IAA'!$M$68:$M$78</c:f>
              <c:numCache>
                <c:formatCode>0%</c:formatCode>
                <c:ptCount val="11"/>
                <c:pt idx="0">
                  <c:v>0.72009662887453774</c:v>
                </c:pt>
                <c:pt idx="1">
                  <c:v>0.12665162230050675</c:v>
                </c:pt>
                <c:pt idx="2">
                  <c:v>0.12372877784237658</c:v>
                </c:pt>
                <c:pt idx="3">
                  <c:v>0.11495511344463459</c:v>
                </c:pt>
                <c:pt idx="4">
                  <c:v>8.7738810961776784E-2</c:v>
                </c:pt>
                <c:pt idx="5">
                  <c:v>3.8915476192689445E-2</c:v>
                </c:pt>
                <c:pt idx="6">
                  <c:v>3.1588398802538685E-2</c:v>
                </c:pt>
                <c:pt idx="7">
                  <c:v>3.0406496371959035E-2</c:v>
                </c:pt>
                <c:pt idx="8">
                  <c:v>2.842874057200907E-2</c:v>
                </c:pt>
                <c:pt idx="9">
                  <c:v>2.7840470656889063E-2</c:v>
                </c:pt>
                <c:pt idx="10">
                  <c:v>2.769620757827539E-2</c:v>
                </c:pt>
              </c:numCache>
            </c:numRef>
          </c:val>
          <c:extLst>
            <c:ext xmlns:c16="http://schemas.microsoft.com/office/drawing/2014/chart" uri="{C3380CC4-5D6E-409C-BE32-E72D297353CC}">
              <c16:uniqueId val="{00000016-BD1E-4B88-B0BA-D7530A303AF6}"/>
            </c:ext>
          </c:extLst>
        </c:ser>
        <c:dLbls>
          <c:showLegendKey val="0"/>
          <c:showVal val="0"/>
          <c:showCatName val="0"/>
          <c:showSerName val="0"/>
          <c:showPercent val="0"/>
          <c:showBubbleSize val="0"/>
        </c:dLbls>
        <c:gapWidth val="182"/>
        <c:axId val="174256872"/>
        <c:axId val="174257264"/>
      </c:barChart>
      <c:catAx>
        <c:axId val="174256872"/>
        <c:scaling>
          <c:orientation val="maxMin"/>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174257264"/>
        <c:crosses val="autoZero"/>
        <c:auto val="1"/>
        <c:lblAlgn val="ctr"/>
        <c:lblOffset val="100"/>
        <c:noMultiLvlLbl val="0"/>
      </c:catAx>
      <c:valAx>
        <c:axId val="174257264"/>
        <c:scaling>
          <c:orientation val="minMax"/>
        </c:scaling>
        <c:delete val="1"/>
        <c:axPos val="t"/>
        <c:majorGridlines>
          <c:spPr>
            <a:ln w="9525" cap="flat" cmpd="sng" algn="ctr">
              <a:solidFill>
                <a:schemeClr val="tx1">
                  <a:lumMod val="15000"/>
                  <a:lumOff val="85000"/>
                </a:schemeClr>
              </a:solidFill>
              <a:round/>
            </a:ln>
            <a:effectLst/>
          </c:spPr>
        </c:majorGridlines>
        <c:numFmt formatCode="0.00%" sourceLinked="0"/>
        <c:majorTickMark val="out"/>
        <c:minorTickMark val="none"/>
        <c:tickLblPos val="nextTo"/>
        <c:crossAx val="174256872"/>
        <c:crosses val="autoZero"/>
        <c:crossBetween val="between"/>
      </c:valAx>
      <c:spPr>
        <a:noFill/>
        <a:ln>
          <a:noFill/>
        </a:ln>
        <a:effectLst/>
      </c:spPr>
    </c:plotArea>
    <c:plotVisOnly val="1"/>
    <c:dispBlanksAs val="gap"/>
    <c:showDLblsOverMax val="0"/>
  </c:chart>
  <c:spPr>
    <a:noFill/>
    <a:ln>
      <a:noFill/>
    </a:ln>
    <a:effectLst/>
  </c:spPr>
  <c:txPr>
    <a:bodyPr/>
    <a:lstStyle/>
    <a:p>
      <a:pPr>
        <a:defRPr sz="1200">
          <a:latin typeface="Marianne" panose="02000000000000000000" pitchFamily="50" charset="0"/>
        </a:defRPr>
      </a:pPr>
      <a:endParaRPr lang="fr-FR"/>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7581775760043261E-2"/>
          <c:y val="3.8965602353054102E-2"/>
          <c:w val="0.92063754953870691"/>
          <c:h val="0.7986954330730256"/>
        </c:manualLayout>
      </c:layout>
      <c:barChart>
        <c:barDir val="col"/>
        <c:grouping val="stacked"/>
        <c:varyColors val="0"/>
        <c:ser>
          <c:idx val="0"/>
          <c:order val="0"/>
          <c:tx>
            <c:strRef>
              <c:f>'Balance commerciale IAA'!$C$4</c:f>
              <c:strCache>
                <c:ptCount val="1"/>
                <c:pt idx="0">
                  <c:v>Valeurs</c:v>
                </c:pt>
              </c:strCache>
            </c:strRef>
          </c:tx>
          <c:spPr>
            <a:solidFill>
              <a:schemeClr val="accent1"/>
            </a:solidFill>
            <a:ln>
              <a:noFill/>
            </a:ln>
            <a:effectLst/>
          </c:spPr>
          <c:invertIfNegative val="0"/>
          <c:cat>
            <c:strRef>
              <c:f>'Balance commerciale IAA'!$D$4:$M$4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'Balance commerciale IAA'!$D$4:$M$4</c:f>
              <c:numCache>
                <c:formatCode>General</c:formatCode>
                <c:ptCount val="10"/>
                <c:pt idx="0">
                  <c:v>0</c:v>
                </c:pt>
                <c:pt idx="1">
                  <c:v>0</c:v>
                </c:pt>
                <c:pt idx="2">
                  <c:v>0</c:v>
                </c:pt>
                <c:pt idx="3">
                  <c:v>0</c:v>
                </c:pt>
                <c:pt idx="4">
                  <c:v>0</c:v>
                </c:pt>
                <c:pt idx="5">
                  <c:v>0</c:v>
                </c:pt>
                <c:pt idx="6">
                  <c:v>0</c:v>
                </c:pt>
                <c:pt idx="7">
                  <c:v>0</c:v>
                </c:pt>
                <c:pt idx="8">
                  <c:v>0</c:v>
                </c:pt>
                <c:pt idx="9">
                  <c:v>0</c:v>
                </c:pt>
              </c:numCache>
            </c:numRef>
          </c:val>
          <c:extLst>
            <c:ext xmlns:c16="http://schemas.microsoft.com/office/drawing/2014/chart" uri="{C3380CC4-5D6E-409C-BE32-E72D297353CC}">
              <c16:uniqueId val="{00000000-548C-4010-A2C7-8D40B17EB23F}"/>
            </c:ext>
          </c:extLst>
        </c:ser>
        <c:ser>
          <c:idx val="1"/>
          <c:order val="1"/>
          <c:tx>
            <c:strRef>
              <c:f>'Balance commerciale IAA'!$C$5</c:f>
              <c:strCache>
                <c:ptCount val="1"/>
                <c:pt idx="0">
                  <c:v>Importations</c:v>
                </c:pt>
              </c:strCache>
            </c:strRef>
          </c:tx>
          <c:spPr>
            <a:solidFill>
              <a:srgbClr val="FF0000"/>
            </a:solidFill>
            <a:ln>
              <a:noFill/>
            </a:ln>
            <a:effectLst/>
          </c:spPr>
          <c:invertIfNegative val="0"/>
          <c:cat>
            <c:strRef>
              <c:f>'Balance commerciale IAA'!$D$4:$M$4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'Balance commerciale IAA'!$D$5:$M$5</c:f>
              <c:numCache>
                <c:formatCode>0</c:formatCode>
                <c:ptCount val="10"/>
                <c:pt idx="0">
                  <c:v>-41170346058</c:v>
                </c:pt>
                <c:pt idx="1">
                  <c:v>-41557757703</c:v>
                </c:pt>
                <c:pt idx="2">
                  <c:v>-43452553145</c:v>
                </c:pt>
                <c:pt idx="3">
                  <c:v>-42970515257</c:v>
                </c:pt>
                <c:pt idx="4">
                  <c:v>-43817079241</c:v>
                </c:pt>
                <c:pt idx="5">
                  <c:v>-42406489930</c:v>
                </c:pt>
                <c:pt idx="6">
                  <c:v>-47134322637</c:v>
                </c:pt>
                <c:pt idx="7">
                  <c:v>-60574712871</c:v>
                </c:pt>
                <c:pt idx="8">
                  <c:v>-63349671958</c:v>
                </c:pt>
                <c:pt idx="9">
                  <c:v>-66915111564</c:v>
                </c:pt>
              </c:numCache>
            </c:numRef>
          </c:val>
          <c:extLst>
            <c:ext xmlns:c16="http://schemas.microsoft.com/office/drawing/2014/chart" uri="{C3380CC4-5D6E-409C-BE32-E72D297353CC}">
              <c16:uniqueId val="{00000001-548C-4010-A2C7-8D40B17EB23F}"/>
            </c:ext>
          </c:extLst>
        </c:ser>
        <c:ser>
          <c:idx val="2"/>
          <c:order val="2"/>
          <c:tx>
            <c:strRef>
              <c:f>'Balance commerciale IAA'!$C$6</c:f>
              <c:strCache>
                <c:ptCount val="1"/>
                <c:pt idx="0">
                  <c:v>Exportations</c:v>
                </c:pt>
              </c:strCache>
            </c:strRef>
          </c:tx>
          <c:spPr>
            <a:solidFill>
              <a:srgbClr val="0070C0"/>
            </a:solidFill>
            <a:ln>
              <a:noFill/>
            </a:ln>
            <a:effectLst/>
          </c:spPr>
          <c:invertIfNegative val="0"/>
          <c:cat>
            <c:strRef>
              <c:f>'Balance commerciale IAA'!$D$4:$M$4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'Balance commerciale IAA'!$D$6:$M$6</c:f>
              <c:numCache>
                <c:formatCode>0</c:formatCode>
                <c:ptCount val="10"/>
                <c:pt idx="0">
                  <c:v>36564484797</c:v>
                </c:pt>
                <c:pt idx="1">
                  <c:v>38174751317</c:v>
                </c:pt>
                <c:pt idx="2">
                  <c:v>41042584675</c:v>
                </c:pt>
                <c:pt idx="3">
                  <c:v>42000859504</c:v>
                </c:pt>
                <c:pt idx="4">
                  <c:v>45000214728</c:v>
                </c:pt>
                <c:pt idx="5">
                  <c:v>46533750508</c:v>
                </c:pt>
                <c:pt idx="6">
                  <c:v>51836948601</c:v>
                </c:pt>
                <c:pt idx="7">
                  <c:v>60597508011</c:v>
                </c:pt>
                <c:pt idx="8">
                  <c:v>64015428362</c:v>
                </c:pt>
                <c:pt idx="9">
                  <c:v>68943041695</c:v>
                </c:pt>
              </c:numCache>
            </c:numRef>
          </c:val>
          <c:extLst>
            <c:ext xmlns:c16="http://schemas.microsoft.com/office/drawing/2014/chart" uri="{C3380CC4-5D6E-409C-BE32-E72D297353CC}">
              <c16:uniqueId val="{00000002-548C-4010-A2C7-8D40B17EB23F}"/>
            </c:ext>
          </c:extLst>
        </c:ser>
        <c:dLbls>
          <c:showLegendKey val="0"/>
          <c:showVal val="0"/>
          <c:showCatName val="0"/>
          <c:showSerName val="0"/>
          <c:showPercent val="0"/>
          <c:showBubbleSize val="0"/>
        </c:dLbls>
        <c:gapWidth val="219"/>
        <c:overlap val="100"/>
        <c:axId val="597178904"/>
        <c:axId val="597178120"/>
      </c:barChart>
      <c:lineChart>
        <c:grouping val="stacked"/>
        <c:varyColors val="0"/>
        <c:ser>
          <c:idx val="3"/>
          <c:order val="3"/>
          <c:tx>
            <c:strRef>
              <c:f>'Balance commerciale IAA'!$C$7</c:f>
              <c:strCache>
                <c:ptCount val="1"/>
                <c:pt idx="0">
                  <c:v>Solde</c:v>
                </c:pt>
              </c:strCache>
            </c:strRef>
          </c:tx>
          <c:spPr>
            <a:ln w="28575" cap="rnd">
              <a:solidFill>
                <a:schemeClr val="accent6"/>
              </a:solidFill>
              <a:round/>
            </a:ln>
            <a:effectLst/>
          </c:spPr>
          <c:marker>
            <c:symbol val="circle"/>
            <c:size val="5"/>
            <c:spPr>
              <a:solidFill>
                <a:schemeClr val="accent6"/>
              </a:solidFill>
              <a:ln w="9525">
                <a:solidFill>
                  <a:schemeClr val="accent6"/>
                </a:solidFill>
              </a:ln>
              <a:effectLst/>
            </c:spPr>
          </c:marker>
          <c:dPt>
            <c:idx val="8"/>
            <c:marker>
              <c:symbol val="circle"/>
              <c:size val="5"/>
              <c:spPr>
                <a:solidFill>
                  <a:schemeClr val="accent6"/>
                </a:solidFill>
                <a:ln w="9525">
                  <a:solidFill>
                    <a:schemeClr val="accent6"/>
                  </a:solidFill>
                </a:ln>
                <a:effectLst/>
              </c:spPr>
            </c:marker>
            <c:bubble3D val="0"/>
            <c:extLst>
              <c:ext xmlns:c16="http://schemas.microsoft.com/office/drawing/2014/chart" uri="{C3380CC4-5D6E-409C-BE32-E72D297353CC}">
                <c16:uniqueId val="{00000003-548C-4010-A2C7-8D40B17EB23F}"/>
              </c:ext>
            </c:extLst>
          </c:dPt>
          <c:dPt>
            <c:idx val="9"/>
            <c:marker>
              <c:symbol val="circle"/>
              <c:size val="5"/>
              <c:spPr>
                <a:solidFill>
                  <a:schemeClr val="accent6"/>
                </a:solidFill>
                <a:ln w="9525">
                  <a:solidFill>
                    <a:schemeClr val="accent6"/>
                  </a:solidFill>
                </a:ln>
                <a:effectLst/>
              </c:spPr>
            </c:marker>
            <c:bubble3D val="0"/>
            <c:spPr>
              <a:ln w="28575" cap="rnd">
                <a:solidFill>
                  <a:schemeClr val="accent6"/>
                </a:solidFill>
                <a:round/>
              </a:ln>
              <a:effectLst/>
            </c:spPr>
            <c:extLst>
              <c:ext xmlns:c16="http://schemas.microsoft.com/office/drawing/2014/chart" uri="{C3380CC4-5D6E-409C-BE32-E72D297353CC}">
                <c16:uniqueId val="{00000005-548C-4010-A2C7-8D40B17EB23F}"/>
              </c:ext>
            </c:extLst>
          </c:dPt>
          <c:dPt>
            <c:idx val="10"/>
            <c:marker>
              <c:symbol val="circle"/>
              <c:size val="5"/>
              <c:spPr>
                <a:solidFill>
                  <a:schemeClr val="accent6"/>
                </a:solidFill>
                <a:ln w="9525">
                  <a:solidFill>
                    <a:schemeClr val="accent6"/>
                  </a:solidFill>
                </a:ln>
                <a:effectLst/>
              </c:spPr>
            </c:marker>
            <c:bubble3D val="0"/>
            <c:spPr>
              <a:ln w="28575" cap="rnd">
                <a:solidFill>
                  <a:schemeClr val="accent6"/>
                </a:solidFill>
                <a:round/>
              </a:ln>
              <a:effectLst/>
            </c:spPr>
            <c:extLst>
              <c:ext xmlns:c16="http://schemas.microsoft.com/office/drawing/2014/chart" uri="{C3380CC4-5D6E-409C-BE32-E72D297353CC}">
                <c16:uniqueId val="{00000007-548C-4010-A2C7-8D40B17EB23F}"/>
              </c:ext>
            </c:extLst>
          </c:dPt>
          <c:dPt>
            <c:idx val="11"/>
            <c:marker>
              <c:symbol val="circle"/>
              <c:size val="5"/>
              <c:spPr>
                <a:solidFill>
                  <a:schemeClr val="accent6"/>
                </a:solidFill>
                <a:ln w="9525">
                  <a:solidFill>
                    <a:schemeClr val="accent6"/>
                  </a:solidFill>
                </a:ln>
                <a:effectLst/>
              </c:spPr>
            </c:marker>
            <c:bubble3D val="0"/>
            <c:spPr>
              <a:ln w="28575" cap="rnd">
                <a:solidFill>
                  <a:schemeClr val="accent6"/>
                </a:solidFill>
                <a:round/>
              </a:ln>
              <a:effectLst/>
            </c:spPr>
            <c:extLst>
              <c:ext xmlns:c16="http://schemas.microsoft.com/office/drawing/2014/chart" uri="{C3380CC4-5D6E-409C-BE32-E72D297353CC}">
                <c16:uniqueId val="{00000009-548C-4010-A2C7-8D40B17EB23F}"/>
              </c:ext>
            </c:extLst>
          </c:dPt>
          <c:dPt>
            <c:idx val="12"/>
            <c:marker>
              <c:symbol val="circle"/>
              <c:size val="5"/>
              <c:spPr>
                <a:solidFill>
                  <a:schemeClr val="accent6"/>
                </a:solidFill>
                <a:ln w="9525">
                  <a:solidFill>
                    <a:schemeClr val="accent6"/>
                  </a:solidFill>
                </a:ln>
                <a:effectLst/>
              </c:spPr>
            </c:marker>
            <c:bubble3D val="0"/>
            <c:spPr>
              <a:ln w="28575" cap="rnd">
                <a:solidFill>
                  <a:schemeClr val="accent6"/>
                </a:solidFill>
                <a:round/>
              </a:ln>
              <a:effectLst/>
            </c:spPr>
            <c:extLst>
              <c:ext xmlns:c16="http://schemas.microsoft.com/office/drawing/2014/chart" uri="{C3380CC4-5D6E-409C-BE32-E72D297353CC}">
                <c16:uniqueId val="{0000000B-548C-4010-A2C7-8D40B17EB23F}"/>
              </c:ext>
            </c:extLst>
          </c:dPt>
          <c:val>
            <c:numRef>
              <c:f>'Balance commerciale IAA'!$D$7:$M$7</c:f>
              <c:numCache>
                <c:formatCode>0</c:formatCode>
                <c:ptCount val="10"/>
                <c:pt idx="0">
                  <c:v>-4605861261</c:v>
                </c:pt>
                <c:pt idx="1">
                  <c:v>-3383006386</c:v>
                </c:pt>
                <c:pt idx="2">
                  <c:v>-2409968470</c:v>
                </c:pt>
                <c:pt idx="3">
                  <c:v>-969655753</c:v>
                </c:pt>
                <c:pt idx="4">
                  <c:v>1183135487</c:v>
                </c:pt>
                <c:pt idx="5">
                  <c:v>4127260578</c:v>
                </c:pt>
                <c:pt idx="6">
                  <c:v>4702625964</c:v>
                </c:pt>
                <c:pt idx="7">
                  <c:v>22795140</c:v>
                </c:pt>
                <c:pt idx="8">
                  <c:v>665756404</c:v>
                </c:pt>
                <c:pt idx="9">
                  <c:v>2027930131</c:v>
                </c:pt>
              </c:numCache>
            </c:numRef>
          </c:val>
          <c:smooth val="0"/>
          <c:extLst>
            <c:ext xmlns:c16="http://schemas.microsoft.com/office/drawing/2014/chart" uri="{C3380CC4-5D6E-409C-BE32-E72D297353CC}">
              <c16:uniqueId val="{0000000C-548C-4010-A2C7-8D40B17EB23F}"/>
            </c:ext>
          </c:extLst>
        </c:ser>
        <c:dLbls>
          <c:showLegendKey val="0"/>
          <c:showVal val="0"/>
          <c:showCatName val="0"/>
          <c:showSerName val="0"/>
          <c:showPercent val="0"/>
          <c:showBubbleSize val="0"/>
        </c:dLbls>
        <c:marker val="1"/>
        <c:smooth val="0"/>
        <c:axId val="597178904"/>
        <c:axId val="597178120"/>
      </c:lineChart>
      <c:catAx>
        <c:axId val="597178904"/>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597178120"/>
        <c:crosses val="autoZero"/>
        <c:auto val="1"/>
        <c:lblAlgn val="ctr"/>
        <c:lblOffset val="100"/>
        <c:noMultiLvlLbl val="0"/>
      </c:catAx>
      <c:valAx>
        <c:axId val="597178120"/>
        <c:scaling>
          <c:orientation val="minMax"/>
          <c:max val="80000000000"/>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597178904"/>
        <c:crosses val="autoZero"/>
        <c:crossBetween val="between"/>
        <c:dispUnits>
          <c:builtInUnit val="billions"/>
          <c:dispUnitsLbl>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r>
                    <a:rPr lang="en-US"/>
                    <a:t>Milliards (en €)</a:t>
                  </a:r>
                </a:p>
              </c:rich>
            </c:tx>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dispUnitsLbl>
        </c:dispUnits>
      </c:valAx>
      <c:spPr>
        <a:noFill/>
        <a:ln>
          <a:noFill/>
        </a:ln>
        <a:effectLst/>
      </c:spPr>
    </c:plotArea>
    <c:legend>
      <c:legendPos val="b"/>
      <c:legendEntry>
        <c:idx val="0"/>
        <c:delete val="1"/>
      </c:legendEntry>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legend>
    <c:plotVisOnly val="1"/>
    <c:dispBlanksAs val="gap"/>
    <c:showDLblsOverMax val="0"/>
  </c:chart>
  <c:spPr>
    <a:noFill/>
    <a:ln>
      <a:noFill/>
    </a:ln>
    <a:effectLst/>
  </c:spPr>
  <c:txPr>
    <a:bodyPr/>
    <a:lstStyle/>
    <a:p>
      <a:pPr>
        <a:defRPr sz="1200">
          <a:latin typeface="Marianne" panose="02000000000000000000" pitchFamily="50" charset="0"/>
        </a:defRPr>
      </a:pPr>
      <a:endParaRPr lang="fr-FR"/>
    </a:p>
  </c:txPr>
  <c:externalData r:id="rId3">
    <c:autoUpdate val="0"/>
  </c:externalData>
  <c:userShapes r:id="rId4"/>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9"/>
          <c:order val="6"/>
          <c:tx>
            <c:strRef>
              <c:f>'Balance commerciale TBB'!$J$4</c:f>
              <c:strCache>
                <c:ptCount val="1"/>
                <c:pt idx="0">
                  <c:v>2021</c:v>
                </c:pt>
              </c:strCache>
            </c:strRef>
          </c:tx>
          <c:spPr>
            <a:solidFill>
              <a:schemeClr val="tx2">
                <a:lumMod val="20000"/>
                <a:lumOff val="80000"/>
              </a:schemeClr>
            </a:solidFill>
            <a:ln>
              <a:noFill/>
            </a:ln>
            <a:effectLst/>
          </c:spPr>
          <c:invertIfNegative val="0"/>
          <c:cat>
            <c:strRef>
              <c:f>'Balance commerciale TBB'!$C$6:$C$16</c:f>
              <c:strCache>
                <c:ptCount val="11"/>
                <c:pt idx="0">
                  <c:v>1. Produits d'épicerie</c:v>
                </c:pt>
                <c:pt idx="1">
                  <c:v>2. Vins et spiritueux</c:v>
                </c:pt>
                <c:pt idx="2">
                  <c:v>3. Fruits et légumes</c:v>
                </c:pt>
                <c:pt idx="3">
                  <c:v>4. Laits et produits laitiers</c:v>
                </c:pt>
                <c:pt idx="4">
                  <c:v>7. Sucre</c:v>
                </c:pt>
                <c:pt idx="5">
                  <c:v>6. Autres</c:v>
                </c:pt>
                <c:pt idx="6">
                  <c:v>5. Animaux vivants et génétique</c:v>
                </c:pt>
                <c:pt idx="7">
                  <c:v>4. Viande et produits carnés</c:v>
                </c:pt>
                <c:pt idx="8">
                  <c:v>3. Céréales</c:v>
                </c:pt>
                <c:pt idx="9">
                  <c:v>2. Oléagineux</c:v>
                </c:pt>
                <c:pt idx="10">
                  <c:v>1. Pêche et aquaculture</c:v>
                </c:pt>
              </c:strCache>
            </c:strRef>
          </c:cat>
          <c:val>
            <c:numRef>
              <c:f>'Balance commerciale TBB'!$J$6:$J$16</c:f>
              <c:numCache>
                <c:formatCode>0</c:formatCode>
                <c:ptCount val="11"/>
                <c:pt idx="0">
                  <c:v>8822083348</c:v>
                </c:pt>
                <c:pt idx="1">
                  <c:v>7399735671</c:v>
                </c:pt>
                <c:pt idx="2">
                  <c:v>2577106158</c:v>
                </c:pt>
                <c:pt idx="3">
                  <c:v>436110298</c:v>
                </c:pt>
                <c:pt idx="4">
                  <c:v>-681259627</c:v>
                </c:pt>
                <c:pt idx="5">
                  <c:v>379073015</c:v>
                </c:pt>
                <c:pt idx="6">
                  <c:v>-1570189770</c:v>
                </c:pt>
                <c:pt idx="7">
                  <c:v>-1160369365</c:v>
                </c:pt>
                <c:pt idx="8">
                  <c:v>-2491049342</c:v>
                </c:pt>
                <c:pt idx="9">
                  <c:v>-3477066619</c:v>
                </c:pt>
                <c:pt idx="10">
                  <c:v>-5531547803</c:v>
                </c:pt>
              </c:numCache>
            </c:numRef>
          </c:val>
          <c:extLst>
            <c:ext xmlns:c16="http://schemas.microsoft.com/office/drawing/2014/chart" uri="{C3380CC4-5D6E-409C-BE32-E72D297353CC}">
              <c16:uniqueId val="{00000000-39A3-4FFC-9BD8-86F21A31CA1A}"/>
            </c:ext>
          </c:extLst>
        </c:ser>
        <c:ser>
          <c:idx val="10"/>
          <c:order val="7"/>
          <c:tx>
            <c:strRef>
              <c:f>'Balance commerciale TBB'!$K$4</c:f>
              <c:strCache>
                <c:ptCount val="1"/>
                <c:pt idx="0">
                  <c:v>2022</c:v>
                </c:pt>
              </c:strCache>
            </c:strRef>
          </c:tx>
          <c:spPr>
            <a:solidFill>
              <a:schemeClr val="tx2">
                <a:lumMod val="60000"/>
                <a:lumOff val="40000"/>
              </a:schemeClr>
            </a:solidFill>
            <a:ln>
              <a:noFill/>
            </a:ln>
            <a:effectLst/>
          </c:spPr>
          <c:invertIfNegative val="0"/>
          <c:cat>
            <c:strRef>
              <c:f>'Balance commerciale TBB'!$C$6:$C$16</c:f>
              <c:strCache>
                <c:ptCount val="11"/>
                <c:pt idx="0">
                  <c:v>1. Produits d'épicerie</c:v>
                </c:pt>
                <c:pt idx="1">
                  <c:v>2. Vins et spiritueux</c:v>
                </c:pt>
                <c:pt idx="2">
                  <c:v>3. Fruits et légumes</c:v>
                </c:pt>
                <c:pt idx="3">
                  <c:v>4. Laits et produits laitiers</c:v>
                </c:pt>
                <c:pt idx="4">
                  <c:v>7. Sucre</c:v>
                </c:pt>
                <c:pt idx="5">
                  <c:v>6. Autres</c:v>
                </c:pt>
                <c:pt idx="6">
                  <c:v>5. Animaux vivants et génétique</c:v>
                </c:pt>
                <c:pt idx="7">
                  <c:v>4. Viande et produits carnés</c:v>
                </c:pt>
                <c:pt idx="8">
                  <c:v>3. Céréales</c:v>
                </c:pt>
                <c:pt idx="9">
                  <c:v>2. Oléagineux</c:v>
                </c:pt>
                <c:pt idx="10">
                  <c:v>1. Pêche et aquaculture</c:v>
                </c:pt>
              </c:strCache>
            </c:strRef>
          </c:cat>
          <c:val>
            <c:numRef>
              <c:f>'Balance commerciale TBB'!$K$6:$K$16</c:f>
              <c:numCache>
                <c:formatCode>0</c:formatCode>
                <c:ptCount val="11"/>
                <c:pt idx="0">
                  <c:v>9795890782</c:v>
                </c:pt>
                <c:pt idx="1">
                  <c:v>7859464238</c:v>
                </c:pt>
                <c:pt idx="2">
                  <c:v>2501428892</c:v>
                </c:pt>
                <c:pt idx="3">
                  <c:v>-52025350</c:v>
                </c:pt>
                <c:pt idx="4">
                  <c:v>-951159745</c:v>
                </c:pt>
                <c:pt idx="5">
                  <c:v>324943398</c:v>
                </c:pt>
                <c:pt idx="6">
                  <c:v>-2130911391</c:v>
                </c:pt>
                <c:pt idx="7">
                  <c:v>-2276610837</c:v>
                </c:pt>
                <c:pt idx="8">
                  <c:v>-4057450774</c:v>
                </c:pt>
                <c:pt idx="9">
                  <c:v>-4591491586</c:v>
                </c:pt>
                <c:pt idx="10">
                  <c:v>-6399282487</c:v>
                </c:pt>
              </c:numCache>
            </c:numRef>
          </c:val>
          <c:extLst>
            <c:ext xmlns:c16="http://schemas.microsoft.com/office/drawing/2014/chart" uri="{C3380CC4-5D6E-409C-BE32-E72D297353CC}">
              <c16:uniqueId val="{00000001-39A3-4FFC-9BD8-86F21A31CA1A}"/>
            </c:ext>
          </c:extLst>
        </c:ser>
        <c:ser>
          <c:idx val="11"/>
          <c:order val="8"/>
          <c:tx>
            <c:strRef>
              <c:f>'Balance commerciale TBB'!$L$4</c:f>
              <c:strCache>
                <c:ptCount val="1"/>
                <c:pt idx="0">
                  <c:v>2023</c:v>
                </c:pt>
              </c:strCache>
            </c:strRef>
          </c:tx>
          <c:spPr>
            <a:solidFill>
              <a:schemeClr val="tx2"/>
            </a:solidFill>
            <a:ln>
              <a:noFill/>
            </a:ln>
            <a:effectLst/>
          </c:spPr>
          <c:invertIfNegative val="0"/>
          <c:cat>
            <c:strRef>
              <c:f>'Balance commerciale TBB'!$C$6:$C$16</c:f>
              <c:strCache>
                <c:ptCount val="11"/>
                <c:pt idx="0">
                  <c:v>1. Produits d'épicerie</c:v>
                </c:pt>
                <c:pt idx="1">
                  <c:v>2. Vins et spiritueux</c:v>
                </c:pt>
                <c:pt idx="2">
                  <c:v>3. Fruits et légumes</c:v>
                </c:pt>
                <c:pt idx="3">
                  <c:v>4. Laits et produits laitiers</c:v>
                </c:pt>
                <c:pt idx="4">
                  <c:v>7. Sucre</c:v>
                </c:pt>
                <c:pt idx="5">
                  <c:v>6. Autres</c:v>
                </c:pt>
                <c:pt idx="6">
                  <c:v>5. Animaux vivants et génétique</c:v>
                </c:pt>
                <c:pt idx="7">
                  <c:v>4. Viande et produits carnés</c:v>
                </c:pt>
                <c:pt idx="8">
                  <c:v>3. Céréales</c:v>
                </c:pt>
                <c:pt idx="9">
                  <c:v>2. Oléagineux</c:v>
                </c:pt>
                <c:pt idx="10">
                  <c:v>1. Pêche et aquaculture</c:v>
                </c:pt>
              </c:strCache>
            </c:strRef>
          </c:cat>
          <c:val>
            <c:numRef>
              <c:f>'Balance commerciale TBB'!$L$6:$L$16</c:f>
              <c:numCache>
                <c:formatCode>0</c:formatCode>
                <c:ptCount val="11"/>
                <c:pt idx="0">
                  <c:v>10916035538</c:v>
                </c:pt>
                <c:pt idx="1">
                  <c:v>7703485813</c:v>
                </c:pt>
                <c:pt idx="2">
                  <c:v>2663788690</c:v>
                </c:pt>
                <c:pt idx="3">
                  <c:v>384859650</c:v>
                </c:pt>
                <c:pt idx="4">
                  <c:v>-1368836632</c:v>
                </c:pt>
                <c:pt idx="5">
                  <c:v>-372168285</c:v>
                </c:pt>
                <c:pt idx="6">
                  <c:v>-2331900239</c:v>
                </c:pt>
                <c:pt idx="7">
                  <c:v>-2801001370</c:v>
                </c:pt>
                <c:pt idx="8">
                  <c:v>-3773993216</c:v>
                </c:pt>
                <c:pt idx="9">
                  <c:v>-3964626209</c:v>
                </c:pt>
                <c:pt idx="10">
                  <c:v>-6389887336</c:v>
                </c:pt>
              </c:numCache>
            </c:numRef>
          </c:val>
          <c:extLst>
            <c:ext xmlns:c16="http://schemas.microsoft.com/office/drawing/2014/chart" uri="{C3380CC4-5D6E-409C-BE32-E72D297353CC}">
              <c16:uniqueId val="{00000002-39A3-4FFC-9BD8-86F21A31CA1A}"/>
            </c:ext>
          </c:extLst>
        </c:ser>
        <c:ser>
          <c:idx val="12"/>
          <c:order val="9"/>
          <c:tx>
            <c:strRef>
              <c:f>'Balance commerciale TBB'!$M$4</c:f>
              <c:strCache>
                <c:ptCount val="1"/>
                <c:pt idx="0">
                  <c:v>2024</c:v>
                </c:pt>
              </c:strCache>
            </c:strRef>
          </c:tx>
          <c:spPr>
            <a:solidFill>
              <a:srgbClr val="FF0000"/>
            </a:solidFill>
            <a:ln>
              <a:noFill/>
            </a:ln>
            <a:effectLst/>
          </c:spPr>
          <c:invertIfNegative val="0"/>
          <c:cat>
            <c:strRef>
              <c:f>'Balance commerciale TBB'!$C$6:$C$16</c:f>
              <c:strCache>
                <c:ptCount val="11"/>
                <c:pt idx="0">
                  <c:v>1. Produits d'épicerie</c:v>
                </c:pt>
                <c:pt idx="1">
                  <c:v>2. Vins et spiritueux</c:v>
                </c:pt>
                <c:pt idx="2">
                  <c:v>3. Fruits et légumes</c:v>
                </c:pt>
                <c:pt idx="3">
                  <c:v>4. Laits et produits laitiers</c:v>
                </c:pt>
                <c:pt idx="4">
                  <c:v>7. Sucre</c:v>
                </c:pt>
                <c:pt idx="5">
                  <c:v>6. Autres</c:v>
                </c:pt>
                <c:pt idx="6">
                  <c:v>5. Animaux vivants et génétique</c:v>
                </c:pt>
                <c:pt idx="7">
                  <c:v>4. Viande et produits carnés</c:v>
                </c:pt>
                <c:pt idx="8">
                  <c:v>3. Céréales</c:v>
                </c:pt>
                <c:pt idx="9">
                  <c:v>2. Oléagineux</c:v>
                </c:pt>
                <c:pt idx="10">
                  <c:v>1. Pêche et aquaculture</c:v>
                </c:pt>
              </c:strCache>
            </c:strRef>
          </c:cat>
          <c:val>
            <c:numRef>
              <c:f>'Balance commerciale TBB'!$M$6:$M$16</c:f>
              <c:numCache>
                <c:formatCode>0</c:formatCode>
                <c:ptCount val="11"/>
                <c:pt idx="0">
                  <c:v>11795159310</c:v>
                </c:pt>
                <c:pt idx="1">
                  <c:v>8109927814</c:v>
                </c:pt>
                <c:pt idx="2">
                  <c:v>2511559727</c:v>
                </c:pt>
                <c:pt idx="3">
                  <c:v>528754270</c:v>
                </c:pt>
                <c:pt idx="4">
                  <c:v>-1158104366</c:v>
                </c:pt>
                <c:pt idx="5">
                  <c:v>-1177705511</c:v>
                </c:pt>
                <c:pt idx="6">
                  <c:v>-2484783636</c:v>
                </c:pt>
                <c:pt idx="7">
                  <c:v>-2666489167</c:v>
                </c:pt>
                <c:pt idx="8">
                  <c:v>-3275432034</c:v>
                </c:pt>
                <c:pt idx="9">
                  <c:v>-3612291085</c:v>
                </c:pt>
                <c:pt idx="10">
                  <c:v>-6542665191</c:v>
                </c:pt>
              </c:numCache>
            </c:numRef>
          </c:val>
          <c:extLst>
            <c:ext xmlns:c16="http://schemas.microsoft.com/office/drawing/2014/chart" uri="{C3380CC4-5D6E-409C-BE32-E72D297353CC}">
              <c16:uniqueId val="{00000003-39A3-4FFC-9BD8-86F21A31CA1A}"/>
            </c:ext>
          </c:extLst>
        </c:ser>
        <c:dLbls>
          <c:showLegendKey val="0"/>
          <c:showVal val="0"/>
          <c:showCatName val="0"/>
          <c:showSerName val="0"/>
          <c:showPercent val="0"/>
          <c:showBubbleSize val="0"/>
        </c:dLbls>
        <c:gapWidth val="219"/>
        <c:overlap val="-27"/>
        <c:axId val="597182040"/>
        <c:axId val="597183608"/>
        <c:extLst>
          <c:ext xmlns:c15="http://schemas.microsoft.com/office/drawing/2012/chart" uri="{02D57815-91ED-43cb-92C2-25804820EDAC}">
            <c15:filteredBarSeries>
              <c15:ser>
                <c:idx val="3"/>
                <c:order val="0"/>
                <c:tx>
                  <c:strRef>
                    <c:extLst>
                      <c:ext uri="{02D57815-91ED-43cb-92C2-25804820EDAC}">
                        <c15:formulaRef>
                          <c15:sqref>'Balance commerciale TBB'!$D$4</c15:sqref>
                        </c15:formulaRef>
                      </c:ext>
                    </c:extLst>
                    <c:strCache>
                      <c:ptCount val="1"/>
                      <c:pt idx="0">
                        <c:v>2015</c:v>
                      </c:pt>
                    </c:strCache>
                  </c:strRef>
                </c:tx>
                <c:spPr>
                  <a:solidFill>
                    <a:schemeClr val="accent4"/>
                  </a:solidFill>
                  <a:ln>
                    <a:noFill/>
                  </a:ln>
                  <a:effectLst/>
                </c:spPr>
                <c:invertIfNegative val="0"/>
                <c:cat>
                  <c:strRef>
                    <c:extLst>
                      <c:ext uri="{02D57815-91ED-43cb-92C2-25804820EDAC}">
                        <c15:formulaRef>
                          <c15:sqref>'Balance commerciale TBB'!$C$6:$C$16</c15:sqref>
                        </c15:formulaRef>
                      </c:ext>
                    </c:extLst>
                    <c:strCache>
                      <c:ptCount val="11"/>
                      <c:pt idx="0">
                        <c:v>1. Produits d'épicerie</c:v>
                      </c:pt>
                      <c:pt idx="1">
                        <c:v>2. Vins et spiritueux</c:v>
                      </c:pt>
                      <c:pt idx="2">
                        <c:v>3. Fruits et légumes</c:v>
                      </c:pt>
                      <c:pt idx="3">
                        <c:v>4. Laits et produits laitiers</c:v>
                      </c:pt>
                      <c:pt idx="4">
                        <c:v>7. Sucre</c:v>
                      </c:pt>
                      <c:pt idx="5">
                        <c:v>6. Autres</c:v>
                      </c:pt>
                      <c:pt idx="6">
                        <c:v>5. Animaux vivants et génétique</c:v>
                      </c:pt>
                      <c:pt idx="7">
                        <c:v>4. Viande et produits carnés</c:v>
                      </c:pt>
                      <c:pt idx="8">
                        <c:v>3. Céréales</c:v>
                      </c:pt>
                      <c:pt idx="9">
                        <c:v>2. Oléagineux</c:v>
                      </c:pt>
                      <c:pt idx="10">
                        <c:v>1. Pêche et aquaculture</c:v>
                      </c:pt>
                    </c:strCache>
                  </c:strRef>
                </c:cat>
                <c:val>
                  <c:numRef>
                    <c:extLst>
                      <c:ext uri="{02D57815-91ED-43cb-92C2-25804820EDAC}">
                        <c15:formulaRef>
                          <c15:sqref>'Balance commerciale TBB'!$D$6:$D$16</c15:sqref>
                        </c15:formulaRef>
                      </c:ext>
                    </c:extLst>
                    <c:numCache>
                      <c:formatCode>0</c:formatCode>
                      <c:ptCount val="11"/>
                      <c:pt idx="0">
                        <c:v>4883864259</c:v>
                      </c:pt>
                      <c:pt idx="1">
                        <c:v>5180390159</c:v>
                      </c:pt>
                      <c:pt idx="2">
                        <c:v>1763126541</c:v>
                      </c:pt>
                      <c:pt idx="3">
                        <c:v>-966737776</c:v>
                      </c:pt>
                      <c:pt idx="4">
                        <c:v>-581011868</c:v>
                      </c:pt>
                      <c:pt idx="5">
                        <c:v>-2350043416</c:v>
                      </c:pt>
                      <c:pt idx="6">
                        <c:v>-1359722600</c:v>
                      </c:pt>
                      <c:pt idx="7">
                        <c:v>-2135563627</c:v>
                      </c:pt>
                      <c:pt idx="8">
                        <c:v>-1878566503</c:v>
                      </c:pt>
                      <c:pt idx="9">
                        <c:v>-2813832135</c:v>
                      </c:pt>
                      <c:pt idx="10">
                        <c:v>-4347764295</c:v>
                      </c:pt>
                    </c:numCache>
                  </c:numRef>
                </c:val>
                <c:extLst>
                  <c:ext xmlns:c16="http://schemas.microsoft.com/office/drawing/2014/chart" uri="{C3380CC4-5D6E-409C-BE32-E72D297353CC}">
                    <c16:uniqueId val="{00000004-39A3-4FFC-9BD8-86F21A31CA1A}"/>
                  </c:ext>
                </c:extLst>
              </c15:ser>
            </c15:filteredBarSeries>
            <c15:filteredBarSeries>
              <c15:ser>
                <c:idx val="4"/>
                <c:order val="1"/>
                <c:tx>
                  <c:strRef>
                    <c:extLst xmlns:c15="http://schemas.microsoft.com/office/drawing/2012/chart">
                      <c:ext xmlns:c15="http://schemas.microsoft.com/office/drawing/2012/chart" uri="{02D57815-91ED-43cb-92C2-25804820EDAC}">
                        <c15:formulaRef>
                          <c15:sqref>'Balance commerciale TBB'!$E$4</c15:sqref>
                        </c15:formulaRef>
                      </c:ext>
                    </c:extLst>
                    <c:strCache>
                      <c:ptCount val="1"/>
                      <c:pt idx="0">
                        <c:v>2016</c:v>
                      </c:pt>
                    </c:strCache>
                  </c:strRef>
                </c:tx>
                <c:spPr>
                  <a:solidFill>
                    <a:schemeClr val="accent5"/>
                  </a:solidFill>
                  <a:ln>
                    <a:noFill/>
                  </a:ln>
                  <a:effectLst/>
                </c:spPr>
                <c:invertIfNegative val="0"/>
                <c:cat>
                  <c:strRef>
                    <c:extLst xmlns:c15="http://schemas.microsoft.com/office/drawing/2012/chart">
                      <c:ext xmlns:c15="http://schemas.microsoft.com/office/drawing/2012/chart" uri="{02D57815-91ED-43cb-92C2-25804820EDAC}">
                        <c15:formulaRef>
                          <c15:sqref>'Balance commerciale TBB'!$C$6:$C$16</c15:sqref>
                        </c15:formulaRef>
                      </c:ext>
                    </c:extLst>
                    <c:strCache>
                      <c:ptCount val="11"/>
                      <c:pt idx="0">
                        <c:v>1. Produits d'épicerie</c:v>
                      </c:pt>
                      <c:pt idx="1">
                        <c:v>2. Vins et spiritueux</c:v>
                      </c:pt>
                      <c:pt idx="2">
                        <c:v>3. Fruits et légumes</c:v>
                      </c:pt>
                      <c:pt idx="3">
                        <c:v>4. Laits et produits laitiers</c:v>
                      </c:pt>
                      <c:pt idx="4">
                        <c:v>7. Sucre</c:v>
                      </c:pt>
                      <c:pt idx="5">
                        <c:v>6. Autres</c:v>
                      </c:pt>
                      <c:pt idx="6">
                        <c:v>5. Animaux vivants et génétique</c:v>
                      </c:pt>
                      <c:pt idx="7">
                        <c:v>4. Viande et produits carnés</c:v>
                      </c:pt>
                      <c:pt idx="8">
                        <c:v>3. Céréales</c:v>
                      </c:pt>
                      <c:pt idx="9">
                        <c:v>2. Oléagineux</c:v>
                      </c:pt>
                      <c:pt idx="10">
                        <c:v>1. Pêche et aquaculture</c:v>
                      </c:pt>
                    </c:strCache>
                  </c:strRef>
                </c:cat>
                <c:val>
                  <c:numRef>
                    <c:extLst xmlns:c15="http://schemas.microsoft.com/office/drawing/2012/chart">
                      <c:ext xmlns:c15="http://schemas.microsoft.com/office/drawing/2012/chart" uri="{02D57815-91ED-43cb-92C2-25804820EDAC}">
                        <c15:formulaRef>
                          <c15:sqref>'Balance commerciale TBB'!$E$6:$E$16</c15:sqref>
                        </c15:formulaRef>
                      </c:ext>
                    </c:extLst>
                    <c:numCache>
                      <c:formatCode>0</c:formatCode>
                      <c:ptCount val="11"/>
                      <c:pt idx="0">
                        <c:v>5402297380</c:v>
                      </c:pt>
                      <c:pt idx="1">
                        <c:v>5413559605</c:v>
                      </c:pt>
                      <c:pt idx="2">
                        <c:v>2067734630</c:v>
                      </c:pt>
                      <c:pt idx="3">
                        <c:v>-591972479</c:v>
                      </c:pt>
                      <c:pt idx="4">
                        <c:v>-710380411</c:v>
                      </c:pt>
                      <c:pt idx="5">
                        <c:v>-2273732984</c:v>
                      </c:pt>
                      <c:pt idx="6">
                        <c:v>-1419867388</c:v>
                      </c:pt>
                      <c:pt idx="7">
                        <c:v>-1772339930</c:v>
                      </c:pt>
                      <c:pt idx="8">
                        <c:v>-1928700309</c:v>
                      </c:pt>
                      <c:pt idx="9">
                        <c:v>-2660280287</c:v>
                      </c:pt>
                      <c:pt idx="10">
                        <c:v>-4909324213</c:v>
                      </c:pt>
                    </c:numCache>
                  </c:numRef>
                </c:val>
                <c:extLst xmlns:c15="http://schemas.microsoft.com/office/drawing/2012/chart">
                  <c:ext xmlns:c16="http://schemas.microsoft.com/office/drawing/2014/chart" uri="{C3380CC4-5D6E-409C-BE32-E72D297353CC}">
                    <c16:uniqueId val="{00000005-39A3-4FFC-9BD8-86F21A31CA1A}"/>
                  </c:ext>
                </c:extLst>
              </c15:ser>
            </c15:filteredBarSeries>
            <c15:filteredBarSeries>
              <c15:ser>
                <c:idx val="5"/>
                <c:order val="2"/>
                <c:tx>
                  <c:strRef>
                    <c:extLst xmlns:c15="http://schemas.microsoft.com/office/drawing/2012/chart">
                      <c:ext xmlns:c15="http://schemas.microsoft.com/office/drawing/2012/chart" uri="{02D57815-91ED-43cb-92C2-25804820EDAC}">
                        <c15:formulaRef>
                          <c15:sqref>'Balance commerciale TBB'!$F$4</c15:sqref>
                        </c15:formulaRef>
                      </c:ext>
                    </c:extLst>
                    <c:strCache>
                      <c:ptCount val="1"/>
                      <c:pt idx="0">
                        <c:v>2017</c:v>
                      </c:pt>
                    </c:strCache>
                  </c:strRef>
                </c:tx>
                <c:spPr>
                  <a:solidFill>
                    <a:schemeClr val="accent6"/>
                  </a:solidFill>
                  <a:ln>
                    <a:noFill/>
                  </a:ln>
                  <a:effectLst/>
                </c:spPr>
                <c:invertIfNegative val="0"/>
                <c:cat>
                  <c:strRef>
                    <c:extLst xmlns:c15="http://schemas.microsoft.com/office/drawing/2012/chart">
                      <c:ext xmlns:c15="http://schemas.microsoft.com/office/drawing/2012/chart" uri="{02D57815-91ED-43cb-92C2-25804820EDAC}">
                        <c15:formulaRef>
                          <c15:sqref>'Balance commerciale TBB'!$C$6:$C$16</c15:sqref>
                        </c15:formulaRef>
                      </c:ext>
                    </c:extLst>
                    <c:strCache>
                      <c:ptCount val="11"/>
                      <c:pt idx="0">
                        <c:v>1. Produits d'épicerie</c:v>
                      </c:pt>
                      <c:pt idx="1">
                        <c:v>2. Vins et spiritueux</c:v>
                      </c:pt>
                      <c:pt idx="2">
                        <c:v>3. Fruits et légumes</c:v>
                      </c:pt>
                      <c:pt idx="3">
                        <c:v>4. Laits et produits laitiers</c:v>
                      </c:pt>
                      <c:pt idx="4">
                        <c:v>7. Sucre</c:v>
                      </c:pt>
                      <c:pt idx="5">
                        <c:v>6. Autres</c:v>
                      </c:pt>
                      <c:pt idx="6">
                        <c:v>5. Animaux vivants et génétique</c:v>
                      </c:pt>
                      <c:pt idx="7">
                        <c:v>4. Viande et produits carnés</c:v>
                      </c:pt>
                      <c:pt idx="8">
                        <c:v>3. Céréales</c:v>
                      </c:pt>
                      <c:pt idx="9">
                        <c:v>2. Oléagineux</c:v>
                      </c:pt>
                      <c:pt idx="10">
                        <c:v>1. Pêche et aquaculture</c:v>
                      </c:pt>
                    </c:strCache>
                  </c:strRef>
                </c:cat>
                <c:val>
                  <c:numRef>
                    <c:extLst xmlns:c15="http://schemas.microsoft.com/office/drawing/2012/chart">
                      <c:ext xmlns:c15="http://schemas.microsoft.com/office/drawing/2012/chart" uri="{02D57815-91ED-43cb-92C2-25804820EDAC}">
                        <c15:formulaRef>
                          <c15:sqref>'Balance commerciale TBB'!$F$6:$F$16</c15:sqref>
                        </c15:formulaRef>
                      </c:ext>
                    </c:extLst>
                    <c:numCache>
                      <c:formatCode>0</c:formatCode>
                      <c:ptCount val="11"/>
                      <c:pt idx="0">
                        <c:v>5756256085</c:v>
                      </c:pt>
                      <c:pt idx="1">
                        <c:v>5809369493</c:v>
                      </c:pt>
                      <c:pt idx="2">
                        <c:v>2119075812</c:v>
                      </c:pt>
                      <c:pt idx="3">
                        <c:v>-627559706</c:v>
                      </c:pt>
                      <c:pt idx="4">
                        <c:v>-744540211</c:v>
                      </c:pt>
                      <c:pt idx="5">
                        <c:v>-1595729604</c:v>
                      </c:pt>
                      <c:pt idx="6">
                        <c:v>-1533318554</c:v>
                      </c:pt>
                      <c:pt idx="7">
                        <c:v>-1903117779</c:v>
                      </c:pt>
                      <c:pt idx="8">
                        <c:v>-1926082980</c:v>
                      </c:pt>
                      <c:pt idx="9">
                        <c:v>-2643263851</c:v>
                      </c:pt>
                      <c:pt idx="10">
                        <c:v>-5121057175</c:v>
                      </c:pt>
                    </c:numCache>
                  </c:numRef>
                </c:val>
                <c:extLst xmlns:c15="http://schemas.microsoft.com/office/drawing/2012/chart">
                  <c:ext xmlns:c16="http://schemas.microsoft.com/office/drawing/2014/chart" uri="{C3380CC4-5D6E-409C-BE32-E72D297353CC}">
                    <c16:uniqueId val="{00000006-39A3-4FFC-9BD8-86F21A31CA1A}"/>
                  </c:ext>
                </c:extLst>
              </c15:ser>
            </c15:filteredBarSeries>
            <c15:filteredBarSeries>
              <c15:ser>
                <c:idx val="6"/>
                <c:order val="3"/>
                <c:tx>
                  <c:strRef>
                    <c:extLst xmlns:c15="http://schemas.microsoft.com/office/drawing/2012/chart">
                      <c:ext xmlns:c15="http://schemas.microsoft.com/office/drawing/2012/chart" uri="{02D57815-91ED-43cb-92C2-25804820EDAC}">
                        <c15:formulaRef>
                          <c15:sqref>'Balance commerciale TBB'!$G$4</c15:sqref>
                        </c15:formulaRef>
                      </c:ext>
                    </c:extLst>
                    <c:strCache>
                      <c:ptCount val="1"/>
                      <c:pt idx="0">
                        <c:v>2018</c:v>
                      </c:pt>
                    </c:strCache>
                  </c:strRef>
                </c:tx>
                <c:spPr>
                  <a:solidFill>
                    <a:schemeClr val="accent1">
                      <a:lumMod val="60000"/>
                    </a:schemeClr>
                  </a:solidFill>
                  <a:ln>
                    <a:noFill/>
                  </a:ln>
                  <a:effectLst/>
                </c:spPr>
                <c:invertIfNegative val="0"/>
                <c:cat>
                  <c:strRef>
                    <c:extLst xmlns:c15="http://schemas.microsoft.com/office/drawing/2012/chart">
                      <c:ext xmlns:c15="http://schemas.microsoft.com/office/drawing/2012/chart" uri="{02D57815-91ED-43cb-92C2-25804820EDAC}">
                        <c15:formulaRef>
                          <c15:sqref>'Balance commerciale TBB'!$C$6:$C$16</c15:sqref>
                        </c15:formulaRef>
                      </c:ext>
                    </c:extLst>
                    <c:strCache>
                      <c:ptCount val="11"/>
                      <c:pt idx="0">
                        <c:v>1. Produits d'épicerie</c:v>
                      </c:pt>
                      <c:pt idx="1">
                        <c:v>2. Vins et spiritueux</c:v>
                      </c:pt>
                      <c:pt idx="2">
                        <c:v>3. Fruits et légumes</c:v>
                      </c:pt>
                      <c:pt idx="3">
                        <c:v>4. Laits et produits laitiers</c:v>
                      </c:pt>
                      <c:pt idx="4">
                        <c:v>7. Sucre</c:v>
                      </c:pt>
                      <c:pt idx="5">
                        <c:v>6. Autres</c:v>
                      </c:pt>
                      <c:pt idx="6">
                        <c:v>5. Animaux vivants et génétique</c:v>
                      </c:pt>
                      <c:pt idx="7">
                        <c:v>4. Viande et produits carnés</c:v>
                      </c:pt>
                      <c:pt idx="8">
                        <c:v>3. Céréales</c:v>
                      </c:pt>
                      <c:pt idx="9">
                        <c:v>2. Oléagineux</c:v>
                      </c:pt>
                      <c:pt idx="10">
                        <c:v>1. Pêche et aquaculture</c:v>
                      </c:pt>
                    </c:strCache>
                  </c:strRef>
                </c:cat>
                <c:val>
                  <c:numRef>
                    <c:extLst xmlns:c15="http://schemas.microsoft.com/office/drawing/2012/chart">
                      <c:ext xmlns:c15="http://schemas.microsoft.com/office/drawing/2012/chart" uri="{02D57815-91ED-43cb-92C2-25804820EDAC}">
                        <c15:formulaRef>
                          <c15:sqref>'Balance commerciale TBB'!$G$6:$G$16</c15:sqref>
                        </c15:formulaRef>
                      </c:ext>
                    </c:extLst>
                    <c:numCache>
                      <c:formatCode>0</c:formatCode>
                      <c:ptCount val="11"/>
                      <c:pt idx="0">
                        <c:v>6474911267</c:v>
                      </c:pt>
                      <c:pt idx="1">
                        <c:v>6118978025</c:v>
                      </c:pt>
                      <c:pt idx="2">
                        <c:v>2015199336</c:v>
                      </c:pt>
                      <c:pt idx="3">
                        <c:v>-469943052</c:v>
                      </c:pt>
                      <c:pt idx="4">
                        <c:v>-584679237</c:v>
                      </c:pt>
                      <c:pt idx="5">
                        <c:v>-1276831708</c:v>
                      </c:pt>
                      <c:pt idx="6">
                        <c:v>-1527085411</c:v>
                      </c:pt>
                      <c:pt idx="7">
                        <c:v>-1803718387</c:v>
                      </c:pt>
                      <c:pt idx="8">
                        <c:v>-2048207733</c:v>
                      </c:pt>
                      <c:pt idx="9">
                        <c:v>-2614003028</c:v>
                      </c:pt>
                      <c:pt idx="10">
                        <c:v>-5254275825</c:v>
                      </c:pt>
                    </c:numCache>
                  </c:numRef>
                </c:val>
                <c:extLst xmlns:c15="http://schemas.microsoft.com/office/drawing/2012/chart">
                  <c:ext xmlns:c16="http://schemas.microsoft.com/office/drawing/2014/chart" uri="{C3380CC4-5D6E-409C-BE32-E72D297353CC}">
                    <c16:uniqueId val="{00000007-39A3-4FFC-9BD8-86F21A31CA1A}"/>
                  </c:ext>
                </c:extLst>
              </c15:ser>
            </c15:filteredBarSeries>
            <c15:filteredBarSeries>
              <c15:ser>
                <c:idx val="7"/>
                <c:order val="4"/>
                <c:tx>
                  <c:strRef>
                    <c:extLst xmlns:c15="http://schemas.microsoft.com/office/drawing/2012/chart">
                      <c:ext xmlns:c15="http://schemas.microsoft.com/office/drawing/2012/chart" uri="{02D57815-91ED-43cb-92C2-25804820EDAC}">
                        <c15:formulaRef>
                          <c15:sqref>'Balance commerciale TBB'!$H$4</c15:sqref>
                        </c15:formulaRef>
                      </c:ext>
                    </c:extLst>
                    <c:strCache>
                      <c:ptCount val="1"/>
                      <c:pt idx="0">
                        <c:v>2019</c:v>
                      </c:pt>
                    </c:strCache>
                  </c:strRef>
                </c:tx>
                <c:spPr>
                  <a:solidFill>
                    <a:schemeClr val="accent2">
                      <a:lumMod val="60000"/>
                    </a:schemeClr>
                  </a:solidFill>
                  <a:ln>
                    <a:noFill/>
                  </a:ln>
                  <a:effectLst/>
                </c:spPr>
                <c:invertIfNegative val="0"/>
                <c:cat>
                  <c:strRef>
                    <c:extLst xmlns:c15="http://schemas.microsoft.com/office/drawing/2012/chart">
                      <c:ext xmlns:c15="http://schemas.microsoft.com/office/drawing/2012/chart" uri="{02D57815-91ED-43cb-92C2-25804820EDAC}">
                        <c15:formulaRef>
                          <c15:sqref>'Balance commerciale TBB'!$C$6:$C$16</c15:sqref>
                        </c15:formulaRef>
                      </c:ext>
                    </c:extLst>
                    <c:strCache>
                      <c:ptCount val="11"/>
                      <c:pt idx="0">
                        <c:v>1. Produits d'épicerie</c:v>
                      </c:pt>
                      <c:pt idx="1">
                        <c:v>2. Vins et spiritueux</c:v>
                      </c:pt>
                      <c:pt idx="2">
                        <c:v>3. Fruits et légumes</c:v>
                      </c:pt>
                      <c:pt idx="3">
                        <c:v>4. Laits et produits laitiers</c:v>
                      </c:pt>
                      <c:pt idx="4">
                        <c:v>7. Sucre</c:v>
                      </c:pt>
                      <c:pt idx="5">
                        <c:v>6. Autres</c:v>
                      </c:pt>
                      <c:pt idx="6">
                        <c:v>5. Animaux vivants et génétique</c:v>
                      </c:pt>
                      <c:pt idx="7">
                        <c:v>4. Viande et produits carnés</c:v>
                      </c:pt>
                      <c:pt idx="8">
                        <c:v>3. Céréales</c:v>
                      </c:pt>
                      <c:pt idx="9">
                        <c:v>2. Oléagineux</c:v>
                      </c:pt>
                      <c:pt idx="10">
                        <c:v>1. Pêche et aquaculture</c:v>
                      </c:pt>
                    </c:strCache>
                  </c:strRef>
                </c:cat>
                <c:val>
                  <c:numRef>
                    <c:extLst xmlns:c15="http://schemas.microsoft.com/office/drawing/2012/chart">
                      <c:ext xmlns:c15="http://schemas.microsoft.com/office/drawing/2012/chart" uri="{02D57815-91ED-43cb-92C2-25804820EDAC}">
                        <c15:formulaRef>
                          <c15:sqref>'Balance commerciale TBB'!$H$6:$H$16</c15:sqref>
                        </c15:formulaRef>
                      </c:ext>
                    </c:extLst>
                    <c:numCache>
                      <c:formatCode>0</c:formatCode>
                      <c:ptCount val="11"/>
                      <c:pt idx="0">
                        <c:v>7425655830</c:v>
                      </c:pt>
                      <c:pt idx="1">
                        <c:v>6557426196</c:v>
                      </c:pt>
                      <c:pt idx="2">
                        <c:v>1648660790</c:v>
                      </c:pt>
                      <c:pt idx="3">
                        <c:v>-181678796</c:v>
                      </c:pt>
                      <c:pt idx="4">
                        <c:v>-600088404</c:v>
                      </c:pt>
                      <c:pt idx="5">
                        <c:v>-299626083</c:v>
                      </c:pt>
                      <c:pt idx="6">
                        <c:v>-1166559592</c:v>
                      </c:pt>
                      <c:pt idx="7">
                        <c:v>-2035420832</c:v>
                      </c:pt>
                      <c:pt idx="8">
                        <c:v>-2207108847</c:v>
                      </c:pt>
                      <c:pt idx="9">
                        <c:v>-2736192190</c:v>
                      </c:pt>
                      <c:pt idx="10">
                        <c:v>-5221932585</c:v>
                      </c:pt>
                    </c:numCache>
                  </c:numRef>
                </c:val>
                <c:extLst xmlns:c15="http://schemas.microsoft.com/office/drawing/2012/chart">
                  <c:ext xmlns:c16="http://schemas.microsoft.com/office/drawing/2014/chart" uri="{C3380CC4-5D6E-409C-BE32-E72D297353CC}">
                    <c16:uniqueId val="{00000008-39A3-4FFC-9BD8-86F21A31CA1A}"/>
                  </c:ext>
                </c:extLst>
              </c15:ser>
            </c15:filteredBarSeries>
            <c15:filteredBarSeries>
              <c15:ser>
                <c:idx val="8"/>
                <c:order val="5"/>
                <c:tx>
                  <c:strRef>
                    <c:extLst xmlns:c15="http://schemas.microsoft.com/office/drawing/2012/chart">
                      <c:ext xmlns:c15="http://schemas.microsoft.com/office/drawing/2012/chart" uri="{02D57815-91ED-43cb-92C2-25804820EDAC}">
                        <c15:formulaRef>
                          <c15:sqref>'Balance commerciale TBB'!$I$4</c15:sqref>
                        </c15:formulaRef>
                      </c:ext>
                    </c:extLst>
                    <c:strCache>
                      <c:ptCount val="1"/>
                      <c:pt idx="0">
                        <c:v>2020</c:v>
                      </c:pt>
                    </c:strCache>
                  </c:strRef>
                </c:tx>
                <c:spPr>
                  <a:solidFill>
                    <a:schemeClr val="accent3">
                      <a:lumMod val="60000"/>
                    </a:schemeClr>
                  </a:solidFill>
                  <a:ln>
                    <a:noFill/>
                  </a:ln>
                  <a:effectLst/>
                </c:spPr>
                <c:invertIfNegative val="0"/>
                <c:cat>
                  <c:strRef>
                    <c:extLst xmlns:c15="http://schemas.microsoft.com/office/drawing/2012/chart">
                      <c:ext xmlns:c15="http://schemas.microsoft.com/office/drawing/2012/chart" uri="{02D57815-91ED-43cb-92C2-25804820EDAC}">
                        <c15:formulaRef>
                          <c15:sqref>'Balance commerciale TBB'!$C$6:$C$16</c15:sqref>
                        </c15:formulaRef>
                      </c:ext>
                    </c:extLst>
                    <c:strCache>
                      <c:ptCount val="11"/>
                      <c:pt idx="0">
                        <c:v>1. Produits d'épicerie</c:v>
                      </c:pt>
                      <c:pt idx="1">
                        <c:v>2. Vins et spiritueux</c:v>
                      </c:pt>
                      <c:pt idx="2">
                        <c:v>3. Fruits et légumes</c:v>
                      </c:pt>
                      <c:pt idx="3">
                        <c:v>4. Laits et produits laitiers</c:v>
                      </c:pt>
                      <c:pt idx="4">
                        <c:v>7. Sucre</c:v>
                      </c:pt>
                      <c:pt idx="5">
                        <c:v>6. Autres</c:v>
                      </c:pt>
                      <c:pt idx="6">
                        <c:v>5. Animaux vivants et génétique</c:v>
                      </c:pt>
                      <c:pt idx="7">
                        <c:v>4. Viande et produits carnés</c:v>
                      </c:pt>
                      <c:pt idx="8">
                        <c:v>3. Céréales</c:v>
                      </c:pt>
                      <c:pt idx="9">
                        <c:v>2. Oléagineux</c:v>
                      </c:pt>
                      <c:pt idx="10">
                        <c:v>1. Pêche et aquaculture</c:v>
                      </c:pt>
                    </c:strCache>
                  </c:strRef>
                </c:cat>
                <c:val>
                  <c:numRef>
                    <c:extLst xmlns:c15="http://schemas.microsoft.com/office/drawing/2012/chart">
                      <c:ext xmlns:c15="http://schemas.microsoft.com/office/drawing/2012/chart" uri="{02D57815-91ED-43cb-92C2-25804820EDAC}">
                        <c15:formulaRef>
                          <c15:sqref>'Balance commerciale TBB'!$I$6:$I$16</c15:sqref>
                        </c15:formulaRef>
                      </c:ext>
                    </c:extLst>
                    <c:numCache>
                      <c:formatCode>0</c:formatCode>
                      <c:ptCount val="11"/>
                      <c:pt idx="0">
                        <c:v>8349122563</c:v>
                      </c:pt>
                      <c:pt idx="1">
                        <c:v>6507737442</c:v>
                      </c:pt>
                      <c:pt idx="2">
                        <c:v>2324649809</c:v>
                      </c:pt>
                      <c:pt idx="3">
                        <c:v>176395765</c:v>
                      </c:pt>
                      <c:pt idx="4">
                        <c:v>-642013364</c:v>
                      </c:pt>
                      <c:pt idx="5">
                        <c:v>-32343381</c:v>
                      </c:pt>
                      <c:pt idx="6">
                        <c:v>-1435473810</c:v>
                      </c:pt>
                      <c:pt idx="7">
                        <c:v>-1496630800</c:v>
                      </c:pt>
                      <c:pt idx="8">
                        <c:v>-2157208228</c:v>
                      </c:pt>
                      <c:pt idx="9">
                        <c:v>-2891180349</c:v>
                      </c:pt>
                      <c:pt idx="10">
                        <c:v>-4575795069</c:v>
                      </c:pt>
                    </c:numCache>
                  </c:numRef>
                </c:val>
                <c:extLst xmlns:c15="http://schemas.microsoft.com/office/drawing/2012/chart">
                  <c:ext xmlns:c16="http://schemas.microsoft.com/office/drawing/2014/chart" uri="{C3380CC4-5D6E-409C-BE32-E72D297353CC}">
                    <c16:uniqueId val="{00000009-39A3-4FFC-9BD8-86F21A31CA1A}"/>
                  </c:ext>
                </c:extLst>
              </c15:ser>
            </c15:filteredBarSeries>
          </c:ext>
        </c:extLst>
      </c:barChart>
      <c:catAx>
        <c:axId val="5971820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2100000" spcFirstLastPara="1" vertOverflow="ellipsis" wrap="square" anchor="ctr" anchorCtr="1"/>
          <a:lstStyle/>
          <a:p>
            <a:pPr>
              <a:defRPr sz="1200" b="1"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597183608"/>
        <c:crosses val="autoZero"/>
        <c:auto val="1"/>
        <c:lblAlgn val="ctr"/>
        <c:lblOffset val="100"/>
        <c:noMultiLvlLbl val="0"/>
      </c:catAx>
      <c:valAx>
        <c:axId val="59718360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597182040"/>
        <c:crosses val="autoZero"/>
        <c:crossBetween val="between"/>
        <c:dispUnits>
          <c:builtInUnit val="billions"/>
          <c:dispUnitsLbl>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r>
                    <a:rPr lang="en-US"/>
                    <a:t>Milliards (en €)</a:t>
                  </a:r>
                </a:p>
              </c:rich>
            </c:tx>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dispUnitsLbl>
        </c:dispUnits>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legend>
    <c:plotVisOnly val="1"/>
    <c:dispBlanksAs val="gap"/>
    <c:showDLblsOverMax val="0"/>
  </c:chart>
  <c:spPr>
    <a:noFill/>
    <a:ln>
      <a:noFill/>
    </a:ln>
    <a:effectLst/>
  </c:spPr>
  <c:txPr>
    <a:bodyPr/>
    <a:lstStyle/>
    <a:p>
      <a:pPr>
        <a:defRPr sz="1200">
          <a:latin typeface="Marianne" panose="02000000000000000000" pitchFamily="50" charset="0"/>
        </a:defRPr>
      </a:pPr>
      <a:endParaRPr lang="fr-FR"/>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9"/>
          <c:order val="6"/>
          <c:tx>
            <c:strRef>
              <c:f>'Balance commerciale IAA'!$J$40</c:f>
              <c:strCache>
                <c:ptCount val="1"/>
                <c:pt idx="0">
                  <c:v>2021</c:v>
                </c:pt>
              </c:strCache>
            </c:strRef>
          </c:tx>
          <c:spPr>
            <a:solidFill>
              <a:schemeClr val="tx2">
                <a:lumMod val="20000"/>
                <a:lumOff val="80000"/>
              </a:schemeClr>
            </a:solidFill>
            <a:ln>
              <a:noFill/>
            </a:ln>
            <a:effectLst/>
          </c:spPr>
          <c:invertIfNegative val="0"/>
          <c:cat>
            <c:strRef>
              <c:f>'Balance commerciale IAA'!$C$42:$C$52</c:f>
              <c:strCache>
                <c:ptCount val="11"/>
                <c:pt idx="0">
                  <c:v>1. États-Unis</c:v>
                </c:pt>
                <c:pt idx="1">
                  <c:v>2. Royaume-Uni</c:v>
                </c:pt>
                <c:pt idx="2">
                  <c:v>3. Allemagne</c:v>
                </c:pt>
                <c:pt idx="3">
                  <c:v>4. Suisse</c:v>
                </c:pt>
                <c:pt idx="4">
                  <c:v>5. Japon</c:v>
                </c:pt>
                <c:pt idx="5">
                  <c:v>25. France</c:v>
                </c:pt>
                <c:pt idx="6">
                  <c:v>5. Argentine</c:v>
                </c:pt>
                <c:pt idx="7">
                  <c:v>4. Hongrie</c:v>
                </c:pt>
                <c:pt idx="8">
                  <c:v>3. Brésil</c:v>
                </c:pt>
                <c:pt idx="9">
                  <c:v>2. Pays-Bas</c:v>
                </c:pt>
                <c:pt idx="10">
                  <c:v>1. Espagne</c:v>
                </c:pt>
              </c:strCache>
            </c:strRef>
          </c:cat>
          <c:val>
            <c:numRef>
              <c:f>'Balance commerciale IAA'!$J$42:$J$52</c:f>
              <c:numCache>
                <c:formatCode>0</c:formatCode>
                <c:ptCount val="11"/>
                <c:pt idx="0">
                  <c:v>4605499758</c:v>
                </c:pt>
                <c:pt idx="1">
                  <c:v>3354148939</c:v>
                </c:pt>
                <c:pt idx="2">
                  <c:v>2986825653</c:v>
                </c:pt>
                <c:pt idx="3">
                  <c:v>1698101594</c:v>
                </c:pt>
                <c:pt idx="4">
                  <c:v>2246673620</c:v>
                </c:pt>
                <c:pt idx="5">
                  <c:v>86748130</c:v>
                </c:pt>
                <c:pt idx="6">
                  <c:v>-780865841</c:v>
                </c:pt>
                <c:pt idx="7">
                  <c:v>-920249536</c:v>
                </c:pt>
                <c:pt idx="8">
                  <c:v>-1246650152</c:v>
                </c:pt>
                <c:pt idx="9">
                  <c:v>-1930946597</c:v>
                </c:pt>
                <c:pt idx="10">
                  <c:v>-3471829551</c:v>
                </c:pt>
              </c:numCache>
            </c:numRef>
          </c:val>
          <c:extLst>
            <c:ext xmlns:c16="http://schemas.microsoft.com/office/drawing/2014/chart" uri="{C3380CC4-5D6E-409C-BE32-E72D297353CC}">
              <c16:uniqueId val="{00000000-8013-49F7-904B-CA00E17CFBEE}"/>
            </c:ext>
          </c:extLst>
        </c:ser>
        <c:ser>
          <c:idx val="10"/>
          <c:order val="7"/>
          <c:tx>
            <c:strRef>
              <c:f>'Balance commerciale IAA'!$K$40</c:f>
              <c:strCache>
                <c:ptCount val="1"/>
                <c:pt idx="0">
                  <c:v>2022</c:v>
                </c:pt>
              </c:strCache>
            </c:strRef>
          </c:tx>
          <c:spPr>
            <a:solidFill>
              <a:schemeClr val="tx2">
                <a:lumMod val="60000"/>
                <a:lumOff val="40000"/>
              </a:schemeClr>
            </a:solidFill>
            <a:ln>
              <a:noFill/>
            </a:ln>
            <a:effectLst/>
          </c:spPr>
          <c:invertIfNegative val="0"/>
          <c:cat>
            <c:strRef>
              <c:f>'Balance commerciale IAA'!$C$42:$C$52</c:f>
              <c:strCache>
                <c:ptCount val="11"/>
                <c:pt idx="0">
                  <c:v>1. États-Unis</c:v>
                </c:pt>
                <c:pt idx="1">
                  <c:v>2. Royaume-Uni</c:v>
                </c:pt>
                <c:pt idx="2">
                  <c:v>3. Allemagne</c:v>
                </c:pt>
                <c:pt idx="3">
                  <c:v>4. Suisse</c:v>
                </c:pt>
                <c:pt idx="4">
                  <c:v>5. Japon</c:v>
                </c:pt>
                <c:pt idx="5">
                  <c:v>25. France</c:v>
                </c:pt>
                <c:pt idx="6">
                  <c:v>5. Argentine</c:v>
                </c:pt>
                <c:pt idx="7">
                  <c:v>4. Hongrie</c:v>
                </c:pt>
                <c:pt idx="8">
                  <c:v>3. Brésil</c:v>
                </c:pt>
                <c:pt idx="9">
                  <c:v>2. Pays-Bas</c:v>
                </c:pt>
                <c:pt idx="10">
                  <c:v>1. Espagne</c:v>
                </c:pt>
              </c:strCache>
            </c:strRef>
          </c:cat>
          <c:val>
            <c:numRef>
              <c:f>'Balance commerciale IAA'!$K$42:$K$52</c:f>
              <c:numCache>
                <c:formatCode>0</c:formatCode>
                <c:ptCount val="11"/>
                <c:pt idx="0">
                  <c:v>5435794752</c:v>
                </c:pt>
                <c:pt idx="1">
                  <c:v>3678711933</c:v>
                </c:pt>
                <c:pt idx="2">
                  <c:v>2603421194</c:v>
                </c:pt>
                <c:pt idx="3">
                  <c:v>1906809926</c:v>
                </c:pt>
                <c:pt idx="4">
                  <c:v>1690332752</c:v>
                </c:pt>
                <c:pt idx="5">
                  <c:v>-526241000</c:v>
                </c:pt>
                <c:pt idx="6">
                  <c:v>-968181373</c:v>
                </c:pt>
                <c:pt idx="7">
                  <c:v>-1054065523</c:v>
                </c:pt>
                <c:pt idx="8">
                  <c:v>-1919599898</c:v>
                </c:pt>
                <c:pt idx="9">
                  <c:v>-2610513278</c:v>
                </c:pt>
                <c:pt idx="10">
                  <c:v>-4436616146</c:v>
                </c:pt>
              </c:numCache>
            </c:numRef>
          </c:val>
          <c:extLst>
            <c:ext xmlns:c16="http://schemas.microsoft.com/office/drawing/2014/chart" uri="{C3380CC4-5D6E-409C-BE32-E72D297353CC}">
              <c16:uniqueId val="{00000001-8013-49F7-904B-CA00E17CFBEE}"/>
            </c:ext>
          </c:extLst>
        </c:ser>
        <c:ser>
          <c:idx val="11"/>
          <c:order val="8"/>
          <c:tx>
            <c:strRef>
              <c:f>'Balance commerciale IAA'!$L$40</c:f>
              <c:strCache>
                <c:ptCount val="1"/>
                <c:pt idx="0">
                  <c:v>2023</c:v>
                </c:pt>
              </c:strCache>
            </c:strRef>
          </c:tx>
          <c:spPr>
            <a:solidFill>
              <a:schemeClr val="tx2"/>
            </a:solidFill>
            <a:ln>
              <a:noFill/>
            </a:ln>
            <a:effectLst/>
          </c:spPr>
          <c:invertIfNegative val="0"/>
          <c:cat>
            <c:strRef>
              <c:f>'Balance commerciale IAA'!$C$42:$C$52</c:f>
              <c:strCache>
                <c:ptCount val="11"/>
                <c:pt idx="0">
                  <c:v>1. États-Unis</c:v>
                </c:pt>
                <c:pt idx="1">
                  <c:v>2. Royaume-Uni</c:v>
                </c:pt>
                <c:pt idx="2">
                  <c:v>3. Allemagne</c:v>
                </c:pt>
                <c:pt idx="3">
                  <c:v>4. Suisse</c:v>
                </c:pt>
                <c:pt idx="4">
                  <c:v>5. Japon</c:v>
                </c:pt>
                <c:pt idx="5">
                  <c:v>25. France</c:v>
                </c:pt>
                <c:pt idx="6">
                  <c:v>5. Argentine</c:v>
                </c:pt>
                <c:pt idx="7">
                  <c:v>4. Hongrie</c:v>
                </c:pt>
                <c:pt idx="8">
                  <c:v>3. Brésil</c:v>
                </c:pt>
                <c:pt idx="9">
                  <c:v>2. Pays-Bas</c:v>
                </c:pt>
                <c:pt idx="10">
                  <c:v>1. Espagne</c:v>
                </c:pt>
              </c:strCache>
            </c:strRef>
          </c:cat>
          <c:val>
            <c:numRef>
              <c:f>'Balance commerciale IAA'!$L$42:$L$52</c:f>
              <c:numCache>
                <c:formatCode>0</c:formatCode>
                <c:ptCount val="11"/>
                <c:pt idx="0">
                  <c:v>5452813271</c:v>
                </c:pt>
                <c:pt idx="1">
                  <c:v>4033085304</c:v>
                </c:pt>
                <c:pt idx="2">
                  <c:v>2298777298</c:v>
                </c:pt>
                <c:pt idx="3">
                  <c:v>1991264447</c:v>
                </c:pt>
                <c:pt idx="4">
                  <c:v>1651194666</c:v>
                </c:pt>
                <c:pt idx="5">
                  <c:v>-403362518</c:v>
                </c:pt>
                <c:pt idx="6">
                  <c:v>-825607140</c:v>
                </c:pt>
                <c:pt idx="7">
                  <c:v>-1147966377</c:v>
                </c:pt>
                <c:pt idx="8">
                  <c:v>-1502131980</c:v>
                </c:pt>
                <c:pt idx="9">
                  <c:v>-3151418561</c:v>
                </c:pt>
                <c:pt idx="10">
                  <c:v>-4523293512</c:v>
                </c:pt>
              </c:numCache>
            </c:numRef>
          </c:val>
          <c:extLst>
            <c:ext xmlns:c16="http://schemas.microsoft.com/office/drawing/2014/chart" uri="{C3380CC4-5D6E-409C-BE32-E72D297353CC}">
              <c16:uniqueId val="{00000002-8013-49F7-904B-CA00E17CFBEE}"/>
            </c:ext>
          </c:extLst>
        </c:ser>
        <c:ser>
          <c:idx val="12"/>
          <c:order val="9"/>
          <c:tx>
            <c:strRef>
              <c:f>'Balance commerciale IAA'!$M$40</c:f>
              <c:strCache>
                <c:ptCount val="1"/>
                <c:pt idx="0">
                  <c:v>2024</c:v>
                </c:pt>
              </c:strCache>
            </c:strRef>
          </c:tx>
          <c:spPr>
            <a:solidFill>
              <a:srgbClr val="FF0000"/>
            </a:solidFill>
            <a:ln>
              <a:noFill/>
            </a:ln>
            <a:effectLst/>
          </c:spPr>
          <c:invertIfNegative val="0"/>
          <c:cat>
            <c:strRef>
              <c:f>'Balance commerciale IAA'!$C$42:$C$52</c:f>
              <c:strCache>
                <c:ptCount val="11"/>
                <c:pt idx="0">
                  <c:v>1. États-Unis</c:v>
                </c:pt>
                <c:pt idx="1">
                  <c:v>2. Royaume-Uni</c:v>
                </c:pt>
                <c:pt idx="2">
                  <c:v>3. Allemagne</c:v>
                </c:pt>
                <c:pt idx="3">
                  <c:v>4. Suisse</c:v>
                </c:pt>
                <c:pt idx="4">
                  <c:v>5. Japon</c:v>
                </c:pt>
                <c:pt idx="5">
                  <c:v>25. France</c:v>
                </c:pt>
                <c:pt idx="6">
                  <c:v>5. Argentine</c:v>
                </c:pt>
                <c:pt idx="7">
                  <c:v>4. Hongrie</c:v>
                </c:pt>
                <c:pt idx="8">
                  <c:v>3. Brésil</c:v>
                </c:pt>
                <c:pt idx="9">
                  <c:v>2. Pays-Bas</c:v>
                </c:pt>
                <c:pt idx="10">
                  <c:v>1. Espagne</c:v>
                </c:pt>
              </c:strCache>
            </c:strRef>
          </c:cat>
          <c:val>
            <c:numRef>
              <c:f>'Balance commerciale IAA'!$M$42:$M$52</c:f>
              <c:numCache>
                <c:formatCode>0</c:formatCode>
                <c:ptCount val="11"/>
                <c:pt idx="0">
                  <c:v>6283059528</c:v>
                </c:pt>
                <c:pt idx="1">
                  <c:v>4292025523</c:v>
                </c:pt>
                <c:pt idx="2">
                  <c:v>2107931521</c:v>
                </c:pt>
                <c:pt idx="3">
                  <c:v>2044369091</c:v>
                </c:pt>
                <c:pt idx="4">
                  <c:v>1892927989</c:v>
                </c:pt>
                <c:pt idx="5">
                  <c:v>-208391965</c:v>
                </c:pt>
                <c:pt idx="6">
                  <c:v>-865934508</c:v>
                </c:pt>
                <c:pt idx="7">
                  <c:v>-1263684997</c:v>
                </c:pt>
                <c:pt idx="8">
                  <c:v>-1629707129</c:v>
                </c:pt>
                <c:pt idx="9">
                  <c:v>-3310467484</c:v>
                </c:pt>
                <c:pt idx="10">
                  <c:v>-5270989548</c:v>
                </c:pt>
              </c:numCache>
            </c:numRef>
          </c:val>
          <c:extLst>
            <c:ext xmlns:c16="http://schemas.microsoft.com/office/drawing/2014/chart" uri="{C3380CC4-5D6E-409C-BE32-E72D297353CC}">
              <c16:uniqueId val="{00000003-8013-49F7-904B-CA00E17CFBEE}"/>
            </c:ext>
          </c:extLst>
        </c:ser>
        <c:dLbls>
          <c:showLegendKey val="0"/>
          <c:showVal val="0"/>
          <c:showCatName val="0"/>
          <c:showSerName val="0"/>
          <c:showPercent val="0"/>
          <c:showBubbleSize val="0"/>
        </c:dLbls>
        <c:gapWidth val="219"/>
        <c:overlap val="-27"/>
        <c:axId val="597177336"/>
        <c:axId val="597177728"/>
        <c:extLst>
          <c:ext xmlns:c15="http://schemas.microsoft.com/office/drawing/2012/chart" uri="{02D57815-91ED-43cb-92C2-25804820EDAC}">
            <c15:filteredBarSeries>
              <c15:ser>
                <c:idx val="3"/>
                <c:order val="0"/>
                <c:tx>
                  <c:strRef>
                    <c:extLst>
                      <c:ext uri="{02D57815-91ED-43cb-92C2-25804820EDAC}">
                        <c15:formulaRef>
                          <c15:sqref>'Balance commerciale IAA'!$D$40</c15:sqref>
                        </c15:formulaRef>
                      </c:ext>
                    </c:extLst>
                    <c:strCache>
                      <c:ptCount val="1"/>
                      <c:pt idx="0">
                        <c:v>2015</c:v>
                      </c:pt>
                    </c:strCache>
                  </c:strRef>
                </c:tx>
                <c:spPr>
                  <a:solidFill>
                    <a:schemeClr val="accent4"/>
                  </a:solidFill>
                  <a:ln>
                    <a:noFill/>
                  </a:ln>
                  <a:effectLst/>
                </c:spPr>
                <c:invertIfNegative val="0"/>
                <c:cat>
                  <c:strRef>
                    <c:extLst>
                      <c:ext uri="{02D57815-91ED-43cb-92C2-25804820EDAC}">
                        <c15:formulaRef>
                          <c15:sqref>'Balance commerciale IAA'!$C$42:$C$52</c15:sqref>
                        </c15:formulaRef>
                      </c:ext>
                    </c:extLst>
                    <c:strCache>
                      <c:ptCount val="11"/>
                      <c:pt idx="0">
                        <c:v>1. États-Unis</c:v>
                      </c:pt>
                      <c:pt idx="1">
                        <c:v>2. Royaume-Uni</c:v>
                      </c:pt>
                      <c:pt idx="2">
                        <c:v>3. Allemagne</c:v>
                      </c:pt>
                      <c:pt idx="3">
                        <c:v>4. Suisse</c:v>
                      </c:pt>
                      <c:pt idx="4">
                        <c:v>5. Japon</c:v>
                      </c:pt>
                      <c:pt idx="5">
                        <c:v>25. France</c:v>
                      </c:pt>
                      <c:pt idx="6">
                        <c:v>5. Argentine</c:v>
                      </c:pt>
                      <c:pt idx="7">
                        <c:v>4. Hongrie</c:v>
                      </c:pt>
                      <c:pt idx="8">
                        <c:v>3. Brésil</c:v>
                      </c:pt>
                      <c:pt idx="9">
                        <c:v>2. Pays-Bas</c:v>
                      </c:pt>
                      <c:pt idx="10">
                        <c:v>1. Espagne</c:v>
                      </c:pt>
                    </c:strCache>
                  </c:strRef>
                </c:cat>
                <c:val>
                  <c:numRef>
                    <c:extLst>
                      <c:ext uri="{02D57815-91ED-43cb-92C2-25804820EDAC}">
                        <c15:formulaRef>
                          <c15:sqref>'Balance commerciale IAA'!$D$42:$D$52</c15:sqref>
                        </c15:formulaRef>
                      </c:ext>
                    </c:extLst>
                    <c:numCache>
                      <c:formatCode>0</c:formatCode>
                      <c:ptCount val="11"/>
                      <c:pt idx="0">
                        <c:v>2591151438</c:v>
                      </c:pt>
                      <c:pt idx="1">
                        <c:v>2542112121</c:v>
                      </c:pt>
                      <c:pt idx="2">
                        <c:v>978829486</c:v>
                      </c:pt>
                      <c:pt idx="3">
                        <c:v>1214446218</c:v>
                      </c:pt>
                      <c:pt idx="4">
                        <c:v>755959625</c:v>
                      </c:pt>
                      <c:pt idx="5">
                        <c:v>-1152028114</c:v>
                      </c:pt>
                      <c:pt idx="6">
                        <c:v>-731232905</c:v>
                      </c:pt>
                      <c:pt idx="7">
                        <c:v>-474753477</c:v>
                      </c:pt>
                      <c:pt idx="8">
                        <c:v>-852771325</c:v>
                      </c:pt>
                      <c:pt idx="9">
                        <c:v>-1794892968</c:v>
                      </c:pt>
                      <c:pt idx="10">
                        <c:v>-3262817365</c:v>
                      </c:pt>
                    </c:numCache>
                  </c:numRef>
                </c:val>
                <c:extLst>
                  <c:ext xmlns:c16="http://schemas.microsoft.com/office/drawing/2014/chart" uri="{C3380CC4-5D6E-409C-BE32-E72D297353CC}">
                    <c16:uniqueId val="{00000004-8013-49F7-904B-CA00E17CFBEE}"/>
                  </c:ext>
                </c:extLst>
              </c15:ser>
            </c15:filteredBarSeries>
            <c15:filteredBarSeries>
              <c15:ser>
                <c:idx val="4"/>
                <c:order val="1"/>
                <c:tx>
                  <c:strRef>
                    <c:extLst xmlns:c15="http://schemas.microsoft.com/office/drawing/2012/chart">
                      <c:ext xmlns:c15="http://schemas.microsoft.com/office/drawing/2012/chart" uri="{02D57815-91ED-43cb-92C2-25804820EDAC}">
                        <c15:formulaRef>
                          <c15:sqref>'Balance commerciale IAA'!$E$40</c15:sqref>
                        </c15:formulaRef>
                      </c:ext>
                    </c:extLst>
                    <c:strCache>
                      <c:ptCount val="1"/>
                      <c:pt idx="0">
                        <c:v>2016</c:v>
                      </c:pt>
                    </c:strCache>
                  </c:strRef>
                </c:tx>
                <c:spPr>
                  <a:solidFill>
                    <a:schemeClr val="accent5"/>
                  </a:solidFill>
                  <a:ln>
                    <a:noFill/>
                  </a:ln>
                  <a:effectLst/>
                </c:spPr>
                <c:invertIfNegative val="0"/>
                <c:cat>
                  <c:strRef>
                    <c:extLst xmlns:c15="http://schemas.microsoft.com/office/drawing/2012/chart">
                      <c:ext xmlns:c15="http://schemas.microsoft.com/office/drawing/2012/chart" uri="{02D57815-91ED-43cb-92C2-25804820EDAC}">
                        <c15:formulaRef>
                          <c15:sqref>'Balance commerciale IAA'!$C$42:$C$52</c15:sqref>
                        </c15:formulaRef>
                      </c:ext>
                    </c:extLst>
                    <c:strCache>
                      <c:ptCount val="11"/>
                      <c:pt idx="0">
                        <c:v>1. États-Unis</c:v>
                      </c:pt>
                      <c:pt idx="1">
                        <c:v>2. Royaume-Uni</c:v>
                      </c:pt>
                      <c:pt idx="2">
                        <c:v>3. Allemagne</c:v>
                      </c:pt>
                      <c:pt idx="3">
                        <c:v>4. Suisse</c:v>
                      </c:pt>
                      <c:pt idx="4">
                        <c:v>5. Japon</c:v>
                      </c:pt>
                      <c:pt idx="5">
                        <c:v>25. France</c:v>
                      </c:pt>
                      <c:pt idx="6">
                        <c:v>5. Argentine</c:v>
                      </c:pt>
                      <c:pt idx="7">
                        <c:v>4. Hongrie</c:v>
                      </c:pt>
                      <c:pt idx="8">
                        <c:v>3. Brésil</c:v>
                      </c:pt>
                      <c:pt idx="9">
                        <c:v>2. Pays-Bas</c:v>
                      </c:pt>
                      <c:pt idx="10">
                        <c:v>1. Espagne</c:v>
                      </c:pt>
                    </c:strCache>
                  </c:strRef>
                </c:cat>
                <c:val>
                  <c:numRef>
                    <c:extLst xmlns:c15="http://schemas.microsoft.com/office/drawing/2012/chart">
                      <c:ext xmlns:c15="http://schemas.microsoft.com/office/drawing/2012/chart" uri="{02D57815-91ED-43cb-92C2-25804820EDAC}">
                        <c15:formulaRef>
                          <c15:sqref>'Balance commerciale IAA'!$E$42:$E$52</c15:sqref>
                        </c15:formulaRef>
                      </c:ext>
                    </c:extLst>
                    <c:numCache>
                      <c:formatCode>0</c:formatCode>
                      <c:ptCount val="11"/>
                      <c:pt idx="0">
                        <c:v>2933489738</c:v>
                      </c:pt>
                      <c:pt idx="1">
                        <c:v>2544855873</c:v>
                      </c:pt>
                      <c:pt idx="2">
                        <c:v>1192640735</c:v>
                      </c:pt>
                      <c:pt idx="3">
                        <c:v>1251571374</c:v>
                      </c:pt>
                      <c:pt idx="4">
                        <c:v>918533749</c:v>
                      </c:pt>
                      <c:pt idx="5">
                        <c:v>-1013735360</c:v>
                      </c:pt>
                      <c:pt idx="6">
                        <c:v>-838721580</c:v>
                      </c:pt>
                      <c:pt idx="7">
                        <c:v>-498522798</c:v>
                      </c:pt>
                      <c:pt idx="8">
                        <c:v>-785150825</c:v>
                      </c:pt>
                      <c:pt idx="9">
                        <c:v>-1917786832</c:v>
                      </c:pt>
                      <c:pt idx="10">
                        <c:v>-3167944932</c:v>
                      </c:pt>
                    </c:numCache>
                  </c:numRef>
                </c:val>
                <c:extLst xmlns:c15="http://schemas.microsoft.com/office/drawing/2012/chart">
                  <c:ext xmlns:c16="http://schemas.microsoft.com/office/drawing/2014/chart" uri="{C3380CC4-5D6E-409C-BE32-E72D297353CC}">
                    <c16:uniqueId val="{00000005-8013-49F7-904B-CA00E17CFBEE}"/>
                  </c:ext>
                </c:extLst>
              </c15:ser>
            </c15:filteredBarSeries>
            <c15:filteredBarSeries>
              <c15:ser>
                <c:idx val="5"/>
                <c:order val="2"/>
                <c:tx>
                  <c:strRef>
                    <c:extLst xmlns:c15="http://schemas.microsoft.com/office/drawing/2012/chart">
                      <c:ext xmlns:c15="http://schemas.microsoft.com/office/drawing/2012/chart" uri="{02D57815-91ED-43cb-92C2-25804820EDAC}">
                        <c15:formulaRef>
                          <c15:sqref>'Balance commerciale IAA'!$F$40</c15:sqref>
                        </c15:formulaRef>
                      </c:ext>
                    </c:extLst>
                    <c:strCache>
                      <c:ptCount val="1"/>
                      <c:pt idx="0">
                        <c:v>2017</c:v>
                      </c:pt>
                    </c:strCache>
                  </c:strRef>
                </c:tx>
                <c:spPr>
                  <a:solidFill>
                    <a:schemeClr val="accent6"/>
                  </a:solidFill>
                  <a:ln>
                    <a:noFill/>
                  </a:ln>
                  <a:effectLst/>
                </c:spPr>
                <c:invertIfNegative val="0"/>
                <c:cat>
                  <c:strRef>
                    <c:extLst xmlns:c15="http://schemas.microsoft.com/office/drawing/2012/chart">
                      <c:ext xmlns:c15="http://schemas.microsoft.com/office/drawing/2012/chart" uri="{02D57815-91ED-43cb-92C2-25804820EDAC}">
                        <c15:formulaRef>
                          <c15:sqref>'Balance commerciale IAA'!$C$42:$C$52</c15:sqref>
                        </c15:formulaRef>
                      </c:ext>
                    </c:extLst>
                    <c:strCache>
                      <c:ptCount val="11"/>
                      <c:pt idx="0">
                        <c:v>1. États-Unis</c:v>
                      </c:pt>
                      <c:pt idx="1">
                        <c:v>2. Royaume-Uni</c:v>
                      </c:pt>
                      <c:pt idx="2">
                        <c:v>3. Allemagne</c:v>
                      </c:pt>
                      <c:pt idx="3">
                        <c:v>4. Suisse</c:v>
                      </c:pt>
                      <c:pt idx="4">
                        <c:v>5. Japon</c:v>
                      </c:pt>
                      <c:pt idx="5">
                        <c:v>25. France</c:v>
                      </c:pt>
                      <c:pt idx="6">
                        <c:v>5. Argentine</c:v>
                      </c:pt>
                      <c:pt idx="7">
                        <c:v>4. Hongrie</c:v>
                      </c:pt>
                      <c:pt idx="8">
                        <c:v>3. Brésil</c:v>
                      </c:pt>
                      <c:pt idx="9">
                        <c:v>2. Pays-Bas</c:v>
                      </c:pt>
                      <c:pt idx="10">
                        <c:v>1. Espagne</c:v>
                      </c:pt>
                    </c:strCache>
                  </c:strRef>
                </c:cat>
                <c:val>
                  <c:numRef>
                    <c:extLst xmlns:c15="http://schemas.microsoft.com/office/drawing/2012/chart">
                      <c:ext xmlns:c15="http://schemas.microsoft.com/office/drawing/2012/chart" uri="{02D57815-91ED-43cb-92C2-25804820EDAC}">
                        <c15:formulaRef>
                          <c15:sqref>'Balance commerciale IAA'!$F$42:$F$52</c15:sqref>
                        </c15:formulaRef>
                      </c:ext>
                    </c:extLst>
                    <c:numCache>
                      <c:formatCode>0</c:formatCode>
                      <c:ptCount val="11"/>
                      <c:pt idx="0">
                        <c:v>3175142603</c:v>
                      </c:pt>
                      <c:pt idx="1">
                        <c:v>2623809755</c:v>
                      </c:pt>
                      <c:pt idx="2">
                        <c:v>1306999333</c:v>
                      </c:pt>
                      <c:pt idx="3">
                        <c:v>1305627877</c:v>
                      </c:pt>
                      <c:pt idx="4">
                        <c:v>1323401639</c:v>
                      </c:pt>
                      <c:pt idx="5">
                        <c:v>-911103828</c:v>
                      </c:pt>
                      <c:pt idx="6">
                        <c:v>-863776290</c:v>
                      </c:pt>
                      <c:pt idx="7">
                        <c:v>-706815684</c:v>
                      </c:pt>
                      <c:pt idx="8">
                        <c:v>-692647309</c:v>
                      </c:pt>
                      <c:pt idx="9">
                        <c:v>-1895669080</c:v>
                      </c:pt>
                      <c:pt idx="10">
                        <c:v>-3615674104</c:v>
                      </c:pt>
                    </c:numCache>
                  </c:numRef>
                </c:val>
                <c:extLst xmlns:c15="http://schemas.microsoft.com/office/drawing/2012/chart">
                  <c:ext xmlns:c16="http://schemas.microsoft.com/office/drawing/2014/chart" uri="{C3380CC4-5D6E-409C-BE32-E72D297353CC}">
                    <c16:uniqueId val="{00000006-8013-49F7-904B-CA00E17CFBEE}"/>
                  </c:ext>
                </c:extLst>
              </c15:ser>
            </c15:filteredBarSeries>
            <c15:filteredBarSeries>
              <c15:ser>
                <c:idx val="6"/>
                <c:order val="3"/>
                <c:tx>
                  <c:strRef>
                    <c:extLst xmlns:c15="http://schemas.microsoft.com/office/drawing/2012/chart">
                      <c:ext xmlns:c15="http://schemas.microsoft.com/office/drawing/2012/chart" uri="{02D57815-91ED-43cb-92C2-25804820EDAC}">
                        <c15:formulaRef>
                          <c15:sqref>'Balance commerciale IAA'!$G$40</c15:sqref>
                        </c15:formulaRef>
                      </c:ext>
                    </c:extLst>
                    <c:strCache>
                      <c:ptCount val="1"/>
                      <c:pt idx="0">
                        <c:v>2018</c:v>
                      </c:pt>
                    </c:strCache>
                  </c:strRef>
                </c:tx>
                <c:spPr>
                  <a:solidFill>
                    <a:schemeClr val="accent1">
                      <a:lumMod val="60000"/>
                    </a:schemeClr>
                  </a:solidFill>
                  <a:ln>
                    <a:noFill/>
                  </a:ln>
                  <a:effectLst/>
                </c:spPr>
                <c:invertIfNegative val="0"/>
                <c:cat>
                  <c:strRef>
                    <c:extLst xmlns:c15="http://schemas.microsoft.com/office/drawing/2012/chart">
                      <c:ext xmlns:c15="http://schemas.microsoft.com/office/drawing/2012/chart" uri="{02D57815-91ED-43cb-92C2-25804820EDAC}">
                        <c15:formulaRef>
                          <c15:sqref>'Balance commerciale IAA'!$C$42:$C$52</c15:sqref>
                        </c15:formulaRef>
                      </c:ext>
                    </c:extLst>
                    <c:strCache>
                      <c:ptCount val="11"/>
                      <c:pt idx="0">
                        <c:v>1. États-Unis</c:v>
                      </c:pt>
                      <c:pt idx="1">
                        <c:v>2. Royaume-Uni</c:v>
                      </c:pt>
                      <c:pt idx="2">
                        <c:v>3. Allemagne</c:v>
                      </c:pt>
                      <c:pt idx="3">
                        <c:v>4. Suisse</c:v>
                      </c:pt>
                      <c:pt idx="4">
                        <c:v>5. Japon</c:v>
                      </c:pt>
                      <c:pt idx="5">
                        <c:v>25. France</c:v>
                      </c:pt>
                      <c:pt idx="6">
                        <c:v>5. Argentine</c:v>
                      </c:pt>
                      <c:pt idx="7">
                        <c:v>4. Hongrie</c:v>
                      </c:pt>
                      <c:pt idx="8">
                        <c:v>3. Brésil</c:v>
                      </c:pt>
                      <c:pt idx="9">
                        <c:v>2. Pays-Bas</c:v>
                      </c:pt>
                      <c:pt idx="10">
                        <c:v>1. Espagne</c:v>
                      </c:pt>
                    </c:strCache>
                  </c:strRef>
                </c:cat>
                <c:val>
                  <c:numRef>
                    <c:extLst xmlns:c15="http://schemas.microsoft.com/office/drawing/2012/chart">
                      <c:ext xmlns:c15="http://schemas.microsoft.com/office/drawing/2012/chart" uri="{02D57815-91ED-43cb-92C2-25804820EDAC}">
                        <c15:formulaRef>
                          <c15:sqref>'Balance commerciale IAA'!$G$42:$G$52</c15:sqref>
                        </c15:formulaRef>
                      </c:ext>
                    </c:extLst>
                    <c:numCache>
                      <c:formatCode>0</c:formatCode>
                      <c:ptCount val="11"/>
                      <c:pt idx="0">
                        <c:v>3052741329</c:v>
                      </c:pt>
                      <c:pt idx="1">
                        <c:v>2678838633</c:v>
                      </c:pt>
                      <c:pt idx="2">
                        <c:v>1444562041</c:v>
                      </c:pt>
                      <c:pt idx="3">
                        <c:v>1347334354</c:v>
                      </c:pt>
                      <c:pt idx="4">
                        <c:v>1105442036</c:v>
                      </c:pt>
                      <c:pt idx="5">
                        <c:v>-717729937</c:v>
                      </c:pt>
                      <c:pt idx="6">
                        <c:v>-856675711</c:v>
                      </c:pt>
                      <c:pt idx="7">
                        <c:v>-645999932</c:v>
                      </c:pt>
                      <c:pt idx="8">
                        <c:v>-650574417</c:v>
                      </c:pt>
                      <c:pt idx="9">
                        <c:v>-1799394438</c:v>
                      </c:pt>
                      <c:pt idx="10">
                        <c:v>-3241030284</c:v>
                      </c:pt>
                    </c:numCache>
                  </c:numRef>
                </c:val>
                <c:extLst xmlns:c15="http://schemas.microsoft.com/office/drawing/2012/chart">
                  <c:ext xmlns:c16="http://schemas.microsoft.com/office/drawing/2014/chart" uri="{C3380CC4-5D6E-409C-BE32-E72D297353CC}">
                    <c16:uniqueId val="{00000007-8013-49F7-904B-CA00E17CFBEE}"/>
                  </c:ext>
                </c:extLst>
              </c15:ser>
            </c15:filteredBarSeries>
            <c15:filteredBarSeries>
              <c15:ser>
                <c:idx val="7"/>
                <c:order val="4"/>
                <c:tx>
                  <c:strRef>
                    <c:extLst xmlns:c15="http://schemas.microsoft.com/office/drawing/2012/chart">
                      <c:ext xmlns:c15="http://schemas.microsoft.com/office/drawing/2012/chart" uri="{02D57815-91ED-43cb-92C2-25804820EDAC}">
                        <c15:formulaRef>
                          <c15:sqref>'Balance commerciale IAA'!$H$40</c15:sqref>
                        </c15:formulaRef>
                      </c:ext>
                    </c:extLst>
                    <c:strCache>
                      <c:ptCount val="1"/>
                      <c:pt idx="0">
                        <c:v>2019</c:v>
                      </c:pt>
                    </c:strCache>
                  </c:strRef>
                </c:tx>
                <c:spPr>
                  <a:solidFill>
                    <a:schemeClr val="accent2">
                      <a:lumMod val="60000"/>
                    </a:schemeClr>
                  </a:solidFill>
                  <a:ln>
                    <a:noFill/>
                  </a:ln>
                  <a:effectLst/>
                </c:spPr>
                <c:invertIfNegative val="0"/>
                <c:cat>
                  <c:strRef>
                    <c:extLst xmlns:c15="http://schemas.microsoft.com/office/drawing/2012/chart">
                      <c:ext xmlns:c15="http://schemas.microsoft.com/office/drawing/2012/chart" uri="{02D57815-91ED-43cb-92C2-25804820EDAC}">
                        <c15:formulaRef>
                          <c15:sqref>'Balance commerciale IAA'!$C$42:$C$52</c15:sqref>
                        </c15:formulaRef>
                      </c:ext>
                    </c:extLst>
                    <c:strCache>
                      <c:ptCount val="11"/>
                      <c:pt idx="0">
                        <c:v>1. États-Unis</c:v>
                      </c:pt>
                      <c:pt idx="1">
                        <c:v>2. Royaume-Uni</c:v>
                      </c:pt>
                      <c:pt idx="2">
                        <c:v>3. Allemagne</c:v>
                      </c:pt>
                      <c:pt idx="3">
                        <c:v>4. Suisse</c:v>
                      </c:pt>
                      <c:pt idx="4">
                        <c:v>5. Japon</c:v>
                      </c:pt>
                      <c:pt idx="5">
                        <c:v>25. France</c:v>
                      </c:pt>
                      <c:pt idx="6">
                        <c:v>5. Argentine</c:v>
                      </c:pt>
                      <c:pt idx="7">
                        <c:v>4. Hongrie</c:v>
                      </c:pt>
                      <c:pt idx="8">
                        <c:v>3. Brésil</c:v>
                      </c:pt>
                      <c:pt idx="9">
                        <c:v>2. Pays-Bas</c:v>
                      </c:pt>
                      <c:pt idx="10">
                        <c:v>1. Espagne</c:v>
                      </c:pt>
                    </c:strCache>
                  </c:strRef>
                </c:cat>
                <c:val>
                  <c:numRef>
                    <c:extLst xmlns:c15="http://schemas.microsoft.com/office/drawing/2012/chart">
                      <c:ext xmlns:c15="http://schemas.microsoft.com/office/drawing/2012/chart" uri="{02D57815-91ED-43cb-92C2-25804820EDAC}">
                        <c15:formulaRef>
                          <c15:sqref>'Balance commerciale IAA'!$H$42:$H$52</c15:sqref>
                        </c15:formulaRef>
                      </c:ext>
                    </c:extLst>
                    <c:numCache>
                      <c:formatCode>0</c:formatCode>
                      <c:ptCount val="11"/>
                      <c:pt idx="0">
                        <c:v>3376337785</c:v>
                      </c:pt>
                      <c:pt idx="1">
                        <c:v>2800809820</c:v>
                      </c:pt>
                      <c:pt idx="2">
                        <c:v>1642261879</c:v>
                      </c:pt>
                      <c:pt idx="3">
                        <c:v>1383908179</c:v>
                      </c:pt>
                      <c:pt idx="4">
                        <c:v>1830425983</c:v>
                      </c:pt>
                      <c:pt idx="5">
                        <c:v>26756224</c:v>
                      </c:pt>
                      <c:pt idx="6">
                        <c:v>-839243636</c:v>
                      </c:pt>
                      <c:pt idx="7">
                        <c:v>-748465063</c:v>
                      </c:pt>
                      <c:pt idx="8">
                        <c:v>-739805215</c:v>
                      </c:pt>
                      <c:pt idx="9">
                        <c:v>-1484205314</c:v>
                      </c:pt>
                      <c:pt idx="10">
                        <c:v>-3625770532</c:v>
                      </c:pt>
                    </c:numCache>
                  </c:numRef>
                </c:val>
                <c:extLst xmlns:c15="http://schemas.microsoft.com/office/drawing/2012/chart">
                  <c:ext xmlns:c16="http://schemas.microsoft.com/office/drawing/2014/chart" uri="{C3380CC4-5D6E-409C-BE32-E72D297353CC}">
                    <c16:uniqueId val="{00000008-8013-49F7-904B-CA00E17CFBEE}"/>
                  </c:ext>
                </c:extLst>
              </c15:ser>
            </c15:filteredBarSeries>
            <c15:filteredBarSeries>
              <c15:ser>
                <c:idx val="8"/>
                <c:order val="5"/>
                <c:tx>
                  <c:strRef>
                    <c:extLst xmlns:c15="http://schemas.microsoft.com/office/drawing/2012/chart">
                      <c:ext xmlns:c15="http://schemas.microsoft.com/office/drawing/2012/chart" uri="{02D57815-91ED-43cb-92C2-25804820EDAC}">
                        <c15:formulaRef>
                          <c15:sqref>'Balance commerciale IAA'!$I$40</c15:sqref>
                        </c15:formulaRef>
                      </c:ext>
                    </c:extLst>
                    <c:strCache>
                      <c:ptCount val="1"/>
                      <c:pt idx="0">
                        <c:v>2020</c:v>
                      </c:pt>
                    </c:strCache>
                  </c:strRef>
                </c:tx>
                <c:spPr>
                  <a:solidFill>
                    <a:schemeClr val="accent3">
                      <a:lumMod val="60000"/>
                    </a:schemeClr>
                  </a:solidFill>
                  <a:ln>
                    <a:noFill/>
                  </a:ln>
                  <a:effectLst/>
                </c:spPr>
                <c:invertIfNegative val="0"/>
                <c:cat>
                  <c:strRef>
                    <c:extLst xmlns:c15="http://schemas.microsoft.com/office/drawing/2012/chart">
                      <c:ext xmlns:c15="http://schemas.microsoft.com/office/drawing/2012/chart" uri="{02D57815-91ED-43cb-92C2-25804820EDAC}">
                        <c15:formulaRef>
                          <c15:sqref>'Balance commerciale IAA'!$C$42:$C$52</c15:sqref>
                        </c15:formulaRef>
                      </c:ext>
                    </c:extLst>
                    <c:strCache>
                      <c:ptCount val="11"/>
                      <c:pt idx="0">
                        <c:v>1. États-Unis</c:v>
                      </c:pt>
                      <c:pt idx="1">
                        <c:v>2. Royaume-Uni</c:v>
                      </c:pt>
                      <c:pt idx="2">
                        <c:v>3. Allemagne</c:v>
                      </c:pt>
                      <c:pt idx="3">
                        <c:v>4. Suisse</c:v>
                      </c:pt>
                      <c:pt idx="4">
                        <c:v>5. Japon</c:v>
                      </c:pt>
                      <c:pt idx="5">
                        <c:v>25. France</c:v>
                      </c:pt>
                      <c:pt idx="6">
                        <c:v>5. Argentine</c:v>
                      </c:pt>
                      <c:pt idx="7">
                        <c:v>4. Hongrie</c:v>
                      </c:pt>
                      <c:pt idx="8">
                        <c:v>3. Brésil</c:v>
                      </c:pt>
                      <c:pt idx="9">
                        <c:v>2. Pays-Bas</c:v>
                      </c:pt>
                      <c:pt idx="10">
                        <c:v>1. Espagne</c:v>
                      </c:pt>
                    </c:strCache>
                  </c:strRef>
                </c:cat>
                <c:val>
                  <c:numRef>
                    <c:extLst xmlns:c15="http://schemas.microsoft.com/office/drawing/2012/chart">
                      <c:ext xmlns:c15="http://schemas.microsoft.com/office/drawing/2012/chart" uri="{02D57815-91ED-43cb-92C2-25804820EDAC}">
                        <c15:formulaRef>
                          <c15:sqref>'Balance commerciale IAA'!$I$42:$I$52</c15:sqref>
                        </c15:formulaRef>
                      </c:ext>
                    </c:extLst>
                    <c:numCache>
                      <c:formatCode>0</c:formatCode>
                      <c:ptCount val="11"/>
                      <c:pt idx="0">
                        <c:v>3760231275</c:v>
                      </c:pt>
                      <c:pt idx="1">
                        <c:v>2964959300</c:v>
                      </c:pt>
                      <c:pt idx="2">
                        <c:v>2666235801</c:v>
                      </c:pt>
                      <c:pt idx="3">
                        <c:v>1529145643</c:v>
                      </c:pt>
                      <c:pt idx="4">
                        <c:v>1992538853</c:v>
                      </c:pt>
                      <c:pt idx="5">
                        <c:v>149153068</c:v>
                      </c:pt>
                      <c:pt idx="6">
                        <c:v>-751640055</c:v>
                      </c:pt>
                      <c:pt idx="7">
                        <c:v>-857919951</c:v>
                      </c:pt>
                      <c:pt idx="8">
                        <c:v>-837336568</c:v>
                      </c:pt>
                      <c:pt idx="9">
                        <c:v>-1558071058</c:v>
                      </c:pt>
                      <c:pt idx="10">
                        <c:v>-3224726225</c:v>
                      </c:pt>
                    </c:numCache>
                  </c:numRef>
                </c:val>
                <c:extLst xmlns:c15="http://schemas.microsoft.com/office/drawing/2012/chart">
                  <c:ext xmlns:c16="http://schemas.microsoft.com/office/drawing/2014/chart" uri="{C3380CC4-5D6E-409C-BE32-E72D297353CC}">
                    <c16:uniqueId val="{00000009-8013-49F7-904B-CA00E17CFBEE}"/>
                  </c:ext>
                </c:extLst>
              </c15:ser>
            </c15:filteredBarSeries>
          </c:ext>
        </c:extLst>
      </c:barChart>
      <c:catAx>
        <c:axId val="597177336"/>
        <c:scaling>
          <c:orientation val="minMax"/>
        </c:scaling>
        <c:delete val="0"/>
        <c:axPos val="b"/>
        <c:numFmt formatCode="General" sourceLinked="1"/>
        <c:majorTickMark val="none"/>
        <c:minorTickMark val="none"/>
        <c:tickLblPos val="nextTo"/>
        <c:spPr>
          <a:noFill/>
          <a:ln w="9525" cap="flat" cmpd="sng" algn="ctr">
            <a:solidFill>
              <a:schemeClr val="accent6"/>
            </a:solidFill>
            <a:round/>
          </a:ln>
          <a:effectLst/>
        </c:spPr>
        <c:txPr>
          <a:bodyPr rot="-2100000" spcFirstLastPara="1" vertOverflow="ellipsis" wrap="square" anchor="ctr" anchorCtr="1"/>
          <a:lstStyle/>
          <a:p>
            <a:pPr>
              <a:defRPr sz="1200" b="1"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597177728"/>
        <c:crosses val="autoZero"/>
        <c:auto val="1"/>
        <c:lblAlgn val="ctr"/>
        <c:lblOffset val="100"/>
        <c:noMultiLvlLbl val="0"/>
      </c:catAx>
      <c:valAx>
        <c:axId val="59717772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597177336"/>
        <c:crosses val="autoZero"/>
        <c:crossBetween val="between"/>
        <c:dispUnits>
          <c:builtInUnit val="billions"/>
          <c:dispUnitsLbl>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r>
                    <a:rPr lang="en-US"/>
                    <a:t>Milliards (en €)</a:t>
                  </a:r>
                </a:p>
              </c:rich>
            </c:tx>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dispUnitsLbl>
        </c:dispUnits>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legend>
    <c:plotVisOnly val="1"/>
    <c:dispBlanksAs val="gap"/>
    <c:showDLblsOverMax val="0"/>
  </c:chart>
  <c:spPr>
    <a:noFill/>
    <a:ln>
      <a:noFill/>
    </a:ln>
    <a:effectLst/>
  </c:spPr>
  <c:txPr>
    <a:bodyPr/>
    <a:lstStyle/>
    <a:p>
      <a:pPr>
        <a:defRPr sz="1200">
          <a:latin typeface="Marianne" panose="02000000000000000000" pitchFamily="50" charset="0"/>
        </a:defRPr>
      </a:pPr>
      <a:endParaRPr lang="fr-FR"/>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explosion val="13"/>
          <c:dPt>
            <c:idx val="0"/>
            <c:bubble3D val="0"/>
            <c:spPr>
              <a:solidFill>
                <a:srgbClr val="00FF00"/>
              </a:soli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1-7E52-4C5F-B020-84E4C5FA9FFB}"/>
              </c:ext>
            </c:extLst>
          </c:dPt>
          <c:dPt>
            <c:idx val="1"/>
            <c:bubble3D val="0"/>
            <c:spPr>
              <a:solidFill>
                <a:schemeClr val="bg1">
                  <a:lumMod val="95000"/>
                </a:schemeClr>
              </a:soli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3-7E52-4C5F-B020-84E4C5FA9FFB}"/>
              </c:ext>
            </c:extLst>
          </c:dPt>
          <c:dLbls>
            <c:dLbl>
              <c:idx val="0"/>
              <c:layout>
                <c:manualLayout>
                  <c:x val="-3.9287004456995588E-2"/>
                  <c:y val="-5.3007135575942915E-2"/>
                </c:manualLayout>
              </c:layout>
              <c:tx>
                <c:rich>
                  <a:bodyPr rot="0" spcFirstLastPara="1" vertOverflow="ellipsis" vert="horz" wrap="square" anchor="ctr" anchorCtr="1"/>
                  <a:lstStyle/>
                  <a:p>
                    <a:pPr>
                      <a:defRPr sz="800" b="1" i="0" u="none" strike="noStrike" kern="1200" baseline="0">
                        <a:solidFill>
                          <a:srgbClr val="00FF00"/>
                        </a:solidFill>
                        <a:latin typeface="Marianne" panose="02000000000000000000" pitchFamily="50" charset="0"/>
                        <a:ea typeface="+mn-ea"/>
                        <a:cs typeface="+mn-cs"/>
                      </a:defRPr>
                    </a:pPr>
                    <a:r>
                      <a:rPr lang="fr-FR" b="1" dirty="0" smtClean="0">
                        <a:solidFill>
                          <a:srgbClr val="00FF00"/>
                        </a:solidFill>
                      </a:rPr>
                      <a:t>Importations italiennes </a:t>
                    </a:r>
                    <a:r>
                      <a:rPr lang="fr-FR" b="1" dirty="0">
                        <a:solidFill>
                          <a:srgbClr val="00FF00"/>
                        </a:solidFill>
                      </a:rPr>
                      <a:t>de produits agricoles et agro-alimentaires</a:t>
                    </a:r>
                    <a:r>
                      <a:rPr lang="fr-FR" b="1" baseline="0" dirty="0">
                        <a:solidFill>
                          <a:srgbClr val="00FF00"/>
                        </a:solidFill>
                      </a:rPr>
                      <a:t>
</a:t>
                    </a:r>
                    <a:fld id="{5A29C0CA-D645-4F07-9DA5-7D5C898728D1}" type="VALUE">
                      <a:rPr lang="fr-FR" b="1" baseline="0">
                        <a:solidFill>
                          <a:srgbClr val="00FF00"/>
                        </a:solidFill>
                      </a:rPr>
                      <a:pPr>
                        <a:defRPr b="1">
                          <a:solidFill>
                            <a:srgbClr val="00FF00"/>
                          </a:solidFill>
                        </a:defRPr>
                      </a:pPr>
                      <a:t>[VALEUR]</a:t>
                    </a:fld>
                    <a:endParaRPr lang="fr-FR" b="1" baseline="0" dirty="0">
                      <a:solidFill>
                        <a:srgbClr val="00FF00"/>
                      </a:solidFill>
                    </a:endParaRPr>
                  </a:p>
                </c:rich>
              </c:tx>
              <c:spPr>
                <a:noFill/>
                <a:ln>
                  <a:noFill/>
                </a:ln>
                <a:effectLst/>
              </c:spPr>
              <c:txPr>
                <a:bodyPr rot="0" spcFirstLastPara="1" vertOverflow="ellipsis" vert="horz" wrap="square" anchor="ctr" anchorCtr="1"/>
                <a:lstStyle/>
                <a:p>
                  <a:pPr>
                    <a:defRPr sz="800" b="1" i="0" u="none" strike="noStrike" kern="1200" baseline="0">
                      <a:solidFill>
                        <a:srgbClr val="00FF00"/>
                      </a:solidFill>
                      <a:latin typeface="Marianne" panose="02000000000000000000" pitchFamily="50" charset="0"/>
                      <a:ea typeface="+mn-ea"/>
                      <a:cs typeface="+mn-cs"/>
                    </a:defRPr>
                  </a:pPr>
                  <a:endParaRPr lang="fr-FR"/>
                </a:p>
              </c:txPr>
              <c:dLblPos val="bestFit"/>
              <c:showLegendKey val="0"/>
              <c:showVal val="1"/>
              <c:showCatName val="1"/>
              <c:showSerName val="0"/>
              <c:showPercent val="0"/>
              <c:showBubbleSize val="0"/>
              <c:extLst>
                <c:ext xmlns:c15="http://schemas.microsoft.com/office/drawing/2012/chart" uri="{CE6537A1-D6FC-4f65-9D91-7224C49458BB}">
                  <c15:layout>
                    <c:manualLayout>
                      <c:w val="0.23688980974847038"/>
                      <c:h val="0.23853211009174313"/>
                    </c:manualLayout>
                  </c15:layout>
                  <c15:dlblFieldTable/>
                  <c15:showDataLabelsRange val="0"/>
                </c:ext>
                <c:ext xmlns:c16="http://schemas.microsoft.com/office/drawing/2014/chart" uri="{C3380CC4-5D6E-409C-BE32-E72D297353CC}">
                  <c16:uniqueId val="{00000001-7E52-4C5F-B020-84E4C5FA9FFB}"/>
                </c:ext>
              </c:extLst>
            </c:dLbl>
            <c:dLbl>
              <c:idx val="1"/>
              <c:layout>
                <c:manualLayout>
                  <c:x val="0.54783545103921516"/>
                  <c:y val="0.11009174311926606"/>
                </c:manualLayout>
              </c:layout>
              <c:tx>
                <c:rich>
                  <a:bodyPr rot="0" spcFirstLastPara="1" vertOverflow="ellipsis" vert="horz" wrap="square" anchor="ctr" anchorCtr="1"/>
                  <a:lstStyle/>
                  <a:p>
                    <a:pPr>
                      <a:defRPr sz="800" b="1" i="0" u="none" strike="noStrike" kern="1200" baseline="0">
                        <a:solidFill>
                          <a:schemeClr val="bg1"/>
                        </a:solidFill>
                        <a:latin typeface="Marianne" panose="02000000000000000000" pitchFamily="50" charset="0"/>
                        <a:ea typeface="+mn-ea"/>
                        <a:cs typeface="+mn-cs"/>
                      </a:defRPr>
                    </a:pPr>
                    <a:r>
                      <a:rPr lang="en-US">
                        <a:solidFill>
                          <a:schemeClr val="bg1"/>
                        </a:solidFill>
                      </a:rPr>
                      <a:t>Autres</a:t>
                    </a:r>
                    <a:r>
                      <a:rPr lang="en-US" baseline="0">
                        <a:solidFill>
                          <a:schemeClr val="bg1"/>
                        </a:solidFill>
                      </a:rPr>
                      <a:t> importations
</a:t>
                    </a:r>
                    <a:fld id="{1CB778ED-C2E0-4B9C-B349-3FCC1C55F033}" type="VALUE">
                      <a:rPr lang="en-US" baseline="0">
                        <a:solidFill>
                          <a:schemeClr val="bg1"/>
                        </a:solidFill>
                      </a:rPr>
                      <a:pPr>
                        <a:defRPr b="1">
                          <a:solidFill>
                            <a:schemeClr val="bg1"/>
                          </a:solidFill>
                        </a:defRPr>
                      </a:pPr>
                      <a:t>[VALEUR]</a:t>
                    </a:fld>
                    <a:endParaRPr lang="en-US" baseline="0">
                      <a:solidFill>
                        <a:schemeClr val="bg1"/>
                      </a:solidFill>
                    </a:endParaRPr>
                  </a:p>
                </c:rich>
              </c:tx>
              <c:spPr>
                <a:noFill/>
                <a:ln>
                  <a:noFill/>
                </a:ln>
                <a:effectLst/>
              </c:spPr>
              <c:txPr>
                <a:bodyPr rot="0" spcFirstLastPara="1" vertOverflow="ellipsis" vert="horz" wrap="square" anchor="ctr" anchorCtr="1"/>
                <a:lstStyle/>
                <a:p>
                  <a:pPr>
                    <a:defRPr sz="800" b="1" i="0" u="none" strike="noStrike" kern="1200" baseline="0">
                      <a:solidFill>
                        <a:schemeClr val="bg1"/>
                      </a:solidFill>
                      <a:latin typeface="Marianne" panose="02000000000000000000" pitchFamily="50" charset="0"/>
                      <a:ea typeface="+mn-ea"/>
                      <a:cs typeface="+mn-cs"/>
                    </a:defRPr>
                  </a:pPr>
                  <a:endParaRPr lang="fr-FR"/>
                </a:p>
              </c:txPr>
              <c:dLblPos val="bestFit"/>
              <c:showLegendKey val="0"/>
              <c:showVal val="1"/>
              <c:showCatName val="1"/>
              <c:showSerName val="0"/>
              <c:showPercent val="0"/>
              <c:showBubbleSize val="0"/>
              <c:separator>
</c:separator>
              <c:extLst>
                <c:ext xmlns:c15="http://schemas.microsoft.com/office/drawing/2012/chart" uri="{CE6537A1-D6FC-4f65-9D91-7224C49458BB}">
                  <c15:dlblFieldTable/>
                  <c15:showDataLabelsRange val="0"/>
                </c:ext>
                <c:ext xmlns:c16="http://schemas.microsoft.com/office/drawing/2014/chart" uri="{C3380CC4-5D6E-409C-BE32-E72D297353CC}">
                  <c16:uniqueId val="{00000003-7E52-4C5F-B020-84E4C5FA9FFB}"/>
                </c:ext>
              </c:extLst>
            </c:dLbl>
            <c:spPr>
              <a:noFill/>
              <a:ln>
                <a:noFill/>
              </a:ln>
              <a:effectLst/>
            </c:spPr>
            <c:txPr>
              <a:bodyPr rot="0" spcFirstLastPara="1" vertOverflow="ellipsis" vert="horz" wrap="square" anchor="ctr" anchorCtr="1"/>
              <a:lstStyle/>
              <a:p>
                <a:pPr>
                  <a:defRPr sz="800" b="1" i="0" u="none" strike="noStrike" kern="1200" baseline="0">
                    <a:solidFill>
                      <a:schemeClr val="tx1">
                        <a:lumMod val="75000"/>
                        <a:lumOff val="25000"/>
                      </a:schemeClr>
                    </a:solidFill>
                    <a:latin typeface="Marianne" panose="02000000000000000000" pitchFamily="50" charset="0"/>
                    <a:ea typeface="+mn-ea"/>
                    <a:cs typeface="+mn-cs"/>
                  </a:defRPr>
                </a:pPr>
                <a:endParaRPr lang="fr-FR"/>
              </a:p>
            </c:txPr>
            <c:dLblPos val="outEnd"/>
            <c:showLegendKey val="0"/>
            <c:showVal val="1"/>
            <c:showCatName val="1"/>
            <c:showSerName val="0"/>
            <c:showPercent val="0"/>
            <c:showBubbleSize val="0"/>
            <c:separator>
</c:separator>
            <c:showLeaderLines val="0"/>
            <c:extLst>
              <c:ext xmlns:c15="http://schemas.microsoft.com/office/drawing/2012/chart" uri="{CE6537A1-D6FC-4f65-9D91-7224C49458BB}"/>
            </c:extLst>
          </c:dLbls>
          <c:cat>
            <c:strRef>
              <c:f>'Import. IAA'!$C$31:$C$33</c:f>
              <c:strCache>
                <c:ptCount val="3"/>
                <c:pt idx="0">
                  <c:v>PDM</c:v>
                </c:pt>
                <c:pt idx="1">
                  <c:v>Produits agricoles et agro-alimentaires</c:v>
                </c:pt>
                <c:pt idx="2">
                  <c:v>Autres</c:v>
                </c:pt>
              </c:strCache>
            </c:strRef>
          </c:cat>
          <c:val>
            <c:numRef>
              <c:f>'Import. IAA'!$M$32:$M$33</c:f>
              <c:numCache>
                <c:formatCode>0%</c:formatCode>
                <c:ptCount val="2"/>
                <c:pt idx="0">
                  <c:v>0.16886089428748757</c:v>
                </c:pt>
                <c:pt idx="1">
                  <c:v>0.83113910571251248</c:v>
                </c:pt>
              </c:numCache>
              <c:extLst/>
            </c:numRef>
          </c:val>
          <c:extLst>
            <c:ext xmlns:c16="http://schemas.microsoft.com/office/drawing/2014/chart" uri="{C3380CC4-5D6E-409C-BE32-E72D297353CC}">
              <c16:uniqueId val="{00000004-7E52-4C5F-B020-84E4C5FA9FFB}"/>
            </c:ext>
          </c:extLst>
        </c:ser>
        <c:dLbls>
          <c:showLegendKey val="0"/>
          <c:showVal val="0"/>
          <c:showCatName val="0"/>
          <c:showSerName val="0"/>
          <c:showPercent val="0"/>
          <c:showBubbleSize val="0"/>
          <c:showLeaderLines val="0"/>
        </c:dLbls>
        <c:firstSliceAng val="40"/>
      </c:pieChart>
      <c:spPr>
        <a:noFill/>
        <a:ln>
          <a:noFill/>
        </a:ln>
        <a:effectLst/>
      </c:spPr>
    </c:plotArea>
    <c:plotVisOnly val="1"/>
    <c:dispBlanksAs val="gap"/>
    <c:showDLblsOverMax val="0"/>
  </c:chart>
  <c:spPr>
    <a:noFill/>
    <a:ln>
      <a:noFill/>
    </a:ln>
    <a:effectLst/>
  </c:spPr>
  <c:txPr>
    <a:bodyPr/>
    <a:lstStyle/>
    <a:p>
      <a:pPr>
        <a:defRPr sz="800">
          <a:latin typeface="Marianne" panose="02000000000000000000" pitchFamily="50" charset="0"/>
        </a:defRPr>
      </a:pPr>
      <a:endParaRPr lang="fr-FR"/>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5"/>
          <c:order val="5"/>
          <c:tx>
            <c:strRef>
              <c:f>'Import. IAA'!$C$42</c:f>
              <c:strCache>
                <c:ptCount val="1"/>
                <c:pt idx="0">
                  <c:v>Espagne</c:v>
                </c:pt>
              </c:strCache>
            </c:strRef>
          </c:tx>
          <c:spPr>
            <a:solidFill>
              <a:schemeClr val="accent6"/>
            </a:solidFill>
            <a:ln>
              <a:noFill/>
            </a:ln>
            <a:effectLst/>
          </c:spPr>
          <c:invertIfNegative val="0"/>
          <c:dPt>
            <c:idx val="0"/>
            <c:invertIfNegative val="0"/>
            <c:bubble3D val="0"/>
            <c:spPr>
              <a:solidFill>
                <a:schemeClr val="tx2">
                  <a:lumMod val="20000"/>
                  <a:lumOff val="80000"/>
                </a:schemeClr>
              </a:solidFill>
              <a:ln>
                <a:noFill/>
              </a:ln>
              <a:effectLst/>
            </c:spPr>
            <c:extLst>
              <c:ext xmlns:c16="http://schemas.microsoft.com/office/drawing/2014/chart" uri="{C3380CC4-5D6E-409C-BE32-E72D297353CC}">
                <c16:uniqueId val="{00000001-12DF-48EE-948C-2BFF99B9615C}"/>
              </c:ext>
            </c:extLst>
          </c:dPt>
          <c:dPt>
            <c:idx val="1"/>
            <c:invertIfNegative val="0"/>
            <c:bubble3D val="0"/>
            <c:spPr>
              <a:solidFill>
                <a:schemeClr val="tx2">
                  <a:lumMod val="60000"/>
                  <a:lumOff val="40000"/>
                </a:schemeClr>
              </a:solidFill>
              <a:ln>
                <a:noFill/>
              </a:ln>
              <a:effectLst/>
            </c:spPr>
            <c:extLst>
              <c:ext xmlns:c16="http://schemas.microsoft.com/office/drawing/2014/chart" uri="{C3380CC4-5D6E-409C-BE32-E72D297353CC}">
                <c16:uniqueId val="{00000003-12DF-48EE-948C-2BFF99B9615C}"/>
              </c:ext>
            </c:extLst>
          </c:dPt>
          <c:dPt>
            <c:idx val="2"/>
            <c:invertIfNegative val="0"/>
            <c:bubble3D val="0"/>
            <c:spPr>
              <a:solidFill>
                <a:schemeClr val="tx2"/>
              </a:solidFill>
              <a:ln>
                <a:noFill/>
              </a:ln>
              <a:effectLst/>
            </c:spPr>
            <c:extLst>
              <c:ext xmlns:c16="http://schemas.microsoft.com/office/drawing/2014/chart" uri="{C3380CC4-5D6E-409C-BE32-E72D297353CC}">
                <c16:uniqueId val="{00000005-12DF-48EE-948C-2BFF99B9615C}"/>
              </c:ext>
            </c:extLst>
          </c:dPt>
          <c:dPt>
            <c:idx val="3"/>
            <c:invertIfNegative val="0"/>
            <c:bubble3D val="0"/>
            <c:spPr>
              <a:solidFill>
                <a:srgbClr val="FF0000"/>
              </a:solidFill>
              <a:ln>
                <a:noFill/>
              </a:ln>
              <a:effectLst/>
            </c:spPr>
            <c:extLst>
              <c:ext xmlns:c16="http://schemas.microsoft.com/office/drawing/2014/chart" uri="{C3380CC4-5D6E-409C-BE32-E72D297353CC}">
                <c16:uniqueId val="{00000007-12DF-48EE-948C-2BFF99B9615C}"/>
              </c:ext>
            </c:extLst>
          </c:dPt>
          <c:cat>
            <c:strRef>
              <c:f>'Import. IAA'!$J$38:$M$38</c:f>
              <c:strCache>
                <c:ptCount val="4"/>
                <c:pt idx="0">
                  <c:v>2021</c:v>
                </c:pt>
                <c:pt idx="1">
                  <c:v>2022</c:v>
                </c:pt>
                <c:pt idx="2">
                  <c:v>2023</c:v>
                </c:pt>
                <c:pt idx="3">
                  <c:v>2024</c:v>
                </c:pt>
              </c:strCache>
            </c:strRef>
          </c:cat>
          <c:val>
            <c:numRef>
              <c:f>'Import. IAA'!$J$43:$M$43</c:f>
              <c:numCache>
                <c:formatCode>0</c:formatCode>
                <c:ptCount val="4"/>
                <c:pt idx="0">
                  <c:v>5521242051</c:v>
                </c:pt>
                <c:pt idx="1">
                  <c:v>7098542210</c:v>
                </c:pt>
                <c:pt idx="2">
                  <c:v>7611136515</c:v>
                </c:pt>
                <c:pt idx="3">
                  <c:v>7692234241</c:v>
                </c:pt>
              </c:numCache>
            </c:numRef>
          </c:val>
          <c:extLst>
            <c:ext xmlns:c16="http://schemas.microsoft.com/office/drawing/2014/chart" uri="{C3380CC4-5D6E-409C-BE32-E72D297353CC}">
              <c16:uniqueId val="{00000008-12DF-48EE-948C-2BFF99B9615C}"/>
            </c:ext>
          </c:extLst>
        </c:ser>
        <c:ser>
          <c:idx val="11"/>
          <c:order val="11"/>
          <c:tx>
            <c:strRef>
              <c:f>'Import. IAA'!#REF!</c:f>
              <c:strCache>
                <c:ptCount val="1"/>
                <c:pt idx="0">
                  <c:v>#REF!</c:v>
                </c:pt>
              </c:strCache>
              <c:extLst xmlns:c15="http://schemas.microsoft.com/office/drawing/2012/chart"/>
            </c:strRef>
          </c:tx>
          <c:spPr>
            <a:solidFill>
              <a:schemeClr val="accent6">
                <a:lumMod val="60000"/>
              </a:schemeClr>
            </a:solidFill>
            <a:ln>
              <a:noFill/>
            </a:ln>
            <a:effectLst/>
          </c:spPr>
          <c:invertIfNegative val="0"/>
          <c:cat>
            <c:numRef>
              <c:f>'[2]Import. IAA'!$M$38:$P$38</c:f>
              <c:numCache>
                <c:formatCode>General</c:formatCode>
                <c:ptCount val="4"/>
                <c:pt idx="0">
                  <c:v>2019</c:v>
                </c:pt>
                <c:pt idx="1">
                  <c:v>2020</c:v>
                </c:pt>
                <c:pt idx="2">
                  <c:v>2021</c:v>
                </c:pt>
                <c:pt idx="3">
                  <c:v>2022</c:v>
                </c:pt>
              </c:numCache>
              <c:extLst/>
            </c:numRef>
          </c:cat>
          <c:val>
            <c:numRef>
              <c:f>'Import. IAA'!#REF!</c:f>
              <c:extLst xmlns:c15="http://schemas.microsoft.com/office/drawing/2012/chart"/>
            </c:numRef>
          </c:val>
          <c:extLst>
            <c:ext xmlns:c16="http://schemas.microsoft.com/office/drawing/2014/chart" uri="{C3380CC4-5D6E-409C-BE32-E72D297353CC}">
              <c16:uniqueId val="{00000009-12DF-48EE-948C-2BFF99B9615C}"/>
            </c:ext>
          </c:extLst>
        </c:ser>
        <c:dLbls>
          <c:showLegendKey val="0"/>
          <c:showVal val="0"/>
          <c:showCatName val="0"/>
          <c:showSerName val="0"/>
          <c:showPercent val="0"/>
          <c:showBubbleSize val="0"/>
        </c:dLbls>
        <c:gapWidth val="65"/>
        <c:overlap val="-27"/>
        <c:axId val="595279192"/>
        <c:axId val="595284680"/>
        <c:extLst>
          <c:ext xmlns:c15="http://schemas.microsoft.com/office/drawing/2012/chart" uri="{02D57815-91ED-43cb-92C2-25804820EDAC}">
            <c15:filteredBarSeries>
              <c15:ser>
                <c:idx val="0"/>
                <c:order val="0"/>
                <c:tx>
                  <c:strRef>
                    <c:extLst>
                      <c:ext uri="{02D57815-91ED-43cb-92C2-25804820EDAC}">
                        <c15:formulaRef>
                          <c15:sqref>'Import. IAA'!$C$39</c15:sqref>
                        </c15:formulaRef>
                      </c:ext>
                    </c:extLst>
                    <c:strCache>
                      <c:ptCount val="1"/>
                      <c:pt idx="0">
                        <c:v>Monde</c:v>
                      </c:pt>
                    </c:strCache>
                  </c:strRef>
                </c:tx>
                <c:spPr>
                  <a:solidFill>
                    <a:schemeClr val="accent1"/>
                  </a:solidFill>
                  <a:ln>
                    <a:noFill/>
                  </a:ln>
                  <a:effectLst/>
                </c:spPr>
                <c:invertIfNegative val="0"/>
                <c:cat>
                  <c:strRef>
                    <c:extLst>
                      <c:ext uri="{02D57815-91ED-43cb-92C2-25804820EDAC}">
                        <c15:formulaRef>
                          <c15:sqref>'Import. IAA'!$J$38:$M$38</c15:sqref>
                        </c15:formulaRef>
                      </c:ext>
                    </c:extLst>
                    <c:strCache>
                      <c:ptCount val="4"/>
                      <c:pt idx="0">
                        <c:v>2021</c:v>
                      </c:pt>
                      <c:pt idx="1">
                        <c:v>2022</c:v>
                      </c:pt>
                      <c:pt idx="2">
                        <c:v>2023</c:v>
                      </c:pt>
                      <c:pt idx="3">
                        <c:v>2024</c:v>
                      </c:pt>
                    </c:strCache>
                  </c:strRef>
                </c:cat>
                <c:val>
                  <c:numRef>
                    <c:extLst>
                      <c:ext uri="{02D57815-91ED-43cb-92C2-25804820EDAC}">
                        <c15:formulaRef>
                          <c15:sqref>'Import. IAA'!$J$39:$M$39</c15:sqref>
                        </c15:formulaRef>
                      </c:ext>
                    </c:extLst>
                    <c:numCache>
                      <c:formatCode>0</c:formatCode>
                      <c:ptCount val="4"/>
                      <c:pt idx="0">
                        <c:v>47134322637</c:v>
                      </c:pt>
                      <c:pt idx="1">
                        <c:v>60574712871</c:v>
                      </c:pt>
                      <c:pt idx="2">
                        <c:v>63349671958</c:v>
                      </c:pt>
                      <c:pt idx="3">
                        <c:v>66915111564</c:v>
                      </c:pt>
                    </c:numCache>
                  </c:numRef>
                </c:val>
                <c:extLst>
                  <c:ext xmlns:c16="http://schemas.microsoft.com/office/drawing/2014/chart" uri="{C3380CC4-5D6E-409C-BE32-E72D297353CC}">
                    <c16:uniqueId val="{0000000A-12DF-48EE-948C-2BFF99B9615C}"/>
                  </c:ext>
                </c:extLst>
              </c15:ser>
            </c15:filteredBarSeries>
            <c15:filteredBarSeries>
              <c15:ser>
                <c:idx val="1"/>
                <c:order val="1"/>
                <c:tx>
                  <c:strRef>
                    <c:extLst xmlns:c15="http://schemas.microsoft.com/office/drawing/2012/chart">
                      <c:ext xmlns:c15="http://schemas.microsoft.com/office/drawing/2012/chart" uri="{02D57815-91ED-43cb-92C2-25804820EDAC}">
                        <c15:formulaRef>
                          <c15:sqref>'Import. IAA'!$C$41</c15:sqref>
                        </c15:formulaRef>
                      </c:ext>
                    </c:extLst>
                    <c:strCache>
                      <c:ptCount val="1"/>
                      <c:pt idx="0">
                        <c:v>Allemagne</c:v>
                      </c:pt>
                    </c:strCache>
                  </c:strRef>
                </c:tx>
                <c:spPr>
                  <a:solidFill>
                    <a:schemeClr val="accent2"/>
                  </a:solidFill>
                  <a:ln>
                    <a:noFill/>
                  </a:ln>
                  <a:effectLst/>
                </c:spPr>
                <c:invertIfNegative val="0"/>
                <c:dPt>
                  <c:idx val="0"/>
                  <c:invertIfNegative val="0"/>
                  <c:bubble3D val="0"/>
                  <c:spPr>
                    <a:solidFill>
                      <a:schemeClr val="tx2">
                        <a:lumMod val="20000"/>
                        <a:lumOff val="80000"/>
                      </a:schemeClr>
                    </a:solidFill>
                    <a:ln>
                      <a:noFill/>
                    </a:ln>
                    <a:effectLst/>
                  </c:spPr>
                  <c:extLst xmlns:c15="http://schemas.microsoft.com/office/drawing/2012/chart">
                    <c:ext xmlns:c16="http://schemas.microsoft.com/office/drawing/2014/chart" uri="{C3380CC4-5D6E-409C-BE32-E72D297353CC}">
                      <c16:uniqueId val="{0000000C-12DF-48EE-948C-2BFF99B9615C}"/>
                    </c:ext>
                  </c:extLst>
                </c:dPt>
                <c:dPt>
                  <c:idx val="1"/>
                  <c:invertIfNegative val="0"/>
                  <c:bubble3D val="0"/>
                  <c:spPr>
                    <a:solidFill>
                      <a:schemeClr val="tx2">
                        <a:lumMod val="60000"/>
                        <a:lumOff val="40000"/>
                      </a:schemeClr>
                    </a:solidFill>
                    <a:ln>
                      <a:noFill/>
                    </a:ln>
                    <a:effectLst/>
                  </c:spPr>
                  <c:extLst xmlns:c15="http://schemas.microsoft.com/office/drawing/2012/chart">
                    <c:ext xmlns:c16="http://schemas.microsoft.com/office/drawing/2014/chart" uri="{C3380CC4-5D6E-409C-BE32-E72D297353CC}">
                      <c16:uniqueId val="{0000000E-12DF-48EE-948C-2BFF99B9615C}"/>
                    </c:ext>
                  </c:extLst>
                </c:dPt>
                <c:dPt>
                  <c:idx val="2"/>
                  <c:invertIfNegative val="0"/>
                  <c:bubble3D val="0"/>
                  <c:spPr>
                    <a:solidFill>
                      <a:schemeClr val="tx2"/>
                    </a:solidFill>
                    <a:ln>
                      <a:noFill/>
                    </a:ln>
                    <a:effectLst/>
                  </c:spPr>
                  <c:extLst xmlns:c15="http://schemas.microsoft.com/office/drawing/2012/chart">
                    <c:ext xmlns:c16="http://schemas.microsoft.com/office/drawing/2014/chart" uri="{C3380CC4-5D6E-409C-BE32-E72D297353CC}">
                      <c16:uniqueId val="{00000010-12DF-48EE-948C-2BFF99B9615C}"/>
                    </c:ext>
                  </c:extLst>
                </c:dPt>
                <c:dPt>
                  <c:idx val="3"/>
                  <c:invertIfNegative val="0"/>
                  <c:bubble3D val="0"/>
                  <c:spPr>
                    <a:solidFill>
                      <a:srgbClr val="FF0000"/>
                    </a:solidFill>
                    <a:ln>
                      <a:noFill/>
                    </a:ln>
                    <a:effectLst/>
                  </c:spPr>
                  <c:extLst xmlns:c15="http://schemas.microsoft.com/office/drawing/2012/chart">
                    <c:ext xmlns:c16="http://schemas.microsoft.com/office/drawing/2014/chart" uri="{C3380CC4-5D6E-409C-BE32-E72D297353CC}">
                      <c16:uniqueId val="{00000012-12DF-48EE-948C-2BFF99B9615C}"/>
                    </c:ext>
                  </c:extLst>
                </c:dPt>
                <c:cat>
                  <c:strRef>
                    <c:extLst xmlns:c15="http://schemas.microsoft.com/office/drawing/2012/chart">
                      <c:ext xmlns:c15="http://schemas.microsoft.com/office/drawing/2012/chart" uri="{02D57815-91ED-43cb-92C2-25804820EDAC}">
                        <c15:formulaRef>
                          <c15:sqref>'Import. IAA'!$J$38:$M$38</c15:sqref>
                        </c15:formulaRef>
                      </c:ext>
                    </c:extLst>
                    <c:strCache>
                      <c:ptCount val="4"/>
                      <c:pt idx="0">
                        <c:v>2021</c:v>
                      </c:pt>
                      <c:pt idx="1">
                        <c:v>2022</c:v>
                      </c:pt>
                      <c:pt idx="2">
                        <c:v>2023</c:v>
                      </c:pt>
                      <c:pt idx="3">
                        <c:v>2024</c:v>
                      </c:pt>
                    </c:strCache>
                  </c:strRef>
                </c:cat>
                <c:val>
                  <c:numRef>
                    <c:extLst xmlns:c15="http://schemas.microsoft.com/office/drawing/2012/chart">
                      <c:ext xmlns:c15="http://schemas.microsoft.com/office/drawing/2012/chart" uri="{02D57815-91ED-43cb-92C2-25804820EDAC}">
                        <c15:formulaRef>
                          <c15:sqref>'Import. IAA'!$J$45:$M$45</c15:sqref>
                        </c15:formulaRef>
                      </c:ext>
                    </c:extLst>
                    <c:numCache>
                      <c:formatCode>0</c:formatCode>
                      <c:ptCount val="4"/>
                      <c:pt idx="0">
                        <c:v>1666182371</c:v>
                      </c:pt>
                      <c:pt idx="1">
                        <c:v>2145174682</c:v>
                      </c:pt>
                      <c:pt idx="2">
                        <c:v>2480879189</c:v>
                      </c:pt>
                      <c:pt idx="3">
                        <c:v>2604033431</c:v>
                      </c:pt>
                    </c:numCache>
                  </c:numRef>
                </c:val>
                <c:extLst xmlns:c15="http://schemas.microsoft.com/office/drawing/2012/chart">
                  <c:ext xmlns:c16="http://schemas.microsoft.com/office/drawing/2014/chart" uri="{C3380CC4-5D6E-409C-BE32-E72D297353CC}">
                    <c16:uniqueId val="{00000013-12DF-48EE-948C-2BFF99B9615C}"/>
                  </c:ext>
                </c:extLst>
              </c15:ser>
            </c15:filteredBarSeries>
            <c15:filteredBarSeries>
              <c15:ser>
                <c:idx val="2"/>
                <c:order val="2"/>
                <c:tx>
                  <c:strRef>
                    <c:extLst xmlns:c15="http://schemas.microsoft.com/office/drawing/2012/chart">
                      <c:ext xmlns:c15="http://schemas.microsoft.com/office/drawing/2012/chart" uri="{02D57815-91ED-43cb-92C2-25804820EDAC}">
                        <c15:formulaRef>
                          <c15:sqref>'Import. IAA'!$C$42</c15:sqref>
                        </c15:formulaRef>
                      </c:ext>
                    </c:extLst>
                    <c:strCache>
                      <c:ptCount val="1"/>
                      <c:pt idx="0">
                        <c:v>Espagne</c:v>
                      </c:pt>
                    </c:strCache>
                  </c:strRef>
                </c:tx>
                <c:spPr>
                  <a:solidFill>
                    <a:schemeClr val="accent3"/>
                  </a:solidFill>
                  <a:ln>
                    <a:noFill/>
                  </a:ln>
                  <a:effectLst/>
                </c:spPr>
                <c:invertIfNegative val="0"/>
                <c:cat>
                  <c:strRef>
                    <c:extLst xmlns:c15="http://schemas.microsoft.com/office/drawing/2012/chart">
                      <c:ext xmlns:c15="http://schemas.microsoft.com/office/drawing/2012/chart" uri="{02D57815-91ED-43cb-92C2-25804820EDAC}">
                        <c15:formulaRef>
                          <c15:sqref>'Import. IAA'!$J$38:$M$38</c15:sqref>
                        </c15:formulaRef>
                      </c:ext>
                    </c:extLst>
                    <c:strCache>
                      <c:ptCount val="4"/>
                      <c:pt idx="0">
                        <c:v>2021</c:v>
                      </c:pt>
                      <c:pt idx="1">
                        <c:v>2022</c:v>
                      </c:pt>
                      <c:pt idx="2">
                        <c:v>2023</c:v>
                      </c:pt>
                      <c:pt idx="3">
                        <c:v>2024</c:v>
                      </c:pt>
                    </c:strCache>
                  </c:strRef>
                </c:cat>
                <c:val>
                  <c:numRef>
                    <c:extLst xmlns:c15="http://schemas.microsoft.com/office/drawing/2012/chart">
                      <c:ext xmlns:c15="http://schemas.microsoft.com/office/drawing/2012/chart" uri="{02D57815-91ED-43cb-92C2-25804820EDAC}">
                        <c15:formulaRef>
                          <c15:sqref>'Import. IAA'!$J$42:$M$42</c15:sqref>
                        </c15:formulaRef>
                      </c:ext>
                    </c:extLst>
                    <c:numCache>
                      <c:formatCode>0</c:formatCode>
                      <c:ptCount val="4"/>
                      <c:pt idx="0">
                        <c:v>5418163994</c:v>
                      </c:pt>
                      <c:pt idx="1">
                        <c:v>6918997107</c:v>
                      </c:pt>
                      <c:pt idx="2">
                        <c:v>7256214054</c:v>
                      </c:pt>
                      <c:pt idx="3">
                        <c:v>8279324973</c:v>
                      </c:pt>
                    </c:numCache>
                  </c:numRef>
                </c:val>
                <c:extLst xmlns:c15="http://schemas.microsoft.com/office/drawing/2012/chart">
                  <c:ext xmlns:c16="http://schemas.microsoft.com/office/drawing/2014/chart" uri="{C3380CC4-5D6E-409C-BE32-E72D297353CC}">
                    <c16:uniqueId val="{00000014-12DF-48EE-948C-2BFF99B9615C}"/>
                  </c:ext>
                </c:extLst>
              </c15:ser>
            </c15:filteredBarSeries>
            <c15:filteredBarSeries>
              <c15:ser>
                <c:idx val="3"/>
                <c:order val="3"/>
                <c:tx>
                  <c:strRef>
                    <c:extLst xmlns:c15="http://schemas.microsoft.com/office/drawing/2012/chart">
                      <c:ext xmlns:c15="http://schemas.microsoft.com/office/drawing/2012/chart" uri="{02D57815-91ED-43cb-92C2-25804820EDAC}">
                        <c15:formulaRef>
                          <c15:sqref>'Import. IAA'!$C$43</c15:sqref>
                        </c15:formulaRef>
                      </c:ext>
                    </c:extLst>
                    <c:strCache>
                      <c:ptCount val="1"/>
                      <c:pt idx="0">
                        <c:v>France</c:v>
                      </c:pt>
                    </c:strCache>
                  </c:strRef>
                </c:tx>
                <c:spPr>
                  <a:solidFill>
                    <a:schemeClr val="accent4"/>
                  </a:solidFill>
                  <a:ln>
                    <a:noFill/>
                  </a:ln>
                  <a:effectLst/>
                </c:spPr>
                <c:invertIfNegative val="0"/>
                <c:cat>
                  <c:strRef>
                    <c:extLst xmlns:c15="http://schemas.microsoft.com/office/drawing/2012/chart">
                      <c:ext xmlns:c15="http://schemas.microsoft.com/office/drawing/2012/chart" uri="{02D57815-91ED-43cb-92C2-25804820EDAC}">
                        <c15:formulaRef>
                          <c15:sqref>'Import. IAA'!$J$38:$M$38</c15:sqref>
                        </c15:formulaRef>
                      </c:ext>
                    </c:extLst>
                    <c:strCache>
                      <c:ptCount val="4"/>
                      <c:pt idx="0">
                        <c:v>2021</c:v>
                      </c:pt>
                      <c:pt idx="1">
                        <c:v>2022</c:v>
                      </c:pt>
                      <c:pt idx="2">
                        <c:v>2023</c:v>
                      </c:pt>
                      <c:pt idx="3">
                        <c:v>2024</c:v>
                      </c:pt>
                    </c:strCache>
                  </c:strRef>
                </c:cat>
                <c:val>
                  <c:numRef>
                    <c:extLst xmlns:c15="http://schemas.microsoft.com/office/drawing/2012/chart">
                      <c:ext xmlns:c15="http://schemas.microsoft.com/office/drawing/2012/chart" uri="{02D57815-91ED-43cb-92C2-25804820EDAC}">
                        <c15:formulaRef>
                          <c15:sqref>'Import. IAA'!$J$43:$M$43</c15:sqref>
                        </c15:formulaRef>
                      </c:ext>
                    </c:extLst>
                    <c:numCache>
                      <c:formatCode>0</c:formatCode>
                      <c:ptCount val="4"/>
                      <c:pt idx="0">
                        <c:v>5521242051</c:v>
                      </c:pt>
                      <c:pt idx="1">
                        <c:v>7098542210</c:v>
                      </c:pt>
                      <c:pt idx="2">
                        <c:v>7611136515</c:v>
                      </c:pt>
                      <c:pt idx="3">
                        <c:v>7692234241</c:v>
                      </c:pt>
                    </c:numCache>
                  </c:numRef>
                </c:val>
                <c:extLst xmlns:c15="http://schemas.microsoft.com/office/drawing/2012/chart">
                  <c:ext xmlns:c16="http://schemas.microsoft.com/office/drawing/2014/chart" uri="{C3380CC4-5D6E-409C-BE32-E72D297353CC}">
                    <c16:uniqueId val="{00000015-12DF-48EE-948C-2BFF99B9615C}"/>
                  </c:ext>
                </c:extLst>
              </c15:ser>
            </c15:filteredBarSeries>
            <c15:filteredBarSeries>
              <c15:ser>
                <c:idx val="4"/>
                <c:order val="4"/>
                <c:tx>
                  <c:strRef>
                    <c:extLst xmlns:c15="http://schemas.microsoft.com/office/drawing/2012/chart">
                      <c:ext xmlns:c15="http://schemas.microsoft.com/office/drawing/2012/chart" uri="{02D57815-91ED-43cb-92C2-25804820EDAC}">
                        <c15:formulaRef>
                          <c15:sqref>'Import. IAA'!$C$44</c15:sqref>
                        </c15:formulaRef>
                      </c:ext>
                    </c:extLst>
                    <c:strCache>
                      <c:ptCount val="1"/>
                      <c:pt idx="0">
                        <c:v>Pays-Bas</c:v>
                      </c:pt>
                    </c:strCache>
                  </c:strRef>
                </c:tx>
                <c:spPr>
                  <a:solidFill>
                    <a:schemeClr val="accent5"/>
                  </a:solidFill>
                  <a:ln>
                    <a:noFill/>
                  </a:ln>
                  <a:effectLst/>
                </c:spPr>
                <c:invertIfNegative val="0"/>
                <c:cat>
                  <c:strRef>
                    <c:extLst xmlns:c15="http://schemas.microsoft.com/office/drawing/2012/chart">
                      <c:ext xmlns:c15="http://schemas.microsoft.com/office/drawing/2012/chart" uri="{02D57815-91ED-43cb-92C2-25804820EDAC}">
                        <c15:formulaRef>
                          <c15:sqref>'Import. IAA'!$J$38:$M$38</c15:sqref>
                        </c15:formulaRef>
                      </c:ext>
                    </c:extLst>
                    <c:strCache>
                      <c:ptCount val="4"/>
                      <c:pt idx="0">
                        <c:v>2021</c:v>
                      </c:pt>
                      <c:pt idx="1">
                        <c:v>2022</c:v>
                      </c:pt>
                      <c:pt idx="2">
                        <c:v>2023</c:v>
                      </c:pt>
                      <c:pt idx="3">
                        <c:v>2024</c:v>
                      </c:pt>
                    </c:strCache>
                  </c:strRef>
                </c:cat>
                <c:val>
                  <c:numRef>
                    <c:extLst xmlns:c15="http://schemas.microsoft.com/office/drawing/2012/chart">
                      <c:ext xmlns:c15="http://schemas.microsoft.com/office/drawing/2012/chart" uri="{02D57815-91ED-43cb-92C2-25804820EDAC}">
                        <c15:formulaRef>
                          <c15:sqref>'Import. IAA'!$J$44:$M$44</c15:sqref>
                        </c15:formulaRef>
                      </c:ext>
                    </c:extLst>
                    <c:numCache>
                      <c:formatCode>0</c:formatCode>
                      <c:ptCount val="4"/>
                      <c:pt idx="0">
                        <c:v>3929275664</c:v>
                      </c:pt>
                      <c:pt idx="1">
                        <c:v>5123866148</c:v>
                      </c:pt>
                      <c:pt idx="2">
                        <c:v>5657001929</c:v>
                      </c:pt>
                      <c:pt idx="3">
                        <c:v>5871052324</c:v>
                      </c:pt>
                    </c:numCache>
                  </c:numRef>
                </c:val>
                <c:extLst xmlns:c15="http://schemas.microsoft.com/office/drawing/2012/chart">
                  <c:ext xmlns:c16="http://schemas.microsoft.com/office/drawing/2014/chart" uri="{C3380CC4-5D6E-409C-BE32-E72D297353CC}">
                    <c16:uniqueId val="{00000016-12DF-48EE-948C-2BFF99B9615C}"/>
                  </c:ext>
                </c:extLst>
              </c15:ser>
            </c15:filteredBarSeries>
            <c15:filteredBarSeries>
              <c15:ser>
                <c:idx val="6"/>
                <c:order val="6"/>
                <c:tx>
                  <c:strRef>
                    <c:extLst xmlns:c15="http://schemas.microsoft.com/office/drawing/2012/chart">
                      <c:ext xmlns:c15="http://schemas.microsoft.com/office/drawing/2012/chart" uri="{02D57815-91ED-43cb-92C2-25804820EDAC}">
                        <c15:formulaRef>
                          <c15:sqref>'Import. IAA'!$C$46</c15:sqref>
                        </c15:formulaRef>
                      </c:ext>
                    </c:extLst>
                    <c:strCache>
                      <c:ptCount val="1"/>
                      <c:pt idx="0">
                        <c:v>Belgique</c:v>
                      </c:pt>
                    </c:strCache>
                  </c:strRef>
                </c:tx>
                <c:spPr>
                  <a:solidFill>
                    <a:schemeClr val="accent1">
                      <a:lumMod val="60000"/>
                    </a:schemeClr>
                  </a:solidFill>
                  <a:ln>
                    <a:noFill/>
                  </a:ln>
                  <a:effectLst/>
                </c:spPr>
                <c:invertIfNegative val="0"/>
                <c:cat>
                  <c:strRef>
                    <c:extLst xmlns:c15="http://schemas.microsoft.com/office/drawing/2012/chart">
                      <c:ext xmlns:c15="http://schemas.microsoft.com/office/drawing/2012/chart" uri="{02D57815-91ED-43cb-92C2-25804820EDAC}">
                        <c15:formulaRef>
                          <c15:sqref>'Import. IAA'!$J$38:$M$38</c15:sqref>
                        </c15:formulaRef>
                      </c:ext>
                    </c:extLst>
                    <c:strCache>
                      <c:ptCount val="4"/>
                      <c:pt idx="0">
                        <c:v>2021</c:v>
                      </c:pt>
                      <c:pt idx="1">
                        <c:v>2022</c:v>
                      </c:pt>
                      <c:pt idx="2">
                        <c:v>2023</c:v>
                      </c:pt>
                      <c:pt idx="3">
                        <c:v>2024</c:v>
                      </c:pt>
                    </c:strCache>
                  </c:strRef>
                </c:cat>
                <c:val>
                  <c:numRef>
                    <c:extLst xmlns:c15="http://schemas.microsoft.com/office/drawing/2012/chart">
                      <c:ext xmlns:c15="http://schemas.microsoft.com/office/drawing/2012/chart" uri="{02D57815-91ED-43cb-92C2-25804820EDAC}">
                        <c15:formulaRef>
                          <c15:sqref>'Import. IAA'!$J$46:$M$46</c15:sqref>
                        </c15:formulaRef>
                      </c:ext>
                    </c:extLst>
                    <c:numCache>
                      <c:formatCode>0</c:formatCode>
                      <c:ptCount val="4"/>
                      <c:pt idx="0">
                        <c:v>1584206357</c:v>
                      </c:pt>
                      <c:pt idx="1">
                        <c:v>1931639306</c:v>
                      </c:pt>
                      <c:pt idx="2">
                        <c:v>2063461669</c:v>
                      </c:pt>
                      <c:pt idx="3">
                        <c:v>2113741230</c:v>
                      </c:pt>
                    </c:numCache>
                  </c:numRef>
                </c:val>
                <c:extLst xmlns:c15="http://schemas.microsoft.com/office/drawing/2012/chart">
                  <c:ext xmlns:c16="http://schemas.microsoft.com/office/drawing/2014/chart" uri="{C3380CC4-5D6E-409C-BE32-E72D297353CC}">
                    <c16:uniqueId val="{00000017-12DF-48EE-948C-2BFF99B9615C}"/>
                  </c:ext>
                </c:extLst>
              </c15:ser>
            </c15:filteredBarSeries>
            <c15:filteredBarSeries>
              <c15:ser>
                <c:idx val="7"/>
                <c:order val="7"/>
                <c:tx>
                  <c:strRef>
                    <c:extLst xmlns:c15="http://schemas.microsoft.com/office/drawing/2012/chart">
                      <c:ext xmlns:c15="http://schemas.microsoft.com/office/drawing/2012/chart" uri="{02D57815-91ED-43cb-92C2-25804820EDAC}">
                        <c15:formulaRef>
                          <c15:sqref>'Import. IAA'!$C$47</c15:sqref>
                        </c15:formulaRef>
                      </c:ext>
                    </c:extLst>
                    <c:strCache>
                      <c:ptCount val="1"/>
                      <c:pt idx="0">
                        <c:v>Brésil</c:v>
                      </c:pt>
                    </c:strCache>
                  </c:strRef>
                </c:tx>
                <c:spPr>
                  <a:solidFill>
                    <a:schemeClr val="accent2">
                      <a:lumMod val="60000"/>
                    </a:schemeClr>
                  </a:solidFill>
                  <a:ln>
                    <a:noFill/>
                  </a:ln>
                  <a:effectLst/>
                </c:spPr>
                <c:invertIfNegative val="0"/>
                <c:cat>
                  <c:strRef>
                    <c:extLst xmlns:c15="http://schemas.microsoft.com/office/drawing/2012/chart">
                      <c:ext xmlns:c15="http://schemas.microsoft.com/office/drawing/2012/chart" uri="{02D57815-91ED-43cb-92C2-25804820EDAC}">
                        <c15:formulaRef>
                          <c15:sqref>'Import. IAA'!$J$38:$M$38</c15:sqref>
                        </c15:formulaRef>
                      </c:ext>
                    </c:extLst>
                    <c:strCache>
                      <c:ptCount val="4"/>
                      <c:pt idx="0">
                        <c:v>2021</c:v>
                      </c:pt>
                      <c:pt idx="1">
                        <c:v>2022</c:v>
                      </c:pt>
                      <c:pt idx="2">
                        <c:v>2023</c:v>
                      </c:pt>
                      <c:pt idx="3">
                        <c:v>2024</c:v>
                      </c:pt>
                    </c:strCache>
                  </c:strRef>
                </c:cat>
                <c:val>
                  <c:numRef>
                    <c:extLst xmlns:c15="http://schemas.microsoft.com/office/drawing/2012/chart">
                      <c:ext xmlns:c15="http://schemas.microsoft.com/office/drawing/2012/chart" uri="{02D57815-91ED-43cb-92C2-25804820EDAC}">
                        <c15:formulaRef>
                          <c15:sqref>'Import. IAA'!$J$47:$M$47</c15:sqref>
                        </c15:formulaRef>
                      </c:ext>
                    </c:extLst>
                    <c:numCache>
                      <c:formatCode>0</c:formatCode>
                      <c:ptCount val="4"/>
                      <c:pt idx="0">
                        <c:v>1472206726</c:v>
                      </c:pt>
                      <c:pt idx="1">
                        <c:v>2226443484</c:v>
                      </c:pt>
                      <c:pt idx="2">
                        <c:v>1875969804</c:v>
                      </c:pt>
                      <c:pt idx="3">
                        <c:v>2034654097</c:v>
                      </c:pt>
                    </c:numCache>
                  </c:numRef>
                </c:val>
                <c:extLst xmlns:c15="http://schemas.microsoft.com/office/drawing/2012/chart">
                  <c:ext xmlns:c16="http://schemas.microsoft.com/office/drawing/2014/chart" uri="{C3380CC4-5D6E-409C-BE32-E72D297353CC}">
                    <c16:uniqueId val="{00000018-12DF-48EE-948C-2BFF99B9615C}"/>
                  </c:ext>
                </c:extLst>
              </c15:ser>
            </c15:filteredBarSeries>
            <c15:filteredBarSeries>
              <c15:ser>
                <c:idx val="8"/>
                <c:order val="8"/>
                <c:tx>
                  <c:strRef>
                    <c:extLst xmlns:c15="http://schemas.microsoft.com/office/drawing/2012/chart">
                      <c:ext xmlns:c15="http://schemas.microsoft.com/office/drawing/2012/chart" uri="{02D57815-91ED-43cb-92C2-25804820EDAC}">
                        <c15:formulaRef>
                          <c15:sqref>'Import. IAA'!$C$48</c15:sqref>
                        </c15:formulaRef>
                      </c:ext>
                    </c:extLst>
                    <c:strCache>
                      <c:ptCount val="1"/>
                      <c:pt idx="0">
                        <c:v>Autriche</c:v>
                      </c:pt>
                    </c:strCache>
                  </c:strRef>
                </c:tx>
                <c:spPr>
                  <a:solidFill>
                    <a:schemeClr val="accent3">
                      <a:lumMod val="60000"/>
                    </a:schemeClr>
                  </a:solidFill>
                  <a:ln>
                    <a:noFill/>
                  </a:ln>
                  <a:effectLst/>
                </c:spPr>
                <c:invertIfNegative val="0"/>
                <c:cat>
                  <c:strRef>
                    <c:extLst xmlns:c15="http://schemas.microsoft.com/office/drawing/2012/chart">
                      <c:ext xmlns:c15="http://schemas.microsoft.com/office/drawing/2012/chart" uri="{02D57815-91ED-43cb-92C2-25804820EDAC}">
                        <c15:formulaRef>
                          <c15:sqref>'Import. IAA'!$J$38:$M$38</c15:sqref>
                        </c15:formulaRef>
                      </c:ext>
                    </c:extLst>
                    <c:strCache>
                      <c:ptCount val="4"/>
                      <c:pt idx="0">
                        <c:v>2021</c:v>
                      </c:pt>
                      <c:pt idx="1">
                        <c:v>2022</c:v>
                      </c:pt>
                      <c:pt idx="2">
                        <c:v>2023</c:v>
                      </c:pt>
                      <c:pt idx="3">
                        <c:v>2024</c:v>
                      </c:pt>
                    </c:strCache>
                  </c:strRef>
                </c:cat>
                <c:val>
                  <c:numRef>
                    <c:extLst xmlns:c15="http://schemas.microsoft.com/office/drawing/2012/chart">
                      <c:ext xmlns:c15="http://schemas.microsoft.com/office/drawing/2012/chart" uri="{02D57815-91ED-43cb-92C2-25804820EDAC}">
                        <c15:formulaRef>
                          <c15:sqref>'Import. IAA'!$J$48:$M$48</c15:sqref>
                        </c15:formulaRef>
                      </c:ext>
                    </c:extLst>
                    <c:numCache>
                      <c:formatCode>0</c:formatCode>
                      <c:ptCount val="4"/>
                      <c:pt idx="0">
                        <c:v>1386554704</c:v>
                      </c:pt>
                      <c:pt idx="1">
                        <c:v>1838377407</c:v>
                      </c:pt>
                      <c:pt idx="2">
                        <c:v>1861506960</c:v>
                      </c:pt>
                      <c:pt idx="3">
                        <c:v>1902312347</c:v>
                      </c:pt>
                    </c:numCache>
                  </c:numRef>
                </c:val>
                <c:extLst xmlns:c15="http://schemas.microsoft.com/office/drawing/2012/chart">
                  <c:ext xmlns:c16="http://schemas.microsoft.com/office/drawing/2014/chart" uri="{C3380CC4-5D6E-409C-BE32-E72D297353CC}">
                    <c16:uniqueId val="{00000019-12DF-48EE-948C-2BFF99B9615C}"/>
                  </c:ext>
                </c:extLst>
              </c15:ser>
            </c15:filteredBarSeries>
            <c15:filteredBarSeries>
              <c15:ser>
                <c:idx val="9"/>
                <c:order val="9"/>
                <c:tx>
                  <c:strRef>
                    <c:extLst xmlns:c15="http://schemas.microsoft.com/office/drawing/2012/chart">
                      <c:ext xmlns:c15="http://schemas.microsoft.com/office/drawing/2012/chart" uri="{02D57815-91ED-43cb-92C2-25804820EDAC}">
                        <c15:formulaRef>
                          <c15:sqref>'Import. IAA'!$C$49</c15:sqref>
                        </c15:formulaRef>
                      </c:ext>
                    </c:extLst>
                    <c:strCache>
                      <c:ptCount val="1"/>
                      <c:pt idx="0">
                        <c:v>Hongrie</c:v>
                      </c:pt>
                    </c:strCache>
                  </c:strRef>
                </c:tx>
                <c:spPr>
                  <a:solidFill>
                    <a:schemeClr val="accent4">
                      <a:lumMod val="60000"/>
                    </a:schemeClr>
                  </a:solidFill>
                  <a:ln>
                    <a:noFill/>
                  </a:ln>
                  <a:effectLst/>
                </c:spPr>
                <c:invertIfNegative val="0"/>
                <c:cat>
                  <c:strRef>
                    <c:extLst xmlns:c15="http://schemas.microsoft.com/office/drawing/2012/chart">
                      <c:ext xmlns:c15="http://schemas.microsoft.com/office/drawing/2012/chart" uri="{02D57815-91ED-43cb-92C2-25804820EDAC}">
                        <c15:formulaRef>
                          <c15:sqref>'Import. IAA'!$J$38:$M$38</c15:sqref>
                        </c15:formulaRef>
                      </c:ext>
                    </c:extLst>
                    <c:strCache>
                      <c:ptCount val="4"/>
                      <c:pt idx="0">
                        <c:v>2021</c:v>
                      </c:pt>
                      <c:pt idx="1">
                        <c:v>2022</c:v>
                      </c:pt>
                      <c:pt idx="2">
                        <c:v>2023</c:v>
                      </c:pt>
                      <c:pt idx="3">
                        <c:v>2024</c:v>
                      </c:pt>
                    </c:strCache>
                  </c:strRef>
                </c:cat>
                <c:val>
                  <c:numRef>
                    <c:extLst xmlns:c15="http://schemas.microsoft.com/office/drawing/2012/chart">
                      <c:ext xmlns:c15="http://schemas.microsoft.com/office/drawing/2012/chart" uri="{02D57815-91ED-43cb-92C2-25804820EDAC}">
                        <c15:formulaRef>
                          <c15:sqref>'Import. IAA'!$J$49:$M$49</c15:sqref>
                        </c15:formulaRef>
                      </c:ext>
                    </c:extLst>
                    <c:numCache>
                      <c:formatCode>0</c:formatCode>
                      <c:ptCount val="4"/>
                      <c:pt idx="0">
                        <c:v>1335564681</c:v>
                      </c:pt>
                      <c:pt idx="1">
                        <c:v>1664173947</c:v>
                      </c:pt>
                      <c:pt idx="2">
                        <c:v>1763198122</c:v>
                      </c:pt>
                      <c:pt idx="3">
                        <c:v>1862948200</c:v>
                      </c:pt>
                    </c:numCache>
                  </c:numRef>
                </c:val>
                <c:extLst xmlns:c15="http://schemas.microsoft.com/office/drawing/2012/chart">
                  <c:ext xmlns:c16="http://schemas.microsoft.com/office/drawing/2014/chart" uri="{C3380CC4-5D6E-409C-BE32-E72D297353CC}">
                    <c16:uniqueId val="{0000001A-12DF-48EE-948C-2BFF99B9615C}"/>
                  </c:ext>
                </c:extLst>
              </c15:ser>
            </c15:filteredBarSeries>
            <c15:filteredBarSeries>
              <c15:ser>
                <c:idx val="10"/>
                <c:order val="10"/>
                <c:tx>
                  <c:strRef>
                    <c:extLst xmlns:c15="http://schemas.microsoft.com/office/drawing/2012/chart">
                      <c:ext xmlns:c15="http://schemas.microsoft.com/office/drawing/2012/chart" uri="{02D57815-91ED-43cb-92C2-25804820EDAC}">
                        <c15:formulaRef>
                          <c15:sqref>'Import. IAA'!$C$50</c15:sqref>
                        </c15:formulaRef>
                      </c:ext>
                    </c:extLst>
                    <c:strCache>
                      <c:ptCount val="1"/>
                      <c:pt idx="0">
                        <c:v>Grèce</c:v>
                      </c:pt>
                    </c:strCache>
                  </c:strRef>
                </c:tx>
                <c:spPr>
                  <a:solidFill>
                    <a:schemeClr val="accent5">
                      <a:lumMod val="60000"/>
                    </a:schemeClr>
                  </a:solidFill>
                  <a:ln>
                    <a:noFill/>
                  </a:ln>
                  <a:effectLst/>
                </c:spPr>
                <c:invertIfNegative val="0"/>
                <c:dPt>
                  <c:idx val="0"/>
                  <c:invertIfNegative val="0"/>
                  <c:bubble3D val="0"/>
                  <c:spPr>
                    <a:solidFill>
                      <a:schemeClr val="tx2">
                        <a:lumMod val="20000"/>
                        <a:lumOff val="80000"/>
                      </a:schemeClr>
                    </a:solidFill>
                    <a:ln>
                      <a:noFill/>
                    </a:ln>
                    <a:effectLst/>
                  </c:spPr>
                  <c:extLst xmlns:c15="http://schemas.microsoft.com/office/drawing/2012/chart">
                    <c:ext xmlns:c16="http://schemas.microsoft.com/office/drawing/2014/chart" uri="{C3380CC4-5D6E-409C-BE32-E72D297353CC}">
                      <c16:uniqueId val="{0000001C-12DF-48EE-948C-2BFF99B9615C}"/>
                    </c:ext>
                  </c:extLst>
                </c:dPt>
                <c:dPt>
                  <c:idx val="1"/>
                  <c:invertIfNegative val="0"/>
                  <c:bubble3D val="0"/>
                  <c:spPr>
                    <a:solidFill>
                      <a:schemeClr val="tx2">
                        <a:lumMod val="60000"/>
                        <a:lumOff val="40000"/>
                      </a:schemeClr>
                    </a:solidFill>
                    <a:ln>
                      <a:noFill/>
                    </a:ln>
                    <a:effectLst/>
                  </c:spPr>
                  <c:extLst xmlns:c15="http://schemas.microsoft.com/office/drawing/2012/chart">
                    <c:ext xmlns:c16="http://schemas.microsoft.com/office/drawing/2014/chart" uri="{C3380CC4-5D6E-409C-BE32-E72D297353CC}">
                      <c16:uniqueId val="{0000001E-12DF-48EE-948C-2BFF99B9615C}"/>
                    </c:ext>
                  </c:extLst>
                </c:dPt>
                <c:dPt>
                  <c:idx val="2"/>
                  <c:invertIfNegative val="0"/>
                  <c:bubble3D val="0"/>
                  <c:spPr>
                    <a:solidFill>
                      <a:schemeClr val="tx2"/>
                    </a:solidFill>
                    <a:ln>
                      <a:noFill/>
                    </a:ln>
                    <a:effectLst/>
                  </c:spPr>
                  <c:extLst xmlns:c15="http://schemas.microsoft.com/office/drawing/2012/chart">
                    <c:ext xmlns:c16="http://schemas.microsoft.com/office/drawing/2014/chart" uri="{C3380CC4-5D6E-409C-BE32-E72D297353CC}">
                      <c16:uniqueId val="{00000020-12DF-48EE-948C-2BFF99B9615C}"/>
                    </c:ext>
                  </c:extLst>
                </c:dPt>
                <c:dPt>
                  <c:idx val="3"/>
                  <c:invertIfNegative val="0"/>
                  <c:bubble3D val="0"/>
                  <c:spPr>
                    <a:solidFill>
                      <a:srgbClr val="FF0000"/>
                    </a:solidFill>
                    <a:ln>
                      <a:noFill/>
                    </a:ln>
                    <a:effectLst/>
                  </c:spPr>
                  <c:extLst xmlns:c15="http://schemas.microsoft.com/office/drawing/2012/chart">
                    <c:ext xmlns:c16="http://schemas.microsoft.com/office/drawing/2014/chart" uri="{C3380CC4-5D6E-409C-BE32-E72D297353CC}">
                      <c16:uniqueId val="{00000022-12DF-48EE-948C-2BFF99B9615C}"/>
                    </c:ext>
                  </c:extLst>
                </c:dPt>
                <c:cat>
                  <c:strRef>
                    <c:extLst xmlns:c15="http://schemas.microsoft.com/office/drawing/2012/chart">
                      <c:ext xmlns:c15="http://schemas.microsoft.com/office/drawing/2012/chart" uri="{02D57815-91ED-43cb-92C2-25804820EDAC}">
                        <c15:formulaRef>
                          <c15:sqref>'Import. IAA'!$J$38:$M$38</c15:sqref>
                        </c15:formulaRef>
                      </c:ext>
                    </c:extLst>
                    <c:strCache>
                      <c:ptCount val="4"/>
                      <c:pt idx="0">
                        <c:v>2021</c:v>
                      </c:pt>
                      <c:pt idx="1">
                        <c:v>2022</c:v>
                      </c:pt>
                      <c:pt idx="2">
                        <c:v>2023</c:v>
                      </c:pt>
                      <c:pt idx="3">
                        <c:v>2024</c:v>
                      </c:pt>
                    </c:strCache>
                  </c:strRef>
                </c:cat>
                <c:val>
                  <c:numRef>
                    <c:extLst xmlns:c15="http://schemas.microsoft.com/office/drawing/2012/chart">
                      <c:ext xmlns:c15="http://schemas.microsoft.com/office/drawing/2012/chart" uri="{02D57815-91ED-43cb-92C2-25804820EDAC}">
                        <c15:formulaRef>
                          <c15:sqref>'Import. IAA'!$J$50:$M$50</c15:sqref>
                        </c15:formulaRef>
                      </c:ext>
                    </c:extLst>
                    <c:numCache>
                      <c:formatCode>0</c:formatCode>
                      <c:ptCount val="4"/>
                      <c:pt idx="0">
                        <c:v>1246575866</c:v>
                      </c:pt>
                      <c:pt idx="1">
                        <c:v>1548791933</c:v>
                      </c:pt>
                      <c:pt idx="2">
                        <c:v>2123510012</c:v>
                      </c:pt>
                      <c:pt idx="3">
                        <c:v>1853294820</c:v>
                      </c:pt>
                    </c:numCache>
                  </c:numRef>
                </c:val>
                <c:extLst xmlns:c15="http://schemas.microsoft.com/office/drawing/2012/chart">
                  <c:ext xmlns:c16="http://schemas.microsoft.com/office/drawing/2014/chart" uri="{C3380CC4-5D6E-409C-BE32-E72D297353CC}">
                    <c16:uniqueId val="{00000023-12DF-48EE-948C-2BFF99B9615C}"/>
                  </c:ext>
                </c:extLst>
              </c15:ser>
            </c15:filteredBarSeries>
          </c:ext>
        </c:extLst>
      </c:barChart>
      <c:catAx>
        <c:axId val="5952791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595284680"/>
        <c:crosses val="autoZero"/>
        <c:auto val="1"/>
        <c:lblAlgn val="ctr"/>
        <c:lblOffset val="100"/>
        <c:noMultiLvlLbl val="0"/>
      </c:catAx>
      <c:valAx>
        <c:axId val="595284680"/>
        <c:scaling>
          <c:orientation val="minMax"/>
          <c:max val="8000000000"/>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595279192"/>
        <c:crosses val="autoZero"/>
        <c:crossBetween val="between"/>
        <c:dispUnits>
          <c:builtInUnit val="billions"/>
          <c:dispUnitsLbl>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r>
                    <a:rPr lang="fr-FR"/>
                    <a:t>Milliards (en €)</a:t>
                  </a:r>
                </a:p>
              </c:rich>
            </c:tx>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dispUnitsLbl>
        </c:dispUnits>
      </c:valAx>
      <c:spPr>
        <a:noFill/>
        <a:ln>
          <a:noFill/>
        </a:ln>
        <a:effectLst/>
      </c:spPr>
    </c:plotArea>
    <c:plotVisOnly val="1"/>
    <c:dispBlanksAs val="gap"/>
    <c:showDLblsOverMax val="0"/>
  </c:chart>
  <c:spPr>
    <a:noFill/>
    <a:ln>
      <a:noFill/>
    </a:ln>
    <a:effectLst/>
  </c:spPr>
  <c:txPr>
    <a:bodyPr/>
    <a:lstStyle/>
    <a:p>
      <a:pPr>
        <a:defRPr sz="1200">
          <a:latin typeface="Marianne" panose="02000000000000000000" pitchFamily="50" charset="0"/>
        </a:defRPr>
      </a:pPr>
      <a:endParaRPr lang="fr-F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4">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10.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344">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0.0639</cdr:x>
      <cdr:y>0.43604</cdr:y>
    </cdr:from>
    <cdr:to>
      <cdr:x>0.984</cdr:x>
      <cdr:y>0.43655</cdr:y>
    </cdr:to>
    <cdr:cxnSp macro="">
      <cdr:nvCxnSpPr>
        <cdr:cNvPr id="2" name="Connecteur droit 1"/>
        <cdr:cNvCxnSpPr/>
      </cdr:nvCxnSpPr>
      <cdr:spPr>
        <a:xfrm xmlns:a="http://schemas.openxmlformats.org/drawingml/2006/main" flipV="1">
          <a:off x="757755" y="2035130"/>
          <a:ext cx="10910918" cy="2380"/>
        </a:xfrm>
        <a:prstGeom xmlns:a="http://schemas.openxmlformats.org/drawingml/2006/main" prst="line">
          <a:avLst/>
        </a:prstGeom>
        <a:ln xmlns:a="http://schemas.openxmlformats.org/drawingml/2006/main" w="28575">
          <a:solidFill>
            <a:srgbClr val="FF0000"/>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2.xml><?xml version="1.0" encoding="utf-8"?>
<c:userShapes xmlns:c="http://schemas.openxmlformats.org/drawingml/2006/chart">
  <cdr:relSizeAnchor xmlns:cdr="http://schemas.openxmlformats.org/drawingml/2006/chartDrawing">
    <cdr:from>
      <cdr:x>0.06101</cdr:x>
      <cdr:y>0.03297</cdr:y>
    </cdr:from>
    <cdr:to>
      <cdr:x>1</cdr:x>
      <cdr:y>0.10087</cdr:y>
    </cdr:to>
    <cdr:sp macro="" textlink="">
      <cdr:nvSpPr>
        <cdr:cNvPr id="2" name="ZoneTexte 5"/>
        <cdr:cNvSpPr txBox="1"/>
      </cdr:nvSpPr>
      <cdr:spPr>
        <a:xfrm xmlns:a="http://schemas.openxmlformats.org/drawingml/2006/main">
          <a:off x="723482" y="152600"/>
          <a:ext cx="11134923" cy="314320"/>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lang="fr-FR" sz="1100" b="1" dirty="0">
              <a:solidFill>
                <a:srgbClr val="00B050"/>
              </a:solidFill>
            </a:rPr>
            <a:t>         + 1 %                           </a:t>
          </a:r>
          <a:r>
            <a:rPr lang="fr-FR" sz="1100" b="1" dirty="0">
              <a:solidFill>
                <a:srgbClr val="FF0000"/>
              </a:solidFill>
            </a:rPr>
            <a:t>- 1 %                           - 1 %                        </a:t>
          </a:r>
          <a:r>
            <a:rPr lang="fr-FR" sz="1100" b="1" dirty="0">
              <a:solidFill>
                <a:srgbClr val="00B050"/>
              </a:solidFill>
            </a:rPr>
            <a:t>+ 2 %                           + 2 %                           + 6 %                                 + 1 %                         </a:t>
          </a:r>
          <a:r>
            <a:rPr lang="fr-FR" sz="1100" b="1" dirty="0">
              <a:solidFill>
                <a:srgbClr val="FF0000"/>
              </a:solidFill>
            </a:rPr>
            <a:t>- 20 %                     -   3 %                   </a:t>
          </a:r>
          <a:r>
            <a:rPr lang="fr-FR" sz="1100" b="1" dirty="0">
              <a:solidFill>
                <a:srgbClr val="00B050"/>
              </a:solidFill>
            </a:rPr>
            <a:t>+ 14 %</a:t>
          </a:r>
        </a:p>
      </cdr:txBody>
    </cdr:sp>
  </cdr:relSizeAnchor>
  <cdr:relSizeAnchor xmlns:cdr="http://schemas.openxmlformats.org/drawingml/2006/chartDrawing">
    <cdr:from>
      <cdr:x>0.34361</cdr:x>
      <cdr:y>0.13504</cdr:y>
    </cdr:from>
    <cdr:to>
      <cdr:x>0.43425</cdr:x>
      <cdr:y>0.91899</cdr:y>
    </cdr:to>
    <cdr:sp macro="" textlink="">
      <cdr:nvSpPr>
        <cdr:cNvPr id="3" name="Rectangle 2"/>
        <cdr:cNvSpPr/>
      </cdr:nvSpPr>
      <cdr:spPr>
        <a:xfrm xmlns:a="http://schemas.openxmlformats.org/drawingml/2006/main">
          <a:off x="4074628" y="625113"/>
          <a:ext cx="1074847" cy="3629025"/>
        </a:xfrm>
        <a:prstGeom xmlns:a="http://schemas.openxmlformats.org/drawingml/2006/main" prst="rect">
          <a:avLst/>
        </a:prstGeom>
        <a:noFill xmlns:a="http://schemas.openxmlformats.org/drawingml/2006/main"/>
        <a:ln xmlns:a="http://schemas.openxmlformats.org/drawingml/2006/main" w="28575">
          <a:solidFill>
            <a:srgbClr val="00B050"/>
          </a:solidFill>
        </a:ln>
        <a:effectLst xmlns:a="http://schemas.openxmlformats.org/drawingml/2006/main"/>
      </cdr:spPr>
      <cdr:style>
        <a:lnRef xmlns:a="http://schemas.openxmlformats.org/drawingml/2006/main" idx="1">
          <a:schemeClr val="accent1"/>
        </a:lnRef>
        <a:fillRef xmlns:a="http://schemas.openxmlformats.org/drawingml/2006/main" idx="3">
          <a:schemeClr val="accent1"/>
        </a:fillRef>
        <a:effectRef xmlns:a="http://schemas.openxmlformats.org/drawingml/2006/main" idx="2">
          <a:schemeClr val="accent1"/>
        </a:effectRef>
        <a:fontRef xmlns:a="http://schemas.openxmlformats.org/drawingml/2006/main" idx="minor">
          <a:schemeClr val="lt1"/>
        </a:fontRef>
      </cdr:style>
      <cdr:txBody>
        <a:bodyPr xmlns:a="http://schemas.openxmlformats.org/drawingml/2006/main" rtlCol="0" anchor="t"/>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l"/>
          <a:endParaRPr lang="fr-FR" sz="110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54AB073-19B6-468D-B34E-5E979DBA6034}" type="datetimeFigureOut">
              <a:rPr lang="fr-FR" smtClean="0"/>
              <a:t>19/08/2025</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48044C-5866-40BC-AB90-84F59A8D8279}" type="slidenum">
              <a:rPr lang="fr-FR" smtClean="0"/>
              <a:t>‹N°›</a:t>
            </a:fld>
            <a:endParaRPr lang="fr-FR"/>
          </a:p>
        </p:txBody>
      </p:sp>
    </p:spTree>
    <p:extLst>
      <p:ext uri="{BB962C8B-B14F-4D97-AF65-F5344CB8AC3E}">
        <p14:creationId xmlns:p14="http://schemas.microsoft.com/office/powerpoint/2010/main" val="12191972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bg>
      <p:bgPr>
        <a:solidFill>
          <a:srgbClr val="0B6482"/>
        </a:solidFill>
        <a:effectLst/>
      </p:bgPr>
    </p:bg>
    <p:spTree>
      <p:nvGrpSpPr>
        <p:cNvPr id="1" name=""/>
        <p:cNvGrpSpPr/>
        <p:nvPr/>
      </p:nvGrpSpPr>
      <p:grpSpPr>
        <a:xfrm>
          <a:off x="0" y="0"/>
          <a:ext cx="0" cy="0"/>
          <a:chOff x="0" y="0"/>
          <a:chExt cx="0" cy="0"/>
        </a:xfrm>
      </p:grpSpPr>
      <p:sp>
        <p:nvSpPr>
          <p:cNvPr id="11" name="Espace réservé du contenu 10"/>
          <p:cNvSpPr>
            <a:spLocks noGrp="1"/>
          </p:cNvSpPr>
          <p:nvPr>
            <p:ph sz="quarter" idx="13" hasCustomPrompt="1"/>
          </p:nvPr>
        </p:nvSpPr>
        <p:spPr>
          <a:xfrm>
            <a:off x="4912178" y="4279515"/>
            <a:ext cx="2367644" cy="675626"/>
          </a:xfrm>
          <a:solidFill>
            <a:schemeClr val="bg1"/>
          </a:solidFill>
          <a:ln>
            <a:noFill/>
          </a:ln>
        </p:spPr>
        <p:txBody>
          <a:bodyPr>
            <a:normAutofit/>
          </a:bodyPr>
          <a:lstStyle>
            <a:lvl1pPr marL="0" indent="0" algn="ctr">
              <a:buNone/>
              <a:defRPr lang="fr-FR" sz="4000" b="1" kern="1200" cap="all" baseline="0" dirty="0" smtClean="0">
                <a:solidFill>
                  <a:srgbClr val="0B6482"/>
                </a:solidFill>
                <a:latin typeface="Marianne" panose="02000000000000000000" pitchFamily="50" charset="0"/>
                <a:ea typeface="+mn-ea"/>
                <a:cs typeface="Calibri" panose="020F0502020204030204" pitchFamily="34" charset="0"/>
              </a:defRPr>
            </a:lvl1pPr>
            <a:lvl2pPr marL="457200" indent="0">
              <a:buNone/>
              <a:defRPr/>
            </a:lvl2pPr>
          </a:lstStyle>
          <a:p>
            <a:pPr lvl="0"/>
            <a:r>
              <a:rPr lang="fr-FR" dirty="0" smtClean="0"/>
              <a:t>Pays</a:t>
            </a:r>
          </a:p>
        </p:txBody>
      </p:sp>
      <p:pic>
        <p:nvPicPr>
          <p:cNvPr id="7" name="Imag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3716669"/>
          </a:xfrm>
          <a:prstGeom prst="rect">
            <a:avLst/>
          </a:prstGeom>
        </p:spPr>
      </p:pic>
      <p:sp>
        <p:nvSpPr>
          <p:cNvPr id="4" name="ZoneTexte 3"/>
          <p:cNvSpPr txBox="1"/>
          <p:nvPr userDrawn="1"/>
        </p:nvSpPr>
        <p:spPr>
          <a:xfrm>
            <a:off x="0" y="5090615"/>
            <a:ext cx="12192000" cy="1323439"/>
          </a:xfrm>
          <a:prstGeom prst="rect">
            <a:avLst/>
          </a:prstGeom>
          <a:noFill/>
        </p:spPr>
        <p:txBody>
          <a:bodyPr wrap="square" rtlCol="0">
            <a:spAutoFit/>
          </a:bodyPr>
          <a:lstStyle/>
          <a:p>
            <a:pPr algn="ctr"/>
            <a:r>
              <a:rPr lang="fr-FR" sz="4000" b="1" dirty="0" smtClean="0">
                <a:solidFill>
                  <a:schemeClr val="bg1"/>
                </a:solidFill>
                <a:latin typeface="Marianne" panose="02000000000000000000" pitchFamily="50" charset="0"/>
              </a:rPr>
              <a:t>Les échanges de produits agricoles</a:t>
            </a:r>
          </a:p>
          <a:p>
            <a:pPr algn="ctr"/>
            <a:r>
              <a:rPr lang="fr-FR" sz="4000" b="1" dirty="0" smtClean="0">
                <a:solidFill>
                  <a:schemeClr val="bg1"/>
                </a:solidFill>
                <a:latin typeface="Marianne" panose="02000000000000000000" pitchFamily="50" charset="0"/>
              </a:rPr>
              <a:t>et agro-alimentaires en	</a:t>
            </a:r>
          </a:p>
        </p:txBody>
      </p:sp>
      <p:sp>
        <p:nvSpPr>
          <p:cNvPr id="8" name="Espace réservé du contenu 10"/>
          <p:cNvSpPr>
            <a:spLocks noGrp="1"/>
          </p:cNvSpPr>
          <p:nvPr>
            <p:ph sz="quarter" idx="14" hasCustomPrompt="1"/>
          </p:nvPr>
        </p:nvSpPr>
        <p:spPr>
          <a:xfrm>
            <a:off x="8582294" y="5817840"/>
            <a:ext cx="1384663" cy="561894"/>
          </a:xfrm>
          <a:noFill/>
          <a:ln>
            <a:noFill/>
          </a:ln>
        </p:spPr>
        <p:txBody>
          <a:bodyPr anchor="ctr" anchorCtr="0">
            <a:normAutofit/>
          </a:bodyPr>
          <a:lstStyle>
            <a:lvl1pPr marL="0" indent="0" algn="ctr">
              <a:buNone/>
              <a:defRPr lang="fr-FR" sz="4000" b="1" i="0" u="none" kern="1200" cap="all" baseline="0" dirty="0" smtClean="0">
                <a:solidFill>
                  <a:srgbClr val="2FB6B0"/>
                </a:solidFill>
                <a:latin typeface="Marianne" panose="02000000000000000000" pitchFamily="50" charset="0"/>
                <a:ea typeface="+mn-ea"/>
                <a:cs typeface="Calibri" panose="020F0502020204030204" pitchFamily="34" charset="0"/>
              </a:defRPr>
            </a:lvl1pPr>
            <a:lvl2pPr marL="457200" indent="0">
              <a:buNone/>
              <a:defRPr/>
            </a:lvl2pPr>
          </a:lstStyle>
          <a:p>
            <a:pPr lvl="0"/>
            <a:r>
              <a:rPr lang="fr-FR" dirty="0" smtClean="0"/>
              <a:t>2024</a:t>
            </a:r>
          </a:p>
        </p:txBody>
      </p:sp>
    </p:spTree>
    <p:extLst>
      <p:ext uri="{BB962C8B-B14F-4D97-AF65-F5344CB8AC3E}">
        <p14:creationId xmlns:p14="http://schemas.microsoft.com/office/powerpoint/2010/main" val="3031074028"/>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eux contenus">
    <p:bg>
      <p:bgPr>
        <a:solidFill>
          <a:srgbClr val="0B6482"/>
        </a:solidFill>
        <a:effectLst/>
      </p:bgPr>
    </p:bg>
    <p:spTree>
      <p:nvGrpSpPr>
        <p:cNvPr id="1" name=""/>
        <p:cNvGrpSpPr/>
        <p:nvPr/>
      </p:nvGrpSpPr>
      <p:grpSpPr>
        <a:xfrm>
          <a:off x="0" y="0"/>
          <a:ext cx="0" cy="0"/>
          <a:chOff x="0" y="0"/>
          <a:chExt cx="0" cy="0"/>
        </a:xfrm>
      </p:grpSpPr>
      <p:pic>
        <p:nvPicPr>
          <p:cNvPr id="9" name="Imag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587444" y="6299145"/>
            <a:ext cx="1427850" cy="472659"/>
          </a:xfrm>
          <a:prstGeom prst="rect">
            <a:avLst/>
          </a:prstGeom>
        </p:spPr>
      </p:pic>
      <p:sp>
        <p:nvSpPr>
          <p:cNvPr id="12" name="ZoneTexte 11"/>
          <p:cNvSpPr txBox="1"/>
          <p:nvPr userDrawn="1"/>
        </p:nvSpPr>
        <p:spPr>
          <a:xfrm>
            <a:off x="0" y="3075057"/>
            <a:ext cx="12192000" cy="707886"/>
          </a:xfrm>
          <a:prstGeom prst="rect">
            <a:avLst/>
          </a:prstGeom>
          <a:noFill/>
        </p:spPr>
        <p:txBody>
          <a:bodyPr wrap="square" rtlCol="0">
            <a:spAutoFit/>
          </a:bodyPr>
          <a:lstStyle/>
          <a:p>
            <a:pPr algn="ctr"/>
            <a:r>
              <a:rPr lang="fr-FR" sz="4000" b="1" dirty="0" smtClean="0">
                <a:solidFill>
                  <a:schemeClr val="bg1"/>
                </a:solidFill>
                <a:latin typeface="Marianne" panose="02000000000000000000" pitchFamily="50" charset="0"/>
              </a:rPr>
              <a:t>Contexte </a:t>
            </a:r>
            <a:r>
              <a:rPr lang="fr-FR" sz="4000" b="1" dirty="0" smtClean="0">
                <a:solidFill>
                  <a:schemeClr val="bg1"/>
                </a:solidFill>
                <a:latin typeface="Marianne" panose="02000000000000000000" pitchFamily="50" charset="0"/>
              </a:rPr>
              <a:t>agricole italien</a:t>
            </a:r>
            <a:endParaRPr lang="fr-FR" sz="4000" b="1" dirty="0">
              <a:solidFill>
                <a:schemeClr val="bg1"/>
              </a:solidFill>
              <a:latin typeface="Marianne" panose="02000000000000000000" pitchFamily="50" charset="0"/>
            </a:endParaRPr>
          </a:p>
        </p:txBody>
      </p:sp>
    </p:spTree>
    <p:extLst>
      <p:ext uri="{BB962C8B-B14F-4D97-AF65-F5344CB8AC3E}">
        <p14:creationId xmlns:p14="http://schemas.microsoft.com/office/powerpoint/2010/main" val="1700198843"/>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Deux contenus">
    <p:bg>
      <p:bgPr>
        <a:solidFill>
          <a:srgbClr val="0B6482"/>
        </a:solidFill>
        <a:effectLst/>
      </p:bgPr>
    </p:bg>
    <p:spTree>
      <p:nvGrpSpPr>
        <p:cNvPr id="1" name=""/>
        <p:cNvGrpSpPr/>
        <p:nvPr/>
      </p:nvGrpSpPr>
      <p:grpSpPr>
        <a:xfrm>
          <a:off x="0" y="0"/>
          <a:ext cx="0" cy="0"/>
          <a:chOff x="0" y="0"/>
          <a:chExt cx="0" cy="0"/>
        </a:xfrm>
      </p:grpSpPr>
      <p:pic>
        <p:nvPicPr>
          <p:cNvPr id="9" name="Imag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587444" y="6299145"/>
            <a:ext cx="1427850" cy="472659"/>
          </a:xfrm>
          <a:prstGeom prst="rect">
            <a:avLst/>
          </a:prstGeom>
        </p:spPr>
      </p:pic>
      <p:sp>
        <p:nvSpPr>
          <p:cNvPr id="12" name="ZoneTexte 11"/>
          <p:cNvSpPr txBox="1"/>
          <p:nvPr userDrawn="1"/>
        </p:nvSpPr>
        <p:spPr>
          <a:xfrm>
            <a:off x="3048000" y="2105561"/>
            <a:ext cx="6096000" cy="1323439"/>
          </a:xfrm>
          <a:prstGeom prst="rect">
            <a:avLst/>
          </a:prstGeom>
          <a:noFill/>
        </p:spPr>
        <p:txBody>
          <a:bodyPr wrap="square" rtlCol="0">
            <a:spAutoFit/>
          </a:bodyPr>
          <a:lstStyle/>
          <a:p>
            <a:pPr algn="ctr"/>
            <a:r>
              <a:rPr lang="fr-FR" sz="4000" b="1" dirty="0" smtClean="0">
                <a:solidFill>
                  <a:schemeClr val="bg1"/>
                </a:solidFill>
                <a:latin typeface="Marianne" panose="02000000000000000000" pitchFamily="50" charset="0"/>
              </a:rPr>
              <a:t>Les échanges agricoles et agro-alimentaires </a:t>
            </a:r>
            <a:endParaRPr lang="fr-FR" sz="4000" b="1" dirty="0">
              <a:solidFill>
                <a:schemeClr val="bg1"/>
              </a:solidFill>
              <a:latin typeface="Marianne" panose="02000000000000000000" pitchFamily="50" charset="0"/>
            </a:endParaRPr>
          </a:p>
        </p:txBody>
      </p:sp>
      <p:sp>
        <p:nvSpPr>
          <p:cNvPr id="10" name="Espace réservé du contenu 9"/>
          <p:cNvSpPr>
            <a:spLocks noGrp="1"/>
          </p:cNvSpPr>
          <p:nvPr>
            <p:ph sz="quarter" idx="10" hasCustomPrompt="1"/>
          </p:nvPr>
        </p:nvSpPr>
        <p:spPr>
          <a:xfrm>
            <a:off x="1449977" y="4483546"/>
            <a:ext cx="6719804" cy="680040"/>
          </a:xfrm>
          <a:solidFill>
            <a:schemeClr val="bg1"/>
          </a:solidFill>
        </p:spPr>
        <p:txBody>
          <a:bodyPr>
            <a:normAutofit/>
          </a:bodyPr>
          <a:lstStyle>
            <a:lvl1pPr>
              <a:defRPr sz="4000" b="1"/>
            </a:lvl1pPr>
          </a:lstStyle>
          <a:p>
            <a:pPr lvl="0"/>
            <a:r>
              <a:rPr lang="fr-FR" dirty="0" smtClean="0"/>
              <a:t>… avec …</a:t>
            </a:r>
          </a:p>
        </p:txBody>
      </p:sp>
    </p:spTree>
    <p:extLst>
      <p:ext uri="{BB962C8B-B14F-4D97-AF65-F5344CB8AC3E}">
        <p14:creationId xmlns:p14="http://schemas.microsoft.com/office/powerpoint/2010/main" val="1536824518"/>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Deux contenus">
    <p:bg>
      <p:bgPr>
        <a:solidFill>
          <a:schemeClr val="bg1"/>
        </a:solidFill>
        <a:effectLst/>
      </p:bgPr>
    </p:bg>
    <p:spTree>
      <p:nvGrpSpPr>
        <p:cNvPr id="1" name=""/>
        <p:cNvGrpSpPr/>
        <p:nvPr/>
      </p:nvGrpSpPr>
      <p:grpSpPr>
        <a:xfrm>
          <a:off x="0" y="0"/>
          <a:ext cx="0" cy="0"/>
          <a:chOff x="0" y="0"/>
          <a:chExt cx="0" cy="0"/>
        </a:xfrm>
      </p:grpSpPr>
      <p:sp>
        <p:nvSpPr>
          <p:cNvPr id="6" name="Espace réservé du pied de page 5"/>
          <p:cNvSpPr>
            <a:spLocks noGrp="1"/>
          </p:cNvSpPr>
          <p:nvPr>
            <p:ph type="ftr" sz="quarter" idx="11"/>
          </p:nvPr>
        </p:nvSpPr>
        <p:spPr>
          <a:xfrm>
            <a:off x="4490113" y="6352913"/>
            <a:ext cx="4965101" cy="365125"/>
          </a:xfrm>
        </p:spPr>
        <p:txBody>
          <a:bodyPr/>
          <a:lstStyle/>
          <a:p>
            <a:r>
              <a:rPr lang="fr-FR" smtClean="0"/>
              <a:t>Italie – Les échanges de produits agricoles et agro-alimentaires Source : douane italienne, d’après Trade Data Monitor, données 2024</a:t>
            </a:r>
            <a:endParaRPr lang="fr-FR" dirty="0"/>
          </a:p>
        </p:txBody>
      </p:sp>
      <p:sp>
        <p:nvSpPr>
          <p:cNvPr id="7" name="Espace réservé du numéro de diapositive 6"/>
          <p:cNvSpPr>
            <a:spLocks noGrp="1"/>
          </p:cNvSpPr>
          <p:nvPr>
            <p:ph type="sldNum" sz="quarter" idx="12"/>
          </p:nvPr>
        </p:nvSpPr>
        <p:spPr>
          <a:xfrm>
            <a:off x="9570661" y="6352913"/>
            <a:ext cx="901336" cy="365125"/>
          </a:xfrm>
        </p:spPr>
        <p:txBody>
          <a:bodyPr/>
          <a:lstStyle/>
          <a:p>
            <a:fld id="{6A68152B-30FF-4F47-8AD6-E728982B61F2}" type="slidenum">
              <a:rPr lang="fr-FR" smtClean="0"/>
              <a:t>‹N°›</a:t>
            </a:fld>
            <a:endParaRPr lang="fr-FR"/>
          </a:p>
        </p:txBody>
      </p:sp>
      <p:pic>
        <p:nvPicPr>
          <p:cNvPr id="2" name="Imag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51525" y="6334189"/>
            <a:ext cx="1367300" cy="402571"/>
          </a:xfrm>
          <a:prstGeom prst="rect">
            <a:avLst/>
          </a:prstGeom>
        </p:spPr>
      </p:pic>
      <p:sp>
        <p:nvSpPr>
          <p:cNvPr id="13" name="Espace réservé du texte 12"/>
          <p:cNvSpPr>
            <a:spLocks noGrp="1"/>
          </p:cNvSpPr>
          <p:nvPr>
            <p:ph type="body" sz="quarter" idx="13" hasCustomPrompt="1"/>
          </p:nvPr>
        </p:nvSpPr>
        <p:spPr>
          <a:xfrm>
            <a:off x="166798" y="224256"/>
            <a:ext cx="11858404" cy="401386"/>
          </a:xfrm>
          <a:solidFill>
            <a:srgbClr val="0B6482"/>
          </a:solidFill>
        </p:spPr>
        <p:txBody>
          <a:bodyPr/>
          <a:lstStyle>
            <a:lvl1pPr>
              <a:defRPr b="1">
                <a:solidFill>
                  <a:schemeClr val="bg1"/>
                </a:solidFill>
              </a:defRPr>
            </a:lvl1pPr>
          </a:lstStyle>
          <a:p>
            <a:pPr lvl="0"/>
            <a:r>
              <a:rPr lang="fr-FR" dirty="0" smtClean="0"/>
              <a:t>Titre</a:t>
            </a:r>
          </a:p>
        </p:txBody>
      </p:sp>
      <p:sp>
        <p:nvSpPr>
          <p:cNvPr id="9" name="Espace réservé du texte 19"/>
          <p:cNvSpPr>
            <a:spLocks noGrp="1"/>
          </p:cNvSpPr>
          <p:nvPr>
            <p:ph type="body" sz="quarter" idx="15" hasCustomPrompt="1"/>
          </p:nvPr>
        </p:nvSpPr>
        <p:spPr>
          <a:xfrm>
            <a:off x="166797" y="1393870"/>
            <a:ext cx="11852028" cy="355197"/>
          </a:xfrm>
          <a:noFill/>
        </p:spPr>
        <p:txBody>
          <a:bodyPr anchor="t" anchorCtr="0"/>
          <a:lstStyle>
            <a:lvl2pPr>
              <a:defRPr>
                <a:solidFill>
                  <a:srgbClr val="0B6482"/>
                </a:solidFill>
              </a:defRPr>
            </a:lvl2pPr>
          </a:lstStyle>
          <a:p>
            <a:pPr lvl="1"/>
            <a:r>
              <a:rPr lang="fr-FR" dirty="0" smtClean="0"/>
              <a:t>Texte</a:t>
            </a:r>
          </a:p>
        </p:txBody>
      </p:sp>
      <p:sp>
        <p:nvSpPr>
          <p:cNvPr id="10" name="Espace réservé du texte 12"/>
          <p:cNvSpPr>
            <a:spLocks noGrp="1"/>
          </p:cNvSpPr>
          <p:nvPr>
            <p:ph type="body" sz="quarter" idx="16" hasCustomPrompt="1"/>
          </p:nvPr>
        </p:nvSpPr>
        <p:spPr>
          <a:xfrm>
            <a:off x="166798" y="839522"/>
            <a:ext cx="11858404" cy="340468"/>
          </a:xfrm>
          <a:noFill/>
        </p:spPr>
        <p:txBody>
          <a:bodyPr anchor="t" anchorCtr="0"/>
          <a:lstStyle>
            <a:lvl1pPr>
              <a:defRPr b="1">
                <a:solidFill>
                  <a:srgbClr val="0B6482"/>
                </a:solidFill>
              </a:defRPr>
            </a:lvl1pPr>
          </a:lstStyle>
          <a:p>
            <a:pPr lvl="0"/>
            <a:r>
              <a:rPr lang="fr-FR" dirty="0" smtClean="0"/>
              <a:t>Sous-titre</a:t>
            </a:r>
          </a:p>
        </p:txBody>
      </p:sp>
    </p:spTree>
    <p:extLst>
      <p:ext uri="{BB962C8B-B14F-4D97-AF65-F5344CB8AC3E}">
        <p14:creationId xmlns:p14="http://schemas.microsoft.com/office/powerpoint/2010/main" val="355734252"/>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_Deux contenus">
    <p:bg>
      <p:bgPr>
        <a:solidFill>
          <a:schemeClr val="bg1"/>
        </a:solidFill>
        <a:effectLst/>
      </p:bgPr>
    </p:bg>
    <p:spTree>
      <p:nvGrpSpPr>
        <p:cNvPr id="1" name=""/>
        <p:cNvGrpSpPr/>
        <p:nvPr/>
      </p:nvGrpSpPr>
      <p:grpSpPr>
        <a:xfrm>
          <a:off x="0" y="0"/>
          <a:ext cx="0" cy="0"/>
          <a:chOff x="0" y="0"/>
          <a:chExt cx="0" cy="0"/>
        </a:xfrm>
      </p:grpSpPr>
      <p:sp>
        <p:nvSpPr>
          <p:cNvPr id="6" name="Espace réservé du pied de page 5"/>
          <p:cNvSpPr>
            <a:spLocks noGrp="1"/>
          </p:cNvSpPr>
          <p:nvPr>
            <p:ph type="ftr" sz="quarter" idx="11"/>
          </p:nvPr>
        </p:nvSpPr>
        <p:spPr>
          <a:xfrm>
            <a:off x="4490113" y="6352913"/>
            <a:ext cx="4965101" cy="365125"/>
          </a:xfrm>
        </p:spPr>
        <p:txBody>
          <a:bodyPr/>
          <a:lstStyle/>
          <a:p>
            <a:r>
              <a:rPr lang="fr-FR" smtClean="0"/>
              <a:t>Italie – Les échanges de produits agricoles et agro-alimentaires Source : douane italienne, d’après Trade Data Monitor, données 2024</a:t>
            </a:r>
            <a:endParaRPr lang="fr-FR" dirty="0"/>
          </a:p>
        </p:txBody>
      </p:sp>
      <p:sp>
        <p:nvSpPr>
          <p:cNvPr id="7" name="Espace réservé du numéro de diapositive 6"/>
          <p:cNvSpPr>
            <a:spLocks noGrp="1"/>
          </p:cNvSpPr>
          <p:nvPr>
            <p:ph type="sldNum" sz="quarter" idx="12"/>
          </p:nvPr>
        </p:nvSpPr>
        <p:spPr>
          <a:xfrm>
            <a:off x="9570661" y="6352913"/>
            <a:ext cx="901336" cy="365125"/>
          </a:xfrm>
        </p:spPr>
        <p:txBody>
          <a:bodyPr/>
          <a:lstStyle/>
          <a:p>
            <a:fld id="{6A68152B-30FF-4F47-8AD6-E728982B61F2}" type="slidenum">
              <a:rPr lang="fr-FR" smtClean="0"/>
              <a:t>‹N°›</a:t>
            </a:fld>
            <a:endParaRPr lang="fr-FR"/>
          </a:p>
        </p:txBody>
      </p:sp>
      <p:pic>
        <p:nvPicPr>
          <p:cNvPr id="2" name="Imag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51525" y="6334189"/>
            <a:ext cx="1367300" cy="402571"/>
          </a:xfrm>
          <a:prstGeom prst="rect">
            <a:avLst/>
          </a:prstGeom>
        </p:spPr>
      </p:pic>
      <p:sp>
        <p:nvSpPr>
          <p:cNvPr id="13" name="Espace réservé du texte 12"/>
          <p:cNvSpPr>
            <a:spLocks noGrp="1"/>
          </p:cNvSpPr>
          <p:nvPr>
            <p:ph type="body" sz="quarter" idx="13" hasCustomPrompt="1"/>
          </p:nvPr>
        </p:nvSpPr>
        <p:spPr>
          <a:xfrm>
            <a:off x="166798" y="224256"/>
            <a:ext cx="11858404" cy="401386"/>
          </a:xfrm>
          <a:solidFill>
            <a:srgbClr val="0B6482"/>
          </a:solidFill>
        </p:spPr>
        <p:txBody>
          <a:bodyPr/>
          <a:lstStyle>
            <a:lvl1pPr>
              <a:defRPr b="1">
                <a:solidFill>
                  <a:schemeClr val="bg1"/>
                </a:solidFill>
              </a:defRPr>
            </a:lvl1pPr>
          </a:lstStyle>
          <a:p>
            <a:pPr lvl="0"/>
            <a:r>
              <a:rPr lang="fr-FR" dirty="0" smtClean="0"/>
              <a:t>Titre</a:t>
            </a:r>
          </a:p>
        </p:txBody>
      </p:sp>
      <p:sp>
        <p:nvSpPr>
          <p:cNvPr id="9" name="Espace réservé du texte 19"/>
          <p:cNvSpPr>
            <a:spLocks noGrp="1"/>
          </p:cNvSpPr>
          <p:nvPr>
            <p:ph type="body" sz="quarter" idx="15" hasCustomPrompt="1"/>
          </p:nvPr>
        </p:nvSpPr>
        <p:spPr>
          <a:xfrm>
            <a:off x="173174" y="850674"/>
            <a:ext cx="11852028" cy="355197"/>
          </a:xfrm>
          <a:noFill/>
        </p:spPr>
        <p:txBody>
          <a:bodyPr anchor="t" anchorCtr="0"/>
          <a:lstStyle>
            <a:lvl2pPr>
              <a:defRPr>
                <a:solidFill>
                  <a:srgbClr val="0B6482"/>
                </a:solidFill>
              </a:defRPr>
            </a:lvl2pPr>
          </a:lstStyle>
          <a:p>
            <a:pPr lvl="1"/>
            <a:r>
              <a:rPr lang="fr-FR" dirty="0" smtClean="0"/>
              <a:t>Texte</a:t>
            </a:r>
          </a:p>
        </p:txBody>
      </p:sp>
      <p:sp>
        <p:nvSpPr>
          <p:cNvPr id="8" name="Espace réservé du texte 3"/>
          <p:cNvSpPr>
            <a:spLocks noGrp="1"/>
          </p:cNvSpPr>
          <p:nvPr>
            <p:ph type="body" sz="quarter" idx="21" hasCustomPrompt="1"/>
          </p:nvPr>
        </p:nvSpPr>
        <p:spPr>
          <a:xfrm>
            <a:off x="9199756" y="473042"/>
            <a:ext cx="2825446" cy="305200"/>
          </a:xfrm>
          <a:solidFill>
            <a:srgbClr val="00B050"/>
          </a:solidFill>
          <a:ln>
            <a:noFill/>
          </a:ln>
        </p:spPr>
        <p:txBody>
          <a:bodyPr>
            <a:normAutofit/>
          </a:bodyPr>
          <a:lstStyle>
            <a:lvl1pPr algn="r">
              <a:defRPr sz="1200" b="1" baseline="0">
                <a:solidFill>
                  <a:schemeClr val="bg1"/>
                </a:solidFill>
              </a:defRPr>
            </a:lvl1pPr>
          </a:lstStyle>
          <a:p>
            <a:pPr lvl="0"/>
            <a:r>
              <a:rPr lang="fr-FR" dirty="0" smtClean="0"/>
              <a:t>Taux de variation cumulée sur 3 ans</a:t>
            </a:r>
            <a:endParaRPr lang="fr-FR" dirty="0"/>
          </a:p>
        </p:txBody>
      </p:sp>
    </p:spTree>
    <p:extLst>
      <p:ext uri="{BB962C8B-B14F-4D97-AF65-F5344CB8AC3E}">
        <p14:creationId xmlns:p14="http://schemas.microsoft.com/office/powerpoint/2010/main" val="1269878796"/>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Deux contenus">
    <p:bg>
      <p:bgPr>
        <a:solidFill>
          <a:schemeClr val="bg1"/>
        </a:solidFill>
        <a:effectLst/>
      </p:bgPr>
    </p:bg>
    <p:spTree>
      <p:nvGrpSpPr>
        <p:cNvPr id="1" name=""/>
        <p:cNvGrpSpPr/>
        <p:nvPr/>
      </p:nvGrpSpPr>
      <p:grpSpPr>
        <a:xfrm>
          <a:off x="0" y="0"/>
          <a:ext cx="0" cy="0"/>
          <a:chOff x="0" y="0"/>
          <a:chExt cx="0" cy="0"/>
        </a:xfrm>
      </p:grpSpPr>
      <p:sp>
        <p:nvSpPr>
          <p:cNvPr id="6" name="Espace réservé du pied de page 5"/>
          <p:cNvSpPr>
            <a:spLocks noGrp="1"/>
          </p:cNvSpPr>
          <p:nvPr>
            <p:ph type="ftr" sz="quarter" idx="11"/>
          </p:nvPr>
        </p:nvSpPr>
        <p:spPr>
          <a:xfrm>
            <a:off x="4490113" y="6352913"/>
            <a:ext cx="4965101" cy="365125"/>
          </a:xfrm>
        </p:spPr>
        <p:txBody>
          <a:bodyPr/>
          <a:lstStyle/>
          <a:p>
            <a:r>
              <a:rPr lang="fr-FR" smtClean="0"/>
              <a:t>Italie – Les échanges de produits agricoles et agro-alimentaires Source : douane italienne, d’après Trade Data Monitor, données 2024</a:t>
            </a:r>
            <a:endParaRPr lang="fr-FR" dirty="0"/>
          </a:p>
        </p:txBody>
      </p:sp>
      <p:sp>
        <p:nvSpPr>
          <p:cNvPr id="7" name="Espace réservé du numéro de diapositive 6"/>
          <p:cNvSpPr>
            <a:spLocks noGrp="1"/>
          </p:cNvSpPr>
          <p:nvPr>
            <p:ph type="sldNum" sz="quarter" idx="12"/>
          </p:nvPr>
        </p:nvSpPr>
        <p:spPr>
          <a:xfrm>
            <a:off x="9570661" y="6352913"/>
            <a:ext cx="901336" cy="365125"/>
          </a:xfrm>
        </p:spPr>
        <p:txBody>
          <a:bodyPr/>
          <a:lstStyle/>
          <a:p>
            <a:fld id="{6A68152B-30FF-4F47-8AD6-E728982B61F2}" type="slidenum">
              <a:rPr lang="fr-FR" smtClean="0"/>
              <a:t>‹N°›</a:t>
            </a:fld>
            <a:endParaRPr lang="fr-FR"/>
          </a:p>
        </p:txBody>
      </p:sp>
      <p:pic>
        <p:nvPicPr>
          <p:cNvPr id="2" name="Imag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51525" y="6334189"/>
            <a:ext cx="1367300" cy="402571"/>
          </a:xfrm>
          <a:prstGeom prst="rect">
            <a:avLst/>
          </a:prstGeom>
        </p:spPr>
      </p:pic>
      <p:sp>
        <p:nvSpPr>
          <p:cNvPr id="13" name="Espace réservé du texte 12"/>
          <p:cNvSpPr>
            <a:spLocks noGrp="1"/>
          </p:cNvSpPr>
          <p:nvPr>
            <p:ph type="body" sz="quarter" idx="13" hasCustomPrompt="1"/>
          </p:nvPr>
        </p:nvSpPr>
        <p:spPr>
          <a:xfrm>
            <a:off x="166798" y="224256"/>
            <a:ext cx="11858404" cy="401386"/>
          </a:xfrm>
          <a:solidFill>
            <a:srgbClr val="0B6482"/>
          </a:solidFill>
        </p:spPr>
        <p:txBody>
          <a:bodyPr/>
          <a:lstStyle>
            <a:lvl1pPr>
              <a:defRPr b="1">
                <a:solidFill>
                  <a:schemeClr val="bg1"/>
                </a:solidFill>
              </a:defRPr>
            </a:lvl1pPr>
          </a:lstStyle>
          <a:p>
            <a:pPr lvl="0"/>
            <a:r>
              <a:rPr lang="fr-FR" dirty="0" smtClean="0"/>
              <a:t>Titre</a:t>
            </a:r>
          </a:p>
        </p:txBody>
      </p:sp>
      <p:graphicFrame>
        <p:nvGraphicFramePr>
          <p:cNvPr id="8" name="Tableau 7"/>
          <p:cNvGraphicFramePr>
            <a:graphicFrameLocks noGrp="1"/>
          </p:cNvGraphicFramePr>
          <p:nvPr userDrawn="1">
            <p:extLst>
              <p:ext uri="{D42A27DB-BD31-4B8C-83A1-F6EECF244321}">
                <p14:modId xmlns:p14="http://schemas.microsoft.com/office/powerpoint/2010/main" val="731389096"/>
              </p:ext>
            </p:extLst>
          </p:nvPr>
        </p:nvGraphicFramePr>
        <p:xfrm>
          <a:off x="166798" y="767133"/>
          <a:ext cx="11852028" cy="5323734"/>
        </p:xfrm>
        <a:graphic>
          <a:graphicData uri="http://schemas.openxmlformats.org/drawingml/2006/table">
            <a:tbl>
              <a:tblPr firstRow="1" bandRow="1">
                <a:tableStyleId>{5C22544A-7EE6-4342-B048-85BDC9FD1C3A}</a:tableStyleId>
              </a:tblPr>
              <a:tblGrid>
                <a:gridCol w="3950676">
                  <a:extLst>
                    <a:ext uri="{9D8B030D-6E8A-4147-A177-3AD203B41FA5}">
                      <a16:colId xmlns:a16="http://schemas.microsoft.com/office/drawing/2014/main" val="20000"/>
                    </a:ext>
                  </a:extLst>
                </a:gridCol>
                <a:gridCol w="3950676">
                  <a:extLst>
                    <a:ext uri="{9D8B030D-6E8A-4147-A177-3AD203B41FA5}">
                      <a16:colId xmlns:a16="http://schemas.microsoft.com/office/drawing/2014/main" val="20001"/>
                    </a:ext>
                  </a:extLst>
                </a:gridCol>
                <a:gridCol w="3950676">
                  <a:extLst>
                    <a:ext uri="{9D8B030D-6E8A-4147-A177-3AD203B41FA5}">
                      <a16:colId xmlns:a16="http://schemas.microsoft.com/office/drawing/2014/main" val="20002"/>
                    </a:ext>
                  </a:extLst>
                </a:gridCol>
              </a:tblGrid>
              <a:tr h="5323734">
                <a:tc>
                  <a:txBody>
                    <a:bodyPr/>
                    <a:lstStyle/>
                    <a:p>
                      <a:endParaRPr lang="fr-FR" dirty="0">
                        <a:solidFill>
                          <a:srgbClr val="0B6482"/>
                        </a:solidFill>
                      </a:endParaRPr>
                    </a:p>
                  </a:txBody>
                  <a:tcPr>
                    <a:lnL w="38100" cap="flat" cmpd="sng" algn="ctr">
                      <a:solidFill>
                        <a:srgbClr val="0B6482"/>
                      </a:solidFill>
                      <a:prstDash val="solid"/>
                      <a:round/>
                      <a:headEnd type="none" w="med" len="med"/>
                      <a:tailEnd type="none" w="med" len="med"/>
                    </a:lnL>
                    <a:lnR w="12700" cap="flat" cmpd="sng" algn="ctr">
                      <a:solidFill>
                        <a:srgbClr val="0B6482"/>
                      </a:solidFill>
                      <a:prstDash val="solid"/>
                      <a:round/>
                      <a:headEnd type="none" w="med" len="med"/>
                      <a:tailEnd type="none" w="med" len="med"/>
                    </a:lnR>
                    <a:lnT w="38100" cap="flat" cmpd="sng" algn="ctr">
                      <a:solidFill>
                        <a:srgbClr val="0B6482"/>
                      </a:solidFill>
                      <a:prstDash val="solid"/>
                      <a:round/>
                      <a:headEnd type="none" w="med" len="med"/>
                      <a:tailEnd type="none" w="med" len="med"/>
                    </a:lnT>
                    <a:lnB w="38100" cap="flat" cmpd="sng" algn="ctr">
                      <a:solidFill>
                        <a:srgbClr val="0B6482"/>
                      </a:solidFill>
                      <a:prstDash val="solid"/>
                      <a:round/>
                      <a:headEnd type="none" w="med" len="med"/>
                      <a:tailEnd type="none" w="med" len="med"/>
                    </a:lnB>
                    <a:noFill/>
                  </a:tcPr>
                </a:tc>
                <a:tc>
                  <a:txBody>
                    <a:bodyPr/>
                    <a:lstStyle/>
                    <a:p>
                      <a:endParaRPr lang="fr-FR" dirty="0">
                        <a:solidFill>
                          <a:srgbClr val="0B6482"/>
                        </a:solidFill>
                      </a:endParaRPr>
                    </a:p>
                  </a:txBody>
                  <a:tcPr>
                    <a:lnL w="12700" cap="flat" cmpd="sng" algn="ctr">
                      <a:solidFill>
                        <a:srgbClr val="0B6482"/>
                      </a:solidFill>
                      <a:prstDash val="solid"/>
                      <a:round/>
                      <a:headEnd type="none" w="med" len="med"/>
                      <a:tailEnd type="none" w="med" len="med"/>
                    </a:lnL>
                    <a:lnR w="12700" cap="flat" cmpd="sng" algn="ctr">
                      <a:solidFill>
                        <a:srgbClr val="0B6482"/>
                      </a:solidFill>
                      <a:prstDash val="solid"/>
                      <a:round/>
                      <a:headEnd type="none" w="med" len="med"/>
                      <a:tailEnd type="none" w="med" len="med"/>
                    </a:lnR>
                    <a:lnT w="38100" cap="flat" cmpd="sng" algn="ctr">
                      <a:solidFill>
                        <a:srgbClr val="0B6482"/>
                      </a:solidFill>
                      <a:prstDash val="solid"/>
                      <a:round/>
                      <a:headEnd type="none" w="med" len="med"/>
                      <a:tailEnd type="none" w="med" len="med"/>
                    </a:lnT>
                    <a:lnB w="38100" cap="flat" cmpd="sng" algn="ctr">
                      <a:solidFill>
                        <a:srgbClr val="0B6482"/>
                      </a:solidFill>
                      <a:prstDash val="solid"/>
                      <a:round/>
                      <a:headEnd type="none" w="med" len="med"/>
                      <a:tailEnd type="none" w="med" len="med"/>
                    </a:lnB>
                    <a:noFill/>
                  </a:tcPr>
                </a:tc>
                <a:tc>
                  <a:txBody>
                    <a:bodyPr/>
                    <a:lstStyle/>
                    <a:p>
                      <a:endParaRPr lang="fr-FR" dirty="0">
                        <a:solidFill>
                          <a:srgbClr val="0B6482"/>
                        </a:solidFill>
                      </a:endParaRPr>
                    </a:p>
                  </a:txBody>
                  <a:tcPr>
                    <a:lnL w="12700" cap="flat" cmpd="sng" algn="ctr">
                      <a:solidFill>
                        <a:srgbClr val="0B6482"/>
                      </a:solidFill>
                      <a:prstDash val="solid"/>
                      <a:round/>
                      <a:headEnd type="none" w="med" len="med"/>
                      <a:tailEnd type="none" w="med" len="med"/>
                    </a:lnL>
                    <a:lnR w="38100" cap="flat" cmpd="sng" algn="ctr">
                      <a:solidFill>
                        <a:srgbClr val="0B6482"/>
                      </a:solidFill>
                      <a:prstDash val="solid"/>
                      <a:round/>
                      <a:headEnd type="none" w="med" len="med"/>
                      <a:tailEnd type="none" w="med" len="med"/>
                    </a:lnR>
                    <a:lnT w="38100" cap="flat" cmpd="sng" algn="ctr">
                      <a:solidFill>
                        <a:srgbClr val="0B6482"/>
                      </a:solidFill>
                      <a:prstDash val="solid"/>
                      <a:round/>
                      <a:headEnd type="none" w="med" len="med"/>
                      <a:tailEnd type="none" w="med" len="med"/>
                    </a:lnT>
                    <a:lnB w="38100" cap="flat" cmpd="sng" algn="ctr">
                      <a:solidFill>
                        <a:srgbClr val="0B6482"/>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9" name="ZoneTexte 8"/>
          <p:cNvSpPr txBox="1"/>
          <p:nvPr userDrawn="1"/>
        </p:nvSpPr>
        <p:spPr>
          <a:xfrm>
            <a:off x="154869" y="5511650"/>
            <a:ext cx="3976694" cy="323165"/>
          </a:xfrm>
          <a:prstGeom prst="rect">
            <a:avLst/>
          </a:prstGeom>
          <a:noFill/>
        </p:spPr>
        <p:txBody>
          <a:bodyPr wrap="square" rtlCol="0">
            <a:spAutoFit/>
          </a:bodyPr>
          <a:lstStyle/>
          <a:p>
            <a:pPr algn="ctr"/>
            <a:r>
              <a:rPr lang="fr-FR" sz="1500" b="1" dirty="0">
                <a:solidFill>
                  <a:srgbClr val="0B6482"/>
                </a:solidFill>
                <a:latin typeface="Marianne" panose="02000000000000000000" pitchFamily="50" charset="0"/>
              </a:rPr>
              <a:t>Évolution des </a:t>
            </a:r>
            <a:r>
              <a:rPr lang="fr-FR" sz="1500" b="1" dirty="0" smtClean="0">
                <a:solidFill>
                  <a:srgbClr val="0B6482"/>
                </a:solidFill>
                <a:latin typeface="Marianne" panose="02000000000000000000" pitchFamily="50" charset="0"/>
              </a:rPr>
              <a:t>importations</a:t>
            </a:r>
            <a:r>
              <a:rPr lang="fr-FR" sz="1500" b="1" baseline="0" dirty="0">
                <a:solidFill>
                  <a:srgbClr val="0B6482"/>
                </a:solidFill>
                <a:latin typeface="Marianne" panose="02000000000000000000" pitchFamily="50" charset="0"/>
              </a:rPr>
              <a:t> </a:t>
            </a:r>
            <a:endParaRPr lang="fr-FR" sz="1500" b="1" baseline="0" dirty="0" smtClean="0">
              <a:solidFill>
                <a:srgbClr val="0B6482"/>
              </a:solidFill>
              <a:latin typeface="Marianne" panose="02000000000000000000" pitchFamily="50" charset="0"/>
            </a:endParaRPr>
          </a:p>
        </p:txBody>
      </p:sp>
      <p:sp>
        <p:nvSpPr>
          <p:cNvPr id="10" name="ZoneTexte 9"/>
          <p:cNvSpPr txBox="1"/>
          <p:nvPr userDrawn="1"/>
        </p:nvSpPr>
        <p:spPr>
          <a:xfrm>
            <a:off x="4143493" y="5523240"/>
            <a:ext cx="3922704" cy="553998"/>
          </a:xfrm>
          <a:prstGeom prst="rect">
            <a:avLst/>
          </a:prstGeom>
          <a:noFill/>
        </p:spPr>
        <p:txBody>
          <a:bodyPr wrap="square" rtlCol="0">
            <a:spAutoFit/>
          </a:bodyPr>
          <a:lstStyle/>
          <a:p>
            <a:pPr algn="ctr"/>
            <a:r>
              <a:rPr lang="fr-FR" sz="1500" b="1" dirty="0">
                <a:solidFill>
                  <a:srgbClr val="0B6482"/>
                </a:solidFill>
                <a:latin typeface="Marianne" panose="02000000000000000000" pitchFamily="50" charset="0"/>
              </a:rPr>
              <a:t>Principaux postes </a:t>
            </a:r>
            <a:r>
              <a:rPr lang="fr-FR" sz="1500" b="1" dirty="0" smtClean="0">
                <a:solidFill>
                  <a:srgbClr val="0B6482"/>
                </a:solidFill>
                <a:latin typeface="Marianne" panose="02000000000000000000" pitchFamily="50" charset="0"/>
              </a:rPr>
              <a:t>d’importation</a:t>
            </a:r>
          </a:p>
          <a:p>
            <a:pPr algn="ctr"/>
            <a:endParaRPr lang="fr-FR" sz="1500" b="1" dirty="0">
              <a:solidFill>
                <a:srgbClr val="0B6482"/>
              </a:solidFill>
              <a:latin typeface="Marianne" panose="02000000000000000000" pitchFamily="50" charset="0"/>
            </a:endParaRPr>
          </a:p>
        </p:txBody>
      </p:sp>
      <p:sp>
        <p:nvSpPr>
          <p:cNvPr id="11" name="ZoneTexte 10"/>
          <p:cNvSpPr txBox="1"/>
          <p:nvPr userDrawn="1"/>
        </p:nvSpPr>
        <p:spPr>
          <a:xfrm>
            <a:off x="8078127" y="5527756"/>
            <a:ext cx="3940699" cy="553998"/>
          </a:xfrm>
          <a:prstGeom prst="rect">
            <a:avLst/>
          </a:prstGeom>
          <a:noFill/>
        </p:spPr>
        <p:txBody>
          <a:bodyPr wrap="square" rtlCol="0">
            <a:spAutoFit/>
          </a:bodyPr>
          <a:lstStyle/>
          <a:p>
            <a:pPr algn="ctr"/>
            <a:r>
              <a:rPr lang="fr-FR" sz="1500" b="1" dirty="0" smtClean="0">
                <a:solidFill>
                  <a:srgbClr val="0B6482"/>
                </a:solidFill>
                <a:latin typeface="Marianne" panose="02000000000000000000" pitchFamily="50" charset="0"/>
              </a:rPr>
              <a:t>Principaux fournisseurs</a:t>
            </a:r>
          </a:p>
          <a:p>
            <a:pPr algn="ctr"/>
            <a:endParaRPr lang="fr-FR" sz="1500" b="1" dirty="0">
              <a:solidFill>
                <a:srgbClr val="0B6482"/>
              </a:solidFill>
              <a:latin typeface="Marianne" panose="02000000000000000000" pitchFamily="50" charset="0"/>
            </a:endParaRPr>
          </a:p>
        </p:txBody>
      </p:sp>
      <p:sp>
        <p:nvSpPr>
          <p:cNvPr id="16" name="Espace réservé du texte 15"/>
          <p:cNvSpPr>
            <a:spLocks noGrp="1"/>
          </p:cNvSpPr>
          <p:nvPr>
            <p:ph type="body" sz="quarter" idx="14" hasCustomPrompt="1"/>
          </p:nvPr>
        </p:nvSpPr>
        <p:spPr>
          <a:xfrm>
            <a:off x="214852" y="795610"/>
            <a:ext cx="3862808" cy="327796"/>
          </a:xfrm>
        </p:spPr>
        <p:txBody>
          <a:bodyPr anchor="t" anchorCtr="0"/>
          <a:lstStyle>
            <a:lvl1pPr algn="ctr">
              <a:defRPr sz="1500" b="1" baseline="0">
                <a:solidFill>
                  <a:srgbClr val="00B050"/>
                </a:solidFill>
              </a:defRPr>
            </a:lvl1pPr>
          </a:lstStyle>
          <a:p>
            <a:pPr lvl="0"/>
            <a:r>
              <a:rPr lang="fr-FR" dirty="0" smtClean="0"/>
              <a:t>Hausse de … % entre 2023 et 2024</a:t>
            </a:r>
          </a:p>
        </p:txBody>
      </p:sp>
      <p:sp>
        <p:nvSpPr>
          <p:cNvPr id="17" name="Espace réservé du texte 15"/>
          <p:cNvSpPr>
            <a:spLocks noGrp="1"/>
          </p:cNvSpPr>
          <p:nvPr>
            <p:ph type="body" sz="quarter" idx="15" hasCustomPrompt="1"/>
          </p:nvPr>
        </p:nvSpPr>
        <p:spPr>
          <a:xfrm>
            <a:off x="4155443" y="795609"/>
            <a:ext cx="3862808" cy="1320573"/>
          </a:xfrm>
        </p:spPr>
        <p:txBody>
          <a:bodyPr anchor="t" anchorCtr="0"/>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500" b="1" baseline="0">
                <a:solidFill>
                  <a:srgbClr val="FF0000"/>
                </a:solidFill>
              </a:defRPr>
            </a:lvl1pPr>
          </a:lstStyle>
          <a:p>
            <a:pPr lvl="0"/>
            <a:r>
              <a:rPr lang="fr-FR" dirty="0" smtClean="0"/>
              <a:t>… : - … %</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smtClean="0"/>
              <a:t>… : - … %</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smtClean="0"/>
              <a:t>… : - … %</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smtClean="0"/>
              <a:t>… : - … %</a:t>
            </a:r>
          </a:p>
          <a:p>
            <a:pPr lvl="0"/>
            <a:endParaRPr lang="fr-FR" dirty="0" smtClean="0"/>
          </a:p>
        </p:txBody>
      </p:sp>
      <p:sp>
        <p:nvSpPr>
          <p:cNvPr id="18" name="Espace réservé du texte 15"/>
          <p:cNvSpPr>
            <a:spLocks noGrp="1"/>
          </p:cNvSpPr>
          <p:nvPr>
            <p:ph type="body" sz="quarter" idx="16" hasCustomPrompt="1"/>
          </p:nvPr>
        </p:nvSpPr>
        <p:spPr>
          <a:xfrm>
            <a:off x="8096034" y="795609"/>
            <a:ext cx="3862808" cy="967877"/>
          </a:xfrm>
        </p:spPr>
        <p:txBody>
          <a:bodyPr anchor="t" anchorCtr="0"/>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500" b="1" baseline="0">
                <a:solidFill>
                  <a:srgbClr val="00B050"/>
                </a:solidFill>
              </a:defRPr>
            </a:lvl1pPr>
          </a:lstStyle>
          <a:p>
            <a:pPr lvl="0"/>
            <a:r>
              <a:rPr lang="fr-FR" dirty="0" smtClean="0"/>
              <a:t>Union européenne : + … %</a:t>
            </a:r>
          </a:p>
          <a:p>
            <a:pPr lvl="0"/>
            <a:r>
              <a:rPr lang="fr-FR" dirty="0" smtClean="0"/>
              <a:t>… : + … %</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smtClean="0"/>
              <a:t>… : + … %</a:t>
            </a:r>
          </a:p>
          <a:p>
            <a:pPr lvl="0"/>
            <a:endParaRPr lang="fr-FR" dirty="0" smtClean="0"/>
          </a:p>
        </p:txBody>
      </p:sp>
      <p:sp>
        <p:nvSpPr>
          <p:cNvPr id="19" name="Espace réservé du texte 3"/>
          <p:cNvSpPr>
            <a:spLocks noGrp="1"/>
          </p:cNvSpPr>
          <p:nvPr>
            <p:ph type="body" sz="quarter" idx="18" hasCustomPrompt="1"/>
          </p:nvPr>
        </p:nvSpPr>
        <p:spPr>
          <a:xfrm>
            <a:off x="4131563" y="5756275"/>
            <a:ext cx="3934634" cy="305200"/>
          </a:xfrm>
        </p:spPr>
        <p:txBody>
          <a:bodyPr>
            <a:normAutofit/>
          </a:bodyPr>
          <a:lstStyle>
            <a:lvl1pPr algn="ctr">
              <a:defRPr sz="1500" b="1" baseline="0"/>
            </a:lvl1pPr>
          </a:lstStyle>
          <a:p>
            <a:pPr lvl="0"/>
            <a:r>
              <a:rPr lang="fr-FR" dirty="0" smtClean="0"/>
              <a:t>… en provenance du monde</a:t>
            </a:r>
            <a:endParaRPr lang="fr-FR" dirty="0"/>
          </a:p>
        </p:txBody>
      </p:sp>
      <p:sp>
        <p:nvSpPr>
          <p:cNvPr id="20" name="Espace réservé du texte 3"/>
          <p:cNvSpPr>
            <a:spLocks noGrp="1"/>
          </p:cNvSpPr>
          <p:nvPr>
            <p:ph type="body" sz="quarter" idx="19" hasCustomPrompt="1"/>
          </p:nvPr>
        </p:nvSpPr>
        <p:spPr>
          <a:xfrm>
            <a:off x="8054012" y="5756275"/>
            <a:ext cx="3934634" cy="305200"/>
          </a:xfrm>
        </p:spPr>
        <p:txBody>
          <a:bodyPr>
            <a:normAutofit/>
          </a:bodyPr>
          <a:lstStyle>
            <a:lvl1pPr algn="ctr">
              <a:defRPr sz="1500" b="1" baseline="0"/>
            </a:lvl1pPr>
          </a:lstStyle>
          <a:p>
            <a:pPr lvl="0"/>
            <a:r>
              <a:rPr lang="fr-FR" dirty="0" smtClean="0"/>
              <a:t>de …</a:t>
            </a:r>
            <a:endParaRPr lang="fr-FR" dirty="0"/>
          </a:p>
        </p:txBody>
      </p:sp>
      <p:sp>
        <p:nvSpPr>
          <p:cNvPr id="22" name="Espace réservé du texte 3"/>
          <p:cNvSpPr>
            <a:spLocks noGrp="1"/>
          </p:cNvSpPr>
          <p:nvPr>
            <p:ph type="body" sz="quarter" idx="20" hasCustomPrompt="1"/>
          </p:nvPr>
        </p:nvSpPr>
        <p:spPr>
          <a:xfrm>
            <a:off x="163714" y="5761093"/>
            <a:ext cx="3934634" cy="305200"/>
          </a:xfrm>
        </p:spPr>
        <p:txBody>
          <a:bodyPr>
            <a:normAutofit/>
          </a:bodyPr>
          <a:lstStyle>
            <a:lvl1pPr algn="ctr">
              <a:defRPr sz="1500" b="1" baseline="0"/>
            </a:lvl1pPr>
          </a:lstStyle>
          <a:p>
            <a:pPr lvl="0"/>
            <a:r>
              <a:rPr lang="fr-FR" dirty="0" smtClean="0"/>
              <a:t>… en provenance du monde</a:t>
            </a:r>
            <a:endParaRPr lang="fr-FR" dirty="0"/>
          </a:p>
        </p:txBody>
      </p:sp>
    </p:spTree>
    <p:extLst>
      <p:ext uri="{BB962C8B-B14F-4D97-AF65-F5344CB8AC3E}">
        <p14:creationId xmlns:p14="http://schemas.microsoft.com/office/powerpoint/2010/main" val="316117997"/>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7_Deux contenus">
    <p:bg>
      <p:bgPr>
        <a:solidFill>
          <a:schemeClr val="bg1"/>
        </a:solidFill>
        <a:effectLst/>
      </p:bgPr>
    </p:bg>
    <p:spTree>
      <p:nvGrpSpPr>
        <p:cNvPr id="1" name=""/>
        <p:cNvGrpSpPr/>
        <p:nvPr/>
      </p:nvGrpSpPr>
      <p:grpSpPr>
        <a:xfrm>
          <a:off x="0" y="0"/>
          <a:ext cx="0" cy="0"/>
          <a:chOff x="0" y="0"/>
          <a:chExt cx="0" cy="0"/>
        </a:xfrm>
      </p:grpSpPr>
      <p:sp>
        <p:nvSpPr>
          <p:cNvPr id="6" name="Espace réservé du pied de page 5"/>
          <p:cNvSpPr>
            <a:spLocks noGrp="1"/>
          </p:cNvSpPr>
          <p:nvPr>
            <p:ph type="ftr" sz="quarter" idx="11"/>
          </p:nvPr>
        </p:nvSpPr>
        <p:spPr>
          <a:xfrm>
            <a:off x="4490113" y="6352913"/>
            <a:ext cx="4965101" cy="365125"/>
          </a:xfrm>
        </p:spPr>
        <p:txBody>
          <a:bodyPr/>
          <a:lstStyle/>
          <a:p>
            <a:r>
              <a:rPr lang="fr-FR" smtClean="0"/>
              <a:t>Italie – Les échanges de produits agricoles et agro-alimentaires Source : douane italienne, d’après Trade Data Monitor, données 2024</a:t>
            </a:r>
            <a:endParaRPr lang="fr-FR" dirty="0"/>
          </a:p>
        </p:txBody>
      </p:sp>
      <p:sp>
        <p:nvSpPr>
          <p:cNvPr id="7" name="Espace réservé du numéro de diapositive 6"/>
          <p:cNvSpPr>
            <a:spLocks noGrp="1"/>
          </p:cNvSpPr>
          <p:nvPr>
            <p:ph type="sldNum" sz="quarter" idx="12"/>
          </p:nvPr>
        </p:nvSpPr>
        <p:spPr>
          <a:xfrm>
            <a:off x="9570661" y="6352913"/>
            <a:ext cx="901336" cy="365125"/>
          </a:xfrm>
        </p:spPr>
        <p:txBody>
          <a:bodyPr/>
          <a:lstStyle/>
          <a:p>
            <a:fld id="{6A68152B-30FF-4F47-8AD6-E728982B61F2}" type="slidenum">
              <a:rPr lang="fr-FR" smtClean="0"/>
              <a:t>‹N°›</a:t>
            </a:fld>
            <a:endParaRPr lang="fr-FR"/>
          </a:p>
        </p:txBody>
      </p:sp>
      <p:pic>
        <p:nvPicPr>
          <p:cNvPr id="2" name="Imag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51525" y="6334189"/>
            <a:ext cx="1367300" cy="402571"/>
          </a:xfrm>
          <a:prstGeom prst="rect">
            <a:avLst/>
          </a:prstGeom>
        </p:spPr>
      </p:pic>
      <p:sp>
        <p:nvSpPr>
          <p:cNvPr id="13" name="Espace réservé du texte 12"/>
          <p:cNvSpPr>
            <a:spLocks noGrp="1"/>
          </p:cNvSpPr>
          <p:nvPr>
            <p:ph type="body" sz="quarter" idx="13" hasCustomPrompt="1"/>
          </p:nvPr>
        </p:nvSpPr>
        <p:spPr>
          <a:xfrm>
            <a:off x="166798" y="224256"/>
            <a:ext cx="11858404" cy="401386"/>
          </a:xfrm>
          <a:solidFill>
            <a:srgbClr val="0B6482"/>
          </a:solidFill>
        </p:spPr>
        <p:txBody>
          <a:bodyPr/>
          <a:lstStyle>
            <a:lvl1pPr>
              <a:defRPr b="1">
                <a:solidFill>
                  <a:schemeClr val="bg1"/>
                </a:solidFill>
              </a:defRPr>
            </a:lvl1pPr>
          </a:lstStyle>
          <a:p>
            <a:pPr lvl="0"/>
            <a:r>
              <a:rPr lang="fr-FR" dirty="0" smtClean="0"/>
              <a:t>Titre</a:t>
            </a:r>
          </a:p>
        </p:txBody>
      </p:sp>
      <p:graphicFrame>
        <p:nvGraphicFramePr>
          <p:cNvPr id="8" name="Tableau 7"/>
          <p:cNvGraphicFramePr>
            <a:graphicFrameLocks noGrp="1"/>
          </p:cNvGraphicFramePr>
          <p:nvPr userDrawn="1">
            <p:extLst/>
          </p:nvPr>
        </p:nvGraphicFramePr>
        <p:xfrm>
          <a:off x="166798" y="767133"/>
          <a:ext cx="11852028" cy="5323734"/>
        </p:xfrm>
        <a:graphic>
          <a:graphicData uri="http://schemas.openxmlformats.org/drawingml/2006/table">
            <a:tbl>
              <a:tblPr firstRow="1" bandRow="1">
                <a:tableStyleId>{5C22544A-7EE6-4342-B048-85BDC9FD1C3A}</a:tableStyleId>
              </a:tblPr>
              <a:tblGrid>
                <a:gridCol w="3950676">
                  <a:extLst>
                    <a:ext uri="{9D8B030D-6E8A-4147-A177-3AD203B41FA5}">
                      <a16:colId xmlns:a16="http://schemas.microsoft.com/office/drawing/2014/main" val="20000"/>
                    </a:ext>
                  </a:extLst>
                </a:gridCol>
                <a:gridCol w="3950676">
                  <a:extLst>
                    <a:ext uri="{9D8B030D-6E8A-4147-A177-3AD203B41FA5}">
                      <a16:colId xmlns:a16="http://schemas.microsoft.com/office/drawing/2014/main" val="20001"/>
                    </a:ext>
                  </a:extLst>
                </a:gridCol>
                <a:gridCol w="3950676">
                  <a:extLst>
                    <a:ext uri="{9D8B030D-6E8A-4147-A177-3AD203B41FA5}">
                      <a16:colId xmlns:a16="http://schemas.microsoft.com/office/drawing/2014/main" val="20002"/>
                    </a:ext>
                  </a:extLst>
                </a:gridCol>
              </a:tblGrid>
              <a:tr h="5323734">
                <a:tc>
                  <a:txBody>
                    <a:bodyPr/>
                    <a:lstStyle/>
                    <a:p>
                      <a:endParaRPr lang="fr-FR" dirty="0">
                        <a:solidFill>
                          <a:srgbClr val="0B6482"/>
                        </a:solidFill>
                      </a:endParaRPr>
                    </a:p>
                  </a:txBody>
                  <a:tcPr>
                    <a:lnL w="38100" cap="flat" cmpd="sng" algn="ctr">
                      <a:solidFill>
                        <a:srgbClr val="0B6482"/>
                      </a:solidFill>
                      <a:prstDash val="solid"/>
                      <a:round/>
                      <a:headEnd type="none" w="med" len="med"/>
                      <a:tailEnd type="none" w="med" len="med"/>
                    </a:lnL>
                    <a:lnR w="12700" cap="flat" cmpd="sng" algn="ctr">
                      <a:solidFill>
                        <a:srgbClr val="0B6482"/>
                      </a:solidFill>
                      <a:prstDash val="solid"/>
                      <a:round/>
                      <a:headEnd type="none" w="med" len="med"/>
                      <a:tailEnd type="none" w="med" len="med"/>
                    </a:lnR>
                    <a:lnT w="38100" cap="flat" cmpd="sng" algn="ctr">
                      <a:solidFill>
                        <a:srgbClr val="0B6482"/>
                      </a:solidFill>
                      <a:prstDash val="solid"/>
                      <a:round/>
                      <a:headEnd type="none" w="med" len="med"/>
                      <a:tailEnd type="none" w="med" len="med"/>
                    </a:lnT>
                    <a:lnB w="38100" cap="flat" cmpd="sng" algn="ctr">
                      <a:solidFill>
                        <a:srgbClr val="0B6482"/>
                      </a:solidFill>
                      <a:prstDash val="solid"/>
                      <a:round/>
                      <a:headEnd type="none" w="med" len="med"/>
                      <a:tailEnd type="none" w="med" len="med"/>
                    </a:lnB>
                    <a:noFill/>
                  </a:tcPr>
                </a:tc>
                <a:tc>
                  <a:txBody>
                    <a:bodyPr/>
                    <a:lstStyle/>
                    <a:p>
                      <a:endParaRPr lang="fr-FR" dirty="0">
                        <a:solidFill>
                          <a:srgbClr val="0B6482"/>
                        </a:solidFill>
                      </a:endParaRPr>
                    </a:p>
                  </a:txBody>
                  <a:tcPr>
                    <a:lnL w="12700" cap="flat" cmpd="sng" algn="ctr">
                      <a:solidFill>
                        <a:srgbClr val="0B6482"/>
                      </a:solidFill>
                      <a:prstDash val="solid"/>
                      <a:round/>
                      <a:headEnd type="none" w="med" len="med"/>
                      <a:tailEnd type="none" w="med" len="med"/>
                    </a:lnL>
                    <a:lnR w="12700" cap="flat" cmpd="sng" algn="ctr">
                      <a:solidFill>
                        <a:srgbClr val="0B6482"/>
                      </a:solidFill>
                      <a:prstDash val="solid"/>
                      <a:round/>
                      <a:headEnd type="none" w="med" len="med"/>
                      <a:tailEnd type="none" w="med" len="med"/>
                    </a:lnR>
                    <a:lnT w="38100" cap="flat" cmpd="sng" algn="ctr">
                      <a:solidFill>
                        <a:srgbClr val="0B6482"/>
                      </a:solidFill>
                      <a:prstDash val="solid"/>
                      <a:round/>
                      <a:headEnd type="none" w="med" len="med"/>
                      <a:tailEnd type="none" w="med" len="med"/>
                    </a:lnT>
                    <a:lnB w="38100" cap="flat" cmpd="sng" algn="ctr">
                      <a:solidFill>
                        <a:srgbClr val="0B6482"/>
                      </a:solidFill>
                      <a:prstDash val="solid"/>
                      <a:round/>
                      <a:headEnd type="none" w="med" len="med"/>
                      <a:tailEnd type="none" w="med" len="med"/>
                    </a:lnB>
                    <a:noFill/>
                  </a:tcPr>
                </a:tc>
                <a:tc>
                  <a:txBody>
                    <a:bodyPr/>
                    <a:lstStyle/>
                    <a:p>
                      <a:endParaRPr lang="fr-FR" dirty="0">
                        <a:solidFill>
                          <a:srgbClr val="0B6482"/>
                        </a:solidFill>
                      </a:endParaRPr>
                    </a:p>
                  </a:txBody>
                  <a:tcPr>
                    <a:lnL w="12700" cap="flat" cmpd="sng" algn="ctr">
                      <a:solidFill>
                        <a:srgbClr val="0B6482"/>
                      </a:solidFill>
                      <a:prstDash val="solid"/>
                      <a:round/>
                      <a:headEnd type="none" w="med" len="med"/>
                      <a:tailEnd type="none" w="med" len="med"/>
                    </a:lnL>
                    <a:lnR w="38100" cap="flat" cmpd="sng" algn="ctr">
                      <a:solidFill>
                        <a:srgbClr val="0B6482"/>
                      </a:solidFill>
                      <a:prstDash val="solid"/>
                      <a:round/>
                      <a:headEnd type="none" w="med" len="med"/>
                      <a:tailEnd type="none" w="med" len="med"/>
                    </a:lnR>
                    <a:lnT w="38100" cap="flat" cmpd="sng" algn="ctr">
                      <a:solidFill>
                        <a:srgbClr val="0B6482"/>
                      </a:solidFill>
                      <a:prstDash val="solid"/>
                      <a:round/>
                      <a:headEnd type="none" w="med" len="med"/>
                      <a:tailEnd type="none" w="med" len="med"/>
                    </a:lnT>
                    <a:lnB w="38100" cap="flat" cmpd="sng" algn="ctr">
                      <a:solidFill>
                        <a:srgbClr val="0B6482"/>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9" name="ZoneTexte 8"/>
          <p:cNvSpPr txBox="1"/>
          <p:nvPr userDrawn="1"/>
        </p:nvSpPr>
        <p:spPr>
          <a:xfrm>
            <a:off x="154869" y="5511650"/>
            <a:ext cx="3976694" cy="323165"/>
          </a:xfrm>
          <a:prstGeom prst="rect">
            <a:avLst/>
          </a:prstGeom>
          <a:noFill/>
        </p:spPr>
        <p:txBody>
          <a:bodyPr wrap="square" rtlCol="0">
            <a:spAutoFit/>
          </a:bodyPr>
          <a:lstStyle/>
          <a:p>
            <a:pPr algn="ctr"/>
            <a:r>
              <a:rPr lang="fr-FR" sz="1500" b="1" dirty="0">
                <a:solidFill>
                  <a:srgbClr val="0B6482"/>
                </a:solidFill>
                <a:latin typeface="Marianne" panose="02000000000000000000" pitchFamily="50" charset="0"/>
              </a:rPr>
              <a:t>Évolution des </a:t>
            </a:r>
            <a:r>
              <a:rPr lang="fr-FR" sz="1500" b="1" dirty="0" smtClean="0">
                <a:solidFill>
                  <a:srgbClr val="0B6482"/>
                </a:solidFill>
                <a:latin typeface="Marianne" panose="02000000000000000000" pitchFamily="50" charset="0"/>
              </a:rPr>
              <a:t>importations</a:t>
            </a:r>
            <a:r>
              <a:rPr lang="fr-FR" sz="1500" b="1" baseline="0" dirty="0">
                <a:solidFill>
                  <a:srgbClr val="0B6482"/>
                </a:solidFill>
                <a:latin typeface="Marianne" panose="02000000000000000000" pitchFamily="50" charset="0"/>
              </a:rPr>
              <a:t> </a:t>
            </a:r>
            <a:endParaRPr lang="fr-FR" sz="1500" b="1" baseline="0" dirty="0" smtClean="0">
              <a:solidFill>
                <a:srgbClr val="0B6482"/>
              </a:solidFill>
              <a:latin typeface="Marianne" panose="02000000000000000000" pitchFamily="50" charset="0"/>
            </a:endParaRPr>
          </a:p>
        </p:txBody>
      </p:sp>
      <p:sp>
        <p:nvSpPr>
          <p:cNvPr id="10" name="ZoneTexte 9"/>
          <p:cNvSpPr txBox="1"/>
          <p:nvPr userDrawn="1"/>
        </p:nvSpPr>
        <p:spPr>
          <a:xfrm>
            <a:off x="4143493" y="5523240"/>
            <a:ext cx="3922704" cy="553998"/>
          </a:xfrm>
          <a:prstGeom prst="rect">
            <a:avLst/>
          </a:prstGeom>
          <a:noFill/>
        </p:spPr>
        <p:txBody>
          <a:bodyPr wrap="square" rtlCol="0">
            <a:spAutoFit/>
          </a:bodyPr>
          <a:lstStyle/>
          <a:p>
            <a:pPr algn="ctr"/>
            <a:r>
              <a:rPr lang="fr-FR" sz="1500" b="1" dirty="0">
                <a:solidFill>
                  <a:srgbClr val="0B6482"/>
                </a:solidFill>
                <a:latin typeface="Marianne" panose="02000000000000000000" pitchFamily="50" charset="0"/>
              </a:rPr>
              <a:t>Principaux postes </a:t>
            </a:r>
            <a:r>
              <a:rPr lang="fr-FR" sz="1500" b="1" dirty="0" smtClean="0">
                <a:solidFill>
                  <a:srgbClr val="0B6482"/>
                </a:solidFill>
                <a:latin typeface="Marianne" panose="02000000000000000000" pitchFamily="50" charset="0"/>
              </a:rPr>
              <a:t>d’importation</a:t>
            </a:r>
          </a:p>
          <a:p>
            <a:pPr algn="ctr"/>
            <a:endParaRPr lang="fr-FR" sz="1500" b="1" dirty="0">
              <a:solidFill>
                <a:srgbClr val="0B6482"/>
              </a:solidFill>
              <a:latin typeface="Marianne" panose="02000000000000000000" pitchFamily="50" charset="0"/>
            </a:endParaRPr>
          </a:p>
        </p:txBody>
      </p:sp>
      <p:sp>
        <p:nvSpPr>
          <p:cNvPr id="11" name="ZoneTexte 10"/>
          <p:cNvSpPr txBox="1"/>
          <p:nvPr userDrawn="1"/>
        </p:nvSpPr>
        <p:spPr>
          <a:xfrm>
            <a:off x="8078127" y="5527756"/>
            <a:ext cx="3940699" cy="553998"/>
          </a:xfrm>
          <a:prstGeom prst="rect">
            <a:avLst/>
          </a:prstGeom>
          <a:noFill/>
        </p:spPr>
        <p:txBody>
          <a:bodyPr wrap="square" rtlCol="0">
            <a:spAutoFit/>
          </a:bodyPr>
          <a:lstStyle/>
          <a:p>
            <a:pPr algn="ctr"/>
            <a:r>
              <a:rPr lang="fr-FR" sz="1500" b="1" dirty="0" smtClean="0">
                <a:solidFill>
                  <a:srgbClr val="0B6482"/>
                </a:solidFill>
                <a:latin typeface="Marianne" panose="02000000000000000000" pitchFamily="50" charset="0"/>
              </a:rPr>
              <a:t>Principaux marchés</a:t>
            </a:r>
          </a:p>
          <a:p>
            <a:pPr algn="ctr"/>
            <a:endParaRPr lang="fr-FR" sz="1500" b="1" dirty="0">
              <a:solidFill>
                <a:srgbClr val="0B6482"/>
              </a:solidFill>
              <a:latin typeface="Marianne" panose="02000000000000000000" pitchFamily="50" charset="0"/>
            </a:endParaRPr>
          </a:p>
        </p:txBody>
      </p:sp>
      <p:sp>
        <p:nvSpPr>
          <p:cNvPr id="16" name="Espace réservé du texte 15"/>
          <p:cNvSpPr>
            <a:spLocks noGrp="1"/>
          </p:cNvSpPr>
          <p:nvPr>
            <p:ph type="body" sz="quarter" idx="14" hasCustomPrompt="1"/>
          </p:nvPr>
        </p:nvSpPr>
        <p:spPr>
          <a:xfrm>
            <a:off x="214852" y="795610"/>
            <a:ext cx="3862808" cy="327796"/>
          </a:xfrm>
        </p:spPr>
        <p:txBody>
          <a:bodyPr anchor="t" anchorCtr="0"/>
          <a:lstStyle>
            <a:lvl1pPr algn="ctr">
              <a:defRPr sz="1500" b="1" baseline="0">
                <a:solidFill>
                  <a:srgbClr val="00B050"/>
                </a:solidFill>
              </a:defRPr>
            </a:lvl1pPr>
          </a:lstStyle>
          <a:p>
            <a:pPr lvl="0"/>
            <a:r>
              <a:rPr lang="fr-FR" dirty="0" smtClean="0"/>
              <a:t>Hausse de … % entre 2023 et 2024</a:t>
            </a:r>
          </a:p>
        </p:txBody>
      </p:sp>
      <p:sp>
        <p:nvSpPr>
          <p:cNvPr id="17" name="Espace réservé du texte 15"/>
          <p:cNvSpPr>
            <a:spLocks noGrp="1"/>
          </p:cNvSpPr>
          <p:nvPr>
            <p:ph type="body" sz="quarter" idx="15" hasCustomPrompt="1"/>
          </p:nvPr>
        </p:nvSpPr>
        <p:spPr>
          <a:xfrm>
            <a:off x="4155443" y="795609"/>
            <a:ext cx="3862808" cy="1320573"/>
          </a:xfrm>
        </p:spPr>
        <p:txBody>
          <a:bodyPr anchor="t" anchorCtr="0"/>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500" b="1" baseline="0">
                <a:solidFill>
                  <a:srgbClr val="FF0000"/>
                </a:solidFill>
              </a:defRPr>
            </a:lvl1pPr>
          </a:lstStyle>
          <a:p>
            <a:pPr lvl="0"/>
            <a:r>
              <a:rPr lang="fr-FR" dirty="0" smtClean="0"/>
              <a:t>… : - … %</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smtClean="0"/>
              <a:t>… : - … %</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smtClean="0"/>
              <a:t>… : - … %</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smtClean="0"/>
              <a:t>… : - … %</a:t>
            </a:r>
          </a:p>
          <a:p>
            <a:pPr lvl="0"/>
            <a:endParaRPr lang="fr-FR" dirty="0" smtClean="0"/>
          </a:p>
        </p:txBody>
      </p:sp>
      <p:sp>
        <p:nvSpPr>
          <p:cNvPr id="19" name="Espace réservé du texte 3"/>
          <p:cNvSpPr>
            <a:spLocks noGrp="1"/>
          </p:cNvSpPr>
          <p:nvPr>
            <p:ph type="body" sz="quarter" idx="18" hasCustomPrompt="1"/>
          </p:nvPr>
        </p:nvSpPr>
        <p:spPr>
          <a:xfrm>
            <a:off x="4131563" y="5756275"/>
            <a:ext cx="3934634" cy="305200"/>
          </a:xfrm>
        </p:spPr>
        <p:txBody>
          <a:bodyPr>
            <a:normAutofit/>
          </a:bodyPr>
          <a:lstStyle>
            <a:lvl1pPr algn="ctr">
              <a:defRPr sz="1500" b="1" baseline="0"/>
            </a:lvl1pPr>
          </a:lstStyle>
          <a:p>
            <a:pPr lvl="0"/>
            <a:r>
              <a:rPr lang="fr-FR" dirty="0" smtClean="0"/>
              <a:t>… en provenance de France</a:t>
            </a:r>
            <a:endParaRPr lang="fr-FR" dirty="0"/>
          </a:p>
        </p:txBody>
      </p:sp>
      <p:sp>
        <p:nvSpPr>
          <p:cNvPr id="20" name="Espace réservé du texte 3"/>
          <p:cNvSpPr>
            <a:spLocks noGrp="1"/>
          </p:cNvSpPr>
          <p:nvPr>
            <p:ph type="body" sz="quarter" idx="19" hasCustomPrompt="1"/>
          </p:nvPr>
        </p:nvSpPr>
        <p:spPr>
          <a:xfrm>
            <a:off x="8054012" y="5756275"/>
            <a:ext cx="3934634" cy="305200"/>
          </a:xfrm>
        </p:spPr>
        <p:txBody>
          <a:bodyPr>
            <a:normAutofit/>
          </a:bodyPr>
          <a:lstStyle>
            <a:lvl1pPr algn="ctr">
              <a:defRPr sz="1500" b="1" baseline="0"/>
            </a:lvl1pPr>
          </a:lstStyle>
          <a:p>
            <a:pPr lvl="0"/>
            <a:r>
              <a:rPr lang="fr-FR" dirty="0" smtClean="0"/>
              <a:t>… de la France</a:t>
            </a:r>
            <a:endParaRPr lang="fr-FR" dirty="0"/>
          </a:p>
        </p:txBody>
      </p:sp>
      <p:sp>
        <p:nvSpPr>
          <p:cNvPr id="22" name="Espace réservé du texte 3"/>
          <p:cNvSpPr>
            <a:spLocks noGrp="1"/>
          </p:cNvSpPr>
          <p:nvPr>
            <p:ph type="body" sz="quarter" idx="20" hasCustomPrompt="1"/>
          </p:nvPr>
        </p:nvSpPr>
        <p:spPr>
          <a:xfrm>
            <a:off x="163714" y="5761093"/>
            <a:ext cx="3934634" cy="305200"/>
          </a:xfrm>
        </p:spPr>
        <p:txBody>
          <a:bodyPr>
            <a:normAutofit/>
          </a:bodyPr>
          <a:lstStyle>
            <a:lvl1pPr algn="ctr">
              <a:defRPr sz="1500" b="1" baseline="0"/>
            </a:lvl1pPr>
          </a:lstStyle>
          <a:p>
            <a:pPr lvl="0"/>
            <a:r>
              <a:rPr lang="fr-FR" dirty="0" smtClean="0"/>
              <a:t>… en provenance de France</a:t>
            </a:r>
            <a:endParaRPr lang="fr-FR" dirty="0"/>
          </a:p>
        </p:txBody>
      </p:sp>
      <p:sp>
        <p:nvSpPr>
          <p:cNvPr id="23" name="Espace réservé du texte 3"/>
          <p:cNvSpPr>
            <a:spLocks noGrp="1"/>
          </p:cNvSpPr>
          <p:nvPr>
            <p:ph type="body" sz="quarter" idx="21" hasCustomPrompt="1"/>
          </p:nvPr>
        </p:nvSpPr>
        <p:spPr>
          <a:xfrm>
            <a:off x="9688916" y="780713"/>
            <a:ext cx="2317980" cy="305200"/>
          </a:xfrm>
          <a:solidFill>
            <a:srgbClr val="00B050"/>
          </a:solidFill>
          <a:ln>
            <a:noFill/>
          </a:ln>
        </p:spPr>
        <p:txBody>
          <a:bodyPr>
            <a:normAutofit/>
          </a:bodyPr>
          <a:lstStyle>
            <a:lvl1pPr algn="r">
              <a:defRPr sz="1200" b="1" baseline="0">
                <a:solidFill>
                  <a:schemeClr val="bg1"/>
                </a:solidFill>
              </a:defRPr>
            </a:lvl1pPr>
          </a:lstStyle>
          <a:p>
            <a:pPr lvl="0"/>
            <a:r>
              <a:rPr lang="fr-FR" dirty="0" smtClean="0"/>
              <a:t>Taux de variation 2024/2023</a:t>
            </a:r>
            <a:endParaRPr lang="fr-FR" dirty="0"/>
          </a:p>
        </p:txBody>
      </p:sp>
    </p:spTree>
    <p:extLst>
      <p:ext uri="{BB962C8B-B14F-4D97-AF65-F5344CB8AC3E}">
        <p14:creationId xmlns:p14="http://schemas.microsoft.com/office/powerpoint/2010/main" val="447731262"/>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4_Deux contenus">
    <p:bg>
      <p:bgPr>
        <a:solidFill>
          <a:schemeClr val="bg1"/>
        </a:solidFill>
        <a:effectLst/>
      </p:bgPr>
    </p:bg>
    <p:spTree>
      <p:nvGrpSpPr>
        <p:cNvPr id="1" name=""/>
        <p:cNvGrpSpPr/>
        <p:nvPr/>
      </p:nvGrpSpPr>
      <p:grpSpPr>
        <a:xfrm>
          <a:off x="0" y="0"/>
          <a:ext cx="0" cy="0"/>
          <a:chOff x="0" y="0"/>
          <a:chExt cx="0" cy="0"/>
        </a:xfrm>
      </p:grpSpPr>
      <p:sp>
        <p:nvSpPr>
          <p:cNvPr id="6" name="Espace réservé du pied de page 5"/>
          <p:cNvSpPr>
            <a:spLocks noGrp="1"/>
          </p:cNvSpPr>
          <p:nvPr>
            <p:ph type="ftr" sz="quarter" idx="11"/>
          </p:nvPr>
        </p:nvSpPr>
        <p:spPr>
          <a:xfrm>
            <a:off x="4490113" y="6352913"/>
            <a:ext cx="4965101" cy="365125"/>
          </a:xfrm>
        </p:spPr>
        <p:txBody>
          <a:bodyPr/>
          <a:lstStyle/>
          <a:p>
            <a:r>
              <a:rPr lang="fr-FR" smtClean="0"/>
              <a:t>Italie – Les échanges de produits agricoles et agro-alimentaires Source : douane italienne, d’après Trade Data Monitor, données 2024</a:t>
            </a:r>
            <a:endParaRPr lang="fr-FR" dirty="0"/>
          </a:p>
        </p:txBody>
      </p:sp>
      <p:pic>
        <p:nvPicPr>
          <p:cNvPr id="2" name="Imag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51525" y="6334189"/>
            <a:ext cx="1367300" cy="402571"/>
          </a:xfrm>
          <a:prstGeom prst="rect">
            <a:avLst/>
          </a:prstGeom>
        </p:spPr>
      </p:pic>
      <p:sp>
        <p:nvSpPr>
          <p:cNvPr id="13" name="Espace réservé du texte 12"/>
          <p:cNvSpPr>
            <a:spLocks noGrp="1"/>
          </p:cNvSpPr>
          <p:nvPr>
            <p:ph type="body" sz="quarter" idx="13" hasCustomPrompt="1"/>
          </p:nvPr>
        </p:nvSpPr>
        <p:spPr>
          <a:xfrm>
            <a:off x="166798" y="224256"/>
            <a:ext cx="11858404" cy="401386"/>
          </a:xfrm>
          <a:solidFill>
            <a:srgbClr val="0B6482"/>
          </a:solidFill>
        </p:spPr>
        <p:txBody>
          <a:bodyPr/>
          <a:lstStyle>
            <a:lvl1pPr>
              <a:defRPr b="1">
                <a:solidFill>
                  <a:schemeClr val="bg1"/>
                </a:solidFill>
              </a:defRPr>
            </a:lvl1pPr>
          </a:lstStyle>
          <a:p>
            <a:pPr lvl="0"/>
            <a:r>
              <a:rPr lang="fr-FR" dirty="0" smtClean="0"/>
              <a:t>Titre</a:t>
            </a:r>
          </a:p>
        </p:txBody>
      </p:sp>
      <p:graphicFrame>
        <p:nvGraphicFramePr>
          <p:cNvPr id="9" name="Tableau 8"/>
          <p:cNvGraphicFramePr>
            <a:graphicFrameLocks noGrp="1"/>
          </p:cNvGraphicFramePr>
          <p:nvPr userDrawn="1">
            <p:extLst>
              <p:ext uri="{D42A27DB-BD31-4B8C-83A1-F6EECF244321}">
                <p14:modId xmlns:p14="http://schemas.microsoft.com/office/powerpoint/2010/main" val="668331250"/>
              </p:ext>
            </p:extLst>
          </p:nvPr>
        </p:nvGraphicFramePr>
        <p:xfrm>
          <a:off x="166797" y="767133"/>
          <a:ext cx="11852028" cy="5323734"/>
        </p:xfrm>
        <a:graphic>
          <a:graphicData uri="http://schemas.openxmlformats.org/drawingml/2006/table">
            <a:tbl>
              <a:tblPr firstRow="1" bandRow="1">
                <a:tableStyleId>{5C22544A-7EE6-4342-B048-85BDC9FD1C3A}</a:tableStyleId>
              </a:tblPr>
              <a:tblGrid>
                <a:gridCol w="5926014">
                  <a:extLst>
                    <a:ext uri="{9D8B030D-6E8A-4147-A177-3AD203B41FA5}">
                      <a16:colId xmlns:a16="http://schemas.microsoft.com/office/drawing/2014/main" val="20000"/>
                    </a:ext>
                  </a:extLst>
                </a:gridCol>
                <a:gridCol w="5926014">
                  <a:extLst>
                    <a:ext uri="{9D8B030D-6E8A-4147-A177-3AD203B41FA5}">
                      <a16:colId xmlns:a16="http://schemas.microsoft.com/office/drawing/2014/main" val="20002"/>
                    </a:ext>
                  </a:extLst>
                </a:gridCol>
              </a:tblGrid>
              <a:tr h="5323734">
                <a:tc>
                  <a:txBody>
                    <a:bodyPr/>
                    <a:lstStyle/>
                    <a:p>
                      <a:endParaRPr lang="fr-FR" dirty="0">
                        <a:solidFill>
                          <a:srgbClr val="0B6482"/>
                        </a:solidFill>
                      </a:endParaRPr>
                    </a:p>
                  </a:txBody>
                  <a:tcPr anchor="ctr">
                    <a:lnL w="38100" cap="flat" cmpd="sng" algn="ctr">
                      <a:solidFill>
                        <a:srgbClr val="0B6482"/>
                      </a:solidFill>
                      <a:prstDash val="solid"/>
                      <a:round/>
                      <a:headEnd type="none" w="med" len="med"/>
                      <a:tailEnd type="none" w="med" len="med"/>
                    </a:lnL>
                    <a:lnR w="12700" cap="flat" cmpd="sng" algn="ctr">
                      <a:solidFill>
                        <a:srgbClr val="0B6482"/>
                      </a:solidFill>
                      <a:prstDash val="solid"/>
                      <a:round/>
                      <a:headEnd type="none" w="med" len="med"/>
                      <a:tailEnd type="none" w="med" len="med"/>
                    </a:lnR>
                    <a:lnT w="38100" cap="flat" cmpd="sng" algn="ctr">
                      <a:solidFill>
                        <a:srgbClr val="0B6482"/>
                      </a:solidFill>
                      <a:prstDash val="solid"/>
                      <a:round/>
                      <a:headEnd type="none" w="med" len="med"/>
                      <a:tailEnd type="none" w="med" len="med"/>
                    </a:lnT>
                    <a:lnB w="38100" cap="flat" cmpd="sng" algn="ctr">
                      <a:solidFill>
                        <a:srgbClr val="0B6482"/>
                      </a:solidFill>
                      <a:prstDash val="solid"/>
                      <a:round/>
                      <a:headEnd type="none" w="med" len="med"/>
                      <a:tailEnd type="none" w="med" len="med"/>
                    </a:lnB>
                    <a:noFill/>
                  </a:tcPr>
                </a:tc>
                <a:tc>
                  <a:txBody>
                    <a:bodyPr/>
                    <a:lstStyle/>
                    <a:p>
                      <a:endParaRPr lang="fr-FR" dirty="0">
                        <a:solidFill>
                          <a:srgbClr val="0B6482"/>
                        </a:solidFill>
                      </a:endParaRPr>
                    </a:p>
                  </a:txBody>
                  <a:tcPr anchor="ctr">
                    <a:lnL w="12700" cap="flat" cmpd="sng" algn="ctr">
                      <a:solidFill>
                        <a:srgbClr val="0B6482"/>
                      </a:solidFill>
                      <a:prstDash val="solid"/>
                      <a:round/>
                      <a:headEnd type="none" w="med" len="med"/>
                      <a:tailEnd type="none" w="med" len="med"/>
                    </a:lnL>
                    <a:lnR w="38100" cap="flat" cmpd="sng" algn="ctr">
                      <a:solidFill>
                        <a:srgbClr val="0B6482"/>
                      </a:solidFill>
                      <a:prstDash val="solid"/>
                      <a:round/>
                      <a:headEnd type="none" w="med" len="med"/>
                      <a:tailEnd type="none" w="med" len="med"/>
                    </a:lnR>
                    <a:lnT w="38100" cap="flat" cmpd="sng" algn="ctr">
                      <a:solidFill>
                        <a:srgbClr val="0B6482"/>
                      </a:solidFill>
                      <a:prstDash val="solid"/>
                      <a:round/>
                      <a:headEnd type="none" w="med" len="med"/>
                      <a:tailEnd type="none" w="med" len="med"/>
                    </a:lnT>
                    <a:lnB w="38100" cap="flat" cmpd="sng" algn="ctr">
                      <a:solidFill>
                        <a:srgbClr val="0B6482"/>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12" name="Espace réservé du numéro de diapositive 6"/>
          <p:cNvSpPr>
            <a:spLocks noGrp="1"/>
          </p:cNvSpPr>
          <p:nvPr>
            <p:ph type="sldNum" sz="quarter" idx="12"/>
          </p:nvPr>
        </p:nvSpPr>
        <p:spPr>
          <a:xfrm>
            <a:off x="9570661" y="6352913"/>
            <a:ext cx="901336" cy="365125"/>
          </a:xfrm>
        </p:spPr>
        <p:txBody>
          <a:bodyPr/>
          <a:lstStyle/>
          <a:p>
            <a:fld id="{6A68152B-30FF-4F47-8AD6-E728982B61F2}" type="slidenum">
              <a:rPr lang="fr-FR" smtClean="0"/>
              <a:t>‹N°›</a:t>
            </a:fld>
            <a:endParaRPr lang="fr-FR"/>
          </a:p>
        </p:txBody>
      </p:sp>
      <p:sp>
        <p:nvSpPr>
          <p:cNvPr id="7" name="ZoneTexte 6"/>
          <p:cNvSpPr txBox="1"/>
          <p:nvPr userDrawn="1"/>
        </p:nvSpPr>
        <p:spPr>
          <a:xfrm>
            <a:off x="166797" y="5736094"/>
            <a:ext cx="5929203" cy="323165"/>
          </a:xfrm>
          <a:prstGeom prst="rect">
            <a:avLst/>
          </a:prstGeom>
          <a:noFill/>
        </p:spPr>
        <p:txBody>
          <a:bodyPr wrap="square" rtlCol="0">
            <a:spAutoFit/>
          </a:bodyPr>
          <a:lstStyle/>
          <a:p>
            <a:pPr algn="ctr"/>
            <a:r>
              <a:rPr lang="fr-FR" sz="1500" b="1" dirty="0" smtClean="0">
                <a:solidFill>
                  <a:srgbClr val="0B6482"/>
                </a:solidFill>
                <a:latin typeface="Marianne" panose="02000000000000000000" pitchFamily="50" charset="0"/>
              </a:rPr>
              <a:t>En provenance du monde</a:t>
            </a:r>
          </a:p>
        </p:txBody>
      </p:sp>
      <p:sp>
        <p:nvSpPr>
          <p:cNvPr id="8" name="ZoneTexte 7"/>
          <p:cNvSpPr txBox="1"/>
          <p:nvPr userDrawn="1"/>
        </p:nvSpPr>
        <p:spPr>
          <a:xfrm>
            <a:off x="6095999" y="5742763"/>
            <a:ext cx="5922825" cy="323165"/>
          </a:xfrm>
          <a:prstGeom prst="rect">
            <a:avLst/>
          </a:prstGeom>
          <a:noFill/>
        </p:spPr>
        <p:txBody>
          <a:bodyPr wrap="square" rtlCol="0">
            <a:spAutoFit/>
          </a:bodyPr>
          <a:lstStyle/>
          <a:p>
            <a:pPr algn="ctr"/>
            <a:r>
              <a:rPr lang="fr-FR" sz="1500" b="1" dirty="0" smtClean="0">
                <a:solidFill>
                  <a:srgbClr val="0B6482"/>
                </a:solidFill>
                <a:latin typeface="Marianne" panose="02000000000000000000" pitchFamily="50" charset="0"/>
              </a:rPr>
              <a:t>En provenance de France</a:t>
            </a:r>
          </a:p>
        </p:txBody>
      </p:sp>
    </p:spTree>
    <p:extLst>
      <p:ext uri="{BB962C8B-B14F-4D97-AF65-F5344CB8AC3E}">
        <p14:creationId xmlns:p14="http://schemas.microsoft.com/office/powerpoint/2010/main" val="2774202931"/>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838200" y="529087"/>
            <a:ext cx="10515600" cy="555130"/>
          </a:xfrm>
          <a:prstGeom prst="rect">
            <a:avLst/>
          </a:prstGeom>
          <a:noFill/>
        </p:spPr>
        <p:txBody>
          <a:bodyPr vert="horz" lIns="91440" tIns="45720" rIns="91440" bIns="45720" rtlCol="0" anchor="ctr" anchorCtr="0">
            <a:normAutofit/>
          </a:bodyPr>
          <a:lstStyle/>
          <a:p>
            <a:pPr lvl="0"/>
            <a:r>
              <a:rPr lang="fr-FR" dirty="0" smtClean="0"/>
              <a:t>Texte</a:t>
            </a:r>
          </a:p>
        </p:txBody>
      </p:sp>
      <p:sp>
        <p:nvSpPr>
          <p:cNvPr id="5" name="Espace réservé du pied de page 4"/>
          <p:cNvSpPr>
            <a:spLocks noGrp="1"/>
          </p:cNvSpPr>
          <p:nvPr>
            <p:ph type="ftr" sz="quarter" idx="3"/>
          </p:nvPr>
        </p:nvSpPr>
        <p:spPr>
          <a:xfrm>
            <a:off x="4511038" y="6356350"/>
            <a:ext cx="5773783" cy="365125"/>
          </a:xfrm>
          <a:prstGeom prst="rect">
            <a:avLst/>
          </a:prstGeom>
          <a:noFill/>
        </p:spPr>
        <p:txBody>
          <a:bodyPr vert="horz" lIns="91440" tIns="45720" rIns="91440" bIns="45720" rtlCol="0" anchor="ctr"/>
          <a:lstStyle>
            <a:lvl1pPr algn="l">
              <a:defRPr sz="1000">
                <a:solidFill>
                  <a:srgbClr val="0B6482"/>
                </a:solidFill>
                <a:latin typeface="Marianne" panose="02000000000000000000" pitchFamily="50" charset="0"/>
              </a:defRPr>
            </a:lvl1pPr>
          </a:lstStyle>
          <a:p>
            <a:r>
              <a:rPr lang="fr-FR" smtClean="0"/>
              <a:t>Italie – Les échanges de produits agricoles et agro-alimentaires Source : douane italienne, d’après Trade Data Monitor, données 2024</a:t>
            </a:r>
            <a:endParaRPr lang="fr-FR" dirty="0" smtClean="0"/>
          </a:p>
        </p:txBody>
      </p:sp>
      <p:sp>
        <p:nvSpPr>
          <p:cNvPr id="6" name="Espace réservé du numéro de diapositive 5"/>
          <p:cNvSpPr>
            <a:spLocks noGrp="1"/>
          </p:cNvSpPr>
          <p:nvPr>
            <p:ph type="sldNum" sz="quarter" idx="4"/>
          </p:nvPr>
        </p:nvSpPr>
        <p:spPr>
          <a:xfrm>
            <a:off x="10284821" y="6356350"/>
            <a:ext cx="901336" cy="365125"/>
          </a:xfrm>
          <a:prstGeom prst="rect">
            <a:avLst/>
          </a:prstGeom>
        </p:spPr>
        <p:txBody>
          <a:bodyPr vert="horz" lIns="91440" tIns="45720" rIns="91440" bIns="45720" rtlCol="0" anchor="ctr"/>
          <a:lstStyle>
            <a:lvl1pPr algn="l">
              <a:defRPr sz="1000">
                <a:solidFill>
                  <a:srgbClr val="0B6482"/>
                </a:solidFill>
                <a:latin typeface="Marianne" panose="02000000000000000000" pitchFamily="50" charset="0"/>
              </a:defRPr>
            </a:lvl1pPr>
          </a:lstStyle>
          <a:p>
            <a:fld id="{6A68152B-30FF-4F47-8AD6-E728982B61F2}" type="slidenum">
              <a:rPr lang="fr-FR" smtClean="0"/>
              <a:pPr/>
              <a:t>‹N°›</a:t>
            </a:fld>
            <a:endParaRPr lang="fr-FR" dirty="0"/>
          </a:p>
        </p:txBody>
      </p:sp>
      <p:cxnSp>
        <p:nvCxnSpPr>
          <p:cNvPr id="7" name="Connecteur droit 6"/>
          <p:cNvCxnSpPr/>
          <p:nvPr userDrawn="1"/>
        </p:nvCxnSpPr>
        <p:spPr>
          <a:xfrm flipH="1">
            <a:off x="4490113" y="6229685"/>
            <a:ext cx="7701888" cy="1298"/>
          </a:xfrm>
          <a:prstGeom prst="line">
            <a:avLst/>
          </a:prstGeom>
          <a:ln>
            <a:solidFill>
              <a:srgbClr val="0B648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52244484"/>
      </p:ext>
    </p:extLst>
  </p:cSld>
  <p:clrMap bg1="lt1" tx1="dk1" bg2="lt2" tx2="dk2" accent1="accent1" accent2="accent2" accent3="accent3" accent4="accent4" accent5="accent5" accent6="accent6" hlink="hlink" folHlink="folHlink"/>
  <p:sldLayoutIdLst>
    <p:sldLayoutId id="2147483649" r:id="rId1"/>
    <p:sldLayoutId id="2147483652" r:id="rId2"/>
    <p:sldLayoutId id="2147483655" r:id="rId3"/>
    <p:sldLayoutId id="2147483653" r:id="rId4"/>
    <p:sldLayoutId id="2147483660" r:id="rId5"/>
    <p:sldLayoutId id="2147483654" r:id="rId6"/>
    <p:sldLayoutId id="2147483659" r:id="rId7"/>
    <p:sldLayoutId id="2147483656" r:id="rId8"/>
  </p:sldLayoutIdLst>
  <p:timing>
    <p:tnLst>
      <p:par>
        <p:cTn id="1" dur="indefinite" restart="never" nodeType="tmRoot"/>
      </p:par>
    </p:tnLst>
  </p:timing>
  <p:hf hdr="0" dt="0"/>
  <p:txStyles>
    <p:titleStyle>
      <a:lvl1pPr algn="l" defTabSz="914400" rtl="0" eaLnBrk="1" latinLnBrk="0" hangingPunct="1">
        <a:lnSpc>
          <a:spcPct val="90000"/>
        </a:lnSpc>
        <a:spcBef>
          <a:spcPct val="0"/>
        </a:spcBef>
        <a:buNone/>
        <a:defRPr sz="2000" b="0" kern="1200">
          <a:solidFill>
            <a:schemeClr val="bg1"/>
          </a:solidFill>
          <a:latin typeface="Marianne" panose="02000000000000000000" pitchFamily="50" charset="0"/>
          <a:ea typeface="Malgun Gothic Semilight" panose="020B0502040204020203" pitchFamily="34" charset="-128"/>
          <a:cs typeface="Malgun Gothic Semilight" panose="020B0502040204020203" pitchFamily="34" charset="-128"/>
        </a:defRPr>
      </a:lvl1pPr>
    </p:titleStyle>
    <p:bodyStyle>
      <a:lvl1pPr marL="0" indent="0" algn="l" defTabSz="914400" rtl="0" eaLnBrk="1" latinLnBrk="0" hangingPunct="1">
        <a:lnSpc>
          <a:spcPct val="90000"/>
        </a:lnSpc>
        <a:spcBef>
          <a:spcPts val="1000"/>
        </a:spcBef>
        <a:buFont typeface="Arial" panose="020B0604020202020204" pitchFamily="34" charset="0"/>
        <a:buNone/>
        <a:defRPr sz="2000" b="0" kern="1200">
          <a:solidFill>
            <a:srgbClr val="0B6482"/>
          </a:solidFill>
          <a:latin typeface="Marianne" panose="02000000000000000000" pitchFamily="50" charset="0"/>
          <a:ea typeface="Malgun Gothic Semilight" panose="020B0502040204020203" pitchFamily="34" charset="-128"/>
          <a:cs typeface="Malgun Gothic Semilight" panose="020B0502040204020203" pitchFamily="34" charset="-128"/>
        </a:defRPr>
      </a:lvl1pPr>
      <a:lvl2pPr marL="0" indent="0" algn="l" defTabSz="914400" rtl="0" eaLnBrk="1" latinLnBrk="0" hangingPunct="1">
        <a:lnSpc>
          <a:spcPct val="90000"/>
        </a:lnSpc>
        <a:spcBef>
          <a:spcPts val="500"/>
        </a:spcBef>
        <a:buFont typeface="Arial" panose="020B0604020202020204" pitchFamily="34" charset="0"/>
        <a:buNone/>
        <a:defRPr sz="2000" b="0" kern="1200">
          <a:solidFill>
            <a:srgbClr val="0B6482"/>
          </a:solidFill>
          <a:latin typeface="Marianne" panose="02000000000000000000" pitchFamily="50" charset="0"/>
          <a:ea typeface="Malgun Gothic Semilight" panose="020B0502040204020203" pitchFamily="34" charset="-128"/>
          <a:cs typeface="Malgun Gothic Semilight" panose="020B0502040204020203" pitchFamily="34" charset="-128"/>
        </a:defRPr>
      </a:lvl2pPr>
      <a:lvl3pPr marL="0" indent="0" algn="l" defTabSz="914400" rtl="0" eaLnBrk="1" latinLnBrk="0" hangingPunct="1">
        <a:lnSpc>
          <a:spcPct val="90000"/>
        </a:lnSpc>
        <a:spcBef>
          <a:spcPts val="500"/>
        </a:spcBef>
        <a:buFont typeface="Arial" panose="020B0604020202020204" pitchFamily="34" charset="0"/>
        <a:buNone/>
        <a:defRPr sz="4000" b="1" kern="1200">
          <a:solidFill>
            <a:srgbClr val="0B6482"/>
          </a:solidFill>
          <a:latin typeface="Marianne" panose="02000000000000000000" pitchFamily="50" charset="0"/>
          <a:ea typeface="Malgun Gothic Semilight" panose="020B0502040204020203" pitchFamily="34" charset="-128"/>
          <a:cs typeface="Malgun Gothic Semilight" panose="020B0502040204020203" pitchFamily="34" charset="-128"/>
        </a:defRPr>
      </a:lvl3pPr>
      <a:lvl4pPr marL="1371600" indent="0" algn="l" defTabSz="914400" rtl="0" eaLnBrk="1" latinLnBrk="0" hangingPunct="1">
        <a:lnSpc>
          <a:spcPct val="90000"/>
        </a:lnSpc>
        <a:spcBef>
          <a:spcPts val="500"/>
        </a:spcBef>
        <a:buFont typeface="Arial" panose="020B0604020202020204" pitchFamily="34" charset="0"/>
        <a:buNone/>
        <a:defRPr sz="4000" kern="1200">
          <a:solidFill>
            <a:schemeClr val="tx1"/>
          </a:solidFill>
          <a:latin typeface="Marianne" panose="02000000000000000000" pitchFamily="50" charset="0"/>
          <a:ea typeface="Malgun Gothic Semilight" panose="020B0502040204020203" pitchFamily="34" charset="-128"/>
          <a:cs typeface="Malgun Gothic Semilight" panose="020B0502040204020203" pitchFamily="34" charset="-128"/>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arianne" panose="02000000000000000000" pitchFamily="50" charset="0"/>
          <a:ea typeface="Malgun Gothic Semilight" panose="020B0502040204020203" pitchFamily="34" charset="-128"/>
          <a:cs typeface="Malgun Gothic Semilight" panose="020B0502040204020203" pitchFamily="34" charset="-128"/>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chart" Target="../charts/chart9.xml"/><Relationship Id="rId1" Type="http://schemas.openxmlformats.org/officeDocument/2006/relationships/slideLayout" Target="../slideLayouts/slideLayout7.xml"/><Relationship Id="rId4" Type="http://schemas.openxmlformats.org/officeDocument/2006/relationships/chart" Target="../charts/chart11.xml"/></Relationships>
</file>

<file path=ppt/slides/_rels/slide15.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chart" Target="../charts/chart16.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6.xml"/><Relationship Id="rId4" Type="http://schemas.openxmlformats.org/officeDocument/2006/relationships/chart" Target="../charts/chart4.xml"/></Relationships>
</file>

<file path=ppt/slides/_rels/slide9.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sz="quarter" idx="13"/>
          </p:nvPr>
        </p:nvSpPr>
        <p:spPr/>
        <p:txBody>
          <a:bodyPr/>
          <a:lstStyle/>
          <a:p>
            <a:r>
              <a:rPr lang="fr-FR" dirty="0" smtClean="0"/>
              <a:t>Italie</a:t>
            </a:r>
            <a:endParaRPr lang="fr-FR" dirty="0"/>
          </a:p>
        </p:txBody>
      </p:sp>
      <p:sp>
        <p:nvSpPr>
          <p:cNvPr id="3" name="Espace réservé du contenu 2"/>
          <p:cNvSpPr>
            <a:spLocks noGrp="1"/>
          </p:cNvSpPr>
          <p:nvPr>
            <p:ph sz="quarter" idx="14"/>
          </p:nvPr>
        </p:nvSpPr>
        <p:spPr/>
        <p:txBody>
          <a:bodyPr>
            <a:normAutofit fontScale="92500" lnSpcReduction="10000"/>
          </a:bodyPr>
          <a:lstStyle/>
          <a:p>
            <a:r>
              <a:rPr lang="fr-FR" dirty="0" smtClean="0"/>
              <a:t>2024</a:t>
            </a:r>
            <a:endParaRPr lang="fr-FR" dirty="0"/>
          </a:p>
        </p:txBody>
      </p:sp>
    </p:spTree>
    <p:extLst>
      <p:ext uri="{BB962C8B-B14F-4D97-AF65-F5344CB8AC3E}">
        <p14:creationId xmlns:p14="http://schemas.microsoft.com/office/powerpoint/2010/main" val="8405885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dirty="0" smtClean="0"/>
              <a:t>Italie – Les échanges de produits agricoles et agro-alimentaires </a:t>
            </a:r>
          </a:p>
          <a:p>
            <a:r>
              <a:rPr lang="fr-FR" i="1" dirty="0" smtClean="0"/>
              <a:t>Source : douane italienne, d’après Trade Data Monitor, données 2024</a:t>
            </a:r>
            <a:endParaRPr lang="fr-FR" i="1" dirty="0"/>
          </a:p>
        </p:txBody>
      </p:sp>
      <p:sp>
        <p:nvSpPr>
          <p:cNvPr id="3" name="Espace réservé du numéro de diapositive 2"/>
          <p:cNvSpPr>
            <a:spLocks noGrp="1"/>
          </p:cNvSpPr>
          <p:nvPr>
            <p:ph type="sldNum" sz="quarter" idx="12"/>
          </p:nvPr>
        </p:nvSpPr>
        <p:spPr/>
        <p:txBody>
          <a:bodyPr/>
          <a:lstStyle/>
          <a:p>
            <a:fld id="{6A68152B-30FF-4F47-8AD6-E728982B61F2}" type="slidenum">
              <a:rPr lang="fr-FR" smtClean="0"/>
              <a:t>10</a:t>
            </a:fld>
            <a:endParaRPr lang="fr-FR"/>
          </a:p>
        </p:txBody>
      </p:sp>
      <p:sp>
        <p:nvSpPr>
          <p:cNvPr id="4" name="Espace réservé du texte 3"/>
          <p:cNvSpPr>
            <a:spLocks noGrp="1"/>
          </p:cNvSpPr>
          <p:nvPr>
            <p:ph type="body" sz="quarter" idx="13"/>
          </p:nvPr>
        </p:nvSpPr>
        <p:spPr/>
        <p:txBody>
          <a:bodyPr/>
          <a:lstStyle/>
          <a:p>
            <a:r>
              <a:rPr lang="fr-FR" dirty="0"/>
              <a:t>Balance commerciale par poste d’importation (en valeur</a:t>
            </a:r>
            <a:r>
              <a:rPr lang="fr-FR" dirty="0" smtClean="0"/>
              <a:t>)</a:t>
            </a:r>
            <a:endParaRPr lang="fr-FR" dirty="0"/>
          </a:p>
        </p:txBody>
      </p:sp>
      <p:sp>
        <p:nvSpPr>
          <p:cNvPr id="6" name="Espace réservé du texte 5"/>
          <p:cNvSpPr>
            <a:spLocks noGrp="1"/>
          </p:cNvSpPr>
          <p:nvPr>
            <p:ph type="body" sz="quarter" idx="16"/>
          </p:nvPr>
        </p:nvSpPr>
        <p:spPr>
          <a:xfrm>
            <a:off x="166798" y="839521"/>
            <a:ext cx="11858404" cy="941653"/>
          </a:xfrm>
        </p:spPr>
        <p:txBody>
          <a:bodyPr>
            <a:normAutofit/>
          </a:bodyPr>
          <a:lstStyle/>
          <a:p>
            <a:r>
              <a:rPr lang="fr-FR" b="0" dirty="0"/>
              <a:t>1</a:t>
            </a:r>
            <a:r>
              <a:rPr lang="fr-FR" b="0" baseline="30000" dirty="0"/>
              <a:t>er</a:t>
            </a:r>
            <a:r>
              <a:rPr lang="fr-FR" b="0" dirty="0"/>
              <a:t> poste </a:t>
            </a:r>
            <a:r>
              <a:rPr lang="fr-FR" b="0" dirty="0">
                <a:solidFill>
                  <a:srgbClr val="C4D69E"/>
                </a:solidFill>
              </a:rPr>
              <a:t>excédentaire </a:t>
            </a:r>
            <a:r>
              <a:rPr lang="fr-FR" b="0" dirty="0"/>
              <a:t>: </a:t>
            </a:r>
            <a:r>
              <a:rPr lang="fr-FR" b="0" i="1" dirty="0" smtClean="0"/>
              <a:t>Produits d’épicerie.</a:t>
            </a:r>
            <a:endParaRPr lang="fr-FR" b="0" i="1" dirty="0"/>
          </a:p>
          <a:p>
            <a:r>
              <a:rPr lang="fr-FR" b="0" dirty="0"/>
              <a:t>1</a:t>
            </a:r>
            <a:r>
              <a:rPr lang="fr-FR" b="0" baseline="30000" dirty="0"/>
              <a:t>er</a:t>
            </a:r>
            <a:r>
              <a:rPr lang="fr-FR" b="0" dirty="0"/>
              <a:t> poste </a:t>
            </a:r>
            <a:r>
              <a:rPr lang="fr-FR" b="0" dirty="0">
                <a:solidFill>
                  <a:srgbClr val="E8A3A3"/>
                </a:solidFill>
              </a:rPr>
              <a:t>déficitaire </a:t>
            </a:r>
            <a:r>
              <a:rPr lang="fr-FR" b="0" dirty="0"/>
              <a:t>: </a:t>
            </a:r>
            <a:r>
              <a:rPr lang="fr-FR" b="0" i="1" dirty="0" smtClean="0"/>
              <a:t>Pêche et aquaculture.</a:t>
            </a:r>
            <a:endParaRPr lang="fr-FR" b="0" i="1" dirty="0"/>
          </a:p>
          <a:p>
            <a:endParaRPr lang="fr-FR" b="0" dirty="0" smtClean="0"/>
          </a:p>
        </p:txBody>
      </p:sp>
      <p:graphicFrame>
        <p:nvGraphicFramePr>
          <p:cNvPr id="7" name="Graphique 6"/>
          <p:cNvGraphicFramePr>
            <a:graphicFrameLocks/>
          </p:cNvGraphicFramePr>
          <p:nvPr>
            <p:extLst>
              <p:ext uri="{D42A27DB-BD31-4B8C-83A1-F6EECF244321}">
                <p14:modId xmlns:p14="http://schemas.microsoft.com/office/powerpoint/2010/main" val="2018919622"/>
              </p:ext>
            </p:extLst>
          </p:nvPr>
        </p:nvGraphicFramePr>
        <p:xfrm>
          <a:off x="166798" y="1995053"/>
          <a:ext cx="11858404" cy="4062847"/>
        </p:xfrm>
        <a:graphic>
          <a:graphicData uri="http://schemas.openxmlformats.org/drawingml/2006/chart">
            <c:chart xmlns:c="http://schemas.openxmlformats.org/drawingml/2006/chart" xmlns:r="http://schemas.openxmlformats.org/officeDocument/2006/relationships" r:id="rId2"/>
          </a:graphicData>
        </a:graphic>
      </p:graphicFrame>
      <p:cxnSp>
        <p:nvCxnSpPr>
          <p:cNvPr id="8" name="Connecteur droit 7"/>
          <p:cNvCxnSpPr/>
          <p:nvPr/>
        </p:nvCxnSpPr>
        <p:spPr>
          <a:xfrm flipV="1">
            <a:off x="1060449" y="4003807"/>
            <a:ext cx="10941050" cy="3175"/>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4943474" y="4014920"/>
            <a:ext cx="7058025" cy="1242880"/>
          </a:xfrm>
          <a:prstGeom prst="rect">
            <a:avLst/>
          </a:prstGeom>
          <a:solidFill>
            <a:srgbClr val="C0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lumMod val="65000"/>
                  <a:lumOff val="35000"/>
                </a:schemeClr>
              </a:solidFill>
            </a:endParaRPr>
          </a:p>
        </p:txBody>
      </p:sp>
      <p:sp>
        <p:nvSpPr>
          <p:cNvPr id="12" name="Rectangle 11"/>
          <p:cNvSpPr/>
          <p:nvPr/>
        </p:nvSpPr>
        <p:spPr>
          <a:xfrm>
            <a:off x="1060449" y="2171699"/>
            <a:ext cx="3883025" cy="1824169"/>
          </a:xfrm>
          <a:prstGeom prst="rect">
            <a:avLst/>
          </a:prstGeom>
          <a:solidFill>
            <a:schemeClr val="accent3">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fr-FR"/>
          </a:p>
        </p:txBody>
      </p:sp>
    </p:spTree>
    <p:extLst>
      <p:ext uri="{BB962C8B-B14F-4D97-AF65-F5344CB8AC3E}">
        <p14:creationId xmlns:p14="http://schemas.microsoft.com/office/powerpoint/2010/main" val="23624402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dirty="0" smtClean="0"/>
              <a:t>Italie – Les échanges de produits agricoles et agro-alimentaires </a:t>
            </a:r>
          </a:p>
          <a:p>
            <a:r>
              <a:rPr lang="fr-FR" i="1" dirty="0" smtClean="0"/>
              <a:t>Source : douane italienne, d’après Trade Data Monitor, données 2024</a:t>
            </a:r>
            <a:endParaRPr lang="fr-FR" i="1" dirty="0"/>
          </a:p>
        </p:txBody>
      </p:sp>
      <p:sp>
        <p:nvSpPr>
          <p:cNvPr id="3" name="Espace réservé du numéro de diapositive 2"/>
          <p:cNvSpPr>
            <a:spLocks noGrp="1"/>
          </p:cNvSpPr>
          <p:nvPr>
            <p:ph type="sldNum" sz="quarter" idx="12"/>
          </p:nvPr>
        </p:nvSpPr>
        <p:spPr/>
        <p:txBody>
          <a:bodyPr/>
          <a:lstStyle/>
          <a:p>
            <a:fld id="{6A68152B-30FF-4F47-8AD6-E728982B61F2}" type="slidenum">
              <a:rPr lang="fr-FR" smtClean="0"/>
              <a:t>11</a:t>
            </a:fld>
            <a:endParaRPr lang="fr-FR"/>
          </a:p>
        </p:txBody>
      </p:sp>
      <p:sp>
        <p:nvSpPr>
          <p:cNvPr id="4" name="Espace réservé du texte 3"/>
          <p:cNvSpPr>
            <a:spLocks noGrp="1"/>
          </p:cNvSpPr>
          <p:nvPr>
            <p:ph type="body" sz="quarter" idx="13"/>
          </p:nvPr>
        </p:nvSpPr>
        <p:spPr/>
        <p:txBody>
          <a:bodyPr/>
          <a:lstStyle/>
          <a:p>
            <a:r>
              <a:rPr lang="fr-FR" dirty="0"/>
              <a:t>Balance commerciale par pays (en valeur</a:t>
            </a:r>
            <a:r>
              <a:rPr lang="fr-FR" dirty="0" smtClean="0"/>
              <a:t>)</a:t>
            </a:r>
            <a:endParaRPr lang="fr-FR" dirty="0"/>
          </a:p>
        </p:txBody>
      </p:sp>
      <p:sp>
        <p:nvSpPr>
          <p:cNvPr id="6" name="Espace réservé du texte 5"/>
          <p:cNvSpPr>
            <a:spLocks noGrp="1"/>
          </p:cNvSpPr>
          <p:nvPr>
            <p:ph type="body" sz="quarter" idx="16"/>
          </p:nvPr>
        </p:nvSpPr>
        <p:spPr>
          <a:xfrm>
            <a:off x="166798" y="839522"/>
            <a:ext cx="11858404" cy="915458"/>
          </a:xfrm>
        </p:spPr>
        <p:txBody>
          <a:bodyPr>
            <a:normAutofit/>
          </a:bodyPr>
          <a:lstStyle/>
          <a:p>
            <a:r>
              <a:rPr lang="fr-FR" b="0" dirty="0"/>
              <a:t>Balance </a:t>
            </a:r>
            <a:r>
              <a:rPr lang="fr-FR" b="0" dirty="0">
                <a:solidFill>
                  <a:srgbClr val="C4D69E"/>
                </a:solidFill>
              </a:rPr>
              <a:t>excédentaire </a:t>
            </a:r>
            <a:r>
              <a:rPr lang="fr-FR" b="0" dirty="0"/>
              <a:t>: </a:t>
            </a:r>
            <a:r>
              <a:rPr lang="fr-FR" b="0" dirty="0" smtClean="0"/>
              <a:t>États-Unis </a:t>
            </a:r>
            <a:r>
              <a:rPr lang="fr-FR" b="0" dirty="0"/>
              <a:t>(1</a:t>
            </a:r>
            <a:r>
              <a:rPr lang="fr-FR" b="0" baseline="30000" dirty="0"/>
              <a:t>er</a:t>
            </a:r>
            <a:r>
              <a:rPr lang="fr-FR" b="0" dirty="0"/>
              <a:t>).</a:t>
            </a:r>
          </a:p>
          <a:p>
            <a:r>
              <a:rPr lang="fr-FR" b="0" dirty="0"/>
              <a:t>Balances </a:t>
            </a:r>
            <a:r>
              <a:rPr lang="fr-FR" b="0" dirty="0">
                <a:solidFill>
                  <a:srgbClr val="E8A3A3"/>
                </a:solidFill>
              </a:rPr>
              <a:t>déficitaires</a:t>
            </a:r>
            <a:r>
              <a:rPr lang="fr-FR" b="0" dirty="0"/>
              <a:t> : </a:t>
            </a:r>
            <a:r>
              <a:rPr lang="fr-FR" b="0" dirty="0" smtClean="0"/>
              <a:t>Espagne </a:t>
            </a:r>
            <a:r>
              <a:rPr lang="fr-FR" b="0" dirty="0"/>
              <a:t>(1</a:t>
            </a:r>
            <a:r>
              <a:rPr lang="fr-FR" b="0" baseline="30000" dirty="0"/>
              <a:t>er</a:t>
            </a:r>
            <a:r>
              <a:rPr lang="fr-FR" b="0" dirty="0"/>
              <a:t>), France </a:t>
            </a:r>
            <a:r>
              <a:rPr lang="fr-FR" b="0" dirty="0" smtClean="0"/>
              <a:t>(25</a:t>
            </a:r>
            <a:r>
              <a:rPr lang="fr-FR" b="0" baseline="30000" dirty="0" smtClean="0"/>
              <a:t>e</a:t>
            </a:r>
            <a:r>
              <a:rPr lang="fr-FR" b="0" dirty="0"/>
              <a:t>).</a:t>
            </a:r>
          </a:p>
          <a:p>
            <a:endParaRPr lang="fr-FR" dirty="0"/>
          </a:p>
        </p:txBody>
      </p:sp>
      <p:graphicFrame>
        <p:nvGraphicFramePr>
          <p:cNvPr id="7" name="Graphique 6"/>
          <p:cNvGraphicFramePr>
            <a:graphicFrameLocks/>
          </p:cNvGraphicFramePr>
          <p:nvPr>
            <p:extLst>
              <p:ext uri="{D42A27DB-BD31-4B8C-83A1-F6EECF244321}">
                <p14:modId xmlns:p14="http://schemas.microsoft.com/office/powerpoint/2010/main" val="3678499570"/>
              </p:ext>
            </p:extLst>
          </p:nvPr>
        </p:nvGraphicFramePr>
        <p:xfrm>
          <a:off x="166799" y="1968860"/>
          <a:ext cx="11858404" cy="4069989"/>
        </p:xfrm>
        <a:graphic>
          <a:graphicData uri="http://schemas.openxmlformats.org/drawingml/2006/chart">
            <c:chart xmlns:c="http://schemas.openxmlformats.org/drawingml/2006/chart" xmlns:r="http://schemas.openxmlformats.org/officeDocument/2006/relationships" r:id="rId2"/>
          </a:graphicData>
        </a:graphic>
      </p:graphicFrame>
      <p:sp>
        <p:nvSpPr>
          <p:cNvPr id="8" name="Rectangle 7"/>
          <p:cNvSpPr/>
          <p:nvPr/>
        </p:nvSpPr>
        <p:spPr>
          <a:xfrm>
            <a:off x="5934074" y="4051301"/>
            <a:ext cx="5953125" cy="1465580"/>
          </a:xfrm>
          <a:prstGeom prst="rect">
            <a:avLst/>
          </a:prstGeom>
          <a:solidFill>
            <a:srgbClr val="C0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Rectangle 8"/>
          <p:cNvSpPr/>
          <p:nvPr/>
        </p:nvSpPr>
        <p:spPr>
          <a:xfrm>
            <a:off x="869719" y="2138364"/>
            <a:ext cx="5064355" cy="1938338"/>
          </a:xfrm>
          <a:prstGeom prst="rect">
            <a:avLst/>
          </a:prstGeom>
          <a:solidFill>
            <a:schemeClr val="accent3">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0" name="Connecteur droit 9"/>
          <p:cNvCxnSpPr/>
          <p:nvPr/>
        </p:nvCxnSpPr>
        <p:spPr>
          <a:xfrm flipV="1">
            <a:off x="869719" y="4058444"/>
            <a:ext cx="11046056" cy="20482"/>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5934074" y="4051301"/>
            <a:ext cx="953287" cy="1465580"/>
          </a:xfrm>
          <a:prstGeom prst="rect">
            <a:avLst/>
          </a:prstGeom>
          <a:solidFill>
            <a:srgbClr val="C0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5657579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dirty="0" smtClean="0"/>
              <a:t>Italie – Les échanges de produits agricoles et agro-alimentaires </a:t>
            </a:r>
          </a:p>
          <a:p>
            <a:r>
              <a:rPr lang="fr-FR" i="1" dirty="0" smtClean="0"/>
              <a:t>Source : douane italienne, d’après Trade Data Monitor, données 2024</a:t>
            </a:r>
            <a:endParaRPr lang="fr-FR" i="1" dirty="0"/>
          </a:p>
        </p:txBody>
      </p:sp>
      <p:sp>
        <p:nvSpPr>
          <p:cNvPr id="3" name="Espace réservé du numéro de diapositive 2"/>
          <p:cNvSpPr>
            <a:spLocks noGrp="1"/>
          </p:cNvSpPr>
          <p:nvPr>
            <p:ph type="sldNum" sz="quarter" idx="12"/>
          </p:nvPr>
        </p:nvSpPr>
        <p:spPr/>
        <p:txBody>
          <a:bodyPr/>
          <a:lstStyle/>
          <a:p>
            <a:fld id="{6A68152B-30FF-4F47-8AD6-E728982B61F2}" type="slidenum">
              <a:rPr lang="fr-FR" smtClean="0"/>
              <a:t>12</a:t>
            </a:fld>
            <a:endParaRPr lang="fr-FR"/>
          </a:p>
        </p:txBody>
      </p:sp>
      <p:sp>
        <p:nvSpPr>
          <p:cNvPr id="4" name="Espace réservé du texte 3"/>
          <p:cNvSpPr>
            <a:spLocks noGrp="1"/>
          </p:cNvSpPr>
          <p:nvPr>
            <p:ph type="body" sz="quarter" idx="13"/>
          </p:nvPr>
        </p:nvSpPr>
        <p:spPr/>
        <p:txBody>
          <a:bodyPr/>
          <a:lstStyle/>
          <a:p>
            <a:r>
              <a:rPr lang="fr-FR" dirty="0" smtClean="0"/>
              <a:t>Principaux fournisseurs</a:t>
            </a:r>
            <a:endParaRPr lang="fr-FR" dirty="0"/>
          </a:p>
        </p:txBody>
      </p:sp>
      <p:sp>
        <p:nvSpPr>
          <p:cNvPr id="9" name="Flèche droite 8"/>
          <p:cNvSpPr/>
          <p:nvPr/>
        </p:nvSpPr>
        <p:spPr>
          <a:xfrm flipV="1">
            <a:off x="1493240" y="2676933"/>
            <a:ext cx="362322" cy="245549"/>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6" name="Image 5"/>
          <p:cNvPicPr>
            <a:picLocks noChangeAspect="1"/>
          </p:cNvPicPr>
          <p:nvPr/>
        </p:nvPicPr>
        <p:blipFill>
          <a:blip r:embed="rId2"/>
          <a:stretch>
            <a:fillRect/>
          </a:stretch>
        </p:blipFill>
        <p:spPr>
          <a:xfrm>
            <a:off x="1855562" y="717835"/>
            <a:ext cx="8480876" cy="5422330"/>
          </a:xfrm>
          <a:prstGeom prst="rect">
            <a:avLst/>
          </a:prstGeom>
        </p:spPr>
      </p:pic>
    </p:spTree>
    <p:extLst>
      <p:ext uri="{BB962C8B-B14F-4D97-AF65-F5344CB8AC3E}">
        <p14:creationId xmlns:p14="http://schemas.microsoft.com/office/powerpoint/2010/main" val="28660589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sz="quarter" idx="10"/>
          </p:nvPr>
        </p:nvSpPr>
        <p:spPr>
          <a:xfrm>
            <a:off x="1449977" y="4483546"/>
            <a:ext cx="5465173" cy="680040"/>
          </a:xfrm>
        </p:spPr>
        <p:txBody>
          <a:bodyPr/>
          <a:lstStyle/>
          <a:p>
            <a:r>
              <a:rPr lang="fr-FR" dirty="0" smtClean="0"/>
              <a:t>L’Italie avec la France</a:t>
            </a:r>
            <a:endParaRPr lang="fr-FR" dirty="0"/>
          </a:p>
        </p:txBody>
      </p:sp>
      <p:graphicFrame>
        <p:nvGraphicFramePr>
          <p:cNvPr id="3" name="Graphique 2"/>
          <p:cNvGraphicFramePr>
            <a:graphicFrameLocks/>
          </p:cNvGraphicFramePr>
          <p:nvPr>
            <p:extLst>
              <p:ext uri="{D42A27DB-BD31-4B8C-83A1-F6EECF244321}">
                <p14:modId xmlns:p14="http://schemas.microsoft.com/office/powerpoint/2010/main" val="1938110385"/>
              </p:ext>
            </p:extLst>
          </p:nvPr>
        </p:nvGraphicFramePr>
        <p:xfrm>
          <a:off x="6834716" y="3266228"/>
          <a:ext cx="5818718" cy="31146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358996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dirty="0"/>
              <a:t>Italie – Les échanges de produits agricoles et agro-alimentaires </a:t>
            </a:r>
            <a:endParaRPr lang="fr-FR" dirty="0" smtClean="0"/>
          </a:p>
          <a:p>
            <a:r>
              <a:rPr lang="fr-FR" i="1" dirty="0" smtClean="0"/>
              <a:t>Source </a:t>
            </a:r>
            <a:r>
              <a:rPr lang="fr-FR" i="1" dirty="0"/>
              <a:t>: douane italienne (diagrammes 1 et 2) et française (diagramme 3), d’après Trade Data Monitor, données 2024</a:t>
            </a:r>
          </a:p>
        </p:txBody>
      </p:sp>
      <p:sp>
        <p:nvSpPr>
          <p:cNvPr id="3" name="Espace réservé du numéro de diapositive 2"/>
          <p:cNvSpPr>
            <a:spLocks noGrp="1"/>
          </p:cNvSpPr>
          <p:nvPr>
            <p:ph type="sldNum" sz="quarter" idx="12"/>
          </p:nvPr>
        </p:nvSpPr>
        <p:spPr/>
        <p:txBody>
          <a:bodyPr/>
          <a:lstStyle/>
          <a:p>
            <a:fld id="{6A68152B-30FF-4F47-8AD6-E728982B61F2}" type="slidenum">
              <a:rPr lang="fr-FR" smtClean="0"/>
              <a:t>14</a:t>
            </a:fld>
            <a:endParaRPr lang="fr-FR"/>
          </a:p>
        </p:txBody>
      </p:sp>
      <p:sp>
        <p:nvSpPr>
          <p:cNvPr id="4" name="Espace réservé du texte 3"/>
          <p:cNvSpPr>
            <a:spLocks noGrp="1"/>
          </p:cNvSpPr>
          <p:nvPr>
            <p:ph type="body" sz="quarter" idx="13"/>
          </p:nvPr>
        </p:nvSpPr>
        <p:spPr/>
        <p:txBody>
          <a:bodyPr/>
          <a:lstStyle/>
          <a:p>
            <a:r>
              <a:rPr lang="fr-FR" dirty="0"/>
              <a:t>Les échanges agricoles et agro-alimentaires </a:t>
            </a:r>
            <a:r>
              <a:rPr lang="fr-FR" dirty="0" smtClean="0"/>
              <a:t>franco-italiens en </a:t>
            </a:r>
            <a:r>
              <a:rPr lang="fr-FR" dirty="0"/>
              <a:t>un coup d’œil </a:t>
            </a:r>
          </a:p>
        </p:txBody>
      </p:sp>
      <p:sp>
        <p:nvSpPr>
          <p:cNvPr id="5" name="Espace réservé du texte 4"/>
          <p:cNvSpPr>
            <a:spLocks noGrp="1"/>
          </p:cNvSpPr>
          <p:nvPr>
            <p:ph type="body" sz="quarter" idx="14"/>
          </p:nvPr>
        </p:nvSpPr>
        <p:spPr/>
        <p:txBody>
          <a:bodyPr/>
          <a:lstStyle/>
          <a:p>
            <a:r>
              <a:rPr lang="fr-FR" dirty="0" smtClean="0"/>
              <a:t>Hausse de 1 % entre 2023 et 2024</a:t>
            </a:r>
            <a:endParaRPr lang="fr-FR" dirty="0"/>
          </a:p>
        </p:txBody>
      </p:sp>
      <p:sp>
        <p:nvSpPr>
          <p:cNvPr id="6" name="Espace réservé du texte 5"/>
          <p:cNvSpPr>
            <a:spLocks noGrp="1"/>
          </p:cNvSpPr>
          <p:nvPr>
            <p:ph type="body" sz="quarter" idx="15"/>
          </p:nvPr>
        </p:nvSpPr>
        <p:spPr/>
        <p:txBody>
          <a:bodyPr/>
          <a:lstStyle/>
          <a:p>
            <a:r>
              <a:rPr lang="fr-FR" dirty="0" smtClean="0">
                <a:solidFill>
                  <a:srgbClr val="00B050"/>
                </a:solidFill>
              </a:rPr>
              <a:t>Animaux vivants et génétique : + 4 %</a:t>
            </a:r>
          </a:p>
          <a:p>
            <a:r>
              <a:rPr lang="fr-FR" dirty="0" smtClean="0">
                <a:solidFill>
                  <a:srgbClr val="00B050"/>
                </a:solidFill>
              </a:rPr>
              <a:t>Produits d’épicerie : + 10 %</a:t>
            </a:r>
          </a:p>
          <a:p>
            <a:r>
              <a:rPr lang="fr-FR" dirty="0" smtClean="0">
                <a:solidFill>
                  <a:srgbClr val="00B050"/>
                </a:solidFill>
              </a:rPr>
              <a:t>Viande et produits carnés : + 2 %</a:t>
            </a:r>
            <a:endParaRPr lang="fr-FR" dirty="0">
              <a:solidFill>
                <a:srgbClr val="00B050"/>
              </a:solidFill>
            </a:endParaRPr>
          </a:p>
        </p:txBody>
      </p:sp>
      <p:sp>
        <p:nvSpPr>
          <p:cNvPr id="7" name="Espace réservé du texte 6"/>
          <p:cNvSpPr>
            <a:spLocks noGrp="1"/>
          </p:cNvSpPr>
          <p:nvPr>
            <p:ph type="body" sz="quarter" idx="18"/>
          </p:nvPr>
        </p:nvSpPr>
        <p:spPr/>
        <p:txBody>
          <a:bodyPr/>
          <a:lstStyle/>
          <a:p>
            <a:r>
              <a:rPr lang="fr-FR" dirty="0"/>
              <a:t>i</a:t>
            </a:r>
            <a:r>
              <a:rPr lang="fr-FR" dirty="0" smtClean="0"/>
              <a:t>taliens en provenance de France</a:t>
            </a:r>
            <a:endParaRPr lang="fr-FR" dirty="0"/>
          </a:p>
        </p:txBody>
      </p:sp>
      <p:sp>
        <p:nvSpPr>
          <p:cNvPr id="8" name="Espace réservé du texte 7"/>
          <p:cNvSpPr>
            <a:spLocks noGrp="1"/>
          </p:cNvSpPr>
          <p:nvPr>
            <p:ph type="body" sz="quarter" idx="19"/>
          </p:nvPr>
        </p:nvSpPr>
        <p:spPr/>
        <p:txBody>
          <a:bodyPr/>
          <a:lstStyle/>
          <a:p>
            <a:r>
              <a:rPr lang="fr-FR" dirty="0"/>
              <a:t>e</a:t>
            </a:r>
            <a:r>
              <a:rPr lang="fr-FR" dirty="0" smtClean="0"/>
              <a:t>uropéens de la France</a:t>
            </a:r>
            <a:endParaRPr lang="fr-FR" dirty="0"/>
          </a:p>
        </p:txBody>
      </p:sp>
      <p:sp>
        <p:nvSpPr>
          <p:cNvPr id="9" name="Espace réservé du texte 8"/>
          <p:cNvSpPr>
            <a:spLocks noGrp="1"/>
          </p:cNvSpPr>
          <p:nvPr>
            <p:ph type="body" sz="quarter" idx="20"/>
          </p:nvPr>
        </p:nvSpPr>
        <p:spPr/>
        <p:txBody>
          <a:bodyPr/>
          <a:lstStyle/>
          <a:p>
            <a:r>
              <a:rPr lang="fr-FR" dirty="0" smtClean="0"/>
              <a:t>italiennes en provenance de France</a:t>
            </a:r>
            <a:endParaRPr lang="fr-FR" dirty="0"/>
          </a:p>
        </p:txBody>
      </p:sp>
      <p:sp>
        <p:nvSpPr>
          <p:cNvPr id="10" name="Espace réservé du texte 9"/>
          <p:cNvSpPr>
            <a:spLocks noGrp="1"/>
          </p:cNvSpPr>
          <p:nvPr>
            <p:ph type="body" sz="quarter" idx="21"/>
          </p:nvPr>
        </p:nvSpPr>
        <p:spPr/>
        <p:txBody>
          <a:bodyPr/>
          <a:lstStyle/>
          <a:p>
            <a:r>
              <a:rPr lang="fr-FR" dirty="0" smtClean="0"/>
              <a:t>Taux de variation 2024/2023</a:t>
            </a:r>
            <a:endParaRPr lang="fr-FR" dirty="0"/>
          </a:p>
        </p:txBody>
      </p:sp>
      <p:graphicFrame>
        <p:nvGraphicFramePr>
          <p:cNvPr id="12" name="Graphique 11"/>
          <p:cNvGraphicFramePr>
            <a:graphicFrameLocks/>
          </p:cNvGraphicFramePr>
          <p:nvPr>
            <p:extLst>
              <p:ext uri="{D42A27DB-BD31-4B8C-83A1-F6EECF244321}">
                <p14:modId xmlns:p14="http://schemas.microsoft.com/office/powerpoint/2010/main" val="4293797515"/>
              </p:ext>
            </p:extLst>
          </p:nvPr>
        </p:nvGraphicFramePr>
        <p:xfrm>
          <a:off x="163714" y="1872237"/>
          <a:ext cx="3967849" cy="346611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3" name="Graphique 12"/>
          <p:cNvGraphicFramePr>
            <a:graphicFrameLocks/>
          </p:cNvGraphicFramePr>
          <p:nvPr>
            <p:extLst>
              <p:ext uri="{D42A27DB-BD31-4B8C-83A1-F6EECF244321}">
                <p14:modId xmlns:p14="http://schemas.microsoft.com/office/powerpoint/2010/main" val="2837755273"/>
              </p:ext>
            </p:extLst>
          </p:nvPr>
        </p:nvGraphicFramePr>
        <p:xfrm>
          <a:off x="4098348" y="1959429"/>
          <a:ext cx="3967849" cy="337892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4" name="Graphique 13"/>
          <p:cNvGraphicFramePr>
            <a:graphicFrameLocks/>
          </p:cNvGraphicFramePr>
          <p:nvPr>
            <p:extLst>
              <p:ext uri="{D42A27DB-BD31-4B8C-83A1-F6EECF244321}">
                <p14:modId xmlns:p14="http://schemas.microsoft.com/office/powerpoint/2010/main" val="93504120"/>
              </p:ext>
            </p:extLst>
          </p:nvPr>
        </p:nvGraphicFramePr>
        <p:xfrm>
          <a:off x="8054012" y="1959429"/>
          <a:ext cx="3971190" cy="3378925"/>
        </p:xfrm>
        <a:graphic>
          <a:graphicData uri="http://schemas.openxmlformats.org/drawingml/2006/chart">
            <c:chart xmlns:c="http://schemas.openxmlformats.org/drawingml/2006/chart" xmlns:r="http://schemas.openxmlformats.org/officeDocument/2006/relationships" r:id="rId4"/>
          </a:graphicData>
        </a:graphic>
      </p:graphicFrame>
      <p:sp>
        <p:nvSpPr>
          <p:cNvPr id="15" name="ZoneTexte 1"/>
          <p:cNvSpPr txBox="1"/>
          <p:nvPr/>
        </p:nvSpPr>
        <p:spPr>
          <a:xfrm>
            <a:off x="11342675" y="1872236"/>
            <a:ext cx="598025" cy="258520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fr-FR" sz="1100" b="1" dirty="0">
              <a:solidFill>
                <a:srgbClr val="FF0000"/>
              </a:solidFill>
              <a:latin typeface="Marianne" panose="02000000000000000000" pitchFamily="50" charset="0"/>
            </a:endParaRPr>
          </a:p>
          <a:p>
            <a:r>
              <a:rPr lang="fr-FR" sz="1100" b="1" dirty="0" smtClean="0">
                <a:solidFill>
                  <a:srgbClr val="00B050"/>
                </a:solidFill>
                <a:latin typeface="Marianne" panose="02000000000000000000" pitchFamily="50" charset="0"/>
              </a:rPr>
              <a:t>+ 1 %</a:t>
            </a:r>
          </a:p>
          <a:p>
            <a:endParaRPr lang="fr-FR" b="1" dirty="0">
              <a:solidFill>
                <a:srgbClr val="FF0000"/>
              </a:solidFill>
              <a:latin typeface="Marianne" panose="02000000000000000000" pitchFamily="50" charset="0"/>
            </a:endParaRPr>
          </a:p>
          <a:p>
            <a:endParaRPr lang="fr-FR" sz="1100" b="1" dirty="0" smtClean="0">
              <a:solidFill>
                <a:srgbClr val="FF0000"/>
              </a:solidFill>
              <a:latin typeface="Marianne" panose="02000000000000000000" pitchFamily="50" charset="0"/>
            </a:endParaRPr>
          </a:p>
          <a:p>
            <a:r>
              <a:rPr lang="fr-FR" sz="1100" b="1" dirty="0" smtClean="0">
                <a:solidFill>
                  <a:srgbClr val="FF0000"/>
                </a:solidFill>
                <a:latin typeface="Marianne" panose="02000000000000000000" pitchFamily="50" charset="0"/>
              </a:rPr>
              <a:t>- </a:t>
            </a:r>
            <a:r>
              <a:rPr lang="fr-FR" sz="1100" b="1" dirty="0">
                <a:solidFill>
                  <a:srgbClr val="FF0000"/>
                </a:solidFill>
                <a:latin typeface="Marianne" panose="02000000000000000000" pitchFamily="50" charset="0"/>
              </a:rPr>
              <a:t>1 %</a:t>
            </a:r>
          </a:p>
          <a:p>
            <a:endParaRPr lang="fr-FR" sz="1100" b="1" dirty="0">
              <a:solidFill>
                <a:srgbClr val="FF0000"/>
              </a:solidFill>
              <a:latin typeface="Marianne" panose="02000000000000000000" pitchFamily="50" charset="0"/>
            </a:endParaRPr>
          </a:p>
          <a:p>
            <a:endParaRPr lang="fr-FR" sz="1100" b="1" dirty="0">
              <a:solidFill>
                <a:srgbClr val="FF0000"/>
              </a:solidFill>
              <a:latin typeface="Marianne" panose="02000000000000000000" pitchFamily="50" charset="0"/>
            </a:endParaRPr>
          </a:p>
          <a:p>
            <a:r>
              <a:rPr lang="fr-FR" sz="1100" b="1" dirty="0">
                <a:solidFill>
                  <a:srgbClr val="FF0000"/>
                </a:solidFill>
                <a:latin typeface="Marianne" panose="02000000000000000000" pitchFamily="50" charset="0"/>
              </a:rPr>
              <a:t>- 1 %</a:t>
            </a:r>
          </a:p>
          <a:p>
            <a:endParaRPr lang="fr-FR" sz="1100" b="1" dirty="0">
              <a:solidFill>
                <a:srgbClr val="FF0000"/>
              </a:solidFill>
              <a:latin typeface="Marianne" panose="02000000000000000000" pitchFamily="50" charset="0"/>
            </a:endParaRPr>
          </a:p>
          <a:p>
            <a:endParaRPr lang="fr-FR" sz="1100" b="1" dirty="0">
              <a:solidFill>
                <a:srgbClr val="FF0000"/>
              </a:solidFill>
              <a:latin typeface="Marianne" panose="02000000000000000000" pitchFamily="50" charset="0"/>
            </a:endParaRPr>
          </a:p>
          <a:p>
            <a:r>
              <a:rPr lang="fr-FR" sz="1100" b="1" dirty="0">
                <a:solidFill>
                  <a:srgbClr val="00B050"/>
                </a:solidFill>
                <a:latin typeface="Marianne" panose="02000000000000000000" pitchFamily="50" charset="0"/>
              </a:rPr>
              <a:t>+ 2 %</a:t>
            </a:r>
          </a:p>
          <a:p>
            <a:endParaRPr lang="fr-FR" sz="1100" b="1" dirty="0">
              <a:solidFill>
                <a:srgbClr val="00B050"/>
              </a:solidFill>
              <a:latin typeface="Marianne" panose="02000000000000000000" pitchFamily="50" charset="0"/>
            </a:endParaRPr>
          </a:p>
          <a:p>
            <a:endParaRPr lang="fr-FR" sz="1100" b="1" dirty="0">
              <a:solidFill>
                <a:srgbClr val="00B050"/>
              </a:solidFill>
              <a:latin typeface="Marianne" panose="02000000000000000000" pitchFamily="50" charset="0"/>
            </a:endParaRPr>
          </a:p>
          <a:p>
            <a:r>
              <a:rPr lang="fr-FR" sz="1100" b="1" dirty="0">
                <a:solidFill>
                  <a:srgbClr val="00B050"/>
                </a:solidFill>
                <a:latin typeface="Marianne" panose="02000000000000000000" pitchFamily="50" charset="0"/>
              </a:rPr>
              <a:t>+ 2 %</a:t>
            </a:r>
          </a:p>
        </p:txBody>
      </p:sp>
    </p:spTree>
    <p:extLst>
      <p:ext uri="{BB962C8B-B14F-4D97-AF65-F5344CB8AC3E}">
        <p14:creationId xmlns:p14="http://schemas.microsoft.com/office/powerpoint/2010/main" val="7777283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dirty="0" smtClean="0"/>
              <a:t>Italie – Les échanges de produits agricoles et agro-alimentaires </a:t>
            </a:r>
          </a:p>
          <a:p>
            <a:r>
              <a:rPr lang="fr-FR" i="1" dirty="0" smtClean="0"/>
              <a:t>Source : douane italienne, d’après Trade Data Monitor, données 2024</a:t>
            </a:r>
            <a:endParaRPr lang="fr-FR" i="1" dirty="0"/>
          </a:p>
        </p:txBody>
      </p:sp>
      <p:sp>
        <p:nvSpPr>
          <p:cNvPr id="3" name="Espace réservé du numéro de diapositive 2"/>
          <p:cNvSpPr>
            <a:spLocks noGrp="1"/>
          </p:cNvSpPr>
          <p:nvPr>
            <p:ph type="sldNum" sz="quarter" idx="12"/>
          </p:nvPr>
        </p:nvSpPr>
        <p:spPr/>
        <p:txBody>
          <a:bodyPr/>
          <a:lstStyle/>
          <a:p>
            <a:fld id="{6A68152B-30FF-4F47-8AD6-E728982B61F2}" type="slidenum">
              <a:rPr lang="fr-FR" smtClean="0"/>
              <a:t>15</a:t>
            </a:fld>
            <a:endParaRPr lang="fr-FR"/>
          </a:p>
        </p:txBody>
      </p:sp>
      <p:sp>
        <p:nvSpPr>
          <p:cNvPr id="4" name="Espace réservé du texte 3"/>
          <p:cNvSpPr>
            <a:spLocks noGrp="1"/>
          </p:cNvSpPr>
          <p:nvPr>
            <p:ph type="body" sz="quarter" idx="13"/>
          </p:nvPr>
        </p:nvSpPr>
        <p:spPr/>
        <p:txBody>
          <a:bodyPr/>
          <a:lstStyle/>
          <a:p>
            <a:r>
              <a:rPr lang="fr-FR" dirty="0"/>
              <a:t>Balance commerciale </a:t>
            </a:r>
            <a:r>
              <a:rPr lang="fr-FR" dirty="0" smtClean="0"/>
              <a:t>italienne </a:t>
            </a:r>
            <a:r>
              <a:rPr lang="fr-FR" dirty="0"/>
              <a:t>avec la France (en valeur</a:t>
            </a:r>
            <a:r>
              <a:rPr lang="fr-FR" dirty="0" smtClean="0"/>
              <a:t>)</a:t>
            </a:r>
            <a:endParaRPr lang="fr-FR" dirty="0"/>
          </a:p>
        </p:txBody>
      </p:sp>
      <p:sp>
        <p:nvSpPr>
          <p:cNvPr id="6" name="Espace réservé du texte 5"/>
          <p:cNvSpPr>
            <a:spLocks noGrp="1"/>
          </p:cNvSpPr>
          <p:nvPr>
            <p:ph type="body" sz="quarter" idx="16"/>
          </p:nvPr>
        </p:nvSpPr>
        <p:spPr/>
        <p:txBody>
          <a:bodyPr>
            <a:normAutofit lnSpcReduction="10000"/>
          </a:bodyPr>
          <a:lstStyle/>
          <a:p>
            <a:r>
              <a:rPr lang="fr-FR" b="0" dirty="0"/>
              <a:t>La balance </a:t>
            </a:r>
            <a:r>
              <a:rPr lang="fr-FR" b="0" dirty="0" smtClean="0"/>
              <a:t>commerciale italienne est </a:t>
            </a:r>
            <a:r>
              <a:rPr lang="fr-FR" b="0" dirty="0"/>
              <a:t>légèrement déficitaire avec la France. </a:t>
            </a:r>
          </a:p>
          <a:p>
            <a:endParaRPr lang="fr-FR" dirty="0"/>
          </a:p>
        </p:txBody>
      </p:sp>
      <p:graphicFrame>
        <p:nvGraphicFramePr>
          <p:cNvPr id="7" name="Graphique 6"/>
          <p:cNvGraphicFramePr>
            <a:graphicFrameLocks/>
          </p:cNvGraphicFramePr>
          <p:nvPr>
            <p:extLst>
              <p:ext uri="{D42A27DB-BD31-4B8C-83A1-F6EECF244321}">
                <p14:modId xmlns:p14="http://schemas.microsoft.com/office/powerpoint/2010/main" val="1025555375"/>
              </p:ext>
            </p:extLst>
          </p:nvPr>
        </p:nvGraphicFramePr>
        <p:xfrm>
          <a:off x="166798" y="1393870"/>
          <a:ext cx="11858404" cy="4651330"/>
        </p:xfrm>
        <a:graphic>
          <a:graphicData uri="http://schemas.openxmlformats.org/drawingml/2006/chart">
            <c:chart xmlns:c="http://schemas.openxmlformats.org/drawingml/2006/chart" xmlns:r="http://schemas.openxmlformats.org/officeDocument/2006/relationships" r:id="rId2"/>
          </a:graphicData>
        </a:graphic>
      </p:graphicFrame>
      <p:cxnSp>
        <p:nvCxnSpPr>
          <p:cNvPr id="8" name="Connecteur droit 7"/>
          <p:cNvCxnSpPr/>
          <p:nvPr/>
        </p:nvCxnSpPr>
        <p:spPr>
          <a:xfrm>
            <a:off x="859449" y="3414584"/>
            <a:ext cx="11022989" cy="9654"/>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838774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dirty="0" smtClean="0"/>
              <a:t>Italie – Les échanges de produits agricoles et agro-alimentaires </a:t>
            </a:r>
          </a:p>
          <a:p>
            <a:r>
              <a:rPr lang="fr-FR" i="1" dirty="0" smtClean="0"/>
              <a:t>Source : douane italienne, d’après Trade Data Monitor, données 2024</a:t>
            </a:r>
            <a:endParaRPr lang="fr-FR" i="1" dirty="0"/>
          </a:p>
        </p:txBody>
      </p:sp>
      <p:sp>
        <p:nvSpPr>
          <p:cNvPr id="3" name="Espace réservé du numéro de diapositive 2"/>
          <p:cNvSpPr>
            <a:spLocks noGrp="1"/>
          </p:cNvSpPr>
          <p:nvPr>
            <p:ph type="sldNum" sz="quarter" idx="12"/>
          </p:nvPr>
        </p:nvSpPr>
        <p:spPr/>
        <p:txBody>
          <a:bodyPr/>
          <a:lstStyle/>
          <a:p>
            <a:fld id="{6A68152B-30FF-4F47-8AD6-E728982B61F2}" type="slidenum">
              <a:rPr lang="fr-FR" smtClean="0"/>
              <a:t>16</a:t>
            </a:fld>
            <a:endParaRPr lang="fr-FR"/>
          </a:p>
        </p:txBody>
      </p:sp>
      <p:sp>
        <p:nvSpPr>
          <p:cNvPr id="4" name="Espace réservé du texte 3"/>
          <p:cNvSpPr>
            <a:spLocks noGrp="1"/>
          </p:cNvSpPr>
          <p:nvPr>
            <p:ph type="body" sz="quarter" idx="13"/>
          </p:nvPr>
        </p:nvSpPr>
        <p:spPr/>
        <p:txBody>
          <a:bodyPr/>
          <a:lstStyle/>
          <a:p>
            <a:r>
              <a:rPr lang="fr-FR" dirty="0"/>
              <a:t>Balance commerciale </a:t>
            </a:r>
            <a:r>
              <a:rPr lang="fr-FR" dirty="0" smtClean="0"/>
              <a:t>italienne </a:t>
            </a:r>
            <a:r>
              <a:rPr lang="fr-FR" dirty="0"/>
              <a:t>avec la France par poste d’importation (en valeur</a:t>
            </a:r>
            <a:r>
              <a:rPr lang="fr-FR" dirty="0" smtClean="0"/>
              <a:t>)</a:t>
            </a:r>
            <a:endParaRPr lang="fr-FR" dirty="0"/>
          </a:p>
        </p:txBody>
      </p:sp>
      <p:sp>
        <p:nvSpPr>
          <p:cNvPr id="6" name="Espace réservé du texte 5"/>
          <p:cNvSpPr>
            <a:spLocks noGrp="1"/>
          </p:cNvSpPr>
          <p:nvPr>
            <p:ph type="body" sz="quarter" idx="16"/>
          </p:nvPr>
        </p:nvSpPr>
        <p:spPr>
          <a:xfrm>
            <a:off x="166798" y="839522"/>
            <a:ext cx="11858404" cy="855928"/>
          </a:xfrm>
        </p:spPr>
        <p:txBody>
          <a:bodyPr>
            <a:normAutofit/>
          </a:bodyPr>
          <a:lstStyle/>
          <a:p>
            <a:r>
              <a:rPr lang="fr-FR" b="0" dirty="0"/>
              <a:t>1</a:t>
            </a:r>
            <a:r>
              <a:rPr lang="fr-FR" b="0" baseline="30000" dirty="0"/>
              <a:t>er</a:t>
            </a:r>
            <a:r>
              <a:rPr lang="fr-FR" b="0" dirty="0"/>
              <a:t> poste </a:t>
            </a:r>
            <a:r>
              <a:rPr lang="fr-FR" b="0" dirty="0">
                <a:solidFill>
                  <a:schemeClr val="bg2">
                    <a:lumMod val="75000"/>
                  </a:schemeClr>
                </a:solidFill>
              </a:rPr>
              <a:t>excédentaire</a:t>
            </a:r>
            <a:r>
              <a:rPr lang="fr-FR" b="0" dirty="0"/>
              <a:t> : </a:t>
            </a:r>
            <a:r>
              <a:rPr lang="fr-FR" b="0" i="1" dirty="0" smtClean="0"/>
              <a:t>Produits d’épicerie.</a:t>
            </a:r>
            <a:endParaRPr lang="fr-FR" b="0" i="1" dirty="0"/>
          </a:p>
          <a:p>
            <a:r>
              <a:rPr lang="fr-FR" b="0" dirty="0"/>
              <a:t>1</a:t>
            </a:r>
            <a:r>
              <a:rPr lang="fr-FR" b="0" baseline="30000" dirty="0"/>
              <a:t>er</a:t>
            </a:r>
            <a:r>
              <a:rPr lang="fr-FR" b="0" dirty="0"/>
              <a:t> poste </a:t>
            </a:r>
            <a:r>
              <a:rPr lang="fr-FR" b="0" dirty="0">
                <a:solidFill>
                  <a:schemeClr val="accent2">
                    <a:lumMod val="60000"/>
                    <a:lumOff val="40000"/>
                  </a:schemeClr>
                </a:solidFill>
              </a:rPr>
              <a:t>déficitaire</a:t>
            </a:r>
            <a:r>
              <a:rPr lang="fr-FR" b="0" dirty="0"/>
              <a:t> : </a:t>
            </a:r>
            <a:r>
              <a:rPr lang="fr-FR" b="0" i="1" dirty="0" smtClean="0"/>
              <a:t>Animaux vivants et génétique.</a:t>
            </a:r>
            <a:endParaRPr lang="fr-FR" b="0" i="1" dirty="0"/>
          </a:p>
        </p:txBody>
      </p:sp>
      <p:graphicFrame>
        <p:nvGraphicFramePr>
          <p:cNvPr id="7" name="Graphique 6"/>
          <p:cNvGraphicFramePr>
            <a:graphicFrameLocks/>
          </p:cNvGraphicFramePr>
          <p:nvPr>
            <p:extLst>
              <p:ext uri="{D42A27DB-BD31-4B8C-83A1-F6EECF244321}">
                <p14:modId xmlns:p14="http://schemas.microsoft.com/office/powerpoint/2010/main" val="2726223600"/>
              </p:ext>
            </p:extLst>
          </p:nvPr>
        </p:nvGraphicFramePr>
        <p:xfrm>
          <a:off x="166798" y="1909330"/>
          <a:ext cx="11858404" cy="4186670"/>
        </p:xfrm>
        <a:graphic>
          <a:graphicData uri="http://schemas.openxmlformats.org/drawingml/2006/chart">
            <c:chart xmlns:c="http://schemas.openxmlformats.org/drawingml/2006/chart" xmlns:r="http://schemas.openxmlformats.org/officeDocument/2006/relationships" r:id="rId2"/>
          </a:graphicData>
        </a:graphic>
      </p:graphicFrame>
      <p:sp>
        <p:nvSpPr>
          <p:cNvPr id="8" name="Rectangle 7"/>
          <p:cNvSpPr/>
          <p:nvPr/>
        </p:nvSpPr>
        <p:spPr>
          <a:xfrm>
            <a:off x="3915548" y="3818723"/>
            <a:ext cx="7962127" cy="1753402"/>
          </a:xfrm>
          <a:prstGeom prst="rect">
            <a:avLst/>
          </a:prstGeom>
          <a:solidFill>
            <a:srgbClr val="C0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fr-FR"/>
          </a:p>
        </p:txBody>
      </p:sp>
      <p:sp>
        <p:nvSpPr>
          <p:cNvPr id="9" name="Rectangle 8"/>
          <p:cNvSpPr/>
          <p:nvPr/>
        </p:nvSpPr>
        <p:spPr>
          <a:xfrm>
            <a:off x="1024754" y="2076450"/>
            <a:ext cx="2890794" cy="1742273"/>
          </a:xfrm>
          <a:prstGeom prst="rect">
            <a:avLst/>
          </a:prstGeom>
          <a:solidFill>
            <a:schemeClr val="accent3">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0" name="Connecteur droit 9"/>
          <p:cNvCxnSpPr/>
          <p:nvPr/>
        </p:nvCxnSpPr>
        <p:spPr>
          <a:xfrm>
            <a:off x="1024754" y="3818723"/>
            <a:ext cx="10852921"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803822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dirty="0" smtClean="0"/>
              <a:t>Italie – Les échanges de produits agricoles et agro-alimentaires </a:t>
            </a:r>
          </a:p>
          <a:p>
            <a:r>
              <a:rPr lang="fr-FR" i="1" dirty="0" smtClean="0"/>
              <a:t>Source : douane italienne, d’après Trade Data Monitor, données 2024</a:t>
            </a:r>
            <a:endParaRPr lang="fr-FR" i="1" dirty="0"/>
          </a:p>
        </p:txBody>
      </p:sp>
      <p:sp>
        <p:nvSpPr>
          <p:cNvPr id="3" name="Espace réservé du numéro de diapositive 2"/>
          <p:cNvSpPr>
            <a:spLocks noGrp="1"/>
          </p:cNvSpPr>
          <p:nvPr>
            <p:ph type="sldNum" sz="quarter" idx="12"/>
          </p:nvPr>
        </p:nvSpPr>
        <p:spPr/>
        <p:txBody>
          <a:bodyPr/>
          <a:lstStyle/>
          <a:p>
            <a:fld id="{6A68152B-30FF-4F47-8AD6-E728982B61F2}" type="slidenum">
              <a:rPr lang="fr-FR" smtClean="0"/>
              <a:t>17</a:t>
            </a:fld>
            <a:endParaRPr lang="fr-FR"/>
          </a:p>
        </p:txBody>
      </p:sp>
      <p:sp>
        <p:nvSpPr>
          <p:cNvPr id="4" name="Espace réservé du texte 3"/>
          <p:cNvSpPr>
            <a:spLocks noGrp="1"/>
          </p:cNvSpPr>
          <p:nvPr>
            <p:ph type="body" sz="quarter" idx="13"/>
          </p:nvPr>
        </p:nvSpPr>
        <p:spPr/>
        <p:txBody>
          <a:bodyPr/>
          <a:lstStyle/>
          <a:p>
            <a:r>
              <a:rPr lang="fr-FR" dirty="0"/>
              <a:t>Postes d’importation en provenance de France (en valeur</a:t>
            </a:r>
            <a:r>
              <a:rPr lang="fr-FR" dirty="0" smtClean="0"/>
              <a:t>)</a:t>
            </a:r>
            <a:endParaRPr lang="fr-FR" dirty="0"/>
          </a:p>
        </p:txBody>
      </p:sp>
      <p:sp>
        <p:nvSpPr>
          <p:cNvPr id="5" name="Espace réservé du texte 4"/>
          <p:cNvSpPr>
            <a:spLocks noGrp="1"/>
          </p:cNvSpPr>
          <p:nvPr>
            <p:ph type="body" sz="quarter" idx="15"/>
          </p:nvPr>
        </p:nvSpPr>
        <p:spPr>
          <a:xfrm>
            <a:off x="173174" y="850674"/>
            <a:ext cx="11852028" cy="580228"/>
          </a:xfrm>
        </p:spPr>
        <p:txBody>
          <a:bodyPr>
            <a:noAutofit/>
          </a:bodyPr>
          <a:lstStyle/>
          <a:p>
            <a:r>
              <a:rPr lang="fr-FR" dirty="0"/>
              <a:t>Les importations de </a:t>
            </a:r>
            <a:r>
              <a:rPr lang="fr-FR" i="1" dirty="0" smtClean="0"/>
              <a:t>Animaux vivants et génétique </a:t>
            </a:r>
            <a:r>
              <a:rPr lang="fr-FR" dirty="0" smtClean="0"/>
              <a:t>augmentent </a:t>
            </a:r>
            <a:r>
              <a:rPr lang="fr-FR" dirty="0"/>
              <a:t>de </a:t>
            </a:r>
            <a:r>
              <a:rPr lang="fr-FR" dirty="0" smtClean="0"/>
              <a:t>50 </a:t>
            </a:r>
            <a:r>
              <a:rPr lang="fr-FR" dirty="0"/>
              <a:t>% cumulativement sur trois ans.</a:t>
            </a:r>
          </a:p>
          <a:p>
            <a:endParaRPr lang="fr-FR" sz="1600" dirty="0"/>
          </a:p>
        </p:txBody>
      </p:sp>
      <p:sp>
        <p:nvSpPr>
          <p:cNvPr id="6" name="Espace réservé du texte 5"/>
          <p:cNvSpPr>
            <a:spLocks noGrp="1"/>
          </p:cNvSpPr>
          <p:nvPr>
            <p:ph type="body" sz="quarter" idx="21"/>
          </p:nvPr>
        </p:nvSpPr>
        <p:spPr/>
        <p:txBody>
          <a:bodyPr/>
          <a:lstStyle/>
          <a:p>
            <a:r>
              <a:rPr lang="fr-FR" dirty="0"/>
              <a:t>Taux de variation cumulée sur 3 </a:t>
            </a:r>
            <a:r>
              <a:rPr lang="fr-FR" dirty="0" smtClean="0"/>
              <a:t>ans</a:t>
            </a:r>
            <a:endParaRPr lang="fr-FR" dirty="0"/>
          </a:p>
        </p:txBody>
      </p:sp>
      <p:graphicFrame>
        <p:nvGraphicFramePr>
          <p:cNvPr id="7" name="Graphique 6"/>
          <p:cNvGraphicFramePr>
            <a:graphicFrameLocks/>
          </p:cNvGraphicFramePr>
          <p:nvPr>
            <p:extLst>
              <p:ext uri="{D42A27DB-BD31-4B8C-83A1-F6EECF244321}">
                <p14:modId xmlns:p14="http://schemas.microsoft.com/office/powerpoint/2010/main" val="4141132469"/>
              </p:ext>
            </p:extLst>
          </p:nvPr>
        </p:nvGraphicFramePr>
        <p:xfrm>
          <a:off x="173174" y="1503334"/>
          <a:ext cx="11858404" cy="4706287"/>
        </p:xfrm>
        <a:graphic>
          <a:graphicData uri="http://schemas.openxmlformats.org/drawingml/2006/chart">
            <c:chart xmlns:c="http://schemas.openxmlformats.org/drawingml/2006/chart" xmlns:r="http://schemas.openxmlformats.org/officeDocument/2006/relationships" r:id="rId2"/>
          </a:graphicData>
        </a:graphic>
      </p:graphicFrame>
      <p:sp>
        <p:nvSpPr>
          <p:cNvPr id="8" name="ZoneTexte 7"/>
          <p:cNvSpPr txBox="1"/>
          <p:nvPr/>
        </p:nvSpPr>
        <p:spPr>
          <a:xfrm>
            <a:off x="1101751" y="1655934"/>
            <a:ext cx="10929827" cy="276999"/>
          </a:xfrm>
          <a:prstGeom prst="rect">
            <a:avLst/>
          </a:prstGeom>
          <a:noFill/>
        </p:spPr>
        <p:txBody>
          <a:bodyPr wrap="square" rtlCol="0">
            <a:spAutoFit/>
          </a:bodyPr>
          <a:lstStyle/>
          <a:p>
            <a:r>
              <a:rPr lang="fr-FR" sz="1200" b="1" dirty="0" smtClean="0">
                <a:solidFill>
                  <a:srgbClr val="00B050"/>
                </a:solidFill>
                <a:latin typeface="Marianne" panose="02000000000000000000" pitchFamily="50" charset="0"/>
              </a:rPr>
              <a:t>  + 50 %             + 38 %            + 39 %           + 51 %              + 20 %            + 49 %            </a:t>
            </a:r>
            <a:r>
              <a:rPr lang="fr-FR" sz="1200" b="1" dirty="0" smtClean="0">
                <a:solidFill>
                  <a:srgbClr val="FF0000"/>
                </a:solidFill>
                <a:latin typeface="Marianne" panose="02000000000000000000" pitchFamily="50" charset="0"/>
              </a:rPr>
              <a:t>- 4 %                 </a:t>
            </a:r>
            <a:r>
              <a:rPr lang="fr-FR" sz="1200" b="1" dirty="0" smtClean="0">
                <a:solidFill>
                  <a:srgbClr val="00B050"/>
                </a:solidFill>
                <a:latin typeface="Marianne" panose="02000000000000000000" pitchFamily="50" charset="0"/>
              </a:rPr>
              <a:t>+ 22 %           + 151 %         + 165 %                + 29 %</a:t>
            </a:r>
            <a:endParaRPr lang="fr-FR" sz="1200" b="1" dirty="0">
              <a:solidFill>
                <a:srgbClr val="00B050"/>
              </a:solidFill>
              <a:latin typeface="Marianne" panose="02000000000000000000" pitchFamily="50" charset="0"/>
            </a:endParaRPr>
          </a:p>
        </p:txBody>
      </p:sp>
    </p:spTree>
    <p:extLst>
      <p:ext uri="{BB962C8B-B14F-4D97-AF65-F5344CB8AC3E}">
        <p14:creationId xmlns:p14="http://schemas.microsoft.com/office/powerpoint/2010/main" val="28341137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dirty="0" smtClean="0"/>
              <a:t>Italie – Les échanges de produits agricoles et agro-alimentaires </a:t>
            </a:r>
          </a:p>
          <a:p>
            <a:r>
              <a:rPr lang="fr-FR" dirty="0" smtClean="0"/>
              <a:t>Source : douane française, d’après Trade Data Monitor, données 2024</a:t>
            </a:r>
            <a:endParaRPr lang="fr-FR" dirty="0"/>
          </a:p>
        </p:txBody>
      </p:sp>
      <p:sp>
        <p:nvSpPr>
          <p:cNvPr id="3" name="Espace réservé du numéro de diapositive 2"/>
          <p:cNvSpPr>
            <a:spLocks noGrp="1"/>
          </p:cNvSpPr>
          <p:nvPr>
            <p:ph type="sldNum" sz="quarter" idx="12"/>
          </p:nvPr>
        </p:nvSpPr>
        <p:spPr/>
        <p:txBody>
          <a:bodyPr/>
          <a:lstStyle/>
          <a:p>
            <a:fld id="{6A68152B-30FF-4F47-8AD6-E728982B61F2}" type="slidenum">
              <a:rPr lang="fr-FR" smtClean="0"/>
              <a:t>18</a:t>
            </a:fld>
            <a:endParaRPr lang="fr-FR"/>
          </a:p>
        </p:txBody>
      </p:sp>
      <p:sp>
        <p:nvSpPr>
          <p:cNvPr id="4" name="Espace réservé du texte 3"/>
          <p:cNvSpPr>
            <a:spLocks noGrp="1"/>
          </p:cNvSpPr>
          <p:nvPr>
            <p:ph type="body" sz="quarter" idx="13"/>
          </p:nvPr>
        </p:nvSpPr>
        <p:spPr/>
        <p:txBody>
          <a:bodyPr/>
          <a:lstStyle/>
          <a:p>
            <a:r>
              <a:rPr lang="fr-FR" dirty="0" smtClean="0"/>
              <a:t>Principaux clients de la France (en valeur)</a:t>
            </a:r>
            <a:endParaRPr lang="fr-FR" dirty="0"/>
          </a:p>
        </p:txBody>
      </p:sp>
      <p:sp>
        <p:nvSpPr>
          <p:cNvPr id="6" name="Espace réservé du texte 5"/>
          <p:cNvSpPr>
            <a:spLocks noGrp="1"/>
          </p:cNvSpPr>
          <p:nvPr>
            <p:ph type="body" sz="quarter" idx="21"/>
          </p:nvPr>
        </p:nvSpPr>
        <p:spPr>
          <a:xfrm>
            <a:off x="9714450" y="473042"/>
            <a:ext cx="2310751" cy="305200"/>
          </a:xfrm>
        </p:spPr>
        <p:txBody>
          <a:bodyPr/>
          <a:lstStyle/>
          <a:p>
            <a:pPr algn="ctr"/>
            <a:r>
              <a:rPr lang="fr-FR" dirty="0"/>
              <a:t>Taux de variation 2024/2023</a:t>
            </a:r>
          </a:p>
        </p:txBody>
      </p:sp>
      <p:graphicFrame>
        <p:nvGraphicFramePr>
          <p:cNvPr id="7" name="Graphique 6"/>
          <p:cNvGraphicFramePr>
            <a:graphicFrameLocks/>
          </p:cNvGraphicFramePr>
          <p:nvPr>
            <p:extLst>
              <p:ext uri="{D42A27DB-BD31-4B8C-83A1-F6EECF244321}">
                <p14:modId xmlns:p14="http://schemas.microsoft.com/office/powerpoint/2010/main" val="1857056048"/>
              </p:ext>
            </p:extLst>
          </p:nvPr>
        </p:nvGraphicFramePr>
        <p:xfrm>
          <a:off x="166797" y="1114424"/>
          <a:ext cx="11858405" cy="4629151"/>
        </p:xfrm>
        <a:graphic>
          <a:graphicData uri="http://schemas.openxmlformats.org/drawingml/2006/chart">
            <c:chart xmlns:c="http://schemas.openxmlformats.org/drawingml/2006/chart" xmlns:r="http://schemas.openxmlformats.org/officeDocument/2006/relationships" r:id="rId2"/>
          </a:graphicData>
        </a:graphic>
      </p:graphicFrame>
      <p:sp>
        <p:nvSpPr>
          <p:cNvPr id="8" name="Rectangle 7"/>
          <p:cNvSpPr/>
          <p:nvPr/>
        </p:nvSpPr>
        <p:spPr>
          <a:xfrm>
            <a:off x="4490113" y="1585168"/>
            <a:ext cx="577472" cy="308739"/>
          </a:xfrm>
          <a:prstGeom prst="rect">
            <a:avLst/>
          </a:prstGeom>
          <a:solidFill>
            <a:schemeClr val="bg1"/>
          </a:solidFill>
          <a:ln w="28575">
            <a:solidFill>
              <a:srgbClr val="00B050"/>
            </a:solidFill>
          </a:ln>
        </p:spPr>
        <p:txBody>
          <a:bodyPr wrap="square" lIns="91440" tIns="45720" rIns="91440" bIns="4572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fr-FR" sz="1500" b="1" cap="none" spc="0">
                <a:ln w="22225">
                  <a:solidFill>
                    <a:srgbClr val="00B050"/>
                  </a:solidFill>
                  <a:prstDash val="solid"/>
                </a:ln>
                <a:solidFill>
                  <a:srgbClr val="00B050"/>
                </a:solidFill>
                <a:effectLst/>
                <a:latin typeface="Garamond" panose="02020404030301010803" pitchFamily="18" charset="0"/>
              </a:rPr>
              <a:t>4e</a:t>
            </a:r>
          </a:p>
        </p:txBody>
      </p:sp>
    </p:spTree>
    <p:extLst>
      <p:ext uri="{BB962C8B-B14F-4D97-AF65-F5344CB8AC3E}">
        <p14:creationId xmlns:p14="http://schemas.microsoft.com/office/powerpoint/2010/main" val="16358398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i="1" dirty="0" smtClean="0"/>
              <a:t>Italie – Les échanges de produits agricoles et agro-alimentaires </a:t>
            </a:r>
          </a:p>
          <a:p>
            <a:r>
              <a:rPr lang="fr-FR" i="1" dirty="0" smtClean="0"/>
              <a:t>Source : douane italienne, d’après Trade Data Monitor, données 2024</a:t>
            </a:r>
            <a:endParaRPr lang="fr-FR" i="1" dirty="0"/>
          </a:p>
        </p:txBody>
      </p:sp>
      <p:sp>
        <p:nvSpPr>
          <p:cNvPr id="3" name="Espace réservé du texte 2"/>
          <p:cNvSpPr>
            <a:spLocks noGrp="1"/>
          </p:cNvSpPr>
          <p:nvPr>
            <p:ph type="body" sz="quarter" idx="13"/>
          </p:nvPr>
        </p:nvSpPr>
        <p:spPr/>
        <p:txBody>
          <a:bodyPr/>
          <a:lstStyle/>
          <a:p>
            <a:r>
              <a:rPr lang="fr-FR" dirty="0"/>
              <a:t>Postes d’importation (en valeur</a:t>
            </a:r>
            <a:r>
              <a:rPr lang="fr-FR" dirty="0" smtClean="0"/>
              <a:t>)</a:t>
            </a:r>
            <a:endParaRPr lang="fr-FR" dirty="0"/>
          </a:p>
        </p:txBody>
      </p:sp>
      <p:sp>
        <p:nvSpPr>
          <p:cNvPr id="4" name="Espace réservé du numéro de diapositive 3"/>
          <p:cNvSpPr>
            <a:spLocks noGrp="1"/>
          </p:cNvSpPr>
          <p:nvPr>
            <p:ph type="sldNum" sz="quarter" idx="12"/>
          </p:nvPr>
        </p:nvSpPr>
        <p:spPr/>
        <p:txBody>
          <a:bodyPr/>
          <a:lstStyle/>
          <a:p>
            <a:fld id="{6A68152B-30FF-4F47-8AD6-E728982B61F2}" type="slidenum">
              <a:rPr lang="fr-FR" smtClean="0"/>
              <a:t>19</a:t>
            </a:fld>
            <a:endParaRPr lang="fr-FR"/>
          </a:p>
        </p:txBody>
      </p:sp>
      <p:graphicFrame>
        <p:nvGraphicFramePr>
          <p:cNvPr id="5" name="Graphique 4"/>
          <p:cNvGraphicFramePr>
            <a:graphicFrameLocks/>
          </p:cNvGraphicFramePr>
          <p:nvPr>
            <p:extLst>
              <p:ext uri="{D42A27DB-BD31-4B8C-83A1-F6EECF244321}">
                <p14:modId xmlns:p14="http://schemas.microsoft.com/office/powerpoint/2010/main" val="2494433507"/>
              </p:ext>
            </p:extLst>
          </p:nvPr>
        </p:nvGraphicFramePr>
        <p:xfrm>
          <a:off x="166798" y="766354"/>
          <a:ext cx="5920493" cy="489421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Graphique 5"/>
          <p:cNvGraphicFramePr>
            <a:graphicFrameLocks/>
          </p:cNvGraphicFramePr>
          <p:nvPr>
            <p:extLst>
              <p:ext uri="{D42A27DB-BD31-4B8C-83A1-F6EECF244321}">
                <p14:modId xmlns:p14="http://schemas.microsoft.com/office/powerpoint/2010/main" val="1623595124"/>
              </p:ext>
            </p:extLst>
          </p:nvPr>
        </p:nvGraphicFramePr>
        <p:xfrm>
          <a:off x="6087291" y="766355"/>
          <a:ext cx="5937911" cy="489421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638792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328860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dirty="0" smtClean="0"/>
              <a:t>Italie – Les échanges de produits agricoles et agro-alimentaires</a:t>
            </a:r>
          </a:p>
          <a:p>
            <a:r>
              <a:rPr lang="fr-FR" i="1" dirty="0" smtClean="0"/>
              <a:t>Source : Service économique </a:t>
            </a:r>
            <a:r>
              <a:rPr lang="fr-FR" i="1" dirty="0"/>
              <a:t>régional </a:t>
            </a:r>
            <a:r>
              <a:rPr lang="fr-FR" i="1" dirty="0" smtClean="0"/>
              <a:t>de Rome</a:t>
            </a:r>
            <a:endParaRPr lang="fr-FR" i="1" dirty="0"/>
          </a:p>
        </p:txBody>
      </p:sp>
      <p:sp>
        <p:nvSpPr>
          <p:cNvPr id="3" name="Espace réservé du numéro de diapositive 2"/>
          <p:cNvSpPr>
            <a:spLocks noGrp="1"/>
          </p:cNvSpPr>
          <p:nvPr>
            <p:ph type="sldNum" sz="quarter" idx="12"/>
          </p:nvPr>
        </p:nvSpPr>
        <p:spPr/>
        <p:txBody>
          <a:bodyPr/>
          <a:lstStyle/>
          <a:p>
            <a:fld id="{6A68152B-30FF-4F47-8AD6-E728982B61F2}" type="slidenum">
              <a:rPr lang="fr-FR" smtClean="0"/>
              <a:t>3</a:t>
            </a:fld>
            <a:endParaRPr lang="fr-FR"/>
          </a:p>
        </p:txBody>
      </p:sp>
      <p:sp>
        <p:nvSpPr>
          <p:cNvPr id="4" name="Espace réservé du texte 3"/>
          <p:cNvSpPr>
            <a:spLocks noGrp="1"/>
          </p:cNvSpPr>
          <p:nvPr>
            <p:ph type="body" sz="quarter" idx="13"/>
          </p:nvPr>
        </p:nvSpPr>
        <p:spPr/>
        <p:txBody>
          <a:bodyPr/>
          <a:lstStyle/>
          <a:p>
            <a:r>
              <a:rPr lang="fr-FR" dirty="0" smtClean="0"/>
              <a:t>Production et valeur ajoutée de l’agriculture italienne (1)</a:t>
            </a:r>
            <a:endParaRPr lang="fr-FR" dirty="0"/>
          </a:p>
        </p:txBody>
      </p:sp>
      <p:sp>
        <p:nvSpPr>
          <p:cNvPr id="5" name="Espace réservé du texte 4"/>
          <p:cNvSpPr>
            <a:spLocks noGrp="1"/>
          </p:cNvSpPr>
          <p:nvPr>
            <p:ph type="body" sz="quarter" idx="15"/>
          </p:nvPr>
        </p:nvSpPr>
        <p:spPr>
          <a:xfrm>
            <a:off x="166797" y="872456"/>
            <a:ext cx="11852028" cy="4009937"/>
          </a:xfrm>
        </p:spPr>
        <p:txBody>
          <a:bodyPr>
            <a:normAutofit/>
          </a:bodyPr>
          <a:lstStyle/>
          <a:p>
            <a:pPr algn="just"/>
            <a:r>
              <a:rPr lang="fr-FR" dirty="0"/>
              <a:t>La </a:t>
            </a:r>
            <a:r>
              <a:rPr lang="fr-FR" b="1" u="sng" dirty="0"/>
              <a:t>production agricole italienne </a:t>
            </a:r>
            <a:r>
              <a:rPr lang="fr-FR" dirty="0" smtClean="0"/>
              <a:t>s’est établie à </a:t>
            </a:r>
            <a:r>
              <a:rPr lang="fr-FR" b="1" dirty="0"/>
              <a:t>75,4 </a:t>
            </a:r>
            <a:r>
              <a:rPr lang="fr-FR" b="1" dirty="0" smtClean="0"/>
              <a:t>Mrd € </a:t>
            </a:r>
            <a:r>
              <a:rPr lang="fr-FR" dirty="0" smtClean="0"/>
              <a:t>en 2024, soit 14,2 % </a:t>
            </a:r>
            <a:r>
              <a:rPr lang="fr-FR" dirty="0"/>
              <a:t>du </a:t>
            </a:r>
            <a:r>
              <a:rPr lang="fr-FR" dirty="0" smtClean="0"/>
              <a:t>total de l’UE. L’Italie se classe ainsi en </a:t>
            </a:r>
            <a:r>
              <a:rPr lang="fr-FR" b="1" dirty="0" smtClean="0"/>
              <a:t>3</a:t>
            </a:r>
            <a:r>
              <a:rPr lang="fr-FR" b="1" baseline="30000" dirty="0" smtClean="0"/>
              <a:t>e</a:t>
            </a:r>
            <a:r>
              <a:rPr lang="fr-FR" b="1" dirty="0" smtClean="0"/>
              <a:t> position </a:t>
            </a:r>
            <a:r>
              <a:rPr lang="fr-FR" dirty="0"/>
              <a:t>après la France (89,4 </a:t>
            </a:r>
            <a:r>
              <a:rPr lang="fr-FR" dirty="0" smtClean="0"/>
              <a:t>Mrd </a:t>
            </a:r>
            <a:r>
              <a:rPr lang="fr-FR" dirty="0"/>
              <a:t>€) et l’Allemagne (75,5 </a:t>
            </a:r>
            <a:r>
              <a:rPr lang="fr-FR" dirty="0" smtClean="0"/>
              <a:t>Mrd </a:t>
            </a:r>
            <a:r>
              <a:rPr lang="fr-FR" dirty="0"/>
              <a:t>€).</a:t>
            </a:r>
          </a:p>
          <a:p>
            <a:pPr algn="just"/>
            <a:endParaRPr lang="fr-FR" dirty="0"/>
          </a:p>
          <a:p>
            <a:pPr algn="just"/>
            <a:r>
              <a:rPr lang="fr-FR" dirty="0"/>
              <a:t>La </a:t>
            </a:r>
            <a:r>
              <a:rPr lang="fr-FR" b="1" u="sng" dirty="0"/>
              <a:t>valeur ajoutée </a:t>
            </a:r>
            <a:r>
              <a:rPr lang="fr-FR" b="1" u="sng" dirty="0" smtClean="0"/>
              <a:t>de </a:t>
            </a:r>
            <a:r>
              <a:rPr lang="fr-FR" b="1" u="sng" dirty="0"/>
              <a:t>l’agriculture italienne</a:t>
            </a:r>
            <a:r>
              <a:rPr lang="fr-FR" dirty="0"/>
              <a:t> s’est quant à </a:t>
            </a:r>
            <a:r>
              <a:rPr lang="fr-FR" dirty="0" smtClean="0"/>
              <a:t>elle établie à </a:t>
            </a:r>
            <a:r>
              <a:rPr lang="fr-FR" b="1" dirty="0"/>
              <a:t>43 </a:t>
            </a:r>
            <a:r>
              <a:rPr lang="fr-FR" b="1" dirty="0" smtClean="0"/>
              <a:t>Mrd €</a:t>
            </a:r>
            <a:r>
              <a:rPr lang="fr-FR" dirty="0" smtClean="0"/>
              <a:t> en 2024, soit 18,4 % </a:t>
            </a:r>
            <a:r>
              <a:rPr lang="fr-FR" dirty="0"/>
              <a:t>du total </a:t>
            </a:r>
            <a:r>
              <a:rPr lang="fr-FR" dirty="0" smtClean="0"/>
              <a:t>de l’UE. Cela </a:t>
            </a:r>
            <a:r>
              <a:rPr lang="fr-FR" dirty="0"/>
              <a:t>place l’Italie en </a:t>
            </a:r>
            <a:r>
              <a:rPr lang="fr-FR" b="1" dirty="0" smtClean="0"/>
              <a:t>1</a:t>
            </a:r>
            <a:r>
              <a:rPr lang="fr-FR" b="1" baseline="30000" dirty="0" smtClean="0"/>
              <a:t>re</a:t>
            </a:r>
            <a:r>
              <a:rPr lang="fr-FR" b="1" dirty="0" smtClean="0"/>
              <a:t> position </a:t>
            </a:r>
            <a:r>
              <a:rPr lang="fr-FR" dirty="0"/>
              <a:t>en ce domaine devant l’Espagne (</a:t>
            </a:r>
            <a:r>
              <a:rPr lang="fr-FR" dirty="0" smtClean="0"/>
              <a:t>38,5 Mrd </a:t>
            </a:r>
            <a:r>
              <a:rPr lang="fr-FR" dirty="0"/>
              <a:t>€) et la France (35,4 </a:t>
            </a:r>
            <a:r>
              <a:rPr lang="fr-FR" dirty="0" smtClean="0"/>
              <a:t>Mrd </a:t>
            </a:r>
            <a:r>
              <a:rPr lang="fr-FR" dirty="0"/>
              <a:t>€).</a:t>
            </a:r>
          </a:p>
          <a:p>
            <a:pPr algn="just"/>
            <a:endParaRPr lang="fr-FR" dirty="0"/>
          </a:p>
          <a:p>
            <a:pPr algn="just"/>
            <a:r>
              <a:rPr lang="fr-FR" dirty="0"/>
              <a:t>Globalement, ces chiffres traduisent </a:t>
            </a:r>
            <a:r>
              <a:rPr lang="fr-FR" dirty="0" smtClean="0"/>
              <a:t>entre 2023 et 2024 :</a:t>
            </a:r>
          </a:p>
          <a:p>
            <a:pPr marL="342900" indent="-342900" algn="just">
              <a:buFont typeface="Arial" panose="020B0604020202020204" pitchFamily="34" charset="0"/>
              <a:buChar char="•"/>
            </a:pPr>
            <a:r>
              <a:rPr lang="fr-FR" dirty="0" smtClean="0"/>
              <a:t>une </a:t>
            </a:r>
            <a:r>
              <a:rPr lang="fr-FR" b="1" dirty="0"/>
              <a:t>augmentation </a:t>
            </a:r>
            <a:r>
              <a:rPr lang="fr-FR" dirty="0" smtClean="0"/>
              <a:t>en valeur s’agissant </a:t>
            </a:r>
            <a:r>
              <a:rPr lang="fr-FR" dirty="0"/>
              <a:t>notamment des </a:t>
            </a:r>
            <a:r>
              <a:rPr lang="fr-FR" b="1" dirty="0"/>
              <a:t>fruits et légumes </a:t>
            </a:r>
            <a:r>
              <a:rPr lang="fr-FR" dirty="0"/>
              <a:t>et de la </a:t>
            </a:r>
            <a:r>
              <a:rPr lang="fr-FR" b="1" dirty="0" smtClean="0"/>
              <a:t>viticulture </a:t>
            </a:r>
            <a:r>
              <a:rPr lang="fr-FR" dirty="0" smtClean="0"/>
              <a:t>;</a:t>
            </a:r>
          </a:p>
          <a:p>
            <a:pPr marL="342900" indent="-342900" algn="just">
              <a:buFont typeface="Arial" panose="020B0604020202020204" pitchFamily="34" charset="0"/>
              <a:buChar char="•"/>
            </a:pPr>
            <a:r>
              <a:rPr lang="fr-FR" dirty="0"/>
              <a:t>u</a:t>
            </a:r>
            <a:r>
              <a:rPr lang="fr-FR" dirty="0" smtClean="0"/>
              <a:t>ne </a:t>
            </a:r>
            <a:r>
              <a:rPr lang="fr-FR" b="1" dirty="0" smtClean="0"/>
              <a:t>baisse</a:t>
            </a:r>
            <a:r>
              <a:rPr lang="fr-FR" dirty="0" smtClean="0"/>
              <a:t> en valeur des </a:t>
            </a:r>
            <a:r>
              <a:rPr lang="fr-FR" dirty="0"/>
              <a:t>céréales, </a:t>
            </a:r>
            <a:r>
              <a:rPr lang="fr-FR" dirty="0" smtClean="0"/>
              <a:t>des </a:t>
            </a:r>
            <a:r>
              <a:rPr lang="fr-FR" dirty="0"/>
              <a:t>agrumes et </a:t>
            </a:r>
            <a:r>
              <a:rPr lang="fr-FR" dirty="0" smtClean="0"/>
              <a:t>de l’huile </a:t>
            </a:r>
            <a:r>
              <a:rPr lang="fr-FR" dirty="0"/>
              <a:t>d’olive </a:t>
            </a:r>
            <a:r>
              <a:rPr lang="fr-FR" dirty="0" smtClean="0"/>
              <a:t>en </a:t>
            </a:r>
            <a:r>
              <a:rPr lang="fr-FR" dirty="0"/>
              <a:t>raison, notamment, des conditions climatiques</a:t>
            </a:r>
            <a:r>
              <a:rPr lang="fr-FR" dirty="0" smtClean="0"/>
              <a:t>.</a:t>
            </a:r>
            <a:endParaRPr lang="fr-FR" dirty="0"/>
          </a:p>
        </p:txBody>
      </p:sp>
    </p:spTree>
    <p:extLst>
      <p:ext uri="{BB962C8B-B14F-4D97-AF65-F5344CB8AC3E}">
        <p14:creationId xmlns:p14="http://schemas.microsoft.com/office/powerpoint/2010/main" val="30882492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dirty="0" smtClean="0"/>
              <a:t>Italie – Les échanges de produits agricoles et agro-alimentaires</a:t>
            </a:r>
          </a:p>
          <a:p>
            <a:r>
              <a:rPr lang="fr-FR" i="1" dirty="0" smtClean="0"/>
              <a:t>Source : Service économique </a:t>
            </a:r>
            <a:r>
              <a:rPr lang="fr-FR" i="1" dirty="0"/>
              <a:t>régional </a:t>
            </a:r>
            <a:r>
              <a:rPr lang="fr-FR" i="1" dirty="0" smtClean="0"/>
              <a:t>de Rome</a:t>
            </a:r>
            <a:endParaRPr lang="fr-FR" i="1" dirty="0"/>
          </a:p>
        </p:txBody>
      </p:sp>
      <p:sp>
        <p:nvSpPr>
          <p:cNvPr id="3" name="Espace réservé du numéro de diapositive 2"/>
          <p:cNvSpPr>
            <a:spLocks noGrp="1"/>
          </p:cNvSpPr>
          <p:nvPr>
            <p:ph type="sldNum" sz="quarter" idx="12"/>
          </p:nvPr>
        </p:nvSpPr>
        <p:spPr/>
        <p:txBody>
          <a:bodyPr/>
          <a:lstStyle/>
          <a:p>
            <a:fld id="{6A68152B-30FF-4F47-8AD6-E728982B61F2}" type="slidenum">
              <a:rPr lang="fr-FR" smtClean="0"/>
              <a:t>4</a:t>
            </a:fld>
            <a:endParaRPr lang="fr-FR"/>
          </a:p>
        </p:txBody>
      </p:sp>
      <p:sp>
        <p:nvSpPr>
          <p:cNvPr id="4" name="Espace réservé du texte 3"/>
          <p:cNvSpPr>
            <a:spLocks noGrp="1"/>
          </p:cNvSpPr>
          <p:nvPr>
            <p:ph type="body" sz="quarter" idx="13"/>
          </p:nvPr>
        </p:nvSpPr>
        <p:spPr/>
        <p:txBody>
          <a:bodyPr/>
          <a:lstStyle/>
          <a:p>
            <a:r>
              <a:rPr lang="fr-FR" dirty="0"/>
              <a:t>Production et valeur ajoutée de l’agriculture italienne </a:t>
            </a:r>
            <a:r>
              <a:rPr lang="fr-FR" dirty="0" smtClean="0"/>
              <a:t>(2)</a:t>
            </a:r>
            <a:endParaRPr lang="fr-FR" dirty="0"/>
          </a:p>
        </p:txBody>
      </p:sp>
      <p:sp>
        <p:nvSpPr>
          <p:cNvPr id="5" name="Espace réservé du texte 4"/>
          <p:cNvSpPr>
            <a:spLocks noGrp="1"/>
          </p:cNvSpPr>
          <p:nvPr>
            <p:ph type="body" sz="quarter" idx="15"/>
          </p:nvPr>
        </p:nvSpPr>
        <p:spPr>
          <a:xfrm>
            <a:off x="166797" y="872456"/>
            <a:ext cx="11852028" cy="5025005"/>
          </a:xfrm>
        </p:spPr>
        <p:txBody>
          <a:bodyPr>
            <a:normAutofit lnSpcReduction="10000"/>
          </a:bodyPr>
          <a:lstStyle/>
          <a:p>
            <a:pPr algn="just"/>
            <a:r>
              <a:rPr lang="fr-FR" dirty="0"/>
              <a:t>L’Italie occupe la </a:t>
            </a:r>
            <a:r>
              <a:rPr lang="fr-FR" b="1" dirty="0" smtClean="0"/>
              <a:t>1</a:t>
            </a:r>
            <a:r>
              <a:rPr lang="fr-FR" b="1" baseline="30000" dirty="0" smtClean="0"/>
              <a:t>re</a:t>
            </a:r>
            <a:r>
              <a:rPr lang="fr-FR" b="1" dirty="0" smtClean="0"/>
              <a:t> place </a:t>
            </a:r>
            <a:r>
              <a:rPr lang="fr-FR" b="1" dirty="0"/>
              <a:t>en Europe</a:t>
            </a:r>
            <a:r>
              <a:rPr lang="fr-FR" dirty="0"/>
              <a:t> en matière de productions sous </a:t>
            </a:r>
            <a:r>
              <a:rPr lang="fr-FR" b="1" dirty="0"/>
              <a:t>appellation d’origine ou indication géographique protégée</a:t>
            </a:r>
            <a:r>
              <a:rPr lang="fr-FR" dirty="0"/>
              <a:t>. </a:t>
            </a:r>
            <a:endParaRPr lang="fr-FR" dirty="0" smtClean="0"/>
          </a:p>
          <a:p>
            <a:pPr algn="just"/>
            <a:endParaRPr lang="fr-FR" dirty="0"/>
          </a:p>
          <a:p>
            <a:pPr algn="just"/>
            <a:r>
              <a:rPr lang="fr-FR" dirty="0" smtClean="0"/>
              <a:t>L’Italie </a:t>
            </a:r>
            <a:r>
              <a:rPr lang="fr-FR" dirty="0"/>
              <a:t>est également, avec près de </a:t>
            </a:r>
            <a:r>
              <a:rPr lang="fr-FR" b="1" dirty="0" smtClean="0"/>
              <a:t>19 % </a:t>
            </a:r>
            <a:r>
              <a:rPr lang="fr-FR" b="1" dirty="0"/>
              <a:t>de la surface agricole utile</a:t>
            </a:r>
            <a:r>
              <a:rPr lang="fr-FR" dirty="0"/>
              <a:t> (SAU), un des </a:t>
            </a:r>
            <a:r>
              <a:rPr lang="fr-FR" i="1" dirty="0"/>
              <a:t>leaders</a:t>
            </a:r>
            <a:r>
              <a:rPr lang="fr-FR" dirty="0"/>
              <a:t> de l’</a:t>
            </a:r>
            <a:r>
              <a:rPr lang="fr-FR" b="1" dirty="0"/>
              <a:t>agriculture biologique </a:t>
            </a:r>
            <a:r>
              <a:rPr lang="fr-FR" dirty="0"/>
              <a:t>au sein de l’Union européenne.</a:t>
            </a:r>
          </a:p>
          <a:p>
            <a:pPr algn="just"/>
            <a:endParaRPr lang="fr-FR" dirty="0"/>
          </a:p>
          <a:p>
            <a:pPr algn="just"/>
            <a:r>
              <a:rPr lang="fr-FR" dirty="0"/>
              <a:t>Près des </a:t>
            </a:r>
            <a:r>
              <a:rPr lang="fr-FR" b="1" dirty="0"/>
              <a:t>deux tiers du chiffre d’affaires agricole de l’Italie </a:t>
            </a:r>
            <a:r>
              <a:rPr lang="fr-FR" dirty="0"/>
              <a:t>proviennent des </a:t>
            </a:r>
            <a:r>
              <a:rPr lang="fr-FR" b="1" dirty="0"/>
              <a:t>productions végétales</a:t>
            </a:r>
            <a:r>
              <a:rPr lang="fr-FR" dirty="0"/>
              <a:t>. L’Italie est ainsi en 2024 </a:t>
            </a:r>
            <a:r>
              <a:rPr lang="fr-FR" dirty="0" smtClean="0"/>
              <a:t>:</a:t>
            </a:r>
          </a:p>
          <a:p>
            <a:pPr marL="342900" indent="-342900" algn="just">
              <a:buFont typeface="Arial" panose="020B0604020202020204" pitchFamily="34" charset="0"/>
              <a:buChar char="•"/>
            </a:pPr>
            <a:r>
              <a:rPr lang="fr-FR" dirty="0" smtClean="0"/>
              <a:t>le 1</a:t>
            </a:r>
            <a:r>
              <a:rPr lang="fr-FR" baseline="30000" dirty="0" smtClean="0"/>
              <a:t>er</a:t>
            </a:r>
            <a:r>
              <a:rPr lang="fr-FR" dirty="0" smtClean="0"/>
              <a:t> producteur </a:t>
            </a:r>
            <a:r>
              <a:rPr lang="fr-FR" dirty="0"/>
              <a:t>mondial de </a:t>
            </a:r>
            <a:r>
              <a:rPr lang="fr-FR" dirty="0" smtClean="0"/>
              <a:t>vin ;</a:t>
            </a:r>
          </a:p>
          <a:p>
            <a:pPr marL="342900" indent="-342900" algn="just">
              <a:buFont typeface="Arial" panose="020B0604020202020204" pitchFamily="34" charset="0"/>
              <a:buChar char="•"/>
            </a:pPr>
            <a:r>
              <a:rPr lang="fr-FR" dirty="0" smtClean="0"/>
              <a:t>le 1</a:t>
            </a:r>
            <a:r>
              <a:rPr lang="fr-FR" baseline="30000" dirty="0" smtClean="0"/>
              <a:t>er</a:t>
            </a:r>
            <a:r>
              <a:rPr lang="fr-FR" dirty="0" smtClean="0"/>
              <a:t> producteur </a:t>
            </a:r>
            <a:r>
              <a:rPr lang="fr-FR" dirty="0"/>
              <a:t>européen de </a:t>
            </a:r>
            <a:r>
              <a:rPr lang="fr-FR" dirty="0" smtClean="0"/>
              <a:t>riz ;</a:t>
            </a:r>
          </a:p>
          <a:p>
            <a:pPr marL="342900" indent="-342900" algn="just">
              <a:buFont typeface="Arial" panose="020B0604020202020204" pitchFamily="34" charset="0"/>
              <a:buChar char="•"/>
            </a:pPr>
            <a:r>
              <a:rPr lang="fr-FR" dirty="0" smtClean="0"/>
              <a:t>le 2</a:t>
            </a:r>
            <a:r>
              <a:rPr lang="fr-FR" baseline="30000" dirty="0" smtClean="0"/>
              <a:t>e</a:t>
            </a:r>
            <a:r>
              <a:rPr lang="fr-FR" dirty="0" smtClean="0"/>
              <a:t> producteur européen </a:t>
            </a:r>
            <a:r>
              <a:rPr lang="fr-FR" dirty="0"/>
              <a:t>de fruits et légumes. </a:t>
            </a:r>
            <a:endParaRPr lang="fr-FR" dirty="0" smtClean="0"/>
          </a:p>
          <a:p>
            <a:pPr marL="342900" indent="-342900" algn="just">
              <a:buFont typeface="Arial" panose="020B0604020202020204" pitchFamily="34" charset="0"/>
              <a:buChar char="•"/>
            </a:pPr>
            <a:endParaRPr lang="fr-FR" dirty="0"/>
          </a:p>
          <a:p>
            <a:pPr algn="just"/>
            <a:r>
              <a:rPr lang="fr-FR" dirty="0" smtClean="0"/>
              <a:t>L’Italie </a:t>
            </a:r>
            <a:r>
              <a:rPr lang="fr-FR" dirty="0"/>
              <a:t>produit également des céréales (maïs, blé dur) et de l’huile d’olive.  L’élevage (un tiers du chiffre d’affaires agricole italien) se concentre surtout dans les exploitations intensives du nord de l’Italie (engraissement de jeunes bovins, lait, viande, porcs).</a:t>
            </a:r>
          </a:p>
          <a:p>
            <a:pPr algn="just"/>
            <a:endParaRPr lang="fr-FR" dirty="0"/>
          </a:p>
        </p:txBody>
      </p:sp>
    </p:spTree>
    <p:extLst>
      <p:ext uri="{BB962C8B-B14F-4D97-AF65-F5344CB8AC3E}">
        <p14:creationId xmlns:p14="http://schemas.microsoft.com/office/powerpoint/2010/main" val="19365199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dirty="0" smtClean="0"/>
              <a:t>Italie – Les échanges de produits agricoles et agro-alimentaires</a:t>
            </a:r>
          </a:p>
          <a:p>
            <a:r>
              <a:rPr lang="fr-FR" i="1" dirty="0" smtClean="0"/>
              <a:t>Source : Service économique </a:t>
            </a:r>
            <a:r>
              <a:rPr lang="fr-FR" i="1" dirty="0"/>
              <a:t>régional </a:t>
            </a:r>
            <a:r>
              <a:rPr lang="fr-FR" i="1" dirty="0" smtClean="0"/>
              <a:t>de Rome</a:t>
            </a:r>
            <a:endParaRPr lang="fr-FR" i="1" dirty="0"/>
          </a:p>
        </p:txBody>
      </p:sp>
      <p:sp>
        <p:nvSpPr>
          <p:cNvPr id="3" name="Espace réservé du numéro de diapositive 2"/>
          <p:cNvSpPr>
            <a:spLocks noGrp="1"/>
          </p:cNvSpPr>
          <p:nvPr>
            <p:ph type="sldNum" sz="quarter" idx="12"/>
          </p:nvPr>
        </p:nvSpPr>
        <p:spPr/>
        <p:txBody>
          <a:bodyPr/>
          <a:lstStyle/>
          <a:p>
            <a:fld id="{6A68152B-30FF-4F47-8AD6-E728982B61F2}" type="slidenum">
              <a:rPr lang="fr-FR" smtClean="0"/>
              <a:t>5</a:t>
            </a:fld>
            <a:endParaRPr lang="fr-FR"/>
          </a:p>
        </p:txBody>
      </p:sp>
      <p:sp>
        <p:nvSpPr>
          <p:cNvPr id="4" name="Espace réservé du texte 3"/>
          <p:cNvSpPr>
            <a:spLocks noGrp="1"/>
          </p:cNvSpPr>
          <p:nvPr>
            <p:ph type="body" sz="quarter" idx="13"/>
          </p:nvPr>
        </p:nvSpPr>
        <p:spPr/>
        <p:txBody>
          <a:bodyPr/>
          <a:lstStyle/>
          <a:p>
            <a:r>
              <a:rPr lang="fr-FR" dirty="0" smtClean="0"/>
              <a:t>Une croissance des exportations agro-alimentaires</a:t>
            </a:r>
            <a:endParaRPr lang="fr-FR" dirty="0"/>
          </a:p>
        </p:txBody>
      </p:sp>
      <p:sp>
        <p:nvSpPr>
          <p:cNvPr id="5" name="Espace réservé du texte 4"/>
          <p:cNvSpPr>
            <a:spLocks noGrp="1"/>
          </p:cNvSpPr>
          <p:nvPr>
            <p:ph type="body" sz="quarter" idx="15"/>
          </p:nvPr>
        </p:nvSpPr>
        <p:spPr>
          <a:xfrm>
            <a:off x="166797" y="872456"/>
            <a:ext cx="11852028" cy="5025005"/>
          </a:xfrm>
        </p:spPr>
        <p:txBody>
          <a:bodyPr>
            <a:normAutofit/>
          </a:bodyPr>
          <a:lstStyle/>
          <a:p>
            <a:pPr algn="just"/>
            <a:r>
              <a:rPr lang="fr-FR" dirty="0"/>
              <a:t>L’Italie se caractérise enfin par le </a:t>
            </a:r>
            <a:r>
              <a:rPr lang="fr-FR" b="1" dirty="0"/>
              <a:t>très fort dynamisme </a:t>
            </a:r>
            <a:r>
              <a:rPr lang="fr-FR" dirty="0"/>
              <a:t>de </a:t>
            </a:r>
            <a:r>
              <a:rPr lang="fr-FR" dirty="0" smtClean="0"/>
              <a:t>ses </a:t>
            </a:r>
            <a:r>
              <a:rPr lang="fr-FR" b="1" dirty="0" smtClean="0"/>
              <a:t>exportations </a:t>
            </a:r>
            <a:r>
              <a:rPr lang="fr-FR" dirty="0" smtClean="0"/>
              <a:t>de</a:t>
            </a:r>
            <a:r>
              <a:rPr lang="fr-FR" b="1" dirty="0" smtClean="0"/>
              <a:t> </a:t>
            </a:r>
            <a:r>
              <a:rPr lang="fr-FR" b="1" dirty="0"/>
              <a:t>produits </a:t>
            </a:r>
            <a:r>
              <a:rPr lang="fr-FR" b="1" dirty="0" smtClean="0"/>
              <a:t>       agro-alimentaires</a:t>
            </a:r>
            <a:r>
              <a:rPr lang="fr-FR" dirty="0" smtClean="0"/>
              <a:t> :</a:t>
            </a:r>
          </a:p>
          <a:p>
            <a:pPr marL="342900" indent="-342900" algn="just">
              <a:buFont typeface="Arial" panose="020B0604020202020204" pitchFamily="34" charset="0"/>
              <a:buChar char="•"/>
            </a:pPr>
            <a:r>
              <a:rPr lang="fr-FR" dirty="0" smtClean="0"/>
              <a:t>+ </a:t>
            </a:r>
            <a:r>
              <a:rPr lang="fr-FR" dirty="0"/>
              <a:t>7 % </a:t>
            </a:r>
            <a:r>
              <a:rPr lang="fr-FR" dirty="0" smtClean="0"/>
              <a:t>de croissance entre 2023 et 2024 ;</a:t>
            </a:r>
          </a:p>
          <a:p>
            <a:pPr marL="342900" indent="-342900" algn="just">
              <a:buFont typeface="Arial" panose="020B0604020202020204" pitchFamily="34" charset="0"/>
              <a:buChar char="•"/>
            </a:pPr>
            <a:r>
              <a:rPr lang="fr-FR" dirty="0"/>
              <a:t>près de 70 </a:t>
            </a:r>
            <a:r>
              <a:rPr lang="fr-FR" dirty="0" smtClean="0"/>
              <a:t>Mrd € d’exportations, </a:t>
            </a:r>
            <a:r>
              <a:rPr lang="fr-FR" dirty="0"/>
              <a:t>dont 8 </a:t>
            </a:r>
            <a:r>
              <a:rPr lang="fr-FR" dirty="0" smtClean="0"/>
              <a:t>Mrd </a:t>
            </a:r>
            <a:r>
              <a:rPr lang="fr-FR" dirty="0"/>
              <a:t>€ pour le seul secteur </a:t>
            </a:r>
            <a:r>
              <a:rPr lang="fr-FR" dirty="0" smtClean="0"/>
              <a:t>viticole.</a:t>
            </a:r>
            <a:endParaRPr lang="fr-FR" dirty="0"/>
          </a:p>
          <a:p>
            <a:pPr algn="just"/>
            <a:endParaRPr lang="fr-FR" dirty="0" smtClean="0"/>
          </a:p>
          <a:p>
            <a:pPr algn="just"/>
            <a:r>
              <a:rPr lang="fr-FR" dirty="0" smtClean="0"/>
              <a:t>À noter une </a:t>
            </a:r>
            <a:r>
              <a:rPr lang="fr-FR" b="1" dirty="0"/>
              <a:t>forte dépendance italienne </a:t>
            </a:r>
            <a:r>
              <a:rPr lang="fr-FR" b="1" dirty="0" smtClean="0"/>
              <a:t>au </a:t>
            </a:r>
            <a:r>
              <a:rPr lang="fr-FR" b="1" dirty="0"/>
              <a:t>marché américain</a:t>
            </a:r>
            <a:r>
              <a:rPr lang="fr-FR" dirty="0"/>
              <a:t> (8 </a:t>
            </a:r>
            <a:r>
              <a:rPr lang="fr-FR" dirty="0" smtClean="0"/>
              <a:t>Mrd </a:t>
            </a:r>
            <a:r>
              <a:rPr lang="fr-FR" dirty="0"/>
              <a:t>€ </a:t>
            </a:r>
            <a:r>
              <a:rPr lang="fr-FR" dirty="0" smtClean="0"/>
              <a:t>d’exports, </a:t>
            </a:r>
            <a:r>
              <a:rPr lang="fr-FR" dirty="0"/>
              <a:t>dont 2 </a:t>
            </a:r>
            <a:r>
              <a:rPr lang="fr-FR" dirty="0" smtClean="0"/>
              <a:t>Mrd </a:t>
            </a:r>
            <a:r>
              <a:rPr lang="fr-FR" dirty="0"/>
              <a:t>€ pour le secteur viticole), ce qui induit une très </a:t>
            </a:r>
            <a:r>
              <a:rPr lang="fr-FR" b="1" dirty="0" smtClean="0"/>
              <a:t>grande </a:t>
            </a:r>
            <a:r>
              <a:rPr lang="fr-FR" b="1" dirty="0"/>
              <a:t>vigilance </a:t>
            </a:r>
            <a:r>
              <a:rPr lang="fr-FR" dirty="0" smtClean="0"/>
              <a:t>vis-à-vis </a:t>
            </a:r>
            <a:r>
              <a:rPr lang="fr-FR" dirty="0"/>
              <a:t>des récentes décisions de l’administration américaine et une volonté de principe, de promouvoir au plan européen l’ouverture de nouveaux marchés</a:t>
            </a:r>
            <a:r>
              <a:rPr lang="fr-FR" dirty="0" smtClean="0"/>
              <a:t>.</a:t>
            </a:r>
            <a:endParaRPr lang="fr-FR" dirty="0"/>
          </a:p>
          <a:p>
            <a:endParaRPr lang="fr-FR" dirty="0"/>
          </a:p>
        </p:txBody>
      </p:sp>
    </p:spTree>
    <p:extLst>
      <p:ext uri="{BB962C8B-B14F-4D97-AF65-F5344CB8AC3E}">
        <p14:creationId xmlns:p14="http://schemas.microsoft.com/office/powerpoint/2010/main" val="26842533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dirty="0" smtClean="0"/>
              <a:t>Italie – Les échanges de produits agricoles et agro-alimentaires</a:t>
            </a:r>
          </a:p>
          <a:p>
            <a:r>
              <a:rPr lang="fr-FR" i="1" dirty="0" smtClean="0"/>
              <a:t>Source : Service économique </a:t>
            </a:r>
            <a:r>
              <a:rPr lang="fr-FR" i="1" dirty="0"/>
              <a:t>régional </a:t>
            </a:r>
            <a:r>
              <a:rPr lang="fr-FR" i="1" dirty="0" smtClean="0"/>
              <a:t>de Rome</a:t>
            </a:r>
            <a:endParaRPr lang="fr-FR" i="1" dirty="0"/>
          </a:p>
        </p:txBody>
      </p:sp>
      <p:sp>
        <p:nvSpPr>
          <p:cNvPr id="3" name="Espace réservé du numéro de diapositive 2"/>
          <p:cNvSpPr>
            <a:spLocks noGrp="1"/>
          </p:cNvSpPr>
          <p:nvPr>
            <p:ph type="sldNum" sz="quarter" idx="12"/>
          </p:nvPr>
        </p:nvSpPr>
        <p:spPr/>
        <p:txBody>
          <a:bodyPr/>
          <a:lstStyle/>
          <a:p>
            <a:fld id="{6A68152B-30FF-4F47-8AD6-E728982B61F2}" type="slidenum">
              <a:rPr lang="fr-FR" smtClean="0"/>
              <a:t>6</a:t>
            </a:fld>
            <a:endParaRPr lang="fr-FR"/>
          </a:p>
        </p:txBody>
      </p:sp>
      <p:sp>
        <p:nvSpPr>
          <p:cNvPr id="4" name="Espace réservé du texte 3"/>
          <p:cNvSpPr>
            <a:spLocks noGrp="1"/>
          </p:cNvSpPr>
          <p:nvPr>
            <p:ph type="body" sz="quarter" idx="13"/>
          </p:nvPr>
        </p:nvSpPr>
        <p:spPr/>
        <p:txBody>
          <a:bodyPr/>
          <a:lstStyle/>
          <a:p>
            <a:r>
              <a:rPr lang="fr-FR" dirty="0" smtClean="0"/>
              <a:t>Politique agricole européenne et italienne</a:t>
            </a:r>
            <a:endParaRPr lang="fr-FR" dirty="0"/>
          </a:p>
        </p:txBody>
      </p:sp>
      <p:sp>
        <p:nvSpPr>
          <p:cNvPr id="5" name="Espace réservé du texte 4"/>
          <p:cNvSpPr>
            <a:spLocks noGrp="1"/>
          </p:cNvSpPr>
          <p:nvPr>
            <p:ph type="body" sz="quarter" idx="15"/>
          </p:nvPr>
        </p:nvSpPr>
        <p:spPr>
          <a:xfrm>
            <a:off x="166797" y="872456"/>
            <a:ext cx="11852028" cy="5025005"/>
          </a:xfrm>
        </p:spPr>
        <p:txBody>
          <a:bodyPr>
            <a:normAutofit/>
          </a:bodyPr>
          <a:lstStyle/>
          <a:p>
            <a:pPr algn="just"/>
            <a:r>
              <a:rPr lang="fr-FR" dirty="0"/>
              <a:t>Avec plus de 700.000 bénéficiaires des aides de la politique agricole commune (PAC) et près de 28 </a:t>
            </a:r>
            <a:r>
              <a:rPr lang="fr-FR" dirty="0" smtClean="0"/>
              <a:t>Mrd </a:t>
            </a:r>
            <a:r>
              <a:rPr lang="fr-FR" dirty="0"/>
              <a:t>€ d’aides </a:t>
            </a:r>
            <a:r>
              <a:rPr lang="fr-FR" dirty="0" smtClean="0"/>
              <a:t>européennes </a:t>
            </a:r>
            <a:r>
              <a:rPr lang="fr-FR" dirty="0"/>
              <a:t>sur la période 2023/2027, une part importante des orientations de </a:t>
            </a:r>
            <a:r>
              <a:rPr lang="fr-FR" dirty="0" smtClean="0"/>
              <a:t>la politique </a:t>
            </a:r>
            <a:r>
              <a:rPr lang="fr-FR" dirty="0"/>
              <a:t>agricole italienne dépend des choix effectués à Bruxelles.</a:t>
            </a:r>
          </a:p>
          <a:p>
            <a:pPr algn="just"/>
            <a:endParaRPr lang="fr-FR" dirty="0"/>
          </a:p>
          <a:p>
            <a:pPr algn="just"/>
            <a:r>
              <a:rPr lang="fr-FR" dirty="0"/>
              <a:t>Au lendemain des annonces, jugées décevantes, concernant les perspectives financières de la prochaine période de programmation UE, le gouvernement italien </a:t>
            </a:r>
            <a:r>
              <a:rPr lang="fr-FR" dirty="0" smtClean="0"/>
              <a:t>a annoncé en juillet 2025 </a:t>
            </a:r>
            <a:r>
              <a:rPr lang="fr-FR" dirty="0"/>
              <a:t>un </a:t>
            </a:r>
            <a:r>
              <a:rPr lang="fr-FR" b="1" dirty="0"/>
              <a:t>plan pluriannuel (2026/2028) de soutien à l’agriculture doté d’un </a:t>
            </a:r>
            <a:r>
              <a:rPr lang="fr-FR" b="1" dirty="0" smtClean="0"/>
              <a:t>milliard d’euros</a:t>
            </a:r>
            <a:r>
              <a:rPr lang="fr-FR" dirty="0"/>
              <a:t> : </a:t>
            </a:r>
            <a:r>
              <a:rPr lang="fr-FR" dirty="0" smtClean="0"/>
              <a:t>COLTIVAITALIA.</a:t>
            </a:r>
          </a:p>
          <a:p>
            <a:pPr algn="just"/>
            <a:r>
              <a:rPr lang="fr-FR" dirty="0" smtClean="0"/>
              <a:t>Les </a:t>
            </a:r>
            <a:r>
              <a:rPr lang="fr-FR" dirty="0"/>
              <a:t>principales mesures de ce plan </a:t>
            </a:r>
            <a:r>
              <a:rPr lang="fr-FR" dirty="0" smtClean="0"/>
              <a:t>concernent </a:t>
            </a:r>
            <a:r>
              <a:rPr lang="fr-FR" dirty="0"/>
              <a:t>le soutien à des secteurs de production déficitaires en Italie alors qu’ils sont jugés stratégique en termes de souveraineté alimentaire (blé, soja, élevage bovin, huile d’olive…), l’accompagnement des jeunes afin de faciliter la relève des générations en agriculture, et l’encouragement de la recherche et de l’innovation.</a:t>
            </a:r>
          </a:p>
          <a:p>
            <a:pPr algn="just"/>
            <a:endParaRPr lang="fr-FR" dirty="0" smtClean="0"/>
          </a:p>
          <a:p>
            <a:endParaRPr lang="fr-FR" dirty="0"/>
          </a:p>
        </p:txBody>
      </p:sp>
    </p:spTree>
    <p:extLst>
      <p:ext uri="{BB962C8B-B14F-4D97-AF65-F5344CB8AC3E}">
        <p14:creationId xmlns:p14="http://schemas.microsoft.com/office/powerpoint/2010/main" val="4540294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sz="quarter" idx="10"/>
          </p:nvPr>
        </p:nvSpPr>
        <p:spPr>
          <a:xfrm>
            <a:off x="1449977" y="4483546"/>
            <a:ext cx="5543006" cy="680040"/>
          </a:xfrm>
        </p:spPr>
        <p:txBody>
          <a:bodyPr/>
          <a:lstStyle/>
          <a:p>
            <a:r>
              <a:rPr lang="fr-FR" dirty="0" smtClean="0"/>
              <a:t>L’Italie avec le monde</a:t>
            </a:r>
            <a:endParaRPr lang="fr-FR" dirty="0"/>
          </a:p>
        </p:txBody>
      </p:sp>
      <p:graphicFrame>
        <p:nvGraphicFramePr>
          <p:cNvPr id="3" name="Graphique 2"/>
          <p:cNvGraphicFramePr>
            <a:graphicFrameLocks/>
          </p:cNvGraphicFramePr>
          <p:nvPr>
            <p:extLst>
              <p:ext uri="{D42A27DB-BD31-4B8C-83A1-F6EECF244321}">
                <p14:modId xmlns:p14="http://schemas.microsoft.com/office/powerpoint/2010/main" val="3852817067"/>
              </p:ext>
            </p:extLst>
          </p:nvPr>
        </p:nvGraphicFramePr>
        <p:xfrm>
          <a:off x="7217190" y="3070995"/>
          <a:ext cx="4974810" cy="31718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62037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dirty="0" smtClean="0"/>
              <a:t>Italie </a:t>
            </a:r>
            <a:r>
              <a:rPr lang="fr-FR" dirty="0"/>
              <a:t>– Les échanges de produits agricoles et agro-alimentaires </a:t>
            </a:r>
            <a:endParaRPr lang="fr-FR" dirty="0" smtClean="0"/>
          </a:p>
          <a:p>
            <a:r>
              <a:rPr lang="fr-FR" i="1" dirty="0" smtClean="0"/>
              <a:t>Source </a:t>
            </a:r>
            <a:r>
              <a:rPr lang="fr-FR" i="1" dirty="0"/>
              <a:t>: douane </a:t>
            </a:r>
            <a:r>
              <a:rPr lang="fr-FR" i="1" dirty="0" smtClean="0"/>
              <a:t>italienne, d’après </a:t>
            </a:r>
            <a:r>
              <a:rPr lang="fr-FR" i="1" dirty="0"/>
              <a:t>Trade Data Monitor, données 2024</a:t>
            </a:r>
          </a:p>
        </p:txBody>
      </p:sp>
      <p:sp>
        <p:nvSpPr>
          <p:cNvPr id="3" name="Espace réservé du numéro de diapositive 2"/>
          <p:cNvSpPr>
            <a:spLocks noGrp="1"/>
          </p:cNvSpPr>
          <p:nvPr>
            <p:ph type="sldNum" sz="quarter" idx="12"/>
          </p:nvPr>
        </p:nvSpPr>
        <p:spPr/>
        <p:txBody>
          <a:bodyPr/>
          <a:lstStyle/>
          <a:p>
            <a:fld id="{6A68152B-30FF-4F47-8AD6-E728982B61F2}" type="slidenum">
              <a:rPr lang="fr-FR" smtClean="0"/>
              <a:t>8</a:t>
            </a:fld>
            <a:endParaRPr lang="fr-FR"/>
          </a:p>
        </p:txBody>
      </p:sp>
      <p:sp>
        <p:nvSpPr>
          <p:cNvPr id="4" name="Espace réservé du texte 3"/>
          <p:cNvSpPr>
            <a:spLocks noGrp="1"/>
          </p:cNvSpPr>
          <p:nvPr>
            <p:ph type="body" sz="quarter" idx="13"/>
          </p:nvPr>
        </p:nvSpPr>
        <p:spPr/>
        <p:txBody>
          <a:bodyPr/>
          <a:lstStyle/>
          <a:p>
            <a:r>
              <a:rPr lang="fr-FR" dirty="0"/>
              <a:t>Les échanges agricoles et agro-alimentaires en un coup d’œil </a:t>
            </a:r>
          </a:p>
        </p:txBody>
      </p:sp>
      <p:sp>
        <p:nvSpPr>
          <p:cNvPr id="5" name="Espace réservé du texte 4"/>
          <p:cNvSpPr>
            <a:spLocks noGrp="1"/>
          </p:cNvSpPr>
          <p:nvPr>
            <p:ph type="body" sz="quarter" idx="14"/>
          </p:nvPr>
        </p:nvSpPr>
        <p:spPr/>
        <p:txBody>
          <a:bodyPr/>
          <a:lstStyle/>
          <a:p>
            <a:r>
              <a:rPr lang="fr-FR" dirty="0" smtClean="0"/>
              <a:t>Hausse de 6 % entre 2023 et 2024</a:t>
            </a:r>
            <a:endParaRPr lang="fr-FR" dirty="0"/>
          </a:p>
        </p:txBody>
      </p:sp>
      <p:sp>
        <p:nvSpPr>
          <p:cNvPr id="6" name="Espace réservé du texte 5"/>
          <p:cNvSpPr>
            <a:spLocks noGrp="1"/>
          </p:cNvSpPr>
          <p:nvPr>
            <p:ph type="body" sz="quarter" idx="15"/>
          </p:nvPr>
        </p:nvSpPr>
        <p:spPr/>
        <p:txBody>
          <a:bodyPr/>
          <a:lstStyle/>
          <a:p>
            <a:r>
              <a:rPr lang="fr-FR" dirty="0" smtClean="0">
                <a:solidFill>
                  <a:srgbClr val="00B050"/>
                </a:solidFill>
              </a:rPr>
              <a:t>Produits d’épicerie : + 22 %</a:t>
            </a:r>
          </a:p>
          <a:p>
            <a:r>
              <a:rPr lang="fr-FR" dirty="0" smtClean="0">
                <a:solidFill>
                  <a:srgbClr val="00B050"/>
                </a:solidFill>
              </a:rPr>
              <a:t>Fruits et légumes : + 9 %</a:t>
            </a:r>
          </a:p>
          <a:p>
            <a:r>
              <a:rPr lang="fr-FR" dirty="0" smtClean="0">
                <a:solidFill>
                  <a:srgbClr val="00B050"/>
                </a:solidFill>
              </a:rPr>
              <a:t>Pêche et aquaculture : + 3 %</a:t>
            </a:r>
            <a:endParaRPr lang="fr-FR" dirty="0">
              <a:solidFill>
                <a:srgbClr val="00B050"/>
              </a:solidFill>
            </a:endParaRPr>
          </a:p>
        </p:txBody>
      </p:sp>
      <p:sp>
        <p:nvSpPr>
          <p:cNvPr id="7" name="Espace réservé du texte 6"/>
          <p:cNvSpPr>
            <a:spLocks noGrp="1"/>
          </p:cNvSpPr>
          <p:nvPr>
            <p:ph type="body" sz="quarter" idx="16"/>
          </p:nvPr>
        </p:nvSpPr>
        <p:spPr/>
        <p:txBody>
          <a:bodyPr/>
          <a:lstStyle/>
          <a:p>
            <a:r>
              <a:rPr lang="fr-FR" dirty="0" smtClean="0"/>
              <a:t>Union européenne : + 5 %</a:t>
            </a:r>
          </a:p>
          <a:p>
            <a:r>
              <a:rPr lang="fr-FR" dirty="0" smtClean="0"/>
              <a:t>Allemagne : + 9 %</a:t>
            </a:r>
          </a:p>
          <a:p>
            <a:r>
              <a:rPr lang="fr-FR" dirty="0" smtClean="0"/>
              <a:t>Espagne : + 14 %</a:t>
            </a:r>
            <a:endParaRPr lang="fr-FR" dirty="0"/>
          </a:p>
        </p:txBody>
      </p:sp>
      <p:sp>
        <p:nvSpPr>
          <p:cNvPr id="8" name="Espace réservé du texte 7"/>
          <p:cNvSpPr>
            <a:spLocks noGrp="1"/>
          </p:cNvSpPr>
          <p:nvPr>
            <p:ph type="body" sz="quarter" idx="18"/>
          </p:nvPr>
        </p:nvSpPr>
        <p:spPr/>
        <p:txBody>
          <a:bodyPr/>
          <a:lstStyle/>
          <a:p>
            <a:r>
              <a:rPr lang="fr-FR" dirty="0" smtClean="0"/>
              <a:t>italiens</a:t>
            </a:r>
            <a:endParaRPr lang="fr-FR" dirty="0"/>
          </a:p>
        </p:txBody>
      </p:sp>
      <p:sp>
        <p:nvSpPr>
          <p:cNvPr id="9" name="Espace réservé du texte 8"/>
          <p:cNvSpPr>
            <a:spLocks noGrp="1"/>
          </p:cNvSpPr>
          <p:nvPr>
            <p:ph type="body" sz="quarter" idx="19"/>
          </p:nvPr>
        </p:nvSpPr>
        <p:spPr/>
        <p:txBody>
          <a:bodyPr/>
          <a:lstStyle/>
          <a:p>
            <a:r>
              <a:rPr lang="fr-FR" dirty="0"/>
              <a:t>d</a:t>
            </a:r>
            <a:r>
              <a:rPr lang="fr-FR" dirty="0" smtClean="0"/>
              <a:t>e l’Italie</a:t>
            </a:r>
            <a:endParaRPr lang="fr-FR" dirty="0"/>
          </a:p>
        </p:txBody>
      </p:sp>
      <p:sp>
        <p:nvSpPr>
          <p:cNvPr id="10" name="Espace réservé du texte 9"/>
          <p:cNvSpPr>
            <a:spLocks noGrp="1"/>
          </p:cNvSpPr>
          <p:nvPr>
            <p:ph type="body" sz="quarter" idx="20"/>
          </p:nvPr>
        </p:nvSpPr>
        <p:spPr/>
        <p:txBody>
          <a:bodyPr/>
          <a:lstStyle/>
          <a:p>
            <a:r>
              <a:rPr lang="fr-FR" dirty="0" smtClean="0"/>
              <a:t>italiennes</a:t>
            </a:r>
            <a:endParaRPr lang="fr-FR" dirty="0"/>
          </a:p>
        </p:txBody>
      </p:sp>
      <p:graphicFrame>
        <p:nvGraphicFramePr>
          <p:cNvPr id="11" name="Graphique 10"/>
          <p:cNvGraphicFramePr>
            <a:graphicFrameLocks/>
          </p:cNvGraphicFramePr>
          <p:nvPr>
            <p:extLst>
              <p:ext uri="{D42A27DB-BD31-4B8C-83A1-F6EECF244321}">
                <p14:modId xmlns:p14="http://schemas.microsoft.com/office/powerpoint/2010/main" val="3115351664"/>
              </p:ext>
            </p:extLst>
          </p:nvPr>
        </p:nvGraphicFramePr>
        <p:xfrm>
          <a:off x="163714" y="1826767"/>
          <a:ext cx="3934634" cy="355513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2" name="Graphique 11"/>
          <p:cNvGraphicFramePr>
            <a:graphicFrameLocks/>
          </p:cNvGraphicFramePr>
          <p:nvPr>
            <p:extLst>
              <p:ext uri="{D42A27DB-BD31-4B8C-83A1-F6EECF244321}">
                <p14:modId xmlns:p14="http://schemas.microsoft.com/office/powerpoint/2010/main" val="3544109520"/>
              </p:ext>
            </p:extLst>
          </p:nvPr>
        </p:nvGraphicFramePr>
        <p:xfrm>
          <a:off x="4098348" y="1826767"/>
          <a:ext cx="3967850" cy="355513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3" name="Graphique 12"/>
          <p:cNvGraphicFramePr>
            <a:graphicFrameLocks/>
          </p:cNvGraphicFramePr>
          <p:nvPr>
            <p:extLst>
              <p:ext uri="{D42A27DB-BD31-4B8C-83A1-F6EECF244321}">
                <p14:modId xmlns:p14="http://schemas.microsoft.com/office/powerpoint/2010/main" val="3119846624"/>
              </p:ext>
            </p:extLst>
          </p:nvPr>
        </p:nvGraphicFramePr>
        <p:xfrm>
          <a:off x="8066197" y="1826767"/>
          <a:ext cx="3959005" cy="3555131"/>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2829674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Graphique 6"/>
          <p:cNvGraphicFramePr>
            <a:graphicFrameLocks/>
          </p:cNvGraphicFramePr>
          <p:nvPr>
            <p:extLst>
              <p:ext uri="{D42A27DB-BD31-4B8C-83A1-F6EECF244321}">
                <p14:modId xmlns:p14="http://schemas.microsoft.com/office/powerpoint/2010/main" val="801268492"/>
              </p:ext>
            </p:extLst>
          </p:nvPr>
        </p:nvGraphicFramePr>
        <p:xfrm>
          <a:off x="166798" y="1393870"/>
          <a:ext cx="11858404" cy="4667296"/>
        </p:xfrm>
        <a:graphic>
          <a:graphicData uri="http://schemas.openxmlformats.org/drawingml/2006/chart">
            <c:chart xmlns:c="http://schemas.openxmlformats.org/drawingml/2006/chart" xmlns:r="http://schemas.openxmlformats.org/officeDocument/2006/relationships" r:id="rId2"/>
          </a:graphicData>
        </a:graphic>
      </p:graphicFrame>
      <p:sp>
        <p:nvSpPr>
          <p:cNvPr id="2" name="Espace réservé du pied de page 1"/>
          <p:cNvSpPr>
            <a:spLocks noGrp="1"/>
          </p:cNvSpPr>
          <p:nvPr>
            <p:ph type="ftr" sz="quarter" idx="11"/>
          </p:nvPr>
        </p:nvSpPr>
        <p:spPr/>
        <p:txBody>
          <a:bodyPr/>
          <a:lstStyle/>
          <a:p>
            <a:r>
              <a:rPr lang="fr-FR" dirty="0" smtClean="0"/>
              <a:t>Italie – Les échanges de produits agricoles et agro-alimentaires </a:t>
            </a:r>
          </a:p>
          <a:p>
            <a:r>
              <a:rPr lang="fr-FR" i="1" dirty="0" smtClean="0"/>
              <a:t>Source : douane italienne, d’après Trade Data Monitor, données 2024</a:t>
            </a:r>
            <a:endParaRPr lang="fr-FR" i="1" dirty="0"/>
          </a:p>
        </p:txBody>
      </p:sp>
      <p:sp>
        <p:nvSpPr>
          <p:cNvPr id="3" name="Espace réservé du numéro de diapositive 2"/>
          <p:cNvSpPr>
            <a:spLocks noGrp="1"/>
          </p:cNvSpPr>
          <p:nvPr>
            <p:ph type="sldNum" sz="quarter" idx="12"/>
          </p:nvPr>
        </p:nvSpPr>
        <p:spPr/>
        <p:txBody>
          <a:bodyPr/>
          <a:lstStyle/>
          <a:p>
            <a:fld id="{6A68152B-30FF-4F47-8AD6-E728982B61F2}" type="slidenum">
              <a:rPr lang="fr-FR" smtClean="0"/>
              <a:t>9</a:t>
            </a:fld>
            <a:endParaRPr lang="fr-FR"/>
          </a:p>
        </p:txBody>
      </p:sp>
      <p:sp>
        <p:nvSpPr>
          <p:cNvPr id="4" name="Espace réservé du texte 3"/>
          <p:cNvSpPr>
            <a:spLocks noGrp="1"/>
          </p:cNvSpPr>
          <p:nvPr>
            <p:ph type="body" sz="quarter" idx="13"/>
          </p:nvPr>
        </p:nvSpPr>
        <p:spPr/>
        <p:txBody>
          <a:bodyPr/>
          <a:lstStyle/>
          <a:p>
            <a:r>
              <a:rPr lang="fr-FR" dirty="0"/>
              <a:t>Balance commerciale (en valeur</a:t>
            </a:r>
            <a:r>
              <a:rPr lang="fr-FR" dirty="0" smtClean="0"/>
              <a:t>)</a:t>
            </a:r>
            <a:endParaRPr lang="fr-FR" dirty="0"/>
          </a:p>
        </p:txBody>
      </p:sp>
      <p:sp>
        <p:nvSpPr>
          <p:cNvPr id="6" name="Espace réservé du texte 5"/>
          <p:cNvSpPr>
            <a:spLocks noGrp="1"/>
          </p:cNvSpPr>
          <p:nvPr>
            <p:ph type="body" sz="quarter" idx="16"/>
          </p:nvPr>
        </p:nvSpPr>
        <p:spPr/>
        <p:txBody>
          <a:bodyPr>
            <a:normAutofit lnSpcReduction="10000"/>
          </a:bodyPr>
          <a:lstStyle/>
          <a:p>
            <a:r>
              <a:rPr lang="fr-FR" b="0" dirty="0"/>
              <a:t>Un excédent </a:t>
            </a:r>
            <a:r>
              <a:rPr lang="fr-FR" b="0" dirty="0" smtClean="0"/>
              <a:t>italien qui </a:t>
            </a:r>
            <a:r>
              <a:rPr lang="fr-FR" b="0" dirty="0"/>
              <a:t>se confirme depuis </a:t>
            </a:r>
            <a:r>
              <a:rPr lang="fr-FR" b="0" dirty="0" smtClean="0"/>
              <a:t>2019.</a:t>
            </a:r>
            <a:endParaRPr lang="fr-FR" b="0" dirty="0"/>
          </a:p>
        </p:txBody>
      </p:sp>
    </p:spTree>
    <p:extLst>
      <p:ext uri="{BB962C8B-B14F-4D97-AF65-F5344CB8AC3E}">
        <p14:creationId xmlns:p14="http://schemas.microsoft.com/office/powerpoint/2010/main" val="3390575178"/>
      </p:ext>
    </p:extLst>
  </p:cSld>
  <p:clrMapOvr>
    <a:masterClrMapping/>
  </p:clrMapOvr>
</p:sld>
</file>

<file path=ppt/theme/theme1.xml><?xml version="1.0" encoding="utf-8"?>
<a:theme xmlns:a="http://schemas.openxmlformats.org/drawingml/2006/main" name="Panorama">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473</TotalTime>
  <Words>1313</Words>
  <Application>Microsoft Office PowerPoint</Application>
  <PresentationFormat>Grand écran</PresentationFormat>
  <Paragraphs>151</Paragraphs>
  <Slides>19</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19</vt:i4>
      </vt:variant>
    </vt:vector>
  </HeadingPairs>
  <TitlesOfParts>
    <vt:vector size="25" baseType="lpstr">
      <vt:lpstr>Malgun Gothic Semilight</vt:lpstr>
      <vt:lpstr>Arial</vt:lpstr>
      <vt:lpstr>Calibri</vt:lpstr>
      <vt:lpstr>Garamond</vt:lpstr>
      <vt:lpstr>Marianne</vt:lpstr>
      <vt:lpstr>Panorama</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FranceAgriMer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VERSLUYS Henri</dc:creator>
  <cp:lastModifiedBy>VERSLUYS Henri</cp:lastModifiedBy>
  <cp:revision>83</cp:revision>
  <dcterms:created xsi:type="dcterms:W3CDTF">2025-04-03T15:40:27Z</dcterms:created>
  <dcterms:modified xsi:type="dcterms:W3CDTF">2025-08-19T09:27:08Z</dcterms:modified>
</cp:coreProperties>
</file>