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B6482"/>
    <a:srgbClr val="2FB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SRF3\FAM\FRANCEAGRIMER\ENTITE\INTERNATIONAL\UCIPAC\06%20-%20Veille%20par%20pays\2025\Italie\Italie%20-%202024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B48-415E-8E1C-E989512F6A39}"/>
              </c:ext>
            </c:extLst>
          </c:dPt>
          <c:dPt>
            <c:idx val="1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B48-415E-8E1C-E989512F6A39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B48-415E-8E1C-E989512F6A39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B48-415E-8E1C-E989512F6A39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B48-415E-8E1C-E989512F6A39}"/>
              </c:ext>
            </c:extLst>
          </c:dPt>
          <c:dLbls>
            <c:dLbl>
              <c:idx val="0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4B48-415E-8E1C-E989512F6A39}"/>
                </c:ext>
              </c:extLst>
            </c:dLbl>
            <c:dLbl>
              <c:idx val="1"/>
              <c:layout>
                <c:manualLayout>
                  <c:x val="0.14142104654755039"/>
                  <c:y val="-0.16563886244687784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B48-415E-8E1C-E989512F6A39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B48-415E-8E1C-E989512F6A39}"/>
                </c:ext>
              </c:extLst>
            </c:dLbl>
            <c:dLbl>
              <c:idx val="3"/>
              <c:layout>
                <c:manualLayout>
                  <c:x val="-2.9835399987696746E-2"/>
                  <c:y val="2.550601190424707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B48-415E-8E1C-E989512F6A39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anchor="ctr" anchorCtr="1"/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4B48-415E-8E1C-E989512F6A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extLst>
                <c:ext xmlns:c15="http://schemas.microsoft.com/office/drawing/2012/chart" uri="{02D57815-91ED-43cb-92C2-25804820EDAC}">
                  <c15:fullRef>
                    <c15:sqref>'Import. TBB viande compo.'!$C$22:$C$29</c15:sqref>
                  </c15:fullRef>
                </c:ext>
              </c:extLst>
              <c:f>'Import. TBB viande compo.'!$C$25:$C$29</c:f>
              <c:strCache>
                <c:ptCount val="5"/>
                <c:pt idx="0">
                  <c:v>Viandes et abats porcins</c:v>
                </c:pt>
                <c:pt idx="1">
                  <c:v>Viandes et abats bovins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</c:strRef>
          </c:cat>
          <c:val>
            <c:numRef>
              <c:extLst>
                <c:ext xmlns:c15="http://schemas.microsoft.com/office/drawing/2012/chart" uri="{02D57815-91ED-43cb-92C2-25804820EDAC}">
                  <c15:fullRef>
                    <c15:sqref>'Import. TBB viande compo.'!$M$22:$M$29</c15:sqref>
                  </c15:fullRef>
                </c:ext>
              </c:extLst>
              <c:f>'Import. TBB viande compo.'!$M$25:$M$29</c:f>
              <c:numCache>
                <c:formatCode>0%</c:formatCode>
                <c:ptCount val="5"/>
                <c:pt idx="0">
                  <c:v>0.39607566830647084</c:v>
                </c:pt>
                <c:pt idx="1">
                  <c:v>0.35423896847851244</c:v>
                </c:pt>
                <c:pt idx="2">
                  <c:v>3.6444467634812405E-2</c:v>
                </c:pt>
                <c:pt idx="3">
                  <c:v>7.8053233033619329E-2</c:v>
                </c:pt>
                <c:pt idx="4">
                  <c:v>0.13518766254658499</c:v>
                </c:pt>
              </c:numCache>
            </c:numRef>
          </c:val>
          <c:extLst>
            <c:ext xmlns:c15="http://schemas.microsoft.com/office/drawing/2012/chart" uri="{02D57815-91ED-43cb-92C2-25804820EDAC}">
              <c15:categoryFilterExceptions/>
            </c:ext>
            <c:ext xmlns:c16="http://schemas.microsoft.com/office/drawing/2014/chart" uri="{C3380CC4-5D6E-409C-BE32-E72D297353CC}">
              <c16:uniqueId val="{0000000A-4B48-415E-8E1C-E989512F6A3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2">
                  <a:lumMod val="60000"/>
                  <a:lumOff val="4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6D9-4F7F-B0B8-6C26867C2B7E}"/>
              </c:ext>
            </c:extLst>
          </c:dPt>
          <c:dPt>
            <c:idx val="1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6D9-4F7F-B0B8-6C26867C2B7E}"/>
              </c:ext>
            </c:extLst>
          </c:dPt>
          <c:dPt>
            <c:idx val="2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6D9-4F7F-B0B8-6C26867C2B7E}"/>
              </c:ext>
            </c:extLst>
          </c:dPt>
          <c:dPt>
            <c:idx val="3"/>
            <c:bubble3D val="0"/>
            <c:spPr>
              <a:solidFill>
                <a:schemeClr val="accent2">
                  <a:lumMod val="20000"/>
                  <a:lumOff val="8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6D9-4F7F-B0B8-6C26867C2B7E}"/>
              </c:ext>
            </c:extLst>
          </c:dPt>
          <c:dPt>
            <c:idx val="4"/>
            <c:bubble3D val="0"/>
            <c:spPr>
              <a:solidFill>
                <a:schemeClr val="bg1">
                  <a:lumMod val="85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6D9-4F7F-B0B8-6C26867C2B7E}"/>
              </c:ext>
            </c:extLst>
          </c:dPt>
          <c:dLbls>
            <c:dLbl>
              <c:idx val="0"/>
              <c:layout>
                <c:manualLayout>
                  <c:x val="-0.24681629677680186"/>
                  <c:y val="3.142303017475809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6D9-4F7F-B0B8-6C26867C2B7E}"/>
                </c:ext>
              </c:extLst>
            </c:dLbl>
            <c:dLbl>
              <c:idx val="1"/>
              <c:layout>
                <c:manualLayout>
                  <c:x val="0.18485053624029732"/>
                  <c:y val="-0.20083392817258766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
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6D9-4F7F-B0B8-6C26867C2B7E}"/>
                </c:ext>
              </c:extLst>
            </c:dLbl>
            <c:dLbl>
              <c:idx val="2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6D9-4F7F-B0B8-6C26867C2B7E}"/>
                </c:ext>
              </c:extLst>
            </c:dLbl>
            <c:dLbl>
              <c:idx val="3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5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6D9-4F7F-B0B8-6C26867C2B7E}"/>
                </c:ext>
              </c:extLst>
            </c:dLbl>
            <c:dLbl>
              <c:idx val="4"/>
              <c:layout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0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06D9-4F7F-B0B8-6C26867C2B7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
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'Import. TBB viande compo.'!$C$51:$C$58</c:f>
              <c:strCache>
                <c:ptCount val="5"/>
                <c:pt idx="0">
                  <c:v>Viandes et abats bovins</c:v>
                </c:pt>
                <c:pt idx="1">
                  <c:v>Viandes et abats porcins</c:v>
                </c:pt>
                <c:pt idx="2">
                  <c:v>Viandes et abats de volailles</c:v>
                </c:pt>
                <c:pt idx="3">
                  <c:v>Autres viandes et abats</c:v>
                </c:pt>
                <c:pt idx="4">
                  <c:v>Autres produits carnés</c:v>
                </c:pt>
              </c:strCache>
              <c:extLst/>
            </c:strRef>
          </c:cat>
          <c:val>
            <c:numRef>
              <c:f>'Import. TBB viande compo.'!$M$51:$M$58</c:f>
              <c:numCache>
                <c:formatCode>0%</c:formatCode>
                <c:ptCount val="5"/>
                <c:pt idx="0">
                  <c:v>0.49798141698356291</c:v>
                </c:pt>
                <c:pt idx="1">
                  <c:v>0.28571546705062884</c:v>
                </c:pt>
                <c:pt idx="2">
                  <c:v>2.6686209771783563E-2</c:v>
                </c:pt>
                <c:pt idx="3">
                  <c:v>8.1737961303663009E-2</c:v>
                </c:pt>
                <c:pt idx="4">
                  <c:v>0.10787894489036172</c:v>
                </c:pt>
              </c:numCache>
              <c:extLst/>
            </c:numRef>
          </c:val>
          <c:extLst>
            <c:ext xmlns:c16="http://schemas.microsoft.com/office/drawing/2014/chart" uri="{C3380CC4-5D6E-409C-BE32-E72D297353CC}">
              <c16:uniqueId val="{0000000A-06D9-4F7F-B0B8-6C26867C2B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8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bovins'!$C$7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bovins'!$D$7:$M$7</c:f>
              <c:numCache>
                <c:formatCode>0</c:formatCode>
                <c:ptCount val="10"/>
                <c:pt idx="0">
                  <c:v>74712</c:v>
                </c:pt>
                <c:pt idx="1">
                  <c:v>76416</c:v>
                </c:pt>
                <c:pt idx="2">
                  <c:v>78600</c:v>
                </c:pt>
                <c:pt idx="3">
                  <c:v>76799</c:v>
                </c:pt>
                <c:pt idx="4">
                  <c:v>80515</c:v>
                </c:pt>
                <c:pt idx="5">
                  <c:v>68352</c:v>
                </c:pt>
                <c:pt idx="6">
                  <c:v>66183</c:v>
                </c:pt>
                <c:pt idx="7">
                  <c:v>66092</c:v>
                </c:pt>
                <c:pt idx="8">
                  <c:v>84217</c:v>
                </c:pt>
                <c:pt idx="9">
                  <c:v>84103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36E-405B-853D-F48F9D5CFBE1}"/>
            </c:ext>
          </c:extLst>
        </c:ser>
        <c:ser>
          <c:idx val="3"/>
          <c:order val="3"/>
          <c:tx>
            <c:strRef>
              <c:f>'Import. bovins'!$C$8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bovins'!$D$8:$M$8</c:f>
              <c:numCache>
                <c:formatCode>0</c:formatCode>
                <c:ptCount val="10"/>
                <c:pt idx="0">
                  <c:v>82652</c:v>
                </c:pt>
                <c:pt idx="1">
                  <c:v>80723</c:v>
                </c:pt>
                <c:pt idx="2">
                  <c:v>73788</c:v>
                </c:pt>
                <c:pt idx="3">
                  <c:v>75013</c:v>
                </c:pt>
                <c:pt idx="4">
                  <c:v>64492</c:v>
                </c:pt>
                <c:pt idx="5">
                  <c:v>61654</c:v>
                </c:pt>
                <c:pt idx="6">
                  <c:v>58607</c:v>
                </c:pt>
                <c:pt idx="7">
                  <c:v>56804</c:v>
                </c:pt>
                <c:pt idx="8">
                  <c:v>55781</c:v>
                </c:pt>
                <c:pt idx="9">
                  <c:v>57053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36E-405B-853D-F48F9D5CFBE1}"/>
            </c:ext>
          </c:extLst>
        </c:ser>
        <c:ser>
          <c:idx val="4"/>
          <c:order val="4"/>
          <c:tx>
            <c:strRef>
              <c:f>'Import. bovins'!$C$9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bovins'!$D$9:$M$9</c:f>
              <c:numCache>
                <c:formatCode>0</c:formatCode>
                <c:ptCount val="10"/>
                <c:pt idx="0">
                  <c:v>63495</c:v>
                </c:pt>
                <c:pt idx="1">
                  <c:v>57478</c:v>
                </c:pt>
                <c:pt idx="2">
                  <c:v>56317</c:v>
                </c:pt>
                <c:pt idx="3">
                  <c:v>57458</c:v>
                </c:pt>
                <c:pt idx="4">
                  <c:v>55350</c:v>
                </c:pt>
                <c:pt idx="5">
                  <c:v>57416</c:v>
                </c:pt>
                <c:pt idx="6">
                  <c:v>57671</c:v>
                </c:pt>
                <c:pt idx="7">
                  <c:v>54269</c:v>
                </c:pt>
                <c:pt idx="8">
                  <c:v>49878</c:v>
                </c:pt>
                <c:pt idx="9">
                  <c:v>50658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36E-405B-853D-F48F9D5CFBE1}"/>
            </c:ext>
          </c:extLst>
        </c:ser>
        <c:ser>
          <c:idx val="5"/>
          <c:order val="5"/>
          <c:tx>
            <c:strRef>
              <c:f>'Import. bovins'!$C$10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bovins'!$D$10:$M$10</c:f>
              <c:numCache>
                <c:formatCode>0</c:formatCode>
                <c:ptCount val="10"/>
                <c:pt idx="0">
                  <c:v>42728</c:v>
                </c:pt>
                <c:pt idx="1">
                  <c:v>35844</c:v>
                </c:pt>
                <c:pt idx="2">
                  <c:v>37865</c:v>
                </c:pt>
                <c:pt idx="3">
                  <c:v>39906</c:v>
                </c:pt>
                <c:pt idx="4">
                  <c:v>33132</c:v>
                </c:pt>
                <c:pt idx="5">
                  <c:v>27904</c:v>
                </c:pt>
                <c:pt idx="6">
                  <c:v>27024</c:v>
                </c:pt>
                <c:pt idx="7">
                  <c:v>34188</c:v>
                </c:pt>
                <c:pt idx="8">
                  <c:v>41390</c:v>
                </c:pt>
                <c:pt idx="9">
                  <c:v>47861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36E-405B-853D-F48F9D5CFBE1}"/>
            </c:ext>
          </c:extLst>
        </c:ser>
        <c:ser>
          <c:idx val="6"/>
          <c:order val="6"/>
          <c:tx>
            <c:strRef>
              <c:f>'Import. bovins'!$C$11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bovins'!$D$11:$M$11</c:f>
              <c:numCache>
                <c:formatCode>0</c:formatCode>
                <c:ptCount val="10"/>
                <c:pt idx="0">
                  <c:v>23954</c:v>
                </c:pt>
                <c:pt idx="1">
                  <c:v>21281</c:v>
                </c:pt>
                <c:pt idx="2">
                  <c:v>21074</c:v>
                </c:pt>
                <c:pt idx="3">
                  <c:v>19477</c:v>
                </c:pt>
                <c:pt idx="4">
                  <c:v>26816</c:v>
                </c:pt>
                <c:pt idx="5">
                  <c:v>31003</c:v>
                </c:pt>
                <c:pt idx="6">
                  <c:v>34304</c:v>
                </c:pt>
                <c:pt idx="7">
                  <c:v>43380</c:v>
                </c:pt>
                <c:pt idx="8">
                  <c:v>46487</c:v>
                </c:pt>
                <c:pt idx="9">
                  <c:v>45333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36E-405B-853D-F48F9D5CFBE1}"/>
            </c:ext>
          </c:extLst>
        </c:ser>
        <c:ser>
          <c:idx val="7"/>
          <c:order val="7"/>
          <c:tx>
            <c:strRef>
              <c:f>'Import. bovins'!$C$12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bovins'!$D$12:$M$12</c:f>
              <c:numCache>
                <c:formatCode>0</c:formatCode>
                <c:ptCount val="10"/>
                <c:pt idx="0">
                  <c:v>28221</c:v>
                </c:pt>
                <c:pt idx="1">
                  <c:v>27144</c:v>
                </c:pt>
                <c:pt idx="2">
                  <c:v>22894</c:v>
                </c:pt>
                <c:pt idx="3">
                  <c:v>27465</c:v>
                </c:pt>
                <c:pt idx="4">
                  <c:v>26847</c:v>
                </c:pt>
                <c:pt idx="5">
                  <c:v>24035</c:v>
                </c:pt>
                <c:pt idx="6">
                  <c:v>24758</c:v>
                </c:pt>
                <c:pt idx="7">
                  <c:v>23572</c:v>
                </c:pt>
                <c:pt idx="8">
                  <c:v>21322</c:v>
                </c:pt>
                <c:pt idx="9">
                  <c:v>23708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736E-405B-853D-F48F9D5CFBE1}"/>
            </c:ext>
          </c:extLst>
        </c:ser>
        <c:ser>
          <c:idx val="8"/>
          <c:order val="8"/>
          <c:tx>
            <c:strRef>
              <c:f>'Import. bovins'!$C$13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bovins'!$D$13:$M$13</c:f>
              <c:numCache>
                <c:formatCode>0</c:formatCode>
                <c:ptCount val="10"/>
                <c:pt idx="0">
                  <c:v>21632</c:v>
                </c:pt>
                <c:pt idx="1">
                  <c:v>23309</c:v>
                </c:pt>
                <c:pt idx="2">
                  <c:v>22977</c:v>
                </c:pt>
                <c:pt idx="3">
                  <c:v>23195</c:v>
                </c:pt>
                <c:pt idx="4">
                  <c:v>24501</c:v>
                </c:pt>
                <c:pt idx="5">
                  <c:v>22477</c:v>
                </c:pt>
                <c:pt idx="6">
                  <c:v>21489</c:v>
                </c:pt>
                <c:pt idx="7">
                  <c:v>24891</c:v>
                </c:pt>
                <c:pt idx="8">
                  <c:v>23361</c:v>
                </c:pt>
                <c:pt idx="9">
                  <c:v>23152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36E-405B-853D-F48F9D5CFBE1}"/>
            </c:ext>
          </c:extLst>
        </c:ser>
        <c:ser>
          <c:idx val="9"/>
          <c:order val="9"/>
          <c:tx>
            <c:strRef>
              <c:f>'Import. bovins'!$C$14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bovins'!$D$14:$M$14</c:f>
              <c:numCache>
                <c:formatCode>0</c:formatCode>
                <c:ptCount val="10"/>
                <c:pt idx="0">
                  <c:v>8633</c:v>
                </c:pt>
                <c:pt idx="1">
                  <c:v>7622</c:v>
                </c:pt>
                <c:pt idx="2">
                  <c:v>8938</c:v>
                </c:pt>
                <c:pt idx="3">
                  <c:v>9186</c:v>
                </c:pt>
                <c:pt idx="4">
                  <c:v>10562</c:v>
                </c:pt>
                <c:pt idx="5">
                  <c:v>7446</c:v>
                </c:pt>
                <c:pt idx="6">
                  <c:v>8341</c:v>
                </c:pt>
                <c:pt idx="7">
                  <c:v>9021</c:v>
                </c:pt>
                <c:pt idx="8">
                  <c:v>10259</c:v>
                </c:pt>
                <c:pt idx="9">
                  <c:v>10892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36E-405B-853D-F48F9D5CFBE1}"/>
            </c:ext>
          </c:extLst>
        </c:ser>
        <c:ser>
          <c:idx val="10"/>
          <c:order val="10"/>
          <c:tx>
            <c:strRef>
              <c:f>'Import. bovins'!$C$15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bovins'!$D$15:$M$15</c:f>
              <c:numCache>
                <c:formatCode>0</c:formatCode>
                <c:ptCount val="10"/>
                <c:pt idx="0">
                  <c:v>12583</c:v>
                </c:pt>
                <c:pt idx="1">
                  <c:v>12645</c:v>
                </c:pt>
                <c:pt idx="2">
                  <c:v>13559</c:v>
                </c:pt>
                <c:pt idx="3">
                  <c:v>13606</c:v>
                </c:pt>
                <c:pt idx="4">
                  <c:v>12517</c:v>
                </c:pt>
                <c:pt idx="5">
                  <c:v>9578</c:v>
                </c:pt>
                <c:pt idx="6">
                  <c:v>10153</c:v>
                </c:pt>
                <c:pt idx="7">
                  <c:v>10940</c:v>
                </c:pt>
                <c:pt idx="8">
                  <c:v>9592</c:v>
                </c:pt>
                <c:pt idx="9">
                  <c:v>9812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36E-405B-853D-F48F9D5CFBE1}"/>
            </c:ext>
          </c:extLst>
        </c:ser>
        <c:ser>
          <c:idx val="11"/>
          <c:order val="11"/>
          <c:tx>
            <c:strRef>
              <c:f>'Import. bovins'!$C$16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bovins'!$D$16:$M$16</c:f>
              <c:numCache>
                <c:formatCode>0</c:formatCode>
                <c:ptCount val="10"/>
                <c:pt idx="0">
                  <c:v>18201</c:v>
                </c:pt>
                <c:pt idx="1">
                  <c:v>16070</c:v>
                </c:pt>
                <c:pt idx="2">
                  <c:v>14987</c:v>
                </c:pt>
                <c:pt idx="3">
                  <c:v>12797</c:v>
                </c:pt>
                <c:pt idx="4">
                  <c:v>13223</c:v>
                </c:pt>
                <c:pt idx="5">
                  <c:v>9918</c:v>
                </c:pt>
                <c:pt idx="6">
                  <c:v>8542</c:v>
                </c:pt>
                <c:pt idx="7">
                  <c:v>7316</c:v>
                </c:pt>
                <c:pt idx="8">
                  <c:v>7126</c:v>
                </c:pt>
                <c:pt idx="9">
                  <c:v>7449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36E-405B-853D-F48F9D5CFBE1}"/>
            </c:ext>
          </c:extLst>
        </c:ser>
        <c:ser>
          <c:idx val="12"/>
          <c:order val="12"/>
          <c:tx>
            <c:strRef>
              <c:f>'Import. bovins'!$C$17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bovins'!$D$17:$M$17</c:f>
              <c:numCache>
                <c:formatCode>0</c:formatCode>
                <c:ptCount val="10"/>
                <c:pt idx="0">
                  <c:v>33299</c:v>
                </c:pt>
                <c:pt idx="1">
                  <c:v>35061</c:v>
                </c:pt>
                <c:pt idx="2">
                  <c:v>36748</c:v>
                </c:pt>
                <c:pt idx="3">
                  <c:v>38103</c:v>
                </c:pt>
                <c:pt idx="4">
                  <c:v>43236</c:v>
                </c:pt>
                <c:pt idx="5">
                  <c:v>33541</c:v>
                </c:pt>
                <c:pt idx="6">
                  <c:v>30615</c:v>
                </c:pt>
                <c:pt idx="7">
                  <c:v>28004</c:v>
                </c:pt>
                <c:pt idx="8">
                  <c:v>28647</c:v>
                </c:pt>
                <c:pt idx="9">
                  <c:v>34068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736E-405B-853D-F48F9D5CFBE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132192"/>
        <c:axId val="60113258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410110</c:v>
                      </c:pt>
                      <c:pt idx="1">
                        <c:v>393593</c:v>
                      </c:pt>
                      <c:pt idx="2">
                        <c:v>387747</c:v>
                      </c:pt>
                      <c:pt idx="3">
                        <c:v>393005</c:v>
                      </c:pt>
                      <c:pt idx="4">
                        <c:v>391191</c:v>
                      </c:pt>
                      <c:pt idx="5">
                        <c:v>353324</c:v>
                      </c:pt>
                      <c:pt idx="6">
                        <c:v>347687</c:v>
                      </c:pt>
                      <c:pt idx="7">
                        <c:v>358477</c:v>
                      </c:pt>
                      <c:pt idx="8">
                        <c:v>378060</c:v>
                      </c:pt>
                      <c:pt idx="9">
                        <c:v>394089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736E-405B-853D-F48F9D5CFBE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bovins'!$D$6:$M$6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361865</c:v>
                      </c:pt>
                      <c:pt idx="1">
                        <c:v>344330</c:v>
                      </c:pt>
                      <c:pt idx="2">
                        <c:v>344212</c:v>
                      </c:pt>
                      <c:pt idx="3">
                        <c:v>341923</c:v>
                      </c:pt>
                      <c:pt idx="4">
                        <c:v>341268</c:v>
                      </c:pt>
                      <c:pt idx="5">
                        <c:v>309481</c:v>
                      </c:pt>
                      <c:pt idx="6">
                        <c:v>301345</c:v>
                      </c:pt>
                      <c:pt idx="7">
                        <c:v>317514</c:v>
                      </c:pt>
                      <c:pt idx="8">
                        <c:v>337857</c:v>
                      </c:pt>
                      <c:pt idx="9">
                        <c:v>347441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736E-405B-853D-F48F9D5CFBE1}"/>
                  </c:ext>
                </c:extLst>
              </c15:ser>
            </c15:filteredBarSeries>
          </c:ext>
        </c:extLst>
      </c:barChart>
      <c:catAx>
        <c:axId val="60113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2584"/>
        <c:crosses val="autoZero"/>
        <c:auto val="1"/>
        <c:lblAlgn val="ctr"/>
        <c:lblOffset val="100"/>
        <c:noMultiLvlLbl val="0"/>
      </c:catAx>
      <c:valAx>
        <c:axId val="601132584"/>
        <c:scaling>
          <c:orientation val="minMax"/>
          <c:max val="45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2192"/>
        <c:crosses val="autoZero"/>
        <c:crossBetween val="between"/>
        <c:dispUnits>
          <c:builtInUnit val="thousand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fr-FR"/>
                    <a:t>Milliers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1876957941744"/>
          <c:y val="0.76710941083570305"/>
          <c:w val="0.79580235851563863"/>
          <c:h val="0.2134616223085335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bovins'!$C$36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bovins'!$D$36:$M$36</c:f>
              <c:numCache>
                <c:formatCode>0%</c:formatCode>
                <c:ptCount val="10"/>
                <c:pt idx="0">
                  <c:v>0.18217551388651826</c:v>
                </c:pt>
                <c:pt idx="1">
                  <c:v>0.19414979433069185</c:v>
                </c:pt>
                <c:pt idx="2">
                  <c:v>0.20270949871952587</c:v>
                </c:pt>
                <c:pt idx="3">
                  <c:v>0.1954148166053867</c:v>
                </c:pt>
                <c:pt idx="4">
                  <c:v>0.20582017479952247</c:v>
                </c:pt>
                <c:pt idx="5">
                  <c:v>0.19345416671383772</c:v>
                </c:pt>
                <c:pt idx="6">
                  <c:v>0.19035224210281085</c:v>
                </c:pt>
                <c:pt idx="7">
                  <c:v>0.18436887164309007</c:v>
                </c:pt>
                <c:pt idx="8">
                  <c:v>0.22276093741734115</c:v>
                </c:pt>
                <c:pt idx="9">
                  <c:v>0.21341118376813359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35B-4DEA-B8F3-489C7F8DE7AF}"/>
            </c:ext>
          </c:extLst>
        </c:ser>
        <c:ser>
          <c:idx val="2"/>
          <c:order val="2"/>
          <c:tx>
            <c:strRef>
              <c:f>'Import. bovins'!$C$37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bovins'!$D$37:$M$37</c:f>
              <c:numCache>
                <c:formatCode>0%</c:formatCode>
                <c:ptCount val="10"/>
                <c:pt idx="0">
                  <c:v>0.20153617322181855</c:v>
                </c:pt>
                <c:pt idx="1">
                  <c:v>0.20509257024388136</c:v>
                </c:pt>
                <c:pt idx="2">
                  <c:v>0.19029934467578086</c:v>
                </c:pt>
                <c:pt idx="3">
                  <c:v>0.19087034516100304</c:v>
                </c:pt>
                <c:pt idx="4">
                  <c:v>0.16486064352196242</c:v>
                </c:pt>
                <c:pt idx="5">
                  <c:v>0.17449706218654831</c:v>
                </c:pt>
                <c:pt idx="6">
                  <c:v>0.16856252894126039</c:v>
                </c:pt>
                <c:pt idx="7">
                  <c:v>0.15845925958987606</c:v>
                </c:pt>
                <c:pt idx="8">
                  <c:v>0.14754536316986722</c:v>
                </c:pt>
                <c:pt idx="9">
                  <c:v>0.144771866253562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35B-4DEA-B8F3-489C7F8DE7AF}"/>
            </c:ext>
          </c:extLst>
        </c:ser>
        <c:ser>
          <c:idx val="3"/>
          <c:order val="3"/>
          <c:tx>
            <c:strRef>
              <c:f>'Import. bovins'!$C$38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bovins'!$D$38:$M$38</c:f>
              <c:numCache>
                <c:formatCode>0%</c:formatCode>
                <c:ptCount val="10"/>
                <c:pt idx="0">
                  <c:v>0.15482431542756822</c:v>
                </c:pt>
                <c:pt idx="1">
                  <c:v>0.14603410121623098</c:v>
                </c:pt>
                <c:pt idx="2">
                  <c:v>0.14524161373266589</c:v>
                </c:pt>
                <c:pt idx="3">
                  <c:v>0.14620170226841897</c:v>
                </c:pt>
                <c:pt idx="4">
                  <c:v>0.14149098522205267</c:v>
                </c:pt>
                <c:pt idx="5">
                  <c:v>0.16250240572392477</c:v>
                </c:pt>
                <c:pt idx="6">
                  <c:v>0.1658704524471723</c:v>
                </c:pt>
                <c:pt idx="7">
                  <c:v>0.15138767619679924</c:v>
                </c:pt>
                <c:pt idx="8">
                  <c:v>0.13193143945405492</c:v>
                </c:pt>
                <c:pt idx="9">
                  <c:v>0.12854456734392486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35B-4DEA-B8F3-489C7F8DE7AF}"/>
            </c:ext>
          </c:extLst>
        </c:ser>
        <c:ser>
          <c:idx val="4"/>
          <c:order val="4"/>
          <c:tx>
            <c:strRef>
              <c:f>'Import. bovins'!$C$39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bovins'!$D$39:$M$39</c:f>
              <c:numCache>
                <c:formatCode>0%</c:formatCode>
                <c:ptCount val="10"/>
                <c:pt idx="0">
                  <c:v>0.10418668162200385</c:v>
                </c:pt>
                <c:pt idx="1">
                  <c:v>9.1068692786711147E-2</c:v>
                </c:pt>
                <c:pt idx="2">
                  <c:v>9.7653882557440799E-2</c:v>
                </c:pt>
                <c:pt idx="3">
                  <c:v>0.10154069286650297</c:v>
                </c:pt>
                <c:pt idx="4">
                  <c:v>8.469520004294577E-2</c:v>
                </c:pt>
                <c:pt idx="5">
                  <c:v>7.8975671055461841E-2</c:v>
                </c:pt>
                <c:pt idx="6">
                  <c:v>7.7725080316491557E-2</c:v>
                </c:pt>
                <c:pt idx="7">
                  <c:v>9.5370135322489308E-2</c:v>
                </c:pt>
                <c:pt idx="8">
                  <c:v>0.10947997672327144</c:v>
                </c:pt>
                <c:pt idx="9">
                  <c:v>0.1214471857879819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35B-4DEA-B8F3-489C7F8DE7AF}"/>
            </c:ext>
          </c:extLst>
        </c:ser>
        <c:ser>
          <c:idx val="5"/>
          <c:order val="5"/>
          <c:tx>
            <c:strRef>
              <c:f>'Import. bovins'!$C$40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bovins'!$D$40:$M$40</c:f>
              <c:numCache>
                <c:formatCode>0%</c:formatCode>
                <c:ptCount val="10"/>
                <c:pt idx="0">
                  <c:v>5.8408719611811467E-2</c:v>
                </c:pt>
                <c:pt idx="1">
                  <c:v>5.4068542885671242E-2</c:v>
                </c:pt>
                <c:pt idx="2">
                  <c:v>5.4349872468387891E-2</c:v>
                </c:pt>
                <c:pt idx="3">
                  <c:v>4.9559165913919671E-2</c:v>
                </c:pt>
                <c:pt idx="4">
                  <c:v>6.8549634321853015E-2</c:v>
                </c:pt>
                <c:pt idx="5">
                  <c:v>8.7746657458876276E-2</c:v>
                </c:pt>
                <c:pt idx="6">
                  <c:v>9.8663453048287678E-2</c:v>
                </c:pt>
                <c:pt idx="7">
                  <c:v>0.12101194776791817</c:v>
                </c:pt>
                <c:pt idx="8">
                  <c:v>0.12296196370946411</c:v>
                </c:pt>
                <c:pt idx="9">
                  <c:v>0.11503239116037241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35B-4DEA-B8F3-489C7F8DE7AF}"/>
            </c:ext>
          </c:extLst>
        </c:ser>
        <c:ser>
          <c:idx val="6"/>
          <c:order val="6"/>
          <c:tx>
            <c:strRef>
              <c:f>'Import. bovins'!$C$41</c:f>
              <c:strCache>
                <c:ptCount val="1"/>
                <c:pt idx="0">
                  <c:v>Brésil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bovins'!$D$41:$M$41</c:f>
              <c:numCache>
                <c:formatCode>0%</c:formatCode>
                <c:ptCount val="10"/>
                <c:pt idx="0">
                  <c:v>6.8813245226890349E-2</c:v>
                </c:pt>
                <c:pt idx="1">
                  <c:v>6.8964641139451152E-2</c:v>
                </c:pt>
                <c:pt idx="2">
                  <c:v>5.9043654754259864E-2</c:v>
                </c:pt>
                <c:pt idx="3">
                  <c:v>6.9884607066067861E-2</c:v>
                </c:pt>
                <c:pt idx="4">
                  <c:v>6.862887949876148E-2</c:v>
                </c:pt>
                <c:pt idx="5">
                  <c:v>6.8025381802538185E-2</c:v>
                </c:pt>
                <c:pt idx="6">
                  <c:v>7.1207724188709964E-2</c:v>
                </c:pt>
                <c:pt idx="7">
                  <c:v>6.5755962028247281E-2</c:v>
                </c:pt>
                <c:pt idx="8">
                  <c:v>5.6398455271650001E-2</c:v>
                </c:pt>
                <c:pt idx="9">
                  <c:v>6.0158999616837822E-2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635B-4DEA-B8F3-489C7F8DE7AF}"/>
            </c:ext>
          </c:extLst>
        </c:ser>
        <c:ser>
          <c:idx val="7"/>
          <c:order val="7"/>
          <c:tx>
            <c:strRef>
              <c:f>'Import. bovins'!$C$42</c:f>
              <c:strCache>
                <c:ptCount val="1"/>
                <c:pt idx="0">
                  <c:v>Irlande</c:v>
                </c:pt>
              </c:strCache>
            </c:strRef>
          </c:tx>
          <c:spPr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bovins'!$D$42:$M$42</c:f>
              <c:numCache>
                <c:formatCode>0%</c:formatCode>
                <c:ptCount val="10"/>
                <c:pt idx="0">
                  <c:v>5.2746824022823144E-2</c:v>
                </c:pt>
                <c:pt idx="1">
                  <c:v>5.9221073545515292E-2</c:v>
                </c:pt>
                <c:pt idx="2">
                  <c:v>5.9257711858505674E-2</c:v>
                </c:pt>
                <c:pt idx="3">
                  <c:v>5.9019605348532463E-2</c:v>
                </c:pt>
                <c:pt idx="4">
                  <c:v>6.2631809014011053E-2</c:v>
                </c:pt>
                <c:pt idx="5">
                  <c:v>6.3615831361583136E-2</c:v>
                </c:pt>
                <c:pt idx="6">
                  <c:v>6.1805589510105355E-2</c:v>
                </c:pt>
                <c:pt idx="7">
                  <c:v>6.9435417056045431E-2</c:v>
                </c:pt>
                <c:pt idx="8">
                  <c:v>6.1791779082685287E-2</c:v>
                </c:pt>
                <c:pt idx="9">
                  <c:v>5.8748150798423708E-2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635B-4DEA-B8F3-489C7F8DE7AF}"/>
            </c:ext>
          </c:extLst>
        </c:ser>
        <c:ser>
          <c:idx val="8"/>
          <c:order val="8"/>
          <c:tx>
            <c:strRef>
              <c:f>'Import. bovins'!$C$43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bovins'!$D$43:$M$43</c:f>
              <c:numCache>
                <c:formatCode>0%</c:formatCode>
                <c:ptCount val="10"/>
                <c:pt idx="0">
                  <c:v>2.1050449879300676E-2</c:v>
                </c:pt>
                <c:pt idx="1">
                  <c:v>1.9365181799473059E-2</c:v>
                </c:pt>
                <c:pt idx="2">
                  <c:v>2.305111322589214E-2</c:v>
                </c:pt>
                <c:pt idx="3">
                  <c:v>2.3373748425592551E-2</c:v>
                </c:pt>
                <c:pt idx="4">
                  <c:v>2.6999598661523398E-2</c:v>
                </c:pt>
                <c:pt idx="5">
                  <c:v>2.1074141581098368E-2</c:v>
                </c:pt>
                <c:pt idx="6">
                  <c:v>2.3989967988449382E-2</c:v>
                </c:pt>
                <c:pt idx="7">
                  <c:v>2.5164794394061545E-2</c:v>
                </c:pt>
                <c:pt idx="8">
                  <c:v>2.7135904353806275E-2</c:v>
                </c:pt>
                <c:pt idx="9">
                  <c:v>2.7638426852817512E-2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635B-4DEA-B8F3-489C7F8DE7AF}"/>
            </c:ext>
          </c:extLst>
        </c:ser>
        <c:ser>
          <c:idx val="9"/>
          <c:order val="9"/>
          <c:tx>
            <c:strRef>
              <c:f>'Import. bovins'!$C$44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bovins'!$D$44:$M$44</c:f>
              <c:numCache>
                <c:formatCode>0%</c:formatCode>
                <c:ptCount val="10"/>
                <c:pt idx="0">
                  <c:v>3.0682012143083564E-2</c:v>
                </c:pt>
                <c:pt idx="1">
                  <c:v>3.2127095756276154E-2</c:v>
                </c:pt>
                <c:pt idx="2">
                  <c:v>3.4968678029746202E-2</c:v>
                </c:pt>
                <c:pt idx="3">
                  <c:v>3.4620424676530835E-2</c:v>
                </c:pt>
                <c:pt idx="4">
                  <c:v>3.199715739881541E-2</c:v>
                </c:pt>
                <c:pt idx="5">
                  <c:v>2.7108263237142112E-2</c:v>
                </c:pt>
                <c:pt idx="6">
                  <c:v>2.9201551970594243E-2</c:v>
                </c:pt>
                <c:pt idx="7">
                  <c:v>3.0517996970516936E-2</c:v>
                </c:pt>
                <c:pt idx="8">
                  <c:v>2.5371634132148338E-2</c:v>
                </c:pt>
                <c:pt idx="9">
                  <c:v>2.4897929147984339E-2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635B-4DEA-B8F3-489C7F8DE7AF}"/>
            </c:ext>
          </c:extLst>
        </c:ser>
        <c:ser>
          <c:idx val="10"/>
          <c:order val="10"/>
          <c:tx>
            <c:strRef>
              <c:f>'Import. bovins'!$C$45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bovins'!$D$45:$M$45</c:f>
              <c:numCache>
                <c:formatCode>0%</c:formatCode>
                <c:ptCount val="10"/>
                <c:pt idx="0">
                  <c:v>4.4380775889395527E-2</c:v>
                </c:pt>
                <c:pt idx="1">
                  <c:v>4.082897815764E-2</c:v>
                </c:pt>
                <c:pt idx="2">
                  <c:v>3.8651491823276519E-2</c:v>
                </c:pt>
                <c:pt idx="3">
                  <c:v>3.256192669304462E-2</c:v>
                </c:pt>
                <c:pt idx="4">
                  <c:v>3.3801902395505012E-2</c:v>
                </c:pt>
                <c:pt idx="5">
                  <c:v>2.8070552807055282E-2</c:v>
                </c:pt>
                <c:pt idx="6">
                  <c:v>2.4568074158654193E-2</c:v>
                </c:pt>
                <c:pt idx="7">
                  <c:v>2.040856177662723E-2</c:v>
                </c:pt>
                <c:pt idx="8">
                  <c:v>1.8848859969317039E-2</c:v>
                </c:pt>
                <c:pt idx="9">
                  <c:v>1.8901821669724352E-2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635B-4DEA-B8F3-489C7F8DE7AF}"/>
            </c:ext>
          </c:extLst>
        </c:ser>
        <c:ser>
          <c:idx val="11"/>
          <c:order val="11"/>
          <c:tx>
            <c:strRef>
              <c:f>'Import. bovins'!$C$46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bovins'!$D$34:$M$34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bovins'!$D$46:$M$46</c:f>
              <c:numCache>
                <c:formatCode>0%</c:formatCode>
                <c:ptCount val="10"/>
                <c:pt idx="0">
                  <c:v>8.1195289068786425E-2</c:v>
                </c:pt>
                <c:pt idx="1">
                  <c:v>8.9079328138457745E-2</c:v>
                </c:pt>
                <c:pt idx="2">
                  <c:v>9.477313815451828E-2</c:v>
                </c:pt>
                <c:pt idx="3">
                  <c:v>9.6952964975000319E-2</c:v>
                </c:pt>
                <c:pt idx="4">
                  <c:v>0.11052401512304731</c:v>
                </c:pt>
                <c:pt idx="5">
                  <c:v>9.4929866071933974E-2</c:v>
                </c:pt>
                <c:pt idx="6">
                  <c:v>8.8053335327464066E-2</c:v>
                </c:pt>
                <c:pt idx="7">
                  <c:v>7.8119377254328728E-2</c:v>
                </c:pt>
                <c:pt idx="8">
                  <c:v>7.5773686716394228E-2</c:v>
                </c:pt>
                <c:pt idx="9">
                  <c:v>8.6447477600237507E-2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35B-4DEA-B8F3-489C7F8DE7A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129448"/>
        <c:axId val="60112984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bovins'!$C$35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bovins'!$D$34:$M$34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bovins'!$D$35:$M$35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0.91880471093121363</c:v>
                      </c:pt>
                      <c:pt idx="1">
                        <c:v>0.91092067186154213</c:v>
                      </c:pt>
                      <c:pt idx="2">
                        <c:v>0.90522686184548173</c:v>
                      </c:pt>
                      <c:pt idx="3">
                        <c:v>0.90304703502499961</c:v>
                      </c:pt>
                      <c:pt idx="4">
                        <c:v>0.88947598487695267</c:v>
                      </c:pt>
                      <c:pt idx="5">
                        <c:v>0.9050701339280659</c:v>
                      </c:pt>
                      <c:pt idx="6">
                        <c:v>0.91194666467253593</c:v>
                      </c:pt>
                      <c:pt idx="7">
                        <c:v>0.92188062274567106</c:v>
                      </c:pt>
                      <c:pt idx="8">
                        <c:v>0.92422631328360594</c:v>
                      </c:pt>
                      <c:pt idx="9">
                        <c:v>0.91355252239976237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635B-4DEA-B8F3-489C7F8DE7AF}"/>
                  </c:ext>
                </c:extLst>
              </c15:ser>
            </c15:filteredBarSeries>
          </c:ext>
        </c:extLst>
      </c:barChart>
      <c:catAx>
        <c:axId val="601129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29840"/>
        <c:crosses val="autoZero"/>
        <c:auto val="1"/>
        <c:lblAlgn val="ctr"/>
        <c:lblOffset val="100"/>
        <c:noMultiLvlLbl val="0"/>
      </c:catAx>
      <c:valAx>
        <c:axId val="60112984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29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280941287010121"/>
          <c:y val="0.76710947021657427"/>
          <c:w val="0.80654078778754146"/>
          <c:h val="0.213461567881529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2"/>
          <c:order val="2"/>
          <c:tx>
            <c:strRef>
              <c:f>'Import. porcins'!$C$7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porcins'!$D$7:$M$7</c:f>
              <c:numCache>
                <c:formatCode>0</c:formatCode>
                <c:ptCount val="10"/>
                <c:pt idx="0">
                  <c:v>358390</c:v>
                </c:pt>
                <c:pt idx="1">
                  <c:v>346192</c:v>
                </c:pt>
                <c:pt idx="2">
                  <c:v>327809</c:v>
                </c:pt>
                <c:pt idx="3">
                  <c:v>338358</c:v>
                </c:pt>
                <c:pt idx="4">
                  <c:v>313836</c:v>
                </c:pt>
                <c:pt idx="5">
                  <c:v>304277</c:v>
                </c:pt>
                <c:pt idx="6">
                  <c:v>359067</c:v>
                </c:pt>
                <c:pt idx="7">
                  <c:v>308567</c:v>
                </c:pt>
                <c:pt idx="8">
                  <c:v>292292</c:v>
                </c:pt>
                <c:pt idx="9">
                  <c:v>313089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1C-4B1C-A742-CD605792CF21}"/>
            </c:ext>
          </c:extLst>
        </c:ser>
        <c:ser>
          <c:idx val="3"/>
          <c:order val="3"/>
          <c:tx>
            <c:strRef>
              <c:f>'Import. porcins'!$C$8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porcins'!$D$8:$M$8</c:f>
              <c:numCache>
                <c:formatCode>0</c:formatCode>
                <c:ptCount val="10"/>
                <c:pt idx="0">
                  <c:v>155175</c:v>
                </c:pt>
                <c:pt idx="1">
                  <c:v>158538</c:v>
                </c:pt>
                <c:pt idx="2">
                  <c:v>158959</c:v>
                </c:pt>
                <c:pt idx="3">
                  <c:v>160167</c:v>
                </c:pt>
                <c:pt idx="4">
                  <c:v>172250</c:v>
                </c:pt>
                <c:pt idx="5">
                  <c:v>159526</c:v>
                </c:pt>
                <c:pt idx="6">
                  <c:v>146409</c:v>
                </c:pt>
                <c:pt idx="7">
                  <c:v>200935</c:v>
                </c:pt>
                <c:pt idx="8">
                  <c:v>255679</c:v>
                </c:pt>
                <c:pt idx="9">
                  <c:v>252143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1C-4B1C-A742-CD605792CF21}"/>
            </c:ext>
          </c:extLst>
        </c:ser>
        <c:ser>
          <c:idx val="4"/>
          <c:order val="4"/>
          <c:tx>
            <c:strRef>
              <c:f>'Import. porcins'!$C$9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porcins'!$D$9:$M$9</c:f>
              <c:numCache>
                <c:formatCode>0</c:formatCode>
                <c:ptCount val="10"/>
                <c:pt idx="0">
                  <c:v>151340</c:v>
                </c:pt>
                <c:pt idx="1">
                  <c:v>143265</c:v>
                </c:pt>
                <c:pt idx="2">
                  <c:v>143052</c:v>
                </c:pt>
                <c:pt idx="3">
                  <c:v>152863</c:v>
                </c:pt>
                <c:pt idx="4">
                  <c:v>142236</c:v>
                </c:pt>
                <c:pt idx="5">
                  <c:v>130825</c:v>
                </c:pt>
                <c:pt idx="6">
                  <c:v>151260</c:v>
                </c:pt>
                <c:pt idx="7">
                  <c:v>175087</c:v>
                </c:pt>
                <c:pt idx="8">
                  <c:v>173816</c:v>
                </c:pt>
                <c:pt idx="9">
                  <c:v>187024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61C-4B1C-A742-CD605792CF21}"/>
            </c:ext>
          </c:extLst>
        </c:ser>
        <c:ser>
          <c:idx val="5"/>
          <c:order val="5"/>
          <c:tx>
            <c:strRef>
              <c:f>'Import. porcins'!$C$10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porcins'!$D$10:$M$10</c:f>
              <c:numCache>
                <c:formatCode>0</c:formatCode>
                <c:ptCount val="10"/>
                <c:pt idx="0">
                  <c:v>107584</c:v>
                </c:pt>
                <c:pt idx="1">
                  <c:v>91103</c:v>
                </c:pt>
                <c:pt idx="2">
                  <c:v>96587</c:v>
                </c:pt>
                <c:pt idx="3">
                  <c:v>104888</c:v>
                </c:pt>
                <c:pt idx="4">
                  <c:v>85691</c:v>
                </c:pt>
                <c:pt idx="5">
                  <c:v>92495</c:v>
                </c:pt>
                <c:pt idx="6">
                  <c:v>143238</c:v>
                </c:pt>
                <c:pt idx="7">
                  <c:v>130723</c:v>
                </c:pt>
                <c:pt idx="8">
                  <c:v>104369</c:v>
                </c:pt>
                <c:pt idx="9">
                  <c:v>108525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61C-4B1C-A742-CD605792CF21}"/>
            </c:ext>
          </c:extLst>
        </c:ser>
        <c:ser>
          <c:idx val="6"/>
          <c:order val="6"/>
          <c:tx>
            <c:strRef>
              <c:f>'Import. porcins'!$C$11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porcins'!$D$11:$M$11</c:f>
              <c:numCache>
                <c:formatCode>0</c:formatCode>
                <c:ptCount val="10"/>
                <c:pt idx="0">
                  <c:v>91439</c:v>
                </c:pt>
                <c:pt idx="1">
                  <c:v>77408</c:v>
                </c:pt>
                <c:pt idx="2">
                  <c:v>95623</c:v>
                </c:pt>
                <c:pt idx="3">
                  <c:v>104019</c:v>
                </c:pt>
                <c:pt idx="4">
                  <c:v>92440</c:v>
                </c:pt>
                <c:pt idx="5">
                  <c:v>88819</c:v>
                </c:pt>
                <c:pt idx="6">
                  <c:v>80458</c:v>
                </c:pt>
                <c:pt idx="7">
                  <c:v>73369</c:v>
                </c:pt>
                <c:pt idx="8">
                  <c:v>83396</c:v>
                </c:pt>
                <c:pt idx="9">
                  <c:v>87180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61C-4B1C-A742-CD605792CF21}"/>
            </c:ext>
          </c:extLst>
        </c:ser>
        <c:ser>
          <c:idx val="7"/>
          <c:order val="7"/>
          <c:tx>
            <c:strRef>
              <c:f>'Import. porcins'!$C$12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porcins'!$D$12:$M$12</c:f>
              <c:numCache>
                <c:formatCode>0</c:formatCode>
                <c:ptCount val="10"/>
                <c:pt idx="0">
                  <c:v>25682</c:v>
                </c:pt>
                <c:pt idx="1">
                  <c:v>26089</c:v>
                </c:pt>
                <c:pt idx="2">
                  <c:v>23511</c:v>
                </c:pt>
                <c:pt idx="3">
                  <c:v>25127</c:v>
                </c:pt>
                <c:pt idx="4">
                  <c:v>31318</c:v>
                </c:pt>
                <c:pt idx="5">
                  <c:v>30234</c:v>
                </c:pt>
                <c:pt idx="6">
                  <c:v>38047</c:v>
                </c:pt>
                <c:pt idx="7">
                  <c:v>44952</c:v>
                </c:pt>
                <c:pt idx="8">
                  <c:v>40222</c:v>
                </c:pt>
                <c:pt idx="9">
                  <c:v>41663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61C-4B1C-A742-CD605792CF21}"/>
            </c:ext>
          </c:extLst>
        </c:ser>
        <c:ser>
          <c:idx val="8"/>
          <c:order val="8"/>
          <c:tx>
            <c:strRef>
              <c:f>'Import. porcins'!$C$13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porcins'!$D$13:$M$13</c:f>
              <c:numCache>
                <c:formatCode>0</c:formatCode>
                <c:ptCount val="10"/>
                <c:pt idx="0">
                  <c:v>52002</c:v>
                </c:pt>
                <c:pt idx="1">
                  <c:v>50483</c:v>
                </c:pt>
                <c:pt idx="2">
                  <c:v>51712</c:v>
                </c:pt>
                <c:pt idx="3">
                  <c:v>45896</c:v>
                </c:pt>
                <c:pt idx="4">
                  <c:v>45356</c:v>
                </c:pt>
                <c:pt idx="5">
                  <c:v>37233</c:v>
                </c:pt>
                <c:pt idx="6">
                  <c:v>37840</c:v>
                </c:pt>
                <c:pt idx="7">
                  <c:v>39064</c:v>
                </c:pt>
                <c:pt idx="8">
                  <c:v>42288</c:v>
                </c:pt>
                <c:pt idx="9">
                  <c:v>41017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61C-4B1C-A742-CD605792CF21}"/>
            </c:ext>
          </c:extLst>
        </c:ser>
        <c:ser>
          <c:idx val="9"/>
          <c:order val="9"/>
          <c:tx>
            <c:strRef>
              <c:f>'Import. porcins'!$C$14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porcins'!$D$14:$M$14</c:f>
              <c:numCache>
                <c:formatCode>0</c:formatCode>
                <c:ptCount val="10"/>
                <c:pt idx="0">
                  <c:v>28772</c:v>
                </c:pt>
                <c:pt idx="1">
                  <c:v>24868</c:v>
                </c:pt>
                <c:pt idx="2">
                  <c:v>20653</c:v>
                </c:pt>
                <c:pt idx="3">
                  <c:v>27621</c:v>
                </c:pt>
                <c:pt idx="4">
                  <c:v>34251</c:v>
                </c:pt>
                <c:pt idx="5">
                  <c:v>22922</c:v>
                </c:pt>
                <c:pt idx="6">
                  <c:v>25759</c:v>
                </c:pt>
                <c:pt idx="7">
                  <c:v>25914</c:v>
                </c:pt>
                <c:pt idx="8">
                  <c:v>23417</c:v>
                </c:pt>
                <c:pt idx="9">
                  <c:v>33876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61C-4B1C-A742-CD605792CF21}"/>
            </c:ext>
          </c:extLst>
        </c:ser>
        <c:ser>
          <c:idx val="10"/>
          <c:order val="10"/>
          <c:tx>
            <c:strRef>
              <c:f>'Import. porcins'!$C$15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porcins'!$D$15:$M$15</c:f>
              <c:numCache>
                <c:formatCode>0</c:formatCode>
                <c:ptCount val="10"/>
                <c:pt idx="0">
                  <c:v>71602</c:v>
                </c:pt>
                <c:pt idx="1">
                  <c:v>71408</c:v>
                </c:pt>
                <c:pt idx="2">
                  <c:v>70296</c:v>
                </c:pt>
                <c:pt idx="3">
                  <c:v>74756</c:v>
                </c:pt>
                <c:pt idx="4">
                  <c:v>56658</c:v>
                </c:pt>
                <c:pt idx="5">
                  <c:v>35652</c:v>
                </c:pt>
                <c:pt idx="6">
                  <c:v>42317</c:v>
                </c:pt>
                <c:pt idx="7">
                  <c:v>33281</c:v>
                </c:pt>
                <c:pt idx="8">
                  <c:v>27282</c:v>
                </c:pt>
                <c:pt idx="9">
                  <c:v>31167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61C-4B1C-A742-CD605792CF21}"/>
            </c:ext>
          </c:extLst>
        </c:ser>
        <c:ser>
          <c:idx val="11"/>
          <c:order val="11"/>
          <c:tx>
            <c:strRef>
              <c:f>'Import. porcins'!$C$16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porcins'!$D$16:$M$16</c:f>
              <c:numCache>
                <c:formatCode>0</c:formatCode>
                <c:ptCount val="10"/>
                <c:pt idx="0">
                  <c:v>0</c:v>
                </c:pt>
                <c:pt idx="1">
                  <c:v>468</c:v>
                </c:pt>
                <c:pt idx="2">
                  <c:v>471</c:v>
                </c:pt>
                <c:pt idx="3">
                  <c:v>115</c:v>
                </c:pt>
                <c:pt idx="4">
                  <c:v>1269</c:v>
                </c:pt>
                <c:pt idx="5">
                  <c:v>612</c:v>
                </c:pt>
                <c:pt idx="6">
                  <c:v>1118</c:v>
                </c:pt>
                <c:pt idx="7">
                  <c:v>1895</c:v>
                </c:pt>
                <c:pt idx="8">
                  <c:v>1500</c:v>
                </c:pt>
                <c:pt idx="9">
                  <c:v>1564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61C-4B1C-A742-CD605792CF21}"/>
            </c:ext>
          </c:extLst>
        </c:ser>
        <c:ser>
          <c:idx val="12"/>
          <c:order val="12"/>
          <c:tx>
            <c:strRef>
              <c:f>'Import. porcins'!$C$17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porcins'!$D$4:$M$4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porcins'!$D$17:$M$17</c:f>
              <c:numCache>
                <c:formatCode>0</c:formatCode>
                <c:ptCount val="10"/>
                <c:pt idx="0">
                  <c:v>11911</c:v>
                </c:pt>
                <c:pt idx="1">
                  <c:v>9811</c:v>
                </c:pt>
                <c:pt idx="2">
                  <c:v>13426</c:v>
                </c:pt>
                <c:pt idx="3">
                  <c:v>12021</c:v>
                </c:pt>
                <c:pt idx="4">
                  <c:v>16968</c:v>
                </c:pt>
                <c:pt idx="5">
                  <c:v>12004</c:v>
                </c:pt>
                <c:pt idx="6">
                  <c:v>5827</c:v>
                </c:pt>
                <c:pt idx="7">
                  <c:v>7458</c:v>
                </c:pt>
                <c:pt idx="8">
                  <c:v>7132</c:v>
                </c:pt>
                <c:pt idx="9">
                  <c:v>10040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361C-4B1C-A742-CD605792CF2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135328"/>
        <c:axId val="60113611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porcins'!$C$5</c15:sqref>
                        </c15:formulaRef>
                      </c:ext>
                    </c:extLst>
                    <c:strCache>
                      <c:ptCount val="1"/>
                      <c:pt idx="0">
                        <c:v>Monde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porcins'!$D$5:$M$5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1053897</c:v>
                      </c:pt>
                      <c:pt idx="1">
                        <c:v>999633</c:v>
                      </c:pt>
                      <c:pt idx="2">
                        <c:v>1002099</c:v>
                      </c:pt>
                      <c:pt idx="3">
                        <c:v>1045831</c:v>
                      </c:pt>
                      <c:pt idx="4">
                        <c:v>992273</c:v>
                      </c:pt>
                      <c:pt idx="5">
                        <c:v>914599</c:v>
                      </c:pt>
                      <c:pt idx="6">
                        <c:v>1031340</c:v>
                      </c:pt>
                      <c:pt idx="7">
                        <c:v>1041245</c:v>
                      </c:pt>
                      <c:pt idx="8">
                        <c:v>1051393</c:v>
                      </c:pt>
                      <c:pt idx="9">
                        <c:v>1107288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361C-4B1C-A742-CD605792CF21}"/>
                  </c:ext>
                </c:extLst>
              </c15:ser>
            </c15:filteredBarSeries>
            <c15:filteredBarSeries>
              <c15:ser>
                <c:idx val="1"/>
                <c:order val="1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porcins'!$C$6</c15:sqref>
                        </c15:formulaRef>
                      </c:ext>
                    </c:extLst>
                    <c:strCache>
                      <c:ptCount val="1"/>
                      <c:pt idx="0">
                        <c:v>Union européenne</c:v>
                      </c:pt>
                    </c:strCache>
                  </c:strRef>
                </c:tx>
                <c:spPr>
                  <a:solidFill>
                    <a:schemeClr val="accent2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porcins'!$D$4:$M$4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'Import. porcins'!$D$6:$M$6</c15:sqref>
                        </c15:formulaRef>
                      </c:ext>
                    </c:extLst>
                    <c:numCache>
                      <c:formatCode>0</c:formatCode>
                      <c:ptCount val="10"/>
                      <c:pt idx="0">
                        <c:v>1052352</c:v>
                      </c:pt>
                      <c:pt idx="1">
                        <c:v>997108</c:v>
                      </c:pt>
                      <c:pt idx="2">
                        <c:v>999858</c:v>
                      </c:pt>
                      <c:pt idx="3">
                        <c:v>1044705</c:v>
                      </c:pt>
                      <c:pt idx="4">
                        <c:v>990438</c:v>
                      </c:pt>
                      <c:pt idx="5">
                        <c:v>912095</c:v>
                      </c:pt>
                      <c:pt idx="6">
                        <c:v>1029901</c:v>
                      </c:pt>
                      <c:pt idx="7">
                        <c:v>1038265</c:v>
                      </c:pt>
                      <c:pt idx="8">
                        <c:v>1048529</c:v>
                      </c:pt>
                      <c:pt idx="9">
                        <c:v>1104474</c:v>
                      </c:pt>
                    </c:numCache>
                  </c:numRef>
                </c:val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C-361C-4B1C-A742-CD605792CF21}"/>
                  </c:ext>
                </c:extLst>
              </c15:ser>
            </c15:filteredBarSeries>
          </c:ext>
        </c:extLst>
      </c:barChart>
      <c:catAx>
        <c:axId val="60113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6112"/>
        <c:crosses val="autoZero"/>
        <c:auto val="1"/>
        <c:lblAlgn val="ctr"/>
        <c:lblOffset val="100"/>
        <c:noMultiLvlLbl val="0"/>
      </c:catAx>
      <c:valAx>
        <c:axId val="6011361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5328"/>
        <c:crosses val="autoZero"/>
        <c:crossBetween val="between"/>
        <c:dispUnits>
          <c:builtInUnit val="millions"/>
          <c:dispUnitsLbl>
            <c:layout/>
            <c:tx>
              <c:rich>
                <a:bodyPr rot="-5400000" spcFirstLastPara="1" vertOverflow="ellipsis" vert="horz" wrap="square" anchor="ctr" anchorCtr="1"/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Marianne" panose="02000000000000000000" pitchFamily="50" charset="0"/>
                      <a:ea typeface="+mn-ea"/>
                      <a:cs typeface="+mn-cs"/>
                    </a:defRPr>
                  </a:pPr>
                  <a:r>
                    <a:rPr lang="en-US"/>
                    <a:t>Millions (en t)</a:t>
                  </a:r>
                </a:p>
              </c:rich>
            </c:tx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Marianne" panose="02000000000000000000" pitchFamily="50" charset="0"/>
                    <a:ea typeface="+mn-ea"/>
                    <a:cs typeface="+mn-cs"/>
                  </a:defRPr>
                </a:pPr>
                <a:endParaRPr lang="fr-FR"/>
              </a:p>
            </c:txPr>
          </c:dispUnitsLbl>
        </c:dispUnits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81548551114245"/>
          <c:y val="0.76548537942327999"/>
          <c:w val="0.79765125939304482"/>
          <c:h val="0.2149501684160419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1"/>
          <c:order val="1"/>
          <c:tx>
            <c:strRef>
              <c:f>'Import. porcins'!$C$36</c:f>
              <c:strCache>
                <c:ptCount val="1"/>
                <c:pt idx="0">
                  <c:v>Allemagne</c:v>
                </c:pt>
              </c:strCache>
            </c:strRef>
          </c:tx>
          <c:spPr>
            <a:solidFill>
              <a:schemeClr val="tx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porcins'!$D$36:$M$36</c:f>
              <c:numCache>
                <c:formatCode>0%</c:formatCode>
                <c:ptCount val="10"/>
                <c:pt idx="0">
                  <c:v>0.34006169483355586</c:v>
                </c:pt>
                <c:pt idx="1">
                  <c:v>0.34631909910937314</c:v>
                </c:pt>
                <c:pt idx="2">
                  <c:v>0.32712237014506551</c:v>
                </c:pt>
                <c:pt idx="3">
                  <c:v>0.32353028357354102</c:v>
                </c:pt>
                <c:pt idx="4">
                  <c:v>0.31627989474670781</c:v>
                </c:pt>
                <c:pt idx="5">
                  <c:v>0.3326889707948511</c:v>
                </c:pt>
                <c:pt idx="6">
                  <c:v>0.34815579731223456</c:v>
                </c:pt>
                <c:pt idx="7">
                  <c:v>0.29634428016461062</c:v>
                </c:pt>
                <c:pt idx="8">
                  <c:v>0.27800451401141152</c:v>
                </c:pt>
                <c:pt idx="9">
                  <c:v>0.28275299651039298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FBF-4899-9C5F-A907563A7EE0}"/>
            </c:ext>
          </c:extLst>
        </c:ser>
        <c:ser>
          <c:idx val="2"/>
          <c:order val="2"/>
          <c:tx>
            <c:strRef>
              <c:f>'Import. porcins'!$C$37</c:f>
              <c:strCache>
                <c:ptCount val="1"/>
                <c:pt idx="0">
                  <c:v>Espagne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porcins'!$D$37:$M$37</c:f>
              <c:numCache>
                <c:formatCode>0%</c:formatCode>
                <c:ptCount val="10"/>
                <c:pt idx="0">
                  <c:v>0.14723924634001234</c:v>
                </c:pt>
                <c:pt idx="1">
                  <c:v>0.15859620480716424</c:v>
                </c:pt>
                <c:pt idx="2">
                  <c:v>0.15862604393378299</c:v>
                </c:pt>
                <c:pt idx="3">
                  <c:v>0.15314807076860409</c:v>
                </c:pt>
                <c:pt idx="4">
                  <c:v>0.17359134028639295</c:v>
                </c:pt>
                <c:pt idx="5">
                  <c:v>0.17442179578153924</c:v>
                </c:pt>
                <c:pt idx="6">
                  <c:v>0.14195997440223398</c:v>
                </c:pt>
                <c:pt idx="7">
                  <c:v>0.19297571657006757</c:v>
                </c:pt>
                <c:pt idx="8">
                  <c:v>0.2431811891462089</c:v>
                </c:pt>
                <c:pt idx="9">
                  <c:v>0.22771221217966781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FBF-4899-9C5F-A907563A7EE0}"/>
            </c:ext>
          </c:extLst>
        </c:ser>
        <c:ser>
          <c:idx val="3"/>
          <c:order val="3"/>
          <c:tx>
            <c:strRef>
              <c:f>'Import. porcins'!$C$38</c:f>
              <c:strCache>
                <c:ptCount val="1"/>
                <c:pt idx="0">
                  <c:v>Pays-Bas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porcins'!$D$38:$M$38</c:f>
              <c:numCache>
                <c:formatCode>0%</c:formatCode>
                <c:ptCount val="10"/>
                <c:pt idx="0">
                  <c:v>0.14360037081422569</c:v>
                </c:pt>
                <c:pt idx="1">
                  <c:v>0.14331759755830389</c:v>
                </c:pt>
                <c:pt idx="2">
                  <c:v>0.14275236279050274</c:v>
                </c:pt>
                <c:pt idx="3">
                  <c:v>0.14616415080447989</c:v>
                </c:pt>
                <c:pt idx="4">
                  <c:v>0.14334361612177293</c:v>
                </c:pt>
                <c:pt idx="5">
                  <c:v>0.14304082991562422</c:v>
                </c:pt>
                <c:pt idx="6">
                  <c:v>0.14666356390714994</c:v>
                </c:pt>
                <c:pt idx="7">
                  <c:v>0.16815158776272635</c:v>
                </c:pt>
                <c:pt idx="8">
                  <c:v>0.16531972345260051</c:v>
                </c:pt>
                <c:pt idx="9">
                  <c:v>0.16890276061873696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FBF-4899-9C5F-A907563A7EE0}"/>
            </c:ext>
          </c:extLst>
        </c:ser>
        <c:ser>
          <c:idx val="4"/>
          <c:order val="4"/>
          <c:tx>
            <c:strRef>
              <c:f>'Import. porcins'!$C$39</c:f>
              <c:strCache>
                <c:ptCount val="1"/>
                <c:pt idx="0">
                  <c:v>Danemark</c:v>
                </c:pt>
              </c:strCache>
            </c:strRef>
          </c:tx>
          <c:spPr>
            <a:solidFill>
              <a:schemeClr val="tx2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porcins'!$D$39:$M$39</c:f>
              <c:numCache>
                <c:formatCode>0%</c:formatCode>
                <c:ptCount val="10"/>
                <c:pt idx="0">
                  <c:v>0.10208208202509353</c:v>
                </c:pt>
                <c:pt idx="1">
                  <c:v>9.1136447076076918E-2</c:v>
                </c:pt>
                <c:pt idx="2">
                  <c:v>9.6384688538757146E-2</c:v>
                </c:pt>
                <c:pt idx="3">
                  <c:v>0.10029153849905004</c:v>
                </c:pt>
                <c:pt idx="4">
                  <c:v>8.6358290510776772E-2</c:v>
                </c:pt>
                <c:pt idx="5">
                  <c:v>0.1011317528228218</c:v>
                </c:pt>
                <c:pt idx="6">
                  <c:v>0.13888533364360928</c:v>
                </c:pt>
                <c:pt idx="7">
                  <c:v>0.12554490057575307</c:v>
                </c:pt>
                <c:pt idx="8">
                  <c:v>9.9267352930826058E-2</c:v>
                </c:pt>
                <c:pt idx="9">
                  <c:v>9.8009731885471532E-2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FBF-4899-9C5F-A907563A7EE0}"/>
            </c:ext>
          </c:extLst>
        </c:ser>
        <c:ser>
          <c:idx val="5"/>
          <c:order val="5"/>
          <c:tx>
            <c:strRef>
              <c:f>'Import. porcins'!$C$40</c:f>
              <c:strCache>
                <c:ptCount val="1"/>
                <c:pt idx="0">
                  <c:v>France</c:v>
                </c:pt>
              </c:strCache>
            </c:strRef>
          </c:tx>
          <c:spPr>
            <a:solidFill>
              <a:srgbClr val="00B0F0"/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porcins'!$D$40:$M$40</c:f>
              <c:numCache>
                <c:formatCode>0%</c:formatCode>
                <c:ptCount val="10"/>
                <c:pt idx="0">
                  <c:v>8.6762748162296691E-2</c:v>
                </c:pt>
                <c:pt idx="1">
                  <c:v>7.7436419165833867E-2</c:v>
                </c:pt>
                <c:pt idx="2">
                  <c:v>9.5422707736461165E-2</c:v>
                </c:pt>
                <c:pt idx="3">
                  <c:v>9.946062031054731E-2</c:v>
                </c:pt>
                <c:pt idx="4">
                  <c:v>9.3159846131054658E-2</c:v>
                </c:pt>
                <c:pt idx="5">
                  <c:v>9.7112505043193798E-2</c:v>
                </c:pt>
                <c:pt idx="6">
                  <c:v>7.8013070374464283E-2</c:v>
                </c:pt>
                <c:pt idx="7">
                  <c:v>7.046276332659461E-2</c:v>
                </c:pt>
                <c:pt idx="8">
                  <c:v>7.9319531326535367E-2</c:v>
                </c:pt>
                <c:pt idx="9">
                  <c:v>7.8732904176691154E-2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FBF-4899-9C5F-A907563A7EE0}"/>
            </c:ext>
          </c:extLst>
        </c:ser>
        <c:ser>
          <c:idx val="6"/>
          <c:order val="6"/>
          <c:tx>
            <c:strRef>
              <c:f>'Import. porcins'!$C$41</c:f>
              <c:strCache>
                <c:ptCount val="1"/>
                <c:pt idx="0">
                  <c:v>Belgique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porcins'!$D$41:$M$41</c:f>
              <c:numCache>
                <c:formatCode>0%</c:formatCode>
                <c:ptCount val="10"/>
                <c:pt idx="0">
                  <c:v>2.4368605281161252E-2</c:v>
                </c:pt>
                <c:pt idx="1">
                  <c:v>2.6098578178191396E-2</c:v>
                </c:pt>
                <c:pt idx="2">
                  <c:v>2.3461753778818262E-2</c:v>
                </c:pt>
                <c:pt idx="3">
                  <c:v>2.4025870336603142E-2</c:v>
                </c:pt>
                <c:pt idx="4">
                  <c:v>3.156187863622209E-2</c:v>
                </c:pt>
                <c:pt idx="5">
                  <c:v>3.3057110274557482E-2</c:v>
                </c:pt>
                <c:pt idx="6">
                  <c:v>3.6890841041751506E-2</c:v>
                </c:pt>
                <c:pt idx="7">
                  <c:v>4.3171395781012152E-2</c:v>
                </c:pt>
                <c:pt idx="8">
                  <c:v>3.8255913820997474E-2</c:v>
                </c:pt>
                <c:pt idx="9">
                  <c:v>3.7626164105454045E-2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FBF-4899-9C5F-A907563A7EE0}"/>
            </c:ext>
          </c:extLst>
        </c:ser>
        <c:ser>
          <c:idx val="7"/>
          <c:order val="7"/>
          <c:tx>
            <c:strRef>
              <c:f>'Import. porcins'!$C$42</c:f>
              <c:strCache>
                <c:ptCount val="1"/>
                <c:pt idx="0">
                  <c:v>Autriche</c:v>
                </c:pt>
              </c:strCache>
            </c:strRef>
          </c:tx>
          <c:spPr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porcins'!$D$42:$M$42</c:f>
              <c:numCache>
                <c:formatCode>0%</c:formatCode>
                <c:ptCount val="10"/>
                <c:pt idx="0">
                  <c:v>4.9342582814070064E-2</c:v>
                </c:pt>
                <c:pt idx="1">
                  <c:v>5.0501534063001119E-2</c:v>
                </c:pt>
                <c:pt idx="2">
                  <c:v>5.1603683867561985E-2</c:v>
                </c:pt>
                <c:pt idx="3">
                  <c:v>4.3884719424075208E-2</c:v>
                </c:pt>
                <c:pt idx="4">
                  <c:v>4.570919494937381E-2</c:v>
                </c:pt>
                <c:pt idx="5">
                  <c:v>4.0709644335933014E-2</c:v>
                </c:pt>
                <c:pt idx="6">
                  <c:v>3.6690131285512052E-2</c:v>
                </c:pt>
                <c:pt idx="7">
                  <c:v>3.7516626730500505E-2</c:v>
                </c:pt>
                <c:pt idx="8">
                  <c:v>4.0220925952522038E-2</c:v>
                </c:pt>
                <c:pt idx="9">
                  <c:v>3.7042756717312927E-2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FBF-4899-9C5F-A907563A7EE0}"/>
            </c:ext>
          </c:extLst>
        </c:ser>
        <c:ser>
          <c:idx val="8"/>
          <c:order val="8"/>
          <c:tx>
            <c:strRef>
              <c:f>'Import. porcins'!$C$43</c:f>
              <c:strCache>
                <c:ptCount val="1"/>
                <c:pt idx="0">
                  <c:v>Hongrie</c:v>
                </c:pt>
              </c:strCache>
            </c:strRef>
          </c:tx>
          <c:spPr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porcins'!$D$43:$M$43</c:f>
              <c:numCache>
                <c:formatCode>0%</c:formatCode>
                <c:ptCount val="10"/>
                <c:pt idx="0">
                  <c:v>2.7300580607023266E-2</c:v>
                </c:pt>
                <c:pt idx="1">
                  <c:v>2.487712990667575E-2</c:v>
                </c:pt>
                <c:pt idx="2">
                  <c:v>2.0609740155413787E-2</c:v>
                </c:pt>
                <c:pt idx="3">
                  <c:v>2.6410576852283017E-2</c:v>
                </c:pt>
                <c:pt idx="4">
                  <c:v>3.4517718410155267E-2</c:v>
                </c:pt>
                <c:pt idx="5">
                  <c:v>2.5062349729225594E-2</c:v>
                </c:pt>
                <c:pt idx="6">
                  <c:v>2.497624449744992E-2</c:v>
                </c:pt>
                <c:pt idx="7">
                  <c:v>2.4887514465855777E-2</c:v>
                </c:pt>
                <c:pt idx="8">
                  <c:v>2.2272356768591763E-2</c:v>
                </c:pt>
                <c:pt idx="9">
                  <c:v>3.0593666688341244E-2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AFBF-4899-9C5F-A907563A7EE0}"/>
            </c:ext>
          </c:extLst>
        </c:ser>
        <c:ser>
          <c:idx val="9"/>
          <c:order val="9"/>
          <c:tx>
            <c:strRef>
              <c:f>'Import. porcins'!$C$44</c:f>
              <c:strCache>
                <c:ptCount val="1"/>
                <c:pt idx="0">
                  <c:v>Pologne</c:v>
                </c:pt>
              </c:strCache>
            </c:strRef>
          </c:tx>
          <c:spPr>
            <a:solidFill>
              <a:schemeClr val="accent5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porcins'!$D$44:$M$44</c:f>
              <c:numCache>
                <c:formatCode>0%</c:formatCode>
                <c:ptCount val="10"/>
                <c:pt idx="0">
                  <c:v>6.7940225657725561E-2</c:v>
                </c:pt>
                <c:pt idx="1">
                  <c:v>7.1434216357403171E-2</c:v>
                </c:pt>
                <c:pt idx="2">
                  <c:v>7.0148757757467081E-2</c:v>
                </c:pt>
                <c:pt idx="3">
                  <c:v>7.1480000114741288E-2</c:v>
                </c:pt>
                <c:pt idx="4">
                  <c:v>5.7099205561372726E-2</c:v>
                </c:pt>
                <c:pt idx="5">
                  <c:v>3.8981017910581575E-2</c:v>
                </c:pt>
                <c:pt idx="6">
                  <c:v>4.1031085771908393E-2</c:v>
                </c:pt>
                <c:pt idx="7">
                  <c:v>3.1962698500352944E-2</c:v>
                </c:pt>
                <c:pt idx="8">
                  <c:v>2.5948432222774927E-2</c:v>
                </c:pt>
                <c:pt idx="9">
                  <c:v>2.8147148709278886E-2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AFBF-4899-9C5F-A907563A7EE0}"/>
            </c:ext>
          </c:extLst>
        </c:ser>
        <c:ser>
          <c:idx val="10"/>
          <c:order val="10"/>
          <c:tx>
            <c:strRef>
              <c:f>'Import. porcins'!$C$45</c:f>
              <c:strCache>
                <c:ptCount val="1"/>
                <c:pt idx="0">
                  <c:v>Croatie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porcins'!$D$45:$M$45</c:f>
              <c:numCache>
                <c:formatCode>0%</c:formatCode>
                <c:ptCount val="10"/>
                <c:pt idx="0">
                  <c:v>0</c:v>
                </c:pt>
                <c:pt idx="1">
                  <c:v>4.6817181905759413E-4</c:v>
                </c:pt>
                <c:pt idx="2">
                  <c:v>4.7001344178569182E-4</c:v>
                </c:pt>
                <c:pt idx="3">
                  <c:v>1.0996040469253637E-4</c:v>
                </c:pt>
                <c:pt idx="4">
                  <c:v>1.2788819206004799E-3</c:v>
                </c:pt>
                <c:pt idx="5">
                  <c:v>6.6914571303926642E-4</c:v>
                </c:pt>
                <c:pt idx="6">
                  <c:v>1.0840266061628561E-3</c:v>
                </c:pt>
                <c:pt idx="7">
                  <c:v>1.819936710380362E-3</c:v>
                </c:pt>
                <c:pt idx="8">
                  <c:v>1.426678701494113E-3</c:v>
                </c:pt>
                <c:pt idx="9">
                  <c:v>1.4124599923416492E-3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AFBF-4899-9C5F-A907563A7EE0}"/>
            </c:ext>
          </c:extLst>
        </c:ser>
        <c:ser>
          <c:idx val="11"/>
          <c:order val="11"/>
          <c:tx>
            <c:strRef>
              <c:f>'Import. porcins'!$C$46</c:f>
              <c:strCache>
                <c:ptCount val="1"/>
                <c:pt idx="0">
                  <c:v>Autres</c:v>
                </c:pt>
              </c:strCache>
            </c:strRef>
          </c:tx>
          <c:spPr>
            <a:solidFill>
              <a:schemeClr val="bg1">
                <a:lumMod val="85000"/>
              </a:schemeClr>
            </a:solidFill>
            <a:ln>
              <a:noFill/>
            </a:ln>
            <a:effectLst/>
          </c:spPr>
          <c:invertIfNegative val="0"/>
          <c:cat>
            <c:strRef>
              <c:f>'Import. porcins'!$D$34:$M$34</c:f>
              <c:strCache>
                <c:ptCount val="10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2018</c:v>
                </c:pt>
                <c:pt idx="4">
                  <c:v>2019</c:v>
                </c:pt>
                <c:pt idx="5">
                  <c:v>2020</c:v>
                </c:pt>
                <c:pt idx="6">
                  <c:v>2021</c:v>
                </c:pt>
                <c:pt idx="7">
                  <c:v>2022</c:v>
                </c:pt>
                <c:pt idx="8">
                  <c:v>2023</c:v>
                </c:pt>
                <c:pt idx="9">
                  <c:v>2024</c:v>
                </c:pt>
              </c:strCache>
            </c:strRef>
          </c:cat>
          <c:val>
            <c:numRef>
              <c:f>'Import. porcins'!$D$46:$M$46</c:f>
              <c:numCache>
                <c:formatCode>0%</c:formatCode>
                <c:ptCount val="10"/>
                <c:pt idx="0">
                  <c:v>1.1301863464835749E-2</c:v>
                </c:pt>
                <c:pt idx="1">
                  <c:v>9.8146019589189226E-3</c:v>
                </c:pt>
                <c:pt idx="2">
                  <c:v>1.3397877854383648E-2</c:v>
                </c:pt>
                <c:pt idx="3">
                  <c:v>1.1494208911382432E-2</c:v>
                </c:pt>
                <c:pt idx="4">
                  <c:v>1.7100132725570483E-2</c:v>
                </c:pt>
                <c:pt idx="5">
                  <c:v>1.3124877678632931E-2</c:v>
                </c:pt>
                <c:pt idx="6">
                  <c:v>5.6499311575232223E-3</c:v>
                </c:pt>
                <c:pt idx="7">
                  <c:v>7.1625794121460366E-3</c:v>
                </c:pt>
                <c:pt idx="8">
                  <c:v>6.7833816660373431E-3</c:v>
                </c:pt>
                <c:pt idx="9">
                  <c:v>9.067198416310842E-3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FBF-4899-9C5F-A907563A7E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601130232"/>
        <c:axId val="601131016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'Import. porcins'!$C$35</c15:sqref>
                        </c15:formulaRef>
                      </c:ext>
                    </c:extLst>
                    <c:strCache>
                      <c:ptCount val="1"/>
                      <c:pt idx="0">
                        <c:v>10 pays</c:v>
                      </c:pt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'Import. porcins'!$D$34:$M$34</c15:sqref>
                        </c15:formulaRef>
                      </c:ext>
                    </c:extLst>
                    <c:strCache>
                      <c:ptCount val="10"/>
                      <c:pt idx="0">
                        <c:v>2015</c:v>
                      </c:pt>
                      <c:pt idx="1">
                        <c:v>2016</c:v>
                      </c:pt>
                      <c:pt idx="2">
                        <c:v>2017</c:v>
                      </c:pt>
                      <c:pt idx="3">
                        <c:v>2018</c:v>
                      </c:pt>
                      <c:pt idx="4">
                        <c:v>2019</c:v>
                      </c:pt>
                      <c:pt idx="5">
                        <c:v>2020</c:v>
                      </c:pt>
                      <c:pt idx="6">
                        <c:v>2021</c:v>
                      </c:pt>
                      <c:pt idx="7">
                        <c:v>2022</c:v>
                      </c:pt>
                      <c:pt idx="8">
                        <c:v>2023</c:v>
                      </c:pt>
                      <c:pt idx="9">
                        <c:v>2024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'Import. porcins'!$D$35:$M$35</c15:sqref>
                        </c15:formulaRef>
                      </c:ext>
                    </c:extLst>
                    <c:numCache>
                      <c:formatCode>0%</c:formatCode>
                      <c:ptCount val="10"/>
                      <c:pt idx="0">
                        <c:v>0.98869813653516414</c:v>
                      </c:pt>
                      <c:pt idx="1">
                        <c:v>0.99018539804108108</c:v>
                      </c:pt>
                      <c:pt idx="2">
                        <c:v>0.98660212214561638</c:v>
                      </c:pt>
                      <c:pt idx="3">
                        <c:v>0.98850579108861758</c:v>
                      </c:pt>
                      <c:pt idx="4">
                        <c:v>0.98289986727442946</c:v>
                      </c:pt>
                      <c:pt idx="5">
                        <c:v>0.9868751223213672</c:v>
                      </c:pt>
                      <c:pt idx="6">
                        <c:v>0.99435006884247679</c:v>
                      </c:pt>
                      <c:pt idx="7">
                        <c:v>0.99283742058785396</c:v>
                      </c:pt>
                      <c:pt idx="8">
                        <c:v>0.99321661833396258</c:v>
                      </c:pt>
                      <c:pt idx="9">
                        <c:v>0.99093280158368924</c:v>
                      </c:pt>
                    </c:numCache>
                  </c:numRef>
                </c:val>
                <c:extLst>
                  <c:ext xmlns:c16="http://schemas.microsoft.com/office/drawing/2014/chart" uri="{C3380CC4-5D6E-409C-BE32-E72D297353CC}">
                    <c16:uniqueId val="{0000000B-AFBF-4899-9C5F-A907563A7EE0}"/>
                  </c:ext>
                </c:extLst>
              </c15:ser>
            </c15:filteredBarSeries>
          </c:ext>
        </c:extLst>
      </c:barChart>
      <c:catAx>
        <c:axId val="6011302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1016"/>
        <c:crosses val="autoZero"/>
        <c:auto val="1"/>
        <c:lblAlgn val="ctr"/>
        <c:lblOffset val="100"/>
        <c:noMultiLvlLbl val="0"/>
      </c:catAx>
      <c:valAx>
        <c:axId val="601131016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Marianne" panose="02000000000000000000" pitchFamily="50" charset="0"/>
                <a:ea typeface="+mn-ea"/>
                <a:cs typeface="+mn-cs"/>
              </a:defRPr>
            </a:pPr>
            <a:endParaRPr lang="fr-FR"/>
          </a:p>
        </c:txPr>
        <c:crossAx val="6011302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7316104080125536"/>
          <c:y val="0.76548543963520777"/>
          <c:w val="0.80781458942945605"/>
          <c:h val="0.214950113227312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Marianne" panose="02000000000000000000" pitchFamily="50" charset="0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latin typeface="Marianne" panose="02000000000000000000" pitchFamily="50" charset="0"/>
        </a:defRPr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4AB073-19B6-468D-B34E-5E979DBA6034}" type="datetimeFigureOut">
              <a:rPr lang="fr-FR" smtClean="0"/>
              <a:t>14/08/2025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48044C-5866-40BC-AB90-84F59A8D827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91972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e de titre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10"/>
          <p:cNvSpPr>
            <a:spLocks noGrp="1"/>
          </p:cNvSpPr>
          <p:nvPr>
            <p:ph sz="quarter" idx="13" hasCustomPrompt="1"/>
          </p:nvPr>
        </p:nvSpPr>
        <p:spPr>
          <a:xfrm>
            <a:off x="4912178" y="4279515"/>
            <a:ext cx="2367644" cy="675626"/>
          </a:xfrm>
          <a:solidFill>
            <a:schemeClr val="bg1"/>
          </a:solidFill>
          <a:ln>
            <a:noFill/>
          </a:ln>
        </p:spPr>
        <p:txBody>
          <a:bodyPr>
            <a:normAutofit/>
          </a:bodyPr>
          <a:lstStyle>
            <a:lvl1pPr marL="0" indent="0" algn="ctr">
              <a:buNone/>
              <a:defRPr lang="fr-FR" sz="4000" b="1" kern="1200" cap="all" baseline="0" dirty="0" smtClean="0">
                <a:solidFill>
                  <a:srgbClr val="FF0000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Pays</a:t>
            </a:r>
          </a:p>
        </p:txBody>
      </p:sp>
      <p:pic>
        <p:nvPicPr>
          <p:cNvPr id="7" name="Imag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716669"/>
          </a:xfrm>
          <a:prstGeom prst="rect">
            <a:avLst/>
          </a:prstGeom>
        </p:spPr>
      </p:pic>
      <p:sp>
        <p:nvSpPr>
          <p:cNvPr id="4" name="ZoneTexte 3"/>
          <p:cNvSpPr txBox="1"/>
          <p:nvPr userDrawn="1"/>
        </p:nvSpPr>
        <p:spPr>
          <a:xfrm>
            <a:off x="0" y="5090615"/>
            <a:ext cx="121920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Les importations de </a:t>
            </a:r>
            <a:b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</a:br>
            <a:r>
              <a:rPr lang="fr-FR" sz="4000" b="1" i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viande et produits carnés </a:t>
            </a:r>
            <a:r>
              <a:rPr lang="fr-FR" sz="4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en	</a:t>
            </a:r>
          </a:p>
        </p:txBody>
      </p:sp>
      <p:sp>
        <p:nvSpPr>
          <p:cNvPr id="8" name="Espace réservé du contenu 10"/>
          <p:cNvSpPr>
            <a:spLocks noGrp="1"/>
          </p:cNvSpPr>
          <p:nvPr>
            <p:ph sz="quarter" idx="14" hasCustomPrompt="1"/>
          </p:nvPr>
        </p:nvSpPr>
        <p:spPr>
          <a:xfrm>
            <a:off x="9235441" y="5817840"/>
            <a:ext cx="1384663" cy="561894"/>
          </a:xfrm>
          <a:noFill/>
          <a:ln>
            <a:noFill/>
          </a:ln>
        </p:spPr>
        <p:txBody>
          <a:bodyPr anchor="ctr" anchorCtr="0">
            <a:normAutofit/>
          </a:bodyPr>
          <a:lstStyle>
            <a:lvl1pPr marL="0" indent="0" algn="ctr">
              <a:buNone/>
              <a:defRPr lang="fr-FR" sz="4000" b="1" i="0" u="none" kern="1200" cap="all" baseline="0" dirty="0" smtClean="0">
                <a:solidFill>
                  <a:schemeClr val="tx2"/>
                </a:solidFill>
                <a:latin typeface="Marianne" panose="02000000000000000000" pitchFamily="50" charset="0"/>
                <a:ea typeface="+mn-ea"/>
                <a:cs typeface="Calibri" panose="020F0502020204030204" pitchFamily="34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fr-FR" dirty="0" smtClean="0"/>
              <a:t>2024</a:t>
            </a:r>
          </a:p>
        </p:txBody>
      </p:sp>
      <p:sp>
        <p:nvSpPr>
          <p:cNvPr id="10" name="Ellipse 9"/>
          <p:cNvSpPr/>
          <p:nvPr userDrawn="1"/>
        </p:nvSpPr>
        <p:spPr>
          <a:xfrm>
            <a:off x="8686798" y="4278836"/>
            <a:ext cx="1440000" cy="1440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930" b="96875" l="6221" r="95490">
                        <a14:foregroundMark x1="19751" y1="6445" x2="19751" y2="6445"/>
                        <a14:foregroundMark x1="82271" y1="4688" x2="82271" y2="4688"/>
                        <a14:foregroundMark x1="95490" y1="37500" x2="95490" y2="37500"/>
                        <a14:foregroundMark x1="6376" y1="42578" x2="6376" y2="42578"/>
                        <a14:foregroundMark x1="54277" y1="86914" x2="54277" y2="86914"/>
                        <a14:foregroundMark x1="42457" y1="97070" x2="42457" y2="97070"/>
                        <a14:foregroundMark x1="20684" y1="3320" x2="20684" y2="3320"/>
                        <a14:foregroundMark x1="81182" y1="2930" x2="81182" y2="2930"/>
                      </a14:backgroundRemoval>
                    </a14:imgEffect>
                    <a14:imgEffect>
                      <a14:colorTemperature colorTemp="11500"/>
                    </a14:imgEffect>
                    <a14:imgEffect>
                      <a14:saturation sat="3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855" y="4528448"/>
            <a:ext cx="1331885" cy="1060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400022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Viande et produits carnés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8" name="Espace réservé du texte 12"/>
          <p:cNvSpPr>
            <a:spLocks noGrp="1"/>
          </p:cNvSpPr>
          <p:nvPr>
            <p:ph type="body" sz="quarter" idx="16" hasCustomPrompt="1"/>
          </p:nvPr>
        </p:nvSpPr>
        <p:spPr>
          <a:xfrm>
            <a:off x="166798" y="839522"/>
            <a:ext cx="11858404" cy="340468"/>
          </a:xfrm>
          <a:noFill/>
        </p:spPr>
        <p:txBody>
          <a:bodyPr anchor="t" anchorCtr="0"/>
          <a:lstStyle>
            <a:lvl1pPr>
              <a:defRPr b="1">
                <a:solidFill>
                  <a:srgbClr val="FF0000"/>
                </a:solidFill>
              </a:defRPr>
            </a:lvl1pPr>
          </a:lstStyle>
          <a:p>
            <a:pPr lvl="0"/>
            <a:r>
              <a:rPr lang="fr-FR" dirty="0" smtClean="0"/>
              <a:t>Sous-titre</a:t>
            </a:r>
          </a:p>
        </p:txBody>
      </p:sp>
      <p:sp>
        <p:nvSpPr>
          <p:cNvPr id="10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1393870"/>
            <a:ext cx="11852028" cy="355197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</p:spTree>
    <p:extLst>
      <p:ext uri="{BB962C8B-B14F-4D97-AF65-F5344CB8AC3E}">
        <p14:creationId xmlns:p14="http://schemas.microsoft.com/office/powerpoint/2010/main" val="1317197081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Viande et produits carnés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5236459"/>
              </p:ext>
            </p:extLst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du monde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En provenance de France</a:t>
            </a:r>
          </a:p>
        </p:txBody>
      </p:sp>
    </p:spTree>
    <p:extLst>
      <p:ext uri="{BB962C8B-B14F-4D97-AF65-F5344CB8AC3E}">
        <p14:creationId xmlns:p14="http://schemas.microsoft.com/office/powerpoint/2010/main" val="35573425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7444" y="6299145"/>
            <a:ext cx="1427850" cy="472659"/>
          </a:xfrm>
          <a:prstGeom prst="rect">
            <a:avLst/>
          </a:prstGeom>
        </p:spPr>
      </p:pic>
      <p:sp>
        <p:nvSpPr>
          <p:cNvPr id="12" name="ZoneTexte 11"/>
          <p:cNvSpPr txBox="1"/>
          <p:nvPr userDrawn="1"/>
        </p:nvSpPr>
        <p:spPr>
          <a:xfrm>
            <a:off x="4651465" y="4002520"/>
            <a:ext cx="28890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Fournisseurs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fr-FR" sz="2000" b="1" dirty="0" smtClean="0">
                <a:solidFill>
                  <a:schemeClr val="bg1"/>
                </a:solidFill>
                <a:latin typeface="Marianne" panose="02000000000000000000" pitchFamily="50" charset="0"/>
              </a:rPr>
              <a:t>Parts de marché</a:t>
            </a:r>
            <a:endParaRPr lang="fr-FR" sz="2000" b="1" dirty="0">
              <a:solidFill>
                <a:schemeClr val="bg1"/>
              </a:solidFill>
              <a:latin typeface="Marianne" panose="02000000000000000000" pitchFamily="50" charset="0"/>
            </a:endParaRP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0" hasCustomPrompt="1"/>
          </p:nvPr>
        </p:nvSpPr>
        <p:spPr>
          <a:xfrm>
            <a:off x="3366407" y="3024052"/>
            <a:ext cx="5459186" cy="809896"/>
          </a:xfrm>
          <a:solidFill>
            <a:schemeClr val="bg1"/>
          </a:solidFill>
        </p:spPr>
        <p:txBody>
          <a:bodyPr/>
          <a:lstStyle>
            <a:lvl1pPr algn="ctr">
              <a:defRPr sz="4000" b="1"/>
            </a:lvl1pPr>
          </a:lstStyle>
          <a:p>
            <a:pPr lvl="0"/>
            <a:r>
              <a:rPr lang="fr-FR" dirty="0" smtClean="0"/>
              <a:t>Produit</a:t>
            </a:r>
          </a:p>
        </p:txBody>
      </p:sp>
    </p:spTree>
    <p:extLst>
      <p:ext uri="{BB962C8B-B14F-4D97-AF65-F5344CB8AC3E}">
        <p14:creationId xmlns:p14="http://schemas.microsoft.com/office/powerpoint/2010/main" val="810720367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eux contenus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490113" y="6352913"/>
            <a:ext cx="4965101" cy="365125"/>
          </a:xfrm>
        </p:spPr>
        <p:txBody>
          <a:bodyPr/>
          <a:lstStyle/>
          <a:p>
            <a:r>
              <a:rPr lang="fr-FR" smtClean="0"/>
              <a:t>Italie – Viande et produits carnés Source : douane italienne, d’après Trade Data Monitor, données 2024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9570661" y="6352913"/>
            <a:ext cx="901336" cy="365125"/>
          </a:xfrm>
        </p:spPr>
        <p:txBody>
          <a:bodyPr/>
          <a:lstStyle/>
          <a:p>
            <a:fld id="{6A68152B-30FF-4F47-8AD6-E728982B61F2}" type="slidenum">
              <a:rPr lang="fr-FR" smtClean="0"/>
              <a:t>‹N°›</a:t>
            </a:fld>
            <a:endParaRPr lang="fr-FR"/>
          </a:p>
        </p:txBody>
      </p:sp>
      <p:pic>
        <p:nvPicPr>
          <p:cNvPr id="2" name="Imag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51525" y="6334189"/>
            <a:ext cx="1367300" cy="402571"/>
          </a:xfrm>
          <a:prstGeom prst="rect">
            <a:avLst/>
          </a:prstGeom>
        </p:spPr>
      </p:pic>
      <p:sp>
        <p:nvSpPr>
          <p:cNvPr id="13" name="Espace réservé du texte 12"/>
          <p:cNvSpPr>
            <a:spLocks noGrp="1"/>
          </p:cNvSpPr>
          <p:nvPr>
            <p:ph type="body" sz="quarter" idx="13" hasCustomPrompt="1"/>
          </p:nvPr>
        </p:nvSpPr>
        <p:spPr>
          <a:xfrm>
            <a:off x="166798" y="224256"/>
            <a:ext cx="11858404" cy="401386"/>
          </a:xfrm>
          <a:solidFill>
            <a:srgbClr val="FF0000"/>
          </a:solidFill>
        </p:spPr>
        <p:txBody>
          <a:bodyPr/>
          <a:lstStyle>
            <a:lvl1pPr>
              <a:defRPr b="1">
                <a:solidFill>
                  <a:schemeClr val="bg1"/>
                </a:solidFill>
              </a:defRPr>
            </a:lvl1pPr>
          </a:lstStyle>
          <a:p>
            <a:pPr lvl="0"/>
            <a:r>
              <a:rPr lang="fr-FR" dirty="0" smtClean="0"/>
              <a:t>Titre</a:t>
            </a:r>
          </a:p>
        </p:txBody>
      </p:sp>
      <p:sp>
        <p:nvSpPr>
          <p:cNvPr id="9" name="Espace réservé du texte 19"/>
          <p:cNvSpPr>
            <a:spLocks noGrp="1"/>
          </p:cNvSpPr>
          <p:nvPr>
            <p:ph type="body" sz="quarter" idx="15" hasCustomPrompt="1"/>
          </p:nvPr>
        </p:nvSpPr>
        <p:spPr>
          <a:xfrm>
            <a:off x="166797" y="825910"/>
            <a:ext cx="11852028" cy="737419"/>
          </a:xfrm>
          <a:noFill/>
        </p:spPr>
        <p:txBody>
          <a:bodyPr anchor="t" anchorCtr="0"/>
          <a:lstStyle>
            <a:lvl2pPr>
              <a:defRPr>
                <a:solidFill>
                  <a:srgbClr val="FF0000"/>
                </a:solidFill>
              </a:defRPr>
            </a:lvl2pPr>
          </a:lstStyle>
          <a:p>
            <a:pPr lvl="1"/>
            <a:r>
              <a:rPr lang="fr-FR" dirty="0" smtClean="0"/>
              <a:t>Texte</a:t>
            </a:r>
          </a:p>
        </p:txBody>
      </p:sp>
      <p:graphicFrame>
        <p:nvGraphicFramePr>
          <p:cNvPr id="8" name="Tableau 7"/>
          <p:cNvGraphicFramePr>
            <a:graphicFrameLocks noGrp="1"/>
          </p:cNvGraphicFramePr>
          <p:nvPr userDrawn="1">
            <p:extLst/>
          </p:nvPr>
        </p:nvGraphicFramePr>
        <p:xfrm>
          <a:off x="166798" y="1763597"/>
          <a:ext cx="11852028" cy="43272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260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60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327270"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>
                        <a:solidFill>
                          <a:srgbClr val="0B6482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 userDrawn="1"/>
        </p:nvSpPr>
        <p:spPr>
          <a:xfrm>
            <a:off x="166797" y="5736094"/>
            <a:ext cx="59292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Fournisseurs</a:t>
            </a:r>
          </a:p>
        </p:txBody>
      </p:sp>
      <p:sp>
        <p:nvSpPr>
          <p:cNvPr id="11" name="ZoneTexte 10"/>
          <p:cNvSpPr txBox="1"/>
          <p:nvPr userDrawn="1"/>
        </p:nvSpPr>
        <p:spPr>
          <a:xfrm>
            <a:off x="6095999" y="5742763"/>
            <a:ext cx="5922825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500" b="1" dirty="0" smtClean="0">
                <a:solidFill>
                  <a:srgbClr val="FF0000"/>
                </a:solidFill>
                <a:latin typeface="Marianne" panose="02000000000000000000" pitchFamily="50" charset="0"/>
              </a:rPr>
              <a:t>Parts de marché</a:t>
            </a:r>
          </a:p>
        </p:txBody>
      </p:sp>
    </p:spTree>
    <p:extLst>
      <p:ext uri="{BB962C8B-B14F-4D97-AF65-F5344CB8AC3E}">
        <p14:creationId xmlns:p14="http://schemas.microsoft.com/office/powerpoint/2010/main" val="16427865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529087"/>
            <a:ext cx="10515600" cy="555130"/>
          </a:xfrm>
          <a:prstGeom prst="rect">
            <a:avLst/>
          </a:prstGeom>
          <a:noFill/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fr-FR" dirty="0" smtClean="0"/>
              <a:t>Texte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511038" y="6356350"/>
            <a:ext cx="5773783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r>
              <a:rPr lang="fr-FR" smtClean="0"/>
              <a:t>Italie – Viande et produits carnés Source : douane italienne, d’après Trade Data Monitor, données 2024</a:t>
            </a:r>
            <a:endParaRPr lang="fr-FR" dirty="0" smtClean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10284821" y="6356350"/>
            <a:ext cx="9013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rgbClr val="FF0000"/>
                </a:solidFill>
                <a:latin typeface="Marianne" panose="02000000000000000000" pitchFamily="50" charset="0"/>
              </a:defRPr>
            </a:lvl1pPr>
          </a:lstStyle>
          <a:p>
            <a:fld id="{6A68152B-30FF-4F47-8AD6-E728982B61F2}" type="slidenum">
              <a:rPr lang="fr-FR" smtClean="0"/>
              <a:pPr/>
              <a:t>‹N°›</a:t>
            </a:fld>
            <a:endParaRPr lang="fr-FR" dirty="0"/>
          </a:p>
        </p:txBody>
      </p:sp>
      <p:cxnSp>
        <p:nvCxnSpPr>
          <p:cNvPr id="7" name="Connecteur droit 6"/>
          <p:cNvCxnSpPr/>
          <p:nvPr userDrawn="1"/>
        </p:nvCxnSpPr>
        <p:spPr>
          <a:xfrm flipH="1">
            <a:off x="4490113" y="6229685"/>
            <a:ext cx="7701888" cy="129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224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3" r:id="rId3"/>
    <p:sldLayoutId id="2147483657" r:id="rId4"/>
    <p:sldLayoutId id="2147483658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000" b="0" kern="1200">
          <a:solidFill>
            <a:schemeClr val="bg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b="0" kern="1200">
          <a:solidFill>
            <a:srgbClr val="FF0000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b="0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b="1" kern="1200">
          <a:solidFill>
            <a:srgbClr val="0B6482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40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arianne" panose="02000000000000000000" pitchFamily="50" charset="0"/>
          <a:ea typeface="Malgun Gothic Semilight" panose="020B0502040204020203" pitchFamily="34" charset="-128"/>
          <a:cs typeface="Malgun Gothic Semilight" panose="020B0502040204020203" pitchFamily="34" charset="-128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fr-FR" dirty="0" smtClean="0"/>
              <a:t>Italie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 smtClean="0"/>
              <a:t>2024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244936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</a:t>
            </a:r>
            <a:r>
              <a:rPr lang="fr-FR" dirty="0"/>
              <a:t>Viande et produits carnés</a:t>
            </a:r>
          </a:p>
          <a:p>
            <a:r>
              <a:rPr lang="fr-FR" i="1" dirty="0"/>
              <a:t>Source : </a:t>
            </a:r>
            <a:r>
              <a:rPr lang="fr-FR" i="1" dirty="0" smtClean="0"/>
              <a:t>douane italienne, d’après </a:t>
            </a:r>
            <a:r>
              <a:rPr lang="fr-FR" i="1" dirty="0"/>
              <a:t>Trade Data Monitor, données </a:t>
            </a:r>
            <a:r>
              <a:rPr lang="fr-FR" i="1" dirty="0" smtClean="0"/>
              <a:t>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2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/>
              <a:t>Principaux postes d’importation (en valeur</a:t>
            </a:r>
            <a:r>
              <a:rPr lang="fr-FR" dirty="0" smtClean="0"/>
              <a:t>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Le poste </a:t>
            </a:r>
            <a:r>
              <a:rPr lang="fr-FR" i="1" dirty="0" smtClean="0"/>
              <a:t>Viandes et abats porcins </a:t>
            </a:r>
            <a:r>
              <a:rPr lang="fr-FR" dirty="0" smtClean="0"/>
              <a:t>représente 40 % des importations de viande et produits carnés en provenance du monde et 29 % en provenance de France.</a:t>
            </a:r>
            <a:endParaRPr lang="fr-FR" i="1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34001839"/>
              </p:ext>
            </p:extLst>
          </p:nvPr>
        </p:nvGraphicFramePr>
        <p:xfrm>
          <a:off x="166797" y="1763597"/>
          <a:ext cx="5917132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60453453"/>
              </p:ext>
            </p:extLst>
          </p:nvPr>
        </p:nvGraphicFramePr>
        <p:xfrm>
          <a:off x="6083929" y="1763597"/>
          <a:ext cx="5941273" cy="39310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05743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86134" y="3024052"/>
            <a:ext cx="6219731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bovins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09160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Viande et produits carnés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4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bovins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 smtClean="0"/>
              <a:t>La </a:t>
            </a:r>
            <a:r>
              <a:rPr lang="fr-FR" dirty="0"/>
              <a:t>France a perdu en 2017 sa place de 1</a:t>
            </a:r>
            <a:r>
              <a:rPr lang="fr-FR" baseline="30000" dirty="0"/>
              <a:t>er</a:t>
            </a:r>
            <a:r>
              <a:rPr lang="fr-FR" dirty="0"/>
              <a:t> fournisseur au profit de la </a:t>
            </a:r>
            <a:r>
              <a:rPr lang="fr-FR" dirty="0" smtClean="0"/>
              <a:t>Pologne. Elle a une </a:t>
            </a:r>
            <a:r>
              <a:rPr lang="fr-FR" dirty="0" smtClean="0"/>
              <a:t>part de marché de 14 </a:t>
            </a:r>
            <a:r>
              <a:rPr lang="fr-FR" dirty="0" smtClean="0"/>
              <a:t>% </a:t>
            </a:r>
            <a:r>
              <a:rPr lang="fr-FR" dirty="0"/>
              <a:t>en </a:t>
            </a:r>
            <a:r>
              <a:rPr lang="fr-FR" dirty="0" smtClean="0"/>
              <a:t>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0166938"/>
              </p:ext>
            </p:extLst>
          </p:nvPr>
        </p:nvGraphicFramePr>
        <p:xfrm>
          <a:off x="166797" y="1763597"/>
          <a:ext cx="5926185" cy="39219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5094178"/>
              </p:ext>
            </p:extLst>
          </p:nvPr>
        </p:nvGraphicFramePr>
        <p:xfrm>
          <a:off x="6092811" y="1763596"/>
          <a:ext cx="5926014" cy="39219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51935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exte 1"/>
          <p:cNvSpPr>
            <a:spLocks noGrp="1"/>
          </p:cNvSpPr>
          <p:nvPr>
            <p:ph type="body" sz="quarter" idx="10"/>
          </p:nvPr>
        </p:nvSpPr>
        <p:spPr>
          <a:xfrm>
            <a:off x="2936340" y="3024052"/>
            <a:ext cx="6319319" cy="809896"/>
          </a:xfrm>
        </p:spPr>
        <p:txBody>
          <a:bodyPr>
            <a:normAutofit/>
          </a:bodyPr>
          <a:lstStyle/>
          <a:p>
            <a:r>
              <a:rPr lang="fr-FR" dirty="0" smtClean="0"/>
              <a:t>Viandes et abats porcins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104126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pied de page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Italie – Viande et produits carnés </a:t>
            </a:r>
          </a:p>
          <a:p>
            <a:r>
              <a:rPr lang="fr-FR" i="1" dirty="0" smtClean="0"/>
              <a:t>Source : douane italienne, d’après Trade Data Monitor, données 2024</a:t>
            </a:r>
            <a:endParaRPr lang="fr-FR" i="1" dirty="0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8152B-30FF-4F47-8AD6-E728982B61F2}" type="slidenum">
              <a:rPr lang="fr-FR" smtClean="0"/>
              <a:t>6</a:t>
            </a:fld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r-FR" dirty="0" smtClean="0"/>
              <a:t>Viandes et abats porcins (en volume)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fr-FR" dirty="0"/>
              <a:t>Les importations italiennes sont relativement stables</a:t>
            </a:r>
            <a:r>
              <a:rPr lang="fr-FR" dirty="0" smtClean="0"/>
              <a:t>. La </a:t>
            </a:r>
            <a:r>
              <a:rPr lang="fr-FR" dirty="0"/>
              <a:t>France, </a:t>
            </a:r>
            <a:r>
              <a:rPr lang="fr-FR" dirty="0" smtClean="0"/>
              <a:t>5</a:t>
            </a:r>
            <a:r>
              <a:rPr lang="fr-FR" baseline="30000" dirty="0" smtClean="0"/>
              <a:t>e</a:t>
            </a:r>
            <a:r>
              <a:rPr lang="fr-FR" dirty="0" smtClean="0"/>
              <a:t> </a:t>
            </a:r>
            <a:r>
              <a:rPr lang="fr-FR" dirty="0"/>
              <a:t>fournisseur, maintient une part de marché autour de </a:t>
            </a:r>
            <a:r>
              <a:rPr lang="fr-FR" dirty="0" smtClean="0"/>
              <a:t>8 </a:t>
            </a:r>
            <a:r>
              <a:rPr lang="fr-FR" dirty="0" smtClean="0"/>
              <a:t>% en 2024.</a:t>
            </a:r>
            <a:endParaRPr lang="fr-FR" dirty="0"/>
          </a:p>
          <a:p>
            <a:endParaRPr lang="fr-FR" dirty="0"/>
          </a:p>
        </p:txBody>
      </p:sp>
      <p:graphicFrame>
        <p:nvGraphicFramePr>
          <p:cNvPr id="6" name="Graphique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92332926"/>
              </p:ext>
            </p:extLst>
          </p:nvPr>
        </p:nvGraphicFramePr>
        <p:xfrm>
          <a:off x="166797" y="1763597"/>
          <a:ext cx="5944292" cy="38948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Graphique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4389714"/>
              </p:ext>
            </p:extLst>
          </p:nvPr>
        </p:nvGraphicFramePr>
        <p:xfrm>
          <a:off x="6092811" y="1763596"/>
          <a:ext cx="5932391" cy="38948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28349334"/>
      </p:ext>
    </p:extLst>
  </p:cSld>
  <p:clrMapOvr>
    <a:masterClrMapping/>
  </p:clrMapOvr>
</p:sld>
</file>

<file path=ppt/theme/theme1.xml><?xml version="1.0" encoding="utf-8"?>
<a:theme xmlns:a="http://schemas.openxmlformats.org/drawingml/2006/main" name="Panorama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323</TotalTime>
  <Words>202</Words>
  <Application>Microsoft Office PowerPoint</Application>
  <PresentationFormat>Grand écran</PresentationFormat>
  <Paragraphs>29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1" baseType="lpstr">
      <vt:lpstr>Malgun Gothic Semilight</vt:lpstr>
      <vt:lpstr>Arial</vt:lpstr>
      <vt:lpstr>Calibri</vt:lpstr>
      <vt:lpstr>Marianne</vt:lpstr>
      <vt:lpstr>Panorama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FranceAgriMer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VERSLUYS Henri</dc:creator>
  <cp:lastModifiedBy>VERSLUYS Henri</cp:lastModifiedBy>
  <cp:revision>46</cp:revision>
  <dcterms:created xsi:type="dcterms:W3CDTF">2025-04-03T15:40:27Z</dcterms:created>
  <dcterms:modified xsi:type="dcterms:W3CDTF">2025-08-14T10:20:06Z</dcterms:modified>
</cp:coreProperties>
</file>