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5.xml" ContentType="application/vnd.openxmlformats-officedocument.drawingml.chartshapes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6.xml" ContentType="application/vnd.openxmlformats-officedocument.drawingml.chartshapes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3" r:id="rId4"/>
    <p:sldId id="274" r:id="rId5"/>
    <p:sldId id="27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FFCC00"/>
    <a:srgbClr val="00FF00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8" autoAdjust="0"/>
    <p:restoredTop sz="96362" autoAdjust="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-FS22-TYO.si.local\TYO$\Travail\Agro\00_TRANSVERSAL\00_Notes%20p&#244;le%20agro%20SER\2025\JAPON%20-%20bilan%20agro%202024\Bilan%20agro%20JP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Japon\Japon%202024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-FS22-TYO\TYO$\Travail\EcoFin\03%20-%20Notes%20et%20&#233;tudes_CHRONO\Chrono%202025\6-Tableaux%20de%20bord\TDB%20Conjoncture\Suivi%20conjoncture_2025%20avec%20T1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Japon\Japon%2020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P-FS22-TYO.si.local\TYO$\Travail\Agro\00_TRANSVERSAL\00_Notes%20p&#244;le%20agro%20SER\2025\JAPON%20-%20bilan%20agro%202024\Bilan%20agro%20JP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P-FS22-TYO.si.local\TYO$\Travail\Agro\00_TRANSVERSAL\00_Notes%20p&#244;le%20agro%20SER\2025\JAPON%20-%20bilan%20agro%202024\Bilan%20agro%20JP%2020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b="1" i="1" baseline="0" dirty="0">
                <a:effectLst/>
                <a:latin typeface="Marianne" panose="02000000000000000000" pitchFamily="50" charset="0"/>
              </a:rPr>
              <a:t>Composantes de l'inflation au Japon</a:t>
            </a:r>
          </a:p>
        </c:rich>
      </c:tx>
      <c:layout>
        <c:manualLayout>
          <c:xMode val="edge"/>
          <c:yMode val="edge"/>
          <c:x val="0.28489787335167227"/>
          <c:y val="1.02661547780462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3.0006119057603007E-2"/>
          <c:y val="2.9687355354891129E-2"/>
          <c:w val="0.9463662083561869"/>
          <c:h val="0.7834692485071245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'23-inflation'!$L$26</c:f>
              <c:strCache>
                <c:ptCount val="1"/>
                <c:pt idx="0">
                  <c:v>Alimentation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'23-inflation'!$J$39:$K$89</c:f>
              <c:multiLvlStrCache>
                <c:ptCount val="5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</c:lvl>
                <c:lvl>
                  <c:pt idx="0">
                    <c:v>2021</c:v>
                  </c:pt>
                  <c:pt idx="12">
                    <c:v>2022</c:v>
                  </c:pt>
                  <c:pt idx="24">
                    <c:v>2023</c:v>
                  </c:pt>
                  <c:pt idx="36">
                    <c:v>2024</c:v>
                  </c:pt>
                  <c:pt idx="48">
                    <c:v>2025</c:v>
                  </c:pt>
                </c:lvl>
              </c:multiLvlStrCache>
            </c:multiLvlStrRef>
          </c:cat>
          <c:val>
            <c:numRef>
              <c:f>'23-inflation'!$L$39:$L$89</c:f>
              <c:numCache>
                <c:formatCode>General</c:formatCode>
                <c:ptCount val="51"/>
                <c:pt idx="0">
                  <c:v>-0.05</c:v>
                </c:pt>
                <c:pt idx="1">
                  <c:v>-0.03</c:v>
                </c:pt>
                <c:pt idx="2">
                  <c:v>-0.11</c:v>
                </c:pt>
                <c:pt idx="3">
                  <c:v>-0.34</c:v>
                </c:pt>
                <c:pt idx="4">
                  <c:v>-0.26</c:v>
                </c:pt>
                <c:pt idx="5">
                  <c:v>0</c:v>
                </c:pt>
                <c:pt idx="6">
                  <c:v>-0.16</c:v>
                </c:pt>
                <c:pt idx="7">
                  <c:v>-0.28999999999999998</c:v>
                </c:pt>
                <c:pt idx="8">
                  <c:v>0.24</c:v>
                </c:pt>
                <c:pt idx="9">
                  <c:v>0.13</c:v>
                </c:pt>
                <c:pt idx="10">
                  <c:v>0.37</c:v>
                </c:pt>
                <c:pt idx="11">
                  <c:v>0.55000000000000004</c:v>
                </c:pt>
                <c:pt idx="12">
                  <c:v>0.55000000000000004</c:v>
                </c:pt>
                <c:pt idx="13">
                  <c:v>0.74</c:v>
                </c:pt>
                <c:pt idx="14">
                  <c:v>0.89</c:v>
                </c:pt>
                <c:pt idx="15">
                  <c:v>1.05</c:v>
                </c:pt>
                <c:pt idx="16">
                  <c:v>1.08</c:v>
                </c:pt>
                <c:pt idx="17">
                  <c:v>0.97</c:v>
                </c:pt>
                <c:pt idx="18">
                  <c:v>1.1599999999999999</c:v>
                </c:pt>
                <c:pt idx="19">
                  <c:v>1.23</c:v>
                </c:pt>
                <c:pt idx="20">
                  <c:v>1.1000000000000001</c:v>
                </c:pt>
                <c:pt idx="21">
                  <c:v>1.63</c:v>
                </c:pt>
                <c:pt idx="22">
                  <c:v>1.81</c:v>
                </c:pt>
                <c:pt idx="23">
                  <c:v>1.84</c:v>
                </c:pt>
                <c:pt idx="24">
                  <c:v>1.92</c:v>
                </c:pt>
                <c:pt idx="25">
                  <c:v>1.97</c:v>
                </c:pt>
                <c:pt idx="26">
                  <c:v>2.0499999999999998</c:v>
                </c:pt>
                <c:pt idx="27" formatCode="0.00">
                  <c:v>2.2058400000000002</c:v>
                </c:pt>
                <c:pt idx="28" formatCode="0.00">
                  <c:v>2.2583599999999997</c:v>
                </c:pt>
                <c:pt idx="29" formatCode="0.00">
                  <c:v>2.2058400000000002</c:v>
                </c:pt>
                <c:pt idx="30" formatCode="0.00">
                  <c:v>2.31088</c:v>
                </c:pt>
                <c:pt idx="31" formatCode="0.00">
                  <c:v>2.2583599999999997</c:v>
                </c:pt>
                <c:pt idx="32" formatCode="0.00">
                  <c:v>2.3633999999999999</c:v>
                </c:pt>
                <c:pt idx="33" formatCode="0.00">
                  <c:v>2.2583599999999997</c:v>
                </c:pt>
                <c:pt idx="34" formatCode="0.00">
                  <c:v>1.9169799999999999</c:v>
                </c:pt>
                <c:pt idx="35" formatCode="0.00">
                  <c:v>1.75942</c:v>
                </c:pt>
                <c:pt idx="36" formatCode="0.00">
                  <c:v>1.49682</c:v>
                </c:pt>
                <c:pt idx="37" formatCode="0.00">
                  <c:v>1.26048</c:v>
                </c:pt>
                <c:pt idx="38" formatCode="0.00">
                  <c:v>1.26048</c:v>
                </c:pt>
                <c:pt idx="39" formatCode="0.00">
                  <c:v>1.1291799999999999</c:v>
                </c:pt>
                <c:pt idx="40" formatCode="0.00">
                  <c:v>1.07666</c:v>
                </c:pt>
                <c:pt idx="41" formatCode="0.00">
                  <c:v>0.94535999999999998</c:v>
                </c:pt>
                <c:pt idx="42" formatCode="0.00">
                  <c:v>0.76153999999999999</c:v>
                </c:pt>
                <c:pt idx="43" formatCode="0.00">
                  <c:v>0.94535999999999998</c:v>
                </c:pt>
                <c:pt idx="44" formatCode="0.00">
                  <c:v>0.89283999999999997</c:v>
                </c:pt>
                <c:pt idx="45" formatCode="0.00">
                  <c:v>0.91910000000000003</c:v>
                </c:pt>
                <c:pt idx="46" formatCode="0.00">
                  <c:v>1.26048</c:v>
                </c:pt>
                <c:pt idx="47" formatCode="0.00">
                  <c:v>1.6806400000000001</c:v>
                </c:pt>
                <c:pt idx="48" formatCode="0.00">
                  <c:v>2.0482800000000001</c:v>
                </c:pt>
                <c:pt idx="49" formatCode="0.00">
                  <c:v>1.99576</c:v>
                </c:pt>
                <c:pt idx="50" formatCode="0.00">
                  <c:v>1.9432400000000001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B94A-4DD9-9168-2532F545A8A8}"/>
            </c:ext>
          </c:extLst>
        </c:ser>
        <c:ser>
          <c:idx val="3"/>
          <c:order val="2"/>
          <c:tx>
            <c:strRef>
              <c:f>'23-inflation'!$P$26</c:f>
              <c:strCache>
                <c:ptCount val="1"/>
                <c:pt idx="0">
                  <c:v>Energie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'23-inflation'!$J$39:$K$89</c:f>
              <c:multiLvlStrCache>
                <c:ptCount val="5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</c:lvl>
                <c:lvl>
                  <c:pt idx="0">
                    <c:v>2021</c:v>
                  </c:pt>
                  <c:pt idx="12">
                    <c:v>2022</c:v>
                  </c:pt>
                  <c:pt idx="24">
                    <c:v>2023</c:v>
                  </c:pt>
                  <c:pt idx="36">
                    <c:v>2024</c:v>
                  </c:pt>
                  <c:pt idx="48">
                    <c:v>2025</c:v>
                  </c:pt>
                </c:lvl>
              </c:multiLvlStrCache>
            </c:multiLvlStrRef>
          </c:cat>
          <c:val>
            <c:numRef>
              <c:f>'23-inflation'!$P$39:$P$89</c:f>
              <c:numCache>
                <c:formatCode>General</c:formatCode>
                <c:ptCount val="51"/>
                <c:pt idx="0">
                  <c:v>-0.62</c:v>
                </c:pt>
                <c:pt idx="1">
                  <c:v>-0.52</c:v>
                </c:pt>
                <c:pt idx="2">
                  <c:v>-0.32</c:v>
                </c:pt>
                <c:pt idx="3">
                  <c:v>0.03</c:v>
                </c:pt>
                <c:pt idx="4">
                  <c:v>0.28000000000000003</c:v>
                </c:pt>
                <c:pt idx="5">
                  <c:v>0.31</c:v>
                </c:pt>
                <c:pt idx="6">
                  <c:v>0.41</c:v>
                </c:pt>
                <c:pt idx="7">
                  <c:v>0.39</c:v>
                </c:pt>
                <c:pt idx="8">
                  <c:v>0.53</c:v>
                </c:pt>
                <c:pt idx="9">
                  <c:v>0.8</c:v>
                </c:pt>
                <c:pt idx="10">
                  <c:v>1.1100000000000001</c:v>
                </c:pt>
                <c:pt idx="11">
                  <c:v>1.17</c:v>
                </c:pt>
                <c:pt idx="12">
                  <c:v>1.27</c:v>
                </c:pt>
                <c:pt idx="13">
                  <c:v>1.46</c:v>
                </c:pt>
                <c:pt idx="14">
                  <c:v>1.48</c:v>
                </c:pt>
                <c:pt idx="15">
                  <c:v>1.36</c:v>
                </c:pt>
                <c:pt idx="16">
                  <c:v>1.22</c:v>
                </c:pt>
                <c:pt idx="17">
                  <c:v>1.17</c:v>
                </c:pt>
                <c:pt idx="18">
                  <c:v>1.1499999999999999</c:v>
                </c:pt>
                <c:pt idx="19">
                  <c:v>1.2</c:v>
                </c:pt>
                <c:pt idx="20">
                  <c:v>1.2</c:v>
                </c:pt>
                <c:pt idx="21">
                  <c:v>1.08</c:v>
                </c:pt>
                <c:pt idx="22">
                  <c:v>0.95</c:v>
                </c:pt>
                <c:pt idx="23">
                  <c:v>1.08</c:v>
                </c:pt>
                <c:pt idx="24">
                  <c:v>1.04</c:v>
                </c:pt>
                <c:pt idx="25">
                  <c:v>-0.05</c:v>
                </c:pt>
                <c:pt idx="26">
                  <c:v>-0.27</c:v>
                </c:pt>
                <c:pt idx="27" formatCode="0.00">
                  <c:v>-0.31328</c:v>
                </c:pt>
                <c:pt idx="28" formatCode="0.00">
                  <c:v>-0.58383999999999991</c:v>
                </c:pt>
                <c:pt idx="29" formatCode="0.00">
                  <c:v>-0.46991999999999995</c:v>
                </c:pt>
                <c:pt idx="30" formatCode="0.00">
                  <c:v>-0.61943999999999999</c:v>
                </c:pt>
                <c:pt idx="31" formatCode="0.00">
                  <c:v>-0.69776000000000005</c:v>
                </c:pt>
                <c:pt idx="32" formatCode="0.00">
                  <c:v>-0.83303999999999989</c:v>
                </c:pt>
                <c:pt idx="33" formatCode="0.00">
                  <c:v>-0.61943999999999999</c:v>
                </c:pt>
                <c:pt idx="34" formatCode="0.00">
                  <c:v>-0.71911999999999998</c:v>
                </c:pt>
                <c:pt idx="35" formatCode="0.00">
                  <c:v>-0.82591999999999999</c:v>
                </c:pt>
                <c:pt idx="36" formatCode="0.00">
                  <c:v>-0.86151999999999995</c:v>
                </c:pt>
                <c:pt idx="37" formatCode="0.00">
                  <c:v>-0.12103999999999999</c:v>
                </c:pt>
                <c:pt idx="38" formatCode="0.00">
                  <c:v>-4.2720000000000001E-2</c:v>
                </c:pt>
                <c:pt idx="39" formatCode="0.00">
                  <c:v>7.1200000000000005E-3</c:v>
                </c:pt>
                <c:pt idx="40" formatCode="0.00">
                  <c:v>0.51263999999999998</c:v>
                </c:pt>
                <c:pt idx="41" formatCode="0.00">
                  <c:v>0.54824000000000006</c:v>
                </c:pt>
                <c:pt idx="42" formatCode="0.00">
                  <c:v>0.85440000000000005</c:v>
                </c:pt>
                <c:pt idx="43" formatCode="0.00">
                  <c:v>0.85440000000000005</c:v>
                </c:pt>
                <c:pt idx="44" formatCode="0.00">
                  <c:v>0.42720000000000002</c:v>
                </c:pt>
                <c:pt idx="45" formatCode="0.00">
                  <c:v>0.16375999999999999</c:v>
                </c:pt>
                <c:pt idx="46" formatCode="0.00">
                  <c:v>0.42720000000000002</c:v>
                </c:pt>
                <c:pt idx="47" formatCode="0.00">
                  <c:v>0.71911999999999998</c:v>
                </c:pt>
                <c:pt idx="48" formatCode="0.00">
                  <c:v>0.76896000000000009</c:v>
                </c:pt>
                <c:pt idx="49" formatCode="0.00">
                  <c:v>0.49127999999999999</c:v>
                </c:pt>
                <c:pt idx="50" formatCode="0.00">
                  <c:v>0.46991999999999995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4A-4DD9-9168-2532F545A8A8}"/>
            </c:ext>
          </c:extLst>
        </c:ser>
        <c:ser>
          <c:idx val="4"/>
          <c:order val="4"/>
          <c:tx>
            <c:strRef>
              <c:f>'23-inflation'!$R$26</c:f>
              <c:strCache>
                <c:ptCount val="1"/>
                <c:pt idx="0">
                  <c:v>Autres dépenses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multiLvlStrRef>
              <c:f>'23-inflation'!$J$39:$K$89</c:f>
              <c:multiLvlStrCache>
                <c:ptCount val="51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</c:lvl>
                <c:lvl>
                  <c:pt idx="0">
                    <c:v>2021</c:v>
                  </c:pt>
                  <c:pt idx="12">
                    <c:v>2022</c:v>
                  </c:pt>
                  <c:pt idx="24">
                    <c:v>2023</c:v>
                  </c:pt>
                  <c:pt idx="36">
                    <c:v>2024</c:v>
                  </c:pt>
                  <c:pt idx="48">
                    <c:v>2025</c:v>
                  </c:pt>
                </c:lvl>
              </c:multiLvlStrCache>
            </c:multiLvlStrRef>
          </c:cat>
          <c:val>
            <c:numRef>
              <c:f>'23-inflation'!$R$39:$R$89</c:f>
              <c:numCache>
                <c:formatCode>General</c:formatCode>
                <c:ptCount val="51"/>
                <c:pt idx="0">
                  <c:v>0.08</c:v>
                </c:pt>
                <c:pt idx="1">
                  <c:v>7.0000000000000007E-2</c:v>
                </c:pt>
                <c:pt idx="2">
                  <c:v>0</c:v>
                </c:pt>
                <c:pt idx="3">
                  <c:v>-0.81</c:v>
                </c:pt>
                <c:pt idx="4">
                  <c:v>-0.74</c:v>
                </c:pt>
                <c:pt idx="5">
                  <c:v>-0.74</c:v>
                </c:pt>
                <c:pt idx="6">
                  <c:v>-0.54</c:v>
                </c:pt>
                <c:pt idx="7">
                  <c:v>-0.48</c:v>
                </c:pt>
                <c:pt idx="8">
                  <c:v>-0.54</c:v>
                </c:pt>
                <c:pt idx="9">
                  <c:v>-0.81</c:v>
                </c:pt>
                <c:pt idx="10">
                  <c:v>-0.81</c:v>
                </c:pt>
                <c:pt idx="11">
                  <c:v>-0.88</c:v>
                </c:pt>
                <c:pt idx="12">
                  <c:v>-1.28</c:v>
                </c:pt>
                <c:pt idx="13">
                  <c:v>-1.21</c:v>
                </c:pt>
                <c:pt idx="14">
                  <c:v>-1.08</c:v>
                </c:pt>
                <c:pt idx="15">
                  <c:v>7.0000000000000007E-2</c:v>
                </c:pt>
                <c:pt idx="16">
                  <c:v>0.14000000000000001</c:v>
                </c:pt>
                <c:pt idx="17">
                  <c:v>0.14000000000000001</c:v>
                </c:pt>
                <c:pt idx="18">
                  <c:v>0.27</c:v>
                </c:pt>
                <c:pt idx="19">
                  <c:v>0.48</c:v>
                </c:pt>
                <c:pt idx="20">
                  <c:v>0.61</c:v>
                </c:pt>
                <c:pt idx="21">
                  <c:v>0.96</c:v>
                </c:pt>
                <c:pt idx="22">
                  <c:v>0.95</c:v>
                </c:pt>
                <c:pt idx="23">
                  <c:v>1.01</c:v>
                </c:pt>
                <c:pt idx="24">
                  <c:v>1.22</c:v>
                </c:pt>
                <c:pt idx="25">
                  <c:v>1.35</c:v>
                </c:pt>
                <c:pt idx="26">
                  <c:v>1.48</c:v>
                </c:pt>
                <c:pt idx="27" formatCode="0.00">
                  <c:v>1.6060000000000001</c:v>
                </c:pt>
                <c:pt idx="28" formatCode="0.00">
                  <c:v>1.67262</c:v>
                </c:pt>
                <c:pt idx="29" formatCode="0.00">
                  <c:v>1.6690500000000001</c:v>
                </c:pt>
                <c:pt idx="30" formatCode="0.00">
                  <c:v>1.7297200000000001</c:v>
                </c:pt>
                <c:pt idx="31" formatCode="0.00">
                  <c:v>1.7249600000000003</c:v>
                </c:pt>
                <c:pt idx="32" formatCode="0.00">
                  <c:v>1.66191</c:v>
                </c:pt>
                <c:pt idx="33" formatCode="0.00">
                  <c:v>1.7797000000000003</c:v>
                </c:pt>
                <c:pt idx="34" formatCode="0.00">
                  <c:v>1.7880300000000002</c:v>
                </c:pt>
                <c:pt idx="35" formatCode="0.00">
                  <c:v>1.85822</c:v>
                </c:pt>
                <c:pt idx="36" formatCode="0.00">
                  <c:v>1.7226000000000001</c:v>
                </c:pt>
                <c:pt idx="37" formatCode="0.00">
                  <c:v>1.6571700000000003</c:v>
                </c:pt>
                <c:pt idx="38" formatCode="0.00">
                  <c:v>1.4608800000000002</c:v>
                </c:pt>
                <c:pt idx="39" formatCode="0.00">
                  <c:v>1.3335900000000001</c:v>
                </c:pt>
                <c:pt idx="40" formatCode="0.00">
                  <c:v>1.1325400000000001</c:v>
                </c:pt>
                <c:pt idx="41" formatCode="0.00">
                  <c:v>1.27054</c:v>
                </c:pt>
                <c:pt idx="42" formatCode="0.00">
                  <c:v>1.0778200000000002</c:v>
                </c:pt>
                <c:pt idx="43" formatCode="0.00">
                  <c:v>1.1468200000000002</c:v>
                </c:pt>
                <c:pt idx="44" formatCode="0.00">
                  <c:v>1.1444400000000001</c:v>
                </c:pt>
                <c:pt idx="45" formatCode="0.00">
                  <c:v>1.0873400000000002</c:v>
                </c:pt>
                <c:pt idx="46" formatCode="0.00">
                  <c:v>1.1563400000000001</c:v>
                </c:pt>
                <c:pt idx="47" formatCode="0.00">
                  <c:v>1.0885300000000002</c:v>
                </c:pt>
                <c:pt idx="48" formatCode="0.00">
                  <c:v>1.0219100000000001</c:v>
                </c:pt>
                <c:pt idx="49" formatCode="0.00">
                  <c:v>1.01953</c:v>
                </c:pt>
                <c:pt idx="50" formatCode="0.00">
                  <c:v>1.0897200000000002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4A-4DD9-9168-2532F545A8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98929375"/>
        <c:axId val="1698931039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'23-inflation'!$O$26</c15:sqref>
                        </c15:formulaRef>
                      </c:ext>
                    </c:extLst>
                    <c:strCache>
                      <c:ptCount val="1"/>
                      <c:pt idx="0">
                        <c:v>boissons alcoolisées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'23-inflation'!$J$39:$K$89</c15:sqref>
                        </c15:formulaRef>
                      </c:ext>
                    </c:extLst>
                    <c:multiLvlStrCache>
                      <c:ptCount val="51"/>
                      <c:lvl>
                        <c:pt idx="0">
                          <c:v>1</c:v>
                        </c:pt>
                        <c:pt idx="1">
                          <c:v>2</c:v>
                        </c:pt>
                        <c:pt idx="2">
                          <c:v>3</c:v>
                        </c:pt>
                        <c:pt idx="3">
                          <c:v>4</c:v>
                        </c:pt>
                        <c:pt idx="4">
                          <c:v>5</c:v>
                        </c:pt>
                        <c:pt idx="5">
                          <c:v>6</c:v>
                        </c:pt>
                        <c:pt idx="6">
                          <c:v>7</c:v>
                        </c:pt>
                        <c:pt idx="7">
                          <c:v>8</c:v>
                        </c:pt>
                        <c:pt idx="8">
                          <c:v>9</c:v>
                        </c:pt>
                        <c:pt idx="9">
                          <c:v>10</c:v>
                        </c:pt>
                        <c:pt idx="10">
                          <c:v>11</c:v>
                        </c:pt>
                        <c:pt idx="11">
                          <c:v>12</c:v>
                        </c:pt>
                        <c:pt idx="12">
                          <c:v>1</c:v>
                        </c:pt>
                        <c:pt idx="13">
                          <c:v>2</c:v>
                        </c:pt>
                        <c:pt idx="14">
                          <c:v>3</c:v>
                        </c:pt>
                        <c:pt idx="15">
                          <c:v>4</c:v>
                        </c:pt>
                        <c:pt idx="16">
                          <c:v>5</c:v>
                        </c:pt>
                        <c:pt idx="17">
                          <c:v>6</c:v>
                        </c:pt>
                        <c:pt idx="18">
                          <c:v>7</c:v>
                        </c:pt>
                        <c:pt idx="19">
                          <c:v>8</c:v>
                        </c:pt>
                        <c:pt idx="20">
                          <c:v>9</c:v>
                        </c:pt>
                        <c:pt idx="21">
                          <c:v>10</c:v>
                        </c:pt>
                        <c:pt idx="22">
                          <c:v>11</c:v>
                        </c:pt>
                        <c:pt idx="23">
                          <c:v>12</c:v>
                        </c:pt>
                        <c:pt idx="24">
                          <c:v>1</c:v>
                        </c:pt>
                        <c:pt idx="25">
                          <c:v>2</c:v>
                        </c:pt>
                        <c:pt idx="26">
                          <c:v>3</c:v>
                        </c:pt>
                        <c:pt idx="27">
                          <c:v>4</c:v>
                        </c:pt>
                        <c:pt idx="28">
                          <c:v>5</c:v>
                        </c:pt>
                        <c:pt idx="29">
                          <c:v>6</c:v>
                        </c:pt>
                        <c:pt idx="30">
                          <c:v>7</c:v>
                        </c:pt>
                        <c:pt idx="31">
                          <c:v>8</c:v>
                        </c:pt>
                        <c:pt idx="32">
                          <c:v>9</c:v>
                        </c:pt>
                        <c:pt idx="33">
                          <c:v>10</c:v>
                        </c:pt>
                        <c:pt idx="34">
                          <c:v>11</c:v>
                        </c:pt>
                        <c:pt idx="35">
                          <c:v>12</c:v>
                        </c:pt>
                        <c:pt idx="36">
                          <c:v>1</c:v>
                        </c:pt>
                        <c:pt idx="37">
                          <c:v>2</c:v>
                        </c:pt>
                        <c:pt idx="38">
                          <c:v>3</c:v>
                        </c:pt>
                        <c:pt idx="39">
                          <c:v>4</c:v>
                        </c:pt>
                        <c:pt idx="40">
                          <c:v>5</c:v>
                        </c:pt>
                        <c:pt idx="41">
                          <c:v>6</c:v>
                        </c:pt>
                        <c:pt idx="42">
                          <c:v>7</c:v>
                        </c:pt>
                        <c:pt idx="43">
                          <c:v>8</c:v>
                        </c:pt>
                        <c:pt idx="44">
                          <c:v>9</c:v>
                        </c:pt>
                        <c:pt idx="45">
                          <c:v>10</c:v>
                        </c:pt>
                        <c:pt idx="46">
                          <c:v>11</c:v>
                        </c:pt>
                        <c:pt idx="47">
                          <c:v>12</c:v>
                        </c:pt>
                        <c:pt idx="48">
                          <c:v>1</c:v>
                        </c:pt>
                        <c:pt idx="49">
                          <c:v>2</c:v>
                        </c:pt>
                        <c:pt idx="50">
                          <c:v>3</c:v>
                        </c:pt>
                      </c:lvl>
                      <c:lvl>
                        <c:pt idx="0">
                          <c:v>2021</c:v>
                        </c:pt>
                        <c:pt idx="12">
                          <c:v>2022</c:v>
                        </c:pt>
                        <c:pt idx="24">
                          <c:v>2023</c:v>
                        </c:pt>
                        <c:pt idx="36">
                          <c:v>2024</c:v>
                        </c:pt>
                        <c:pt idx="48">
                          <c:v>2025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'23-inflation'!$O$39:$O$74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-0.01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-0.01</c:v>
                      </c:pt>
                      <c:pt idx="11">
                        <c:v>-0.01</c:v>
                      </c:pt>
                      <c:pt idx="12">
                        <c:v>0</c:v>
                      </c:pt>
                      <c:pt idx="13">
                        <c:v>-0.01</c:v>
                      </c:pt>
                      <c:pt idx="14">
                        <c:v>-0.01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0.06</c:v>
                      </c:pt>
                      <c:pt idx="22">
                        <c:v>7.0000000000000007E-2</c:v>
                      </c:pt>
                      <c:pt idx="23">
                        <c:v>7.0000000000000007E-2</c:v>
                      </c:pt>
                      <c:pt idx="24">
                        <c:v>7.0000000000000007E-2</c:v>
                      </c:pt>
                      <c:pt idx="25">
                        <c:v>7.0000000000000007E-2</c:v>
                      </c:pt>
                      <c:pt idx="26">
                        <c:v>0.08</c:v>
                      </c:pt>
                      <c:pt idx="27" formatCode="0.00">
                        <c:v>8.925000000000001E-2</c:v>
                      </c:pt>
                      <c:pt idx="28" formatCode="0.00">
                        <c:v>9.0440000000000006E-2</c:v>
                      </c:pt>
                      <c:pt idx="29" formatCode="0.00">
                        <c:v>9.401000000000001E-2</c:v>
                      </c:pt>
                      <c:pt idx="30" formatCode="0.00">
                        <c:v>0.10115</c:v>
                      </c:pt>
                      <c:pt idx="31" formatCode="0.00">
                        <c:v>0.10591000000000002</c:v>
                      </c:pt>
                      <c:pt idx="32" formatCode="0.00">
                        <c:v>0.10115</c:v>
                      </c:pt>
                      <c:pt idx="33" formatCode="0.00">
                        <c:v>5.117E-2</c:v>
                      </c:pt>
                      <c:pt idx="34" formatCode="0.00">
                        <c:v>4.2840000000000003E-2</c:v>
                      </c:pt>
                      <c:pt idx="35" formatCode="0.00">
                        <c:v>4.0460000000000003E-2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B94A-4DD9-9168-2532F545A8A8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6"/>
          <c:order val="6"/>
          <c:tx>
            <c:strRef>
              <c:f>'23-inflation'!$T$26</c:f>
              <c:strCache>
                <c:ptCount val="1"/>
                <c:pt idx="0">
                  <c:v>Inflation core en g.a.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'23-inflation'!$J$39:$K$75</c:f>
              <c:multiLvlStrCache>
                <c:ptCount val="37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</c:lvl>
                <c:lvl>
                  <c:pt idx="0">
                    <c:v>2021</c:v>
                  </c:pt>
                  <c:pt idx="12">
                    <c:v>2022</c:v>
                  </c:pt>
                  <c:pt idx="24">
                    <c:v>2023</c:v>
                  </c:pt>
                  <c:pt idx="36">
                    <c:v>2024</c:v>
                  </c:pt>
                </c:lvl>
              </c:multiLvlStrCache>
            </c:multiLvlStrRef>
          </c:cat>
          <c:val>
            <c:numRef>
              <c:f>'23-inflation'!$T$39:$T$89</c:f>
              <c:numCache>
                <c:formatCode>General</c:formatCode>
                <c:ptCount val="51"/>
                <c:pt idx="0">
                  <c:v>-0.7</c:v>
                </c:pt>
                <c:pt idx="1">
                  <c:v>-0.5</c:v>
                </c:pt>
                <c:pt idx="2">
                  <c:v>-0.3</c:v>
                </c:pt>
                <c:pt idx="3">
                  <c:v>-0.9</c:v>
                </c:pt>
                <c:pt idx="4">
                  <c:v>-0.6</c:v>
                </c:pt>
                <c:pt idx="5">
                  <c:v>-0.5</c:v>
                </c:pt>
                <c:pt idx="6">
                  <c:v>-0.2</c:v>
                </c:pt>
                <c:pt idx="7">
                  <c:v>0</c:v>
                </c:pt>
                <c:pt idx="8">
                  <c:v>0.1</c:v>
                </c:pt>
                <c:pt idx="9">
                  <c:v>0.1</c:v>
                </c:pt>
                <c:pt idx="10">
                  <c:v>0.5</c:v>
                </c:pt>
                <c:pt idx="11">
                  <c:v>0.5</c:v>
                </c:pt>
                <c:pt idx="12">
                  <c:v>0.2</c:v>
                </c:pt>
                <c:pt idx="13">
                  <c:v>0.6</c:v>
                </c:pt>
                <c:pt idx="14">
                  <c:v>0.8</c:v>
                </c:pt>
                <c:pt idx="15">
                  <c:v>2.1</c:v>
                </c:pt>
                <c:pt idx="16">
                  <c:v>2.1</c:v>
                </c:pt>
                <c:pt idx="17">
                  <c:v>2.2000000000000002</c:v>
                </c:pt>
                <c:pt idx="18">
                  <c:v>2.4</c:v>
                </c:pt>
                <c:pt idx="19">
                  <c:v>2.8</c:v>
                </c:pt>
                <c:pt idx="20">
                  <c:v>3</c:v>
                </c:pt>
                <c:pt idx="21">
                  <c:v>3.6</c:v>
                </c:pt>
                <c:pt idx="22">
                  <c:v>3.7</c:v>
                </c:pt>
                <c:pt idx="23">
                  <c:v>4</c:v>
                </c:pt>
                <c:pt idx="24">
                  <c:v>4.2</c:v>
                </c:pt>
                <c:pt idx="25">
                  <c:v>3.1</c:v>
                </c:pt>
                <c:pt idx="26">
                  <c:v>3.1</c:v>
                </c:pt>
                <c:pt idx="27">
                  <c:v>3.4</c:v>
                </c:pt>
                <c:pt idx="28">
                  <c:v>3.2</c:v>
                </c:pt>
                <c:pt idx="29">
                  <c:v>3.3</c:v>
                </c:pt>
                <c:pt idx="30">
                  <c:v>3.1</c:v>
                </c:pt>
                <c:pt idx="31" formatCode="0.00">
                  <c:v>3.1</c:v>
                </c:pt>
                <c:pt idx="32" formatCode="0.00">
                  <c:v>2.8</c:v>
                </c:pt>
                <c:pt idx="33" formatCode="0.00">
                  <c:v>2.9</c:v>
                </c:pt>
                <c:pt idx="34" formatCode="0.00">
                  <c:v>2.5</c:v>
                </c:pt>
                <c:pt idx="35" formatCode="0.00">
                  <c:v>2.2999999999999998</c:v>
                </c:pt>
                <c:pt idx="36" formatCode="0.00">
                  <c:v>2.2000000000000002</c:v>
                </c:pt>
                <c:pt idx="37" formatCode="0.00">
                  <c:v>2.8</c:v>
                </c:pt>
                <c:pt idx="38" formatCode="0.00">
                  <c:v>2.6</c:v>
                </c:pt>
                <c:pt idx="39" formatCode="0.00">
                  <c:v>2.2000000000000002</c:v>
                </c:pt>
                <c:pt idx="40" formatCode="0.00">
                  <c:v>2.5</c:v>
                </c:pt>
                <c:pt idx="41" formatCode="0.00">
                  <c:v>2.6</c:v>
                </c:pt>
                <c:pt idx="42" formatCode="0.00">
                  <c:v>2.7</c:v>
                </c:pt>
                <c:pt idx="43" formatCode="0.00">
                  <c:v>2.8</c:v>
                </c:pt>
                <c:pt idx="44" formatCode="0.00">
                  <c:v>2.4</c:v>
                </c:pt>
                <c:pt idx="45" formatCode="0.00">
                  <c:v>2.2999999999999998</c:v>
                </c:pt>
                <c:pt idx="46" formatCode="0.00">
                  <c:v>2.7</c:v>
                </c:pt>
                <c:pt idx="47" formatCode="0.00">
                  <c:v>3</c:v>
                </c:pt>
                <c:pt idx="48" formatCode="0.00">
                  <c:v>3.2</c:v>
                </c:pt>
                <c:pt idx="49" formatCode="0.00">
                  <c:v>3</c:v>
                </c:pt>
                <c:pt idx="50" formatCode="0.00">
                  <c:v>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94A-4DD9-9168-2532F545A8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8929375"/>
        <c:axId val="1698931039"/>
        <c:extLst>
          <c:ext xmlns:c15="http://schemas.microsoft.com/office/drawing/2012/chart" uri="{02D57815-91ED-43cb-92C2-25804820EDAC}">
            <c15:filteredLineSeries>
              <c15:ser>
                <c:idx val="1"/>
                <c:order val="3"/>
                <c:tx>
                  <c:strRef>
                    <c:extLst>
                      <c:ext uri="{02D57815-91ED-43cb-92C2-25804820EDAC}">
                        <c15:formulaRef>
                          <c15:sqref>'23-inflation'!$Q$26</c15:sqref>
                        </c15:formulaRef>
                      </c:ext>
                    </c:extLst>
                    <c:strCache>
                      <c:ptCount val="1"/>
                      <c:pt idx="0">
                        <c:v>Autres dépenses (boissons incluses)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multiLvlStrRef>
                    <c:extLst>
                      <c:ext uri="{02D57815-91ED-43cb-92C2-25804820EDAC}">
                        <c15:formulaRef>
                          <c15:sqref>'23-inflation'!$J$39:$K$75</c15:sqref>
                        </c15:formulaRef>
                      </c:ext>
                    </c:extLst>
                    <c:multiLvlStrCache>
                      <c:ptCount val="37"/>
                      <c:lvl>
                        <c:pt idx="0">
                          <c:v>1</c:v>
                        </c:pt>
                        <c:pt idx="1">
                          <c:v>2</c:v>
                        </c:pt>
                        <c:pt idx="2">
                          <c:v>3</c:v>
                        </c:pt>
                        <c:pt idx="3">
                          <c:v>4</c:v>
                        </c:pt>
                        <c:pt idx="4">
                          <c:v>5</c:v>
                        </c:pt>
                        <c:pt idx="5">
                          <c:v>6</c:v>
                        </c:pt>
                        <c:pt idx="6">
                          <c:v>7</c:v>
                        </c:pt>
                        <c:pt idx="7">
                          <c:v>8</c:v>
                        </c:pt>
                        <c:pt idx="8">
                          <c:v>9</c:v>
                        </c:pt>
                        <c:pt idx="9">
                          <c:v>10</c:v>
                        </c:pt>
                        <c:pt idx="10">
                          <c:v>11</c:v>
                        </c:pt>
                        <c:pt idx="11">
                          <c:v>12</c:v>
                        </c:pt>
                        <c:pt idx="12">
                          <c:v>1</c:v>
                        </c:pt>
                        <c:pt idx="13">
                          <c:v>2</c:v>
                        </c:pt>
                        <c:pt idx="14">
                          <c:v>3</c:v>
                        </c:pt>
                        <c:pt idx="15">
                          <c:v>4</c:v>
                        </c:pt>
                        <c:pt idx="16">
                          <c:v>5</c:v>
                        </c:pt>
                        <c:pt idx="17">
                          <c:v>6</c:v>
                        </c:pt>
                        <c:pt idx="18">
                          <c:v>7</c:v>
                        </c:pt>
                        <c:pt idx="19">
                          <c:v>8</c:v>
                        </c:pt>
                        <c:pt idx="20">
                          <c:v>9</c:v>
                        </c:pt>
                        <c:pt idx="21">
                          <c:v>10</c:v>
                        </c:pt>
                        <c:pt idx="22">
                          <c:v>11</c:v>
                        </c:pt>
                        <c:pt idx="23">
                          <c:v>12</c:v>
                        </c:pt>
                        <c:pt idx="24">
                          <c:v>1</c:v>
                        </c:pt>
                        <c:pt idx="25">
                          <c:v>2</c:v>
                        </c:pt>
                        <c:pt idx="26">
                          <c:v>3</c:v>
                        </c:pt>
                        <c:pt idx="27">
                          <c:v>4</c:v>
                        </c:pt>
                        <c:pt idx="28">
                          <c:v>5</c:v>
                        </c:pt>
                        <c:pt idx="29">
                          <c:v>6</c:v>
                        </c:pt>
                        <c:pt idx="30">
                          <c:v>7</c:v>
                        </c:pt>
                        <c:pt idx="31">
                          <c:v>8</c:v>
                        </c:pt>
                        <c:pt idx="32">
                          <c:v>9</c:v>
                        </c:pt>
                        <c:pt idx="33">
                          <c:v>10</c:v>
                        </c:pt>
                        <c:pt idx="34">
                          <c:v>11</c:v>
                        </c:pt>
                        <c:pt idx="35">
                          <c:v>12</c:v>
                        </c:pt>
                        <c:pt idx="36">
                          <c:v>1</c:v>
                        </c:pt>
                      </c:lvl>
                      <c:lvl>
                        <c:pt idx="0">
                          <c:v>2021</c:v>
                        </c:pt>
                        <c:pt idx="12">
                          <c:v>2022</c:v>
                        </c:pt>
                        <c:pt idx="24">
                          <c:v>2023</c:v>
                        </c:pt>
                        <c:pt idx="36">
                          <c:v>2024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'23-inflation'!$Q$39:$Q$74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7.0000000000000007E-2</c:v>
                      </c:pt>
                      <c:pt idx="1">
                        <c:v>7.0000000000000007E-2</c:v>
                      </c:pt>
                      <c:pt idx="2">
                        <c:v>0</c:v>
                      </c:pt>
                      <c:pt idx="3">
                        <c:v>-0.81</c:v>
                      </c:pt>
                      <c:pt idx="4">
                        <c:v>-0.75</c:v>
                      </c:pt>
                      <c:pt idx="5">
                        <c:v>-0.75</c:v>
                      </c:pt>
                      <c:pt idx="6">
                        <c:v>-0.54</c:v>
                      </c:pt>
                      <c:pt idx="7">
                        <c:v>-0.47</c:v>
                      </c:pt>
                      <c:pt idx="8">
                        <c:v>-0.54</c:v>
                      </c:pt>
                      <c:pt idx="9">
                        <c:v>-0.81</c:v>
                      </c:pt>
                      <c:pt idx="10">
                        <c:v>-0.81</c:v>
                      </c:pt>
                      <c:pt idx="11">
                        <c:v>-0.88</c:v>
                      </c:pt>
                      <c:pt idx="12">
                        <c:v>-1.29</c:v>
                      </c:pt>
                      <c:pt idx="13">
                        <c:v>-1.22</c:v>
                      </c:pt>
                      <c:pt idx="14">
                        <c:v>-1.08</c:v>
                      </c:pt>
                      <c:pt idx="15">
                        <c:v>7.0000000000000007E-2</c:v>
                      </c:pt>
                      <c:pt idx="16">
                        <c:v>0.14000000000000001</c:v>
                      </c:pt>
                      <c:pt idx="17">
                        <c:v>0.14000000000000001</c:v>
                      </c:pt>
                      <c:pt idx="18">
                        <c:v>0.27</c:v>
                      </c:pt>
                      <c:pt idx="19">
                        <c:v>0.47</c:v>
                      </c:pt>
                      <c:pt idx="20">
                        <c:v>0.61</c:v>
                      </c:pt>
                      <c:pt idx="21">
                        <c:v>1.02</c:v>
                      </c:pt>
                      <c:pt idx="22">
                        <c:v>1.02</c:v>
                      </c:pt>
                      <c:pt idx="23">
                        <c:v>1.08</c:v>
                      </c:pt>
                      <c:pt idx="24">
                        <c:v>1.29</c:v>
                      </c:pt>
                      <c:pt idx="25">
                        <c:v>1.42</c:v>
                      </c:pt>
                      <c:pt idx="26">
                        <c:v>1.56</c:v>
                      </c:pt>
                      <c:pt idx="27" formatCode="0.00">
                        <c:v>1.6952500000000001</c:v>
                      </c:pt>
                      <c:pt idx="28" formatCode="0.00">
                        <c:v>1.7630600000000001</c:v>
                      </c:pt>
                      <c:pt idx="29" formatCode="0.00">
                        <c:v>1.7630600000000001</c:v>
                      </c:pt>
                      <c:pt idx="30" formatCode="0.00">
                        <c:v>1.8308700000000002</c:v>
                      </c:pt>
                      <c:pt idx="31" formatCode="0.00">
                        <c:v>1.8308700000000002</c:v>
                      </c:pt>
                      <c:pt idx="32" formatCode="0.00">
                        <c:v>1.7630600000000001</c:v>
                      </c:pt>
                      <c:pt idx="33" formatCode="0.00">
                        <c:v>1.8308700000000002</c:v>
                      </c:pt>
                      <c:pt idx="34" formatCode="0.00">
                        <c:v>1.8308700000000002</c:v>
                      </c:pt>
                      <c:pt idx="35" formatCode="0.00">
                        <c:v>1.8986799999999999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B94A-4DD9-9168-2532F545A8A8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'23-inflation'!$S$26</c15:sqref>
                        </c15:formulaRef>
                      </c:ext>
                    </c:extLst>
                    <c:strCache>
                      <c:ptCount val="1"/>
                      <c:pt idx="0">
                        <c:v>Inflation en g.a.</c:v>
                      </c:pt>
                    </c:strCache>
                  </c:strRef>
                </c:tx>
                <c:spPr>
                  <a:ln w="38100" cap="rnd">
                    <a:solidFill>
                      <a:srgbClr val="FFC000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'23-inflation'!$J$39:$K$75</c15:sqref>
                        </c15:formulaRef>
                      </c:ext>
                    </c:extLst>
                    <c:multiLvlStrCache>
                      <c:ptCount val="37"/>
                      <c:lvl>
                        <c:pt idx="0">
                          <c:v>1</c:v>
                        </c:pt>
                        <c:pt idx="1">
                          <c:v>2</c:v>
                        </c:pt>
                        <c:pt idx="2">
                          <c:v>3</c:v>
                        </c:pt>
                        <c:pt idx="3">
                          <c:v>4</c:v>
                        </c:pt>
                        <c:pt idx="4">
                          <c:v>5</c:v>
                        </c:pt>
                        <c:pt idx="5">
                          <c:v>6</c:v>
                        </c:pt>
                        <c:pt idx="6">
                          <c:v>7</c:v>
                        </c:pt>
                        <c:pt idx="7">
                          <c:v>8</c:v>
                        </c:pt>
                        <c:pt idx="8">
                          <c:v>9</c:v>
                        </c:pt>
                        <c:pt idx="9">
                          <c:v>10</c:v>
                        </c:pt>
                        <c:pt idx="10">
                          <c:v>11</c:v>
                        </c:pt>
                        <c:pt idx="11">
                          <c:v>12</c:v>
                        </c:pt>
                        <c:pt idx="12">
                          <c:v>1</c:v>
                        </c:pt>
                        <c:pt idx="13">
                          <c:v>2</c:v>
                        </c:pt>
                        <c:pt idx="14">
                          <c:v>3</c:v>
                        </c:pt>
                        <c:pt idx="15">
                          <c:v>4</c:v>
                        </c:pt>
                        <c:pt idx="16">
                          <c:v>5</c:v>
                        </c:pt>
                        <c:pt idx="17">
                          <c:v>6</c:v>
                        </c:pt>
                        <c:pt idx="18">
                          <c:v>7</c:v>
                        </c:pt>
                        <c:pt idx="19">
                          <c:v>8</c:v>
                        </c:pt>
                        <c:pt idx="20">
                          <c:v>9</c:v>
                        </c:pt>
                        <c:pt idx="21">
                          <c:v>10</c:v>
                        </c:pt>
                        <c:pt idx="22">
                          <c:v>11</c:v>
                        </c:pt>
                        <c:pt idx="23">
                          <c:v>12</c:v>
                        </c:pt>
                        <c:pt idx="24">
                          <c:v>1</c:v>
                        </c:pt>
                        <c:pt idx="25">
                          <c:v>2</c:v>
                        </c:pt>
                        <c:pt idx="26">
                          <c:v>3</c:v>
                        </c:pt>
                        <c:pt idx="27">
                          <c:v>4</c:v>
                        </c:pt>
                        <c:pt idx="28">
                          <c:v>5</c:v>
                        </c:pt>
                        <c:pt idx="29">
                          <c:v>6</c:v>
                        </c:pt>
                        <c:pt idx="30">
                          <c:v>7</c:v>
                        </c:pt>
                        <c:pt idx="31">
                          <c:v>8</c:v>
                        </c:pt>
                        <c:pt idx="32">
                          <c:v>9</c:v>
                        </c:pt>
                        <c:pt idx="33">
                          <c:v>10</c:v>
                        </c:pt>
                        <c:pt idx="34">
                          <c:v>11</c:v>
                        </c:pt>
                        <c:pt idx="35">
                          <c:v>12</c:v>
                        </c:pt>
                        <c:pt idx="36">
                          <c:v>1</c:v>
                        </c:pt>
                      </c:lvl>
                      <c:lvl>
                        <c:pt idx="0">
                          <c:v>2021</c:v>
                        </c:pt>
                        <c:pt idx="12">
                          <c:v>2022</c:v>
                        </c:pt>
                        <c:pt idx="24">
                          <c:v>2023</c:v>
                        </c:pt>
                        <c:pt idx="36">
                          <c:v>2024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'23-inflation'!$S$39:$S$89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-0.7</c:v>
                      </c:pt>
                      <c:pt idx="1">
                        <c:v>-0.5</c:v>
                      </c:pt>
                      <c:pt idx="2">
                        <c:v>-0.4</c:v>
                      </c:pt>
                      <c:pt idx="3">
                        <c:v>-1.1000000000000001</c:v>
                      </c:pt>
                      <c:pt idx="4">
                        <c:v>-0.8</c:v>
                      </c:pt>
                      <c:pt idx="5">
                        <c:v>-0.5</c:v>
                      </c:pt>
                      <c:pt idx="6">
                        <c:v>-0.3</c:v>
                      </c:pt>
                      <c:pt idx="7">
                        <c:v>-0.4</c:v>
                      </c:pt>
                      <c:pt idx="8">
                        <c:v>0.2</c:v>
                      </c:pt>
                      <c:pt idx="9">
                        <c:v>0.1</c:v>
                      </c:pt>
                      <c:pt idx="10">
                        <c:v>0.6</c:v>
                      </c:pt>
                      <c:pt idx="11">
                        <c:v>0.8</c:v>
                      </c:pt>
                      <c:pt idx="12">
                        <c:v>0.5</c:v>
                      </c:pt>
                      <c:pt idx="13">
                        <c:v>0.9</c:v>
                      </c:pt>
                      <c:pt idx="14">
                        <c:v>1.2</c:v>
                      </c:pt>
                      <c:pt idx="15">
                        <c:v>2.5</c:v>
                      </c:pt>
                      <c:pt idx="16">
                        <c:v>2.5</c:v>
                      </c:pt>
                      <c:pt idx="17">
                        <c:v>2.4</c:v>
                      </c:pt>
                      <c:pt idx="18">
                        <c:v>2.6</c:v>
                      </c:pt>
                      <c:pt idx="19">
                        <c:v>3</c:v>
                      </c:pt>
                      <c:pt idx="20">
                        <c:v>3</c:v>
                      </c:pt>
                      <c:pt idx="21">
                        <c:v>3.7</c:v>
                      </c:pt>
                      <c:pt idx="22">
                        <c:v>3.8</c:v>
                      </c:pt>
                      <c:pt idx="23">
                        <c:v>4</c:v>
                      </c:pt>
                      <c:pt idx="24">
                        <c:v>4.3</c:v>
                      </c:pt>
                      <c:pt idx="25">
                        <c:v>3.3</c:v>
                      </c:pt>
                      <c:pt idx="26">
                        <c:v>3.2</c:v>
                      </c:pt>
                      <c:pt idx="27">
                        <c:v>3.5</c:v>
                      </c:pt>
                      <c:pt idx="28">
                        <c:v>3.2</c:v>
                      </c:pt>
                      <c:pt idx="29">
                        <c:v>3.3</c:v>
                      </c:pt>
                      <c:pt idx="30">
                        <c:v>3.3</c:v>
                      </c:pt>
                      <c:pt idx="31" formatCode="0.00">
                        <c:v>3.2855599999999998</c:v>
                      </c:pt>
                      <c:pt idx="32" formatCode="0.00">
                        <c:v>3</c:v>
                      </c:pt>
                      <c:pt idx="33" formatCode="0.00">
                        <c:v>3.3</c:v>
                      </c:pt>
                      <c:pt idx="34" formatCode="0.00">
                        <c:v>2.8</c:v>
                      </c:pt>
                      <c:pt idx="35" formatCode="0.00">
                        <c:v>2.6</c:v>
                      </c:pt>
                      <c:pt idx="36" formatCode="0.00">
                        <c:v>2.2000000000000002</c:v>
                      </c:pt>
                      <c:pt idx="37" formatCode="0.00">
                        <c:v>2.8</c:v>
                      </c:pt>
                      <c:pt idx="38" formatCode="0.00">
                        <c:v>2.7</c:v>
                      </c:pt>
                      <c:pt idx="39" formatCode="0.00">
                        <c:v>2.5</c:v>
                      </c:pt>
                      <c:pt idx="40" formatCode="0.00">
                        <c:v>2.8</c:v>
                      </c:pt>
                      <c:pt idx="41" formatCode="0.00">
                        <c:v>2.8</c:v>
                      </c:pt>
                      <c:pt idx="42" formatCode="0.00">
                        <c:v>2.8</c:v>
                      </c:pt>
                      <c:pt idx="43" formatCode="0.00">
                        <c:v>3</c:v>
                      </c:pt>
                      <c:pt idx="44" formatCode="0.00">
                        <c:v>2.5</c:v>
                      </c:pt>
                      <c:pt idx="45" formatCode="0.00">
                        <c:v>2.2999999999999998</c:v>
                      </c:pt>
                      <c:pt idx="46" formatCode="0.00">
                        <c:v>2.9</c:v>
                      </c:pt>
                      <c:pt idx="47" formatCode="0.00">
                        <c:v>3.6</c:v>
                      </c:pt>
                      <c:pt idx="48" formatCode="0.00">
                        <c:v>4</c:v>
                      </c:pt>
                      <c:pt idx="49" formatCode="0.00">
                        <c:v>3.7</c:v>
                      </c:pt>
                      <c:pt idx="50" formatCode="0.00">
                        <c:v>3.6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B94A-4DD9-9168-2532F545A8A8}"/>
                  </c:ext>
                </c:extLst>
              </c15:ser>
            </c15:filteredLineSeries>
          </c:ext>
        </c:extLst>
      </c:lineChart>
      <c:catAx>
        <c:axId val="169892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98931039"/>
        <c:crosses val="autoZero"/>
        <c:auto val="1"/>
        <c:lblAlgn val="ctr"/>
        <c:lblOffset val="100"/>
        <c:noMultiLvlLbl val="0"/>
      </c:catAx>
      <c:valAx>
        <c:axId val="1698931039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98929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874047131691022E-2"/>
          <c:y val="0.12429278772556868"/>
          <c:w val="0.34700542683195845"/>
          <c:h val="0.229982648950700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-254380839</c:v>
                </c:pt>
                <c:pt idx="1">
                  <c:v>-502643429</c:v>
                </c:pt>
                <c:pt idx="2">
                  <c:v>-1388605437</c:v>
                </c:pt>
                <c:pt idx="3">
                  <c:v>-1717188365</c:v>
                </c:pt>
                <c:pt idx="4">
                  <c:v>-4571026130</c:v>
                </c:pt>
                <c:pt idx="5">
                  <c:v>-3023701152</c:v>
                </c:pt>
                <c:pt idx="6">
                  <c:v>-6610331741</c:v>
                </c:pt>
                <c:pt idx="7">
                  <c:v>-7131004719</c:v>
                </c:pt>
                <c:pt idx="8">
                  <c:v>-9752405258</c:v>
                </c:pt>
                <c:pt idx="9">
                  <c:v>-9331188889</c:v>
                </c:pt>
                <c:pt idx="10">
                  <c:v>-11817782444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77-4D29-937E-BF1D5CF117CE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-261933323</c:v>
                </c:pt>
                <c:pt idx="1">
                  <c:v>-644499439</c:v>
                </c:pt>
                <c:pt idx="2">
                  <c:v>-1761681327</c:v>
                </c:pt>
                <c:pt idx="3">
                  <c:v>-2287749571</c:v>
                </c:pt>
                <c:pt idx="4">
                  <c:v>-6220908001</c:v>
                </c:pt>
                <c:pt idx="5">
                  <c:v>-4321058678</c:v>
                </c:pt>
                <c:pt idx="6">
                  <c:v>-9522803097</c:v>
                </c:pt>
                <c:pt idx="7">
                  <c:v>-8129256281</c:v>
                </c:pt>
                <c:pt idx="8">
                  <c:v>-11795059392</c:v>
                </c:pt>
                <c:pt idx="9">
                  <c:v>-11111997762</c:v>
                </c:pt>
                <c:pt idx="10">
                  <c:v>-13858952265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77-4D29-937E-BF1D5CF117CE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-287077849</c:v>
                </c:pt>
                <c:pt idx="1">
                  <c:v>-787786676</c:v>
                </c:pt>
                <c:pt idx="2">
                  <c:v>-1749005922</c:v>
                </c:pt>
                <c:pt idx="3">
                  <c:v>-2287781949</c:v>
                </c:pt>
                <c:pt idx="4">
                  <c:v>-5032050151</c:v>
                </c:pt>
                <c:pt idx="5">
                  <c:v>-3982700534</c:v>
                </c:pt>
                <c:pt idx="6">
                  <c:v>-7994381483</c:v>
                </c:pt>
                <c:pt idx="7">
                  <c:v>-7713158347</c:v>
                </c:pt>
                <c:pt idx="8">
                  <c:v>-10245426368</c:v>
                </c:pt>
                <c:pt idx="9">
                  <c:v>-10286821075</c:v>
                </c:pt>
                <c:pt idx="10">
                  <c:v>-12041469437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77-4D29-937E-BF1D5CF117CE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11. Animaux vivants et génétique</c:v>
                </c:pt>
                <c:pt idx="1">
                  <c:v>10. Sucre</c:v>
                </c:pt>
                <c:pt idx="2">
                  <c:v>9. Laits et produits laitiers</c:v>
                </c:pt>
                <c:pt idx="3">
                  <c:v>8. Vins et spiritueux</c:v>
                </c:pt>
                <c:pt idx="4">
                  <c:v>7. Oléagineux</c:v>
                </c:pt>
                <c:pt idx="5">
                  <c:v>6. Produits d'épicerie</c:v>
                </c:pt>
                <c:pt idx="6">
                  <c:v>5. Céréales</c:v>
                </c:pt>
                <c:pt idx="7">
                  <c:v>4. Fruits et légumes</c:v>
                </c:pt>
                <c:pt idx="8">
                  <c:v>3. Pêche et aquaculture</c:v>
                </c:pt>
                <c:pt idx="9">
                  <c:v>2. Autres</c:v>
                </c:pt>
                <c:pt idx="10">
                  <c:v>1. Viande et produits carnés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-242601432</c:v>
                </c:pt>
                <c:pt idx="1">
                  <c:v>-761661636</c:v>
                </c:pt>
                <c:pt idx="2">
                  <c:v>-1602161859</c:v>
                </c:pt>
                <c:pt idx="3">
                  <c:v>-2092608084</c:v>
                </c:pt>
                <c:pt idx="4">
                  <c:v>-4299483270</c:v>
                </c:pt>
                <c:pt idx="5">
                  <c:v>-4575199046</c:v>
                </c:pt>
                <c:pt idx="6">
                  <c:v>-6552571679</c:v>
                </c:pt>
                <c:pt idx="7">
                  <c:v>-7806258809</c:v>
                </c:pt>
                <c:pt idx="8">
                  <c:v>-9892138211</c:v>
                </c:pt>
                <c:pt idx="9">
                  <c:v>-10157671243</c:v>
                </c:pt>
                <c:pt idx="10">
                  <c:v>-12395634126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77-4D29-937E-BF1D5CF11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3776"/>
        <c:axId val="45390789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-179095513</c:v>
                      </c:pt>
                      <c:pt idx="1">
                        <c:v>-497141856</c:v>
                      </c:pt>
                      <c:pt idx="2">
                        <c:v>-1373459324</c:v>
                      </c:pt>
                      <c:pt idx="3">
                        <c:v>-2248672050</c:v>
                      </c:pt>
                      <c:pt idx="4">
                        <c:v>-3886142761</c:v>
                      </c:pt>
                      <c:pt idx="5">
                        <c:v>-4155392344</c:v>
                      </c:pt>
                      <c:pt idx="6">
                        <c:v>-5707758418</c:v>
                      </c:pt>
                      <c:pt idx="7">
                        <c:v>-6838139257</c:v>
                      </c:pt>
                      <c:pt idx="8">
                        <c:v>-10258195274</c:v>
                      </c:pt>
                      <c:pt idx="9">
                        <c:v>-8371261105</c:v>
                      </c:pt>
                      <c:pt idx="10">
                        <c:v>-10555077234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8877-4D29-937E-BF1D5CF117CE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-163497187</c:v>
                      </c:pt>
                      <c:pt idx="1">
                        <c:v>-607149893</c:v>
                      </c:pt>
                      <c:pt idx="2">
                        <c:v>-1162663732</c:v>
                      </c:pt>
                      <c:pt idx="3">
                        <c:v>-2252563615</c:v>
                      </c:pt>
                      <c:pt idx="4">
                        <c:v>-3535171150</c:v>
                      </c:pt>
                      <c:pt idx="5">
                        <c:v>-3694910073</c:v>
                      </c:pt>
                      <c:pt idx="6">
                        <c:v>-5143249500</c:v>
                      </c:pt>
                      <c:pt idx="7">
                        <c:v>-7033980379</c:v>
                      </c:pt>
                      <c:pt idx="8">
                        <c:v>-10764489239</c:v>
                      </c:pt>
                      <c:pt idx="9">
                        <c:v>-8529308779</c:v>
                      </c:pt>
                      <c:pt idx="10">
                        <c:v>-10957413079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877-4D29-937E-BF1D5CF117CE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-185103525</c:v>
                      </c:pt>
                      <c:pt idx="1">
                        <c:v>-546992317</c:v>
                      </c:pt>
                      <c:pt idx="2">
                        <c:v>-1408071551</c:v>
                      </c:pt>
                      <c:pt idx="3">
                        <c:v>-2234906764</c:v>
                      </c:pt>
                      <c:pt idx="4">
                        <c:v>-3579256014</c:v>
                      </c:pt>
                      <c:pt idx="5">
                        <c:v>-3780362158</c:v>
                      </c:pt>
                      <c:pt idx="6">
                        <c:v>-5129405254</c:v>
                      </c:pt>
                      <c:pt idx="7">
                        <c:v>-7051217348</c:v>
                      </c:pt>
                      <c:pt idx="8">
                        <c:v>-11474688018</c:v>
                      </c:pt>
                      <c:pt idx="9">
                        <c:v>-9178267587</c:v>
                      </c:pt>
                      <c:pt idx="10">
                        <c:v>-11834272192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877-4D29-937E-BF1D5CF117CE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-213689527</c:v>
                      </c:pt>
                      <c:pt idx="1">
                        <c:v>-414732625</c:v>
                      </c:pt>
                      <c:pt idx="2">
                        <c:v>-1444046504</c:v>
                      </c:pt>
                      <c:pt idx="3">
                        <c:v>-2153167214</c:v>
                      </c:pt>
                      <c:pt idx="4">
                        <c:v>-3479333297</c:v>
                      </c:pt>
                      <c:pt idx="5">
                        <c:v>-3433630258</c:v>
                      </c:pt>
                      <c:pt idx="6">
                        <c:v>-5407089282</c:v>
                      </c:pt>
                      <c:pt idx="7">
                        <c:v>-7071307915</c:v>
                      </c:pt>
                      <c:pt idx="8">
                        <c:v>-11043475377</c:v>
                      </c:pt>
                      <c:pt idx="9">
                        <c:v>-9402133047</c:v>
                      </c:pt>
                      <c:pt idx="10">
                        <c:v>-11773177498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877-4D29-937E-BF1D5CF117CE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-211778358</c:v>
                      </c:pt>
                      <c:pt idx="1">
                        <c:v>-439480515</c:v>
                      </c:pt>
                      <c:pt idx="2">
                        <c:v>-1582547732</c:v>
                      </c:pt>
                      <c:pt idx="3">
                        <c:v>-2367334726</c:v>
                      </c:pt>
                      <c:pt idx="4">
                        <c:v>-3497285361</c:v>
                      </c:pt>
                      <c:pt idx="5">
                        <c:v>-3529781540</c:v>
                      </c:pt>
                      <c:pt idx="6">
                        <c:v>-5626478515</c:v>
                      </c:pt>
                      <c:pt idx="7">
                        <c:v>-7441576300</c:v>
                      </c:pt>
                      <c:pt idx="8">
                        <c:v>-11477216957</c:v>
                      </c:pt>
                      <c:pt idx="9">
                        <c:v>-10069265744</c:v>
                      </c:pt>
                      <c:pt idx="10">
                        <c:v>-12729129140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877-4D29-937E-BF1D5CF117CE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11. Animaux vivants et génétique</c:v>
                      </c:pt>
                      <c:pt idx="1">
                        <c:v>10. Sucre</c:v>
                      </c:pt>
                      <c:pt idx="2">
                        <c:v>9. Laits et produits laitiers</c:v>
                      </c:pt>
                      <c:pt idx="3">
                        <c:v>8. Vins et spiritueux</c:v>
                      </c:pt>
                      <c:pt idx="4">
                        <c:v>7. Oléagineux</c:v>
                      </c:pt>
                      <c:pt idx="5">
                        <c:v>6. Produits d'épicerie</c:v>
                      </c:pt>
                      <c:pt idx="6">
                        <c:v>5. Céréales</c:v>
                      </c:pt>
                      <c:pt idx="7">
                        <c:v>4. Fruits et légumes</c:v>
                      </c:pt>
                      <c:pt idx="8">
                        <c:v>3. Pêche et aquaculture</c:v>
                      </c:pt>
                      <c:pt idx="9">
                        <c:v>2. Autres</c:v>
                      </c:pt>
                      <c:pt idx="10">
                        <c:v>1. Viande et produits carnés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-218357326</c:v>
                      </c:pt>
                      <c:pt idx="1">
                        <c:v>-413172218</c:v>
                      </c:pt>
                      <c:pt idx="2">
                        <c:v>-1467850674</c:v>
                      </c:pt>
                      <c:pt idx="3">
                        <c:v>-1993115071</c:v>
                      </c:pt>
                      <c:pt idx="4">
                        <c:v>-3468837495</c:v>
                      </c:pt>
                      <c:pt idx="5">
                        <c:v>-3144277760</c:v>
                      </c:pt>
                      <c:pt idx="6">
                        <c:v>-5332391317</c:v>
                      </c:pt>
                      <c:pt idx="7">
                        <c:v>-7286116232</c:v>
                      </c:pt>
                      <c:pt idx="8">
                        <c:v>-9755071077</c:v>
                      </c:pt>
                      <c:pt idx="9">
                        <c:v>-9473106982</c:v>
                      </c:pt>
                      <c:pt idx="10">
                        <c:v>-11808597925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877-4D29-937E-BF1D5CF117CE}"/>
                  </c:ext>
                </c:extLst>
              </c15:ser>
            </c15:filteredBarSeries>
          </c:ext>
        </c:extLst>
      </c:barChart>
      <c:catAx>
        <c:axId val="45391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7896"/>
        <c:crosses val="autoZero"/>
        <c:auto val="1"/>
        <c:lblAlgn val="ctr"/>
        <c:lblOffset val="100"/>
        <c:noMultiLvlLbl val="0"/>
      </c:catAx>
      <c:valAx>
        <c:axId val="453907896"/>
        <c:scaling>
          <c:orientation val="minMax"/>
          <c:min val="-14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377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IAA'!$J$30:$J$40</c:f>
              <c:numCache>
                <c:formatCode>0</c:formatCode>
                <c:ptCount val="11"/>
                <c:pt idx="0">
                  <c:v>1503444239</c:v>
                </c:pt>
                <c:pt idx="1">
                  <c:v>219271943</c:v>
                </c:pt>
                <c:pt idx="2">
                  <c:v>33574098</c:v>
                </c:pt>
                <c:pt idx="3">
                  <c:v>39648915</c:v>
                </c:pt>
                <c:pt idx="4">
                  <c:v>7602071</c:v>
                </c:pt>
                <c:pt idx="5">
                  <c:v>-1546192181</c:v>
                </c:pt>
                <c:pt idx="6">
                  <c:v>-2655612250</c:v>
                </c:pt>
                <c:pt idx="7">
                  <c:v>-3253834715</c:v>
                </c:pt>
                <c:pt idx="8">
                  <c:v>-3553079049</c:v>
                </c:pt>
                <c:pt idx="9">
                  <c:v>-6033755201</c:v>
                </c:pt>
                <c:pt idx="10">
                  <c:v>-12269209246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4D-4C07-8EC4-C4F6DF8B56A0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IAA'!$K$30:$K$40</c:f>
              <c:numCache>
                <c:formatCode>0</c:formatCode>
                <c:ptCount val="11"/>
                <c:pt idx="0">
                  <c:v>1190918046</c:v>
                </c:pt>
                <c:pt idx="1">
                  <c:v>176090835</c:v>
                </c:pt>
                <c:pt idx="2">
                  <c:v>36384957</c:v>
                </c:pt>
                <c:pt idx="3">
                  <c:v>34783018</c:v>
                </c:pt>
                <c:pt idx="4">
                  <c:v>9131815</c:v>
                </c:pt>
                <c:pt idx="5">
                  <c:v>-1846980781</c:v>
                </c:pt>
                <c:pt idx="6">
                  <c:v>-4338355657</c:v>
                </c:pt>
                <c:pt idx="7">
                  <c:v>-4000665705</c:v>
                </c:pt>
                <c:pt idx="8">
                  <c:v>-5161058879</c:v>
                </c:pt>
                <c:pt idx="9">
                  <c:v>-7071095980</c:v>
                </c:pt>
                <c:pt idx="10">
                  <c:v>-15033851126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D-4C07-8EC4-C4F6DF8B56A0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IAA'!$L$30:$L$40</c:f>
              <c:numCache>
                <c:formatCode>0</c:formatCode>
                <c:ptCount val="11"/>
                <c:pt idx="0">
                  <c:v>1083410479</c:v>
                </c:pt>
                <c:pt idx="1">
                  <c:v>298787967</c:v>
                </c:pt>
                <c:pt idx="2">
                  <c:v>46516554</c:v>
                </c:pt>
                <c:pt idx="3">
                  <c:v>28626390</c:v>
                </c:pt>
                <c:pt idx="4">
                  <c:v>9063726</c:v>
                </c:pt>
                <c:pt idx="5">
                  <c:v>-1818752686</c:v>
                </c:pt>
                <c:pt idx="6">
                  <c:v>-4919268663</c:v>
                </c:pt>
                <c:pt idx="7">
                  <c:v>-3756731323</c:v>
                </c:pt>
                <c:pt idx="8">
                  <c:v>-4501880737</c:v>
                </c:pt>
                <c:pt idx="9">
                  <c:v>-6996428854</c:v>
                </c:pt>
                <c:pt idx="10">
                  <c:v>-11541787586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4D-4C07-8EC4-C4F6DF8B56A0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Hong Kong</c:v>
                </c:pt>
                <c:pt idx="1">
                  <c:v>2. Taïwan</c:v>
                </c:pt>
                <c:pt idx="2">
                  <c:v>3. Émirats arabes unis</c:v>
                </c:pt>
                <c:pt idx="3">
                  <c:v>4. Macao</c:v>
                </c:pt>
                <c:pt idx="4">
                  <c:v>5. Guam</c:v>
                </c:pt>
                <c:pt idx="5">
                  <c:v>11. France</c:v>
                </c:pt>
                <c:pt idx="6">
                  <c:v>5. Brésil</c:v>
                </c:pt>
                <c:pt idx="7">
                  <c:v>4. Thaïlande</c:v>
                </c:pt>
                <c:pt idx="8">
                  <c:v>3. Australie</c:v>
                </c:pt>
                <c:pt idx="9">
                  <c:v>2. Chine</c:v>
                </c:pt>
                <c:pt idx="10">
                  <c:v>1. États-Unis</c:v>
                </c:pt>
              </c:strCache>
            </c:strRef>
          </c:cat>
          <c:val>
            <c:numRef>
              <c:f>'Balance commerciale IAA'!$M$30:$M$40</c:f>
              <c:numCache>
                <c:formatCode>0</c:formatCode>
                <c:ptCount val="11"/>
                <c:pt idx="0">
                  <c:v>968340431</c:v>
                </c:pt>
                <c:pt idx="1">
                  <c:v>399110492</c:v>
                </c:pt>
                <c:pt idx="2">
                  <c:v>51258660</c:v>
                </c:pt>
                <c:pt idx="3">
                  <c:v>30591273</c:v>
                </c:pt>
                <c:pt idx="4">
                  <c:v>17542133</c:v>
                </c:pt>
                <c:pt idx="5">
                  <c:v>-1678199159</c:v>
                </c:pt>
                <c:pt idx="6">
                  <c:v>-3614224927</c:v>
                </c:pt>
                <c:pt idx="7">
                  <c:v>-3701113373</c:v>
                </c:pt>
                <c:pt idx="8">
                  <c:v>-4339041478</c:v>
                </c:pt>
                <c:pt idx="9">
                  <c:v>-7784510581</c:v>
                </c:pt>
                <c:pt idx="10">
                  <c:v>-11138108059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4D-4C07-8EC4-C4F6DF8B5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096"/>
        <c:axId val="16598963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1050875636</c:v>
                      </c:pt>
                      <c:pt idx="1">
                        <c:v>-46785761</c:v>
                      </c:pt>
                      <c:pt idx="2">
                        <c:v>42923556</c:v>
                      </c:pt>
                      <c:pt idx="3">
                        <c:v>19655064</c:v>
                      </c:pt>
                      <c:pt idx="4">
                        <c:v>19210394</c:v>
                      </c:pt>
                      <c:pt idx="5">
                        <c:v>-1426875012</c:v>
                      </c:pt>
                      <c:pt idx="6">
                        <c:v>-2701604780</c:v>
                      </c:pt>
                      <c:pt idx="7">
                        <c:v>-3418328961</c:v>
                      </c:pt>
                      <c:pt idx="8">
                        <c:v>-3352510490</c:v>
                      </c:pt>
                      <c:pt idx="9">
                        <c:v>-7377267885</c:v>
                      </c:pt>
                      <c:pt idx="10">
                        <c:v>-12293933823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244D-4C07-8EC4-C4F6DF8B56A0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1182236620</c:v>
                      </c:pt>
                      <c:pt idx="1">
                        <c:v>-23587269</c:v>
                      </c:pt>
                      <c:pt idx="2">
                        <c:v>37896835</c:v>
                      </c:pt>
                      <c:pt idx="3">
                        <c:v>20213777</c:v>
                      </c:pt>
                      <c:pt idx="4">
                        <c:v>14797211</c:v>
                      </c:pt>
                      <c:pt idx="5">
                        <c:v>-1466177241</c:v>
                      </c:pt>
                      <c:pt idx="6">
                        <c:v>-2718310545</c:v>
                      </c:pt>
                      <c:pt idx="7">
                        <c:v>-3462524840</c:v>
                      </c:pt>
                      <c:pt idx="8">
                        <c:v>-3379906981</c:v>
                      </c:pt>
                      <c:pt idx="9">
                        <c:v>-7242505873</c:v>
                      </c:pt>
                      <c:pt idx="10">
                        <c:v>-11431085930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44D-4C07-8EC4-C4F6DF8B56A0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1199752268</c:v>
                      </c:pt>
                      <c:pt idx="1">
                        <c:v>-160254104</c:v>
                      </c:pt>
                      <c:pt idx="2">
                        <c:v>44711480</c:v>
                      </c:pt>
                      <c:pt idx="3">
                        <c:v>19592352</c:v>
                      </c:pt>
                      <c:pt idx="4">
                        <c:v>13672368</c:v>
                      </c:pt>
                      <c:pt idx="5">
                        <c:v>-1510625993</c:v>
                      </c:pt>
                      <c:pt idx="6">
                        <c:v>-2329193253</c:v>
                      </c:pt>
                      <c:pt idx="7">
                        <c:v>-3522655493</c:v>
                      </c:pt>
                      <c:pt idx="8">
                        <c:v>-3526110303</c:v>
                      </c:pt>
                      <c:pt idx="9">
                        <c:v>-7214154063</c:v>
                      </c:pt>
                      <c:pt idx="10">
                        <c:v>-11836361396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244D-4C07-8EC4-C4F6DF8B56A0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1198065305</c:v>
                      </c:pt>
                      <c:pt idx="1">
                        <c:v>-93598663</c:v>
                      </c:pt>
                      <c:pt idx="2">
                        <c:v>20820537</c:v>
                      </c:pt>
                      <c:pt idx="3">
                        <c:v>25787619</c:v>
                      </c:pt>
                      <c:pt idx="4">
                        <c:v>13160652</c:v>
                      </c:pt>
                      <c:pt idx="5">
                        <c:v>-1533538319</c:v>
                      </c:pt>
                      <c:pt idx="6">
                        <c:v>-1978436621</c:v>
                      </c:pt>
                      <c:pt idx="7">
                        <c:v>-3438294285</c:v>
                      </c:pt>
                      <c:pt idx="8">
                        <c:v>-3630229304</c:v>
                      </c:pt>
                      <c:pt idx="9">
                        <c:v>-7056192651</c:v>
                      </c:pt>
                      <c:pt idx="10">
                        <c:v>-12110196965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244D-4C07-8EC4-C4F6DF8B56A0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1201616370</c:v>
                      </c:pt>
                      <c:pt idx="1">
                        <c:v>-83497032</c:v>
                      </c:pt>
                      <c:pt idx="2">
                        <c:v>22550155</c:v>
                      </c:pt>
                      <c:pt idx="3">
                        <c:v>32544025</c:v>
                      </c:pt>
                      <c:pt idx="4">
                        <c:v>13029129</c:v>
                      </c:pt>
                      <c:pt idx="5">
                        <c:v>-1709544949</c:v>
                      </c:pt>
                      <c:pt idx="6">
                        <c:v>-3007817836</c:v>
                      </c:pt>
                      <c:pt idx="7">
                        <c:v>-3642200820</c:v>
                      </c:pt>
                      <c:pt idx="8">
                        <c:v>-3679892248</c:v>
                      </c:pt>
                      <c:pt idx="9">
                        <c:v>-6990667934</c:v>
                      </c:pt>
                      <c:pt idx="10">
                        <c:v>-11666725370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244D-4C07-8EC4-C4F6DF8B56A0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Hong Kong</c:v>
                      </c:pt>
                      <c:pt idx="1">
                        <c:v>2. Taïwan</c:v>
                      </c:pt>
                      <c:pt idx="2">
                        <c:v>3. Émirats arabes unis</c:v>
                      </c:pt>
                      <c:pt idx="3">
                        <c:v>4. Macao</c:v>
                      </c:pt>
                      <c:pt idx="4">
                        <c:v>5. Guam</c:v>
                      </c:pt>
                      <c:pt idx="5">
                        <c:v>11. France</c:v>
                      </c:pt>
                      <c:pt idx="6">
                        <c:v>5. Brésil</c:v>
                      </c:pt>
                      <c:pt idx="7">
                        <c:v>4. Thaïlande</c:v>
                      </c:pt>
                      <c:pt idx="8">
                        <c:v>3. Australie</c:v>
                      </c:pt>
                      <c:pt idx="9">
                        <c:v>2. Chine</c:v>
                      </c:pt>
                      <c:pt idx="10">
                        <c:v>1. États-Unis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1571022837</c:v>
                      </c:pt>
                      <c:pt idx="1">
                        <c:v>95060394</c:v>
                      </c:pt>
                      <c:pt idx="2">
                        <c:v>21595484</c:v>
                      </c:pt>
                      <c:pt idx="3">
                        <c:v>19201499</c:v>
                      </c:pt>
                      <c:pt idx="4">
                        <c:v>9605457</c:v>
                      </c:pt>
                      <c:pt idx="5">
                        <c:v>-1476048832</c:v>
                      </c:pt>
                      <c:pt idx="6">
                        <c:v>-2962127082</c:v>
                      </c:pt>
                      <c:pt idx="7">
                        <c:v>-3362444720</c:v>
                      </c:pt>
                      <c:pt idx="8">
                        <c:v>-3237808140</c:v>
                      </c:pt>
                      <c:pt idx="9">
                        <c:v>-6222921077</c:v>
                      </c:pt>
                      <c:pt idx="10">
                        <c:v>-11142329307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244D-4C07-8EC4-C4F6DF8B56A0}"/>
                  </c:ext>
                </c:extLst>
              </c15:ser>
            </c15:filteredBarSeries>
          </c:ext>
        </c:extLst>
      </c:barChart>
      <c:catAx>
        <c:axId val="45150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9632"/>
        <c:crosses val="autoZero"/>
        <c:auto val="1"/>
        <c:lblAlgn val="ctr"/>
        <c:lblOffset val="100"/>
        <c:noMultiLvlLbl val="0"/>
      </c:catAx>
      <c:valAx>
        <c:axId val="165989632"/>
        <c:scaling>
          <c:orientation val="minMax"/>
          <c:max val="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09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042887017301566"/>
          <c:y val="0.18652012032553186"/>
          <c:w val="0.3773220975206269"/>
          <c:h val="0.68528273415364349"/>
        </c:manualLayout>
      </c:layout>
      <c:pieChart>
        <c:varyColors val="1"/>
        <c:ser>
          <c:idx val="0"/>
          <c:order val="0"/>
          <c:tx>
            <c:strRef>
              <c:f>'Import. IAA'!$M$31</c:f>
              <c:strCache>
                <c:ptCount val="1"/>
                <c:pt idx="0">
                  <c:v>2024</c:v>
                </c:pt>
              </c:strCache>
            </c:strRef>
          </c:tx>
          <c:spPr>
            <a:noFill/>
          </c:spPr>
          <c:dPt>
            <c:idx val="0"/>
            <c:bubble3D val="0"/>
            <c:explosion val="3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67-44B3-A2E5-FDC0CC090FA4}"/>
              </c:ext>
            </c:extLst>
          </c:dPt>
          <c:dPt>
            <c:idx val="1"/>
            <c:bubble3D val="0"/>
            <c:explosion val="11"/>
            <c:spPr>
              <a:solidFill>
                <a:schemeClr val="bg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67-44B3-A2E5-FDC0CC090FA4}"/>
              </c:ext>
            </c:extLst>
          </c:dPt>
          <c:dLbls>
            <c:dLbl>
              <c:idx val="0"/>
              <c:layout>
                <c:manualLayout>
                  <c:x val="0"/>
                  <c:y val="1.70702132124896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sz="800" b="1" dirty="0" smtClean="0">
                        <a:solidFill>
                          <a:srgbClr val="00FF00"/>
                        </a:solidFill>
                      </a:rPr>
                      <a:t>Importations de produits</a:t>
                    </a:r>
                    <a:r>
                      <a:rPr lang="fr-FR" sz="800" b="1" baseline="0" dirty="0" smtClean="0">
                        <a:solidFill>
                          <a:srgbClr val="00FF00"/>
                        </a:solidFill>
                      </a:rPr>
                      <a:t> agricoles et agro-alimentaires</a:t>
                    </a:r>
                    <a:r>
                      <a:rPr lang="fr-FR" sz="800" b="1" baseline="0" dirty="0" smtClean="0">
                        <a:solidFill>
                          <a:srgbClr val="00B050"/>
                        </a:solidFill>
                      </a:rPr>
                      <a:t>
</a:t>
                    </a:r>
                    <a:fld id="{F85B315E-9FB9-4448-8D1B-5503C64CE2B4}" type="PERCENTAGE">
                      <a:rPr lang="fr-FR" sz="800" b="1" baseline="0" smtClean="0">
                        <a:solidFill>
                          <a:srgbClr val="00FF00"/>
                        </a:solidFill>
                      </a:rPr>
                      <a:pPr>
                        <a:defRPr b="1"/>
                      </a:pPr>
                      <a:t>[POURCENTAGE]</a:t>
                    </a:fld>
                    <a:endParaRPr lang="fr-FR" sz="800" b="1" baseline="0" dirty="0" smtClean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905058202356927"/>
                      <c:h val="0.304328765419623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67-44B3-A2E5-FDC0CC090FA4}"/>
                </c:ext>
              </c:extLst>
            </c:dLbl>
            <c:dLbl>
              <c:idx val="1"/>
              <c:layout>
                <c:manualLayout>
                  <c:x val="0.5328577433033741"/>
                  <c:y val="3.5538005923000986E-2"/>
                </c:manualLayout>
              </c:layout>
              <c:tx>
                <c:rich>
                  <a:bodyPr/>
                  <a:lstStyle/>
                  <a:p>
                    <a:r>
                      <a:rPr lang="en-US" sz="800" dirty="0" err="1" smtClean="0">
                        <a:solidFill>
                          <a:schemeClr val="bg1"/>
                        </a:solidFill>
                      </a:rPr>
                      <a:t>Autres</a:t>
                    </a:r>
                    <a:r>
                      <a:rPr lang="en-US" sz="800" dirty="0" smtClean="0">
                        <a:solidFill>
                          <a:schemeClr val="bg1"/>
                        </a:solidFill>
                      </a:rPr>
                      <a:t> importations 83%</a:t>
                    </a:r>
                    <a:endParaRPr lang="en-US" sz="80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67-44B3-A2E5-FDC0CC090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IAA'!$C$32:$C$34</c15:sqref>
                  </c15:fullRef>
                </c:ext>
              </c:extLst>
              <c:f>'Import. IAA'!$C$32:$C$33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IAA'!$M$32:$M$34</c15:sqref>
                  </c15:fullRef>
                </c:ext>
              </c:extLst>
              <c:f>'Import. IAA'!$M$32:$M$33</c:f>
              <c:numCache>
                <c:formatCode>0%</c:formatCode>
                <c:ptCount val="2"/>
                <c:pt idx="0">
                  <c:v>0.17160877417357867</c:v>
                </c:pt>
                <c:pt idx="1">
                  <c:v>0.82839122582642133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'[Japon 2024.xlsx]Import. IAA'!$M$34</c15:sqref>
                  <c15:spPr xmlns:c15="http://schemas.microsoft.com/office/drawing/2012/chart">
                    <a:noFill/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D867-44B3-A2E5-FDC0CC090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31-4F69-8593-ACD588638E7B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31-4F69-8593-ACD588638E7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031-4F69-8593-ACD588638E7B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IAA'!$J$51:$M$51</c:f>
              <c:numCache>
                <c:formatCode>0</c:formatCode>
                <c:ptCount val="4"/>
                <c:pt idx="0">
                  <c:v>1633601763</c:v>
                </c:pt>
                <c:pt idx="1">
                  <c:v>1933421854</c:v>
                </c:pt>
                <c:pt idx="2">
                  <c:v>1896428228</c:v>
                </c:pt>
                <c:pt idx="3">
                  <c:v>1755220211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2031-4F69-8593-ACD588638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327456"/>
        <c:axId val="451336040"/>
        <c:extLst/>
      </c:barChart>
      <c:catAx>
        <c:axId val="45132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36040"/>
        <c:crosses val="autoZero"/>
        <c:auto val="0"/>
        <c:lblAlgn val="ctr"/>
        <c:lblOffset val="100"/>
        <c:tickLblSkip val="1"/>
        <c:noMultiLvlLbl val="0"/>
      </c:catAx>
      <c:valAx>
        <c:axId val="451336040"/>
        <c:scaling>
          <c:orientation val="minMax"/>
          <c:max val="200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27456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1.8687944436473865E-2"/>
                <c:y val="0.2244879536852724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44434843635272"/>
          <c:y val="0.17244123705316058"/>
          <c:w val="0.61735447674913901"/>
          <c:h val="0.74105444611631344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F4-45A1-82F3-559DCFEEC11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F4-45A1-82F3-559DCFEEC11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F4-45A1-82F3-559DCFEEC11E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F4-45A1-82F3-559DCFEEC11E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F4-45A1-82F3-559DCFEEC11E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0F4-45A1-82F3-559DCFEEC11E}"/>
              </c:ext>
            </c:extLst>
          </c:dPt>
          <c:dPt>
            <c:idx val="6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0F4-45A1-82F3-559DCFEEC11E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0F4-45A1-82F3-559DCFEEC11E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0F4-45A1-82F3-559DCFEEC11E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0F4-45A1-82F3-559DCFEEC11E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0F4-45A1-82F3-559DCFEEC11E}"/>
              </c:ext>
            </c:extLst>
          </c:dPt>
          <c:dLbls>
            <c:dLbl>
              <c:idx val="0"/>
              <c:layout>
                <c:manualLayout>
                  <c:x val="-0.17644838575970448"/>
                  <c:y val="-8.39005235959804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8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443141192927966"/>
                      <c:h val="0.367035070463682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0F4-45A1-82F3-559DCFEEC11E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0F4-45A1-82F3-559DCFEEC11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0F4-45A1-82F3-559DCFEEC11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0F4-45A1-82F3-559DCFEEC1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TBB'!$C$77:$C$88</c15:sqref>
                  </c15:fullRef>
                </c:ext>
              </c:extLst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TBB'!$M$77:$M$88</c15:sqref>
                  </c15:fullRef>
                </c:ext>
              </c:extLst>
              <c:f>'Import. TBB'!$M$78:$M$88</c:f>
              <c:numCache>
                <c:formatCode>0%</c:formatCode>
                <c:ptCount val="11"/>
                <c:pt idx="0">
                  <c:v>0.54017213626991445</c:v>
                </c:pt>
                <c:pt idx="1">
                  <c:v>0.11888673437796916</c:v>
                </c:pt>
                <c:pt idx="2">
                  <c:v>5.8299381102557279E-2</c:v>
                </c:pt>
                <c:pt idx="3">
                  <c:v>5.7736548590825221E-2</c:v>
                </c:pt>
                <c:pt idx="4">
                  <c:v>5.6975599057752645E-2</c:v>
                </c:pt>
                <c:pt idx="5">
                  <c:v>2.0750089801694974E-2</c:v>
                </c:pt>
                <c:pt idx="6">
                  <c:v>2.0272054057381181E-2</c:v>
                </c:pt>
                <c:pt idx="7">
                  <c:v>7.9811267624470168E-3</c:v>
                </c:pt>
                <c:pt idx="8">
                  <c:v>1.4627845462975928E-3</c:v>
                </c:pt>
                <c:pt idx="9">
                  <c:v>1.4258991460530761E-3</c:v>
                </c:pt>
                <c:pt idx="10">
                  <c:v>0.11603764628710739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0F4-45A1-82F3-559DCFEEC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70F4-45A1-82F3-559DCFEEC11E}"/>
                    </c:ext>
                  </c:extLst>
                </c:dPt>
                <c:cat>
                  <c:strRef>
                    <c:extLst>
                      <c:ext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'Import. TBB'!$D$77:$D$88</c15:sqref>
                        </c15:fullRef>
                        <c15:formulaRef>
                          <c15:sqref>'Import. TBB'!$D$78:$D$88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0.5402337855031053</c:v>
                      </c:pt>
                      <c:pt idx="1">
                        <c:v>0.13844372077489378</c:v>
                      </c:pt>
                      <c:pt idx="2">
                        <c:v>5.7984126048019613E-2</c:v>
                      </c:pt>
                      <c:pt idx="3">
                        <c:v>4.0668503280275686E-2</c:v>
                      </c:pt>
                      <c:pt idx="4">
                        <c:v>4.734685643420132E-2</c:v>
                      </c:pt>
                      <c:pt idx="5">
                        <c:v>1.9194657155704432E-2</c:v>
                      </c:pt>
                      <c:pt idx="6">
                        <c:v>1.263245605894267E-2</c:v>
                      </c:pt>
                      <c:pt idx="7">
                        <c:v>9.2171480574454925E-3</c:v>
                      </c:pt>
                      <c:pt idx="8">
                        <c:v>4.6801436887198506E-3</c:v>
                      </c:pt>
                      <c:pt idx="9">
                        <c:v>1.9993594383853992E-3</c:v>
                      </c:pt>
                      <c:pt idx="10">
                        <c:v>0.12759924219858571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70F4-45A1-82F3-559DCFEEC11E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F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1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43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TBB'!$E$77:$E$88</c15:sqref>
                        </c15:fullRef>
                        <c15:formulaRef>
                          <c15:sqref>'Import. TBB'!$E$78:$E$88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0.53852414513923264</c:v>
                      </c:pt>
                      <c:pt idx="1">
                        <c:v>0.13796625098934898</c:v>
                      </c:pt>
                      <c:pt idx="2">
                        <c:v>5.0217078986327601E-2</c:v>
                      </c:pt>
                      <c:pt idx="3">
                        <c:v>4.6171454680696965E-2</c:v>
                      </c:pt>
                      <c:pt idx="4">
                        <c:v>4.6343761746947522E-2</c:v>
                      </c:pt>
                      <c:pt idx="5">
                        <c:v>1.898206195756337E-2</c:v>
                      </c:pt>
                      <c:pt idx="6">
                        <c:v>1.5254610662335605E-2</c:v>
                      </c:pt>
                      <c:pt idx="7">
                        <c:v>1.3803027172036057E-3</c:v>
                      </c:pt>
                      <c:pt idx="8">
                        <c:v>7.6034705133714055E-3</c:v>
                      </c:pt>
                      <c:pt idx="9">
                        <c:v>2.1955071955037215E-3</c:v>
                      </c:pt>
                      <c:pt idx="10">
                        <c:v>0.13536135607129246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70F4-45A1-82F3-559DCFEEC11E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5A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TBB'!$F$77:$F$88</c15:sqref>
                        </c15:fullRef>
                        <c15:formulaRef>
                          <c15:sqref>'Import. TBB'!$F$78:$F$88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0.5418777695392164</c:v>
                      </c:pt>
                      <c:pt idx="1">
                        <c:v>0.13226470225757159</c:v>
                      </c:pt>
                      <c:pt idx="2">
                        <c:v>4.9793755021222956E-2</c:v>
                      </c:pt>
                      <c:pt idx="3">
                        <c:v>4.8778545263687113E-2</c:v>
                      </c:pt>
                      <c:pt idx="4">
                        <c:v>4.977302992696063E-2</c:v>
                      </c:pt>
                      <c:pt idx="5">
                        <c:v>1.8835164235512736E-2</c:v>
                      </c:pt>
                      <c:pt idx="6">
                        <c:v>1.9657164962301625E-2</c:v>
                      </c:pt>
                      <c:pt idx="7">
                        <c:v>3.9372618892372074E-3</c:v>
                      </c:pt>
                      <c:pt idx="8">
                        <c:v>5.7842057534798754E-3</c:v>
                      </c:pt>
                      <c:pt idx="9">
                        <c:v>2.2684276823466206E-3</c:v>
                      </c:pt>
                      <c:pt idx="10">
                        <c:v>0.12702997218901796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70F4-45A1-82F3-559DCFEEC11E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B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71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TBB'!$G$77:$G$88</c15:sqref>
                        </c15:fullRef>
                        <c15:formulaRef>
                          <c15:sqref>'Import. TBB'!$G$78:$G$88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0.55809464435327549</c:v>
                      </c:pt>
                      <c:pt idx="1">
                        <c:v>0.12826203869261896</c:v>
                      </c:pt>
                      <c:pt idx="2">
                        <c:v>5.0714111726140071E-2</c:v>
                      </c:pt>
                      <c:pt idx="3">
                        <c:v>4.6587011874057949E-2</c:v>
                      </c:pt>
                      <c:pt idx="4">
                        <c:v>5.5278076325009057E-2</c:v>
                      </c:pt>
                      <c:pt idx="5">
                        <c:v>1.8796757021933185E-2</c:v>
                      </c:pt>
                      <c:pt idx="6">
                        <c:v>1.4078701735259137E-2</c:v>
                      </c:pt>
                      <c:pt idx="7">
                        <c:v>6.6804629843938111E-3</c:v>
                      </c:pt>
                      <c:pt idx="8">
                        <c:v>4.6263344890590955E-3</c:v>
                      </c:pt>
                      <c:pt idx="9">
                        <c:v>1.8478134430146957E-3</c:v>
                      </c:pt>
                      <c:pt idx="10">
                        <c:v>0.11503404672476834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70F4-45A1-82F3-559DCFEEC11E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2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4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6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88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TBB'!$H$77:$H$88</c15:sqref>
                        </c15:fullRef>
                        <c15:formulaRef>
                          <c15:sqref>'Import. TBB'!$H$78:$H$88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0.56948668784938572</c:v>
                      </c:pt>
                      <c:pt idx="1">
                        <c:v>0.11991959982573704</c:v>
                      </c:pt>
                      <c:pt idx="2">
                        <c:v>5.2196711864620042E-2</c:v>
                      </c:pt>
                      <c:pt idx="3">
                        <c:v>4.2337562172015467E-2</c:v>
                      </c:pt>
                      <c:pt idx="4">
                        <c:v>5.6561909405173895E-2</c:v>
                      </c:pt>
                      <c:pt idx="5">
                        <c:v>1.7138589455422591E-2</c:v>
                      </c:pt>
                      <c:pt idx="6">
                        <c:v>1.3184158809741279E-2</c:v>
                      </c:pt>
                      <c:pt idx="7">
                        <c:v>1.0504947358829647E-2</c:v>
                      </c:pt>
                      <c:pt idx="8">
                        <c:v>6.2920171347739364E-3</c:v>
                      </c:pt>
                      <c:pt idx="9">
                        <c:v>1.9678521171090642E-3</c:v>
                      </c:pt>
                      <c:pt idx="10">
                        <c:v>0.11040996400719136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70F4-45A1-82F3-559DCFEEC11E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9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B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D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9F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TBB'!$I$77:$I$88</c15:sqref>
                        </c15:fullRef>
                        <c15:formulaRef>
                          <c15:sqref>'Import. TBB'!$I$78:$I$88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0.53558480078528325</c:v>
                      </c:pt>
                      <c:pt idx="1">
                        <c:v>0.12912231211557326</c:v>
                      </c:pt>
                      <c:pt idx="2">
                        <c:v>4.9749596906844856E-2</c:v>
                      </c:pt>
                      <c:pt idx="3">
                        <c:v>4.7593102982139368E-2</c:v>
                      </c:pt>
                      <c:pt idx="4">
                        <c:v>6.5374376232434375E-2</c:v>
                      </c:pt>
                      <c:pt idx="5">
                        <c:v>1.9771267639377078E-2</c:v>
                      </c:pt>
                      <c:pt idx="6">
                        <c:v>1.259185370574274E-2</c:v>
                      </c:pt>
                      <c:pt idx="7">
                        <c:v>5.5031394819314173E-3</c:v>
                      </c:pt>
                      <c:pt idx="8">
                        <c:v>5.8594336841489621E-3</c:v>
                      </c:pt>
                      <c:pt idx="9">
                        <c:v>1.9275175260643951E-3</c:v>
                      </c:pt>
                      <c:pt idx="10">
                        <c:v>0.12692259894046024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70F4-45A1-82F3-559DCFEEC11E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0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2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4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B6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TBB'!$J$77:$J$88</c15:sqref>
                        </c15:fullRef>
                        <c15:formulaRef>
                          <c15:sqref>'Import. TBB'!$J$78:$J$88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0.55406875010822332</c:v>
                      </c:pt>
                      <c:pt idx="1">
                        <c:v>0.12182541455790533</c:v>
                      </c:pt>
                      <c:pt idx="2">
                        <c:v>5.0079827197150255E-2</c:v>
                      </c:pt>
                      <c:pt idx="3">
                        <c:v>4.3938735024492012E-2</c:v>
                      </c:pt>
                      <c:pt idx="4">
                        <c:v>6.2893132418834194E-2</c:v>
                      </c:pt>
                      <c:pt idx="5">
                        <c:v>1.9692700343884241E-2</c:v>
                      </c:pt>
                      <c:pt idx="6">
                        <c:v>1.6757186249437221E-2</c:v>
                      </c:pt>
                      <c:pt idx="7">
                        <c:v>9.5821321661979618E-3</c:v>
                      </c:pt>
                      <c:pt idx="8">
                        <c:v>6.5510715294202337E-3</c:v>
                      </c:pt>
                      <c:pt idx="9">
                        <c:v>1.8933298616916343E-3</c:v>
                      </c:pt>
                      <c:pt idx="10">
                        <c:v>0.11271772115490794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70F4-45A1-82F3-559DCFEEC11E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7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9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B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CD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TBB'!$K$77:$K$88</c15:sqref>
                        </c15:fullRef>
                        <c15:formulaRef>
                          <c15:sqref>'Import. TBB'!$K$78:$K$88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0.56760059928442286</c:v>
                      </c:pt>
                      <c:pt idx="1">
                        <c:v>0.11360903030322321</c:v>
                      </c:pt>
                      <c:pt idx="2">
                        <c:v>4.9902338075051053E-2</c:v>
                      </c:pt>
                      <c:pt idx="3">
                        <c:v>5.3947092190052386E-2</c:v>
                      </c:pt>
                      <c:pt idx="4">
                        <c:v>5.6746314195743025E-2</c:v>
                      </c:pt>
                      <c:pt idx="5">
                        <c:v>2.0599081839073906E-2</c:v>
                      </c:pt>
                      <c:pt idx="6">
                        <c:v>1.8733658112462817E-2</c:v>
                      </c:pt>
                      <c:pt idx="7">
                        <c:v>5.3590534205268173E-3</c:v>
                      </c:pt>
                      <c:pt idx="8">
                        <c:v>1.8365945293592405E-3</c:v>
                      </c:pt>
                      <c:pt idx="9">
                        <c:v>2.1967823479458817E-3</c:v>
                      </c:pt>
                      <c:pt idx="10">
                        <c:v>0.10946945570213876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70F4-45A1-82F3-559DCFEEC11E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70F4-45A1-82F3-559DCFEEC11E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70F4-45A1-82F3-559DCFEEC11E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70F4-45A1-82F3-559DCFEEC11E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70F4-45A1-82F3-559DCFEEC11E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70F4-45A1-82F3-559DCFEEC11E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70F4-45A1-82F3-559DCFEEC11E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70F4-45A1-82F3-559DCFEEC11E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E-70F4-45A1-82F3-559DCFEEC11E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0-70F4-45A1-82F3-559DCFEEC11E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2-70F4-45A1-82F3-559DCFEEC11E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E4-70F4-45A1-82F3-559DCFEEC11E}"/>
                    </c:ext>
                  </c:extLst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TBB'!$C$77:$C$88</c15:sqref>
                        </c15:fullRef>
                        <c15:formulaRef>
                          <c15:sqref>'Import. TBB'!$C$78:$C$88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TBB'!$L$77:$L$88</c15:sqref>
                        </c15:fullRef>
                        <c15:formulaRef>
                          <c15:sqref>'Import. TBB'!$L$78:$L$88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0.55727808170971815</c:v>
                      </c:pt>
                      <c:pt idx="1">
                        <c:v>0.10222621512254773</c:v>
                      </c:pt>
                      <c:pt idx="2">
                        <c:v>5.1398279439658287E-2</c:v>
                      </c:pt>
                      <c:pt idx="3">
                        <c:v>6.3026401018114353E-2</c:v>
                      </c:pt>
                      <c:pt idx="4">
                        <c:v>5.5878332981658188E-2</c:v>
                      </c:pt>
                      <c:pt idx="5">
                        <c:v>2.0279169774095981E-2</c:v>
                      </c:pt>
                      <c:pt idx="6">
                        <c:v>1.8037453511264651E-2</c:v>
                      </c:pt>
                      <c:pt idx="7">
                        <c:v>7.8847059852981682E-3</c:v>
                      </c:pt>
                      <c:pt idx="8">
                        <c:v>2.158626379611135E-4</c:v>
                      </c:pt>
                      <c:pt idx="9">
                        <c:v>2.0738301307335317E-3</c:v>
                      </c:pt>
                      <c:pt idx="10">
                        <c:v>0.1217016682162569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70F4-45A1-82F3-559DCFEEC11E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42779171694312"/>
          <c:y val="6.5188024544428833E-2"/>
          <c:w val="0.90111401110507139"/>
          <c:h val="0.72932434550704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françaises'!$J$35:$J$39</c:f>
              <c:numCache>
                <c:formatCode>0</c:formatCode>
                <c:ptCount val="5"/>
                <c:pt idx="0">
                  <c:v>4103624805</c:v>
                </c:pt>
                <c:pt idx="1">
                  <c:v>1214002301</c:v>
                </c:pt>
                <c:pt idx="2">
                  <c:v>1047238866</c:v>
                </c:pt>
                <c:pt idx="3">
                  <c:v>542428804</c:v>
                </c:pt>
                <c:pt idx="4">
                  <c:v>733941559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0-46D6-B06D-49F4E079DEA2}"/>
            </c:ext>
          </c:extLst>
        </c:ser>
        <c:ser>
          <c:idx val="1"/>
          <c:order val="1"/>
          <c:tx>
            <c:strRef>
              <c:f>'Export. françaises'!$K$34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françaises'!$K$35:$K$39</c:f>
              <c:numCache>
                <c:formatCode>0</c:formatCode>
                <c:ptCount val="5"/>
                <c:pt idx="0">
                  <c:v>3532789502</c:v>
                </c:pt>
                <c:pt idx="1">
                  <c:v>1433271231</c:v>
                </c:pt>
                <c:pt idx="2">
                  <c:v>1130211236</c:v>
                </c:pt>
                <c:pt idx="3">
                  <c:v>646993157</c:v>
                </c:pt>
                <c:pt idx="4">
                  <c:v>550201683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0-46D6-B06D-49F4E079DEA2}"/>
            </c:ext>
          </c:extLst>
        </c:ser>
        <c:ser>
          <c:idx val="2"/>
          <c:order val="2"/>
          <c:tx>
            <c:strRef>
              <c:f>'Export. françaises'!$L$34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françaises'!$L$35:$L$39</c:f>
              <c:numCache>
                <c:formatCode>0</c:formatCode>
                <c:ptCount val="5"/>
                <c:pt idx="0">
                  <c:v>3716417445</c:v>
                </c:pt>
                <c:pt idx="1">
                  <c:v>1389572598</c:v>
                </c:pt>
                <c:pt idx="2">
                  <c:v>1310595713</c:v>
                </c:pt>
                <c:pt idx="3">
                  <c:v>618364996</c:v>
                </c:pt>
                <c:pt idx="4">
                  <c:v>559612842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0-46D6-B06D-49F4E079DEA2}"/>
            </c:ext>
          </c:extLst>
        </c:ser>
        <c:ser>
          <c:idx val="3"/>
          <c:order val="3"/>
          <c:tx>
            <c:strRef>
              <c:f>'Export. françaises'!$M$34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Chine</c:v>
                </c:pt>
                <c:pt idx="1">
                  <c:v>Japon</c:v>
                </c:pt>
                <c:pt idx="2">
                  <c:v>Singapour</c:v>
                </c:pt>
                <c:pt idx="3">
                  <c:v>Corée du Sud</c:v>
                </c:pt>
                <c:pt idx="4">
                  <c:v>Hong Kong</c:v>
                </c:pt>
              </c:strCache>
            </c:strRef>
          </c:cat>
          <c:val>
            <c:numRef>
              <c:f>'Export. françaises'!$M$35:$M$39</c:f>
              <c:numCache>
                <c:formatCode>0</c:formatCode>
                <c:ptCount val="5"/>
                <c:pt idx="0">
                  <c:v>3004380415</c:v>
                </c:pt>
                <c:pt idx="1">
                  <c:v>1369769095</c:v>
                </c:pt>
                <c:pt idx="2">
                  <c:v>1014814728</c:v>
                </c:pt>
                <c:pt idx="3">
                  <c:v>609973068</c:v>
                </c:pt>
                <c:pt idx="4">
                  <c:v>522183646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30-46D6-B06D-49F4E079D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51508624"/>
        <c:axId val="451504312"/>
      </c:barChart>
      <c:catAx>
        <c:axId val="451508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312"/>
        <c:crosses val="autoZero"/>
        <c:auto val="1"/>
        <c:lblAlgn val="ctr"/>
        <c:lblOffset val="100"/>
        <c:noMultiLvlLbl val="0"/>
      </c:catAx>
      <c:valAx>
        <c:axId val="451504312"/>
        <c:scaling>
          <c:orientation val="minMax"/>
          <c:max val="5000000000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8624"/>
        <c:crosses val="autoZero"/>
        <c:crossBetween val="between"/>
        <c:majorUnit val="1000000000"/>
        <c:dispUnits>
          <c:builtInUnit val="billions"/>
          <c:dispUnitsLbl>
            <c:layout>
              <c:manualLayout>
                <c:xMode val="edge"/>
                <c:yMode val="edge"/>
                <c:x val="0.71369188098661251"/>
                <c:y val="0.86241821116454842"/>
              </c:manualLayout>
            </c:layout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 dirty="0"/>
                    <a:t>Milliards </a:t>
                  </a:r>
                  <a:r>
                    <a:rPr lang="fr-FR" sz="1200" dirty="0" smtClean="0"/>
                    <a:t>(en €</a:t>
                  </a:r>
                  <a:r>
                    <a:rPr lang="fr-FR" sz="1200" dirty="0"/>
                    <a:t>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188362691732497"/>
          <c:y val="0.92073035086597377"/>
          <c:w val="0.66979668639209189"/>
          <c:h val="7.35235475045982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5C-4071-9B71-99609DE35E20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-1468729906</c:v>
                </c:pt>
                <c:pt idx="1">
                  <c:v>-1515555953</c:v>
                </c:pt>
                <c:pt idx="2">
                  <c:v>-1563177450</c:v>
                </c:pt>
                <c:pt idx="3">
                  <c:v>-1586117912</c:v>
                </c:pt>
                <c:pt idx="4">
                  <c:v>-1768304625</c:v>
                </c:pt>
                <c:pt idx="5">
                  <c:v>-1533367640</c:v>
                </c:pt>
                <c:pt idx="6">
                  <c:v>-1633601763</c:v>
                </c:pt>
                <c:pt idx="7">
                  <c:v>-1933421854</c:v>
                </c:pt>
                <c:pt idx="8">
                  <c:v>-1896428228</c:v>
                </c:pt>
                <c:pt idx="9">
                  <c:v>-1755220211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5C-4071-9B71-99609DE35E20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41854894</c:v>
                </c:pt>
                <c:pt idx="1">
                  <c:v>49378712</c:v>
                </c:pt>
                <c:pt idx="2">
                  <c:v>52551457</c:v>
                </c:pt>
                <c:pt idx="3">
                  <c:v>52579593</c:v>
                </c:pt>
                <c:pt idx="4">
                  <c:v>58759676</c:v>
                </c:pt>
                <c:pt idx="5">
                  <c:v>57318808</c:v>
                </c:pt>
                <c:pt idx="6">
                  <c:v>87409582</c:v>
                </c:pt>
                <c:pt idx="7">
                  <c:v>86441073</c:v>
                </c:pt>
                <c:pt idx="8">
                  <c:v>77675542</c:v>
                </c:pt>
                <c:pt idx="9">
                  <c:v>77021052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5C-4071-9B71-99609DE35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65988456"/>
        <c:axId val="453910248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-1426875012</c:v>
                </c:pt>
                <c:pt idx="1">
                  <c:v>-1466177241</c:v>
                </c:pt>
                <c:pt idx="2">
                  <c:v>-1510625993</c:v>
                </c:pt>
                <c:pt idx="3">
                  <c:v>-1533538319</c:v>
                </c:pt>
                <c:pt idx="4">
                  <c:v>-1709544949</c:v>
                </c:pt>
                <c:pt idx="5">
                  <c:v>-1476048832</c:v>
                </c:pt>
                <c:pt idx="6">
                  <c:v>-1546192181</c:v>
                </c:pt>
                <c:pt idx="7">
                  <c:v>-1846980781</c:v>
                </c:pt>
                <c:pt idx="8">
                  <c:v>-1818752686</c:v>
                </c:pt>
                <c:pt idx="9">
                  <c:v>-1678199159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5C-4071-9B71-99609DE35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88456"/>
        <c:axId val="453910248"/>
      </c:lineChart>
      <c:catAx>
        <c:axId val="165988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0248"/>
        <c:crosses val="autoZero"/>
        <c:auto val="1"/>
        <c:lblAlgn val="ctr"/>
        <c:lblOffset val="100"/>
        <c:noMultiLvlLbl val="0"/>
      </c:catAx>
      <c:valAx>
        <c:axId val="453910248"/>
        <c:scaling>
          <c:orientation val="minMax"/>
          <c:min val="-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845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Sucre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Pêche et aquaculture</c:v>
                </c:pt>
                <c:pt idx="4">
                  <c:v>7. Fruits et légumes</c:v>
                </c:pt>
                <c:pt idx="5">
                  <c:v>6. Viande et produits carnés</c:v>
                </c:pt>
                <c:pt idx="6">
                  <c:v>5. Laits et produits laitiers</c:v>
                </c:pt>
                <c:pt idx="7">
                  <c:v>4. Céréales</c:v>
                </c:pt>
                <c:pt idx="8">
                  <c:v>3. Produits d'épicerie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-1786549</c:v>
                </c:pt>
                <c:pt idx="1">
                  <c:v>-10696045</c:v>
                </c:pt>
                <c:pt idx="2">
                  <c:v>-15446540</c:v>
                </c:pt>
                <c:pt idx="3">
                  <c:v>-22528534</c:v>
                </c:pt>
                <c:pt idx="4">
                  <c:v>-30578919</c:v>
                </c:pt>
                <c:pt idx="5">
                  <c:v>-79954562</c:v>
                </c:pt>
                <c:pt idx="6">
                  <c:v>-102742332</c:v>
                </c:pt>
                <c:pt idx="7">
                  <c:v>-71072026</c:v>
                </c:pt>
                <c:pt idx="8">
                  <c:v>-177226596</c:v>
                </c:pt>
                <c:pt idx="9">
                  <c:v>-173236919</c:v>
                </c:pt>
                <c:pt idx="10">
                  <c:v>-860923159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3F-4A52-98EF-CFBF93F918A0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Sucre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Pêche et aquaculture</c:v>
                </c:pt>
                <c:pt idx="4">
                  <c:v>7. Fruits et légumes</c:v>
                </c:pt>
                <c:pt idx="5">
                  <c:v>6. Viande et produits carnés</c:v>
                </c:pt>
                <c:pt idx="6">
                  <c:v>5. Laits et produits laitiers</c:v>
                </c:pt>
                <c:pt idx="7">
                  <c:v>4. Céréales</c:v>
                </c:pt>
                <c:pt idx="8">
                  <c:v>3. Produits d'épicerie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-3092818</c:v>
                </c:pt>
                <c:pt idx="1">
                  <c:v>-3539089</c:v>
                </c:pt>
                <c:pt idx="2">
                  <c:v>-10058984</c:v>
                </c:pt>
                <c:pt idx="3">
                  <c:v>-31653272</c:v>
                </c:pt>
                <c:pt idx="4">
                  <c:v>-37987455</c:v>
                </c:pt>
                <c:pt idx="5">
                  <c:v>-93818320</c:v>
                </c:pt>
                <c:pt idx="6">
                  <c:v>-109714564</c:v>
                </c:pt>
                <c:pt idx="7">
                  <c:v>-103459535</c:v>
                </c:pt>
                <c:pt idx="8">
                  <c:v>-197818432</c:v>
                </c:pt>
                <c:pt idx="9">
                  <c:v>-203195338</c:v>
                </c:pt>
                <c:pt idx="10">
                  <c:v>-1052642973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3F-4A52-98EF-CFBF93F918A0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Sucre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Pêche et aquaculture</c:v>
                </c:pt>
                <c:pt idx="4">
                  <c:v>7. Fruits et légumes</c:v>
                </c:pt>
                <c:pt idx="5">
                  <c:v>6. Viande et produits carnés</c:v>
                </c:pt>
                <c:pt idx="6">
                  <c:v>5. Laits et produits laitiers</c:v>
                </c:pt>
                <c:pt idx="7">
                  <c:v>4. Céréales</c:v>
                </c:pt>
                <c:pt idx="8">
                  <c:v>3. Produits d'épicerie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-2700629</c:v>
                </c:pt>
                <c:pt idx="1">
                  <c:v>-400780</c:v>
                </c:pt>
                <c:pt idx="2">
                  <c:v>-14887669</c:v>
                </c:pt>
                <c:pt idx="3">
                  <c:v>-29034166</c:v>
                </c:pt>
                <c:pt idx="4">
                  <c:v>-36568840</c:v>
                </c:pt>
                <c:pt idx="5">
                  <c:v>-95024266</c:v>
                </c:pt>
                <c:pt idx="6">
                  <c:v>-105969248</c:v>
                </c:pt>
                <c:pt idx="7">
                  <c:v>-118485530</c:v>
                </c:pt>
                <c:pt idx="8">
                  <c:v>-169836947</c:v>
                </c:pt>
                <c:pt idx="9">
                  <c:v>-222566050</c:v>
                </c:pt>
                <c:pt idx="10">
                  <c:v>-1023278560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3F-4A52-98EF-CFBF93F918A0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11. Sucre</c:v>
                </c:pt>
                <c:pt idx="1">
                  <c:v>10. Oléagineux</c:v>
                </c:pt>
                <c:pt idx="2">
                  <c:v>9. Animaux vivants et génétique</c:v>
                </c:pt>
                <c:pt idx="3">
                  <c:v>8. Pêche et aquaculture</c:v>
                </c:pt>
                <c:pt idx="4">
                  <c:v>7. Fruits et légumes</c:v>
                </c:pt>
                <c:pt idx="5">
                  <c:v>6. Viande et produits carnés</c:v>
                </c:pt>
                <c:pt idx="6">
                  <c:v>5. Laits et produits laitiers</c:v>
                </c:pt>
                <c:pt idx="7">
                  <c:v>4. Céréales</c:v>
                </c:pt>
                <c:pt idx="8">
                  <c:v>3. Produits d'épicerie</c:v>
                </c:pt>
                <c:pt idx="9">
                  <c:v>2. Autres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-331875</c:v>
                </c:pt>
                <c:pt idx="1">
                  <c:v>-2562247</c:v>
                </c:pt>
                <c:pt idx="2">
                  <c:v>-14008635</c:v>
                </c:pt>
                <c:pt idx="3">
                  <c:v>-28975320</c:v>
                </c:pt>
                <c:pt idx="4">
                  <c:v>-33700634</c:v>
                </c:pt>
                <c:pt idx="5">
                  <c:v>-99352163</c:v>
                </c:pt>
                <c:pt idx="6">
                  <c:v>-100002270</c:v>
                </c:pt>
                <c:pt idx="7">
                  <c:v>-100111166</c:v>
                </c:pt>
                <c:pt idx="8">
                  <c:v>-179937673</c:v>
                </c:pt>
                <c:pt idx="9">
                  <c:v>-193701265</c:v>
                </c:pt>
                <c:pt idx="10">
                  <c:v>-925515911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3F-4A52-98EF-CFBF93F91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2992"/>
        <c:axId val="45390907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Sucre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Pêche et aquaculture</c:v>
                      </c:pt>
                      <c:pt idx="4">
                        <c:v>7. Fruits et légumes</c:v>
                      </c:pt>
                      <c:pt idx="5">
                        <c:v>6. Viande et produits carnés</c:v>
                      </c:pt>
                      <c:pt idx="6">
                        <c:v>5. Laits et produits laitiers</c:v>
                      </c:pt>
                      <c:pt idx="7">
                        <c:v>4. Céréales</c:v>
                      </c:pt>
                      <c:pt idx="8">
                        <c:v>3. Produits d'épicerie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-1729138</c:v>
                      </c:pt>
                      <c:pt idx="1">
                        <c:v>-6840694</c:v>
                      </c:pt>
                      <c:pt idx="2">
                        <c:v>-13422701</c:v>
                      </c:pt>
                      <c:pt idx="3">
                        <c:v>-14906921</c:v>
                      </c:pt>
                      <c:pt idx="4">
                        <c:v>-27706713</c:v>
                      </c:pt>
                      <c:pt idx="5">
                        <c:v>-84752173</c:v>
                      </c:pt>
                      <c:pt idx="6">
                        <c:v>-69537875</c:v>
                      </c:pt>
                      <c:pt idx="7">
                        <c:v>-59579875</c:v>
                      </c:pt>
                      <c:pt idx="8">
                        <c:v>-193614349</c:v>
                      </c:pt>
                      <c:pt idx="9">
                        <c:v>-180256531</c:v>
                      </c:pt>
                      <c:pt idx="10">
                        <c:v>-774528043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DD3F-4A52-98EF-CFBF93F918A0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Sucre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Pêche et aquaculture</c:v>
                      </c:pt>
                      <c:pt idx="4">
                        <c:v>7. Fruits et légumes</c:v>
                      </c:pt>
                      <c:pt idx="5">
                        <c:v>6. Viande et produits carnés</c:v>
                      </c:pt>
                      <c:pt idx="6">
                        <c:v>5. Laits et produits laitiers</c:v>
                      </c:pt>
                      <c:pt idx="7">
                        <c:v>4. Céréales</c:v>
                      </c:pt>
                      <c:pt idx="8">
                        <c:v>3. Produits d'épicerie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-2493464</c:v>
                      </c:pt>
                      <c:pt idx="1">
                        <c:v>-11480621</c:v>
                      </c:pt>
                      <c:pt idx="2">
                        <c:v>-1178065</c:v>
                      </c:pt>
                      <c:pt idx="3">
                        <c:v>-19471199</c:v>
                      </c:pt>
                      <c:pt idx="4">
                        <c:v>-28097938</c:v>
                      </c:pt>
                      <c:pt idx="5">
                        <c:v>-75667134</c:v>
                      </c:pt>
                      <c:pt idx="6">
                        <c:v>-70236564</c:v>
                      </c:pt>
                      <c:pt idx="7">
                        <c:v>-69782833</c:v>
                      </c:pt>
                      <c:pt idx="8">
                        <c:v>-195296197</c:v>
                      </c:pt>
                      <c:pt idx="9">
                        <c:v>-198176042</c:v>
                      </c:pt>
                      <c:pt idx="10">
                        <c:v>-794297185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DD3F-4A52-98EF-CFBF93F918A0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Sucre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Pêche et aquaculture</c:v>
                      </c:pt>
                      <c:pt idx="4">
                        <c:v>7. Fruits et légumes</c:v>
                      </c:pt>
                      <c:pt idx="5">
                        <c:v>6. Viande et produits carnés</c:v>
                      </c:pt>
                      <c:pt idx="6">
                        <c:v>5. Laits et produits laitiers</c:v>
                      </c:pt>
                      <c:pt idx="7">
                        <c:v>4. Céréales</c:v>
                      </c:pt>
                      <c:pt idx="8">
                        <c:v>3. Produits d'épicerie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-2426676</c:v>
                      </c:pt>
                      <c:pt idx="1">
                        <c:v>-9029467</c:v>
                      </c:pt>
                      <c:pt idx="2">
                        <c:v>-5317407</c:v>
                      </c:pt>
                      <c:pt idx="3">
                        <c:v>-28401817</c:v>
                      </c:pt>
                      <c:pt idx="4">
                        <c:v>-28637120</c:v>
                      </c:pt>
                      <c:pt idx="5">
                        <c:v>-77423755</c:v>
                      </c:pt>
                      <c:pt idx="6">
                        <c:v>-77804078</c:v>
                      </c:pt>
                      <c:pt idx="7">
                        <c:v>-75939514</c:v>
                      </c:pt>
                      <c:pt idx="8">
                        <c:v>-193175706</c:v>
                      </c:pt>
                      <c:pt idx="9">
                        <c:v>-191216739</c:v>
                      </c:pt>
                      <c:pt idx="10">
                        <c:v>-821253713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DD3F-4A52-98EF-CFBF93F918A0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Sucre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Pêche et aquaculture</c:v>
                      </c:pt>
                      <c:pt idx="4">
                        <c:v>7. Fruits et légumes</c:v>
                      </c:pt>
                      <c:pt idx="5">
                        <c:v>6. Viande et produits carnés</c:v>
                      </c:pt>
                      <c:pt idx="6">
                        <c:v>5. Laits et produits laitiers</c:v>
                      </c:pt>
                      <c:pt idx="7">
                        <c:v>4. Céréales</c:v>
                      </c:pt>
                      <c:pt idx="8">
                        <c:v>3. Produits d'épicerie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-1365355</c:v>
                      </c:pt>
                      <c:pt idx="1">
                        <c:v>-7326020</c:v>
                      </c:pt>
                      <c:pt idx="2">
                        <c:v>-10085277</c:v>
                      </c:pt>
                      <c:pt idx="3">
                        <c:v>-21364133</c:v>
                      </c:pt>
                      <c:pt idx="4">
                        <c:v>-29095402</c:v>
                      </c:pt>
                      <c:pt idx="5">
                        <c:v>-80008518</c:v>
                      </c:pt>
                      <c:pt idx="6">
                        <c:v>-87677547</c:v>
                      </c:pt>
                      <c:pt idx="7">
                        <c:v>-73545572</c:v>
                      </c:pt>
                      <c:pt idx="8">
                        <c:v>-187614667</c:v>
                      </c:pt>
                      <c:pt idx="9">
                        <c:v>-175886678</c:v>
                      </c:pt>
                      <c:pt idx="10">
                        <c:v>-859569151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DD3F-4A52-98EF-CFBF93F918A0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Sucre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Pêche et aquaculture</c:v>
                      </c:pt>
                      <c:pt idx="4">
                        <c:v>7. Fruits et légumes</c:v>
                      </c:pt>
                      <c:pt idx="5">
                        <c:v>6. Viande et produits carnés</c:v>
                      </c:pt>
                      <c:pt idx="6">
                        <c:v>5. Laits et produits laitiers</c:v>
                      </c:pt>
                      <c:pt idx="7">
                        <c:v>4. Céréales</c:v>
                      </c:pt>
                      <c:pt idx="8">
                        <c:v>3. Produits d'épicerie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-2421745</c:v>
                      </c:pt>
                      <c:pt idx="1">
                        <c:v>-11126203</c:v>
                      </c:pt>
                      <c:pt idx="2">
                        <c:v>-18150957</c:v>
                      </c:pt>
                      <c:pt idx="3">
                        <c:v>-20685844</c:v>
                      </c:pt>
                      <c:pt idx="4">
                        <c:v>-29223896</c:v>
                      </c:pt>
                      <c:pt idx="5">
                        <c:v>-91682917</c:v>
                      </c:pt>
                      <c:pt idx="6">
                        <c:v>-100018686</c:v>
                      </c:pt>
                      <c:pt idx="7">
                        <c:v>-74422673</c:v>
                      </c:pt>
                      <c:pt idx="8">
                        <c:v>-194501224</c:v>
                      </c:pt>
                      <c:pt idx="9">
                        <c:v>-188475266</c:v>
                      </c:pt>
                      <c:pt idx="10">
                        <c:v>-978835539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DD3F-4A52-98EF-CFBF93F918A0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11. Sucre</c:v>
                      </c:pt>
                      <c:pt idx="1">
                        <c:v>10. Oléagineux</c:v>
                      </c:pt>
                      <c:pt idx="2">
                        <c:v>9. Animaux vivants et génétique</c:v>
                      </c:pt>
                      <c:pt idx="3">
                        <c:v>8. Pêche et aquaculture</c:v>
                      </c:pt>
                      <c:pt idx="4">
                        <c:v>7. Fruits et légumes</c:v>
                      </c:pt>
                      <c:pt idx="5">
                        <c:v>6. Viande et produits carnés</c:v>
                      </c:pt>
                      <c:pt idx="6">
                        <c:v>5. Laits et produits laitiers</c:v>
                      </c:pt>
                      <c:pt idx="7">
                        <c:v>4. Céréales</c:v>
                      </c:pt>
                      <c:pt idx="8">
                        <c:v>3. Produits d'épicerie</c:v>
                      </c:pt>
                      <c:pt idx="9">
                        <c:v>2. Autres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-1801423</c:v>
                      </c:pt>
                      <c:pt idx="1">
                        <c:v>-8980964</c:v>
                      </c:pt>
                      <c:pt idx="2">
                        <c:v>-8392279</c:v>
                      </c:pt>
                      <c:pt idx="3">
                        <c:v>-16943634</c:v>
                      </c:pt>
                      <c:pt idx="4">
                        <c:v>-29210271</c:v>
                      </c:pt>
                      <c:pt idx="5">
                        <c:v>-75939658</c:v>
                      </c:pt>
                      <c:pt idx="6">
                        <c:v>-100242953</c:v>
                      </c:pt>
                      <c:pt idx="7">
                        <c:v>-72506613</c:v>
                      </c:pt>
                      <c:pt idx="8">
                        <c:v>-179863134</c:v>
                      </c:pt>
                      <c:pt idx="9">
                        <c:v>-186923009</c:v>
                      </c:pt>
                      <c:pt idx="10">
                        <c:v>-795244896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DD3F-4A52-98EF-CFBF93F918A0}"/>
                  </c:ext>
                </c:extLst>
              </c15:ser>
            </c15:filteredBarSeries>
          </c:ext>
        </c:extLst>
      </c:barChart>
      <c:catAx>
        <c:axId val="45391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9072"/>
        <c:crosses val="autoZero"/>
        <c:auto val="1"/>
        <c:lblAlgn val="ctr"/>
        <c:lblOffset val="100"/>
        <c:noMultiLvlLbl val="0"/>
      </c:catAx>
      <c:valAx>
        <c:axId val="45390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2992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27706763911893E-2"/>
          <c:y val="2.2743288659221317E-2"/>
          <c:w val="0.91946248476650438"/>
          <c:h val="0.71031446752568705"/>
        </c:manualLayout>
      </c:layout>
      <c:barChart>
        <c:barDir val="col"/>
        <c:grouping val="clustered"/>
        <c:varyColors val="0"/>
        <c:ser>
          <c:idx val="6"/>
          <c:order val="6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TBB'!$J$49:$J$60</c15:sqref>
                  </c15:fullRef>
                </c:ext>
              </c:extLst>
              <c:f>'Import. TBB'!$J$50:$J$60</c:f>
              <c:numCache>
                <c:formatCode>0</c:formatCode>
                <c:ptCount val="11"/>
                <c:pt idx="0">
                  <c:v>905127687</c:v>
                </c:pt>
                <c:pt idx="1">
                  <c:v>199014212</c:v>
                </c:pt>
                <c:pt idx="2">
                  <c:v>81810494</c:v>
                </c:pt>
                <c:pt idx="3">
                  <c:v>71778395</c:v>
                </c:pt>
                <c:pt idx="4">
                  <c:v>102742332</c:v>
                </c:pt>
                <c:pt idx="5">
                  <c:v>32170030</c:v>
                </c:pt>
                <c:pt idx="6">
                  <c:v>27374569</c:v>
                </c:pt>
                <c:pt idx="7">
                  <c:v>15653388</c:v>
                </c:pt>
                <c:pt idx="8">
                  <c:v>10701842</c:v>
                </c:pt>
                <c:pt idx="9">
                  <c:v>3092947</c:v>
                </c:pt>
                <c:pt idx="10">
                  <c:v>184135868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3-4E59-A9C0-9100AFC563A1}"/>
            </c:ext>
          </c:extLst>
        </c:ser>
        <c:ser>
          <c:idx val="7"/>
          <c:order val="7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TBB'!$K$49:$K$60</c15:sqref>
                  </c15:fullRef>
                </c:ext>
              </c:extLst>
              <c:f>'Import. TBB'!$K$50:$K$60</c:f>
              <c:numCache>
                <c:formatCode>0</c:formatCode>
                <c:ptCount val="11"/>
                <c:pt idx="0">
                  <c:v>1097411403</c:v>
                </c:pt>
                <c:pt idx="1">
                  <c:v>219654182</c:v>
                </c:pt>
                <c:pt idx="2">
                  <c:v>96482271</c:v>
                </c:pt>
                <c:pt idx="3">
                  <c:v>104302487</c:v>
                </c:pt>
                <c:pt idx="4">
                  <c:v>109714564</c:v>
                </c:pt>
                <c:pt idx="5">
                  <c:v>39826715</c:v>
                </c:pt>
                <c:pt idx="6">
                  <c:v>36220064</c:v>
                </c:pt>
                <c:pt idx="7">
                  <c:v>10361311</c:v>
                </c:pt>
                <c:pt idx="8">
                  <c:v>3550912</c:v>
                </c:pt>
                <c:pt idx="9">
                  <c:v>4247307</c:v>
                </c:pt>
                <c:pt idx="10">
                  <c:v>211650638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3-4E59-A9C0-9100AFC563A1}"/>
            </c:ext>
          </c:extLst>
        </c:ser>
        <c:ser>
          <c:idx val="8"/>
          <c:order val="8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TBB'!$L$49:$L$60</c15:sqref>
                  </c15:fullRef>
                </c:ext>
              </c:extLst>
              <c:f>'Import. TBB'!$L$50:$L$60</c:f>
              <c:numCache>
                <c:formatCode>0</c:formatCode>
                <c:ptCount val="11"/>
                <c:pt idx="0">
                  <c:v>1056837885</c:v>
                </c:pt>
                <c:pt idx="1">
                  <c:v>193864680</c:v>
                </c:pt>
                <c:pt idx="2">
                  <c:v>97473148</c:v>
                </c:pt>
                <c:pt idx="3">
                  <c:v>119525046</c:v>
                </c:pt>
                <c:pt idx="4">
                  <c:v>105969248</c:v>
                </c:pt>
                <c:pt idx="5">
                  <c:v>38457990</c:v>
                </c:pt>
                <c:pt idx="6">
                  <c:v>34206736</c:v>
                </c:pt>
                <c:pt idx="7">
                  <c:v>14952779</c:v>
                </c:pt>
                <c:pt idx="8">
                  <c:v>409368</c:v>
                </c:pt>
                <c:pt idx="9">
                  <c:v>3932870</c:v>
                </c:pt>
                <c:pt idx="10">
                  <c:v>230798479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C3-4E59-A9C0-9100AFC563A1}"/>
            </c:ext>
          </c:extLst>
        </c:ser>
        <c:ser>
          <c:idx val="9"/>
          <c:order val="9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TBB'!$M$49:$M$60</c15:sqref>
                  </c15:fullRef>
                </c:ext>
              </c:extLst>
              <c:f>'Import. TBB'!$M$50:$M$60</c:f>
              <c:numCache>
                <c:formatCode>0</c:formatCode>
                <c:ptCount val="11"/>
                <c:pt idx="0">
                  <c:v>948121051</c:v>
                </c:pt>
                <c:pt idx="1">
                  <c:v>208672399</c:v>
                </c:pt>
                <c:pt idx="2">
                  <c:v>102328252</c:v>
                </c:pt>
                <c:pt idx="3">
                  <c:v>101340357</c:v>
                </c:pt>
                <c:pt idx="4">
                  <c:v>100004723</c:v>
                </c:pt>
                <c:pt idx="5">
                  <c:v>36420977</c:v>
                </c:pt>
                <c:pt idx="6">
                  <c:v>35581919</c:v>
                </c:pt>
                <c:pt idx="7">
                  <c:v>14008635</c:v>
                </c:pt>
                <c:pt idx="8">
                  <c:v>2567509</c:v>
                </c:pt>
                <c:pt idx="9">
                  <c:v>2502767</c:v>
                </c:pt>
                <c:pt idx="10">
                  <c:v>203671622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C3-4E59-A9C0-9100AFC56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880"/>
        <c:axId val="4515062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TBB'!$D$48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ullRef>
                          <c15:sqref>'Import. TBB'!$C$49:$C$60</c15:sqref>
                        </c15:fullRef>
                        <c15:formulaRef>
                          <c15:sqref>'Import. TBB'!$C$50:$C$60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'Import. TBB'!$D$49:$D$60</c15:sqref>
                        </c15:fullRef>
                        <c15:formulaRef>
                          <c15:sqref>'Import. TBB'!$D$50:$D$60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793457517</c:v>
                      </c:pt>
                      <c:pt idx="1">
                        <c:v>203336433</c:v>
                      </c:pt>
                      <c:pt idx="2">
                        <c:v>85163020</c:v>
                      </c:pt>
                      <c:pt idx="3">
                        <c:v>59731047</c:v>
                      </c:pt>
                      <c:pt idx="4">
                        <c:v>69539744</c:v>
                      </c:pt>
                      <c:pt idx="5">
                        <c:v>28191767</c:v>
                      </c:pt>
                      <c:pt idx="6">
                        <c:v>18553666</c:v>
                      </c:pt>
                      <c:pt idx="7">
                        <c:v>13537501</c:v>
                      </c:pt>
                      <c:pt idx="8">
                        <c:v>6873867</c:v>
                      </c:pt>
                      <c:pt idx="9">
                        <c:v>2936519</c:v>
                      </c:pt>
                      <c:pt idx="10">
                        <c:v>187408823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04C3-4E59-A9C0-9100AFC563A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TBB'!$E$48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TBB'!$C$49:$C$60</c15:sqref>
                        </c15:fullRef>
                        <c15:formulaRef>
                          <c15:sqref>'Import. TBB'!$C$50:$C$60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TBB'!$E$49:$E$60</c15:sqref>
                        </c15:fullRef>
                        <c15:formulaRef>
                          <c15:sqref>'Import. TBB'!$E$50:$E$60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816163474</c:v>
                      </c:pt>
                      <c:pt idx="1">
                        <c:v>209095573</c:v>
                      </c:pt>
                      <c:pt idx="2">
                        <c:v>76106793</c:v>
                      </c:pt>
                      <c:pt idx="3">
                        <c:v>69975423</c:v>
                      </c:pt>
                      <c:pt idx="4">
                        <c:v>70236564</c:v>
                      </c:pt>
                      <c:pt idx="5">
                        <c:v>28768377</c:v>
                      </c:pt>
                      <c:pt idx="6">
                        <c:v>23119216</c:v>
                      </c:pt>
                      <c:pt idx="7">
                        <c:v>2091926</c:v>
                      </c:pt>
                      <c:pt idx="8">
                        <c:v>11523485</c:v>
                      </c:pt>
                      <c:pt idx="9">
                        <c:v>3327414</c:v>
                      </c:pt>
                      <c:pt idx="10">
                        <c:v>205147709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4C3-4E59-A9C0-9100AFC563A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TBB'!$F$48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TBB'!$C$49:$C$60</c15:sqref>
                        </c15:fullRef>
                        <c15:formulaRef>
                          <c15:sqref>'Import. TBB'!$C$50:$C$60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TBB'!$F$49:$F$60</c15:sqref>
                        </c15:fullRef>
                        <c15:formulaRef>
                          <c15:sqref>'Import. TBB'!$F$50:$F$60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847051110</c:v>
                      </c:pt>
                      <c:pt idx="1">
                        <c:v>206753200</c:v>
                      </c:pt>
                      <c:pt idx="2">
                        <c:v>77836475</c:v>
                      </c:pt>
                      <c:pt idx="3">
                        <c:v>76249522</c:v>
                      </c:pt>
                      <c:pt idx="4">
                        <c:v>77804078</c:v>
                      </c:pt>
                      <c:pt idx="5">
                        <c:v>29442704</c:v>
                      </c:pt>
                      <c:pt idx="6">
                        <c:v>30727637</c:v>
                      </c:pt>
                      <c:pt idx="7">
                        <c:v>6154639</c:v>
                      </c:pt>
                      <c:pt idx="8">
                        <c:v>9041740</c:v>
                      </c:pt>
                      <c:pt idx="9">
                        <c:v>3545955</c:v>
                      </c:pt>
                      <c:pt idx="10">
                        <c:v>198570388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4C3-4E59-A9C0-9100AFC563A1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TBB'!$G$48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TBB'!$C$49:$C$60</c15:sqref>
                        </c15:fullRef>
                        <c15:formulaRef>
                          <c15:sqref>'Import. TBB'!$C$50:$C$60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TBB'!$G$49:$G$60</c15:sqref>
                        </c15:fullRef>
                        <c15:formulaRef>
                          <c15:sqref>'Import. TBB'!$G$50:$G$60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885203912</c:v>
                      </c:pt>
                      <c:pt idx="1">
                        <c:v>203438717</c:v>
                      </c:pt>
                      <c:pt idx="2">
                        <c:v>80438561</c:v>
                      </c:pt>
                      <c:pt idx="3">
                        <c:v>73892494</c:v>
                      </c:pt>
                      <c:pt idx="4">
                        <c:v>87677547</c:v>
                      </c:pt>
                      <c:pt idx="5">
                        <c:v>29813873</c:v>
                      </c:pt>
                      <c:pt idx="6">
                        <c:v>22330481</c:v>
                      </c:pt>
                      <c:pt idx="7">
                        <c:v>10596002</c:v>
                      </c:pt>
                      <c:pt idx="8">
                        <c:v>7337912</c:v>
                      </c:pt>
                      <c:pt idx="9">
                        <c:v>2930850</c:v>
                      </c:pt>
                      <c:pt idx="10">
                        <c:v>182457562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04C3-4E59-A9C0-9100AFC563A1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TBB'!$H$48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TBB'!$C$49:$C$60</c15:sqref>
                        </c15:fullRef>
                        <c15:formulaRef>
                          <c15:sqref>'Import. TBB'!$C$50:$C$60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TBB'!$H$49:$H$60</c15:sqref>
                        </c15:fullRef>
                        <c15:formulaRef>
                          <c15:sqref>'Import. TBB'!$H$50:$H$60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1007025944</c:v>
                      </c:pt>
                      <c:pt idx="1">
                        <c:v>212054383</c:v>
                      </c:pt>
                      <c:pt idx="2">
                        <c:v>92299687</c:v>
                      </c:pt>
                      <c:pt idx="3">
                        <c:v>74865707</c:v>
                      </c:pt>
                      <c:pt idx="4">
                        <c:v>100018686</c:v>
                      </c:pt>
                      <c:pt idx="5">
                        <c:v>30306247</c:v>
                      </c:pt>
                      <c:pt idx="6">
                        <c:v>23313609</c:v>
                      </c:pt>
                      <c:pt idx="7">
                        <c:v>18575947</c:v>
                      </c:pt>
                      <c:pt idx="8">
                        <c:v>11126203</c:v>
                      </c:pt>
                      <c:pt idx="9">
                        <c:v>3479762</c:v>
                      </c:pt>
                      <c:pt idx="10">
                        <c:v>195238450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4C3-4E59-A9C0-9100AFC563A1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TBB'!$I$48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'Import. TBB'!$C$49:$C$60</c15:sqref>
                        </c15:fullRef>
                        <c15:formulaRef>
                          <c15:sqref>'Import. TBB'!$C$50:$C$60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'Import. TBB'!$I$49:$I$60</c15:sqref>
                        </c15:fullRef>
                        <c15:formulaRef>
                          <c15:sqref>'Import. TBB'!$I$50:$I$60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821248402</c:v>
                      </c:pt>
                      <c:pt idx="1">
                        <c:v>197991975</c:v>
                      </c:pt>
                      <c:pt idx="2">
                        <c:v>76284422</c:v>
                      </c:pt>
                      <c:pt idx="3">
                        <c:v>72977724</c:v>
                      </c:pt>
                      <c:pt idx="4">
                        <c:v>100242953</c:v>
                      </c:pt>
                      <c:pt idx="5">
                        <c:v>30316622</c:v>
                      </c:pt>
                      <c:pt idx="6">
                        <c:v>19307941</c:v>
                      </c:pt>
                      <c:pt idx="7">
                        <c:v>8438336</c:v>
                      </c:pt>
                      <c:pt idx="8">
                        <c:v>8984666</c:v>
                      </c:pt>
                      <c:pt idx="9">
                        <c:v>2955593</c:v>
                      </c:pt>
                      <c:pt idx="10">
                        <c:v>194619006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04C3-4E59-A9C0-9100AFC563A1}"/>
                  </c:ext>
                </c:extLst>
              </c15:ser>
            </c15:filteredBarSeries>
          </c:ext>
        </c:extLst>
      </c:barChart>
      <c:catAx>
        <c:axId val="45150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6272"/>
        <c:crosses val="autoZero"/>
        <c:auto val="1"/>
        <c:lblAlgn val="ctr"/>
        <c:lblOffset val="100"/>
        <c:noMultiLvlLbl val="0"/>
      </c:catAx>
      <c:valAx>
        <c:axId val="45150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880"/>
        <c:crosses val="autoZero"/>
        <c:crossBetween val="between"/>
        <c:dispUnits>
          <c:builtInUnit val="b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470494978034566E-2"/>
          <c:y val="3.0663172399592084E-2"/>
          <c:w val="0.92639397962879488"/>
          <c:h val="0.82969472049790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  <c:extLst/>
            </c:strRef>
          </c:cat>
          <c:val>
            <c:numRef>
              <c:f>'Export. françaises'!$J$5:$J$16</c:f>
              <c:numCache>
                <c:formatCode>0</c:formatCode>
                <c:ptCount val="11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  <c:pt idx="10">
                  <c:v>1214002301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F73-4BED-A428-760A3377F808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  <c:extLst/>
            </c:strRef>
          </c:cat>
          <c:val>
            <c:numRef>
              <c:f>'Export. françaises'!$K$5:$K$16</c:f>
              <c:numCache>
                <c:formatCode>0</c:formatCode>
                <c:ptCount val="11"/>
                <c:pt idx="0">
                  <c:v>9103460357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6719910605</c:v>
                </c:pt>
                <c:pt idx="4">
                  <c:v>5960368389</c:v>
                </c:pt>
                <c:pt idx="5">
                  <c:v>6647644537</c:v>
                </c:pt>
                <c:pt idx="6">
                  <c:v>5837579347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  <c:pt idx="10">
                  <c:v>1433271231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F73-4BED-A428-760A3377F808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  <c:extLst/>
            </c:strRef>
          </c:cat>
          <c:val>
            <c:numRef>
              <c:f>'Export. françaises'!$L$5:$L$16</c:f>
              <c:numCache>
                <c:formatCode>0</c:formatCode>
                <c:ptCount val="11"/>
                <c:pt idx="0">
                  <c:v>9083028022</c:v>
                </c:pt>
                <c:pt idx="1">
                  <c:v>8780013194</c:v>
                </c:pt>
                <c:pt idx="2">
                  <c:v>7175030314</c:v>
                </c:pt>
                <c:pt idx="3">
                  <c:v>6925064045</c:v>
                </c:pt>
                <c:pt idx="4">
                  <c:v>6286212742</c:v>
                </c:pt>
                <c:pt idx="5">
                  <c:v>5423530977</c:v>
                </c:pt>
                <c:pt idx="6">
                  <c:v>5369913635</c:v>
                </c:pt>
                <c:pt idx="7">
                  <c:v>3716417445</c:v>
                </c:pt>
                <c:pt idx="8">
                  <c:v>2286508068</c:v>
                </c:pt>
                <c:pt idx="9">
                  <c:v>1476006532</c:v>
                </c:pt>
                <c:pt idx="10">
                  <c:v>1389572598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AF73-4BED-A428-760A3377F808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Japon</c:v>
                </c:pt>
              </c:strCache>
              <c:extLst/>
            </c:strRef>
          </c:cat>
          <c:val>
            <c:numRef>
              <c:f>'Export. françaises'!$M$5:$M$16</c:f>
              <c:numCache>
                <c:formatCode>0</c:formatCode>
                <c:ptCount val="11"/>
                <c:pt idx="0">
                  <c:v>9193381769</c:v>
                </c:pt>
                <c:pt idx="1">
                  <c:v>8688431304</c:v>
                </c:pt>
                <c:pt idx="2">
                  <c:v>7075993437</c:v>
                </c:pt>
                <c:pt idx="3">
                  <c:v>7063825041</c:v>
                </c:pt>
                <c:pt idx="4">
                  <c:v>6434396038</c:v>
                </c:pt>
                <c:pt idx="5">
                  <c:v>5737999738</c:v>
                </c:pt>
                <c:pt idx="6">
                  <c:v>5423871805</c:v>
                </c:pt>
                <c:pt idx="7">
                  <c:v>3004380415</c:v>
                </c:pt>
                <c:pt idx="8">
                  <c:v>2223762095</c:v>
                </c:pt>
                <c:pt idx="9">
                  <c:v>1681499252</c:v>
                </c:pt>
                <c:pt idx="10">
                  <c:v>1369769095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AF73-4BED-A428-760A3377F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4704"/>
        <c:axId val="451507840"/>
      </c:barChart>
      <c:catAx>
        <c:axId val="45150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7840"/>
        <c:crosses val="autoZero"/>
        <c:auto val="1"/>
        <c:lblAlgn val="ctr"/>
        <c:lblOffset val="100"/>
        <c:noMultiLvlLbl val="0"/>
      </c:catAx>
      <c:valAx>
        <c:axId val="45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7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r-FR" sz="1200" b="1" i="1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Marianne" panose="02000000000000000000" pitchFamily="50" charset="0"/>
                <a:ea typeface="+mn-ea"/>
                <a:cs typeface="+mn-cs"/>
              </a:defRPr>
            </a:pPr>
            <a:r>
              <a:rPr lang="fr-FR" sz="1200" b="1" i="1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Marianne" panose="02000000000000000000" pitchFamily="50" charset="0"/>
                <a:ea typeface="+mn-ea"/>
                <a:cs typeface="+mn-cs"/>
              </a:rPr>
              <a:t>Croissance réelle du PIB</a:t>
            </a:r>
          </a:p>
        </c:rich>
      </c:tx>
      <c:layout>
        <c:manualLayout>
          <c:xMode val="edge"/>
          <c:yMode val="edge"/>
          <c:x val="0.3339052633180663"/>
          <c:y val="3.4908980058552438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fr-FR" sz="1200" b="1" i="1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effectLst/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8.6814138685791464E-2"/>
          <c:y val="7.7550845643331187E-2"/>
          <c:w val="0.80595383349632876"/>
          <c:h val="0.72752851943603392"/>
        </c:manualLayout>
      </c:layout>
      <c:lineChart>
        <c:grouping val="standard"/>
        <c:varyColors val="0"/>
        <c:ser>
          <c:idx val="1"/>
          <c:order val="0"/>
          <c:tx>
            <c:strRef>
              <c:f>'.GRAPHS'!$K$32</c:f>
              <c:strCache>
                <c:ptCount val="1"/>
                <c:pt idx="0">
                  <c:v>PIB Etats-Unis (g.t)</c:v>
                </c:pt>
              </c:strCache>
            </c:strRef>
          </c:tx>
          <c:spPr>
            <a:ln w="19050" cap="rnd">
              <a:solidFill>
                <a:srgbClr val="002060"/>
              </a:solidFill>
              <a:prstDash val="sysDot"/>
              <a:round/>
            </a:ln>
            <a:effectLst/>
          </c:spPr>
          <c:marker>
            <c:symbol val="square"/>
            <c:size val="3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'.GRAPHS'!$L$31:$Y$31</c:f>
              <c:strCache>
                <c:ptCount val="14"/>
                <c:pt idx="0">
                  <c:v>T1-25</c:v>
                </c:pt>
                <c:pt idx="1">
                  <c:v>T4-24</c:v>
                </c:pt>
                <c:pt idx="2">
                  <c:v>T3-24</c:v>
                </c:pt>
                <c:pt idx="3">
                  <c:v>T2-24</c:v>
                </c:pt>
                <c:pt idx="4">
                  <c:v>T1-24</c:v>
                </c:pt>
                <c:pt idx="5">
                  <c:v>T4-23</c:v>
                </c:pt>
                <c:pt idx="6">
                  <c:v>T3-23</c:v>
                </c:pt>
                <c:pt idx="7">
                  <c:v>T2-23</c:v>
                </c:pt>
                <c:pt idx="8">
                  <c:v>T1-23</c:v>
                </c:pt>
                <c:pt idx="9">
                  <c:v>T4-22</c:v>
                </c:pt>
                <c:pt idx="10">
                  <c:v>T3-22</c:v>
                </c:pt>
                <c:pt idx="11">
                  <c:v>T2-22</c:v>
                </c:pt>
                <c:pt idx="12">
                  <c:v>T1-22</c:v>
                </c:pt>
                <c:pt idx="13">
                  <c:v>T4-21</c:v>
                </c:pt>
              </c:strCache>
            </c:strRef>
          </c:cat>
          <c:val>
            <c:numRef>
              <c:f>'.GRAPHS'!$L$32:$Y$32</c:f>
              <c:numCache>
                <c:formatCode>0.0%</c:formatCode>
                <c:ptCount val="14"/>
                <c:pt idx="0">
                  <c:v>-1E-3</c:v>
                </c:pt>
                <c:pt idx="1">
                  <c:v>6.0000000000000001E-3</c:v>
                </c:pt>
                <c:pt idx="2">
                  <c:v>8.0000000000000002E-3</c:v>
                </c:pt>
                <c:pt idx="3">
                  <c:v>7.0000000000000001E-3</c:v>
                </c:pt>
                <c:pt idx="4">
                  <c:v>4.0000000000000001E-3</c:v>
                </c:pt>
                <c:pt idx="5">
                  <c:v>8.0000000000000002E-3</c:v>
                </c:pt>
                <c:pt idx="6">
                  <c:v>1.2E-2</c:v>
                </c:pt>
                <c:pt idx="7">
                  <c:v>5.0000000000000001E-3</c:v>
                </c:pt>
                <c:pt idx="8">
                  <c:v>1.0999999999999999E-2</c:v>
                </c:pt>
                <c:pt idx="9">
                  <c:v>7.0000000000000001E-3</c:v>
                </c:pt>
                <c:pt idx="10">
                  <c:v>6.0000000000000001E-3</c:v>
                </c:pt>
                <c:pt idx="11">
                  <c:v>-1E-3</c:v>
                </c:pt>
                <c:pt idx="12">
                  <c:v>-4.0000000000000001E-3</c:v>
                </c:pt>
                <c:pt idx="13">
                  <c:v>1.7000000000000001E-2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D0-4ED5-BB95-AC66424B6AD6}"/>
            </c:ext>
          </c:extLst>
        </c:ser>
        <c:ser>
          <c:idx val="0"/>
          <c:order val="1"/>
          <c:tx>
            <c:strRef>
              <c:f>'.GRAPHS'!$K$33</c:f>
              <c:strCache>
                <c:ptCount val="1"/>
                <c:pt idx="0">
                  <c:v>PIB France (g.t)</c:v>
                </c:pt>
              </c:strCache>
            </c:strRef>
          </c:tx>
          <c:spPr>
            <a:ln w="12700" cap="rnd">
              <a:solidFill>
                <a:srgbClr val="0070C0"/>
              </a:solidFill>
              <a:prstDash val="sysDot"/>
              <a:round/>
            </a:ln>
            <a:effectLst/>
          </c:spPr>
          <c:marker>
            <c:symbol val="diamond"/>
            <c:size val="4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cat>
            <c:strRef>
              <c:f>'.GRAPHS'!$L$31:$Y$31</c:f>
              <c:strCache>
                <c:ptCount val="14"/>
                <c:pt idx="0">
                  <c:v>T1-25</c:v>
                </c:pt>
                <c:pt idx="1">
                  <c:v>T4-24</c:v>
                </c:pt>
                <c:pt idx="2">
                  <c:v>T3-24</c:v>
                </c:pt>
                <c:pt idx="3">
                  <c:v>T2-24</c:v>
                </c:pt>
                <c:pt idx="4">
                  <c:v>T1-24</c:v>
                </c:pt>
                <c:pt idx="5">
                  <c:v>T4-23</c:v>
                </c:pt>
                <c:pt idx="6">
                  <c:v>T3-23</c:v>
                </c:pt>
                <c:pt idx="7">
                  <c:v>T2-23</c:v>
                </c:pt>
                <c:pt idx="8">
                  <c:v>T1-23</c:v>
                </c:pt>
                <c:pt idx="9">
                  <c:v>T4-22</c:v>
                </c:pt>
                <c:pt idx="10">
                  <c:v>T3-22</c:v>
                </c:pt>
                <c:pt idx="11">
                  <c:v>T2-22</c:v>
                </c:pt>
                <c:pt idx="12">
                  <c:v>T1-22</c:v>
                </c:pt>
                <c:pt idx="13">
                  <c:v>T4-21</c:v>
                </c:pt>
              </c:strCache>
            </c:strRef>
          </c:cat>
          <c:val>
            <c:numRef>
              <c:f>'.GRAPHS'!$L$33:$Y$33</c:f>
              <c:numCache>
                <c:formatCode>0.0%</c:formatCode>
                <c:ptCount val="14"/>
                <c:pt idx="0">
                  <c:v>1E-3</c:v>
                </c:pt>
                <c:pt idx="1">
                  <c:v>-1E-3</c:v>
                </c:pt>
                <c:pt idx="2">
                  <c:v>4.0000000000000001E-3</c:v>
                </c:pt>
                <c:pt idx="3">
                  <c:v>3.0000000000000001E-3</c:v>
                </c:pt>
                <c:pt idx="4">
                  <c:v>1E-3</c:v>
                </c:pt>
                <c:pt idx="5">
                  <c:v>5.0000000000000001E-3</c:v>
                </c:pt>
                <c:pt idx="6">
                  <c:v>1E-3</c:v>
                </c:pt>
                <c:pt idx="7">
                  <c:v>6.0000000000000001E-3</c:v>
                </c:pt>
                <c:pt idx="8">
                  <c:v>2E-3</c:v>
                </c:pt>
                <c:pt idx="9">
                  <c:v>1E-3</c:v>
                </c:pt>
                <c:pt idx="10">
                  <c:v>2E-3</c:v>
                </c:pt>
                <c:pt idx="11">
                  <c:v>5.0000000000000001E-3</c:v>
                </c:pt>
                <c:pt idx="12">
                  <c:v>-2E-3</c:v>
                </c:pt>
                <c:pt idx="13">
                  <c:v>6.0000000000000001E-3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D0-4ED5-BB95-AC66424B6AD6}"/>
            </c:ext>
          </c:extLst>
        </c:ser>
        <c:ser>
          <c:idx val="2"/>
          <c:order val="2"/>
          <c:tx>
            <c:strRef>
              <c:f>'.GRAPHS'!$K$34</c:f>
              <c:strCache>
                <c:ptCount val="1"/>
                <c:pt idx="0">
                  <c:v>PIB Japon (g.t)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7.1357457414464823E-2"/>
                  <c:y val="6.4482187970199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D0-4ED5-BB95-AC66424B6AD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D0-4ED5-BB95-AC66424B6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'.GRAPHS'!$L$31:$Y$31</c:f>
              <c:strCache>
                <c:ptCount val="14"/>
                <c:pt idx="0">
                  <c:v>T1-25</c:v>
                </c:pt>
                <c:pt idx="1">
                  <c:v>T4-24</c:v>
                </c:pt>
                <c:pt idx="2">
                  <c:v>T3-24</c:v>
                </c:pt>
                <c:pt idx="3">
                  <c:v>T2-24</c:v>
                </c:pt>
                <c:pt idx="4">
                  <c:v>T1-24</c:v>
                </c:pt>
                <c:pt idx="5">
                  <c:v>T4-23</c:v>
                </c:pt>
                <c:pt idx="6">
                  <c:v>T3-23</c:v>
                </c:pt>
                <c:pt idx="7">
                  <c:v>T2-23</c:v>
                </c:pt>
                <c:pt idx="8">
                  <c:v>T1-23</c:v>
                </c:pt>
                <c:pt idx="9">
                  <c:v>T4-22</c:v>
                </c:pt>
                <c:pt idx="10">
                  <c:v>T3-22</c:v>
                </c:pt>
                <c:pt idx="11">
                  <c:v>T2-22</c:v>
                </c:pt>
                <c:pt idx="12">
                  <c:v>T1-22</c:v>
                </c:pt>
                <c:pt idx="13">
                  <c:v>T4-21</c:v>
                </c:pt>
              </c:strCache>
            </c:strRef>
          </c:cat>
          <c:val>
            <c:numRef>
              <c:f>'.GRAPHS'!$L$34:$Y$34</c:f>
              <c:numCache>
                <c:formatCode>0.0%</c:formatCode>
                <c:ptCount val="14"/>
                <c:pt idx="0">
                  <c:v>-2E-3</c:v>
                </c:pt>
                <c:pt idx="1">
                  <c:v>6.0000000000000001E-3</c:v>
                </c:pt>
                <c:pt idx="2">
                  <c:v>4.0000000000000001E-3</c:v>
                </c:pt>
                <c:pt idx="3">
                  <c:v>7.0000000000000001E-3</c:v>
                </c:pt>
                <c:pt idx="4">
                  <c:v>-5.0000000000000001E-3</c:v>
                </c:pt>
                <c:pt idx="5">
                  <c:v>-1E-3</c:v>
                </c:pt>
                <c:pt idx="6">
                  <c:v>-8.0000000000000002E-3</c:v>
                </c:pt>
                <c:pt idx="7">
                  <c:v>1.0999999999999999E-2</c:v>
                </c:pt>
                <c:pt idx="8">
                  <c:v>8.9999999999999993E-3</c:v>
                </c:pt>
                <c:pt idx="9">
                  <c:v>0</c:v>
                </c:pt>
                <c:pt idx="10">
                  <c:v>-2E-3</c:v>
                </c:pt>
                <c:pt idx="11">
                  <c:v>1.0999999999999999E-2</c:v>
                </c:pt>
                <c:pt idx="12">
                  <c:v>1E-3</c:v>
                </c:pt>
                <c:pt idx="13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8D0-4ED5-BB95-AC66424B6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403328"/>
        <c:axId val="541402544"/>
      </c:lineChart>
      <c:catAx>
        <c:axId val="541403328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41402544"/>
        <c:crosses val="autoZero"/>
        <c:auto val="1"/>
        <c:lblAlgn val="ctr"/>
        <c:lblOffset val="100"/>
        <c:noMultiLvlLbl val="0"/>
      </c:catAx>
      <c:valAx>
        <c:axId val="541402544"/>
        <c:scaling>
          <c:orientation val="minMax"/>
          <c:max val="4.0000000000000008E-2"/>
          <c:min val="-2.5000000000000005E-2"/>
        </c:scaling>
        <c:delete val="0"/>
        <c:axPos val="r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41403328"/>
        <c:crossesAt val="1"/>
        <c:crossBetween val="between"/>
        <c:majorUnit val="2.0000000000000004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83247868450017"/>
          <c:y val="0.68626723081788177"/>
          <c:w val="0.54267907522276071"/>
          <c:h val="0.14334694503722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/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33-4BE2-A581-606BCB56C85F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33-4BE2-A581-606BCB56C85F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33-4BE2-A581-606BCB56C85F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33-4BE2-A581-606BCB56C85F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33-4BE2-A581-606BCB56C85F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333-4BE2-A581-606BCB56C85F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333-4BE2-A581-606BCB56C85F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333-4BE2-A581-606BCB56C85F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333-4BE2-A581-606BCB56C85F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333-4BE2-A581-606BCB56C85F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333-4BE2-A581-606BCB56C85F}"/>
              </c:ext>
            </c:extLst>
          </c:dPt>
          <c:dLbls>
            <c:dLbl>
              <c:idx val="0"/>
              <c:layout>
                <c:manualLayout>
                  <c:x val="-0.18072569444562325"/>
                  <c:y val="0.19060492936390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818991421299439"/>
                      <c:h val="0.186558542731959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33-4BE2-A581-606BCB56C85F}"/>
                </c:ext>
              </c:extLst>
            </c:dLbl>
            <c:dLbl>
              <c:idx val="1"/>
              <c:layout>
                <c:manualLayout>
                  <c:x val="-0.15837206689003178"/>
                  <c:y val="-4.71476822369316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988956565342106"/>
                      <c:h val="0.246098440882140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333-4BE2-A581-606BCB56C85F}"/>
                </c:ext>
              </c:extLst>
            </c:dLbl>
            <c:dLbl>
              <c:idx val="2"/>
              <c:layout>
                <c:manualLayout>
                  <c:x val="-0.13727788111630057"/>
                  <c:y val="-0.158102289006702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5333-4BE2-A581-606BCB56C85F}"/>
                </c:ext>
              </c:extLst>
            </c:dLbl>
            <c:dLbl>
              <c:idx val="3"/>
              <c:layout>
                <c:manualLayout>
                  <c:x val="6.4592753613839995E-2"/>
                  <c:y val="-0.130007006096349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76651B61-CCFD-4710-92D0-9B5EBC68860C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sz="1000"/>
                      </a:pPr>
                      <a:t>[NOM DE CATÉGORIE]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6627BE89-1BFA-461E-B244-957FBA2CA550}" type="PERCENTAG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sz="1000"/>
                      </a:pPr>
                      <a:t>[POURCENTAGE]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178892845515149"/>
                      <c:h val="0.149923142077359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333-4BE2-A581-606BCB56C85F}"/>
                </c:ext>
              </c:extLst>
            </c:dLbl>
            <c:dLbl>
              <c:idx val="4"/>
              <c:layout>
                <c:manualLayout>
                  <c:x val="0.13111061393946327"/>
                  <c:y val="-0.118860829647290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5333-4BE2-A581-606BCB56C85F}"/>
                </c:ext>
              </c:extLst>
            </c:dLbl>
            <c:dLbl>
              <c:idx val="5"/>
              <c:layout>
                <c:manualLayout>
                  <c:x val="0.17060594095977286"/>
                  <c:y val="-3.5541403938053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5333-4BE2-A581-606BCB56C85F}"/>
                </c:ext>
              </c:extLst>
            </c:dLbl>
            <c:dLbl>
              <c:idx val="6"/>
              <c:layout>
                <c:manualLayout>
                  <c:x val="1.9140731224819801E-3"/>
                  <c:y val="8.25905825516830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89532824249181"/>
                      <c:h val="0.133986887097280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5333-4BE2-A581-606BCB56C85F}"/>
                </c:ext>
              </c:extLst>
            </c:dLbl>
            <c:dLbl>
              <c:idx val="7"/>
              <c:layout>
                <c:manualLayout>
                  <c:x val="-1.7246348815552676E-2"/>
                  <c:y val="1.06241699867197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5333-4BE2-A581-606BCB56C85F}"/>
                </c:ext>
              </c:extLst>
            </c:dLbl>
            <c:dLbl>
              <c:idx val="8"/>
              <c:layout>
                <c:manualLayout>
                  <c:x val="-7.7608569669987054E-2"/>
                  <c:y val="-3.71845949535192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5333-4BE2-A581-606BCB56C85F}"/>
                </c:ext>
              </c:extLst>
            </c:dLbl>
            <c:dLbl>
              <c:idx val="9"/>
              <c:layout>
                <c:manualLayout>
                  <c:x val="5.5641356006216669E-2"/>
                  <c:y val="-0.105043241046417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3-5333-4BE2-A581-606BCB56C85F}"/>
                </c:ext>
              </c:extLst>
            </c:dLbl>
            <c:dLbl>
              <c:idx val="10"/>
              <c:layout>
                <c:manualLayout>
                  <c:x val="6.1823782099889382E-2"/>
                  <c:y val="0.14324078324511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5333-4BE2-A581-606BCB56C8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'Import. TBB'!$C$33:$C$44</c:f>
              <c:strCache>
                <c:ptCount val="11"/>
                <c:pt idx="0">
                  <c:v>Viande et produits carnés</c:v>
                </c:pt>
                <c:pt idx="1">
                  <c:v>Pêche et aquaculture</c:v>
                </c:pt>
                <c:pt idx="2">
                  <c:v>Fruits et légumes</c:v>
                </c:pt>
                <c:pt idx="3">
                  <c:v>Produits d'épicerie</c:v>
                </c:pt>
                <c:pt idx="4">
                  <c:v>Céréales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Laits et produits laitiers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TBB'!$M$33:$M$44</c:f>
              <c:numCache>
                <c:formatCode>0%</c:formatCode>
                <c:ptCount val="11"/>
                <c:pt idx="0">
                  <c:v>0.19114415593954612</c:v>
                </c:pt>
                <c:pt idx="1">
                  <c:v>0.17223388501453338</c:v>
                </c:pt>
                <c:pt idx="2">
                  <c:v>0.12100527694076353</c:v>
                </c:pt>
                <c:pt idx="3">
                  <c:v>0.1003212414763839</c:v>
                </c:pt>
                <c:pt idx="4">
                  <c:v>9.8936012286692729E-2</c:v>
                </c:pt>
                <c:pt idx="5">
                  <c:v>6.3328657547877087E-2</c:v>
                </c:pt>
                <c:pt idx="6">
                  <c:v>4.2741758641947694E-2</c:v>
                </c:pt>
                <c:pt idx="7">
                  <c:v>2.5466002343862155E-2</c:v>
                </c:pt>
                <c:pt idx="8">
                  <c:v>1.1460488916320455E-2</c:v>
                </c:pt>
                <c:pt idx="9">
                  <c:v>4.1256788606114231E-3</c:v>
                </c:pt>
                <c:pt idx="10">
                  <c:v>0.16923684203146153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6-5333-4BE2-A581-606BCB56C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44434843635272"/>
          <c:y val="0.17244123705316058"/>
          <c:w val="0.61735447674913901"/>
          <c:h val="0.74105444611631344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CA-471F-9DE2-15FC23DFF2E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CA-471F-9DE2-15FC23DFF2E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ECA-471F-9DE2-15FC23DFF2E2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ECA-471F-9DE2-15FC23DFF2E2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ECA-471F-9DE2-15FC23DFF2E2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ECA-471F-9DE2-15FC23DFF2E2}"/>
              </c:ext>
            </c:extLst>
          </c:dPt>
          <c:dPt>
            <c:idx val="6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ECA-471F-9DE2-15FC23DFF2E2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ECA-471F-9DE2-15FC23DFF2E2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ECA-471F-9DE2-15FC23DFF2E2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ECA-471F-9DE2-15FC23DFF2E2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ECA-471F-9DE2-15FC23DFF2E2}"/>
              </c:ext>
            </c:extLst>
          </c:dPt>
          <c:dLbls>
            <c:dLbl>
              <c:idx val="0"/>
              <c:layout>
                <c:manualLayout>
                  <c:x val="-0.18300459640323832"/>
                  <c:y val="-5.69670681388633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4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443141192927966"/>
                      <c:h val="0.367035070463682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ECA-471F-9DE2-15FC23DFF2E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CA-471F-9DE2-15FC23DFF2E2}"/>
                </c:ext>
              </c:extLst>
            </c:dLbl>
            <c:dLbl>
              <c:idx val="2"/>
              <c:layout>
                <c:manualLayout>
                  <c:x val="1.8855560811614235E-2"/>
                  <c:y val="-3.45279379179999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CA-471F-9DE2-15FC23DFF2E2}"/>
                </c:ext>
              </c:extLst>
            </c:dLbl>
            <c:dLbl>
              <c:idx val="4"/>
              <c:layout>
                <c:manualLayout>
                  <c:x val="1.682089824226423E-2"/>
                  <c:y val="3.34527174447841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CA-471F-9DE2-15FC23DFF2E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ECA-471F-9DE2-15FC23DFF2E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ECA-471F-9DE2-15FC23DFF2E2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ECA-471F-9DE2-15FC23DFF2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TBB'!$C$77:$C$88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Viande et produits carnés</c:v>
                </c:pt>
                <c:pt idx="3">
                  <c:v>Céréales</c:v>
                </c:pt>
                <c:pt idx="4">
                  <c:v>Laits et produits laitiers</c:v>
                </c:pt>
                <c:pt idx="5">
                  <c:v>Fruits et légumes</c:v>
                </c:pt>
                <c:pt idx="6">
                  <c:v>Pêche et aquaculture</c:v>
                </c:pt>
                <c:pt idx="7">
                  <c:v>Animaux vivants et génétique</c:v>
                </c:pt>
                <c:pt idx="8">
                  <c:v>Oléagineux</c:v>
                </c:pt>
                <c:pt idx="9">
                  <c:v>Sucre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TBB'!$M$77:$M$88</c:f>
              <c:numCache>
                <c:formatCode>0%</c:formatCode>
                <c:ptCount val="11"/>
                <c:pt idx="0">
                  <c:v>0.54017213626991445</c:v>
                </c:pt>
                <c:pt idx="1">
                  <c:v>0.11888673437796916</c:v>
                </c:pt>
                <c:pt idx="2">
                  <c:v>5.8299381102557279E-2</c:v>
                </c:pt>
                <c:pt idx="3">
                  <c:v>5.7736548590825221E-2</c:v>
                </c:pt>
                <c:pt idx="4">
                  <c:v>5.6975599057752645E-2</c:v>
                </c:pt>
                <c:pt idx="5">
                  <c:v>2.0750089801694974E-2</c:v>
                </c:pt>
                <c:pt idx="6">
                  <c:v>2.0272054057381181E-2</c:v>
                </c:pt>
                <c:pt idx="7">
                  <c:v>7.9811267624470168E-3</c:v>
                </c:pt>
                <c:pt idx="8">
                  <c:v>1.4627845462975928E-3</c:v>
                </c:pt>
                <c:pt idx="9">
                  <c:v>1.4258991460530761E-3</c:v>
                </c:pt>
                <c:pt idx="10">
                  <c:v>0.11603764628710739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6-2ECA-471F-9DE2-15FC23DFF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2ECA-471F-9DE2-15FC23DFF2E2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TBB'!$D$77:$D$88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0.5402337855031053</c:v>
                      </c:pt>
                      <c:pt idx="1">
                        <c:v>0.13844372077489378</c:v>
                      </c:pt>
                      <c:pt idx="2">
                        <c:v>5.7984126048019613E-2</c:v>
                      </c:pt>
                      <c:pt idx="3">
                        <c:v>4.0668503280275686E-2</c:v>
                      </c:pt>
                      <c:pt idx="4">
                        <c:v>4.734685643420132E-2</c:v>
                      </c:pt>
                      <c:pt idx="5">
                        <c:v>1.9194657155704432E-2</c:v>
                      </c:pt>
                      <c:pt idx="6">
                        <c:v>1.263245605894267E-2</c:v>
                      </c:pt>
                      <c:pt idx="7">
                        <c:v>9.2171480574454925E-3</c:v>
                      </c:pt>
                      <c:pt idx="8">
                        <c:v>4.6801436887198506E-3</c:v>
                      </c:pt>
                      <c:pt idx="9">
                        <c:v>1.9993594383853992E-3</c:v>
                      </c:pt>
                      <c:pt idx="10">
                        <c:v>0.12759924219858571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2ECA-471F-9DE2-15FC23DFF2E2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F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1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3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TBB'!$E$77:$E$88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0.53852414513923264</c:v>
                      </c:pt>
                      <c:pt idx="1">
                        <c:v>0.13796625098934898</c:v>
                      </c:pt>
                      <c:pt idx="2">
                        <c:v>5.0217078986327601E-2</c:v>
                      </c:pt>
                      <c:pt idx="3">
                        <c:v>4.6171454680696965E-2</c:v>
                      </c:pt>
                      <c:pt idx="4">
                        <c:v>4.6343761746947522E-2</c:v>
                      </c:pt>
                      <c:pt idx="5">
                        <c:v>1.898206195756337E-2</c:v>
                      </c:pt>
                      <c:pt idx="6">
                        <c:v>1.5254610662335605E-2</c:v>
                      </c:pt>
                      <c:pt idx="7">
                        <c:v>1.3803027172036057E-3</c:v>
                      </c:pt>
                      <c:pt idx="8">
                        <c:v>7.6034705133714055E-3</c:v>
                      </c:pt>
                      <c:pt idx="9">
                        <c:v>2.1955071955037215E-3</c:v>
                      </c:pt>
                      <c:pt idx="10">
                        <c:v>0.13536135607129246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2ECA-471F-9DE2-15FC23DFF2E2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A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TBB'!$F$77:$F$88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0.5418777695392164</c:v>
                      </c:pt>
                      <c:pt idx="1">
                        <c:v>0.13226470225757159</c:v>
                      </c:pt>
                      <c:pt idx="2">
                        <c:v>4.9793755021222956E-2</c:v>
                      </c:pt>
                      <c:pt idx="3">
                        <c:v>4.8778545263687113E-2</c:v>
                      </c:pt>
                      <c:pt idx="4">
                        <c:v>4.977302992696063E-2</c:v>
                      </c:pt>
                      <c:pt idx="5">
                        <c:v>1.8835164235512736E-2</c:v>
                      </c:pt>
                      <c:pt idx="6">
                        <c:v>1.9657164962301625E-2</c:v>
                      </c:pt>
                      <c:pt idx="7">
                        <c:v>3.9372618892372074E-3</c:v>
                      </c:pt>
                      <c:pt idx="8">
                        <c:v>5.7842057534798754E-3</c:v>
                      </c:pt>
                      <c:pt idx="9">
                        <c:v>2.2684276823466206E-3</c:v>
                      </c:pt>
                      <c:pt idx="10">
                        <c:v>0.12702997218901796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2ECA-471F-9DE2-15FC23DFF2E2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B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1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TBB'!$G$77:$G$88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0.55809464435327549</c:v>
                      </c:pt>
                      <c:pt idx="1">
                        <c:v>0.12826203869261896</c:v>
                      </c:pt>
                      <c:pt idx="2">
                        <c:v>5.0714111726140071E-2</c:v>
                      </c:pt>
                      <c:pt idx="3">
                        <c:v>4.6587011874057949E-2</c:v>
                      </c:pt>
                      <c:pt idx="4">
                        <c:v>5.5278076325009057E-2</c:v>
                      </c:pt>
                      <c:pt idx="5">
                        <c:v>1.8796757021933185E-2</c:v>
                      </c:pt>
                      <c:pt idx="6">
                        <c:v>1.4078701735259137E-2</c:v>
                      </c:pt>
                      <c:pt idx="7">
                        <c:v>6.6804629843938111E-3</c:v>
                      </c:pt>
                      <c:pt idx="8">
                        <c:v>4.6263344890590955E-3</c:v>
                      </c:pt>
                      <c:pt idx="9">
                        <c:v>1.8478134430146957E-3</c:v>
                      </c:pt>
                      <c:pt idx="10">
                        <c:v>0.11503404672476834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2ECA-471F-9DE2-15FC23DFF2E2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2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4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6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8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TBB'!$H$77:$H$88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0.56948668784938572</c:v>
                      </c:pt>
                      <c:pt idx="1">
                        <c:v>0.11991959982573704</c:v>
                      </c:pt>
                      <c:pt idx="2">
                        <c:v>5.2196711864620042E-2</c:v>
                      </c:pt>
                      <c:pt idx="3">
                        <c:v>4.2337562172015467E-2</c:v>
                      </c:pt>
                      <c:pt idx="4">
                        <c:v>5.6561909405173895E-2</c:v>
                      </c:pt>
                      <c:pt idx="5">
                        <c:v>1.7138589455422591E-2</c:v>
                      </c:pt>
                      <c:pt idx="6">
                        <c:v>1.3184158809741279E-2</c:v>
                      </c:pt>
                      <c:pt idx="7">
                        <c:v>1.0504947358829647E-2</c:v>
                      </c:pt>
                      <c:pt idx="8">
                        <c:v>6.2920171347739364E-3</c:v>
                      </c:pt>
                      <c:pt idx="9">
                        <c:v>1.9678521171090642E-3</c:v>
                      </c:pt>
                      <c:pt idx="10">
                        <c:v>0.11040996400719136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2ECA-471F-9DE2-15FC23DFF2E2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9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B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D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F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TBB'!$I$77:$I$88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0.53558480078528325</c:v>
                      </c:pt>
                      <c:pt idx="1">
                        <c:v>0.12912231211557326</c:v>
                      </c:pt>
                      <c:pt idx="2">
                        <c:v>4.9749596906844856E-2</c:v>
                      </c:pt>
                      <c:pt idx="3">
                        <c:v>4.7593102982139368E-2</c:v>
                      </c:pt>
                      <c:pt idx="4">
                        <c:v>6.5374376232434375E-2</c:v>
                      </c:pt>
                      <c:pt idx="5">
                        <c:v>1.9771267639377078E-2</c:v>
                      </c:pt>
                      <c:pt idx="6">
                        <c:v>1.259185370574274E-2</c:v>
                      </c:pt>
                      <c:pt idx="7">
                        <c:v>5.5031394819314173E-3</c:v>
                      </c:pt>
                      <c:pt idx="8">
                        <c:v>5.8594336841489621E-3</c:v>
                      </c:pt>
                      <c:pt idx="9">
                        <c:v>1.9275175260643951E-3</c:v>
                      </c:pt>
                      <c:pt idx="10">
                        <c:v>0.12692259894046024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2ECA-471F-9DE2-15FC23DFF2E2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0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2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4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6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TBB'!$J$77:$J$88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0.55406875010822332</c:v>
                      </c:pt>
                      <c:pt idx="1">
                        <c:v>0.12182541455790533</c:v>
                      </c:pt>
                      <c:pt idx="2">
                        <c:v>5.0079827197150255E-2</c:v>
                      </c:pt>
                      <c:pt idx="3">
                        <c:v>4.3938735024492012E-2</c:v>
                      </c:pt>
                      <c:pt idx="4">
                        <c:v>6.2893132418834194E-2</c:v>
                      </c:pt>
                      <c:pt idx="5">
                        <c:v>1.9692700343884241E-2</c:v>
                      </c:pt>
                      <c:pt idx="6">
                        <c:v>1.6757186249437221E-2</c:v>
                      </c:pt>
                      <c:pt idx="7">
                        <c:v>9.5821321661979618E-3</c:v>
                      </c:pt>
                      <c:pt idx="8">
                        <c:v>6.5510715294202337E-3</c:v>
                      </c:pt>
                      <c:pt idx="9">
                        <c:v>1.8933298616916343E-3</c:v>
                      </c:pt>
                      <c:pt idx="10">
                        <c:v>0.11271772115490794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2ECA-471F-9DE2-15FC23DFF2E2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7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9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B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D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TBB'!$K$77:$K$88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0.56760059928442286</c:v>
                      </c:pt>
                      <c:pt idx="1">
                        <c:v>0.11360903030322321</c:v>
                      </c:pt>
                      <c:pt idx="2">
                        <c:v>4.9902338075051053E-2</c:v>
                      </c:pt>
                      <c:pt idx="3">
                        <c:v>5.3947092190052386E-2</c:v>
                      </c:pt>
                      <c:pt idx="4">
                        <c:v>5.6746314195743025E-2</c:v>
                      </c:pt>
                      <c:pt idx="5">
                        <c:v>2.0599081839073906E-2</c:v>
                      </c:pt>
                      <c:pt idx="6">
                        <c:v>1.8733658112462817E-2</c:v>
                      </c:pt>
                      <c:pt idx="7">
                        <c:v>5.3590534205268173E-3</c:v>
                      </c:pt>
                      <c:pt idx="8">
                        <c:v>1.8365945293592405E-3</c:v>
                      </c:pt>
                      <c:pt idx="9">
                        <c:v>2.1967823479458817E-3</c:v>
                      </c:pt>
                      <c:pt idx="10">
                        <c:v>0.10946945570213876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2ECA-471F-9DE2-15FC23DFF2E2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2ECA-471F-9DE2-15FC23DFF2E2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2ECA-471F-9DE2-15FC23DFF2E2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2ECA-471F-9DE2-15FC23DFF2E2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2ECA-471F-9DE2-15FC23DFF2E2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2ECA-471F-9DE2-15FC23DFF2E2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2ECA-471F-9DE2-15FC23DFF2E2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2ECA-471F-9DE2-15FC23DFF2E2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E-2ECA-471F-9DE2-15FC23DFF2E2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0-2ECA-471F-9DE2-15FC23DFF2E2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2-2ECA-471F-9DE2-15FC23DFF2E2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4-2ECA-471F-9DE2-15FC23DFF2E2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Vins et spiritueux</c:v>
                      </c:pt>
                      <c:pt idx="1">
                        <c:v>Produits d'épicerie</c:v>
                      </c:pt>
                      <c:pt idx="2">
                        <c:v>Viande et produits carnés</c:v>
                      </c:pt>
                      <c:pt idx="3">
                        <c:v>Céréales</c:v>
                      </c:pt>
                      <c:pt idx="4">
                        <c:v>Laits et produits laitiers</c:v>
                      </c:pt>
                      <c:pt idx="5">
                        <c:v>Fruits et légumes</c:v>
                      </c:pt>
                      <c:pt idx="6">
                        <c:v>Pêche et aquaculture</c:v>
                      </c:pt>
                      <c:pt idx="7">
                        <c:v>Animaux vivants et génétique</c:v>
                      </c:pt>
                      <c:pt idx="8">
                        <c:v>Oléagineux</c:v>
                      </c:pt>
                      <c:pt idx="9">
                        <c:v>Sucre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TBB'!$L$77:$L$88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0.55727808170971815</c:v>
                      </c:pt>
                      <c:pt idx="1">
                        <c:v>0.10222621512254773</c:v>
                      </c:pt>
                      <c:pt idx="2">
                        <c:v>5.1398279439658287E-2</c:v>
                      </c:pt>
                      <c:pt idx="3">
                        <c:v>6.3026401018114353E-2</c:v>
                      </c:pt>
                      <c:pt idx="4">
                        <c:v>5.5878332981658188E-2</c:v>
                      </c:pt>
                      <c:pt idx="5">
                        <c:v>2.0279169774095981E-2</c:v>
                      </c:pt>
                      <c:pt idx="6">
                        <c:v>1.8037453511264651E-2</c:v>
                      </c:pt>
                      <c:pt idx="7">
                        <c:v>7.8847059852981682E-3</c:v>
                      </c:pt>
                      <c:pt idx="8">
                        <c:v>2.158626379611135E-4</c:v>
                      </c:pt>
                      <c:pt idx="9">
                        <c:v>2.0738301307335317E-3</c:v>
                      </c:pt>
                      <c:pt idx="10">
                        <c:v>0.1217016682162569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2ECA-471F-9DE2-15FC23DFF2E2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1" dirty="0" err="1" smtClean="0">
                <a:latin typeface="Marianne" panose="02000000000000000000" pitchFamily="50" charset="0"/>
              </a:rPr>
              <a:t>Tendances</a:t>
            </a:r>
            <a:r>
              <a:rPr lang="en-US" sz="1100" b="1" i="1" dirty="0" smtClean="0">
                <a:latin typeface="Marianne" panose="02000000000000000000" pitchFamily="50" charset="0"/>
              </a:rPr>
              <a:t> </a:t>
            </a:r>
            <a:r>
              <a:rPr lang="en-US" sz="1100" b="1" i="1" dirty="0">
                <a:latin typeface="Marianne" panose="02000000000000000000" pitchFamily="50" charset="0"/>
              </a:rPr>
              <a:t>des ventes</a:t>
            </a:r>
            <a:r>
              <a:rPr lang="en-US" sz="1100" b="1" i="1" baseline="0" dirty="0">
                <a:latin typeface="Marianne" panose="02000000000000000000" pitchFamily="50" charset="0"/>
              </a:rPr>
              <a:t> </a:t>
            </a:r>
            <a:r>
              <a:rPr lang="en-US" sz="1100" b="1" i="1" baseline="0" dirty="0" err="1">
                <a:latin typeface="Marianne" panose="02000000000000000000" pitchFamily="50" charset="0"/>
              </a:rPr>
              <a:t>alimentaires</a:t>
            </a:r>
            <a:r>
              <a:rPr lang="en-US" sz="1100" b="1" i="1" baseline="0" dirty="0">
                <a:latin typeface="Marianne" panose="02000000000000000000" pitchFamily="50" charset="0"/>
              </a:rPr>
              <a:t> sur 12 </a:t>
            </a:r>
            <a:r>
              <a:rPr lang="en-US" sz="1100" b="1" i="1" baseline="0" dirty="0" err="1">
                <a:latin typeface="Marianne" panose="02000000000000000000" pitchFamily="50" charset="0"/>
              </a:rPr>
              <a:t>mois</a:t>
            </a:r>
            <a:r>
              <a:rPr lang="en-US" sz="1100" b="1" i="1" baseline="0" dirty="0">
                <a:latin typeface="Marianne" panose="02000000000000000000" pitchFamily="50" charset="0"/>
              </a:rPr>
              <a:t> par canal (</a:t>
            </a:r>
            <a:r>
              <a:rPr lang="en-US" sz="1100" b="1" i="1" baseline="0" dirty="0" err="1">
                <a:latin typeface="Marianne" panose="02000000000000000000" pitchFamily="50" charset="0"/>
              </a:rPr>
              <a:t>évolution</a:t>
            </a:r>
            <a:r>
              <a:rPr lang="en-US" sz="1100" b="1" i="1" baseline="0" dirty="0">
                <a:latin typeface="Marianne" panose="02000000000000000000" pitchFamily="50" charset="0"/>
              </a:rPr>
              <a:t> </a:t>
            </a:r>
            <a:r>
              <a:rPr lang="en-US" sz="1100" b="1" i="1" baseline="0" dirty="0" err="1">
                <a:latin typeface="Marianne" panose="02000000000000000000" pitchFamily="50" charset="0"/>
              </a:rPr>
              <a:t>en</a:t>
            </a:r>
            <a:r>
              <a:rPr lang="en-US" sz="1100" b="1" i="1" baseline="0" dirty="0">
                <a:latin typeface="Marianne" panose="02000000000000000000" pitchFamily="50" charset="0"/>
              </a:rPr>
              <a:t> </a:t>
            </a:r>
            <a:r>
              <a:rPr lang="en-US" sz="1100" b="1" i="1" baseline="0" dirty="0" err="1">
                <a:latin typeface="Marianne" panose="02000000000000000000" pitchFamily="50" charset="0"/>
              </a:rPr>
              <a:t>g.a</a:t>
            </a:r>
            <a:r>
              <a:rPr lang="en-US" sz="1100" b="1" i="1" baseline="0" dirty="0">
                <a:latin typeface="Marianne" panose="02000000000000000000" pitchFamily="50" charset="0"/>
              </a:rPr>
              <a:t>, </a:t>
            </a:r>
            <a:r>
              <a:rPr lang="en-US" sz="1100" b="1" i="1" baseline="0" dirty="0" err="1">
                <a:latin typeface="Marianne" panose="02000000000000000000" pitchFamily="50" charset="0"/>
              </a:rPr>
              <a:t>avril</a:t>
            </a:r>
            <a:r>
              <a:rPr lang="en-US" sz="1100" b="1" i="1" baseline="0" dirty="0">
                <a:latin typeface="Marianne" panose="02000000000000000000" pitchFamily="50" charset="0"/>
              </a:rPr>
              <a:t> 2024-mars 2025</a:t>
            </a:r>
            <a:r>
              <a:rPr lang="en-US" sz="1100" b="1" i="1" dirty="0">
                <a:latin typeface="Marianne" panose="02000000000000000000" pitchFamily="50" charset="0"/>
              </a:rPr>
              <a:t>)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2.8661783973446507E-2"/>
          <c:y val="0.22301682111444035"/>
          <c:w val="0.94267643205310703"/>
          <c:h val="0.70505773668567562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'22-ventes alimentaires'!$N$11</c:f>
              <c:strCache>
                <c:ptCount val="1"/>
                <c:pt idx="0">
                  <c:v>var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D8-40B2-A4E4-706AE1B6C5A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D8-40B2-A4E4-706AE1B6C5A7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9D8-40B2-A4E4-706AE1B6C5A7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9D8-40B2-A4E4-706AE1B6C5A7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9D8-40B2-A4E4-706AE1B6C5A7}"/>
              </c:ext>
            </c:extLst>
          </c:dPt>
          <c:dLbls>
            <c:dLbl>
              <c:idx val="3"/>
              <c:layout>
                <c:manualLayout>
                  <c:x val="-2.6056167248587735E-3"/>
                  <c:y val="0.254136940000966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D8-40B2-A4E4-706AE1B6C5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'22-ventes alimentaires'!$J$12:$K$18</c:f>
              <c:multiLvlStrCache>
                <c:ptCount val="6"/>
                <c:lvl>
                  <c:pt idx="0">
                    <c:v>hotellerie</c:v>
                  </c:pt>
                  <c:pt idx="1">
                    <c:v>RHD</c:v>
                  </c:pt>
                  <c:pt idx="2">
                    <c:v>supermarchés</c:v>
                  </c:pt>
                  <c:pt idx="3">
                    <c:v>Department stores</c:v>
                  </c:pt>
                  <c:pt idx="4">
                    <c:v>convenience stores</c:v>
                  </c:pt>
                </c:lvl>
                <c:lvl>
                  <c:pt idx="0">
                    <c:v>HORECA</c:v>
                  </c:pt>
                  <c:pt idx="2">
                    <c:v>Vente au détail</c:v>
                  </c:pt>
                  <c:pt idx="5">
                    <c:v>e-commerce</c:v>
                  </c:pt>
                </c:lvl>
              </c:multiLvlStrCache>
              <c:extLst/>
            </c:multiLvlStrRef>
          </c:cat>
          <c:val>
            <c:numRef>
              <c:f>'22-ventes alimentaires'!$N$12:$N$18</c:f>
              <c:numCache>
                <c:formatCode>0%</c:formatCode>
                <c:ptCount val="6"/>
                <c:pt idx="0">
                  <c:v>5.4125681736655551E-2</c:v>
                </c:pt>
                <c:pt idx="1">
                  <c:v>5.1759776836831195E-2</c:v>
                </c:pt>
                <c:pt idx="2">
                  <c:v>3.575158607318274E-2</c:v>
                </c:pt>
                <c:pt idx="3">
                  <c:v>-2.1618083746634431E-2</c:v>
                </c:pt>
                <c:pt idx="4">
                  <c:v>1.3791218339403333E-2</c:v>
                </c:pt>
                <c:pt idx="5">
                  <c:v>5.6964911780634564E-2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C-19D8-40B2-A4E4-706AE1B6C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79950016"/>
        <c:axId val="479935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'22-ventes alimentaires'!$L$11</c15:sqref>
                        </c15:formulaRef>
                      </c:ext>
                    </c:extLst>
                    <c:strCache>
                      <c:ptCount val="1"/>
                      <c:pt idx="0">
                        <c:v>Avril 2023 - mars 24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'22-ventes alimentaires'!$J$12:$K$18</c15:sqref>
                        </c15:formulaRef>
                      </c:ext>
                    </c:extLst>
                    <c:multiLvlStrCache>
                      <c:ptCount val="6"/>
                      <c:lvl>
                        <c:pt idx="0">
                          <c:v>hotellerie</c:v>
                        </c:pt>
                        <c:pt idx="1">
                          <c:v>RHD</c:v>
                        </c:pt>
                        <c:pt idx="2">
                          <c:v>supermarchés</c:v>
                        </c:pt>
                        <c:pt idx="3">
                          <c:v>Department stores</c:v>
                        </c:pt>
                        <c:pt idx="4">
                          <c:v>convenience stores</c:v>
                        </c:pt>
                      </c:lvl>
                      <c:lvl>
                        <c:pt idx="0">
                          <c:v>HORECA</c:v>
                        </c:pt>
                        <c:pt idx="2">
                          <c:v>Vente au détail</c:v>
                        </c:pt>
                        <c:pt idx="5">
                          <c:v>e-commerce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'22-ventes alimentaires'!$L$12:$L$18</c15:sqref>
                        </c15:formulaRef>
                      </c:ext>
                    </c:extLst>
                    <c:numCache>
                      <c:formatCode>_-* #\ ##0_-;\-* #\ ##0_-;_-* "-"??_-;_-@_-</c:formatCode>
                      <c:ptCount val="6"/>
                      <c:pt idx="0">
                        <c:v>5904406</c:v>
                      </c:pt>
                      <c:pt idx="1">
                        <c:v>16266125</c:v>
                      </c:pt>
                      <c:pt idx="2">
                        <c:v>12642544</c:v>
                      </c:pt>
                      <c:pt idx="3">
                        <c:v>1653153</c:v>
                      </c:pt>
                      <c:pt idx="4">
                        <c:v>8165631</c:v>
                      </c:pt>
                      <c:pt idx="5">
                        <c:v>70166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19D8-40B2-A4E4-706AE1B6C5A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'22-ventes alimentaires'!$M$11</c15:sqref>
                        </c15:formulaRef>
                      </c:ext>
                    </c:extLst>
                    <c:strCache>
                      <c:ptCount val="1"/>
                      <c:pt idx="0">
                        <c:v>Avri 2024 - mars 2025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'22-ventes alimentaires'!$J$12:$K$18</c15:sqref>
                        </c15:formulaRef>
                      </c:ext>
                    </c:extLst>
                    <c:multiLvlStrCache>
                      <c:ptCount val="6"/>
                      <c:lvl>
                        <c:pt idx="0">
                          <c:v>hotellerie</c:v>
                        </c:pt>
                        <c:pt idx="1">
                          <c:v>RHD</c:v>
                        </c:pt>
                        <c:pt idx="2">
                          <c:v>supermarchés</c:v>
                        </c:pt>
                        <c:pt idx="3">
                          <c:v>Department stores</c:v>
                        </c:pt>
                        <c:pt idx="4">
                          <c:v>convenience stores</c:v>
                        </c:pt>
                      </c:lvl>
                      <c:lvl>
                        <c:pt idx="0">
                          <c:v>HORECA</c:v>
                        </c:pt>
                        <c:pt idx="2">
                          <c:v>Vente au détail</c:v>
                        </c:pt>
                        <c:pt idx="5">
                          <c:v>e-commerce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'22-ventes alimentaires'!$M$12:$M$18</c15:sqref>
                        </c15:formulaRef>
                      </c:ext>
                    </c:extLst>
                    <c:numCache>
                      <c:formatCode>_-* #\ ##0_-;\-* #\ ##0_-;_-* "-"??_-;_-@_-</c:formatCode>
                      <c:ptCount val="6"/>
                      <c:pt idx="0">
                        <c:v>6223986</c:v>
                      </c:pt>
                      <c:pt idx="1">
                        <c:v>17108056</c:v>
                      </c:pt>
                      <c:pt idx="2">
                        <c:v>13094535</c:v>
                      </c:pt>
                      <c:pt idx="3">
                        <c:v>1617415</c:v>
                      </c:pt>
                      <c:pt idx="4">
                        <c:v>8278245</c:v>
                      </c:pt>
                      <c:pt idx="5">
                        <c:v>74163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19D8-40B2-A4E4-706AE1B6C5A7}"/>
                  </c:ext>
                </c:extLst>
              </c15:ser>
            </c15:filteredBarSeries>
          </c:ext>
        </c:extLst>
      </c:barChart>
      <c:catAx>
        <c:axId val="47995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9935040"/>
        <c:crosses val="autoZero"/>
        <c:auto val="1"/>
        <c:lblAlgn val="ctr"/>
        <c:lblOffset val="100"/>
        <c:noMultiLvlLbl val="0"/>
      </c:catAx>
      <c:valAx>
        <c:axId val="4799350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7995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fr-FR" sz="1100" b="1" i="1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r>
              <a:rPr lang="fr-FR" sz="1100" b="1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Marianne" panose="02000000000000000000" pitchFamily="50" charset="0"/>
                <a:ea typeface="+mn-ea"/>
                <a:cs typeface="+mn-cs"/>
              </a:rPr>
              <a:t>Index de consommation alimentaire </a:t>
            </a:r>
            <a:br>
              <a:rPr lang="fr-FR" sz="1100" b="1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Marianne" panose="02000000000000000000" pitchFamily="50" charset="0"/>
                <a:ea typeface="+mn-ea"/>
                <a:cs typeface="+mn-cs"/>
              </a:rPr>
            </a:br>
            <a:r>
              <a:rPr lang="fr-FR" sz="1100" b="1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Marianne" panose="02000000000000000000" pitchFamily="50" charset="0"/>
                <a:ea typeface="+mn-ea"/>
                <a:cs typeface="+mn-cs"/>
              </a:rPr>
              <a:t>(glissement annuel)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fr-FR" sz="1100" b="1" i="1" u="none" strike="noStrike" kern="1200" spc="0" baseline="0" dirty="0" smtClean="0">
              <a:solidFill>
                <a:prstClr val="black">
                  <a:lumMod val="65000"/>
                  <a:lumOff val="35000"/>
                </a:prst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8.7177694884316898E-2"/>
          <c:y val="9.8568576234247279E-2"/>
          <c:w val="0.90146292109544957"/>
          <c:h val="0.84166256553682606"/>
        </c:manualLayout>
      </c:layout>
      <c:lineChart>
        <c:grouping val="standard"/>
        <c:varyColors val="0"/>
        <c:ser>
          <c:idx val="0"/>
          <c:order val="0"/>
          <c:tx>
            <c:strRef>
              <c:f>'21-Consumer trend'!$D$20</c:f>
              <c:strCache>
                <c:ptCount val="1"/>
                <c:pt idx="0">
                  <c:v>Nominal</c:v>
                </c:pt>
              </c:strCache>
            </c:strRef>
          </c:tx>
          <c:spPr>
            <a:ln w="28575" cap="rnd">
              <a:solidFill>
                <a:schemeClr val="tx2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('21-Consumer trend'!$B$31:$C$42,'21-Consumer trend'!$B$57:$C$108)</c:f>
              <c:multiLvlStrCache>
                <c:ptCount val="6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janvier</c:v>
                  </c:pt>
                  <c:pt idx="3">
                    <c:v>février</c:v>
                  </c:pt>
                  <c:pt idx="4">
                    <c:v>mars</c:v>
                  </c:pt>
                  <c:pt idx="5">
                    <c:v>avril</c:v>
                  </c:pt>
                  <c:pt idx="6">
                    <c:v>mai</c:v>
                  </c:pt>
                  <c:pt idx="7">
                    <c:v>juin</c:v>
                  </c:pt>
                  <c:pt idx="8">
                    <c:v>juillet</c:v>
                  </c:pt>
                  <c:pt idx="9">
                    <c:v>août</c:v>
                  </c:pt>
                  <c:pt idx="10">
                    <c:v>septembre</c:v>
                  </c:pt>
                  <c:pt idx="11">
                    <c:v>octobre</c:v>
                  </c:pt>
                  <c:pt idx="12">
                    <c:v>janv </c:v>
                  </c:pt>
                  <c:pt idx="13">
                    <c:v>fevr</c:v>
                  </c:pt>
                  <c:pt idx="14">
                    <c:v>mars</c:v>
                  </c:pt>
                  <c:pt idx="15">
                    <c:v>avr</c:v>
                  </c:pt>
                  <c:pt idx="16">
                    <c:v>mai</c:v>
                  </c:pt>
                  <c:pt idx="17">
                    <c:v>juin</c:v>
                  </c:pt>
                  <c:pt idx="18">
                    <c:v>juil</c:v>
                  </c:pt>
                  <c:pt idx="19">
                    <c:v>août</c:v>
                  </c:pt>
                  <c:pt idx="20">
                    <c:v>sept </c:v>
                  </c:pt>
                  <c:pt idx="21">
                    <c:v>oct </c:v>
                  </c:pt>
                  <c:pt idx="22">
                    <c:v>nov</c:v>
                  </c:pt>
                  <c:pt idx="23">
                    <c:v>dec</c:v>
                  </c:pt>
                  <c:pt idx="24">
                    <c:v>janv </c:v>
                  </c:pt>
                  <c:pt idx="25">
                    <c:v>fevr</c:v>
                  </c:pt>
                  <c:pt idx="26">
                    <c:v>mars</c:v>
                  </c:pt>
                  <c:pt idx="27">
                    <c:v>avr</c:v>
                  </c:pt>
                  <c:pt idx="28">
                    <c:v>mai</c:v>
                  </c:pt>
                  <c:pt idx="29">
                    <c:v>juin</c:v>
                  </c:pt>
                  <c:pt idx="30">
                    <c:v>juil</c:v>
                  </c:pt>
                  <c:pt idx="31">
                    <c:v>août</c:v>
                  </c:pt>
                  <c:pt idx="32">
                    <c:v>sept </c:v>
                  </c:pt>
                  <c:pt idx="33">
                    <c:v>oct </c:v>
                  </c:pt>
                  <c:pt idx="34">
                    <c:v>nov</c:v>
                  </c:pt>
                  <c:pt idx="35">
                    <c:v>dec</c:v>
                  </c:pt>
                  <c:pt idx="36">
                    <c:v>janv </c:v>
                  </c:pt>
                  <c:pt idx="37">
                    <c:v>fevr</c:v>
                  </c:pt>
                  <c:pt idx="38">
                    <c:v>mars</c:v>
                  </c:pt>
                  <c:pt idx="39">
                    <c:v>avr</c:v>
                  </c:pt>
                  <c:pt idx="40">
                    <c:v>mai</c:v>
                  </c:pt>
                  <c:pt idx="41">
                    <c:v>juin</c:v>
                  </c:pt>
                  <c:pt idx="42">
                    <c:v>juil</c:v>
                  </c:pt>
                  <c:pt idx="43">
                    <c:v>août</c:v>
                  </c:pt>
                  <c:pt idx="44">
                    <c:v>sept </c:v>
                  </c:pt>
                  <c:pt idx="45">
                    <c:v>oct </c:v>
                  </c:pt>
                  <c:pt idx="46">
                    <c:v>nov</c:v>
                  </c:pt>
                  <c:pt idx="47">
                    <c:v>dec</c:v>
                  </c:pt>
                  <c:pt idx="48">
                    <c:v>janv </c:v>
                  </c:pt>
                  <c:pt idx="49">
                    <c:v>fevr</c:v>
                  </c:pt>
                  <c:pt idx="50">
                    <c:v>mars</c:v>
                  </c:pt>
                  <c:pt idx="51">
                    <c:v>avr</c:v>
                  </c:pt>
                  <c:pt idx="52">
                    <c:v>mai</c:v>
                  </c:pt>
                  <c:pt idx="53">
                    <c:v>juin</c:v>
                  </c:pt>
                  <c:pt idx="54">
                    <c:v>juil</c:v>
                  </c:pt>
                  <c:pt idx="55">
                    <c:v>août</c:v>
                  </c:pt>
                  <c:pt idx="56">
                    <c:v>sept </c:v>
                  </c:pt>
                  <c:pt idx="57">
                    <c:v>oct </c:v>
                  </c:pt>
                  <c:pt idx="58">
                    <c:v>nov</c:v>
                  </c:pt>
                  <c:pt idx="59">
                    <c:v>dec</c:v>
                  </c:pt>
                  <c:pt idx="60">
                    <c:v>janv </c:v>
                  </c:pt>
                  <c:pt idx="61">
                    <c:v>fevr</c:v>
                  </c:pt>
                  <c:pt idx="62">
                    <c:v>mars</c:v>
                  </c:pt>
                  <c:pt idx="63">
                    <c:v>avr</c:v>
                  </c:pt>
                </c:lvl>
                <c:lvl>
                  <c:pt idx="2">
                    <c:v>2019</c:v>
                  </c:pt>
                  <c:pt idx="12">
                    <c:v>2021</c:v>
                  </c:pt>
                  <c:pt idx="24">
                    <c:v>2022</c:v>
                  </c:pt>
                  <c:pt idx="36">
                    <c:v>2023</c:v>
                  </c:pt>
                  <c:pt idx="48">
                    <c:v>2024</c:v>
                  </c:pt>
                  <c:pt idx="60">
                    <c:v>2025</c:v>
                  </c:pt>
                </c:lvl>
              </c:multiLvlStrCache>
              <c:extLst/>
            </c:multiLvlStrRef>
          </c:cat>
          <c:val>
            <c:numRef>
              <c:f>('21-Consumer trend'!$D$31:$D$42,'21-Consumer trend'!$D$57:$D$108)</c:f>
              <c:numCache>
                <c:formatCode>0.0_ </c:formatCode>
                <c:ptCount val="64"/>
                <c:pt idx="0">
                  <c:v>0</c:v>
                </c:pt>
                <c:pt idx="1">
                  <c:v>-2.4</c:v>
                </c:pt>
                <c:pt idx="2">
                  <c:v>-1.9</c:v>
                </c:pt>
                <c:pt idx="3">
                  <c:v>-0.9</c:v>
                </c:pt>
                <c:pt idx="4">
                  <c:v>0.1</c:v>
                </c:pt>
                <c:pt idx="5">
                  <c:v>2.2000000000000002</c:v>
                </c:pt>
                <c:pt idx="6">
                  <c:v>0.3</c:v>
                </c:pt>
                <c:pt idx="7">
                  <c:v>2.2999999999999998</c:v>
                </c:pt>
                <c:pt idx="8">
                  <c:v>0.2</c:v>
                </c:pt>
                <c:pt idx="9">
                  <c:v>1.7</c:v>
                </c:pt>
                <c:pt idx="10">
                  <c:v>2.6</c:v>
                </c:pt>
                <c:pt idx="11">
                  <c:v>-4.5</c:v>
                </c:pt>
                <c:pt idx="12">
                  <c:v>-4.4000000000000004</c:v>
                </c:pt>
                <c:pt idx="13">
                  <c:v>-5.6</c:v>
                </c:pt>
                <c:pt idx="14">
                  <c:v>-1.7</c:v>
                </c:pt>
                <c:pt idx="15">
                  <c:v>2.7</c:v>
                </c:pt>
                <c:pt idx="16">
                  <c:v>1.1000000000000001</c:v>
                </c:pt>
                <c:pt idx="17">
                  <c:v>-1.4</c:v>
                </c:pt>
                <c:pt idx="18">
                  <c:v>1.7</c:v>
                </c:pt>
                <c:pt idx="19">
                  <c:v>-4</c:v>
                </c:pt>
                <c:pt idx="20">
                  <c:v>-3.4</c:v>
                </c:pt>
                <c:pt idx="21">
                  <c:v>-0.7</c:v>
                </c:pt>
                <c:pt idx="22">
                  <c:v>-1</c:v>
                </c:pt>
                <c:pt idx="23">
                  <c:v>1.1000000000000001</c:v>
                </c:pt>
                <c:pt idx="24">
                  <c:v>2.5</c:v>
                </c:pt>
                <c:pt idx="25">
                  <c:v>-1.2</c:v>
                </c:pt>
                <c:pt idx="26">
                  <c:v>0</c:v>
                </c:pt>
                <c:pt idx="27">
                  <c:v>2.2999999999999998</c:v>
                </c:pt>
                <c:pt idx="28">
                  <c:v>4.5999999999999996</c:v>
                </c:pt>
                <c:pt idx="29">
                  <c:v>3</c:v>
                </c:pt>
                <c:pt idx="30">
                  <c:v>2.2000000000000002</c:v>
                </c:pt>
                <c:pt idx="31">
                  <c:v>5.0999999999999996</c:v>
                </c:pt>
                <c:pt idx="32">
                  <c:v>6.3</c:v>
                </c:pt>
                <c:pt idx="33">
                  <c:v>5.8</c:v>
                </c:pt>
                <c:pt idx="34">
                  <c:v>3.5</c:v>
                </c:pt>
                <c:pt idx="35" formatCode="General">
                  <c:v>3.5</c:v>
                </c:pt>
                <c:pt idx="36" formatCode="General">
                  <c:v>7.2</c:v>
                </c:pt>
                <c:pt idx="37">
                  <c:v>8</c:v>
                </c:pt>
                <c:pt idx="38">
                  <c:v>6.6</c:v>
                </c:pt>
                <c:pt idx="39">
                  <c:v>5.8</c:v>
                </c:pt>
                <c:pt idx="40">
                  <c:v>4.8</c:v>
                </c:pt>
                <c:pt idx="41">
                  <c:v>3.7</c:v>
                </c:pt>
                <c:pt idx="42">
                  <c:v>7</c:v>
                </c:pt>
                <c:pt idx="43">
                  <c:v>7.3</c:v>
                </c:pt>
                <c:pt idx="44">
                  <c:v>4.9000000000000004</c:v>
                </c:pt>
                <c:pt idx="45">
                  <c:v>3.3</c:v>
                </c:pt>
                <c:pt idx="46">
                  <c:v>5.2</c:v>
                </c:pt>
                <c:pt idx="47" formatCode="General">
                  <c:v>4.7</c:v>
                </c:pt>
                <c:pt idx="48" formatCode="General">
                  <c:v>2.2999999999999998</c:v>
                </c:pt>
                <c:pt idx="49">
                  <c:v>7</c:v>
                </c:pt>
                <c:pt idx="50">
                  <c:v>6.9</c:v>
                </c:pt>
                <c:pt idx="51">
                  <c:v>1.5</c:v>
                </c:pt>
                <c:pt idx="52">
                  <c:v>1.1000000000000001</c:v>
                </c:pt>
                <c:pt idx="53">
                  <c:v>4.7</c:v>
                </c:pt>
                <c:pt idx="54">
                  <c:v>0.5</c:v>
                </c:pt>
                <c:pt idx="55">
                  <c:v>4.4000000000000004</c:v>
                </c:pt>
                <c:pt idx="56">
                  <c:v>3.1</c:v>
                </c:pt>
                <c:pt idx="57">
                  <c:v>2.4</c:v>
                </c:pt>
                <c:pt idx="58">
                  <c:v>4.2</c:v>
                </c:pt>
                <c:pt idx="59" formatCode="General">
                  <c:v>4</c:v>
                </c:pt>
                <c:pt idx="60">
                  <c:v>4.8</c:v>
                </c:pt>
                <c:pt idx="61">
                  <c:v>2</c:v>
                </c:pt>
                <c:pt idx="62">
                  <c:v>4.5999999999999996</c:v>
                </c:pt>
                <c:pt idx="63">
                  <c:v>5.4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473E-48DA-966C-F7122E61F37E}"/>
            </c:ext>
          </c:extLst>
        </c:ser>
        <c:ser>
          <c:idx val="1"/>
          <c:order val="1"/>
          <c:tx>
            <c:strRef>
              <c:f>'21-Consumer trend'!$E$20</c:f>
              <c:strCache>
                <c:ptCount val="1"/>
                <c:pt idx="0">
                  <c:v>Réel (hors inflation)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multiLvlStrRef>
              <c:f>('21-Consumer trend'!$B$31:$C$42,'21-Consumer trend'!$B$57:$C$108)</c:f>
              <c:multiLvlStrCache>
                <c:ptCount val="64"/>
                <c:lvl>
                  <c:pt idx="0">
                    <c:v>novembre</c:v>
                  </c:pt>
                  <c:pt idx="1">
                    <c:v>décembre</c:v>
                  </c:pt>
                  <c:pt idx="2">
                    <c:v>janvier</c:v>
                  </c:pt>
                  <c:pt idx="3">
                    <c:v>février</c:v>
                  </c:pt>
                  <c:pt idx="4">
                    <c:v>mars</c:v>
                  </c:pt>
                  <c:pt idx="5">
                    <c:v>avril</c:v>
                  </c:pt>
                  <c:pt idx="6">
                    <c:v>mai</c:v>
                  </c:pt>
                  <c:pt idx="7">
                    <c:v>juin</c:v>
                  </c:pt>
                  <c:pt idx="8">
                    <c:v>juillet</c:v>
                  </c:pt>
                  <c:pt idx="9">
                    <c:v>août</c:v>
                  </c:pt>
                  <c:pt idx="10">
                    <c:v>septembre</c:v>
                  </c:pt>
                  <c:pt idx="11">
                    <c:v>octobre</c:v>
                  </c:pt>
                  <c:pt idx="12">
                    <c:v>janv </c:v>
                  </c:pt>
                  <c:pt idx="13">
                    <c:v>fevr</c:v>
                  </c:pt>
                  <c:pt idx="14">
                    <c:v>mars</c:v>
                  </c:pt>
                  <c:pt idx="15">
                    <c:v>avr</c:v>
                  </c:pt>
                  <c:pt idx="16">
                    <c:v>mai</c:v>
                  </c:pt>
                  <c:pt idx="17">
                    <c:v>juin</c:v>
                  </c:pt>
                  <c:pt idx="18">
                    <c:v>juil</c:v>
                  </c:pt>
                  <c:pt idx="19">
                    <c:v>août</c:v>
                  </c:pt>
                  <c:pt idx="20">
                    <c:v>sept </c:v>
                  </c:pt>
                  <c:pt idx="21">
                    <c:v>oct </c:v>
                  </c:pt>
                  <c:pt idx="22">
                    <c:v>nov</c:v>
                  </c:pt>
                  <c:pt idx="23">
                    <c:v>dec</c:v>
                  </c:pt>
                  <c:pt idx="24">
                    <c:v>janv </c:v>
                  </c:pt>
                  <c:pt idx="25">
                    <c:v>fevr</c:v>
                  </c:pt>
                  <c:pt idx="26">
                    <c:v>mars</c:v>
                  </c:pt>
                  <c:pt idx="27">
                    <c:v>avr</c:v>
                  </c:pt>
                  <c:pt idx="28">
                    <c:v>mai</c:v>
                  </c:pt>
                  <c:pt idx="29">
                    <c:v>juin</c:v>
                  </c:pt>
                  <c:pt idx="30">
                    <c:v>juil</c:v>
                  </c:pt>
                  <c:pt idx="31">
                    <c:v>août</c:v>
                  </c:pt>
                  <c:pt idx="32">
                    <c:v>sept </c:v>
                  </c:pt>
                  <c:pt idx="33">
                    <c:v>oct </c:v>
                  </c:pt>
                  <c:pt idx="34">
                    <c:v>nov</c:v>
                  </c:pt>
                  <c:pt idx="35">
                    <c:v>dec</c:v>
                  </c:pt>
                  <c:pt idx="36">
                    <c:v>janv </c:v>
                  </c:pt>
                  <c:pt idx="37">
                    <c:v>fevr</c:v>
                  </c:pt>
                  <c:pt idx="38">
                    <c:v>mars</c:v>
                  </c:pt>
                  <c:pt idx="39">
                    <c:v>avr</c:v>
                  </c:pt>
                  <c:pt idx="40">
                    <c:v>mai</c:v>
                  </c:pt>
                  <c:pt idx="41">
                    <c:v>juin</c:v>
                  </c:pt>
                  <c:pt idx="42">
                    <c:v>juil</c:v>
                  </c:pt>
                  <c:pt idx="43">
                    <c:v>août</c:v>
                  </c:pt>
                  <c:pt idx="44">
                    <c:v>sept </c:v>
                  </c:pt>
                  <c:pt idx="45">
                    <c:v>oct </c:v>
                  </c:pt>
                  <c:pt idx="46">
                    <c:v>nov</c:v>
                  </c:pt>
                  <c:pt idx="47">
                    <c:v>dec</c:v>
                  </c:pt>
                  <c:pt idx="48">
                    <c:v>janv </c:v>
                  </c:pt>
                  <c:pt idx="49">
                    <c:v>fevr</c:v>
                  </c:pt>
                  <c:pt idx="50">
                    <c:v>mars</c:v>
                  </c:pt>
                  <c:pt idx="51">
                    <c:v>avr</c:v>
                  </c:pt>
                  <c:pt idx="52">
                    <c:v>mai</c:v>
                  </c:pt>
                  <c:pt idx="53">
                    <c:v>juin</c:v>
                  </c:pt>
                  <c:pt idx="54">
                    <c:v>juil</c:v>
                  </c:pt>
                  <c:pt idx="55">
                    <c:v>août</c:v>
                  </c:pt>
                  <c:pt idx="56">
                    <c:v>sept </c:v>
                  </c:pt>
                  <c:pt idx="57">
                    <c:v>oct </c:v>
                  </c:pt>
                  <c:pt idx="58">
                    <c:v>nov</c:v>
                  </c:pt>
                  <c:pt idx="59">
                    <c:v>dec</c:v>
                  </c:pt>
                  <c:pt idx="60">
                    <c:v>janv </c:v>
                  </c:pt>
                  <c:pt idx="61">
                    <c:v>fevr</c:v>
                  </c:pt>
                  <c:pt idx="62">
                    <c:v>mars</c:v>
                  </c:pt>
                  <c:pt idx="63">
                    <c:v>avr</c:v>
                  </c:pt>
                </c:lvl>
                <c:lvl>
                  <c:pt idx="2">
                    <c:v>2019</c:v>
                  </c:pt>
                  <c:pt idx="12">
                    <c:v>2021</c:v>
                  </c:pt>
                  <c:pt idx="24">
                    <c:v>2022</c:v>
                  </c:pt>
                  <c:pt idx="36">
                    <c:v>2023</c:v>
                  </c:pt>
                  <c:pt idx="48">
                    <c:v>2024</c:v>
                  </c:pt>
                  <c:pt idx="60">
                    <c:v>2025</c:v>
                  </c:pt>
                </c:lvl>
              </c:multiLvlStrCache>
              <c:extLst/>
            </c:multiLvlStrRef>
          </c:cat>
          <c:val>
            <c:numRef>
              <c:f>('21-Consumer trend'!$E$31:$E$42,'21-Consumer trend'!$E$57:$E$108)</c:f>
              <c:numCache>
                <c:formatCode>0.0_ </c:formatCode>
                <c:ptCount val="64"/>
                <c:pt idx="0">
                  <c:v>-0.6</c:v>
                </c:pt>
                <c:pt idx="1">
                  <c:v>-1.4</c:v>
                </c:pt>
                <c:pt idx="2">
                  <c:v>-0.4</c:v>
                </c:pt>
                <c:pt idx="3">
                  <c:v>0.7</c:v>
                </c:pt>
                <c:pt idx="4">
                  <c:v>0.5</c:v>
                </c:pt>
                <c:pt idx="5">
                  <c:v>1.5</c:v>
                </c:pt>
                <c:pt idx="6">
                  <c:v>-0.5</c:v>
                </c:pt>
                <c:pt idx="7">
                  <c:v>0.9</c:v>
                </c:pt>
                <c:pt idx="8">
                  <c:v>-0.7</c:v>
                </c:pt>
                <c:pt idx="9">
                  <c:v>1.7</c:v>
                </c:pt>
                <c:pt idx="10">
                  <c:v>2.2000000000000002</c:v>
                </c:pt>
                <c:pt idx="11">
                  <c:v>-5.4</c:v>
                </c:pt>
                <c:pt idx="12">
                  <c:v>-4.2</c:v>
                </c:pt>
                <c:pt idx="13">
                  <c:v>-5.5</c:v>
                </c:pt>
                <c:pt idx="14">
                  <c:v>-1.3</c:v>
                </c:pt>
                <c:pt idx="15">
                  <c:v>4.0999999999999996</c:v>
                </c:pt>
                <c:pt idx="16">
                  <c:v>2.1</c:v>
                </c:pt>
                <c:pt idx="17">
                  <c:v>-1.4</c:v>
                </c:pt>
                <c:pt idx="18">
                  <c:v>2.2999999999999998</c:v>
                </c:pt>
                <c:pt idx="19">
                  <c:v>-2.9</c:v>
                </c:pt>
                <c:pt idx="20">
                  <c:v>-4.2</c:v>
                </c:pt>
                <c:pt idx="21">
                  <c:v>-1.1000000000000001</c:v>
                </c:pt>
                <c:pt idx="22">
                  <c:v>-2.4</c:v>
                </c:pt>
                <c:pt idx="23">
                  <c:v>-1</c:v>
                </c:pt>
                <c:pt idx="24">
                  <c:v>0.5</c:v>
                </c:pt>
                <c:pt idx="25">
                  <c:v>-3.9</c:v>
                </c:pt>
                <c:pt idx="26">
                  <c:v>-4.4000000000000004</c:v>
                </c:pt>
                <c:pt idx="27">
                  <c:v>-3.7</c:v>
                </c:pt>
                <c:pt idx="28">
                  <c:v>-0.4</c:v>
                </c:pt>
                <c:pt idx="29">
                  <c:v>1.4</c:v>
                </c:pt>
                <c:pt idx="30">
                  <c:v>-0.1</c:v>
                </c:pt>
                <c:pt idx="31">
                  <c:v>2.5</c:v>
                </c:pt>
                <c:pt idx="32">
                  <c:v>0.5</c:v>
                </c:pt>
                <c:pt idx="33">
                  <c:v>0.5</c:v>
                </c:pt>
                <c:pt idx="34">
                  <c:v>-3.2</c:v>
                </c:pt>
                <c:pt idx="35">
                  <c:v>-3.2</c:v>
                </c:pt>
                <c:pt idx="36">
                  <c:v>-0.1</c:v>
                </c:pt>
                <c:pt idx="37">
                  <c:v>0.4</c:v>
                </c:pt>
                <c:pt idx="38">
                  <c:v>-1</c:v>
                </c:pt>
                <c:pt idx="39">
                  <c:v>-2.4</c:v>
                </c:pt>
                <c:pt idx="40">
                  <c:v>-3.4</c:v>
                </c:pt>
                <c:pt idx="41">
                  <c:v>-4.2</c:v>
                </c:pt>
                <c:pt idx="42">
                  <c:v>-1.6</c:v>
                </c:pt>
                <c:pt idx="43">
                  <c:v>-1.2</c:v>
                </c:pt>
                <c:pt idx="44">
                  <c:v>-3.7</c:v>
                </c:pt>
                <c:pt idx="45">
                  <c:v>-4.8</c:v>
                </c:pt>
                <c:pt idx="46">
                  <c:v>-1.9</c:v>
                </c:pt>
                <c:pt idx="47">
                  <c:v>-1.9</c:v>
                </c:pt>
                <c:pt idx="48">
                  <c:v>-3.1</c:v>
                </c:pt>
                <c:pt idx="49">
                  <c:v>2.1</c:v>
                </c:pt>
                <c:pt idx="50">
                  <c:v>2</c:v>
                </c:pt>
                <c:pt idx="51">
                  <c:v>-2.7</c:v>
                </c:pt>
                <c:pt idx="52">
                  <c:v>-2.9</c:v>
                </c:pt>
                <c:pt idx="53">
                  <c:v>1</c:v>
                </c:pt>
                <c:pt idx="54">
                  <c:v>-2.4</c:v>
                </c:pt>
                <c:pt idx="55">
                  <c:v>0.8</c:v>
                </c:pt>
                <c:pt idx="56">
                  <c:v>-0.3</c:v>
                </c:pt>
                <c:pt idx="57">
                  <c:v>-1.1000000000000001</c:v>
                </c:pt>
                <c:pt idx="58">
                  <c:v>-0.7</c:v>
                </c:pt>
                <c:pt idx="59">
                  <c:v>-2.2000000000000002</c:v>
                </c:pt>
                <c:pt idx="60">
                  <c:v>-2.7</c:v>
                </c:pt>
                <c:pt idx="61">
                  <c:v>-5.2</c:v>
                </c:pt>
                <c:pt idx="62">
                  <c:v>-2.5</c:v>
                </c:pt>
                <c:pt idx="63">
                  <c:v>-1.1000000000000001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473E-48DA-966C-F7122E61F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7787823"/>
        <c:axId val="1957776591"/>
      </c:lineChart>
      <c:catAx>
        <c:axId val="195778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12000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957776591"/>
        <c:crosses val="autoZero"/>
        <c:auto val="1"/>
        <c:lblAlgn val="ctr"/>
        <c:lblOffset val="100"/>
        <c:noMultiLvlLbl val="0"/>
      </c:catAx>
      <c:valAx>
        <c:axId val="1957776591"/>
        <c:scaling>
          <c:orientation val="minMax"/>
          <c:max val="10"/>
        </c:scaling>
        <c:delete val="0"/>
        <c:axPos val="l"/>
        <c:numFmt formatCode="0.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957787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902951119292337"/>
          <c:y val="0.84470879276539224"/>
          <c:w val="0.31823352120500925"/>
          <c:h val="0.10661186687171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14771981128314"/>
          <c:y val="0.10654402433929994"/>
          <c:w val="0.65449539850595662"/>
          <c:h val="0.78691195132140013"/>
        </c:manualLayout>
      </c:layout>
      <c:pieChart>
        <c:varyColors val="1"/>
        <c:ser>
          <c:idx val="0"/>
          <c:order val="0"/>
          <c:tx>
            <c:strRef>
              <c:f>'Import. IAA'!$M$14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795-447B-8CB2-EDFE5732C3CC}"/>
              </c:ext>
            </c:extLst>
          </c:dPt>
          <c:dPt>
            <c:idx val="1"/>
            <c:bubble3D val="0"/>
            <c:explosion val="11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795-447B-8CB2-EDFE5732C3CC}"/>
              </c:ext>
            </c:extLst>
          </c:dPt>
          <c:dLbls>
            <c:dLbl>
              <c:idx val="0"/>
              <c:layout>
                <c:manualLayout>
                  <c:x val="-1.4208574918471604E-2"/>
                  <c:y val="8.0080080080080079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sz="800" dirty="0" smtClean="0">
                        <a:solidFill>
                          <a:srgbClr val="00FF00"/>
                        </a:solidFill>
                      </a:rPr>
                      <a:t>Importations de produits agricoles et agro-alimentaires</a:t>
                    </a:r>
                    <a:r>
                      <a:rPr lang="fr-FR" sz="800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60F9D336-A3E9-4C50-91CF-D2B63E921CDE}" type="PERCENTAGE">
                      <a:rPr lang="fr-FR" sz="800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[POURCENTAGE]</a:t>
                    </a:fld>
                    <a:endParaRPr lang="fr-FR" sz="800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334513610521954"/>
                      <c:h val="0.348596470486234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795-447B-8CB2-EDFE5732C3CC}"/>
                </c:ext>
              </c:extLst>
            </c:dLbl>
            <c:dLbl>
              <c:idx val="1"/>
              <c:layout>
                <c:manualLayout>
                  <c:x val="0.65359444624969454"/>
                  <c:y val="9.609609609609609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en-US" sz="800" dirty="0" err="1" smtClean="0">
                        <a:solidFill>
                          <a:schemeClr val="bg1"/>
                        </a:solidFill>
                      </a:rPr>
                      <a:t>Autres</a:t>
                    </a:r>
                    <a:r>
                      <a:rPr lang="en-US" sz="800" baseline="0" dirty="0" smtClean="0">
                        <a:solidFill>
                          <a:schemeClr val="bg1"/>
                        </a:solidFill>
                      </a:rPr>
                      <a:t> importations 90%</a:t>
                    </a:r>
                    <a:endParaRPr lang="en-US" sz="8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xfrm>
                  <a:off x="12699" y="40284"/>
                  <a:ext cx="1089771" cy="572080"/>
                </a:xfrm>
                <a:noFill/>
                <a:ln w="63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93775848604962"/>
                      <c:h val="0.180363040205559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795-447B-8CB2-EDFE5732C3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IAA'!$C$15:$C$17</c15:sqref>
                  </c15:fullRef>
                </c:ext>
              </c:extLst>
              <c:f>'Import. IAA'!$C$15:$C$16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IAA'!$M$15:$M$17</c15:sqref>
                  </c15:fullRef>
                </c:ext>
              </c:extLst>
              <c:f>'Import. IAA'!$M$15:$M$16</c:f>
              <c:numCache>
                <c:formatCode>0%</c:formatCode>
                <c:ptCount val="2"/>
                <c:pt idx="0">
                  <c:v>9.9057899493384463E-2</c:v>
                </c:pt>
                <c:pt idx="1">
                  <c:v>0.9009421005066155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'[Japon 2024.xlsx]Import. IAA'!$M$17</c15:sqref>
                  <c15:spPr xmlns:c15="http://schemas.microsoft.com/office/drawing/2012/chart">
                    <a:solidFill>
                      <a:schemeClr val="bg1">
                        <a:lumMod val="95000"/>
                      </a:schemeClr>
                    </a:soli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  <c15:dLbl>
                    <c:idx val="1"/>
                    <c:layout>
                      <c:manualLayout>
                        <c:x val="0.17457795347971611"/>
                        <c:y val="-1.017811704834618E-2"/>
                      </c:manualLayout>
                    </c:layout>
                    <c:dLblPos val="bestFit"/>
                    <c:showLegendKey val="0"/>
                    <c:showVal val="0"/>
                    <c:showCatName val="1"/>
                    <c:showSerName val="0"/>
                    <c:showPercent val="1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5-1B00-4E17-AE53-67F564E4D811}"/>
                      </c:ext>
                    </c:extLst>
                  </c15:dLbl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6795-447B-8CB2-EDFE5732C3C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84-4DC5-84A7-81DBACC98D8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84-4DC5-84A7-81DBACC98D8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F84-4DC5-84A7-81DBACC98D8F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F84-4DC5-84A7-81DBACC98D8F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64244794678</c:v>
                </c:pt>
                <c:pt idx="1">
                  <c:v>78676150406</c:v>
                </c:pt>
                <c:pt idx="2">
                  <c:v>70362494490</c:v>
                </c:pt>
                <c:pt idx="3">
                  <c:v>68080804030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84-4DC5-84A7-81DBACC98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262120"/>
        <c:axId val="450916048"/>
        <c:extLst/>
      </c:barChart>
      <c:catAx>
        <c:axId val="45126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16048"/>
        <c:crosses val="autoZero"/>
        <c:auto val="1"/>
        <c:lblAlgn val="ctr"/>
        <c:lblOffset val="100"/>
        <c:noMultiLvlLbl val="0"/>
      </c:catAx>
      <c:valAx>
        <c:axId val="450916048"/>
        <c:scaling>
          <c:orientation val="minMax"/>
          <c:max val="8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212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D4-4960-A558-EF1434657E74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D4-4960-A558-EF1434657E74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D4-4960-A558-EF1434657E74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D4-4960-A558-EF1434657E74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D4-4960-A558-EF1434657E74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BD4-4960-A558-EF1434657E74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BD4-4960-A558-EF1434657E74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BD4-4960-A558-EF1434657E74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BD4-4960-A558-EF1434657E74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BD4-4960-A558-EF1434657E74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BD4-4960-A558-EF1434657E74}"/>
              </c:ext>
            </c:extLst>
          </c:dPt>
          <c:dLbls>
            <c:dLbl>
              <c:idx val="0"/>
              <c:layout>
                <c:manualLayout>
                  <c:x val="-0.16267396646654442"/>
                  <c:y val="0.188040473680075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5BD4-4960-A558-EF1434657E74}"/>
                </c:ext>
              </c:extLst>
            </c:dLbl>
            <c:dLbl>
              <c:idx val="1"/>
              <c:layout>
                <c:manualLayout>
                  <c:x val="-0.16225464273493639"/>
                  <c:y val="-5.14236720260520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26807478147261"/>
                      <c:h val="0.206024624638814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BD4-4960-A558-EF1434657E74}"/>
                </c:ext>
              </c:extLst>
            </c:dLbl>
            <c:dLbl>
              <c:idx val="2"/>
              <c:layout>
                <c:manualLayout>
                  <c:x val="-0.12245994960649528"/>
                  <c:y val="-0.194657335772098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5BD4-4960-A558-EF1434657E74}"/>
                </c:ext>
              </c:extLst>
            </c:dLbl>
            <c:dLbl>
              <c:idx val="3"/>
              <c:layout>
                <c:manualLayout>
                  <c:x val="5.8052073288331729E-2"/>
                  <c:y val="-0.1353418345789972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10F54870-96A0-4FCC-90D9-D08861A65FC0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[NOM DE CATÉGORIE]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B148D7E0-9EBB-4E4B-B7BD-722F9B5D1AE6}" type="PERCENTAG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[POURCENTAGE]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BD4-4960-A558-EF1434657E74}"/>
                </c:ext>
              </c:extLst>
            </c:dLbl>
            <c:dLbl>
              <c:idx val="4"/>
              <c:layout>
                <c:manualLayout>
                  <c:x val="0.1451763461598283"/>
                  <c:y val="-0.135157773398159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5BD4-4960-A558-EF1434657E74}"/>
                </c:ext>
              </c:extLst>
            </c:dLbl>
            <c:dLbl>
              <c:idx val="5"/>
              <c:layout>
                <c:manualLayout>
                  <c:x val="0.16857635238124863"/>
                  <c:y val="-4.51754817320651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BD4-4960-A558-EF1434657E74}"/>
                </c:ext>
              </c:extLst>
            </c:dLbl>
            <c:dLbl>
              <c:idx val="6"/>
              <c:layout>
                <c:manualLayout>
                  <c:x val="8.2371605437521348E-4"/>
                  <c:y val="0.121194947163452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BD4-4960-A558-EF1434657E74}"/>
                </c:ext>
              </c:extLst>
            </c:dLbl>
            <c:dLbl>
              <c:idx val="7"/>
              <c:layout>
                <c:manualLayout>
                  <c:x val="-9.4814446138053315E-3"/>
                  <c:y val="8.02451804816029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BD4-4960-A558-EF1434657E74}"/>
                </c:ext>
              </c:extLst>
            </c:dLbl>
            <c:dLbl>
              <c:idx val="9"/>
              <c:layout>
                <c:manualLayout>
                  <c:x val="5.5641356006216669E-2"/>
                  <c:y val="-0.105043241046417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BD4-4960-A558-EF1434657E74}"/>
                </c:ext>
              </c:extLst>
            </c:dLbl>
            <c:dLbl>
              <c:idx val="10"/>
              <c:layout>
                <c:manualLayout>
                  <c:x val="0.14083578560985474"/>
                  <c:y val="0.18510785710478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5BD4-4960-A558-EF1434657E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TBB'!$C$33:$C$44</c15:sqref>
                  </c15:fullRef>
                </c:ext>
              </c:extLst>
              <c:f>'Import. TBB'!$C$34:$C$44</c:f>
              <c:strCache>
                <c:ptCount val="11"/>
                <c:pt idx="0">
                  <c:v>Viande et produits carnés</c:v>
                </c:pt>
                <c:pt idx="1">
                  <c:v>Pêche et aquaculture</c:v>
                </c:pt>
                <c:pt idx="2">
                  <c:v>Fruits et légumes</c:v>
                </c:pt>
                <c:pt idx="3">
                  <c:v>Produits d'épicerie</c:v>
                </c:pt>
                <c:pt idx="4">
                  <c:v>Céréales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Laits et produits laitiers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TBB'!$M$33:$M$44</c15:sqref>
                  </c15:fullRef>
                </c:ext>
              </c:extLst>
              <c:f>'Import. TBB'!$M$34:$M$44</c:f>
              <c:numCache>
                <c:formatCode>0%</c:formatCode>
                <c:ptCount val="11"/>
                <c:pt idx="0">
                  <c:v>0.19114415593954612</c:v>
                </c:pt>
                <c:pt idx="1">
                  <c:v>0.17223388501453338</c:v>
                </c:pt>
                <c:pt idx="2">
                  <c:v>0.12100527694076353</c:v>
                </c:pt>
                <c:pt idx="3">
                  <c:v>0.1003212414763839</c:v>
                </c:pt>
                <c:pt idx="4">
                  <c:v>9.8936012286692729E-2</c:v>
                </c:pt>
                <c:pt idx="5">
                  <c:v>6.3328657547877087E-2</c:v>
                </c:pt>
                <c:pt idx="6">
                  <c:v>4.2741758641947694E-2</c:v>
                </c:pt>
                <c:pt idx="7">
                  <c:v>2.5466002343862155E-2</c:v>
                </c:pt>
                <c:pt idx="8">
                  <c:v>1.1460488916320455E-2</c:v>
                </c:pt>
                <c:pt idx="9">
                  <c:v>4.1256788606114231E-3</c:v>
                </c:pt>
                <c:pt idx="10">
                  <c:v>0.16923684203146153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5BD4-4960-A558-EF1434657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ED-4B0A-B9B4-7DF952338611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ED-4B0A-B9B4-7DF9523386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ED-4B0A-B9B4-7DF952338611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ED-4B0A-B9B4-7DF95233861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ED-4B0A-B9B4-7DF95233861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ED-4B0A-B9B4-7DF952338611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8ED-4B0A-B9B4-7DF952338611}"/>
              </c:ext>
            </c:extLst>
          </c:dPt>
          <c:dPt>
            <c:idx val="7"/>
            <c:invertIfNegative val="0"/>
            <c:bubble3D val="0"/>
            <c:spPr>
              <a:solidFill>
                <a:srgbClr val="FFFF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8ED-4B0A-B9B4-7DF95233861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8ED-4B0A-B9B4-7DF95233861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8ED-4B0A-B9B4-7DF952338611}"/>
              </c:ext>
            </c:extLst>
          </c:dPt>
          <c:dPt>
            <c:idx val="10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8ED-4B0A-B9B4-7DF952338611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8ED-4B0A-B9B4-7DF952338611}"/>
              </c:ext>
            </c:extLst>
          </c:dPt>
          <c:dPt>
            <c:idx val="12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8ED-4B0A-B9B4-7DF9523386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IAA'!$C$70:$C$81</c:f>
              <c:strCache>
                <c:ptCount val="12"/>
                <c:pt idx="0">
                  <c:v>Union européenne</c:v>
                </c:pt>
                <c:pt idx="1">
                  <c:v>États-Unis</c:v>
                </c:pt>
                <c:pt idx="2">
                  <c:v>Chine</c:v>
                </c:pt>
                <c:pt idx="3">
                  <c:v>Australie</c:v>
                </c:pt>
                <c:pt idx="4">
                  <c:v>Thaïlande</c:v>
                </c:pt>
                <c:pt idx="5">
                  <c:v>Brésil</c:v>
                </c:pt>
                <c:pt idx="6">
                  <c:v>Canada</c:v>
                </c:pt>
                <c:pt idx="7">
                  <c:v>Corée du Sud</c:v>
                </c:pt>
                <c:pt idx="8">
                  <c:v>Italie</c:v>
                </c:pt>
                <c:pt idx="9">
                  <c:v>Indonésie</c:v>
                </c:pt>
                <c:pt idx="10">
                  <c:v>Vietnam</c:v>
                </c:pt>
                <c:pt idx="11">
                  <c:v>France (12)</c:v>
                </c:pt>
              </c:strCache>
            </c:strRef>
          </c:cat>
          <c:val>
            <c:numRef>
              <c:f>'Import. IAA'!$M$70:$M$81</c:f>
              <c:numCache>
                <c:formatCode>0%</c:formatCode>
                <c:ptCount val="12"/>
                <c:pt idx="0">
                  <c:v>0.14483333655482389</c:v>
                </c:pt>
                <c:pt idx="1">
                  <c:v>0.18392454343638867</c:v>
                </c:pt>
                <c:pt idx="2">
                  <c:v>0.1255742646228557</c:v>
                </c:pt>
                <c:pt idx="3">
                  <c:v>6.6634463717569578E-2</c:v>
                </c:pt>
                <c:pt idx="4">
                  <c:v>5.9239669470160926E-2</c:v>
                </c:pt>
                <c:pt idx="5">
                  <c:v>5.3273237202101829E-2</c:v>
                </c:pt>
                <c:pt idx="6">
                  <c:v>5.2616561320596375E-2</c:v>
                </c:pt>
                <c:pt idx="7">
                  <c:v>3.4163242137609053E-2</c:v>
                </c:pt>
                <c:pt idx="8">
                  <c:v>3.3965717972147161E-2</c:v>
                </c:pt>
                <c:pt idx="9">
                  <c:v>3.1280266006576421E-2</c:v>
                </c:pt>
                <c:pt idx="10">
                  <c:v>2.7966159964283255E-2</c:v>
                </c:pt>
                <c:pt idx="11">
                  <c:v>2.5781425998238169E-2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8ED-4B0A-B9B4-7DF952338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154080"/>
        <c:axId val="450764768"/>
      </c:barChart>
      <c:catAx>
        <c:axId val="450154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764768"/>
        <c:crosses val="autoZero"/>
        <c:auto val="1"/>
        <c:lblAlgn val="ctr"/>
        <c:lblOffset val="100"/>
        <c:noMultiLvlLbl val="0"/>
      </c:catAx>
      <c:valAx>
        <c:axId val="45076476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5015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DB-4C63-8A5B-83A424FF5D16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-58938692098</c:v>
                </c:pt>
                <c:pt idx="1">
                  <c:v>-59358396781</c:v>
                </c:pt>
                <c:pt idx="2">
                  <c:v>-61970497441</c:v>
                </c:pt>
                <c:pt idx="3">
                  <c:v>-62017048599</c:v>
                </c:pt>
                <c:pt idx="4">
                  <c:v>-65660821076</c:v>
                </c:pt>
                <c:pt idx="5">
                  <c:v>-61343804699</c:v>
                </c:pt>
                <c:pt idx="6">
                  <c:v>-64244794678</c:v>
                </c:pt>
                <c:pt idx="7">
                  <c:v>-78676150406</c:v>
                </c:pt>
                <c:pt idx="8">
                  <c:v>-70362494490</c:v>
                </c:pt>
                <c:pt idx="9">
                  <c:v>-68080804030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DB-4C63-8A5B-83A424FF5D16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4868356963</c:v>
                </c:pt>
                <c:pt idx="1">
                  <c:v>5514000155</c:v>
                </c:pt>
                <c:pt idx="2">
                  <c:v>5567954713</c:v>
                </c:pt>
                <c:pt idx="3">
                  <c:v>6181266055</c:v>
                </c:pt>
                <c:pt idx="4">
                  <c:v>6688946187</c:v>
                </c:pt>
                <c:pt idx="5">
                  <c:v>6982910622</c:v>
                </c:pt>
                <c:pt idx="6">
                  <c:v>8144536274</c:v>
                </c:pt>
                <c:pt idx="7">
                  <c:v>8760251270</c:v>
                </c:pt>
                <c:pt idx="8">
                  <c:v>7954834698</c:v>
                </c:pt>
                <c:pt idx="9">
                  <c:v>7702814635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DB-4C63-8A5B-83A424FF5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1509016"/>
        <c:axId val="45150666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IAA'!$D$7:$M$7</c:f>
              <c:numCache>
                <c:formatCode>0</c:formatCode>
                <c:ptCount val="10"/>
                <c:pt idx="0">
                  <c:v>-54070335135</c:v>
                </c:pt>
                <c:pt idx="1">
                  <c:v>-53844396626</c:v>
                </c:pt>
                <c:pt idx="2">
                  <c:v>-56402542728</c:v>
                </c:pt>
                <c:pt idx="3">
                  <c:v>-55835782544</c:v>
                </c:pt>
                <c:pt idx="4">
                  <c:v>-58971874889</c:v>
                </c:pt>
                <c:pt idx="5">
                  <c:v>-54360894077</c:v>
                </c:pt>
                <c:pt idx="6">
                  <c:v>-56100258404</c:v>
                </c:pt>
                <c:pt idx="7">
                  <c:v>-69915899136</c:v>
                </c:pt>
                <c:pt idx="8">
                  <c:v>-62407659792</c:v>
                </c:pt>
                <c:pt idx="9">
                  <c:v>-60377989395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1DB-4C63-8A5B-83A424FF5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1509016"/>
        <c:axId val="451506664"/>
      </c:lineChart>
      <c:catAx>
        <c:axId val="45150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6664"/>
        <c:crosses val="autoZero"/>
        <c:auto val="1"/>
        <c:lblAlgn val="ctr"/>
        <c:lblOffset val="100"/>
        <c:noMultiLvlLbl val="0"/>
      </c:catAx>
      <c:valAx>
        <c:axId val="451506664"/>
        <c:scaling>
          <c:orientation val="minMax"/>
          <c:max val="10000000000"/>
          <c:min val="-8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901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0.0223</cdr:x>
      <cdr:y>0.36186</cdr:y>
    </cdr:from>
    <cdr:to>
      <cdr:x>0.98662</cdr:x>
      <cdr:y>0.36186</cdr:y>
    </cdr:to>
    <cdr:cxnSp macro="">
      <cdr:nvCxnSpPr>
        <cdr:cNvPr id="3" name="Connecteur droit 2">
          <a:extLst xmlns:a="http://schemas.openxmlformats.org/drawingml/2006/main">
            <a:ext uri="{FF2B5EF4-FFF2-40B4-BE49-F238E27FC236}">
              <a16:creationId xmlns:a16="http://schemas.microsoft.com/office/drawing/2014/main" id="{6A5751AD-5771-4055-9B24-D0F0EF5CE988}"/>
            </a:ext>
          </a:extLst>
        </cdr:cNvPr>
        <cdr:cNvCxnSpPr/>
      </cdr:nvCxnSpPr>
      <cdr:spPr>
        <a:xfrm xmlns:a="http://schemas.openxmlformats.org/drawingml/2006/main">
          <a:off x="182880" y="1342928"/>
          <a:ext cx="790956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0.06813</cdr:x>
      <cdr:y>0.12421</cdr:y>
    </cdr:from>
    <cdr:to>
      <cdr:x>0.98766</cdr:x>
      <cdr:y>0.1248</cdr:y>
    </cdr:to>
    <cdr:cxnSp macro="">
      <cdr:nvCxnSpPr>
        <cdr:cNvPr id="3" name="Connecteur droit 2"/>
        <cdr:cNvCxnSpPr/>
      </cdr:nvCxnSpPr>
      <cdr:spPr>
        <a:xfrm xmlns:a="http://schemas.openxmlformats.org/drawingml/2006/main">
          <a:off x="807971" y="566459"/>
          <a:ext cx="10904042" cy="269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0.47908</cdr:x>
      <cdr:y>0.13432</cdr:y>
    </cdr:from>
    <cdr:to>
      <cdr:x>0.98959</cdr:x>
      <cdr:y>0.88685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681108" y="565544"/>
          <a:ext cx="6053865" cy="3168522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0.34559</cdr:x>
      <cdr:y>0.6811</cdr:y>
    </cdr:from>
    <cdr:to>
      <cdr:x>0.5377</cdr:x>
      <cdr:y>0.77212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363884" y="2492210"/>
          <a:ext cx="758165" cy="3330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- 7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 %</a:t>
          </a:r>
        </a:p>
      </cdr:txBody>
    </cdr:sp>
  </cdr:relSizeAnchor>
  <cdr:relSizeAnchor xmlns:cdr="http://schemas.openxmlformats.org/drawingml/2006/chartDrawing">
    <cdr:from>
      <cdr:x>0.39554</cdr:x>
      <cdr:y>0.54356</cdr:y>
    </cdr:from>
    <cdr:to>
      <cdr:x>0.52484</cdr:x>
      <cdr:y>0.61623</cdr:y>
    </cdr:to>
    <cdr:sp macro="" textlink="">
      <cdr:nvSpPr>
        <cdr:cNvPr id="4" name="ZoneTexte 1"/>
        <cdr:cNvSpPr txBox="1"/>
      </cdr:nvSpPr>
      <cdr:spPr>
        <a:xfrm xmlns:a="http://schemas.openxmlformats.org/drawingml/2006/main">
          <a:off x="1561019" y="1988950"/>
          <a:ext cx="510284" cy="2658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- 1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0.43238</cdr:x>
      <cdr:y>0.37699</cdr:y>
    </cdr:from>
    <cdr:to>
      <cdr:x>0.6157</cdr:x>
      <cdr:y>0.46606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1706390" y="1379468"/>
          <a:ext cx="723475" cy="3258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- 23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0.44929</cdr:x>
      <cdr:y>0.24867</cdr:y>
    </cdr:from>
    <cdr:to>
      <cdr:x>0.6157</cdr:x>
      <cdr:y>0.32722</cdr:y>
    </cdr:to>
    <cdr:sp macro="" textlink="">
      <cdr:nvSpPr>
        <cdr:cNvPr id="6" name="ZoneTexte 1"/>
        <cdr:cNvSpPr txBox="1"/>
      </cdr:nvSpPr>
      <cdr:spPr>
        <a:xfrm xmlns:a="http://schemas.openxmlformats.org/drawingml/2006/main">
          <a:off x="1773126" y="909925"/>
          <a:ext cx="656739" cy="2874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- 1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0.68585</cdr:x>
      <cdr:y>0.09639</cdr:y>
    </cdr:from>
    <cdr:to>
      <cdr:x>0.9007</cdr:x>
      <cdr:y>0.17588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2706702" y="352696"/>
          <a:ext cx="847909" cy="2908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- 19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0.08307</cdr:x>
      <cdr:y>0.19599</cdr:y>
    </cdr:from>
    <cdr:to>
      <cdr:x>0.98723</cdr:x>
      <cdr:y>0.19779</cdr:y>
    </cdr:to>
    <cdr:cxnSp macro="">
      <cdr:nvCxnSpPr>
        <cdr:cNvPr id="2" name="Connecteur droit 1"/>
        <cdr:cNvCxnSpPr/>
      </cdr:nvCxnSpPr>
      <cdr:spPr>
        <a:xfrm xmlns:a="http://schemas.openxmlformats.org/drawingml/2006/main" flipV="1">
          <a:off x="985111" y="999723"/>
          <a:ext cx="10721895" cy="918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0.08701</cdr:x>
      <cdr:y>0.05701</cdr:y>
    </cdr:from>
    <cdr:to>
      <cdr:x>1</cdr:x>
      <cdr:y>0.10722</cdr:y>
    </cdr:to>
    <cdr:sp macro="" textlink="">
      <cdr:nvSpPr>
        <cdr:cNvPr id="13" name="ZoneTexte 12"/>
        <cdr:cNvSpPr txBox="1"/>
      </cdr:nvSpPr>
      <cdr:spPr>
        <a:xfrm xmlns:a="http://schemas.openxmlformats.org/drawingml/2006/main">
          <a:off x="1031772" y="314525"/>
          <a:ext cx="1082663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       	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- 1 %              - 1 %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2 %       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2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%            + 6 %                  + 1 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- 19 %            - 3 %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+ 14 %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- 1 %</a:t>
          </a:r>
          <a:r>
            <a:rPr lang="fr-FR" sz="1200" b="1" i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FF0000"/>
            </a:solidFill>
            <a:latin typeface="Marianne" panose="02000000000000000000" pitchFamily="50" charset="0"/>
          </a:endParaRPr>
        </a:p>
      </cdr:txBody>
    </cdr:sp>
  </cdr:relSizeAnchor>
  <cdr:relSizeAnchor xmlns:cdr="http://schemas.openxmlformats.org/drawingml/2006/chartDrawing">
    <cdr:from>
      <cdr:x>0.89732</cdr:x>
      <cdr:y>0.02845</cdr:y>
    </cdr:from>
    <cdr:to>
      <cdr:x>0.98488</cdr:x>
      <cdr:y>0.93569</cdr:y>
    </cdr:to>
    <cdr:sp macro="" textlink="">
      <cdr:nvSpPr>
        <cdr:cNvPr id="14" name="Rectangle 13"/>
        <cdr:cNvSpPr/>
      </cdr:nvSpPr>
      <cdr:spPr>
        <a:xfrm xmlns:a="http://schemas.openxmlformats.org/drawingml/2006/main">
          <a:off x="10640784" y="152600"/>
          <a:ext cx="1038322" cy="48666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fr-FR" sz="110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0.91751</cdr:x>
      <cdr:y>0</cdr:y>
    </cdr:from>
    <cdr:to>
      <cdr:x>0.96621</cdr:x>
      <cdr:y>0.05858</cdr:y>
    </cdr:to>
    <cdr:sp macro="" textlink="">
      <cdr:nvSpPr>
        <cdr:cNvPr id="15" name="Rectangle 14"/>
        <cdr:cNvSpPr/>
      </cdr:nvSpPr>
      <cdr:spPr>
        <a:xfrm xmlns:a="http://schemas.openxmlformats.org/drawingml/2006/main">
          <a:off x="10880205" y="0"/>
          <a:ext cx="577504" cy="32316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28575">
          <a:solidFill>
            <a:srgbClr val="FF0000"/>
          </a:solidFill>
        </a:ln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500" b="1" dirty="0" smtClean="0">
              <a:ln w="22225">
                <a:noFill/>
                <a:prstDash val="solid"/>
              </a:ln>
              <a:solidFill>
                <a:srgbClr val="FF0000"/>
              </a:solidFill>
              <a:latin typeface="Marianne" panose="02000000000000000000" pitchFamily="50" charset="0"/>
            </a:rPr>
            <a:t>11</a:t>
          </a:r>
          <a:r>
            <a:rPr lang="fr-FR" sz="1500" b="1" baseline="30000" dirty="0" smtClean="0">
              <a:ln w="22225">
                <a:noFill/>
                <a:prstDash val="solid"/>
              </a:ln>
              <a:solidFill>
                <a:srgbClr val="FF0000"/>
              </a:solidFill>
              <a:latin typeface="Marianne" panose="02000000000000000000" pitchFamily="50" charset="0"/>
            </a:rPr>
            <a:t>e</a:t>
          </a:r>
          <a:endParaRPr lang="fr-FR" sz="1500" cap="none" spc="0" baseline="30000" dirty="0">
            <a:ln w="22225">
              <a:solidFill>
                <a:srgbClr val="FF0000"/>
              </a:solidFill>
              <a:prstDash val="solid"/>
            </a:ln>
            <a:solidFill>
              <a:srgbClr val="FF0000"/>
            </a:solidFill>
            <a:effectLst/>
            <a:latin typeface="Garamond" panose="02020404030301010803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Les échanges de produits agricoles et agro-alimentaires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Les échanges de produits agricoles et agro-alimentaires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Les échanges de produits agricoles et agro-alimentaires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Les échanges de produits agricoles et agro-alimentaires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Les échanges de produits agricoles et agro-alimentaires Source : douanes japonaises,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Japon – Les échanges de produits agricoles et agro-alimentaires Source : douanes japonaises,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Japon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59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904218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 smtClean="0"/>
              <a:t>: Hong Kong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</a:p>
          <a:p>
            <a:r>
              <a:rPr lang="fr-FR" b="0" dirty="0" smtClean="0"/>
              <a:t>Balances</a:t>
            </a:r>
            <a:r>
              <a:rPr lang="fr-FR" b="0" dirty="0">
                <a:solidFill>
                  <a:srgbClr val="E8A3A3"/>
                </a:solidFill>
              </a:rPr>
              <a:t> déficitaires </a:t>
            </a:r>
            <a:r>
              <a:rPr lang="fr-FR" b="0" dirty="0" smtClean="0"/>
              <a:t>: États-Unis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(11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422781"/>
              </p:ext>
            </p:extLst>
          </p:nvPr>
        </p:nvGraphicFramePr>
        <p:xfrm>
          <a:off x="166798" y="1828800"/>
          <a:ext cx="11858404" cy="4210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39131" y="1957620"/>
            <a:ext cx="4908776" cy="424072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939131" y="2381692"/>
            <a:ext cx="10955355" cy="253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847907" y="2381692"/>
            <a:ext cx="1084521" cy="3188598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18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635258" y="5684852"/>
            <a:ext cx="371061" cy="1590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319" y="745087"/>
            <a:ext cx="10179362" cy="536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6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2080469" y="4483546"/>
            <a:ext cx="6089311" cy="680040"/>
          </a:xfrm>
        </p:spPr>
        <p:txBody>
          <a:bodyPr/>
          <a:lstStyle/>
          <a:p>
            <a:r>
              <a:rPr lang="fr-FR" dirty="0" smtClean="0"/>
              <a:t>Le Japon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365834"/>
              </p:ext>
            </p:extLst>
          </p:nvPr>
        </p:nvGraphicFramePr>
        <p:xfrm>
          <a:off x="6781738" y="3215428"/>
          <a:ext cx="5410262" cy="321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041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499638" y="6296440"/>
            <a:ext cx="4965101" cy="505087"/>
          </a:xfrm>
        </p:spPr>
        <p:txBody>
          <a:bodyPr/>
          <a:lstStyle/>
          <a:p>
            <a:r>
              <a:rPr lang="fr-FR" dirty="0" smtClean="0"/>
              <a:t>Japon– </a:t>
            </a:r>
            <a:r>
              <a:rPr lang="fr-FR" dirty="0"/>
              <a:t>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japonaise </a:t>
            </a:r>
            <a:r>
              <a:rPr lang="fr-FR" i="1" dirty="0"/>
              <a:t>(diagrammes 1 et 2) et </a:t>
            </a:r>
            <a:r>
              <a:rPr lang="fr-FR" i="1" dirty="0" smtClean="0"/>
              <a:t>française </a:t>
            </a:r>
            <a:r>
              <a:rPr lang="fr-FR" i="1" dirty="0"/>
              <a:t>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franco-japonais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Baisse de 7 % entre 2023 et </a:t>
            </a:r>
            <a:r>
              <a:rPr lang="fr-FR" dirty="0" smtClean="0">
                <a:solidFill>
                  <a:srgbClr val="FF0000"/>
                </a:solidFill>
              </a:rPr>
              <a:t>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Vins et spiritueux : - 10 %</a:t>
            </a:r>
          </a:p>
          <a:p>
            <a:r>
              <a:rPr lang="fr-FR" dirty="0">
                <a:solidFill>
                  <a:srgbClr val="00B050"/>
                </a:solidFill>
              </a:rPr>
              <a:t>Produits d’épicerie : + 8 %</a:t>
            </a:r>
          </a:p>
          <a:p>
            <a:r>
              <a:rPr lang="fr-FR" dirty="0">
                <a:solidFill>
                  <a:srgbClr val="00B050"/>
                </a:solidFill>
              </a:rPr>
              <a:t>Viandes et produits carnés : + 5 %</a:t>
            </a: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</a:t>
            </a:r>
            <a:r>
              <a:rPr lang="fr-FR" dirty="0" smtClean="0"/>
              <a:t>aponais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siatiques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j</a:t>
            </a:r>
            <a:r>
              <a:rPr lang="fr-FR" dirty="0" smtClean="0"/>
              <a:t>aponaises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854963"/>
              </p:ext>
            </p:extLst>
          </p:nvPr>
        </p:nvGraphicFramePr>
        <p:xfrm>
          <a:off x="214852" y="1763486"/>
          <a:ext cx="3862808" cy="365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555293"/>
              </p:ext>
            </p:extLst>
          </p:nvPr>
        </p:nvGraphicFramePr>
        <p:xfrm>
          <a:off x="4143502" y="1763486"/>
          <a:ext cx="3886689" cy="365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phique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387364"/>
              </p:ext>
            </p:extLst>
          </p:nvPr>
        </p:nvGraphicFramePr>
        <p:xfrm>
          <a:off x="8042132" y="1763486"/>
          <a:ext cx="3946514" cy="3659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50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japonaise avec la France (en valeur)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786566"/>
              </p:ext>
            </p:extLst>
          </p:nvPr>
        </p:nvGraphicFramePr>
        <p:xfrm>
          <a:off x="166798" y="853440"/>
          <a:ext cx="11858404" cy="5100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46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japonaise avec la France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775444"/>
            <a:ext cx="11858404" cy="428693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 smtClean="0"/>
              <a:t> : </a:t>
            </a:r>
            <a:r>
              <a:rPr lang="fr-FR" b="0" i="1" dirty="0" smtClean="0"/>
              <a:t>Vins et spiritueux.</a:t>
            </a: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629209"/>
              </p:ext>
            </p:extLst>
          </p:nvPr>
        </p:nvGraphicFramePr>
        <p:xfrm>
          <a:off x="166798" y="1204137"/>
          <a:ext cx="11858404" cy="4852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1174459" y="1353939"/>
            <a:ext cx="10721895" cy="4191184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1174459" y="1362328"/>
            <a:ext cx="10721895" cy="91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8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995961"/>
              </p:ext>
            </p:extLst>
          </p:nvPr>
        </p:nvGraphicFramePr>
        <p:xfrm>
          <a:off x="166798" y="1440533"/>
          <a:ext cx="11858404" cy="4645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en provenance de France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sp>
        <p:nvSpPr>
          <p:cNvPr id="9" name="ZoneTexte 12"/>
          <p:cNvSpPr txBox="1">
            <a:spLocks noGrp="1"/>
          </p:cNvSpPr>
          <p:nvPr>
            <p:ph type="body" sz="quarter" idx="15"/>
          </p:nvPr>
        </p:nvSpPr>
        <p:spPr>
          <a:xfrm>
            <a:off x="913916" y="1551188"/>
            <a:ext cx="1078872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   +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5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%             + 5 %  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25 %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41 %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- 3 %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+ 13 %            + 30 %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- 11 %             - 76 %             - 19 %   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+ 11 %</a:t>
            </a:r>
            <a:r>
              <a:rPr lang="fr-FR" sz="1200" b="1" i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texte 4"/>
          <p:cNvSpPr txBox="1">
            <a:spLocks/>
          </p:cNvSpPr>
          <p:nvPr/>
        </p:nvSpPr>
        <p:spPr>
          <a:xfrm>
            <a:off x="173174" y="855489"/>
            <a:ext cx="11852028" cy="35519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Les importations de </a:t>
            </a:r>
            <a:r>
              <a:rPr lang="fr-FR" i="1" dirty="0" smtClean="0"/>
              <a:t>Vins et Spiritueux</a:t>
            </a:r>
            <a:r>
              <a:rPr lang="fr-FR" dirty="0" smtClean="0"/>
              <a:t> augmentent de 5 % </a:t>
            </a:r>
            <a:r>
              <a:rPr lang="fr-FR" dirty="0"/>
              <a:t>cumulativement </a:t>
            </a:r>
            <a:r>
              <a:rPr lang="fr-FR" dirty="0" smtClean="0"/>
              <a:t>sur trois ans.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669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marchés de la France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731228" y="473042"/>
            <a:ext cx="2293973" cy="3052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fr-FR" dirty="0"/>
              <a:t>Taux de variation 2024/2023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453306"/>
              </p:ext>
            </p:extLst>
          </p:nvPr>
        </p:nvGraphicFramePr>
        <p:xfrm>
          <a:off x="166797" y="836067"/>
          <a:ext cx="11858405" cy="5364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4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18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457929"/>
              </p:ext>
            </p:extLst>
          </p:nvPr>
        </p:nvGraphicFramePr>
        <p:xfrm>
          <a:off x="166799" y="847288"/>
          <a:ext cx="5891102" cy="471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430702"/>
              </p:ext>
            </p:extLst>
          </p:nvPr>
        </p:nvGraphicFramePr>
        <p:xfrm>
          <a:off x="6134640" y="847288"/>
          <a:ext cx="5811283" cy="471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86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062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Japon – Les échanges de produits agricoles et agro-alimentaires</a:t>
            </a:r>
          </a:p>
          <a:p>
            <a:r>
              <a:rPr lang="fr-FR" i="1" dirty="0"/>
              <a:t>Source : Service économique régional de Tokyo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puissance </a:t>
            </a:r>
            <a:r>
              <a:rPr lang="fr-FR" dirty="0"/>
              <a:t>économique de premier plan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8" y="1343238"/>
            <a:ext cx="3722186" cy="4673315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b="1" dirty="0"/>
              <a:t>Un </a:t>
            </a:r>
            <a:r>
              <a:rPr lang="fr-FR" sz="1600" b="1" dirty="0"/>
              <a:t>marché </a:t>
            </a:r>
            <a:r>
              <a:rPr lang="fr-FR" sz="1600" b="1" dirty="0" smtClean="0"/>
              <a:t>riche </a:t>
            </a:r>
            <a:r>
              <a:rPr lang="fr-FR" sz="1600" dirty="0" smtClean="0"/>
              <a:t>(4</a:t>
            </a:r>
            <a:r>
              <a:rPr lang="fr-FR" sz="1600" baseline="30000" dirty="0" smtClean="0"/>
              <a:t>e</a:t>
            </a:r>
            <a:r>
              <a:rPr lang="fr-FR" sz="1600" dirty="0" smtClean="0"/>
              <a:t> </a:t>
            </a:r>
            <a:r>
              <a:rPr lang="fr-FR" sz="1600" dirty="0"/>
              <a:t>économie mondiale, PIB/habitant de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50 000 € </a:t>
            </a:r>
            <a:r>
              <a:rPr lang="fr-FR" sz="1600" dirty="0"/>
              <a:t>en 2024</a:t>
            </a:r>
            <a:r>
              <a:rPr lang="fr-FR" sz="1600" dirty="0" smtClean="0"/>
              <a:t>).</a:t>
            </a:r>
            <a:endParaRPr lang="fr-FR" sz="16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Une </a:t>
            </a:r>
            <a:r>
              <a:rPr lang="fr-FR" sz="1600" b="1" dirty="0"/>
              <a:t>population nombreuse mais vieillissante </a:t>
            </a:r>
            <a:r>
              <a:rPr lang="fr-FR" sz="1600" dirty="0"/>
              <a:t>(</a:t>
            </a:r>
            <a:r>
              <a:rPr lang="fr-FR" sz="1600" dirty="0" smtClean="0"/>
              <a:t>124 M d’habitants).</a:t>
            </a:r>
            <a:endParaRPr lang="fr-FR" sz="16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Un </a:t>
            </a:r>
            <a:r>
              <a:rPr lang="fr-FR" sz="1600" b="1" dirty="0"/>
              <a:t>marché mature (</a:t>
            </a:r>
            <a:r>
              <a:rPr lang="fr-FR" sz="1600" dirty="0"/>
              <a:t>population ouverte aux habitudes de consommation occidentales, réseaux de connaisseurs passionnés de vins et de cuisine </a:t>
            </a:r>
            <a:r>
              <a:rPr lang="fr-FR" sz="1600" dirty="0" smtClean="0"/>
              <a:t>française, etc.).</a:t>
            </a:r>
            <a:endParaRPr lang="fr-FR" sz="16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dirty="0" smtClean="0"/>
              <a:t>Un</a:t>
            </a:r>
            <a:r>
              <a:rPr lang="fr-FR" sz="1600" b="1" dirty="0" smtClean="0"/>
              <a:t> </a:t>
            </a:r>
            <a:r>
              <a:rPr lang="fr-FR" sz="1600" b="1" dirty="0"/>
              <a:t>marché alimentaire large et diversifié </a:t>
            </a:r>
            <a:r>
              <a:rPr lang="fr-FR" sz="1600" dirty="0"/>
              <a:t>(CA de </a:t>
            </a:r>
            <a:r>
              <a:rPr lang="fr-FR" sz="1600" dirty="0" smtClean="0"/>
              <a:t>175 Md € </a:t>
            </a:r>
            <a:r>
              <a:rPr lang="fr-FR" sz="1600" dirty="0"/>
              <a:t>en 2023 pour les IAA, </a:t>
            </a:r>
            <a:r>
              <a:rPr lang="fr-FR" sz="1600" dirty="0" smtClean="0"/>
              <a:t>180 Md € </a:t>
            </a:r>
            <a:r>
              <a:rPr lang="fr-FR" sz="1600" dirty="0"/>
              <a:t>pour le </a:t>
            </a:r>
            <a:r>
              <a:rPr lang="fr-FR" sz="1600" i="1" dirty="0" err="1"/>
              <a:t>retail</a:t>
            </a:r>
            <a:r>
              <a:rPr lang="fr-FR" sz="1600" dirty="0"/>
              <a:t>, </a:t>
            </a:r>
            <a:r>
              <a:rPr lang="fr-FR" sz="1600" dirty="0" smtClean="0"/>
              <a:t>210 Md € </a:t>
            </a:r>
            <a:r>
              <a:rPr lang="fr-FR" sz="1600" dirty="0"/>
              <a:t>pour la RHD</a:t>
            </a:r>
            <a:r>
              <a:rPr lang="fr-FR" sz="1600" dirty="0" smtClean="0"/>
              <a:t>).</a:t>
            </a:r>
            <a:endParaRPr lang="fr-FR" sz="16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77462" y="705754"/>
            <a:ext cx="3900398" cy="490260"/>
          </a:xfrm>
        </p:spPr>
        <p:txBody>
          <a:bodyPr>
            <a:noAutofit/>
          </a:bodyPr>
          <a:lstStyle/>
          <a:p>
            <a:pPr algn="ctr"/>
            <a:r>
              <a:rPr lang="fr-FR" sz="1600" dirty="0"/>
              <a:t>Un marché intérieur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riche </a:t>
            </a:r>
            <a:r>
              <a:rPr lang="fr-FR" sz="1600" dirty="0"/>
              <a:t>et mature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0FEDAC2D-A663-4B61-9428-83792DE45E11}"/>
              </a:ext>
            </a:extLst>
          </p:cNvPr>
          <p:cNvSpPr txBox="1">
            <a:spLocks/>
          </p:cNvSpPr>
          <p:nvPr/>
        </p:nvSpPr>
        <p:spPr>
          <a:xfrm>
            <a:off x="8114141" y="694585"/>
            <a:ext cx="3865179" cy="49796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/>
              <a:t>Une force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d’investissement</a:t>
            </a:r>
            <a:endParaRPr lang="fr-FR" sz="1600" dirty="0"/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4342EA4B-F293-47AE-BB07-B839189CDF84}"/>
              </a:ext>
            </a:extLst>
          </p:cNvPr>
          <p:cNvSpPr txBox="1">
            <a:spLocks/>
          </p:cNvSpPr>
          <p:nvPr/>
        </p:nvSpPr>
        <p:spPr>
          <a:xfrm>
            <a:off x="4097953" y="1354819"/>
            <a:ext cx="3996095" cy="4404525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b="1" dirty="0"/>
              <a:t>Une économie tournée vers l’industrie </a:t>
            </a:r>
            <a:r>
              <a:rPr lang="fr-FR" sz="1600" dirty="0"/>
              <a:t>(</a:t>
            </a:r>
            <a:r>
              <a:rPr lang="fr-FR" sz="1600" dirty="0" smtClean="0"/>
              <a:t>27 % </a:t>
            </a:r>
            <a:r>
              <a:rPr lang="fr-FR" sz="1600" dirty="0"/>
              <a:t>du PIB) et </a:t>
            </a:r>
            <a:r>
              <a:rPr lang="fr-FR" sz="1600" dirty="0" smtClean="0"/>
              <a:t>exportatrice.</a:t>
            </a:r>
            <a:endParaRPr lang="fr-FR" sz="16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b="1" dirty="0"/>
              <a:t>21 accords de libre-échange signés</a:t>
            </a:r>
            <a:r>
              <a:rPr lang="fr-FR" sz="1600" dirty="0"/>
              <a:t>, 3 en </a:t>
            </a:r>
            <a:r>
              <a:rPr lang="fr-FR" sz="1600" dirty="0" smtClean="0"/>
              <a:t>négociation.</a:t>
            </a:r>
            <a:endParaRPr lang="fr-FR" sz="16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Une </a:t>
            </a:r>
            <a:r>
              <a:rPr lang="fr-FR" sz="1600" b="1" dirty="0"/>
              <a:t>production agricole déclinante </a:t>
            </a:r>
            <a:r>
              <a:rPr lang="fr-FR" sz="1600" dirty="0"/>
              <a:t>(taux d’autosuffisance inférieur à </a:t>
            </a:r>
            <a:r>
              <a:rPr lang="fr-FR" sz="1600" dirty="0" smtClean="0"/>
              <a:t>50 % </a:t>
            </a:r>
            <a:r>
              <a:rPr lang="fr-FR" sz="1600" dirty="0"/>
              <a:t>en apport calorique</a:t>
            </a:r>
            <a:r>
              <a:rPr lang="fr-FR" sz="1600" dirty="0" smtClean="0"/>
              <a:t>).</a:t>
            </a:r>
            <a:endParaRPr lang="fr-FR" sz="1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1600" dirty="0"/>
              <a:t>  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A067A28-53C6-4525-9E4C-2B05FA6C7E72}"/>
              </a:ext>
            </a:extLst>
          </p:cNvPr>
          <p:cNvCxnSpPr/>
          <p:nvPr/>
        </p:nvCxnSpPr>
        <p:spPr>
          <a:xfrm>
            <a:off x="4077859" y="841444"/>
            <a:ext cx="0" cy="5175112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9D87014C-31F2-4934-ACF2-E71F07D14DD4}"/>
              </a:ext>
            </a:extLst>
          </p:cNvPr>
          <p:cNvSpPr txBox="1">
            <a:spLocks/>
          </p:cNvSpPr>
          <p:nvPr/>
        </p:nvSpPr>
        <p:spPr>
          <a:xfrm>
            <a:off x="4097952" y="702292"/>
            <a:ext cx="3996095" cy="490260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/>
              <a:t>Une puissance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commerciale</a:t>
            </a:r>
            <a:endParaRPr lang="fr-FR" sz="1600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3EFFDF1-6A5F-44CB-943E-1015306F560F}"/>
              </a:ext>
            </a:extLst>
          </p:cNvPr>
          <p:cNvCxnSpPr/>
          <p:nvPr/>
        </p:nvCxnSpPr>
        <p:spPr>
          <a:xfrm>
            <a:off x="8094048" y="841444"/>
            <a:ext cx="0" cy="5175112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954F0146-25CE-490E-A12E-EF078EE7561D}"/>
              </a:ext>
            </a:extLst>
          </p:cNvPr>
          <p:cNvCxnSpPr>
            <a:cxnSpLocks/>
          </p:cNvCxnSpPr>
          <p:nvPr/>
        </p:nvCxnSpPr>
        <p:spPr>
          <a:xfrm flipH="1">
            <a:off x="177461" y="1200258"/>
            <a:ext cx="11801859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1ECE36C7-12AA-4453-A4EE-A1B0AFED7C20}"/>
              </a:ext>
            </a:extLst>
          </p:cNvPr>
          <p:cNvSpPr txBox="1">
            <a:spLocks/>
          </p:cNvSpPr>
          <p:nvPr/>
        </p:nvSpPr>
        <p:spPr>
          <a:xfrm>
            <a:off x="8187345" y="1354819"/>
            <a:ext cx="3791975" cy="486725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Une </a:t>
            </a:r>
            <a:r>
              <a:rPr lang="fr-FR" sz="1600" b="1" dirty="0"/>
              <a:t>balance des paiements courants excédentaire </a:t>
            </a:r>
            <a:r>
              <a:rPr lang="fr-FR" sz="1600" b="1" dirty="0" smtClean="0"/>
              <a:t/>
            </a:r>
            <a:br>
              <a:rPr lang="fr-FR" sz="1600" b="1" dirty="0" smtClean="0"/>
            </a:br>
            <a:r>
              <a:rPr lang="fr-FR" sz="1600" dirty="0" smtClean="0"/>
              <a:t>(+ 178 Md € </a:t>
            </a:r>
            <a:r>
              <a:rPr lang="fr-FR" sz="1600" dirty="0"/>
              <a:t>en 2024) grâce aux revenus des investissements à </a:t>
            </a:r>
            <a:r>
              <a:rPr lang="fr-FR" sz="1600" dirty="0" smtClean="0"/>
              <a:t>l’étranger.</a:t>
            </a:r>
            <a:endParaRPr lang="fr-FR" sz="16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Un </a:t>
            </a:r>
            <a:r>
              <a:rPr lang="fr-FR" sz="1600" b="1" dirty="0"/>
              <a:t>investisseur majeur à l’étranger </a:t>
            </a:r>
            <a:r>
              <a:rPr lang="fr-FR" sz="1600" dirty="0"/>
              <a:t>(2</a:t>
            </a:r>
            <a:r>
              <a:rPr lang="fr-FR" sz="1600" baseline="30000" dirty="0"/>
              <a:t>e</a:t>
            </a:r>
            <a:r>
              <a:rPr lang="fr-FR" sz="1600" dirty="0"/>
              <a:t> stock d’IDE dans le monde</a:t>
            </a:r>
            <a:r>
              <a:rPr lang="fr-FR" sz="1600" dirty="0" smtClean="0"/>
              <a:t>).</a:t>
            </a:r>
            <a:endParaRPr lang="fr-FR" sz="1600" dirty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Des </a:t>
            </a:r>
            <a:r>
              <a:rPr lang="fr-FR" sz="1600" b="1" dirty="0"/>
              <a:t>investissements en France encore peu développés </a:t>
            </a:r>
            <a:r>
              <a:rPr lang="fr-FR" sz="1600" dirty="0"/>
              <a:t>dans le secteur agri/agro malgré quelques succès (</a:t>
            </a:r>
            <a:r>
              <a:rPr lang="fr-FR" sz="1600" dirty="0" err="1"/>
              <a:t>Suntory</a:t>
            </a:r>
            <a:r>
              <a:rPr lang="fr-FR" sz="1600" dirty="0"/>
              <a:t>, Kubota, </a:t>
            </a:r>
            <a:r>
              <a:rPr lang="fr-FR" sz="1600" dirty="0" err="1"/>
              <a:t>Nissui</a:t>
            </a:r>
            <a:r>
              <a:rPr lang="fr-FR" sz="1600" dirty="0"/>
              <a:t>, </a:t>
            </a:r>
            <a:r>
              <a:rPr lang="fr-FR" sz="1600" dirty="0" smtClean="0"/>
              <a:t>Sakata, etc.).</a:t>
            </a:r>
            <a:endParaRPr lang="fr-FR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83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Japon – Les échanges de produits agricoles et agro-alimentaires</a:t>
            </a:r>
          </a:p>
          <a:p>
            <a:r>
              <a:rPr lang="fr-FR" i="1" dirty="0"/>
              <a:t>Source : Service économique régional de Tokyo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V</a:t>
            </a:r>
            <a:r>
              <a:rPr lang="fr-FR" dirty="0" smtClean="0"/>
              <a:t>ers </a:t>
            </a:r>
            <a:r>
              <a:rPr lang="fr-FR" dirty="0"/>
              <a:t>une sortie de la déflation ? 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8" y="1303161"/>
            <a:ext cx="5929202" cy="1807591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Après 30 ans de déflation, le </a:t>
            </a:r>
            <a:r>
              <a:rPr lang="fr-FR" b="1" dirty="0"/>
              <a:t>Japon connait un retour de l’inflation </a:t>
            </a:r>
            <a:r>
              <a:rPr lang="fr-FR" dirty="0"/>
              <a:t>(IPC supérieur à l’objectif de </a:t>
            </a:r>
            <a:r>
              <a:rPr lang="fr-FR" dirty="0" smtClean="0"/>
              <a:t>2 % </a:t>
            </a:r>
            <a:r>
              <a:rPr lang="fr-FR" dirty="0"/>
              <a:t>fixé par la Banque du Japon depuis désormais plus de deux ans</a:t>
            </a:r>
            <a:r>
              <a:rPr lang="fr-FR" dirty="0" smtClean="0"/>
              <a:t>).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/>
              <a:t>Les prix de l’alimentation sont l’un des principaux moteurs </a:t>
            </a:r>
            <a:r>
              <a:rPr lang="fr-FR" dirty="0"/>
              <a:t>de </a:t>
            </a:r>
            <a:r>
              <a:rPr lang="fr-FR" dirty="0" smtClean="0"/>
              <a:t>l’inflation.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Des </a:t>
            </a:r>
            <a:r>
              <a:rPr lang="fr-FR" b="1" dirty="0"/>
              <a:t>hausses de </a:t>
            </a:r>
            <a:r>
              <a:rPr lang="fr-FR" b="1" dirty="0" smtClean="0"/>
              <a:t>salaire </a:t>
            </a:r>
            <a:r>
              <a:rPr lang="fr-FR" b="1" dirty="0"/>
              <a:t>record en 2024 et 2025 </a:t>
            </a:r>
            <a:r>
              <a:rPr lang="fr-FR" dirty="0"/>
              <a:t>qui rendent crédible la perspective d’une boucle « prix-salaires » permettant une sortie définitive de  la période de déflation engagée dans les années </a:t>
            </a:r>
            <a:r>
              <a:rPr lang="fr-FR" dirty="0" smtClean="0"/>
              <a:t>1990.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246889" y="812902"/>
            <a:ext cx="5849111" cy="340468"/>
          </a:xfrm>
        </p:spPr>
        <p:txBody>
          <a:bodyPr>
            <a:noAutofit/>
          </a:bodyPr>
          <a:lstStyle/>
          <a:p>
            <a:pPr algn="ctr"/>
            <a:r>
              <a:rPr lang="fr-FR" sz="1900" dirty="0"/>
              <a:t>Un retour de l’inflation </a:t>
            </a: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BE401388-F535-4BEF-B548-F80707EFC9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2828152"/>
              </p:ext>
            </p:extLst>
          </p:nvPr>
        </p:nvGraphicFramePr>
        <p:xfrm>
          <a:off x="166798" y="3057117"/>
          <a:ext cx="5849110" cy="3146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0FEDAC2D-A663-4B61-9428-83792DE45E11}"/>
              </a:ext>
            </a:extLst>
          </p:cNvPr>
          <p:cNvSpPr txBox="1">
            <a:spLocks/>
          </p:cNvSpPr>
          <p:nvPr/>
        </p:nvSpPr>
        <p:spPr>
          <a:xfrm>
            <a:off x="6260593" y="839522"/>
            <a:ext cx="5764610" cy="340468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Une croissance qui marque le pas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4342EA4B-F293-47AE-BB07-B839189CDF84}"/>
              </a:ext>
            </a:extLst>
          </p:cNvPr>
          <p:cNvSpPr txBox="1">
            <a:spLocks/>
          </p:cNvSpPr>
          <p:nvPr/>
        </p:nvSpPr>
        <p:spPr>
          <a:xfrm>
            <a:off x="6277371" y="1303161"/>
            <a:ext cx="5764609" cy="2121081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400" b="1" dirty="0" smtClean="0"/>
              <a:t>La </a:t>
            </a:r>
            <a:r>
              <a:rPr lang="fr-FR" sz="1400" b="1" dirty="0"/>
              <a:t>croissance s’est essoufflée en 2024 </a:t>
            </a:r>
            <a:r>
              <a:rPr lang="fr-FR" sz="1400" dirty="0" smtClean="0"/>
              <a:t>(+ 0,1 %) </a:t>
            </a:r>
            <a:r>
              <a:rPr lang="fr-FR" sz="1400" dirty="0"/>
              <a:t>avec la fin de l’effet rebond </a:t>
            </a:r>
            <a:r>
              <a:rPr lang="fr-FR" sz="1400" dirty="0" smtClean="0"/>
              <a:t>post-COVID.</a:t>
            </a:r>
            <a:endParaRPr lang="fr-FR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400" b="1" dirty="0" smtClean="0"/>
              <a:t>À</a:t>
            </a:r>
            <a:r>
              <a:rPr lang="fr-FR" sz="1400" dirty="0" smtClean="0"/>
              <a:t> </a:t>
            </a:r>
            <a:r>
              <a:rPr lang="fr-FR" sz="1400" b="1" dirty="0"/>
              <a:t>court terme, effet négatif des incertitudes </a:t>
            </a:r>
            <a:r>
              <a:rPr lang="fr-FR" sz="1400" dirty="0"/>
              <a:t>sur le commerce international : </a:t>
            </a:r>
            <a:r>
              <a:rPr lang="fr-FR" sz="1400" dirty="0" smtClean="0"/>
              <a:t>+ 0,6 % </a:t>
            </a:r>
            <a:r>
              <a:rPr lang="fr-FR" sz="1400" dirty="0"/>
              <a:t>prévus en 2025 par le FMI (avril 2025</a:t>
            </a:r>
            <a:r>
              <a:rPr lang="fr-FR" sz="1400" dirty="0" smtClean="0"/>
              <a:t>).</a:t>
            </a:r>
            <a:endParaRPr lang="fr-FR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400" dirty="0"/>
              <a:t>Des </a:t>
            </a:r>
            <a:r>
              <a:rPr lang="fr-FR" sz="1400" b="1" dirty="0"/>
              <a:t>problèmes plus structurels limitent la croissance potentielle </a:t>
            </a:r>
            <a:r>
              <a:rPr lang="fr-FR" sz="1400" dirty="0"/>
              <a:t>du Japon, en particulier la démographie (faiblesse des gains de productivité/hausse du ratio de dépendance/désertification rurale liés au vieillissement de la population</a:t>
            </a:r>
            <a:r>
              <a:rPr lang="fr-FR" sz="1400" dirty="0" smtClean="0"/>
              <a:t>).</a:t>
            </a:r>
            <a:endParaRPr lang="fr-FR" sz="1400" dirty="0"/>
          </a:p>
        </p:txBody>
      </p: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393FEA14-EEB6-4E17-BC2B-2809A59E88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042065"/>
              </p:ext>
            </p:extLst>
          </p:nvPr>
        </p:nvGraphicFramePr>
        <p:xfrm>
          <a:off x="6277372" y="3574034"/>
          <a:ext cx="5668552" cy="2566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A067A28-53C6-4525-9E4C-2B05FA6C7E72}"/>
              </a:ext>
            </a:extLst>
          </p:cNvPr>
          <p:cNvCxnSpPr/>
          <p:nvPr/>
        </p:nvCxnSpPr>
        <p:spPr>
          <a:xfrm>
            <a:off x="6106794" y="839522"/>
            <a:ext cx="0" cy="5175112"/>
          </a:xfrm>
          <a:prstGeom prst="line">
            <a:avLst/>
          </a:prstGeom>
          <a:ln w="28575"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83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Japon – Les échanges de produits agricoles et agro-alimentaires</a:t>
            </a:r>
          </a:p>
          <a:p>
            <a:r>
              <a:rPr lang="fr-FR" i="1" dirty="0"/>
              <a:t>Source : Service économique régional de Tokyo – Japan e-stat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consommation </a:t>
            </a:r>
            <a:r>
              <a:rPr lang="fr-FR" dirty="0"/>
              <a:t>peu dynamique mais des opportunités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77461" y="1303162"/>
            <a:ext cx="5918539" cy="186762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Les</a:t>
            </a:r>
            <a:r>
              <a:rPr lang="fr-FR" b="1" dirty="0"/>
              <a:t> dépenses d’alimentation progressent </a:t>
            </a:r>
            <a:r>
              <a:rPr lang="fr-FR" dirty="0"/>
              <a:t>en valeur </a:t>
            </a:r>
            <a:r>
              <a:rPr lang="fr-FR" dirty="0" smtClean="0"/>
              <a:t>absolue… mais </a:t>
            </a:r>
            <a:r>
              <a:rPr lang="fr-FR" dirty="0"/>
              <a:t>restent en </a:t>
            </a:r>
            <a:r>
              <a:rPr lang="fr-FR" b="1" dirty="0"/>
              <a:t>territoire négatif corrigés de </a:t>
            </a:r>
            <a:r>
              <a:rPr lang="fr-FR" b="1" dirty="0" smtClean="0"/>
              <a:t>l’inflation.</a:t>
            </a:r>
            <a:endParaRPr lang="fr-F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La </a:t>
            </a:r>
            <a:r>
              <a:rPr lang="fr-FR" b="1" dirty="0"/>
              <a:t>faiblesse du yen favorise les produits domestiques </a:t>
            </a:r>
            <a:r>
              <a:rPr lang="fr-FR" dirty="0"/>
              <a:t>par rapport aux produits </a:t>
            </a:r>
            <a:r>
              <a:rPr lang="fr-FR" dirty="0" smtClean="0"/>
              <a:t>importés.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La </a:t>
            </a:r>
            <a:r>
              <a:rPr lang="fr-FR" b="1" dirty="0"/>
              <a:t>stagnation du pouvoir d’achat des ménages </a:t>
            </a:r>
            <a:r>
              <a:rPr lang="fr-FR" dirty="0"/>
              <a:t>conduit à des arbitrages en faveur d’aliments « de base » au détriment des produits </a:t>
            </a:r>
            <a:r>
              <a:rPr lang="fr-FR" dirty="0" smtClean="0"/>
              <a:t>gourmets.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/>
              <a:t>Marché en entonnoir </a:t>
            </a:r>
            <a:r>
              <a:rPr lang="fr-FR" dirty="0"/>
              <a:t>» : l’entrée de gamme et le haut de gamme se maintiennent bien, le milieu de gamme </a:t>
            </a:r>
            <a:r>
              <a:rPr lang="fr-FR" dirty="0" smtClean="0"/>
              <a:t>recule.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77461" y="812902"/>
            <a:ext cx="5918539" cy="49026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dirty="0"/>
              <a:t>Une consommation domestique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affectée </a:t>
            </a:r>
            <a:r>
              <a:rPr lang="fr-FR" dirty="0"/>
              <a:t>par l’inflation 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0FEDAC2D-A663-4B61-9428-83792DE45E11}"/>
              </a:ext>
            </a:extLst>
          </p:cNvPr>
          <p:cNvSpPr txBox="1">
            <a:spLocks/>
          </p:cNvSpPr>
          <p:nvPr/>
        </p:nvSpPr>
        <p:spPr>
          <a:xfrm>
            <a:off x="6096000" y="769606"/>
            <a:ext cx="5918538" cy="340468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700" dirty="0"/>
              <a:t>Des tendances positives à surveiller</a:t>
            </a:r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4342EA4B-F293-47AE-BB07-B839189CDF84}"/>
              </a:ext>
            </a:extLst>
          </p:cNvPr>
          <p:cNvSpPr txBox="1">
            <a:spLocks/>
          </p:cNvSpPr>
          <p:nvPr/>
        </p:nvSpPr>
        <p:spPr>
          <a:xfrm>
            <a:off x="6096000" y="1297334"/>
            <a:ext cx="5918537" cy="1565874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b="1" kern="1200">
                <a:solidFill>
                  <a:srgbClr val="0B6482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/>
              <a:t>Les ventes en </a:t>
            </a:r>
            <a:r>
              <a:rPr lang="fr-FR" b="1" i="1" dirty="0" err="1"/>
              <a:t>Department</a:t>
            </a:r>
            <a:r>
              <a:rPr lang="fr-FR" b="1" i="1" dirty="0"/>
              <a:t> stores</a:t>
            </a:r>
            <a:r>
              <a:rPr lang="fr-FR" dirty="0"/>
              <a:t>, canal privilégié pour les produits gourmet,  </a:t>
            </a:r>
            <a:r>
              <a:rPr lang="fr-FR" b="1" dirty="0" smtClean="0"/>
              <a:t>reculent.</a:t>
            </a:r>
            <a:endParaRPr lang="fr-FR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/>
              <a:t>La restauration et </a:t>
            </a:r>
            <a:r>
              <a:rPr lang="fr-FR" b="1" dirty="0" smtClean="0"/>
              <a:t>l’hôtellerie </a:t>
            </a:r>
            <a:r>
              <a:rPr lang="fr-FR" b="1" dirty="0"/>
              <a:t>sont tirés par l’essor du tourisme </a:t>
            </a:r>
            <a:r>
              <a:rPr lang="fr-FR" b="1" i="1" dirty="0"/>
              <a:t>inbound</a:t>
            </a:r>
            <a:r>
              <a:rPr lang="fr-FR" b="1" dirty="0"/>
              <a:t> </a:t>
            </a:r>
            <a:r>
              <a:rPr lang="fr-FR" dirty="0"/>
              <a:t>(nombre record de 36 millions de visiteurs en 2024) : opportunités pour les produits gourmet et les solutions BtoB (plats préparés, préparations de </a:t>
            </a:r>
            <a:r>
              <a:rPr lang="fr-FR" dirty="0" smtClean="0"/>
              <a:t>boulangerie/pâtisserie)/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 smtClean="0"/>
              <a:t>L’e-commerce</a:t>
            </a:r>
            <a:r>
              <a:rPr lang="fr-FR" dirty="0"/>
              <a:t>, encore peu développé, </a:t>
            </a:r>
            <a:r>
              <a:rPr lang="fr-FR" b="1" dirty="0"/>
              <a:t>confirme son dynamisme </a:t>
            </a:r>
            <a:r>
              <a:rPr lang="fr-FR" dirty="0"/>
              <a:t>dans le secteur </a:t>
            </a:r>
            <a:r>
              <a:rPr lang="fr-FR" dirty="0" smtClean="0"/>
              <a:t>alimentaire.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A067A28-53C6-4525-9E4C-2B05FA6C7E72}"/>
              </a:ext>
            </a:extLst>
          </p:cNvPr>
          <p:cNvCxnSpPr/>
          <p:nvPr/>
        </p:nvCxnSpPr>
        <p:spPr>
          <a:xfrm>
            <a:off x="6096000" y="777548"/>
            <a:ext cx="0" cy="5346415"/>
          </a:xfrm>
          <a:prstGeom prst="line">
            <a:avLst/>
          </a:prstGeom>
          <a:ln w="28575"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aphique 10">
            <a:extLst>
              <a:ext uri="{FF2B5EF4-FFF2-40B4-BE49-F238E27FC236}">
                <a16:creationId xmlns:a16="http://schemas.microsoft.com/office/drawing/2014/main" id="{E15732F1-48CD-4782-A08A-41E40BA327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748071"/>
              </p:ext>
            </p:extLst>
          </p:nvPr>
        </p:nvGraphicFramePr>
        <p:xfrm>
          <a:off x="6203355" y="3170782"/>
          <a:ext cx="5811182" cy="2953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08B481E1-D359-4229-8F38-C7159793E2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0401284"/>
              </p:ext>
            </p:extLst>
          </p:nvPr>
        </p:nvGraphicFramePr>
        <p:xfrm>
          <a:off x="285226" y="3170782"/>
          <a:ext cx="5703419" cy="2953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7F9029AB-E650-406A-8C6D-BB641E8CE227}"/>
              </a:ext>
            </a:extLst>
          </p:cNvPr>
          <p:cNvSpPr txBox="1"/>
          <p:nvPr/>
        </p:nvSpPr>
        <p:spPr>
          <a:xfrm>
            <a:off x="722906" y="5819358"/>
            <a:ext cx="819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</a:rPr>
              <a:t>Évolution (</a:t>
            </a:r>
            <a:r>
              <a:rPr lang="fr-FR" sz="9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</a:rPr>
              <a:t>g.a</a:t>
            </a:r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</a:rPr>
              <a:t>.) en %</a:t>
            </a:r>
          </a:p>
        </p:txBody>
      </p:sp>
    </p:spTree>
    <p:extLst>
      <p:ext uri="{BB962C8B-B14F-4D97-AF65-F5344CB8AC3E}">
        <p14:creationId xmlns:p14="http://schemas.microsoft.com/office/powerpoint/2010/main" val="179902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2046913" y="4483546"/>
            <a:ext cx="6122867" cy="680040"/>
          </a:xfrm>
        </p:spPr>
        <p:txBody>
          <a:bodyPr/>
          <a:lstStyle/>
          <a:p>
            <a:r>
              <a:rPr lang="fr-FR" dirty="0" smtClean="0"/>
              <a:t>Le Japon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01566"/>
              </p:ext>
            </p:extLst>
          </p:nvPr>
        </p:nvGraphicFramePr>
        <p:xfrm>
          <a:off x="8169780" y="3237653"/>
          <a:ext cx="4022219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0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3 %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Viandes et produits carnés : + 3 %</a:t>
            </a:r>
          </a:p>
          <a:p>
            <a:r>
              <a:rPr lang="fr-FR" dirty="0" smtClean="0"/>
              <a:t>Pêche et aquaculture : - 5 %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+ 1 %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Union européenne : - 1 %</a:t>
            </a:r>
          </a:p>
          <a:p>
            <a:r>
              <a:rPr lang="fr-FR" dirty="0">
                <a:solidFill>
                  <a:srgbClr val="FF0000"/>
                </a:solidFill>
              </a:rPr>
              <a:t>États-Unis : - 2 </a:t>
            </a:r>
            <a:r>
              <a:rPr lang="fr-FR" dirty="0" smtClean="0">
                <a:solidFill>
                  <a:srgbClr val="FF0000"/>
                </a:solidFill>
              </a:rPr>
              <a:t>%</a:t>
            </a:r>
          </a:p>
          <a:p>
            <a:r>
              <a:rPr lang="fr-FR" dirty="0" smtClean="0"/>
              <a:t>Chine : + 3 %</a:t>
            </a:r>
            <a:endParaRPr lang="fr-FR" dirty="0"/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japonais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du Japon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japonaises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214925"/>
              </p:ext>
            </p:extLst>
          </p:nvPr>
        </p:nvGraphicFramePr>
        <p:xfrm>
          <a:off x="214853" y="1763487"/>
          <a:ext cx="3862808" cy="364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262071"/>
              </p:ext>
            </p:extLst>
          </p:nvPr>
        </p:nvGraphicFramePr>
        <p:xfrm>
          <a:off x="4113422" y="1763486"/>
          <a:ext cx="3952776" cy="364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1249893"/>
              </p:ext>
            </p:extLst>
          </p:nvPr>
        </p:nvGraphicFramePr>
        <p:xfrm>
          <a:off x="8054012" y="1763486"/>
          <a:ext cx="3971190" cy="3640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223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</a:t>
            </a:r>
            <a:r>
              <a:rPr lang="fr-FR" smtClean="0"/>
              <a:t>commerciale japonaise avec la France </a:t>
            </a:r>
            <a:r>
              <a:rPr lang="fr-FR" dirty="0" smtClean="0"/>
              <a:t>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Après une aggravation franche en 2022, le </a:t>
            </a:r>
            <a:r>
              <a:rPr lang="fr-FR" b="0" dirty="0" smtClean="0"/>
              <a:t>déficit japonais se stabilise depuis </a:t>
            </a:r>
            <a:r>
              <a:rPr lang="fr-FR" b="0" dirty="0"/>
              <a:t>2023.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175214"/>
              </p:ext>
            </p:extLst>
          </p:nvPr>
        </p:nvGraphicFramePr>
        <p:xfrm>
          <a:off x="166798" y="1393870"/>
          <a:ext cx="11858404" cy="456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123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65300" y="1463998"/>
            <a:ext cx="10121900" cy="424890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Les échanges de produits agricoles et agro-alimentaires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466764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 </a:t>
            </a:r>
            <a:r>
              <a:rPr lang="fr-FR" b="0" dirty="0" smtClean="0"/>
              <a:t>: </a:t>
            </a:r>
            <a:r>
              <a:rPr lang="fr-FR" b="0" i="1" dirty="0" smtClean="0"/>
              <a:t>Viande et produits carnés.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833871"/>
              </p:ext>
            </p:extLst>
          </p:nvPr>
        </p:nvGraphicFramePr>
        <p:xfrm>
          <a:off x="166798" y="1306286"/>
          <a:ext cx="11858404" cy="492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1765300" y="1463998"/>
            <a:ext cx="10121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4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1301</Words>
  <Application>Microsoft Office PowerPoint</Application>
  <PresentationFormat>Grand écran</PresentationFormat>
  <Paragraphs>138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Malgun Gothic Semilight</vt:lpstr>
      <vt:lpstr>Arial</vt:lpstr>
      <vt:lpstr>Calibri</vt:lpstr>
      <vt:lpstr>Garamond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88</cp:revision>
  <dcterms:created xsi:type="dcterms:W3CDTF">2025-04-03T15:40:27Z</dcterms:created>
  <dcterms:modified xsi:type="dcterms:W3CDTF">2025-08-14T15:41:38Z</dcterms:modified>
</cp:coreProperties>
</file>