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charts/chart14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58" r:id="rId4"/>
    <p:sldId id="267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0B6482"/>
    <a:srgbClr val="2FB6B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72" d="100"/>
          <a:sy n="72" d="100"/>
        </p:scale>
        <p:origin x="618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Japon\Japon%202024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Japon\Japon%202024.xlsx" TargetMode="External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Japon\Japon%202024.xlsx" TargetMode="External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Japon\Japon%202024.xlsx" TargetMode="External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Japon\Japon%202024.xlsx" TargetMode="External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Japon\Japon%202024.xlsx" TargetMode="External"/><Relationship Id="rId2" Type="http://schemas.microsoft.com/office/2011/relationships/chartColorStyle" Target="colors14.xml"/><Relationship Id="rId1" Type="http://schemas.microsoft.com/office/2011/relationships/chartStyle" Target="style14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Japon\Japon%202024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Japon\Japon%202024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Japon\Japon%202024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Japon\Japon%202024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Japon\Japon%202024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Japon\Japon%202024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Japon\Japon%202024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Japon\Japon%202024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bg2">
                  <a:lumMod val="5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0C0B-4D49-85DE-41EA6DC607EC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0C0B-4D49-85DE-41EA6DC607EC}"/>
              </c:ext>
            </c:extLst>
          </c:dPt>
          <c:dPt>
            <c:idx val="2"/>
            <c:bubble3D val="0"/>
            <c:spPr>
              <a:solidFill>
                <a:schemeClr val="bg2">
                  <a:lumMod val="2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0C0B-4D49-85DE-41EA6DC607EC}"/>
              </c:ext>
            </c:extLst>
          </c:dPt>
          <c:dPt>
            <c:idx val="3"/>
            <c:bubble3D val="0"/>
            <c:spPr>
              <a:solidFill>
                <a:schemeClr val="accent6">
                  <a:lumMod val="7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0C0B-4D49-85DE-41EA6DC607EC}"/>
              </c:ext>
            </c:extLst>
          </c:dPt>
          <c:dPt>
            <c:idx val="4"/>
            <c:bubble3D val="0"/>
            <c:spPr>
              <a:solidFill>
                <a:srgbClr val="FFC0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0C0B-4D49-85DE-41EA6DC607EC}"/>
              </c:ext>
            </c:extLst>
          </c:dPt>
          <c:dPt>
            <c:idx val="5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0C0B-4D49-85DE-41EA6DC607EC}"/>
              </c:ext>
            </c:extLst>
          </c:dPt>
          <c:dPt>
            <c:idx val="6"/>
            <c:bubble3D val="0"/>
            <c:spPr>
              <a:solidFill>
                <a:srgbClr val="FFFF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0C0B-4D49-85DE-41EA6DC607EC}"/>
              </c:ext>
            </c:extLst>
          </c:dPt>
          <c:dPt>
            <c:idx val="7"/>
            <c:bubble3D val="0"/>
            <c:spPr>
              <a:solidFill>
                <a:schemeClr val="bg2">
                  <a:lumMod val="5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0C0B-4D49-85DE-41EA6DC607EC}"/>
              </c:ext>
            </c:extLst>
          </c:dPt>
          <c:dPt>
            <c:idx val="8"/>
            <c:bubble3D val="0"/>
            <c:spPr>
              <a:solidFill>
                <a:schemeClr val="bg2">
                  <a:lumMod val="7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1-0C0B-4D49-85DE-41EA6DC607EC}"/>
              </c:ext>
            </c:extLst>
          </c:dPt>
          <c:dPt>
            <c:idx val="9"/>
            <c:bubble3D val="0"/>
            <c:spPr>
              <a:solidFill>
                <a:schemeClr val="accent5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3-0C0B-4D49-85DE-41EA6DC607EC}"/>
              </c:ext>
            </c:extLst>
          </c:dPt>
          <c:dPt>
            <c:idx val="10"/>
            <c:bubble3D val="0"/>
            <c:spPr>
              <a:solidFill>
                <a:schemeClr val="bg1">
                  <a:lumMod val="8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5-0C0B-4D49-85DE-41EA6DC607EC}"/>
              </c:ext>
            </c:extLst>
          </c:dPt>
          <c:dPt>
            <c:idx val="11"/>
            <c:bubble3D val="0"/>
            <c:spPr>
              <a:solidFill>
                <a:schemeClr val="accent6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7-0C0B-4D49-85DE-41EA6DC607EC}"/>
              </c:ext>
            </c:extLst>
          </c:dPt>
          <c:dPt>
            <c:idx val="12"/>
            <c:bubble3D val="0"/>
            <c:spPr>
              <a:solidFill>
                <a:schemeClr val="accent2">
                  <a:lumMod val="7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9-0C0B-4D49-85DE-41EA6DC607EC}"/>
              </c:ext>
            </c:extLst>
          </c:dPt>
          <c:dPt>
            <c:idx val="13"/>
            <c:bubble3D val="0"/>
            <c:spPr>
              <a:solidFill>
                <a:schemeClr val="bg1">
                  <a:lumMod val="8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B-0C0B-4D49-85DE-41EA6DC607EC}"/>
              </c:ext>
            </c:extLst>
          </c:dPt>
          <c:dLbls>
            <c:dLbl>
              <c:idx val="0"/>
              <c:layout>
                <c:manualLayout>
                  <c:x val="-0.18638742184548582"/>
                  <c:y val="0.16203454480356796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200" b="0" i="0" u="none" strike="noStrike" kern="1200" baseline="0">
                      <a:solidFill>
                        <a:schemeClr val="bg1"/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0C0B-4D49-85DE-41EA6DC607EC}"/>
                </c:ext>
              </c:extLst>
            </c:dLbl>
            <c:dLbl>
              <c:idx val="1"/>
              <c:layout>
                <c:manualLayout>
                  <c:x val="-0.12034846937769217"/>
                  <c:y val="-0.1408168928920677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1837206985368676"/>
                      <c:h val="0.1606912708207467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0C0B-4D49-85DE-41EA6DC607EC}"/>
                </c:ext>
              </c:extLst>
            </c:dLbl>
            <c:dLbl>
              <c:idx val="2"/>
              <c:layout/>
              <c:tx>
                <c:rich>
                  <a:bodyPr/>
                  <a:lstStyle/>
                  <a:p>
                    <a:fld id="{89C41C63-C501-459F-9AC1-B5A86EE98E6A}" type="CATEGORYNAME">
                      <a:rPr lang="fr-FR">
                        <a:solidFill>
                          <a:schemeClr val="bg1"/>
                        </a:solidFill>
                      </a:rPr>
                      <a:pPr/>
                      <a:t>[NOM DE CATÉGORIE]</a:t>
                    </a:fld>
                    <a:r>
                      <a:rPr lang="fr-FR" baseline="0" dirty="0"/>
                      <a:t>
</a:t>
                    </a:r>
                    <a:fld id="{60047773-5D0A-4CE1-A7D8-9D553BACF412}" type="VALUE">
                      <a:rPr lang="fr-FR" baseline="0">
                        <a:solidFill>
                          <a:schemeClr val="bg1"/>
                        </a:solidFill>
                      </a:rPr>
                      <a:pPr/>
                      <a:t>[VALEUR]</a:t>
                    </a:fld>
                    <a:endParaRPr lang="fr-FR" baseline="0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0C0B-4D49-85DE-41EA6DC607EC}"/>
                </c:ext>
              </c:extLst>
            </c:dLbl>
            <c:dLbl>
              <c:idx val="3"/>
              <c:layout>
                <c:manualLayout>
                  <c:x val="1.0558498071223546E-2"/>
                  <c:y val="-2.4118161520024026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8606056744109365"/>
                      <c:h val="0.13969239152397914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7-0C0B-4D49-85DE-41EA6DC607EC}"/>
                </c:ext>
              </c:extLst>
            </c:dLbl>
            <c:dLbl>
              <c:idx val="4"/>
              <c:layout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0C0B-4D49-85DE-41EA6DC607EC}"/>
                </c:ext>
              </c:extLst>
            </c:dLbl>
            <c:dLbl>
              <c:idx val="6"/>
              <c:layout>
                <c:manualLayout>
                  <c:x val="-1.6452379712134139E-2"/>
                  <c:y val="8.7053269612439069E-4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D-0C0B-4D49-85DE-41EA6DC607EC}"/>
                </c:ext>
              </c:extLst>
            </c:dLbl>
            <c:dLbl>
              <c:idx val="7"/>
              <c:layout>
                <c:manualLayout>
                  <c:x val="-3.3268717678475671E-3"/>
                  <c:y val="-1.9066641075672535E-4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F-0C0B-4D49-85DE-41EA6DC607EC}"/>
                </c:ext>
              </c:extLst>
            </c:dLbl>
            <c:dLbl>
              <c:idx val="8"/>
              <c:layout>
                <c:manualLayout>
                  <c:x val="1.334120251874621E-3"/>
                  <c:y val="-1.1273119884860783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1-0C0B-4D49-85DE-41EA6DC607EC}"/>
                </c:ext>
              </c:extLst>
            </c:dLbl>
            <c:dLbl>
              <c:idx val="9"/>
              <c:layout>
                <c:manualLayout>
                  <c:x val="5.248803986649353E-2"/>
                  <c:y val="-4.5651058692337335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3-0C0B-4D49-85DE-41EA6DC607EC}"/>
                </c:ext>
              </c:extLst>
            </c:dLbl>
            <c:dLbl>
              <c:idx val="1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0C0B-4D49-85DE-41EA6DC607E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extLst>
                <c:ext xmlns:c15="http://schemas.microsoft.com/office/drawing/2012/chart" uri="{02D57815-91ED-43cb-92C2-25804820EDAC}">
                  <c15:fullRef>
                    <c15:sqref>'Import. TBB épicerie compo.'!$C$32:$C$44</c15:sqref>
                  </c15:fullRef>
                </c:ext>
              </c:extLst>
              <c:f>'Import. TBB épicerie compo.'!$C$34:$C$44</c:f>
              <c:strCache>
                <c:ptCount val="11"/>
                <c:pt idx="0">
                  <c:v>09 - Café, thé, épices</c:v>
                </c:pt>
                <c:pt idx="1">
                  <c:v>2009 - Jus de fruits</c:v>
                </c:pt>
                <c:pt idx="2">
                  <c:v>1806 - Chocolat et préparations cacaotées</c:v>
                </c:pt>
                <c:pt idx="3">
                  <c:v>1905 - Produits de boulangerie, biscuiterie</c:v>
                </c:pt>
                <c:pt idx="4">
                  <c:v>1902 - Pâtes alimentaires</c:v>
                </c:pt>
                <c:pt idx="5">
                  <c:v>1509 - Huile d'olive</c:v>
                </c:pt>
                <c:pt idx="6">
                  <c:v>2103 - Sauces et moutardes</c:v>
                </c:pt>
                <c:pt idx="7">
                  <c:v>1803 - Pâte de cacao</c:v>
                </c:pt>
                <c:pt idx="8">
                  <c:v>2101 - Essences de café et thé</c:v>
                </c:pt>
                <c:pt idx="9">
                  <c:v>2202 - Eaux aromatisées</c:v>
                </c:pt>
                <c:pt idx="10">
                  <c:v>Autres </c:v>
                </c:pt>
              </c:strCache>
            </c:strRef>
          </c:cat>
          <c:val>
            <c:numRef>
              <c:extLst>
                <c:ext xmlns:c15="http://schemas.microsoft.com/office/drawing/2012/chart" uri="{02D57815-91ED-43cb-92C2-25804820EDAC}">
                  <c15:fullRef>
                    <c15:sqref>'Import. TBB épicerie compo.'!$M$32:$M$44</c15:sqref>
                  </c15:fullRef>
                </c:ext>
              </c:extLst>
              <c:f>'Import. TBB épicerie compo.'!$M$34:$M$44</c:f>
              <c:numCache>
                <c:formatCode>0%</c:formatCode>
                <c:ptCount val="11"/>
                <c:pt idx="0">
                  <c:v>0.30337980674241699</c:v>
                </c:pt>
                <c:pt idx="1">
                  <c:v>0.11150148198996224</c:v>
                </c:pt>
                <c:pt idx="2">
                  <c:v>9.2561802898883883E-2</c:v>
                </c:pt>
                <c:pt idx="3">
                  <c:v>7.4299737475663083E-2</c:v>
                </c:pt>
                <c:pt idx="4">
                  <c:v>6.2769096695778959E-2</c:v>
                </c:pt>
                <c:pt idx="5">
                  <c:v>6.1918391004580797E-2</c:v>
                </c:pt>
                <c:pt idx="6">
                  <c:v>5.0802207530578687E-2</c:v>
                </c:pt>
                <c:pt idx="7">
                  <c:v>4.3394038478942881E-2</c:v>
                </c:pt>
                <c:pt idx="8">
                  <c:v>3.7984858210356701E-2</c:v>
                </c:pt>
                <c:pt idx="9">
                  <c:v>2.9403174845514309E-2</c:v>
                </c:pt>
                <c:pt idx="10">
                  <c:v>0.13198540412732149</c:v>
                </c:pt>
              </c:numCache>
            </c:numRef>
          </c:val>
          <c:extLst>
            <c:ext xmlns:c15="http://schemas.microsoft.com/office/drawing/2012/chart" uri="{02D57815-91ED-43cb-92C2-25804820EDAC}">
              <c15:categoryFilterExceptions/>
            </c:ext>
            <c:ext xmlns:c16="http://schemas.microsoft.com/office/drawing/2014/chart" uri="{C3380CC4-5D6E-409C-BE32-E72D297353CC}">
              <c16:uniqueId val="{0000001C-0C0B-4D49-85DE-41EA6DC607E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8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1"/>
          <c:order val="1"/>
          <c:tx>
            <c:strRef>
              <c:f>'Import. 2201 - eaux'!$C$36</c:f>
              <c:strCache>
                <c:ptCount val="1"/>
                <c:pt idx="0">
                  <c:v>États-Unis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cat>
            <c:strRef>
              <c:f>'Import. 2201 - eaux'!$D$34:$M$34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2201 - eaux'!$D$36:$M$36</c:f>
              <c:numCache>
                <c:formatCode>0%</c:formatCode>
                <c:ptCount val="10"/>
                <c:pt idx="0">
                  <c:v>0.51114540992072921</c:v>
                </c:pt>
                <c:pt idx="1">
                  <c:v>0.53156019794614795</c:v>
                </c:pt>
                <c:pt idx="2">
                  <c:v>0.54851368518221044</c:v>
                </c:pt>
                <c:pt idx="3">
                  <c:v>0.54704424549068242</c:v>
                </c:pt>
                <c:pt idx="4">
                  <c:v>0.55038920927419555</c:v>
                </c:pt>
                <c:pt idx="5">
                  <c:v>0.55841948410706588</c:v>
                </c:pt>
                <c:pt idx="6">
                  <c:v>0.52621633851196203</c:v>
                </c:pt>
                <c:pt idx="7">
                  <c:v>0.44588096198719673</c:v>
                </c:pt>
                <c:pt idx="8">
                  <c:v>0.45841774825257697</c:v>
                </c:pt>
                <c:pt idx="9">
                  <c:v>0.44795593209821183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311-4BAC-947A-B3043B88933C}"/>
            </c:ext>
          </c:extLst>
        </c:ser>
        <c:ser>
          <c:idx val="2"/>
          <c:order val="2"/>
          <c:tx>
            <c:strRef>
              <c:f>'Import. 2201 - eaux'!$C$37</c:f>
              <c:strCache>
                <c:ptCount val="1"/>
                <c:pt idx="0">
                  <c:v>France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'Import. 2201 - eaux'!$D$34:$M$34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2201 - eaux'!$D$37:$M$37</c:f>
              <c:numCache>
                <c:formatCode>0%</c:formatCode>
                <c:ptCount val="10"/>
                <c:pt idx="0">
                  <c:v>0.3794218804400819</c:v>
                </c:pt>
                <c:pt idx="1">
                  <c:v>0.37307560910441878</c:v>
                </c:pt>
                <c:pt idx="2">
                  <c:v>0.36037787755862422</c:v>
                </c:pt>
                <c:pt idx="3">
                  <c:v>0.37510940764225126</c:v>
                </c:pt>
                <c:pt idx="4">
                  <c:v>0.34763111752889786</c:v>
                </c:pt>
                <c:pt idx="5">
                  <c:v>0.30766902844804456</c:v>
                </c:pt>
                <c:pt idx="6">
                  <c:v>0.26039778730165003</c:v>
                </c:pt>
                <c:pt idx="7">
                  <c:v>0.33216665644016324</c:v>
                </c:pt>
                <c:pt idx="8">
                  <c:v>0.32319057734499385</c:v>
                </c:pt>
                <c:pt idx="9">
                  <c:v>0.41430807667060732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311-4BAC-947A-B3043B88933C}"/>
            </c:ext>
          </c:extLst>
        </c:ser>
        <c:ser>
          <c:idx val="3"/>
          <c:order val="3"/>
          <c:tx>
            <c:strRef>
              <c:f>'Import. 2201 - eaux'!$C$38</c:f>
              <c:strCache>
                <c:ptCount val="1"/>
                <c:pt idx="0">
                  <c:v>Italie</c:v>
                </c:pt>
              </c:strCache>
            </c:strRef>
          </c:tx>
          <c:spPr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2201 - eaux'!$D$34:$M$34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2201 - eaux'!$D$38:$M$38</c:f>
              <c:numCache>
                <c:formatCode>0%</c:formatCode>
                <c:ptCount val="10"/>
                <c:pt idx="0">
                  <c:v>4.3052366865766606E-2</c:v>
                </c:pt>
                <c:pt idx="1">
                  <c:v>4.6285829549205557E-2</c:v>
                </c:pt>
                <c:pt idx="2">
                  <c:v>4.4686979946867857E-2</c:v>
                </c:pt>
                <c:pt idx="3">
                  <c:v>4.3536154047628499E-2</c:v>
                </c:pt>
                <c:pt idx="4">
                  <c:v>4.3472328120190751E-2</c:v>
                </c:pt>
                <c:pt idx="5">
                  <c:v>5.823276830053483E-2</c:v>
                </c:pt>
                <c:pt idx="6">
                  <c:v>4.3330595618810031E-2</c:v>
                </c:pt>
                <c:pt idx="7">
                  <c:v>4.7394955018615993E-2</c:v>
                </c:pt>
                <c:pt idx="8">
                  <c:v>6.0502655557624949E-2</c:v>
                </c:pt>
                <c:pt idx="9">
                  <c:v>7.6762075483008493E-2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311-4BAC-947A-B3043B88933C}"/>
            </c:ext>
          </c:extLst>
        </c:ser>
        <c:ser>
          <c:idx val="4"/>
          <c:order val="4"/>
          <c:tx>
            <c:strRef>
              <c:f>'Import. 2201 - eaux'!$C$39</c:f>
              <c:strCache>
                <c:ptCount val="1"/>
                <c:pt idx="0">
                  <c:v>Australie</c:v>
                </c:pt>
              </c:strCache>
            </c:strRef>
          </c:tx>
          <c:spPr>
            <a:solidFill>
              <a:schemeClr val="bg2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2201 - eaux'!$D$34:$M$34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2201 - eaux'!$D$39:$M$39</c:f>
              <c:numCache>
                <c:formatCode>0%</c:formatCode>
                <c:ptCount val="10"/>
                <c:pt idx="0">
                  <c:v>1.5537495611282573E-2</c:v>
                </c:pt>
                <c:pt idx="1">
                  <c:v>2.6119888205148104E-4</c:v>
                </c:pt>
                <c:pt idx="2">
                  <c:v>1.2467801901589146E-6</c:v>
                </c:pt>
                <c:pt idx="3">
                  <c:v>1.5261530196191257E-5</c:v>
                </c:pt>
                <c:pt idx="4">
                  <c:v>1.212779677231572E-5</c:v>
                </c:pt>
                <c:pt idx="5">
                  <c:v>1.6906588410889535E-3</c:v>
                </c:pt>
                <c:pt idx="6">
                  <c:v>8.7947985112356145E-2</c:v>
                </c:pt>
                <c:pt idx="7">
                  <c:v>0.1406531111397005</c:v>
                </c:pt>
                <c:pt idx="8">
                  <c:v>0.12485562289387594</c:v>
                </c:pt>
                <c:pt idx="9">
                  <c:v>2.5200151871946644E-2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E311-4BAC-947A-B3043B88933C}"/>
            </c:ext>
          </c:extLst>
        </c:ser>
        <c:ser>
          <c:idx val="5"/>
          <c:order val="5"/>
          <c:tx>
            <c:strRef>
              <c:f>'Import. 2201 - eaux'!$C$40</c:f>
              <c:strCache>
                <c:ptCount val="1"/>
                <c:pt idx="0">
                  <c:v>Espagne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'Import. 2201 - eaux'!$D$34:$M$34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2201 - eaux'!$D$40:$M$40</c:f>
              <c:numCache>
                <c:formatCode>0%</c:formatCode>
                <c:ptCount val="10"/>
                <c:pt idx="0">
                  <c:v>1.8453467662527018E-3</c:v>
                </c:pt>
                <c:pt idx="1">
                  <c:v>2.0272185214818246E-3</c:v>
                </c:pt>
                <c:pt idx="2">
                  <c:v>3.4639650964287953E-3</c:v>
                </c:pt>
                <c:pt idx="3">
                  <c:v>3.0443272956121987E-3</c:v>
                </c:pt>
                <c:pt idx="4">
                  <c:v>3.6580260055508007E-3</c:v>
                </c:pt>
                <c:pt idx="5">
                  <c:v>2.6305486816491403E-3</c:v>
                </c:pt>
                <c:pt idx="6">
                  <c:v>4.4791162613071721E-3</c:v>
                </c:pt>
                <c:pt idx="7">
                  <c:v>8.0924069517752523E-3</c:v>
                </c:pt>
                <c:pt idx="8">
                  <c:v>4.6733224000679394E-3</c:v>
                </c:pt>
                <c:pt idx="9">
                  <c:v>8.4947687914450395E-3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E311-4BAC-947A-B3043B88933C}"/>
            </c:ext>
          </c:extLst>
        </c:ser>
        <c:ser>
          <c:idx val="6"/>
          <c:order val="6"/>
          <c:tx>
            <c:strRef>
              <c:f>'Import. 2201 - eaux'!$C$41</c:f>
              <c:strCache>
                <c:ptCount val="1"/>
                <c:pt idx="0">
                  <c:v>Malaisie</c:v>
                </c:pt>
              </c:strCache>
            </c:strRef>
          </c:tx>
          <c:spPr>
            <a:solidFill>
              <a:schemeClr val="accent6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2201 - eaux'!$D$34:$M$34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2201 - eaux'!$D$41:$M$41</c:f>
              <c:numCache>
                <c:formatCode>0%</c:formatCode>
                <c:ptCount val="10"/>
                <c:pt idx="0">
                  <c:v>1.0753111612022514E-3</c:v>
                </c:pt>
                <c:pt idx="1">
                  <c:v>1.1339052953182743E-3</c:v>
                </c:pt>
                <c:pt idx="2">
                  <c:v>7.524620087977637E-4</c:v>
                </c:pt>
                <c:pt idx="3">
                  <c:v>1.0699701122415298E-3</c:v>
                </c:pt>
                <c:pt idx="4">
                  <c:v>7.0566806577755821E-4</c:v>
                </c:pt>
                <c:pt idx="5">
                  <c:v>2.86392488669736E-3</c:v>
                </c:pt>
                <c:pt idx="6">
                  <c:v>4.9750852947350642E-3</c:v>
                </c:pt>
                <c:pt idx="7">
                  <c:v>3.7081410127608959E-3</c:v>
                </c:pt>
                <c:pt idx="8">
                  <c:v>6.0571530289232267E-3</c:v>
                </c:pt>
                <c:pt idx="9">
                  <c:v>6.2653338177080364E-3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E311-4BAC-947A-B3043B88933C}"/>
            </c:ext>
          </c:extLst>
        </c:ser>
        <c:ser>
          <c:idx val="7"/>
          <c:order val="7"/>
          <c:tx>
            <c:strRef>
              <c:f>'Import. 2201 - eaux'!$C$42</c:f>
              <c:strCache>
                <c:ptCount val="1"/>
                <c:pt idx="0">
                  <c:v>Royaume-Uni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'Import. 2201 - eaux'!$D$34:$M$34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2201 - eaux'!$D$42:$M$42</c:f>
              <c:numCache>
                <c:formatCode>0%</c:formatCode>
                <c:ptCount val="10"/>
                <c:pt idx="0">
                  <c:v>7.1387468274530287E-4</c:v>
                </c:pt>
                <c:pt idx="1">
                  <c:v>6.8533785564047075E-4</c:v>
                </c:pt>
                <c:pt idx="2">
                  <c:v>7.9388225874421246E-4</c:v>
                </c:pt>
                <c:pt idx="3">
                  <c:v>1.2230572053162538E-3</c:v>
                </c:pt>
                <c:pt idx="4">
                  <c:v>2.7890083139125388E-2</c:v>
                </c:pt>
                <c:pt idx="5">
                  <c:v>3.4382952621202861E-2</c:v>
                </c:pt>
                <c:pt idx="6">
                  <c:v>3.4276737328393835E-2</c:v>
                </c:pt>
                <c:pt idx="7">
                  <c:v>3.6119152037327172E-3</c:v>
                </c:pt>
                <c:pt idx="8">
                  <c:v>7.0626457942075341E-3</c:v>
                </c:pt>
                <c:pt idx="9">
                  <c:v>4.6807216050164472E-3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E311-4BAC-947A-B3043B88933C}"/>
            </c:ext>
          </c:extLst>
        </c:ser>
        <c:ser>
          <c:idx val="8"/>
          <c:order val="8"/>
          <c:tx>
            <c:strRef>
              <c:f>'Import. 2201 - eaux'!$C$43</c:f>
              <c:strCache>
                <c:ptCount val="1"/>
                <c:pt idx="0">
                  <c:v>Corée du Sud</c:v>
                </c:pt>
              </c:strCache>
            </c:strRef>
          </c:tx>
          <c:spPr>
            <a:solidFill>
              <a:srgbClr val="FFFF99"/>
            </a:solidFill>
            <a:ln>
              <a:noFill/>
            </a:ln>
            <a:effectLst/>
          </c:spPr>
          <c:invertIfNegative val="0"/>
          <c:cat>
            <c:strRef>
              <c:f>'Import. 2201 - eaux'!$D$34:$M$34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2201 - eaux'!$D$43:$M$43</c:f>
              <c:numCache>
                <c:formatCode>0%</c:formatCode>
                <c:ptCount val="10"/>
                <c:pt idx="0">
                  <c:v>5.5399722592416756E-3</c:v>
                </c:pt>
                <c:pt idx="1">
                  <c:v>3.2324852433219461E-3</c:v>
                </c:pt>
                <c:pt idx="2">
                  <c:v>2.671060655212752E-3</c:v>
                </c:pt>
                <c:pt idx="3">
                  <c:v>2.1873695675146388E-3</c:v>
                </c:pt>
                <c:pt idx="4">
                  <c:v>2.1554778734414375E-3</c:v>
                </c:pt>
                <c:pt idx="5">
                  <c:v>1.5910354819787184E-3</c:v>
                </c:pt>
                <c:pt idx="6">
                  <c:v>1.7240805232276101E-3</c:v>
                </c:pt>
                <c:pt idx="7">
                  <c:v>1.7393079236570357E-3</c:v>
                </c:pt>
                <c:pt idx="8">
                  <c:v>2.4660514984917743E-3</c:v>
                </c:pt>
                <c:pt idx="9">
                  <c:v>4.1824333790419117E-3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E311-4BAC-947A-B3043B88933C}"/>
            </c:ext>
          </c:extLst>
        </c:ser>
        <c:ser>
          <c:idx val="9"/>
          <c:order val="9"/>
          <c:tx>
            <c:strRef>
              <c:f>'Import. 2201 - eaux'!$C$44</c:f>
              <c:strCache>
                <c:ptCount val="1"/>
                <c:pt idx="0">
                  <c:v>Allemagne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2201 - eaux'!$D$34:$M$34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2201 - eaux'!$D$44:$M$44</c:f>
              <c:numCache>
                <c:formatCode>0%</c:formatCode>
                <c:ptCount val="10"/>
                <c:pt idx="0">
                  <c:v>1.7640006511604928E-2</c:v>
                </c:pt>
                <c:pt idx="1">
                  <c:v>1.6677183064355592E-2</c:v>
                </c:pt>
                <c:pt idx="2">
                  <c:v>1.461639378804238E-2</c:v>
                </c:pt>
                <c:pt idx="3">
                  <c:v>1.2914791676033523E-2</c:v>
                </c:pt>
                <c:pt idx="4">
                  <c:v>1.076037733828766E-2</c:v>
                </c:pt>
                <c:pt idx="5">
                  <c:v>1.1158841451769914E-2</c:v>
                </c:pt>
                <c:pt idx="6">
                  <c:v>1.0146961855913584E-2</c:v>
                </c:pt>
                <c:pt idx="7">
                  <c:v>4.1598441350330457E-3</c:v>
                </c:pt>
                <c:pt idx="8">
                  <c:v>4.5392603237792211E-3</c:v>
                </c:pt>
                <c:pt idx="9">
                  <c:v>3.700961752284257E-3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E311-4BAC-947A-B3043B88933C}"/>
            </c:ext>
          </c:extLst>
        </c:ser>
        <c:ser>
          <c:idx val="10"/>
          <c:order val="10"/>
          <c:tx>
            <c:strRef>
              <c:f>'Import. 2201 - eaux'!$C$45</c:f>
              <c:strCache>
                <c:ptCount val="1"/>
                <c:pt idx="0">
                  <c:v>Fidji</c:v>
                </c:pt>
              </c:strCache>
            </c:strRef>
          </c:tx>
          <c:spPr>
            <a:solidFill>
              <a:schemeClr val="bg2">
                <a:lumMod val="9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2201 - eaux'!$D$34:$M$34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2201 - eaux'!$D$45:$M$45</c:f>
              <c:numCache>
                <c:formatCode>0%</c:formatCode>
                <c:ptCount val="10"/>
                <c:pt idx="0">
                  <c:v>4.4649441064046128E-3</c:v>
                </c:pt>
                <c:pt idx="1">
                  <c:v>4.4158736578949701E-3</c:v>
                </c:pt>
                <c:pt idx="2">
                  <c:v>4.3369148367888317E-3</c:v>
                </c:pt>
                <c:pt idx="3">
                  <c:v>4.2575602981428937E-3</c:v>
                </c:pt>
                <c:pt idx="4">
                  <c:v>3.9579871906510579E-3</c:v>
                </c:pt>
                <c:pt idx="5">
                  <c:v>4.00102747428912E-3</c:v>
                </c:pt>
                <c:pt idx="6">
                  <c:v>5.2245799130044542E-3</c:v>
                </c:pt>
                <c:pt idx="7">
                  <c:v>3.0292047870954741E-3</c:v>
                </c:pt>
                <c:pt idx="8">
                  <c:v>2.2561097431612635E-3</c:v>
                </c:pt>
                <c:pt idx="9">
                  <c:v>2.4949035791430158E-3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E311-4BAC-947A-B3043B88933C}"/>
            </c:ext>
          </c:extLst>
        </c:ser>
        <c:ser>
          <c:idx val="11"/>
          <c:order val="11"/>
          <c:tx>
            <c:strRef>
              <c:f>'Import. 2201 - eaux'!$C$46</c:f>
              <c:strCache>
                <c:ptCount val="1"/>
                <c:pt idx="0">
                  <c:v>Autres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2201 - eaux'!$D$34:$M$34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2201 - eaux'!$D$46:$M$46</c:f>
              <c:numCache>
                <c:formatCode>0%</c:formatCode>
                <c:ptCount val="10"/>
                <c:pt idx="0">
                  <c:v>1.9563391674688176E-2</c:v>
                </c:pt>
                <c:pt idx="1">
                  <c:v>2.0645160880163105E-2</c:v>
                </c:pt>
                <c:pt idx="2">
                  <c:v>1.9785531888092549E-2</c:v>
                </c:pt>
                <c:pt idx="3">
                  <c:v>9.5978551343805629E-3</c:v>
                </c:pt>
                <c:pt idx="4">
                  <c:v>9.3675976671096367E-3</c:v>
                </c:pt>
                <c:pt idx="5">
                  <c:v>1.7359729705678652E-2</c:v>
                </c:pt>
                <c:pt idx="6">
                  <c:v>2.1280732278640076E-2</c:v>
                </c:pt>
                <c:pt idx="7">
                  <c:v>9.5634954002691008E-3</c:v>
                </c:pt>
                <c:pt idx="8">
                  <c:v>5.9788531622973172E-3</c:v>
                </c:pt>
                <c:pt idx="9">
                  <c:v>5.9546409515869861E-3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E311-4BAC-947A-B3043B88933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63333216"/>
        <c:axId val="463334000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'Import. 2201 - eaux'!$C$35</c15:sqref>
                        </c15:formulaRef>
                      </c:ext>
                    </c:extLst>
                    <c:strCache>
                      <c:ptCount val="1"/>
                      <c:pt idx="0">
                        <c:v>10 pays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'Import. 2201 - eaux'!$D$34:$M$34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'Import. 2201 - eaux'!$D$35:$M$35</c15:sqref>
                        </c15:formulaRef>
                      </c:ext>
                    </c:extLst>
                    <c:numCache>
                      <c:formatCode>0%</c:formatCode>
                      <c:ptCount val="10"/>
                      <c:pt idx="0">
                        <c:v>0.98043660832531176</c:v>
                      </c:pt>
                      <c:pt idx="1">
                        <c:v>0.9793548391198369</c:v>
                      </c:pt>
                      <c:pt idx="2">
                        <c:v>0.98021446811190749</c:v>
                      </c:pt>
                      <c:pt idx="3">
                        <c:v>0.99040214486561939</c:v>
                      </c:pt>
                      <c:pt idx="4">
                        <c:v>0.99063240233289018</c:v>
                      </c:pt>
                      <c:pt idx="5">
                        <c:v>0.98264027029432133</c:v>
                      </c:pt>
                      <c:pt idx="6">
                        <c:v>0.97871926772135998</c:v>
                      </c:pt>
                      <c:pt idx="7">
                        <c:v>0.99043650459973076</c:v>
                      </c:pt>
                      <c:pt idx="8">
                        <c:v>0.9940211468377026</c:v>
                      </c:pt>
                      <c:pt idx="9">
                        <c:v>0.99404535904841307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B-E311-4BAC-947A-B3043B88933C}"/>
                  </c:ext>
                </c:extLst>
              </c15:ser>
            </c15:filteredBarSeries>
          </c:ext>
        </c:extLst>
      </c:barChart>
      <c:catAx>
        <c:axId val="4633332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63334000"/>
        <c:crosses val="autoZero"/>
        <c:auto val="1"/>
        <c:lblAlgn val="ctr"/>
        <c:lblOffset val="100"/>
        <c:noMultiLvlLbl val="0"/>
      </c:catAx>
      <c:valAx>
        <c:axId val="463334000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6333321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9.5971792816938212E-2"/>
          <c:y val="0.76632437091355077"/>
          <c:w val="0.90402820718306176"/>
          <c:h val="0.2141811700410586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2"/>
          <c:order val="2"/>
          <c:tx>
            <c:strRef>
              <c:f>'Import. 1905 - boulang.'!$C$7</c:f>
              <c:strCache>
                <c:ptCount val="1"/>
                <c:pt idx="0">
                  <c:v>Chine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strRef>
              <c:f>'Import. 1905 - boulang.'!$D$4:$M$4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1905 - boulang.'!$D$7:$M$7</c:f>
              <c:numCache>
                <c:formatCode>0</c:formatCode>
                <c:ptCount val="10"/>
                <c:pt idx="0">
                  <c:v>30238</c:v>
                </c:pt>
                <c:pt idx="1">
                  <c:v>30787</c:v>
                </c:pt>
                <c:pt idx="2">
                  <c:v>32849</c:v>
                </c:pt>
                <c:pt idx="3">
                  <c:v>31605</c:v>
                </c:pt>
                <c:pt idx="4">
                  <c:v>32583</c:v>
                </c:pt>
                <c:pt idx="5">
                  <c:v>30475</c:v>
                </c:pt>
                <c:pt idx="6">
                  <c:v>31937</c:v>
                </c:pt>
                <c:pt idx="7">
                  <c:v>31851</c:v>
                </c:pt>
                <c:pt idx="8">
                  <c:v>31013</c:v>
                </c:pt>
                <c:pt idx="9">
                  <c:v>32213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CBC-4D1C-A57B-62E4741A52C0}"/>
            </c:ext>
          </c:extLst>
        </c:ser>
        <c:ser>
          <c:idx val="3"/>
          <c:order val="3"/>
          <c:tx>
            <c:strRef>
              <c:f>'Import. 1905 - boulang.'!$C$8</c:f>
              <c:strCache>
                <c:ptCount val="1"/>
                <c:pt idx="0">
                  <c:v>Malaisie</c:v>
                </c:pt>
              </c:strCache>
            </c:strRef>
          </c:tx>
          <c:spPr>
            <a:solidFill>
              <a:schemeClr val="accent6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1905 - boulang.'!$D$4:$M$4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1905 - boulang.'!$D$8:$M$8</c:f>
              <c:numCache>
                <c:formatCode>0</c:formatCode>
                <c:ptCount val="10"/>
                <c:pt idx="0">
                  <c:v>6028</c:v>
                </c:pt>
                <c:pt idx="1">
                  <c:v>9374</c:v>
                </c:pt>
                <c:pt idx="2">
                  <c:v>10538</c:v>
                </c:pt>
                <c:pt idx="3">
                  <c:v>10758</c:v>
                </c:pt>
                <c:pt idx="4">
                  <c:v>11668</c:v>
                </c:pt>
                <c:pt idx="5">
                  <c:v>12463</c:v>
                </c:pt>
                <c:pt idx="6">
                  <c:v>12496</c:v>
                </c:pt>
                <c:pt idx="7">
                  <c:v>13918</c:v>
                </c:pt>
                <c:pt idx="8">
                  <c:v>13280</c:v>
                </c:pt>
                <c:pt idx="9">
                  <c:v>17009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CBC-4D1C-A57B-62E4741A52C0}"/>
            </c:ext>
          </c:extLst>
        </c:ser>
        <c:ser>
          <c:idx val="4"/>
          <c:order val="4"/>
          <c:tx>
            <c:strRef>
              <c:f>'Import. 1905 - boulang.'!$C$9</c:f>
              <c:strCache>
                <c:ptCount val="1"/>
                <c:pt idx="0">
                  <c:v>États-Unis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cat>
            <c:strRef>
              <c:f>'Import. 1905 - boulang.'!$D$4:$M$4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1905 - boulang.'!$D$9:$M$9</c:f>
              <c:numCache>
                <c:formatCode>0</c:formatCode>
                <c:ptCount val="10"/>
                <c:pt idx="0">
                  <c:v>15998</c:v>
                </c:pt>
                <c:pt idx="1">
                  <c:v>11694</c:v>
                </c:pt>
                <c:pt idx="2">
                  <c:v>11762</c:v>
                </c:pt>
                <c:pt idx="3">
                  <c:v>11646</c:v>
                </c:pt>
                <c:pt idx="4">
                  <c:v>10844</c:v>
                </c:pt>
                <c:pt idx="5">
                  <c:v>10426</c:v>
                </c:pt>
                <c:pt idx="6">
                  <c:v>11540</c:v>
                </c:pt>
                <c:pt idx="7">
                  <c:v>11756</c:v>
                </c:pt>
                <c:pt idx="8">
                  <c:v>9147</c:v>
                </c:pt>
                <c:pt idx="9">
                  <c:v>10636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CBC-4D1C-A57B-62E4741A52C0}"/>
            </c:ext>
          </c:extLst>
        </c:ser>
        <c:ser>
          <c:idx val="5"/>
          <c:order val="5"/>
          <c:tx>
            <c:strRef>
              <c:f>'Import. 1905 - boulang.'!$C$10</c:f>
              <c:strCache>
                <c:ptCount val="1"/>
                <c:pt idx="0">
                  <c:v>Vietnam</c:v>
                </c:pt>
              </c:strCache>
            </c:strRef>
          </c:tx>
          <c:spPr>
            <a:solidFill>
              <a:srgbClr val="FFCC00"/>
            </a:solidFill>
            <a:ln>
              <a:noFill/>
            </a:ln>
            <a:effectLst/>
          </c:spPr>
          <c:invertIfNegative val="0"/>
          <c:cat>
            <c:strRef>
              <c:f>'Import. 1905 - boulang.'!$D$4:$M$4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1905 - boulang.'!$D$10:$M$10</c:f>
              <c:numCache>
                <c:formatCode>0</c:formatCode>
                <c:ptCount val="10"/>
                <c:pt idx="0">
                  <c:v>4332</c:v>
                </c:pt>
                <c:pt idx="1">
                  <c:v>4834</c:v>
                </c:pt>
                <c:pt idx="2">
                  <c:v>5330</c:v>
                </c:pt>
                <c:pt idx="3">
                  <c:v>6624</c:v>
                </c:pt>
                <c:pt idx="4">
                  <c:v>7338</c:v>
                </c:pt>
                <c:pt idx="5">
                  <c:v>7650</c:v>
                </c:pt>
                <c:pt idx="6">
                  <c:v>7334</c:v>
                </c:pt>
                <c:pt idx="7">
                  <c:v>8227</c:v>
                </c:pt>
                <c:pt idx="8">
                  <c:v>8460</c:v>
                </c:pt>
                <c:pt idx="9">
                  <c:v>9112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7CBC-4D1C-A57B-62E4741A52C0}"/>
            </c:ext>
          </c:extLst>
        </c:ser>
        <c:ser>
          <c:idx val="6"/>
          <c:order val="6"/>
          <c:tx>
            <c:strRef>
              <c:f>'Import. 1905 - boulang.'!$C$11</c:f>
              <c:strCache>
                <c:ptCount val="1"/>
                <c:pt idx="0">
                  <c:v>Indonésie</c:v>
                </c:pt>
              </c:strCache>
            </c:strRef>
          </c:tx>
          <c:spPr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1905 - boulang.'!$D$4:$M$4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1905 - boulang.'!$D$11:$M$11</c:f>
              <c:numCache>
                <c:formatCode>0</c:formatCode>
                <c:ptCount val="10"/>
                <c:pt idx="0">
                  <c:v>178</c:v>
                </c:pt>
                <c:pt idx="1">
                  <c:v>2647</c:v>
                </c:pt>
                <c:pt idx="2">
                  <c:v>5144</c:v>
                </c:pt>
                <c:pt idx="3">
                  <c:v>6036</c:v>
                </c:pt>
                <c:pt idx="4">
                  <c:v>6103</c:v>
                </c:pt>
                <c:pt idx="5">
                  <c:v>7530</c:v>
                </c:pt>
                <c:pt idx="6">
                  <c:v>7060</c:v>
                </c:pt>
                <c:pt idx="7">
                  <c:v>8278</c:v>
                </c:pt>
                <c:pt idx="8">
                  <c:v>5592</c:v>
                </c:pt>
                <c:pt idx="9">
                  <c:v>6642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7CBC-4D1C-A57B-62E4741A52C0}"/>
            </c:ext>
          </c:extLst>
        </c:ser>
        <c:ser>
          <c:idx val="7"/>
          <c:order val="7"/>
          <c:tx>
            <c:strRef>
              <c:f>'Import. 1905 - boulang.'!$C$12</c:f>
              <c:strCache>
                <c:ptCount val="1"/>
                <c:pt idx="0">
                  <c:v>France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'Import. 1905 - boulang.'!$D$4:$M$4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1905 - boulang.'!$D$12:$M$12</c:f>
              <c:numCache>
                <c:formatCode>0</c:formatCode>
                <c:ptCount val="10"/>
                <c:pt idx="0">
                  <c:v>2051</c:v>
                </c:pt>
                <c:pt idx="1">
                  <c:v>2254</c:v>
                </c:pt>
                <c:pt idx="2">
                  <c:v>2986</c:v>
                </c:pt>
                <c:pt idx="3">
                  <c:v>3187</c:v>
                </c:pt>
                <c:pt idx="4">
                  <c:v>6203</c:v>
                </c:pt>
                <c:pt idx="5">
                  <c:v>5633</c:v>
                </c:pt>
                <c:pt idx="6">
                  <c:v>7043</c:v>
                </c:pt>
                <c:pt idx="7">
                  <c:v>7889</c:v>
                </c:pt>
                <c:pt idx="8">
                  <c:v>5686</c:v>
                </c:pt>
                <c:pt idx="9">
                  <c:v>6495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7CBC-4D1C-A57B-62E4741A52C0}"/>
            </c:ext>
          </c:extLst>
        </c:ser>
        <c:ser>
          <c:idx val="8"/>
          <c:order val="8"/>
          <c:tx>
            <c:strRef>
              <c:f>'Import. 1905 - boulang.'!$C$13</c:f>
              <c:strCache>
                <c:ptCount val="1"/>
                <c:pt idx="0">
                  <c:v>Italie</c:v>
                </c:pt>
              </c:strCache>
            </c:strRef>
          </c:tx>
          <c:spPr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1905 - boulang.'!$D$4:$M$4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1905 - boulang.'!$D$13:$M$13</c:f>
              <c:numCache>
                <c:formatCode>0</c:formatCode>
                <c:ptCount val="10"/>
                <c:pt idx="0">
                  <c:v>2333</c:v>
                </c:pt>
                <c:pt idx="1">
                  <c:v>2834</c:v>
                </c:pt>
                <c:pt idx="2">
                  <c:v>3583</c:v>
                </c:pt>
                <c:pt idx="3">
                  <c:v>3203</c:v>
                </c:pt>
                <c:pt idx="4">
                  <c:v>3931</c:v>
                </c:pt>
                <c:pt idx="5">
                  <c:v>4180</c:v>
                </c:pt>
                <c:pt idx="6">
                  <c:v>5187</c:v>
                </c:pt>
                <c:pt idx="7">
                  <c:v>5381</c:v>
                </c:pt>
                <c:pt idx="8">
                  <c:v>3648</c:v>
                </c:pt>
                <c:pt idx="9">
                  <c:v>4453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7CBC-4D1C-A57B-62E4741A52C0}"/>
            </c:ext>
          </c:extLst>
        </c:ser>
        <c:ser>
          <c:idx val="9"/>
          <c:order val="9"/>
          <c:tx>
            <c:strRef>
              <c:f>'Import. 1905 - boulang.'!$C$14</c:f>
              <c:strCache>
                <c:ptCount val="1"/>
                <c:pt idx="0">
                  <c:v>Belgique</c:v>
                </c:pt>
              </c:strCache>
            </c:strRef>
          </c:tx>
          <c:spPr>
            <a:solidFill>
              <a:schemeClr val="tx2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1905 - boulang.'!$D$4:$M$4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1905 - boulang.'!$D$14:$M$14</c:f>
              <c:numCache>
                <c:formatCode>0</c:formatCode>
                <c:ptCount val="10"/>
                <c:pt idx="0">
                  <c:v>1419</c:v>
                </c:pt>
                <c:pt idx="1">
                  <c:v>1584</c:v>
                </c:pt>
                <c:pt idx="2">
                  <c:v>1893</c:v>
                </c:pt>
                <c:pt idx="3">
                  <c:v>2946</c:v>
                </c:pt>
                <c:pt idx="4">
                  <c:v>4275</c:v>
                </c:pt>
                <c:pt idx="5">
                  <c:v>4885</c:v>
                </c:pt>
                <c:pt idx="6">
                  <c:v>4989</c:v>
                </c:pt>
                <c:pt idx="7">
                  <c:v>4340</c:v>
                </c:pt>
                <c:pt idx="8">
                  <c:v>3841</c:v>
                </c:pt>
                <c:pt idx="9">
                  <c:v>4330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7CBC-4D1C-A57B-62E4741A52C0}"/>
            </c:ext>
          </c:extLst>
        </c:ser>
        <c:ser>
          <c:idx val="10"/>
          <c:order val="10"/>
          <c:tx>
            <c:strRef>
              <c:f>'Import. 1905 - boulang.'!$C$15</c:f>
              <c:strCache>
                <c:ptCount val="1"/>
                <c:pt idx="0">
                  <c:v>Corée du Sud</c:v>
                </c:pt>
              </c:strCache>
            </c:strRef>
          </c:tx>
          <c:spPr>
            <a:solidFill>
              <a:srgbClr val="FFFF99"/>
            </a:solidFill>
            <a:ln>
              <a:noFill/>
            </a:ln>
            <a:effectLst/>
          </c:spPr>
          <c:invertIfNegative val="0"/>
          <c:cat>
            <c:strRef>
              <c:f>'Import. 1905 - boulang.'!$D$4:$M$4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1905 - boulang.'!$D$15:$M$15</c:f>
              <c:numCache>
                <c:formatCode>0</c:formatCode>
                <c:ptCount val="10"/>
                <c:pt idx="0">
                  <c:v>1911</c:v>
                </c:pt>
                <c:pt idx="1">
                  <c:v>1813</c:v>
                </c:pt>
                <c:pt idx="2">
                  <c:v>2026</c:v>
                </c:pt>
                <c:pt idx="3">
                  <c:v>1943</c:v>
                </c:pt>
                <c:pt idx="4">
                  <c:v>2374</c:v>
                </c:pt>
                <c:pt idx="5">
                  <c:v>3060</c:v>
                </c:pt>
                <c:pt idx="6">
                  <c:v>4191</c:v>
                </c:pt>
                <c:pt idx="7">
                  <c:v>5094</c:v>
                </c:pt>
                <c:pt idx="8">
                  <c:v>4413</c:v>
                </c:pt>
                <c:pt idx="9">
                  <c:v>4154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7CBC-4D1C-A57B-62E4741A52C0}"/>
            </c:ext>
          </c:extLst>
        </c:ser>
        <c:ser>
          <c:idx val="11"/>
          <c:order val="11"/>
          <c:tx>
            <c:strRef>
              <c:f>'Import. 1905 - boulang.'!$C$16</c:f>
              <c:strCache>
                <c:ptCount val="1"/>
                <c:pt idx="0">
                  <c:v>Thaïlande</c:v>
                </c:pt>
              </c:strCache>
            </c:strRef>
          </c:tx>
          <c:spPr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1905 - boulang.'!$D$4:$M$4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1905 - boulang.'!$D$16:$M$16</c:f>
              <c:numCache>
                <c:formatCode>0</c:formatCode>
                <c:ptCount val="10"/>
                <c:pt idx="0">
                  <c:v>7650</c:v>
                </c:pt>
                <c:pt idx="1">
                  <c:v>7530</c:v>
                </c:pt>
                <c:pt idx="2">
                  <c:v>6877</c:v>
                </c:pt>
                <c:pt idx="3">
                  <c:v>6269</c:v>
                </c:pt>
                <c:pt idx="4">
                  <c:v>6216</c:v>
                </c:pt>
                <c:pt idx="5">
                  <c:v>6088</c:v>
                </c:pt>
                <c:pt idx="6">
                  <c:v>5213</c:v>
                </c:pt>
                <c:pt idx="7">
                  <c:v>4728</c:v>
                </c:pt>
                <c:pt idx="8">
                  <c:v>4168</c:v>
                </c:pt>
                <c:pt idx="9">
                  <c:v>4013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7CBC-4D1C-A57B-62E4741A52C0}"/>
            </c:ext>
          </c:extLst>
        </c:ser>
        <c:ser>
          <c:idx val="12"/>
          <c:order val="12"/>
          <c:tx>
            <c:strRef>
              <c:f>'Import. 1905 - boulang.'!$C$17</c:f>
              <c:strCache>
                <c:ptCount val="1"/>
                <c:pt idx="0">
                  <c:v>Autres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1905 - boulang.'!$D$4:$M$4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1905 - boulang.'!$D$17:$M$17</c:f>
              <c:numCache>
                <c:formatCode>0</c:formatCode>
                <c:ptCount val="10"/>
                <c:pt idx="0">
                  <c:v>11179</c:v>
                </c:pt>
                <c:pt idx="1">
                  <c:v>10600</c:v>
                </c:pt>
                <c:pt idx="2">
                  <c:v>11452</c:v>
                </c:pt>
                <c:pt idx="3">
                  <c:v>12767</c:v>
                </c:pt>
                <c:pt idx="4">
                  <c:v>13208</c:v>
                </c:pt>
                <c:pt idx="5">
                  <c:v>13476</c:v>
                </c:pt>
                <c:pt idx="6">
                  <c:v>17666</c:v>
                </c:pt>
                <c:pt idx="7">
                  <c:v>16754</c:v>
                </c:pt>
                <c:pt idx="8">
                  <c:v>15660</c:v>
                </c:pt>
                <c:pt idx="9">
                  <c:v>17571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7CBC-4D1C-A57B-62E4741A52C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63333608"/>
        <c:axId val="463328904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'Import. 1905 - boulang.'!$C$5</c15:sqref>
                        </c15:formulaRef>
                      </c:ext>
                    </c:extLst>
                    <c:strCache>
                      <c:ptCount val="1"/>
                      <c:pt idx="0">
                        <c:v>Monde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'Import. 1905 - boulang.'!$D$4:$M$4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'Import. 1905 - boulang.'!$D$5:$M$5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83317</c:v>
                      </c:pt>
                      <c:pt idx="1">
                        <c:v>85951</c:v>
                      </c:pt>
                      <c:pt idx="2">
                        <c:v>94440</c:v>
                      </c:pt>
                      <c:pt idx="3">
                        <c:v>96984</c:v>
                      </c:pt>
                      <c:pt idx="4">
                        <c:v>104743</c:v>
                      </c:pt>
                      <c:pt idx="5">
                        <c:v>105866</c:v>
                      </c:pt>
                      <c:pt idx="6">
                        <c:v>114656</c:v>
                      </c:pt>
                      <c:pt idx="7">
                        <c:v>118216</c:v>
                      </c:pt>
                      <c:pt idx="8">
                        <c:v>104908</c:v>
                      </c:pt>
                      <c:pt idx="9">
                        <c:v>116628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B-7CBC-4D1C-A57B-62E4741A52C0}"/>
                  </c:ext>
                </c:extLst>
              </c15:ser>
            </c15:filteredBarSeries>
            <c15:filteredBarSeries>
              <c15:ser>
                <c:idx val="1"/>
                <c:order val="1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1905 - boulang.'!$C$6</c15:sqref>
                        </c15:formulaRef>
                      </c:ext>
                    </c:extLst>
                    <c:strCache>
                      <c:ptCount val="1"/>
                      <c:pt idx="0">
                        <c:v>Union européene</c:v>
                      </c:pt>
                    </c:strCache>
                  </c:strRef>
                </c:tx>
                <c:spPr>
                  <a:solidFill>
                    <a:schemeClr val="accent2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1905 - boulang.'!$D$4:$M$4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1905 - boulang.'!$D$6:$M$6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12071</c:v>
                      </c:pt>
                      <c:pt idx="1">
                        <c:v>12129</c:v>
                      </c:pt>
                      <c:pt idx="2">
                        <c:v>14690</c:v>
                      </c:pt>
                      <c:pt idx="3">
                        <c:v>16346</c:v>
                      </c:pt>
                      <c:pt idx="4">
                        <c:v>21402</c:v>
                      </c:pt>
                      <c:pt idx="5">
                        <c:v>22468</c:v>
                      </c:pt>
                      <c:pt idx="6">
                        <c:v>28074</c:v>
                      </c:pt>
                      <c:pt idx="7">
                        <c:v>27698</c:v>
                      </c:pt>
                      <c:pt idx="8">
                        <c:v>22471</c:v>
                      </c:pt>
                      <c:pt idx="9">
                        <c:v>25505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C-7CBC-4D1C-A57B-62E4741A52C0}"/>
                  </c:ext>
                </c:extLst>
              </c15:ser>
            </c15:filteredBarSeries>
          </c:ext>
        </c:extLst>
      </c:barChart>
      <c:catAx>
        <c:axId val="4633336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63328904"/>
        <c:crosses val="autoZero"/>
        <c:auto val="1"/>
        <c:lblAlgn val="ctr"/>
        <c:lblOffset val="100"/>
        <c:noMultiLvlLbl val="0"/>
      </c:catAx>
      <c:valAx>
        <c:axId val="463328904"/>
        <c:scaling>
          <c:orientation val="minMax"/>
          <c:max val="12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63333608"/>
        <c:crosses val="autoZero"/>
        <c:crossBetween val="between"/>
        <c:dispUnits>
          <c:builtInUnit val="thousands"/>
          <c:dispUnitsLbl>
            <c:layout/>
            <c:tx>
              <c:rich>
                <a:bodyPr rot="-5400000" spcFirstLastPara="1" vertOverflow="ellipsis" vert="horz" wrap="square" anchor="ctr" anchorCtr="1"/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r>
                    <a:rPr lang="fr-FR"/>
                    <a:t>Milliers (en t)</a:t>
                  </a:r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9.4495323381467419E-2"/>
          <c:y val="0.76723760294933485"/>
          <c:w val="0.90550467661853262"/>
          <c:h val="0.2133441246602120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1"/>
          <c:order val="1"/>
          <c:tx>
            <c:strRef>
              <c:f>'Import. 1905 - boulang.'!$C$36</c:f>
              <c:strCache>
                <c:ptCount val="1"/>
                <c:pt idx="0">
                  <c:v>Chine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strRef>
              <c:f>'Import. 1905 - boulang.'!$D$34:$M$34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1905 - boulang.'!$D$36:$M$36</c:f>
              <c:numCache>
                <c:formatCode>0%</c:formatCode>
                <c:ptCount val="10"/>
                <c:pt idx="0">
                  <c:v>0.36292713371820878</c:v>
                </c:pt>
                <c:pt idx="1">
                  <c:v>0.358192458493793</c:v>
                </c:pt>
                <c:pt idx="2">
                  <c:v>0.34782930961457009</c:v>
                </c:pt>
                <c:pt idx="3">
                  <c:v>0.32587849542192526</c:v>
                </c:pt>
                <c:pt idx="4">
                  <c:v>0.31107568047506756</c:v>
                </c:pt>
                <c:pt idx="5">
                  <c:v>0.28786390342508456</c:v>
                </c:pt>
                <c:pt idx="6">
                  <c:v>0.27854626011722022</c:v>
                </c:pt>
                <c:pt idx="7">
                  <c:v>0.26943053393787642</c:v>
                </c:pt>
                <c:pt idx="8">
                  <c:v>0.29562092500095322</c:v>
                </c:pt>
                <c:pt idx="9">
                  <c:v>0.27620297012724215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8BD-4F68-935C-957E27C52138}"/>
            </c:ext>
          </c:extLst>
        </c:ser>
        <c:ser>
          <c:idx val="2"/>
          <c:order val="2"/>
          <c:tx>
            <c:strRef>
              <c:f>'Import. 1905 - boulang.'!$C$37</c:f>
              <c:strCache>
                <c:ptCount val="1"/>
                <c:pt idx="0">
                  <c:v>Malaisie</c:v>
                </c:pt>
              </c:strCache>
            </c:strRef>
          </c:tx>
          <c:spPr>
            <a:solidFill>
              <a:schemeClr val="accent6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1905 - boulang.'!$D$34:$M$34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1905 - boulang.'!$D$37:$M$37</c:f>
              <c:numCache>
                <c:formatCode>0%</c:formatCode>
                <c:ptCount val="10"/>
                <c:pt idx="0">
                  <c:v>7.2350180635404535E-2</c:v>
                </c:pt>
                <c:pt idx="1">
                  <c:v>0.10906214005654384</c:v>
                </c:pt>
                <c:pt idx="2">
                  <c:v>0.11158407454468446</c:v>
                </c:pt>
                <c:pt idx="3">
                  <c:v>0.1109255134867607</c:v>
                </c:pt>
                <c:pt idx="4">
                  <c:v>0.11139646563493504</c:v>
                </c:pt>
                <c:pt idx="5">
                  <c:v>0.11772429297413711</c:v>
                </c:pt>
                <c:pt idx="6">
                  <c:v>0.10898688250069774</c:v>
                </c:pt>
                <c:pt idx="7">
                  <c:v>0.1177336401163971</c:v>
                </c:pt>
                <c:pt idx="8">
                  <c:v>0.12658710489190528</c:v>
                </c:pt>
                <c:pt idx="9">
                  <c:v>0.14583976403608054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8BD-4F68-935C-957E27C52138}"/>
            </c:ext>
          </c:extLst>
        </c:ser>
        <c:ser>
          <c:idx val="3"/>
          <c:order val="3"/>
          <c:tx>
            <c:strRef>
              <c:f>'Import. 1905 - boulang.'!$C$38</c:f>
              <c:strCache>
                <c:ptCount val="1"/>
                <c:pt idx="0">
                  <c:v>États-Unis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cat>
            <c:strRef>
              <c:f>'Import. 1905 - boulang.'!$D$34:$M$34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1905 - boulang.'!$D$38:$M$38</c:f>
              <c:numCache>
                <c:formatCode>0%</c:formatCode>
                <c:ptCount val="10"/>
                <c:pt idx="0">
                  <c:v>0.19201363467239579</c:v>
                </c:pt>
                <c:pt idx="1">
                  <c:v>0.13605426347570126</c:v>
                </c:pt>
                <c:pt idx="2">
                  <c:v>0.12454468445573909</c:v>
                </c:pt>
                <c:pt idx="3">
                  <c:v>0.12008166295471417</c:v>
                </c:pt>
                <c:pt idx="4">
                  <c:v>0.10352959147628003</c:v>
                </c:pt>
                <c:pt idx="5">
                  <c:v>9.8482987928135562E-2</c:v>
                </c:pt>
                <c:pt idx="6">
                  <c:v>0.10064889757186715</c:v>
                </c:pt>
                <c:pt idx="7">
                  <c:v>9.9445083575827306E-2</c:v>
                </c:pt>
                <c:pt idx="8">
                  <c:v>8.719068135890494E-2</c:v>
                </c:pt>
                <c:pt idx="9">
                  <c:v>9.1195939225571898E-2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8BD-4F68-935C-957E27C52138}"/>
            </c:ext>
          </c:extLst>
        </c:ser>
        <c:ser>
          <c:idx val="4"/>
          <c:order val="4"/>
          <c:tx>
            <c:strRef>
              <c:f>'Import. 1905 - boulang.'!$C$39</c:f>
              <c:strCache>
                <c:ptCount val="1"/>
                <c:pt idx="0">
                  <c:v>Vietnam</c:v>
                </c:pt>
              </c:strCache>
            </c:strRef>
          </c:tx>
          <c:spPr>
            <a:solidFill>
              <a:srgbClr val="FFCC00"/>
            </a:solidFill>
            <a:ln>
              <a:noFill/>
            </a:ln>
            <a:effectLst/>
          </c:spPr>
          <c:invertIfNegative val="0"/>
          <c:cat>
            <c:strRef>
              <c:f>'Import. 1905 - boulang.'!$D$34:$M$34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1905 - boulang.'!$D$39:$M$39</c:f>
              <c:numCache>
                <c:formatCode>0%</c:formatCode>
                <c:ptCount val="10"/>
                <c:pt idx="0">
                  <c:v>5.1994190861408836E-2</c:v>
                </c:pt>
                <c:pt idx="1">
                  <c:v>5.6241346813882327E-2</c:v>
                </c:pt>
                <c:pt idx="2">
                  <c:v>5.643795002117747E-2</c:v>
                </c:pt>
                <c:pt idx="3">
                  <c:v>6.8299925760950259E-2</c:v>
                </c:pt>
                <c:pt idx="4">
                  <c:v>7.0057187592488288E-2</c:v>
                </c:pt>
                <c:pt idx="5">
                  <c:v>7.226116033476282E-2</c:v>
                </c:pt>
                <c:pt idx="6">
                  <c:v>6.3965252581635504E-2</c:v>
                </c:pt>
                <c:pt idx="7">
                  <c:v>6.9592948501048926E-2</c:v>
                </c:pt>
                <c:pt idx="8">
                  <c:v>8.0642086399511953E-2</c:v>
                </c:pt>
                <c:pt idx="9">
                  <c:v>7.8128751243269193E-2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A8BD-4F68-935C-957E27C52138}"/>
            </c:ext>
          </c:extLst>
        </c:ser>
        <c:ser>
          <c:idx val="5"/>
          <c:order val="5"/>
          <c:tx>
            <c:strRef>
              <c:f>'Import. 1905 - boulang.'!$C$40</c:f>
              <c:strCache>
                <c:ptCount val="1"/>
                <c:pt idx="0">
                  <c:v>Indonésie</c:v>
                </c:pt>
              </c:strCache>
            </c:strRef>
          </c:tx>
          <c:spPr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1905 - boulang.'!$D$34:$M$34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1905 - boulang.'!$D$40:$M$40</c:f>
              <c:numCache>
                <c:formatCode>0%</c:formatCode>
                <c:ptCount val="10"/>
                <c:pt idx="0">
                  <c:v>2.1364187380726622E-3</c:v>
                </c:pt>
                <c:pt idx="1">
                  <c:v>3.079661667694384E-2</c:v>
                </c:pt>
                <c:pt idx="2">
                  <c:v>5.4468445573909362E-2</c:v>
                </c:pt>
                <c:pt idx="3">
                  <c:v>6.2237070032170258E-2</c:v>
                </c:pt>
                <c:pt idx="4">
                  <c:v>5.8266423531882799E-2</c:v>
                </c:pt>
                <c:pt idx="5">
                  <c:v>7.1127651937354763E-2</c:v>
                </c:pt>
                <c:pt idx="6">
                  <c:v>6.1575495394920458E-2</c:v>
                </c:pt>
                <c:pt idx="7">
                  <c:v>7.0024362184475872E-2</c:v>
                </c:pt>
                <c:pt idx="8">
                  <c:v>5.3303847180386624E-2</c:v>
                </c:pt>
                <c:pt idx="9">
                  <c:v>5.6950303529169667E-2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A8BD-4F68-935C-957E27C52138}"/>
            </c:ext>
          </c:extLst>
        </c:ser>
        <c:ser>
          <c:idx val="6"/>
          <c:order val="6"/>
          <c:tx>
            <c:strRef>
              <c:f>'Import. 1905 - boulang.'!$C$41</c:f>
              <c:strCache>
                <c:ptCount val="1"/>
                <c:pt idx="0">
                  <c:v>France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'Import. 1905 - boulang.'!$D$34:$M$34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1905 - boulang.'!$D$41:$M$41</c:f>
              <c:numCache>
                <c:formatCode>0%</c:formatCode>
                <c:ptCount val="10"/>
                <c:pt idx="0">
                  <c:v>2.4616824897679947E-2</c:v>
                </c:pt>
                <c:pt idx="1">
                  <c:v>2.6224244046026225E-2</c:v>
                </c:pt>
                <c:pt idx="2">
                  <c:v>3.1617958492164339E-2</c:v>
                </c:pt>
                <c:pt idx="3">
                  <c:v>3.2861090489152853E-2</c:v>
                </c:pt>
                <c:pt idx="4">
                  <c:v>5.9221141269583645E-2</c:v>
                </c:pt>
                <c:pt idx="5">
                  <c:v>5.3208773354995936E-2</c:v>
                </c:pt>
                <c:pt idx="6">
                  <c:v>6.1427225788445436E-2</c:v>
                </c:pt>
                <c:pt idx="7">
                  <c:v>6.6733775461866415E-2</c:v>
                </c:pt>
                <c:pt idx="8">
                  <c:v>5.4199870362603424E-2</c:v>
                </c:pt>
                <c:pt idx="9">
                  <c:v>5.5689885790719207E-2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A8BD-4F68-935C-957E27C52138}"/>
            </c:ext>
          </c:extLst>
        </c:ser>
        <c:ser>
          <c:idx val="7"/>
          <c:order val="7"/>
          <c:tx>
            <c:strRef>
              <c:f>'Import. 1905 - boulang.'!$C$42</c:f>
              <c:strCache>
                <c:ptCount val="1"/>
                <c:pt idx="0">
                  <c:v>Italie</c:v>
                </c:pt>
              </c:strCache>
            </c:strRef>
          </c:tx>
          <c:spPr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1905 - boulang.'!$D$34:$M$34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1905 - boulang.'!$D$42:$M$42</c:f>
              <c:numCache>
                <c:formatCode>0%</c:formatCode>
                <c:ptCount val="10"/>
                <c:pt idx="0">
                  <c:v>2.8001488291705175E-2</c:v>
                </c:pt>
                <c:pt idx="1">
                  <c:v>3.2972274900815578E-2</c:v>
                </c:pt>
                <c:pt idx="2">
                  <c:v>3.7939432443879713E-2</c:v>
                </c:pt>
                <c:pt idx="3">
                  <c:v>3.3026066155242104E-2</c:v>
                </c:pt>
                <c:pt idx="4">
                  <c:v>3.7529954269020366E-2</c:v>
                </c:pt>
                <c:pt idx="5">
                  <c:v>3.948387584304687E-2</c:v>
                </c:pt>
                <c:pt idx="6">
                  <c:v>4.5239673457996094E-2</c:v>
                </c:pt>
                <c:pt idx="7">
                  <c:v>4.5518373147458886E-2</c:v>
                </c:pt>
                <c:pt idx="8">
                  <c:v>3.4773325199222174E-2</c:v>
                </c:pt>
                <c:pt idx="9">
                  <c:v>3.8181225777686317E-2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A8BD-4F68-935C-957E27C52138}"/>
            </c:ext>
          </c:extLst>
        </c:ser>
        <c:ser>
          <c:idx val="8"/>
          <c:order val="8"/>
          <c:tx>
            <c:strRef>
              <c:f>'Import. 1905 - boulang.'!$C$43</c:f>
              <c:strCache>
                <c:ptCount val="1"/>
                <c:pt idx="0">
                  <c:v>Belgique</c:v>
                </c:pt>
              </c:strCache>
            </c:strRef>
          </c:tx>
          <c:spPr>
            <a:solidFill>
              <a:schemeClr val="tx2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1905 - boulang.'!$D$34:$M$34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1905 - boulang.'!$D$43:$M$43</c:f>
              <c:numCache>
                <c:formatCode>0%</c:formatCode>
                <c:ptCount val="10"/>
                <c:pt idx="0">
                  <c:v>1.7031338142275886E-2</c:v>
                </c:pt>
                <c:pt idx="1">
                  <c:v>1.8429104955148864E-2</c:v>
                </c:pt>
                <c:pt idx="2">
                  <c:v>2.0044472681067346E-2</c:v>
                </c:pt>
                <c:pt idx="3">
                  <c:v>3.0376144518683493E-2</c:v>
                </c:pt>
                <c:pt idx="4">
                  <c:v>4.0814183286711284E-2</c:v>
                </c:pt>
                <c:pt idx="5">
                  <c:v>4.6143237677819131E-2</c:v>
                </c:pt>
                <c:pt idx="6">
                  <c:v>4.3512768629639965E-2</c:v>
                </c:pt>
                <c:pt idx="7">
                  <c:v>3.6712458550450022E-2</c:v>
                </c:pt>
                <c:pt idx="8">
                  <c:v>3.6613032371220496E-2</c:v>
                </c:pt>
                <c:pt idx="9">
                  <c:v>3.712659052714614E-2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A8BD-4F68-935C-957E27C52138}"/>
            </c:ext>
          </c:extLst>
        </c:ser>
        <c:ser>
          <c:idx val="9"/>
          <c:order val="9"/>
          <c:tx>
            <c:strRef>
              <c:f>'Import. 1905 - boulang.'!$C$44</c:f>
              <c:strCache>
                <c:ptCount val="1"/>
                <c:pt idx="0">
                  <c:v>Corée du Sud</c:v>
                </c:pt>
              </c:strCache>
            </c:strRef>
          </c:tx>
          <c:spPr>
            <a:solidFill>
              <a:srgbClr val="FFFF99"/>
            </a:solidFill>
            <a:ln>
              <a:noFill/>
            </a:ln>
            <a:effectLst/>
          </c:spPr>
          <c:invertIfNegative val="0"/>
          <c:cat>
            <c:strRef>
              <c:f>'Import. 1905 - boulang.'!$D$34:$M$34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1905 - boulang.'!$D$44:$M$44</c:f>
              <c:numCache>
                <c:formatCode>0%</c:formatCode>
                <c:ptCount val="10"/>
                <c:pt idx="0">
                  <c:v>2.2936495553128412E-2</c:v>
                </c:pt>
                <c:pt idx="1">
                  <c:v>2.1093413689195005E-2</c:v>
                </c:pt>
                <c:pt idx="2">
                  <c:v>2.1452774248199916E-2</c:v>
                </c:pt>
                <c:pt idx="3">
                  <c:v>2.0034232450713521E-2</c:v>
                </c:pt>
                <c:pt idx="4">
                  <c:v>2.266499909301815E-2</c:v>
                </c:pt>
                <c:pt idx="5">
                  <c:v>2.8904464133905124E-2</c:v>
                </c:pt>
                <c:pt idx="6">
                  <c:v>3.6552818866871339E-2</c:v>
                </c:pt>
                <c:pt idx="7">
                  <c:v>4.3090613791703321E-2</c:v>
                </c:pt>
                <c:pt idx="8">
                  <c:v>4.2065428756624855E-2</c:v>
                </c:pt>
                <c:pt idx="9">
                  <c:v>3.5617518949137429E-2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A8BD-4F68-935C-957E27C52138}"/>
            </c:ext>
          </c:extLst>
        </c:ser>
        <c:ser>
          <c:idx val="10"/>
          <c:order val="10"/>
          <c:tx>
            <c:strRef>
              <c:f>'Import. 1905 - boulang.'!$C$45</c:f>
              <c:strCache>
                <c:ptCount val="1"/>
                <c:pt idx="0">
                  <c:v>Thaïlande</c:v>
                </c:pt>
              </c:strCache>
            </c:strRef>
          </c:tx>
          <c:spPr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1905 - boulang.'!$D$34:$M$34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1905 - boulang.'!$D$45:$M$45</c:f>
              <c:numCache>
                <c:formatCode>0%</c:formatCode>
                <c:ptCount val="10"/>
                <c:pt idx="0">
                  <c:v>9.1817996327280146E-2</c:v>
                </c:pt>
                <c:pt idx="1">
                  <c:v>8.7608055752696298E-2</c:v>
                </c:pt>
                <c:pt idx="2">
                  <c:v>7.2818720880982638E-2</c:v>
                </c:pt>
                <c:pt idx="3">
                  <c:v>6.4639528169594979E-2</c:v>
                </c:pt>
                <c:pt idx="4">
                  <c:v>5.9345254575484757E-2</c:v>
                </c:pt>
                <c:pt idx="5">
                  <c:v>5.7506659361834772E-2</c:v>
                </c:pt>
                <c:pt idx="6">
                  <c:v>4.5466438738487304E-2</c:v>
                </c:pt>
                <c:pt idx="7">
                  <c:v>3.999458618122758E-2</c:v>
                </c:pt>
                <c:pt idx="8">
                  <c:v>3.9730049185953409E-2</c:v>
                </c:pt>
                <c:pt idx="9">
                  <c:v>3.440854683266454E-2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A8BD-4F68-935C-957E27C52138}"/>
            </c:ext>
          </c:extLst>
        </c:ser>
        <c:ser>
          <c:idx val="11"/>
          <c:order val="11"/>
          <c:tx>
            <c:strRef>
              <c:f>'Import. 1905 - boulang.'!$C$46</c:f>
              <c:strCache>
                <c:ptCount val="1"/>
                <c:pt idx="0">
                  <c:v>Autres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1905 - boulang.'!$D$34:$M$34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1905 - boulang.'!$D$46:$M$46</c:f>
              <c:numCache>
                <c:formatCode>0%</c:formatCode>
                <c:ptCount val="10"/>
                <c:pt idx="0">
                  <c:v>0.13417429816243984</c:v>
                </c:pt>
                <c:pt idx="1">
                  <c:v>0.12332608113925377</c:v>
                </c:pt>
                <c:pt idx="2">
                  <c:v>0.12126217704362559</c:v>
                </c:pt>
                <c:pt idx="3">
                  <c:v>0.13164027056009239</c:v>
                </c:pt>
                <c:pt idx="4">
                  <c:v>0.1260991187955281</c:v>
                </c:pt>
                <c:pt idx="5">
                  <c:v>0.12729299302892336</c:v>
                </c:pt>
                <c:pt idx="6">
                  <c:v>0.15407828635221882</c:v>
                </c:pt>
                <c:pt idx="7">
                  <c:v>0.14172362455166812</c:v>
                </c:pt>
                <c:pt idx="8">
                  <c:v>0.14927364929271361</c:v>
                </c:pt>
                <c:pt idx="9">
                  <c:v>0.15065850396131289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A8BD-4F68-935C-957E27C5213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63330080"/>
        <c:axId val="463336352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'Import. 1905 - boulang.'!$C$35</c15:sqref>
                        </c15:formulaRef>
                      </c:ext>
                    </c:extLst>
                    <c:strCache>
                      <c:ptCount val="1"/>
                      <c:pt idx="0">
                        <c:v>10 pays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'Import. 1905 - boulang.'!$D$34:$M$34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'Import. 1905 - boulang.'!$D$35:$M$35</c15:sqref>
                        </c15:formulaRef>
                      </c:ext>
                    </c:extLst>
                    <c:numCache>
                      <c:formatCode>0%</c:formatCode>
                      <c:ptCount val="10"/>
                      <c:pt idx="0">
                        <c:v>0.86582570183756014</c:v>
                      </c:pt>
                      <c:pt idx="1">
                        <c:v>0.87667391886074619</c:v>
                      </c:pt>
                      <c:pt idx="2">
                        <c:v>0.87873782295637448</c:v>
                      </c:pt>
                      <c:pt idx="3">
                        <c:v>0.86835972943990758</c:v>
                      </c:pt>
                      <c:pt idx="4">
                        <c:v>0.87390088120447196</c:v>
                      </c:pt>
                      <c:pt idx="5">
                        <c:v>0.87270700697107662</c:v>
                      </c:pt>
                      <c:pt idx="6">
                        <c:v>0.84592171364778113</c:v>
                      </c:pt>
                      <c:pt idx="7">
                        <c:v>0.8582763754483318</c:v>
                      </c:pt>
                      <c:pt idx="8">
                        <c:v>0.85072635070728642</c:v>
                      </c:pt>
                      <c:pt idx="9">
                        <c:v>0.84934149603868725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B-A8BD-4F68-935C-957E27C52138}"/>
                  </c:ext>
                </c:extLst>
              </c15:ser>
            </c15:filteredBarSeries>
          </c:ext>
        </c:extLst>
      </c:barChart>
      <c:catAx>
        <c:axId val="4633300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63336352"/>
        <c:crosses val="autoZero"/>
        <c:auto val="1"/>
        <c:lblAlgn val="ctr"/>
        <c:lblOffset val="100"/>
        <c:noMultiLvlLbl val="0"/>
      </c:catAx>
      <c:valAx>
        <c:axId val="463336352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6333008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9.7543624181371885E-2"/>
          <c:y val="0.76723760294933485"/>
          <c:w val="0.90093761766847202"/>
          <c:h val="0.2133441246602120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2"/>
          <c:order val="2"/>
          <c:tx>
            <c:strRef>
              <c:f>'Import. 1806 - chocolat'!$C$7</c:f>
              <c:strCache>
                <c:ptCount val="1"/>
                <c:pt idx="0">
                  <c:v>Singapour</c:v>
                </c:pt>
              </c:strCache>
            </c:strRef>
          </c:tx>
          <c:spPr>
            <a:solidFill>
              <a:srgbClr val="FF9966"/>
            </a:solidFill>
            <a:ln>
              <a:noFill/>
            </a:ln>
            <a:effectLst/>
          </c:spPr>
          <c:invertIfNegative val="0"/>
          <c:cat>
            <c:strRef>
              <c:f>'Import. 1806 - chocolat'!$D$4:$M$4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1806 - chocolat'!$D$7:$M$7</c:f>
              <c:numCache>
                <c:formatCode>0</c:formatCode>
                <c:ptCount val="10"/>
                <c:pt idx="0">
                  <c:v>73400</c:v>
                </c:pt>
                <c:pt idx="1">
                  <c:v>65040</c:v>
                </c:pt>
                <c:pt idx="2">
                  <c:v>61239</c:v>
                </c:pt>
                <c:pt idx="3">
                  <c:v>57230</c:v>
                </c:pt>
                <c:pt idx="4">
                  <c:v>50424</c:v>
                </c:pt>
                <c:pt idx="5">
                  <c:v>50064</c:v>
                </c:pt>
                <c:pt idx="6">
                  <c:v>53426</c:v>
                </c:pt>
                <c:pt idx="7">
                  <c:v>52899</c:v>
                </c:pt>
                <c:pt idx="8">
                  <c:v>41576</c:v>
                </c:pt>
                <c:pt idx="9">
                  <c:v>31440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24C-4714-9E7F-93F12CE4EDCA}"/>
            </c:ext>
          </c:extLst>
        </c:ser>
        <c:ser>
          <c:idx val="3"/>
          <c:order val="3"/>
          <c:tx>
            <c:strRef>
              <c:f>'Import. 1806 - chocolat'!$C$8</c:f>
              <c:strCache>
                <c:ptCount val="1"/>
                <c:pt idx="0">
                  <c:v>Corée du Sud</c:v>
                </c:pt>
              </c:strCache>
            </c:strRef>
          </c:tx>
          <c:spPr>
            <a:solidFill>
              <a:srgbClr val="FFFF99"/>
            </a:solidFill>
            <a:ln>
              <a:noFill/>
            </a:ln>
            <a:effectLst/>
          </c:spPr>
          <c:invertIfNegative val="0"/>
          <c:cat>
            <c:strRef>
              <c:f>'Import. 1806 - chocolat'!$D$4:$M$4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1806 - chocolat'!$D$8:$M$8</c:f>
              <c:numCache>
                <c:formatCode>0</c:formatCode>
                <c:ptCount val="10"/>
                <c:pt idx="0">
                  <c:v>28524</c:v>
                </c:pt>
                <c:pt idx="1">
                  <c:v>28131</c:v>
                </c:pt>
                <c:pt idx="2">
                  <c:v>31449</c:v>
                </c:pt>
                <c:pt idx="3">
                  <c:v>29759</c:v>
                </c:pt>
                <c:pt idx="4">
                  <c:v>32133</c:v>
                </c:pt>
                <c:pt idx="5">
                  <c:v>33373</c:v>
                </c:pt>
                <c:pt idx="6">
                  <c:v>30220</c:v>
                </c:pt>
                <c:pt idx="7">
                  <c:v>34379</c:v>
                </c:pt>
                <c:pt idx="8">
                  <c:v>23351</c:v>
                </c:pt>
                <c:pt idx="9">
                  <c:v>23967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24C-4714-9E7F-93F12CE4EDCA}"/>
            </c:ext>
          </c:extLst>
        </c:ser>
        <c:ser>
          <c:idx val="4"/>
          <c:order val="4"/>
          <c:tx>
            <c:strRef>
              <c:f>'Import. 1806 - chocolat'!$C$9</c:f>
              <c:strCache>
                <c:ptCount val="1"/>
                <c:pt idx="0">
                  <c:v>Malaisie</c:v>
                </c:pt>
              </c:strCache>
            </c:strRef>
          </c:tx>
          <c:spPr>
            <a:solidFill>
              <a:schemeClr val="accent6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1806 - chocolat'!$D$4:$M$4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1806 - chocolat'!$D$9:$M$9</c:f>
              <c:numCache>
                <c:formatCode>0</c:formatCode>
                <c:ptCount val="10"/>
                <c:pt idx="0">
                  <c:v>11807</c:v>
                </c:pt>
                <c:pt idx="1">
                  <c:v>14063</c:v>
                </c:pt>
                <c:pt idx="2">
                  <c:v>23141</c:v>
                </c:pt>
                <c:pt idx="3">
                  <c:v>26914</c:v>
                </c:pt>
                <c:pt idx="4">
                  <c:v>28301</c:v>
                </c:pt>
                <c:pt idx="5">
                  <c:v>26412</c:v>
                </c:pt>
                <c:pt idx="6">
                  <c:v>22378</c:v>
                </c:pt>
                <c:pt idx="7">
                  <c:v>22811</c:v>
                </c:pt>
                <c:pt idx="8">
                  <c:v>20201</c:v>
                </c:pt>
                <c:pt idx="9">
                  <c:v>19570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24C-4714-9E7F-93F12CE4EDCA}"/>
            </c:ext>
          </c:extLst>
        </c:ser>
        <c:ser>
          <c:idx val="5"/>
          <c:order val="5"/>
          <c:tx>
            <c:strRef>
              <c:f>'Import. 1806 - chocolat'!$C$10</c:f>
              <c:strCache>
                <c:ptCount val="1"/>
                <c:pt idx="0">
                  <c:v>Thaïlande</c:v>
                </c:pt>
              </c:strCache>
            </c:strRef>
          </c:tx>
          <c:spPr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1806 - chocolat'!$D$4:$M$4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1806 - chocolat'!$D$10:$M$10</c:f>
              <c:numCache>
                <c:formatCode>0</c:formatCode>
                <c:ptCount val="10"/>
                <c:pt idx="0">
                  <c:v>13419</c:v>
                </c:pt>
                <c:pt idx="1">
                  <c:v>15634</c:v>
                </c:pt>
                <c:pt idx="2">
                  <c:v>15069</c:v>
                </c:pt>
                <c:pt idx="3">
                  <c:v>16600</c:v>
                </c:pt>
                <c:pt idx="4">
                  <c:v>16420</c:v>
                </c:pt>
                <c:pt idx="5">
                  <c:v>15765</c:v>
                </c:pt>
                <c:pt idx="6">
                  <c:v>15319</c:v>
                </c:pt>
                <c:pt idx="7">
                  <c:v>18336</c:v>
                </c:pt>
                <c:pt idx="8">
                  <c:v>16530</c:v>
                </c:pt>
                <c:pt idx="9">
                  <c:v>17653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E24C-4714-9E7F-93F12CE4EDCA}"/>
            </c:ext>
          </c:extLst>
        </c:ser>
        <c:ser>
          <c:idx val="6"/>
          <c:order val="6"/>
          <c:tx>
            <c:strRef>
              <c:f>'Import. 1806 - chocolat'!$C$11</c:f>
              <c:strCache>
                <c:ptCount val="1"/>
                <c:pt idx="0">
                  <c:v>Australie</c:v>
                </c:pt>
              </c:strCache>
            </c:strRef>
          </c:tx>
          <c:spPr>
            <a:solidFill>
              <a:schemeClr val="bg2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1806 - chocolat'!$D$4:$M$4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1806 - chocolat'!$D$11:$M$11</c:f>
              <c:numCache>
                <c:formatCode>0</c:formatCode>
                <c:ptCount val="10"/>
                <c:pt idx="0">
                  <c:v>8554</c:v>
                </c:pt>
                <c:pt idx="1">
                  <c:v>8569</c:v>
                </c:pt>
                <c:pt idx="2">
                  <c:v>10398</c:v>
                </c:pt>
                <c:pt idx="3">
                  <c:v>10527</c:v>
                </c:pt>
                <c:pt idx="4">
                  <c:v>7307</c:v>
                </c:pt>
                <c:pt idx="5">
                  <c:v>8127</c:v>
                </c:pt>
                <c:pt idx="6">
                  <c:v>7334</c:v>
                </c:pt>
                <c:pt idx="7">
                  <c:v>10915</c:v>
                </c:pt>
                <c:pt idx="8">
                  <c:v>8238</c:v>
                </c:pt>
                <c:pt idx="9">
                  <c:v>8038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E24C-4714-9E7F-93F12CE4EDCA}"/>
            </c:ext>
          </c:extLst>
        </c:ser>
        <c:ser>
          <c:idx val="7"/>
          <c:order val="7"/>
          <c:tx>
            <c:strRef>
              <c:f>'Import. 1806 - chocolat'!$C$12</c:f>
              <c:strCache>
                <c:ptCount val="1"/>
                <c:pt idx="0">
                  <c:v>Belgique</c:v>
                </c:pt>
              </c:strCache>
            </c:strRef>
          </c:tx>
          <c:spPr>
            <a:solidFill>
              <a:schemeClr val="tx2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1806 - chocolat'!$D$4:$M$4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1806 - chocolat'!$D$12:$M$12</c:f>
              <c:numCache>
                <c:formatCode>0</c:formatCode>
                <c:ptCount val="10"/>
                <c:pt idx="0">
                  <c:v>7522</c:v>
                </c:pt>
                <c:pt idx="1">
                  <c:v>7202</c:v>
                </c:pt>
                <c:pt idx="2">
                  <c:v>7676</c:v>
                </c:pt>
                <c:pt idx="3">
                  <c:v>8395</c:v>
                </c:pt>
                <c:pt idx="4">
                  <c:v>8456</c:v>
                </c:pt>
                <c:pt idx="5">
                  <c:v>7376</c:v>
                </c:pt>
                <c:pt idx="6">
                  <c:v>9305</c:v>
                </c:pt>
                <c:pt idx="7">
                  <c:v>8964</c:v>
                </c:pt>
                <c:pt idx="8">
                  <c:v>7958</c:v>
                </c:pt>
                <c:pt idx="9">
                  <c:v>6567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E24C-4714-9E7F-93F12CE4EDCA}"/>
            </c:ext>
          </c:extLst>
        </c:ser>
        <c:ser>
          <c:idx val="8"/>
          <c:order val="8"/>
          <c:tx>
            <c:strRef>
              <c:f>'Import. 1806 - chocolat'!$C$13</c:f>
              <c:strCache>
                <c:ptCount val="1"/>
                <c:pt idx="0">
                  <c:v>Vietnam</c:v>
                </c:pt>
              </c:strCache>
            </c:strRef>
          </c:tx>
          <c:spPr>
            <a:solidFill>
              <a:srgbClr val="FFCC00"/>
            </a:solidFill>
            <a:ln>
              <a:noFill/>
            </a:ln>
            <a:effectLst/>
          </c:spPr>
          <c:invertIfNegative val="0"/>
          <c:cat>
            <c:strRef>
              <c:f>'Import. 1806 - chocolat'!$D$4:$M$4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1806 - chocolat'!$D$13:$M$13</c:f>
              <c:numCache>
                <c:formatCode>0</c:formatCode>
                <c:ptCount val="10"/>
                <c:pt idx="0">
                  <c:v>147</c:v>
                </c:pt>
                <c:pt idx="1">
                  <c:v>170</c:v>
                </c:pt>
                <c:pt idx="2">
                  <c:v>187</c:v>
                </c:pt>
                <c:pt idx="3">
                  <c:v>165</c:v>
                </c:pt>
                <c:pt idx="4">
                  <c:v>401</c:v>
                </c:pt>
                <c:pt idx="5">
                  <c:v>1022</c:v>
                </c:pt>
                <c:pt idx="6">
                  <c:v>2220</c:v>
                </c:pt>
                <c:pt idx="7">
                  <c:v>5199</c:v>
                </c:pt>
                <c:pt idx="8">
                  <c:v>5692</c:v>
                </c:pt>
                <c:pt idx="9">
                  <c:v>5822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E24C-4714-9E7F-93F12CE4EDCA}"/>
            </c:ext>
          </c:extLst>
        </c:ser>
        <c:ser>
          <c:idx val="9"/>
          <c:order val="9"/>
          <c:tx>
            <c:strRef>
              <c:f>'Import. 1806 - chocolat'!$C$14</c:f>
              <c:strCache>
                <c:ptCount val="1"/>
                <c:pt idx="0">
                  <c:v>Italie</c:v>
                </c:pt>
              </c:strCache>
            </c:strRef>
          </c:tx>
          <c:spPr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1806 - chocolat'!$D$4:$M$4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1806 - chocolat'!$D$14:$M$14</c:f>
              <c:numCache>
                <c:formatCode>0</c:formatCode>
                <c:ptCount val="10"/>
                <c:pt idx="0">
                  <c:v>2309</c:v>
                </c:pt>
                <c:pt idx="1">
                  <c:v>2625</c:v>
                </c:pt>
                <c:pt idx="2">
                  <c:v>2717</c:v>
                </c:pt>
                <c:pt idx="3">
                  <c:v>3494</c:v>
                </c:pt>
                <c:pt idx="4">
                  <c:v>4109</c:v>
                </c:pt>
                <c:pt idx="5">
                  <c:v>4349</c:v>
                </c:pt>
                <c:pt idx="6">
                  <c:v>6070</c:v>
                </c:pt>
                <c:pt idx="7">
                  <c:v>5437</c:v>
                </c:pt>
                <c:pt idx="8">
                  <c:v>5357</c:v>
                </c:pt>
                <c:pt idx="9">
                  <c:v>5328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E24C-4714-9E7F-93F12CE4EDCA}"/>
            </c:ext>
          </c:extLst>
        </c:ser>
        <c:ser>
          <c:idx val="10"/>
          <c:order val="10"/>
          <c:tx>
            <c:strRef>
              <c:f>'Import. 1806 - chocolat'!$C$15</c:f>
              <c:strCache>
                <c:ptCount val="1"/>
                <c:pt idx="0">
                  <c:v>Chine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strRef>
              <c:f>'Import. 1806 - chocolat'!$D$4:$M$4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1806 - chocolat'!$D$15:$M$15</c:f>
              <c:numCache>
                <c:formatCode>0</c:formatCode>
                <c:ptCount val="10"/>
                <c:pt idx="0">
                  <c:v>5220</c:v>
                </c:pt>
                <c:pt idx="1">
                  <c:v>4728</c:v>
                </c:pt>
                <c:pt idx="2">
                  <c:v>5348</c:v>
                </c:pt>
                <c:pt idx="3">
                  <c:v>4896</c:v>
                </c:pt>
                <c:pt idx="4">
                  <c:v>4709</c:v>
                </c:pt>
                <c:pt idx="5">
                  <c:v>3785</c:v>
                </c:pt>
                <c:pt idx="6">
                  <c:v>4000</c:v>
                </c:pt>
                <c:pt idx="7">
                  <c:v>2528</c:v>
                </c:pt>
                <c:pt idx="8">
                  <c:v>3118</c:v>
                </c:pt>
                <c:pt idx="9">
                  <c:v>3472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E24C-4714-9E7F-93F12CE4EDCA}"/>
            </c:ext>
          </c:extLst>
        </c:ser>
        <c:ser>
          <c:idx val="11"/>
          <c:order val="11"/>
          <c:tx>
            <c:strRef>
              <c:f>'Import. 1806 - chocolat'!$C$16</c:f>
              <c:strCache>
                <c:ptCount val="1"/>
                <c:pt idx="0">
                  <c:v>États-Unis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cat>
            <c:strRef>
              <c:f>'Import. 1806 - chocolat'!$D$4:$M$4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1806 - chocolat'!$D$16:$M$16</c:f>
              <c:numCache>
                <c:formatCode>0</c:formatCode>
                <c:ptCount val="10"/>
                <c:pt idx="0">
                  <c:v>6334</c:v>
                </c:pt>
                <c:pt idx="1">
                  <c:v>5899</c:v>
                </c:pt>
                <c:pt idx="2">
                  <c:v>6338</c:v>
                </c:pt>
                <c:pt idx="3">
                  <c:v>5573</c:v>
                </c:pt>
                <c:pt idx="4">
                  <c:v>4677</c:v>
                </c:pt>
                <c:pt idx="5">
                  <c:v>3801</c:v>
                </c:pt>
                <c:pt idx="6">
                  <c:v>4123</c:v>
                </c:pt>
                <c:pt idx="7">
                  <c:v>3896</c:v>
                </c:pt>
                <c:pt idx="8">
                  <c:v>3277</c:v>
                </c:pt>
                <c:pt idx="9">
                  <c:v>3312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E24C-4714-9E7F-93F12CE4EDCA}"/>
            </c:ext>
          </c:extLst>
        </c:ser>
        <c:ser>
          <c:idx val="12"/>
          <c:order val="12"/>
          <c:tx>
            <c:strRef>
              <c:f>'Import. 1806 - chocolat'!$C$17</c:f>
              <c:strCache>
                <c:ptCount val="1"/>
                <c:pt idx="0">
                  <c:v>France (12)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'Import. 1806 - chocolat'!$D$4:$M$4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1806 - chocolat'!$D$17:$M$17</c:f>
              <c:numCache>
                <c:formatCode>0</c:formatCode>
                <c:ptCount val="10"/>
                <c:pt idx="0">
                  <c:v>4200</c:v>
                </c:pt>
                <c:pt idx="1">
                  <c:v>4102</c:v>
                </c:pt>
                <c:pt idx="2">
                  <c:v>4826</c:v>
                </c:pt>
                <c:pt idx="3">
                  <c:v>4226</c:v>
                </c:pt>
                <c:pt idx="4">
                  <c:v>3682</c:v>
                </c:pt>
                <c:pt idx="5">
                  <c:v>3279</c:v>
                </c:pt>
                <c:pt idx="6">
                  <c:v>3549</c:v>
                </c:pt>
                <c:pt idx="7">
                  <c:v>3991</c:v>
                </c:pt>
                <c:pt idx="8">
                  <c:v>3199</c:v>
                </c:pt>
                <c:pt idx="9">
                  <c:v>2947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E24C-4714-9E7F-93F12CE4EDCA}"/>
            </c:ext>
          </c:extLst>
        </c:ser>
        <c:ser>
          <c:idx val="13"/>
          <c:order val="13"/>
          <c:tx>
            <c:strRef>
              <c:f>'Import. 1806 - chocolat'!$C$18</c:f>
              <c:strCache>
                <c:ptCount val="1"/>
                <c:pt idx="0">
                  <c:v>Autres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1806 - chocolat'!$D$4:$M$4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1806 - chocolat'!$D$18:$M$18</c:f>
              <c:numCache>
                <c:formatCode>0</c:formatCode>
                <c:ptCount val="10"/>
                <c:pt idx="0">
                  <c:v>9201</c:v>
                </c:pt>
                <c:pt idx="1">
                  <c:v>9169</c:v>
                </c:pt>
                <c:pt idx="2">
                  <c:v>9615</c:v>
                </c:pt>
                <c:pt idx="3">
                  <c:v>10950</c:v>
                </c:pt>
                <c:pt idx="4">
                  <c:v>10504</c:v>
                </c:pt>
                <c:pt idx="5">
                  <c:v>10035</c:v>
                </c:pt>
                <c:pt idx="6">
                  <c:v>12084</c:v>
                </c:pt>
                <c:pt idx="7">
                  <c:v>13113</c:v>
                </c:pt>
                <c:pt idx="8">
                  <c:v>11981</c:v>
                </c:pt>
                <c:pt idx="9">
                  <c:v>11533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E24C-4714-9E7F-93F12CE4EDC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63331256"/>
        <c:axId val="463334392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'Import. 1806 - chocolat'!$C$5</c15:sqref>
                        </c15:formulaRef>
                      </c:ext>
                    </c:extLst>
                    <c:strCache>
                      <c:ptCount val="1"/>
                      <c:pt idx="0">
                        <c:v>Monde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'Import. 1806 - chocolat'!$D$4:$M$4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'Import. 1806 - chocolat'!$D$5:$M$5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170637</c:v>
                      </c:pt>
                      <c:pt idx="1">
                        <c:v>165332</c:v>
                      </c:pt>
                      <c:pt idx="2">
                        <c:v>178003</c:v>
                      </c:pt>
                      <c:pt idx="3">
                        <c:v>178729</c:v>
                      </c:pt>
                      <c:pt idx="4">
                        <c:v>171123</c:v>
                      </c:pt>
                      <c:pt idx="5">
                        <c:v>167388</c:v>
                      </c:pt>
                      <c:pt idx="6">
                        <c:v>170028</c:v>
                      </c:pt>
                      <c:pt idx="7">
                        <c:v>182468</c:v>
                      </c:pt>
                      <c:pt idx="8">
                        <c:v>150478</c:v>
                      </c:pt>
                      <c:pt idx="9">
                        <c:v>139649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C-E24C-4714-9E7F-93F12CE4EDCA}"/>
                  </c:ext>
                </c:extLst>
              </c15:ser>
            </c15:filteredBarSeries>
            <c15:filteredBarSeries>
              <c15:ser>
                <c:idx val="1"/>
                <c:order val="1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1806 - chocolat'!$C$6</c15:sqref>
                        </c15:formulaRef>
                      </c:ext>
                    </c:extLst>
                    <c:strCache>
                      <c:ptCount val="1"/>
                      <c:pt idx="0">
                        <c:v>Union européenne</c:v>
                      </c:pt>
                    </c:strCache>
                  </c:strRef>
                </c:tx>
                <c:spPr>
                  <a:solidFill>
                    <a:schemeClr val="accent2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1806 - chocolat'!$D$4:$M$4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1806 - chocolat'!$D$6:$M$6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19811</c:v>
                      </c:pt>
                      <c:pt idx="1">
                        <c:v>19366</c:v>
                      </c:pt>
                      <c:pt idx="2">
                        <c:v>21069</c:v>
                      </c:pt>
                      <c:pt idx="3">
                        <c:v>21904</c:v>
                      </c:pt>
                      <c:pt idx="4">
                        <c:v>21161</c:v>
                      </c:pt>
                      <c:pt idx="5">
                        <c:v>20183</c:v>
                      </c:pt>
                      <c:pt idx="6">
                        <c:v>24563</c:v>
                      </c:pt>
                      <c:pt idx="7">
                        <c:v>23767</c:v>
                      </c:pt>
                      <c:pt idx="8">
                        <c:v>21265</c:v>
                      </c:pt>
                      <c:pt idx="9">
                        <c:v>19398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D-E24C-4714-9E7F-93F12CE4EDCA}"/>
                  </c:ext>
                </c:extLst>
              </c15:ser>
            </c15:filteredBarSeries>
          </c:ext>
        </c:extLst>
      </c:barChart>
      <c:catAx>
        <c:axId val="4633312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63334392"/>
        <c:crosses val="autoZero"/>
        <c:auto val="1"/>
        <c:lblAlgn val="ctr"/>
        <c:lblOffset val="100"/>
        <c:noMultiLvlLbl val="0"/>
      </c:catAx>
      <c:valAx>
        <c:axId val="4633343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63331256"/>
        <c:crosses val="autoZero"/>
        <c:crossBetween val="between"/>
        <c:dispUnits>
          <c:builtInUnit val="thousands"/>
          <c:dispUnitsLbl>
            <c:layout/>
            <c:tx>
              <c:rich>
                <a:bodyPr rot="-5400000" spcFirstLastPara="1" vertOverflow="ellipsis" vert="horz" wrap="square" anchor="ctr" anchorCtr="1"/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r>
                    <a:rPr lang="fr-FR"/>
                    <a:t>Milliers (en t)</a:t>
                  </a:r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9.621562646925598E-2"/>
          <c:y val="0.76872088412495765"/>
          <c:w val="0.90378437353074403"/>
          <c:h val="0.2119845866590231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1"/>
          <c:order val="1"/>
          <c:tx>
            <c:strRef>
              <c:f>'Import. 1806 - chocolat'!$C$38</c:f>
              <c:strCache>
                <c:ptCount val="1"/>
                <c:pt idx="0">
                  <c:v>Singapour</c:v>
                </c:pt>
              </c:strCache>
            </c:strRef>
          </c:tx>
          <c:spPr>
            <a:solidFill>
              <a:srgbClr val="FF9966"/>
            </a:solidFill>
            <a:ln>
              <a:noFill/>
            </a:ln>
            <a:effectLst/>
          </c:spPr>
          <c:invertIfNegative val="0"/>
          <c:cat>
            <c:strRef>
              <c:f>'Import. 1806 - chocolat'!$D$36:$M$36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1806 - chocolat'!$D$38:$M$38</c:f>
              <c:numCache>
                <c:formatCode>0%</c:formatCode>
                <c:ptCount val="10"/>
                <c:pt idx="0">
                  <c:v>0.43015289767166559</c:v>
                </c:pt>
                <c:pt idx="1">
                  <c:v>0.39339026927636511</c:v>
                </c:pt>
                <c:pt idx="2">
                  <c:v>0.34403352752481697</c:v>
                </c:pt>
                <c:pt idx="3">
                  <c:v>0.32020545071029322</c:v>
                </c:pt>
                <c:pt idx="4">
                  <c:v>0.29466524079171125</c:v>
                </c:pt>
                <c:pt idx="5">
                  <c:v>0.29908954046885083</c:v>
                </c:pt>
                <c:pt idx="6">
                  <c:v>0.31421883454489846</c:v>
                </c:pt>
                <c:pt idx="7">
                  <c:v>0.28990836749457438</c:v>
                </c:pt>
                <c:pt idx="8">
                  <c:v>0.27629288002232882</c:v>
                </c:pt>
                <c:pt idx="9">
                  <c:v>0.22513587637577068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4B5-44CB-B4B2-0D9040BE86E6}"/>
            </c:ext>
          </c:extLst>
        </c:ser>
        <c:ser>
          <c:idx val="2"/>
          <c:order val="2"/>
          <c:tx>
            <c:strRef>
              <c:f>'Import. 1806 - chocolat'!$C$39</c:f>
              <c:strCache>
                <c:ptCount val="1"/>
                <c:pt idx="0">
                  <c:v>Corée du Sud</c:v>
                </c:pt>
              </c:strCache>
            </c:strRef>
          </c:tx>
          <c:spPr>
            <a:solidFill>
              <a:srgbClr val="FFFF99"/>
            </a:solidFill>
            <a:ln>
              <a:noFill/>
            </a:ln>
            <a:effectLst/>
          </c:spPr>
          <c:invertIfNegative val="0"/>
          <c:cat>
            <c:strRef>
              <c:f>'Import. 1806 - chocolat'!$D$36:$M$36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1806 - chocolat'!$D$39:$M$39</c:f>
              <c:numCache>
                <c:formatCode>0%</c:formatCode>
                <c:ptCount val="10"/>
                <c:pt idx="0">
                  <c:v>0.1671618699344222</c:v>
                </c:pt>
                <c:pt idx="1">
                  <c:v>0.1701485495850773</c:v>
                </c:pt>
                <c:pt idx="2">
                  <c:v>0.17667679758206323</c:v>
                </c:pt>
                <c:pt idx="3">
                  <c:v>0.16650347733160259</c:v>
                </c:pt>
                <c:pt idx="4">
                  <c:v>0.18777721288196209</c:v>
                </c:pt>
                <c:pt idx="5">
                  <c:v>0.19937510454751833</c:v>
                </c:pt>
                <c:pt idx="6">
                  <c:v>0.17773543181123108</c:v>
                </c:pt>
                <c:pt idx="7">
                  <c:v>0.18841111866190235</c:v>
                </c:pt>
                <c:pt idx="8">
                  <c:v>0.15517883012799213</c:v>
                </c:pt>
                <c:pt idx="9">
                  <c:v>0.17162314087462138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4B5-44CB-B4B2-0D9040BE86E6}"/>
            </c:ext>
          </c:extLst>
        </c:ser>
        <c:ser>
          <c:idx val="3"/>
          <c:order val="3"/>
          <c:tx>
            <c:strRef>
              <c:f>'Import. 1806 - chocolat'!$C$40</c:f>
              <c:strCache>
                <c:ptCount val="1"/>
                <c:pt idx="0">
                  <c:v>Malaisie</c:v>
                </c:pt>
              </c:strCache>
            </c:strRef>
          </c:tx>
          <c:spPr>
            <a:solidFill>
              <a:schemeClr val="accent6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1806 - chocolat'!$D$36:$M$36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1806 - chocolat'!$D$40:$M$40</c:f>
              <c:numCache>
                <c:formatCode>0%</c:formatCode>
                <c:ptCount val="10"/>
                <c:pt idx="0">
                  <c:v>6.9193668430645172E-2</c:v>
                </c:pt>
                <c:pt idx="1">
                  <c:v>8.5059153702852441E-2</c:v>
                </c:pt>
                <c:pt idx="2">
                  <c:v>0.13000342690853525</c:v>
                </c:pt>
                <c:pt idx="3">
                  <c:v>0.15058552333420988</c:v>
                </c:pt>
                <c:pt idx="4">
                  <c:v>0.16538396358175114</c:v>
                </c:pt>
                <c:pt idx="5">
                  <c:v>0.15778908882357159</c:v>
                </c:pt>
                <c:pt idx="6">
                  <c:v>0.13161361658079845</c:v>
                </c:pt>
                <c:pt idx="7">
                  <c:v>0.12501370103250981</c:v>
                </c:pt>
                <c:pt idx="8">
                  <c:v>0.13424553755366234</c:v>
                </c:pt>
                <c:pt idx="9">
                  <c:v>0.14013705790947303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4B5-44CB-B4B2-0D9040BE86E6}"/>
            </c:ext>
          </c:extLst>
        </c:ser>
        <c:ser>
          <c:idx val="4"/>
          <c:order val="4"/>
          <c:tx>
            <c:strRef>
              <c:f>'Import. 1806 - chocolat'!$C$41</c:f>
              <c:strCache>
                <c:ptCount val="1"/>
                <c:pt idx="0">
                  <c:v>Thaïlande</c:v>
                </c:pt>
              </c:strCache>
            </c:strRef>
          </c:tx>
          <c:spPr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1806 - chocolat'!$D$36:$M$36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1806 - chocolat'!$D$41:$M$41</c:f>
              <c:numCache>
                <c:formatCode>0%</c:formatCode>
                <c:ptCount val="10"/>
                <c:pt idx="0">
                  <c:v>7.8640623077058311E-2</c:v>
                </c:pt>
                <c:pt idx="1">
                  <c:v>9.4561246461665013E-2</c:v>
                </c:pt>
                <c:pt idx="2">
                  <c:v>8.4655876586349668E-2</c:v>
                </c:pt>
                <c:pt idx="3">
                  <c:v>9.2878044413609431E-2</c:v>
                </c:pt>
                <c:pt idx="4">
                  <c:v>9.5954372001425869E-2</c:v>
                </c:pt>
                <c:pt idx="5">
                  <c:v>9.418237866513729E-2</c:v>
                </c:pt>
                <c:pt idx="6">
                  <c:v>9.0096925212317977E-2</c:v>
                </c:pt>
                <c:pt idx="7">
                  <c:v>0.10048885283995002</c:v>
                </c:pt>
                <c:pt idx="8">
                  <c:v>0.10984994484243545</c:v>
                </c:pt>
                <c:pt idx="9">
                  <c:v>0.12640978453121754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14B5-44CB-B4B2-0D9040BE86E6}"/>
            </c:ext>
          </c:extLst>
        </c:ser>
        <c:ser>
          <c:idx val="5"/>
          <c:order val="5"/>
          <c:tx>
            <c:strRef>
              <c:f>'Import. 1806 - chocolat'!$C$42</c:f>
              <c:strCache>
                <c:ptCount val="1"/>
                <c:pt idx="0">
                  <c:v>Australie</c:v>
                </c:pt>
              </c:strCache>
            </c:strRef>
          </c:tx>
          <c:spPr>
            <a:solidFill>
              <a:schemeClr val="bg2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1806 - chocolat'!$D$36:$M$36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1806 - chocolat'!$D$42:$M$42</c:f>
              <c:numCache>
                <c:formatCode>0%</c:formatCode>
                <c:ptCount val="10"/>
                <c:pt idx="0">
                  <c:v>5.0129807720482665E-2</c:v>
                </c:pt>
                <c:pt idx="1">
                  <c:v>5.1829047008443617E-2</c:v>
                </c:pt>
                <c:pt idx="2">
                  <c:v>5.8414745818890695E-2</c:v>
                </c:pt>
                <c:pt idx="3">
                  <c:v>5.8899227321811236E-2</c:v>
                </c:pt>
                <c:pt idx="4">
                  <c:v>4.270027991561625E-2</c:v>
                </c:pt>
                <c:pt idx="5">
                  <c:v>4.8551867517384759E-2</c:v>
                </c:pt>
                <c:pt idx="6">
                  <c:v>4.3134072035194204E-2</c:v>
                </c:pt>
                <c:pt idx="7">
                  <c:v>5.9818707937830194E-2</c:v>
                </c:pt>
                <c:pt idx="8">
                  <c:v>5.4745544199152035E-2</c:v>
                </c:pt>
                <c:pt idx="9">
                  <c:v>5.7558593330421272E-2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14B5-44CB-B4B2-0D9040BE86E6}"/>
            </c:ext>
          </c:extLst>
        </c:ser>
        <c:ser>
          <c:idx val="6"/>
          <c:order val="6"/>
          <c:tx>
            <c:strRef>
              <c:f>'Import. 1806 - chocolat'!$C$43</c:f>
              <c:strCache>
                <c:ptCount val="1"/>
                <c:pt idx="0">
                  <c:v>Belgique</c:v>
                </c:pt>
              </c:strCache>
            </c:strRef>
          </c:tx>
          <c:spPr>
            <a:solidFill>
              <a:schemeClr val="tx2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1806 - chocolat'!$D$36:$M$36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1806 - chocolat'!$D$43:$M$43</c:f>
              <c:numCache>
                <c:formatCode>0%</c:formatCode>
                <c:ptCount val="10"/>
                <c:pt idx="0">
                  <c:v>4.4081881420793848E-2</c:v>
                </c:pt>
                <c:pt idx="1">
                  <c:v>4.3560835168025551E-2</c:v>
                </c:pt>
                <c:pt idx="2">
                  <c:v>4.3122868715695803E-2</c:v>
                </c:pt>
                <c:pt idx="3">
                  <c:v>4.6970553183870556E-2</c:v>
                </c:pt>
                <c:pt idx="4">
                  <c:v>4.9414748455789109E-2</c:v>
                </c:pt>
                <c:pt idx="5">
                  <c:v>4.4065285444595786E-2</c:v>
                </c:pt>
                <c:pt idx="6">
                  <c:v>5.4726280377349612E-2</c:v>
                </c:pt>
                <c:pt idx="7">
                  <c:v>4.912642216717452E-2</c:v>
                </c:pt>
                <c:pt idx="8">
                  <c:v>5.2884807081433831E-2</c:v>
                </c:pt>
                <c:pt idx="9">
                  <c:v>4.7025041353679582E-2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14B5-44CB-B4B2-0D9040BE86E6}"/>
            </c:ext>
          </c:extLst>
        </c:ser>
        <c:ser>
          <c:idx val="7"/>
          <c:order val="7"/>
          <c:tx>
            <c:strRef>
              <c:f>'Import. 1806 - chocolat'!$C$44</c:f>
              <c:strCache>
                <c:ptCount val="1"/>
                <c:pt idx="0">
                  <c:v>Vietnam</c:v>
                </c:pt>
              </c:strCache>
            </c:strRef>
          </c:tx>
          <c:spPr>
            <a:solidFill>
              <a:srgbClr val="FFCC00"/>
            </a:solidFill>
            <a:ln>
              <a:noFill/>
            </a:ln>
            <a:effectLst/>
          </c:spPr>
          <c:invertIfNegative val="0"/>
          <c:cat>
            <c:strRef>
              <c:f>'Import. 1806 - chocolat'!$D$36:$M$36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1806 - chocolat'!$D$44:$M$44</c:f>
              <c:numCache>
                <c:formatCode>0%</c:formatCode>
                <c:ptCount val="10"/>
                <c:pt idx="0">
                  <c:v>8.6147787408358094E-4</c:v>
                </c:pt>
                <c:pt idx="1">
                  <c:v>1.0282340986620859E-3</c:v>
                </c:pt>
                <c:pt idx="2">
                  <c:v>1.0505440919535065E-3</c:v>
                </c:pt>
                <c:pt idx="3">
                  <c:v>9.2318538121961185E-4</c:v>
                </c:pt>
                <c:pt idx="4">
                  <c:v>2.3433436767705102E-3</c:v>
                </c:pt>
                <c:pt idx="5">
                  <c:v>6.1055750710923128E-3</c:v>
                </c:pt>
                <c:pt idx="6">
                  <c:v>1.3056673018561648E-2</c:v>
                </c:pt>
                <c:pt idx="7">
                  <c:v>2.8492667207400749E-2</c:v>
                </c:pt>
                <c:pt idx="8">
                  <c:v>3.7826127407328644E-2</c:v>
                </c:pt>
                <c:pt idx="9">
                  <c:v>4.1690237667294433E-2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14B5-44CB-B4B2-0D9040BE86E6}"/>
            </c:ext>
          </c:extLst>
        </c:ser>
        <c:ser>
          <c:idx val="8"/>
          <c:order val="8"/>
          <c:tx>
            <c:strRef>
              <c:f>'Import. 1806 - chocolat'!$C$45</c:f>
              <c:strCache>
                <c:ptCount val="1"/>
                <c:pt idx="0">
                  <c:v>Italie</c:v>
                </c:pt>
              </c:strCache>
            </c:strRef>
          </c:tx>
          <c:spPr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1806 - chocolat'!$D$36:$M$36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1806 - chocolat'!$D$45:$M$45</c:f>
              <c:numCache>
                <c:formatCode>0%</c:formatCode>
                <c:ptCount val="10"/>
                <c:pt idx="0">
                  <c:v>1.3531649056183594E-2</c:v>
                </c:pt>
                <c:pt idx="1">
                  <c:v>1.5877144170517506E-2</c:v>
                </c:pt>
                <c:pt idx="2">
                  <c:v>1.5263787688971533E-2</c:v>
                </c:pt>
                <c:pt idx="3">
                  <c:v>1.9549149830189839E-2</c:v>
                </c:pt>
                <c:pt idx="4">
                  <c:v>2.4011967999625999E-2</c:v>
                </c:pt>
                <c:pt idx="5">
                  <c:v>2.5981551843620811E-2</c:v>
                </c:pt>
                <c:pt idx="6">
                  <c:v>3.5700002352553696E-2</c:v>
                </c:pt>
                <c:pt idx="7">
                  <c:v>2.9797005502334654E-2</c:v>
                </c:pt>
                <c:pt idx="8">
                  <c:v>3.5599888355772935E-2</c:v>
                </c:pt>
                <c:pt idx="9">
                  <c:v>3.8152797370550454E-2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14B5-44CB-B4B2-0D9040BE86E6}"/>
            </c:ext>
          </c:extLst>
        </c:ser>
        <c:ser>
          <c:idx val="9"/>
          <c:order val="9"/>
          <c:tx>
            <c:strRef>
              <c:f>'Import. 1806 - chocolat'!$C$46</c:f>
              <c:strCache>
                <c:ptCount val="1"/>
                <c:pt idx="0">
                  <c:v>Chine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strRef>
              <c:f>'Import. 1806 - chocolat'!$D$36:$M$36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1806 - chocolat'!$D$46:$M$46</c:f>
              <c:numCache>
                <c:formatCode>0%</c:formatCode>
                <c:ptCount val="10"/>
                <c:pt idx="0">
                  <c:v>3.0591255120518995E-2</c:v>
                </c:pt>
                <c:pt idx="1">
                  <c:v>2.8597004814554957E-2</c:v>
                </c:pt>
                <c:pt idx="2">
                  <c:v>3.0044437453301348E-2</c:v>
                </c:pt>
                <c:pt idx="3">
                  <c:v>2.7393428039098298E-2</c:v>
                </c:pt>
                <c:pt idx="4">
                  <c:v>2.751821789005569E-2</c:v>
                </c:pt>
                <c:pt idx="5">
                  <c:v>2.26121346811002E-2</c:v>
                </c:pt>
                <c:pt idx="6">
                  <c:v>2.3525536970381348E-2</c:v>
                </c:pt>
                <c:pt idx="7">
                  <c:v>1.385448407391981E-2</c:v>
                </c:pt>
                <c:pt idx="8">
                  <c:v>2.0720636903733436E-2</c:v>
                </c:pt>
                <c:pt idx="9">
                  <c:v>2.4862333421649993E-2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14B5-44CB-B4B2-0D9040BE86E6}"/>
            </c:ext>
          </c:extLst>
        </c:ser>
        <c:ser>
          <c:idx val="10"/>
          <c:order val="10"/>
          <c:tx>
            <c:strRef>
              <c:f>'Import. 1806 - chocolat'!$C$47</c:f>
              <c:strCache>
                <c:ptCount val="1"/>
                <c:pt idx="0">
                  <c:v>États-Unis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cat>
            <c:strRef>
              <c:f>'Import. 1806 - chocolat'!$D$36:$M$36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1806 - chocolat'!$D$47:$M$47</c:f>
              <c:numCache>
                <c:formatCode>0%</c:formatCode>
                <c:ptCount val="10"/>
                <c:pt idx="0">
                  <c:v>0.31972136691736913</c:v>
                </c:pt>
                <c:pt idx="1">
                  <c:v>0.30460601053392544</c:v>
                </c:pt>
                <c:pt idx="2">
                  <c:v>0.3008211115857421</c:v>
                </c:pt>
                <c:pt idx="3">
                  <c:v>0.2544284149013879</c:v>
                </c:pt>
                <c:pt idx="4">
                  <c:v>0.22101980057653231</c:v>
                </c:pt>
                <c:pt idx="5">
                  <c:v>0.18832680969132437</c:v>
                </c:pt>
                <c:pt idx="6">
                  <c:v>0.16785408948418354</c:v>
                </c:pt>
                <c:pt idx="7">
                  <c:v>0.1639247696385745</c:v>
                </c:pt>
                <c:pt idx="8">
                  <c:v>0.15410298612743945</c:v>
                </c:pt>
                <c:pt idx="9">
                  <c:v>0.17073925146922364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14B5-44CB-B4B2-0D9040BE86E6}"/>
            </c:ext>
          </c:extLst>
        </c:ser>
        <c:ser>
          <c:idx val="11"/>
          <c:order val="11"/>
          <c:tx>
            <c:strRef>
              <c:f>'Import. 1806 - chocolat'!$C$48</c:f>
              <c:strCache>
                <c:ptCount val="1"/>
                <c:pt idx="0">
                  <c:v>France (12)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'Import. 1806 - chocolat'!$D$36:$M$36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1806 - chocolat'!$D$48:$M$48</c:f>
              <c:numCache>
                <c:formatCode>0%</c:formatCode>
                <c:ptCount val="10"/>
                <c:pt idx="0">
                  <c:v>5.7220708446866483E-2</c:v>
                </c:pt>
                <c:pt idx="1">
                  <c:v>6.3068880688806894E-2</c:v>
                </c:pt>
                <c:pt idx="2">
                  <c:v>7.8805989647120295E-2</c:v>
                </c:pt>
                <c:pt idx="3">
                  <c:v>7.3842390354709075E-2</c:v>
                </c:pt>
                <c:pt idx="4">
                  <c:v>7.3020783753768054E-2</c:v>
                </c:pt>
                <c:pt idx="5">
                  <c:v>6.549616490891659E-2</c:v>
                </c:pt>
                <c:pt idx="6">
                  <c:v>6.6428330775277961E-2</c:v>
                </c:pt>
                <c:pt idx="7">
                  <c:v>7.5445660598499026E-2</c:v>
                </c:pt>
                <c:pt idx="8">
                  <c:v>7.6943428901289204E-2</c:v>
                </c:pt>
                <c:pt idx="9">
                  <c:v>9.3734096692111954E-2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14B5-44CB-B4B2-0D9040BE86E6}"/>
            </c:ext>
          </c:extLst>
        </c:ser>
        <c:ser>
          <c:idx val="12"/>
          <c:order val="12"/>
          <c:tx>
            <c:strRef>
              <c:f>'Import. 1806 - chocolat'!$C$49</c:f>
              <c:strCache>
                <c:ptCount val="1"/>
                <c:pt idx="0">
                  <c:v>Autres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1806 - chocolat'!$D$36:$M$36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1806 - chocolat'!$D$49:$M$49</c:f>
              <c:numCache>
                <c:formatCode>0%</c:formatCode>
                <c:ptCount val="10"/>
                <c:pt idx="0">
                  <c:v>0.32257046697517877</c:v>
                </c:pt>
                <c:pt idx="1">
                  <c:v>0.32593935515978811</c:v>
                </c:pt>
                <c:pt idx="2">
                  <c:v>0.30573309167223123</c:v>
                </c:pt>
                <c:pt idx="3">
                  <c:v>0.36795591249705972</c:v>
                </c:pt>
                <c:pt idx="4">
                  <c:v>0.326891357794168</c:v>
                </c:pt>
                <c:pt idx="5">
                  <c:v>0.30069217631019085</c:v>
                </c:pt>
                <c:pt idx="6">
                  <c:v>0.39986763732627401</c:v>
                </c:pt>
                <c:pt idx="7">
                  <c:v>0.38142470694319208</c:v>
                </c:pt>
                <c:pt idx="8">
                  <c:v>0.51308295147959404</c:v>
                </c:pt>
                <c:pt idx="9">
                  <c:v>0.48120332123336251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14B5-44CB-B4B2-0D9040BE86E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63332432"/>
        <c:axId val="463335568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'Import. 1806 - chocolat'!$C$37</c15:sqref>
                        </c15:formulaRef>
                      </c:ext>
                    </c:extLst>
                    <c:strCache>
                      <c:ptCount val="1"/>
                      <c:pt idx="0">
                        <c:v>10 pays + France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'Import. 1806 - chocolat'!$D$36:$M$36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'Import. 1806 - chocolat'!$D$37:$M$37</c15:sqref>
                        </c15:formulaRef>
                      </c:ext>
                    </c:extLst>
                    <c:numCache>
                      <c:formatCode>0%</c:formatCode>
                      <c:ptCount val="10"/>
                      <c:pt idx="0">
                        <c:v>1.2040664972232231</c:v>
                      </c:pt>
                      <c:pt idx="1">
                        <c:v>1.188657494820089</c:v>
                      </c:pt>
                      <c:pt idx="2">
                        <c:v>1.1840871239563202</c:v>
                      </c:pt>
                      <c:pt idx="3">
                        <c:v>1.1383364544472925</c:v>
                      </c:pt>
                      <c:pt idx="4">
                        <c:v>1.1107891477712402</c:v>
                      </c:pt>
                      <c:pt idx="5">
                        <c:v>1.0860793367541963</c:v>
                      </c:pt>
                      <c:pt idx="6">
                        <c:v>1.0516614623874698</c:v>
                      </c:pt>
                      <c:pt idx="7">
                        <c:v>1.0488360965561709</c:v>
                      </c:pt>
                      <c:pt idx="8">
                        <c:v>1.031447182621279</c:v>
                      </c:pt>
                      <c:pt idx="9">
                        <c:v>1.0433341143039021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C-14B5-44CB-B4B2-0D9040BE86E6}"/>
                  </c:ext>
                </c:extLst>
              </c15:ser>
            </c15:filteredBarSeries>
          </c:ext>
        </c:extLst>
      </c:barChart>
      <c:catAx>
        <c:axId val="4633324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63335568"/>
        <c:crosses val="autoZero"/>
        <c:auto val="1"/>
        <c:lblAlgn val="ctr"/>
        <c:lblOffset val="100"/>
        <c:noMultiLvlLbl val="0"/>
      </c:catAx>
      <c:valAx>
        <c:axId val="463335568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6333243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9.5399194835025306E-2"/>
          <c:y val="0.76872088412495765"/>
          <c:w val="0.90359287091330132"/>
          <c:h val="0.2119845866590231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6">
                  <a:lumMod val="7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760E-4899-9FF4-1DC5835D78C0}"/>
              </c:ext>
            </c:extLst>
          </c:dPt>
          <c:dPt>
            <c:idx val="1"/>
            <c:bubble3D val="0"/>
            <c:spPr>
              <a:solidFill>
                <a:schemeClr val="bg2">
                  <a:lumMod val="2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760E-4899-9FF4-1DC5835D78C0}"/>
              </c:ext>
            </c:extLst>
          </c:dPt>
          <c:dPt>
            <c:idx val="2"/>
            <c:bubble3D val="0"/>
            <c:spPr>
              <a:solidFill>
                <a:schemeClr val="accent5">
                  <a:lumMod val="20000"/>
                  <a:lumOff val="8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760E-4899-9FF4-1DC5835D78C0}"/>
              </c:ext>
            </c:extLst>
          </c:dPt>
          <c:dPt>
            <c:idx val="3"/>
            <c:bubble3D val="0"/>
            <c:spPr>
              <a:solidFill>
                <a:schemeClr val="accent2">
                  <a:lumMod val="7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760E-4899-9FF4-1DC5835D78C0}"/>
              </c:ext>
            </c:extLst>
          </c:dPt>
          <c:dPt>
            <c:idx val="4"/>
            <c:bubble3D val="0"/>
            <c:spPr>
              <a:solidFill>
                <a:schemeClr val="bg2">
                  <a:lumMod val="5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760E-4899-9FF4-1DC5835D78C0}"/>
              </c:ext>
            </c:extLst>
          </c:dPt>
          <c:dPt>
            <c:idx val="5"/>
            <c:bubble3D val="0"/>
            <c:spPr>
              <a:solidFill>
                <a:schemeClr val="accent5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760E-4899-9FF4-1DC5835D78C0}"/>
              </c:ext>
            </c:extLst>
          </c:dPt>
          <c:dPt>
            <c:idx val="6"/>
            <c:bubble3D val="0"/>
            <c:spPr>
              <a:solidFill>
                <a:srgbClr val="FFFF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760E-4899-9FF4-1DC5835D78C0}"/>
              </c:ext>
            </c:extLst>
          </c:dPt>
          <c:dPt>
            <c:idx val="7"/>
            <c:bubble3D val="0"/>
            <c:spPr>
              <a:solidFill>
                <a:schemeClr val="accent3">
                  <a:lumMod val="7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760E-4899-9FF4-1DC5835D78C0}"/>
              </c:ext>
            </c:extLst>
          </c:dPt>
          <c:dPt>
            <c:idx val="8"/>
            <c:bubble3D val="0"/>
            <c:spPr>
              <a:solidFill>
                <a:schemeClr val="accent4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1-760E-4899-9FF4-1DC5835D78C0}"/>
              </c:ext>
            </c:extLst>
          </c:dPt>
          <c:dPt>
            <c:idx val="9"/>
            <c:bubble3D val="0"/>
            <c:spPr>
              <a:solidFill>
                <a:schemeClr val="bg2">
                  <a:lumMod val="5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3-760E-4899-9FF4-1DC5835D78C0}"/>
              </c:ext>
            </c:extLst>
          </c:dPt>
          <c:dPt>
            <c:idx val="10"/>
            <c:bubble3D val="0"/>
            <c:spPr>
              <a:solidFill>
                <a:schemeClr val="bg1">
                  <a:lumMod val="8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5-760E-4899-9FF4-1DC5835D78C0}"/>
              </c:ext>
            </c:extLst>
          </c:dPt>
          <c:dLbls>
            <c:dLbl>
              <c:idx val="0"/>
              <c:layout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000" b="0" i="0" u="none" strike="noStrike" kern="1200" baseline="0">
                      <a:solidFill>
                        <a:sysClr val="windowText" lastClr="000000"/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760E-4899-9FF4-1DC5835D78C0}"/>
                </c:ext>
              </c:extLst>
            </c:dLbl>
            <c:dLbl>
              <c:idx val="1"/>
              <c:layout>
                <c:manualLayout>
                  <c:x val="-0.17234517851122585"/>
                  <c:y val="-0.19140628758571759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000" b="0" i="0" u="none" strike="noStrike" kern="1200" baseline="0">
                      <a:solidFill>
                        <a:schemeClr val="bg1"/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760E-4899-9FF4-1DC5835D78C0}"/>
                </c:ext>
              </c:extLst>
            </c:dLbl>
            <c:dLbl>
              <c:idx val="2"/>
              <c:layout>
                <c:manualLayout>
                  <c:x val="0.10479994114476793"/>
                  <c:y val="-0.1998518220669657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05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760E-4899-9FF4-1DC5835D78C0}"/>
                </c:ext>
              </c:extLst>
            </c:dLbl>
            <c:dLbl>
              <c:idx val="3"/>
              <c:layout>
                <c:manualLayout>
                  <c:x val="-1.5612497692530694E-2"/>
                  <c:y val="1.2242657317513507E-2"/>
                </c:manualLayout>
              </c:layout>
              <c:tx>
                <c:rich>
                  <a:bodyPr rot="0" spcFirstLastPara="1" vertOverflow="ellipsis" vert="horz" wrap="square" anchor="ctr" anchorCtr="1"/>
                  <a:lstStyle/>
                  <a:p>
                    <a:pPr>
                      <a:defRPr sz="1000" b="0" i="0" u="none" strike="noStrike" kern="1200" baseline="0">
                        <a:solidFill>
                          <a:schemeClr val="bg1"/>
                        </a:solidFill>
                        <a:latin typeface="Marianne" panose="02000000000000000000" pitchFamily="50" charset="0"/>
                        <a:ea typeface="+mn-ea"/>
                        <a:cs typeface="+mn-cs"/>
                      </a:defRPr>
                    </a:pPr>
                    <a:fld id="{BD3EDE57-CA69-4488-B48F-BA205CE36828}" type="CATEGORYNAME">
                      <a:rPr lang="en-US" sz="1000" b="0" i="0" u="none" strike="noStrike" kern="1200" baseline="0">
                        <a:solidFill>
                          <a:srgbClr val="404040"/>
                        </a:solidFill>
                        <a:latin typeface="Marianne" panose="02000000000000000000" pitchFamily="50" charset="0"/>
                        <a:ea typeface="+mn-ea"/>
                        <a:cs typeface="+mn-cs"/>
                      </a:rPr>
                      <a:pPr>
                        <a:defRPr sz="1000">
                          <a:solidFill>
                            <a:schemeClr val="bg1"/>
                          </a:solidFill>
                        </a:defRPr>
                      </a:pPr>
                      <a:t>[NOM DE CATÉGORIE]</a:t>
                    </a:fld>
                    <a:r>
                      <a:rPr lang="en-US" sz="1000" baseline="0">
                        <a:solidFill>
                          <a:srgbClr val="404040"/>
                        </a:solidFill>
                      </a:rPr>
                      <a:t>
</a:t>
                    </a:r>
                    <a:fld id="{7A11F3D9-E208-459A-ABFB-AFEAFBB0E1DA}" type="VALUE">
                      <a:rPr lang="en-US" sz="1000" baseline="0">
                        <a:solidFill>
                          <a:srgbClr val="404040"/>
                        </a:solidFill>
                      </a:rPr>
                      <a:pPr>
                        <a:defRPr sz="1000">
                          <a:solidFill>
                            <a:schemeClr val="bg1"/>
                          </a:solidFill>
                        </a:defRPr>
                      </a:pPr>
                      <a:t>[VALEUR]</a:t>
                    </a:fld>
                    <a:endParaRPr lang="en-US" sz="1000" baseline="0">
                      <a:solidFill>
                        <a:srgbClr val="404040"/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000" b="0" i="0" u="none" strike="noStrike" kern="1200" baseline="0">
                      <a:solidFill>
                        <a:schemeClr val="bg1"/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760E-4899-9FF4-1DC5835D78C0}"/>
                </c:ext>
              </c:extLst>
            </c:dLbl>
            <c:dLbl>
              <c:idx val="5"/>
              <c:layout>
                <c:manualLayout>
                  <c:x val="-5.9219786832019269E-2"/>
                  <c:y val="4.4893963648296689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B-760E-4899-9FF4-1DC5835D78C0}"/>
                </c:ext>
              </c:extLst>
            </c:dLbl>
            <c:dLbl>
              <c:idx val="6"/>
              <c:layout>
                <c:manualLayout>
                  <c:x val="-6.1396654228549306E-2"/>
                  <c:y val="2.9432006534819057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D-760E-4899-9FF4-1DC5835D78C0}"/>
                </c:ext>
              </c:extLst>
            </c:dLbl>
            <c:dLbl>
              <c:idx val="7"/>
              <c:layout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F-760E-4899-9FF4-1DC5835D78C0}"/>
                </c:ext>
              </c:extLst>
            </c:dLbl>
            <c:dLbl>
              <c:idx val="8"/>
              <c:layout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1-760E-4899-9FF4-1DC5835D78C0}"/>
                </c:ext>
              </c:extLst>
            </c:dLbl>
            <c:dLbl>
              <c:idx val="9"/>
              <c:layout>
                <c:manualLayout>
                  <c:x val="0.1180689443146487"/>
                  <c:y val="-2.4675981045783741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3-760E-4899-9FF4-1DC5835D78C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'Import. TBB épicerie compo.'!$C$78:$C$88</c:f>
              <c:strCache>
                <c:ptCount val="11"/>
                <c:pt idx="0">
                  <c:v>1905 - Produits de boulangerie, biscuiterie</c:v>
                </c:pt>
                <c:pt idx="1">
                  <c:v>1806 - Chocolat et préparations cacaotées</c:v>
                </c:pt>
                <c:pt idx="2">
                  <c:v>2201 - Eaux minérales</c:v>
                </c:pt>
                <c:pt idx="3">
                  <c:v>2007 - Confitures</c:v>
                </c:pt>
                <c:pt idx="4">
                  <c:v>1803 - Pâte de cacao</c:v>
                </c:pt>
                <c:pt idx="5">
                  <c:v>2202 - Eaux aromatisées</c:v>
                </c:pt>
                <c:pt idx="6">
                  <c:v>2103 - Sauces et moutardes</c:v>
                </c:pt>
                <c:pt idx="7">
                  <c:v>2104 - Soupes</c:v>
                </c:pt>
                <c:pt idx="8">
                  <c:v>1704 - Sucreries</c:v>
                </c:pt>
                <c:pt idx="9">
                  <c:v>09 - Café, thé, épices</c:v>
                </c:pt>
                <c:pt idx="10">
                  <c:v>Autres</c:v>
                </c:pt>
              </c:strCache>
            </c:strRef>
          </c:cat>
          <c:val>
            <c:numRef>
              <c:f>'Import. TBB épicerie compo.'!$M$78:$M$88</c:f>
              <c:numCache>
                <c:formatCode>0%</c:formatCode>
                <c:ptCount val="11"/>
                <c:pt idx="0">
                  <c:v>0.2407000506089931</c:v>
                </c:pt>
                <c:pt idx="1">
                  <c:v>0.23402240178395611</c:v>
                </c:pt>
                <c:pt idx="2">
                  <c:v>0.18173048846771536</c:v>
                </c:pt>
                <c:pt idx="3">
                  <c:v>5.1852272039101824E-2</c:v>
                </c:pt>
                <c:pt idx="4">
                  <c:v>5.0906052026554793E-2</c:v>
                </c:pt>
                <c:pt idx="5">
                  <c:v>4.1555687486968508E-2</c:v>
                </c:pt>
                <c:pt idx="6">
                  <c:v>4.1481456299354666E-2</c:v>
                </c:pt>
                <c:pt idx="7">
                  <c:v>2.5573535482284842E-2</c:v>
                </c:pt>
                <c:pt idx="8">
                  <c:v>2.4928658629165421E-2</c:v>
                </c:pt>
                <c:pt idx="9">
                  <c:v>2.2519403728137519E-2</c:v>
                </c:pt>
                <c:pt idx="10">
                  <c:v>8.4729993447767854E-2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6-760E-4899-9FF4-1DC5835D78C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8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2"/>
          <c:order val="2"/>
          <c:tx>
            <c:strRef>
              <c:f>'Import. TBB épicerie pays'!$C$7</c:f>
              <c:strCache>
                <c:ptCount val="1"/>
                <c:pt idx="0">
                  <c:v>Chine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strRef>
              <c:f>'Import. TBB épicerie pays'!$D$4:$M$4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épicerie pays'!$D$7:$M$7</c:f>
              <c:numCache>
                <c:formatCode>0</c:formatCode>
                <c:ptCount val="10"/>
                <c:pt idx="0">
                  <c:v>578438469</c:v>
                </c:pt>
                <c:pt idx="1">
                  <c:v>564381492</c:v>
                </c:pt>
                <c:pt idx="2">
                  <c:v>546939365</c:v>
                </c:pt>
                <c:pt idx="3">
                  <c:v>534931077</c:v>
                </c:pt>
                <c:pt idx="4">
                  <c:v>575878479</c:v>
                </c:pt>
                <c:pt idx="5">
                  <c:v>564046238</c:v>
                </c:pt>
                <c:pt idx="6">
                  <c:v>567729695</c:v>
                </c:pt>
                <c:pt idx="7">
                  <c:v>659518967</c:v>
                </c:pt>
                <c:pt idx="8">
                  <c:v>652913008</c:v>
                </c:pt>
                <c:pt idx="9">
                  <c:v>686785578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7F3-4A9B-A5E7-4AFC83E7DC37}"/>
            </c:ext>
          </c:extLst>
        </c:ser>
        <c:ser>
          <c:idx val="3"/>
          <c:order val="3"/>
          <c:tx>
            <c:strRef>
              <c:f>'Import. TBB épicerie pays'!$C$8</c:f>
              <c:strCache>
                <c:ptCount val="1"/>
                <c:pt idx="0">
                  <c:v>Brésil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'Import. TBB épicerie pays'!$D$4:$M$4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épicerie pays'!$D$8:$M$8</c:f>
              <c:numCache>
                <c:formatCode>0</c:formatCode>
                <c:ptCount val="10"/>
                <c:pt idx="0">
                  <c:v>619321455</c:v>
                </c:pt>
                <c:pt idx="1">
                  <c:v>562791209</c:v>
                </c:pt>
                <c:pt idx="2">
                  <c:v>517227519</c:v>
                </c:pt>
                <c:pt idx="3">
                  <c:v>493503933</c:v>
                </c:pt>
                <c:pt idx="4">
                  <c:v>509483226</c:v>
                </c:pt>
                <c:pt idx="5">
                  <c:v>405274763</c:v>
                </c:pt>
                <c:pt idx="6">
                  <c:v>428246802</c:v>
                </c:pt>
                <c:pt idx="7">
                  <c:v>534665712</c:v>
                </c:pt>
                <c:pt idx="8">
                  <c:v>587419930</c:v>
                </c:pt>
                <c:pt idx="9">
                  <c:v>659082695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7F3-4A9B-A5E7-4AFC83E7DC37}"/>
            </c:ext>
          </c:extLst>
        </c:ser>
        <c:ser>
          <c:idx val="4"/>
          <c:order val="4"/>
          <c:tx>
            <c:strRef>
              <c:f>'Import. TBB épicerie pays'!$C$9</c:f>
              <c:strCache>
                <c:ptCount val="1"/>
                <c:pt idx="0">
                  <c:v>Vietnam</c:v>
                </c:pt>
              </c:strCache>
            </c:strRef>
          </c:tx>
          <c:spPr>
            <a:solidFill>
              <a:srgbClr val="FFCC00"/>
            </a:solidFill>
            <a:ln>
              <a:noFill/>
            </a:ln>
            <a:effectLst/>
          </c:spPr>
          <c:invertIfNegative val="0"/>
          <c:cat>
            <c:strRef>
              <c:f>'Import. TBB épicerie pays'!$D$4:$M$4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épicerie pays'!$D$9:$M$9</c:f>
              <c:numCache>
                <c:formatCode>0</c:formatCode>
                <c:ptCount val="10"/>
                <c:pt idx="0">
                  <c:v>231343133</c:v>
                </c:pt>
                <c:pt idx="1">
                  <c:v>266178561</c:v>
                </c:pt>
                <c:pt idx="2">
                  <c:v>278980341</c:v>
                </c:pt>
                <c:pt idx="3">
                  <c:v>266411474</c:v>
                </c:pt>
                <c:pt idx="4">
                  <c:v>242913654</c:v>
                </c:pt>
                <c:pt idx="5">
                  <c:v>275038574</c:v>
                </c:pt>
                <c:pt idx="6">
                  <c:v>282321752</c:v>
                </c:pt>
                <c:pt idx="7">
                  <c:v>427613077</c:v>
                </c:pt>
                <c:pt idx="8">
                  <c:v>437200979</c:v>
                </c:pt>
                <c:pt idx="9">
                  <c:v>588756231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7F3-4A9B-A5E7-4AFC83E7DC37}"/>
            </c:ext>
          </c:extLst>
        </c:ser>
        <c:ser>
          <c:idx val="5"/>
          <c:order val="5"/>
          <c:tx>
            <c:strRef>
              <c:f>'Import. TBB épicerie pays'!$C$10</c:f>
              <c:strCache>
                <c:ptCount val="1"/>
                <c:pt idx="0">
                  <c:v>Malaisie</c:v>
                </c:pt>
              </c:strCache>
            </c:strRef>
          </c:tx>
          <c:spPr>
            <a:solidFill>
              <a:schemeClr val="accent6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épicerie pays'!$D$4:$M$4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épicerie pays'!$D$10:$M$10</c:f>
              <c:numCache>
                <c:formatCode>0</c:formatCode>
                <c:ptCount val="10"/>
                <c:pt idx="0">
                  <c:v>192141571</c:v>
                </c:pt>
                <c:pt idx="1">
                  <c:v>237416975</c:v>
                </c:pt>
                <c:pt idx="2">
                  <c:v>234332188</c:v>
                </c:pt>
                <c:pt idx="3">
                  <c:v>220122427</c:v>
                </c:pt>
                <c:pt idx="4">
                  <c:v>244982263</c:v>
                </c:pt>
                <c:pt idx="5">
                  <c:v>223491509</c:v>
                </c:pt>
                <c:pt idx="6">
                  <c:v>221682047</c:v>
                </c:pt>
                <c:pt idx="7">
                  <c:v>282689052</c:v>
                </c:pt>
                <c:pt idx="8">
                  <c:v>285633614</c:v>
                </c:pt>
                <c:pt idx="9">
                  <c:v>474275748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A7F3-4A9B-A5E7-4AFC83E7DC37}"/>
            </c:ext>
          </c:extLst>
        </c:ser>
        <c:ser>
          <c:idx val="6"/>
          <c:order val="6"/>
          <c:tx>
            <c:strRef>
              <c:f>'Import. TBB épicerie pays'!$C$11</c:f>
              <c:strCache>
                <c:ptCount val="1"/>
                <c:pt idx="0">
                  <c:v>Italie</c:v>
                </c:pt>
              </c:strCache>
            </c:strRef>
          </c:tx>
          <c:spPr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épicerie pays'!$D$4:$M$4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épicerie pays'!$D$11:$M$11</c:f>
              <c:numCache>
                <c:formatCode>0</c:formatCode>
                <c:ptCount val="10"/>
                <c:pt idx="0">
                  <c:v>306066565</c:v>
                </c:pt>
                <c:pt idx="1">
                  <c:v>307759669</c:v>
                </c:pt>
                <c:pt idx="2">
                  <c:v>303023951</c:v>
                </c:pt>
                <c:pt idx="3">
                  <c:v>297239451</c:v>
                </c:pt>
                <c:pt idx="4">
                  <c:v>327236576</c:v>
                </c:pt>
                <c:pt idx="5">
                  <c:v>332876573</c:v>
                </c:pt>
                <c:pt idx="6">
                  <c:v>344011755</c:v>
                </c:pt>
                <c:pt idx="7">
                  <c:v>386729013</c:v>
                </c:pt>
                <c:pt idx="8">
                  <c:v>377009262</c:v>
                </c:pt>
                <c:pt idx="9">
                  <c:v>443906520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A7F3-4A9B-A5E7-4AFC83E7DC37}"/>
            </c:ext>
          </c:extLst>
        </c:ser>
        <c:ser>
          <c:idx val="7"/>
          <c:order val="7"/>
          <c:tx>
            <c:strRef>
              <c:f>'Import. TBB épicerie pays'!$C$12</c:f>
              <c:strCache>
                <c:ptCount val="1"/>
                <c:pt idx="0">
                  <c:v>États-Unis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cat>
            <c:strRef>
              <c:f>'Import. TBB épicerie pays'!$D$4:$M$4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épicerie pays'!$D$12:$M$12</c:f>
              <c:numCache>
                <c:formatCode>0</c:formatCode>
                <c:ptCount val="10"/>
                <c:pt idx="0">
                  <c:v>538085338</c:v>
                </c:pt>
                <c:pt idx="1">
                  <c:v>462010346</c:v>
                </c:pt>
                <c:pt idx="2">
                  <c:v>461581248</c:v>
                </c:pt>
                <c:pt idx="3">
                  <c:v>427734228</c:v>
                </c:pt>
                <c:pt idx="4">
                  <c:v>429540078</c:v>
                </c:pt>
                <c:pt idx="5">
                  <c:v>406361233</c:v>
                </c:pt>
                <c:pt idx="6">
                  <c:v>373657943</c:v>
                </c:pt>
                <c:pt idx="7">
                  <c:v>458752216</c:v>
                </c:pt>
                <c:pt idx="8">
                  <c:v>382681748</c:v>
                </c:pt>
                <c:pt idx="9">
                  <c:v>342450774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A7F3-4A9B-A5E7-4AFC83E7DC37}"/>
            </c:ext>
          </c:extLst>
        </c:ser>
        <c:ser>
          <c:idx val="8"/>
          <c:order val="8"/>
          <c:tx>
            <c:strRef>
              <c:f>'Import. TBB épicerie pays'!$C$13</c:f>
              <c:strCache>
                <c:ptCount val="1"/>
                <c:pt idx="0">
                  <c:v>Espagne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'Import. TBB épicerie pays'!$D$4:$M$4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épicerie pays'!$D$13:$M$13</c:f>
              <c:numCache>
                <c:formatCode>0</c:formatCode>
                <c:ptCount val="10"/>
                <c:pt idx="0">
                  <c:v>171837499</c:v>
                </c:pt>
                <c:pt idx="1">
                  <c:v>176321842</c:v>
                </c:pt>
                <c:pt idx="2">
                  <c:v>201336502</c:v>
                </c:pt>
                <c:pt idx="3">
                  <c:v>197496947</c:v>
                </c:pt>
                <c:pt idx="4">
                  <c:v>211159678</c:v>
                </c:pt>
                <c:pt idx="5">
                  <c:v>190452850</c:v>
                </c:pt>
                <c:pt idx="6">
                  <c:v>194500080</c:v>
                </c:pt>
                <c:pt idx="7">
                  <c:v>227732930</c:v>
                </c:pt>
                <c:pt idx="8">
                  <c:v>233718661</c:v>
                </c:pt>
                <c:pt idx="9">
                  <c:v>324895038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A7F3-4A9B-A5E7-4AFC83E7DC37}"/>
            </c:ext>
          </c:extLst>
        </c:ser>
        <c:ser>
          <c:idx val="9"/>
          <c:order val="9"/>
          <c:tx>
            <c:strRef>
              <c:f>'Import. TBB épicerie pays'!$C$14</c:f>
              <c:strCache>
                <c:ptCount val="1"/>
                <c:pt idx="0">
                  <c:v>Corée du Sud</c:v>
                </c:pt>
              </c:strCache>
            </c:strRef>
          </c:tx>
          <c:spPr>
            <a:solidFill>
              <a:srgbClr val="FFFF99"/>
            </a:solidFill>
            <a:ln>
              <a:noFill/>
            </a:ln>
            <a:effectLst/>
          </c:spPr>
          <c:invertIfNegative val="0"/>
          <c:cat>
            <c:strRef>
              <c:f>'Import. TBB épicerie pays'!$D$4:$M$4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épicerie pays'!$D$14:$M$14</c:f>
              <c:numCache>
                <c:formatCode>0</c:formatCode>
                <c:ptCount val="10"/>
                <c:pt idx="0">
                  <c:v>101483143</c:v>
                </c:pt>
                <c:pt idx="1">
                  <c:v>110843226</c:v>
                </c:pt>
                <c:pt idx="2">
                  <c:v>132624519</c:v>
                </c:pt>
                <c:pt idx="3">
                  <c:v>132277069</c:v>
                </c:pt>
                <c:pt idx="4">
                  <c:v>147830063</c:v>
                </c:pt>
                <c:pt idx="5">
                  <c:v>175166193</c:v>
                </c:pt>
                <c:pt idx="6">
                  <c:v>214383603</c:v>
                </c:pt>
                <c:pt idx="7">
                  <c:v>265091336</c:v>
                </c:pt>
                <c:pt idx="8">
                  <c:v>243916857</c:v>
                </c:pt>
                <c:pt idx="9">
                  <c:v>259396428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A7F3-4A9B-A5E7-4AFC83E7DC37}"/>
            </c:ext>
          </c:extLst>
        </c:ser>
        <c:ser>
          <c:idx val="10"/>
          <c:order val="10"/>
          <c:tx>
            <c:strRef>
              <c:f>'Import. TBB épicerie pays'!$C$15</c:f>
              <c:strCache>
                <c:ptCount val="1"/>
                <c:pt idx="0">
                  <c:v>Indonésie</c:v>
                </c:pt>
              </c:strCache>
            </c:strRef>
          </c:tx>
          <c:spPr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épicerie pays'!$D$4:$M$4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épicerie pays'!$D$15:$M$15</c:f>
              <c:numCache>
                <c:formatCode>0</c:formatCode>
                <c:ptCount val="10"/>
                <c:pt idx="0">
                  <c:v>189119671</c:v>
                </c:pt>
                <c:pt idx="1">
                  <c:v>172410941</c:v>
                </c:pt>
                <c:pt idx="2">
                  <c:v>160910152</c:v>
                </c:pt>
                <c:pt idx="3">
                  <c:v>150070098</c:v>
                </c:pt>
                <c:pt idx="4">
                  <c:v>149141654</c:v>
                </c:pt>
                <c:pt idx="5">
                  <c:v>130039743</c:v>
                </c:pt>
                <c:pt idx="6">
                  <c:v>133439182</c:v>
                </c:pt>
                <c:pt idx="7">
                  <c:v>161106533</c:v>
                </c:pt>
                <c:pt idx="8">
                  <c:v>152325256</c:v>
                </c:pt>
                <c:pt idx="9">
                  <c:v>221828068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A7F3-4A9B-A5E7-4AFC83E7DC37}"/>
            </c:ext>
          </c:extLst>
        </c:ser>
        <c:ser>
          <c:idx val="11"/>
          <c:order val="11"/>
          <c:tx>
            <c:strRef>
              <c:f>'Import. TBB épicerie pays'!$C$16</c:f>
              <c:strCache>
                <c:ptCount val="1"/>
                <c:pt idx="0">
                  <c:v>Thaïlande</c:v>
                </c:pt>
              </c:strCache>
            </c:strRef>
          </c:tx>
          <c:spPr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épicerie pays'!$D$4:$M$4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épicerie pays'!$D$16:$M$16</c:f>
              <c:numCache>
                <c:formatCode>0</c:formatCode>
                <c:ptCount val="10"/>
                <c:pt idx="0">
                  <c:v>208168399</c:v>
                </c:pt>
                <c:pt idx="1">
                  <c:v>172446797</c:v>
                </c:pt>
                <c:pt idx="2">
                  <c:v>168297735</c:v>
                </c:pt>
                <c:pt idx="3">
                  <c:v>168638949</c:v>
                </c:pt>
                <c:pt idx="4">
                  <c:v>185260159</c:v>
                </c:pt>
                <c:pt idx="5">
                  <c:v>189617993</c:v>
                </c:pt>
                <c:pt idx="6">
                  <c:v>179867532</c:v>
                </c:pt>
                <c:pt idx="7">
                  <c:v>221962747</c:v>
                </c:pt>
                <c:pt idx="8">
                  <c:v>204250235</c:v>
                </c:pt>
                <c:pt idx="9">
                  <c:v>214543162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A7F3-4A9B-A5E7-4AFC83E7DC37}"/>
            </c:ext>
          </c:extLst>
        </c:ser>
        <c:ser>
          <c:idx val="13"/>
          <c:order val="12"/>
          <c:tx>
            <c:strRef>
              <c:f>'Import. TBB épicerie pays'!$C$18</c:f>
              <c:strCache>
                <c:ptCount val="1"/>
                <c:pt idx="0">
                  <c:v>Autres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épicerie pays'!$D$4:$M$4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épicerie pays'!$D$18:$M$18</c:f>
              <c:numCache>
                <c:formatCode>0</c:formatCode>
                <c:ptCount val="10"/>
                <c:pt idx="0">
                  <c:v>2012069065</c:v>
                </c:pt>
                <c:pt idx="1">
                  <c:v>1888251572</c:v>
                </c:pt>
                <c:pt idx="2">
                  <c:v>2005279294</c:v>
                </c:pt>
                <c:pt idx="3">
                  <c:v>1904073204</c:v>
                </c:pt>
                <c:pt idx="4">
                  <c:v>1997738628</c:v>
                </c:pt>
                <c:pt idx="5">
                  <c:v>1924591815</c:v>
                </c:pt>
                <c:pt idx="6">
                  <c:v>1980632306</c:v>
                </c:pt>
                <c:pt idx="7">
                  <c:v>2709486099</c:v>
                </c:pt>
                <c:pt idx="8">
                  <c:v>2360536477</c:v>
                </c:pt>
                <c:pt idx="9">
                  <c:v>2405358140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A7F3-4A9B-A5E7-4AFC83E7DC37}"/>
            </c:ext>
          </c:extLst>
        </c:ser>
        <c:ser>
          <c:idx val="12"/>
          <c:order val="13"/>
          <c:tx>
            <c:strRef>
              <c:f>'Import. TBB épicerie pays'!$C$17</c:f>
              <c:strCache>
                <c:ptCount val="1"/>
                <c:pt idx="0">
                  <c:v>France (11)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'Import. TBB épicerie pays'!$D$4:$M$4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épicerie pays'!$D$17:$M$17</c:f>
              <c:numCache>
                <c:formatCode>0</c:formatCode>
                <c:ptCount val="10"/>
                <c:pt idx="0">
                  <c:v>203336433</c:v>
                </c:pt>
                <c:pt idx="1">
                  <c:v>209095573</c:v>
                </c:pt>
                <c:pt idx="2">
                  <c:v>206753200</c:v>
                </c:pt>
                <c:pt idx="3">
                  <c:v>203438717</c:v>
                </c:pt>
                <c:pt idx="4">
                  <c:v>212054383</c:v>
                </c:pt>
                <c:pt idx="5">
                  <c:v>197991975</c:v>
                </c:pt>
                <c:pt idx="6">
                  <c:v>199014212</c:v>
                </c:pt>
                <c:pt idx="7">
                  <c:v>219654182</c:v>
                </c:pt>
                <c:pt idx="8">
                  <c:v>193864680</c:v>
                </c:pt>
                <c:pt idx="9">
                  <c:v>208672399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A7F3-4A9B-A5E7-4AFC83E7DC3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67383976"/>
        <c:axId val="467387504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'Import. TBB épicerie pays'!$C$5</c15:sqref>
                        </c15:formulaRef>
                      </c:ext>
                    </c:extLst>
                    <c:strCache>
                      <c:ptCount val="1"/>
                      <c:pt idx="0">
                        <c:v>Monde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'Import. TBB épicerie pays'!$D$4:$M$4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'Import. TBB épicerie pays'!$D$5:$M$5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5351410741</c:v>
                      </c:pt>
                      <c:pt idx="1">
                        <c:v>5129908203</c:v>
                      </c:pt>
                      <c:pt idx="2">
                        <c:v>5217286014</c:v>
                      </c:pt>
                      <c:pt idx="3">
                        <c:v>4995937574</c:v>
                      </c:pt>
                      <c:pt idx="4">
                        <c:v>5233218841</c:v>
                      </c:pt>
                      <c:pt idx="5">
                        <c:v>5014949459</c:v>
                      </c:pt>
                      <c:pt idx="6">
                        <c:v>5119486909</c:v>
                      </c:pt>
                      <c:pt idx="7">
                        <c:v>6555001864</c:v>
                      </c:pt>
                      <c:pt idx="8">
                        <c:v>6111470707</c:v>
                      </c:pt>
                      <c:pt idx="9">
                        <c:v>6829950781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C-A7F3-4A9B-A5E7-4AFC83E7DC37}"/>
                  </c:ext>
                </c:extLst>
              </c15:ser>
            </c15:filteredBarSeries>
            <c15:filteredBarSeries>
              <c15:ser>
                <c:idx val="1"/>
                <c:order val="1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TBB épicerie pays'!$C$6</c15:sqref>
                        </c15:formulaRef>
                      </c:ext>
                    </c:extLst>
                    <c:strCache>
                      <c:ptCount val="1"/>
                      <c:pt idx="0">
                        <c:v>Union européenne</c:v>
                      </c:pt>
                    </c:strCache>
                  </c:strRef>
                </c:tx>
                <c:spPr>
                  <a:solidFill>
                    <a:schemeClr val="accent2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TBB épicerie pays'!$D$4:$M$4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TBB épicerie pays'!$D$6:$M$6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1026504834</c:v>
                      </c:pt>
                      <c:pt idx="1">
                        <c:v>1040844692</c:v>
                      </c:pt>
                      <c:pt idx="2">
                        <c:v>1087807795</c:v>
                      </c:pt>
                      <c:pt idx="3">
                        <c:v>1081397246</c:v>
                      </c:pt>
                      <c:pt idx="4">
                        <c:v>1148646525</c:v>
                      </c:pt>
                      <c:pt idx="5">
                        <c:v>1115470046</c:v>
                      </c:pt>
                      <c:pt idx="6">
                        <c:v>1181260629</c:v>
                      </c:pt>
                      <c:pt idx="7">
                        <c:v>1322749148</c:v>
                      </c:pt>
                      <c:pt idx="8">
                        <c:v>1288192614</c:v>
                      </c:pt>
                      <c:pt idx="9">
                        <c:v>1481326670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D-A7F3-4A9B-A5E7-4AFC83E7DC37}"/>
                  </c:ext>
                </c:extLst>
              </c15:ser>
            </c15:filteredBarSeries>
          </c:ext>
        </c:extLst>
      </c:barChart>
      <c:catAx>
        <c:axId val="4673839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67387504"/>
        <c:crosses val="autoZero"/>
        <c:auto val="1"/>
        <c:lblAlgn val="ctr"/>
        <c:lblOffset val="100"/>
        <c:noMultiLvlLbl val="0"/>
      </c:catAx>
      <c:valAx>
        <c:axId val="467387504"/>
        <c:scaling>
          <c:orientation val="minMax"/>
          <c:max val="700000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67383976"/>
        <c:crosses val="autoZero"/>
        <c:crossBetween val="between"/>
        <c:dispUnits>
          <c:builtInUnit val="billions"/>
          <c:dispUnitsLbl>
            <c:layout/>
            <c:tx>
              <c:rich>
                <a:bodyPr rot="-5400000" spcFirstLastPara="1" vertOverflow="ellipsis" vert="horz" wrap="square" anchor="ctr" anchorCtr="1"/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r>
                    <a:rPr lang="en-US"/>
                    <a:t>Milliards (en €)</a:t>
                  </a:r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9.564387257094914E-2"/>
          <c:y val="0.76573511318755638"/>
          <c:w val="0.9030466219079244"/>
          <c:h val="0.2147212687655281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1"/>
          <c:order val="1"/>
          <c:tx>
            <c:strRef>
              <c:f>'Import. TBB épicerie pays'!$C$38</c:f>
              <c:strCache>
                <c:ptCount val="1"/>
                <c:pt idx="0">
                  <c:v>Chine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strRef>
              <c:f>'Import. TBB épicerie pays'!$D$36:$M$36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épicerie pays'!$D$38:$M$38</c:f>
              <c:numCache>
                <c:formatCode>0%</c:formatCode>
                <c:ptCount val="10"/>
                <c:pt idx="0">
                  <c:v>0.10809083753715178</c:v>
                </c:pt>
                <c:pt idx="1">
                  <c:v>0.1100178540563253</c:v>
                </c:pt>
                <c:pt idx="2">
                  <c:v>0.10483216053947392</c:v>
                </c:pt>
                <c:pt idx="3">
                  <c:v>0.10707321079909074</c:v>
                </c:pt>
                <c:pt idx="4">
                  <c:v>0.11004288115915235</c:v>
                </c:pt>
                <c:pt idx="5">
                  <c:v>0.11247296560242363</c:v>
                </c:pt>
                <c:pt idx="6">
                  <c:v>0.11089581926695381</c:v>
                </c:pt>
                <c:pt idx="7">
                  <c:v>0.10061308611093936</c:v>
                </c:pt>
                <c:pt idx="8">
                  <c:v>0.10683402396941244</c:v>
                </c:pt>
                <c:pt idx="9">
                  <c:v>0.10055498202279066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978-4624-A99C-B5FFE68874A5}"/>
            </c:ext>
          </c:extLst>
        </c:ser>
        <c:ser>
          <c:idx val="2"/>
          <c:order val="2"/>
          <c:tx>
            <c:strRef>
              <c:f>'Import. TBB épicerie pays'!$C$39</c:f>
              <c:strCache>
                <c:ptCount val="1"/>
                <c:pt idx="0">
                  <c:v>Brésil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'Import. TBB épicerie pays'!$D$36:$M$36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épicerie pays'!$D$39:$M$39</c:f>
              <c:numCache>
                <c:formatCode>0%</c:formatCode>
                <c:ptCount val="10"/>
                <c:pt idx="0">
                  <c:v>0.11573050266073755</c:v>
                </c:pt>
                <c:pt idx="1">
                  <c:v>0.10970785182293837</c:v>
                </c:pt>
                <c:pt idx="2">
                  <c:v>9.9137275129651342E-2</c:v>
                </c:pt>
                <c:pt idx="3">
                  <c:v>9.8781044736889256E-2</c:v>
                </c:pt>
                <c:pt idx="4">
                  <c:v>9.7355612574123576E-2</c:v>
                </c:pt>
                <c:pt idx="5">
                  <c:v>8.0813329488830646E-2</c:v>
                </c:pt>
                <c:pt idx="6">
                  <c:v>8.3650336373972747E-2</c:v>
                </c:pt>
                <c:pt idx="7">
                  <c:v>8.1566065592807588E-2</c:v>
                </c:pt>
                <c:pt idx="8">
                  <c:v>9.6117605427966255E-2</c:v>
                </c:pt>
                <c:pt idx="9">
                  <c:v>9.6498893789026846E-2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978-4624-A99C-B5FFE68874A5}"/>
            </c:ext>
          </c:extLst>
        </c:ser>
        <c:ser>
          <c:idx val="3"/>
          <c:order val="3"/>
          <c:tx>
            <c:strRef>
              <c:f>'Import. TBB épicerie pays'!$C$40</c:f>
              <c:strCache>
                <c:ptCount val="1"/>
                <c:pt idx="0">
                  <c:v>Vietnam</c:v>
                </c:pt>
              </c:strCache>
            </c:strRef>
          </c:tx>
          <c:spPr>
            <a:solidFill>
              <a:srgbClr val="FFCC00"/>
            </a:solidFill>
            <a:ln>
              <a:noFill/>
            </a:ln>
            <a:effectLst/>
          </c:spPr>
          <c:invertIfNegative val="0"/>
          <c:cat>
            <c:strRef>
              <c:f>'Import. TBB épicerie pays'!$D$36:$M$36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épicerie pays'!$D$40:$M$40</c:f>
              <c:numCache>
                <c:formatCode>0%</c:formatCode>
                <c:ptCount val="10"/>
                <c:pt idx="0">
                  <c:v>4.3230307707004693E-2</c:v>
                </c:pt>
                <c:pt idx="1">
                  <c:v>5.1887587548708425E-2</c:v>
                </c:pt>
                <c:pt idx="2">
                  <c:v>5.3472311130995626E-2</c:v>
                </c:pt>
                <c:pt idx="3">
                  <c:v>5.3325621077906608E-2</c:v>
                </c:pt>
                <c:pt idx="4">
                  <c:v>4.641763728603835E-2</c:v>
                </c:pt>
                <c:pt idx="5">
                  <c:v>5.4843737957599226E-2</c:v>
                </c:pt>
                <c:pt idx="6">
                  <c:v>5.514649358780107E-2</c:v>
                </c:pt>
                <c:pt idx="7">
                  <c:v>6.5234623249834062E-2</c:v>
                </c:pt>
                <c:pt idx="8">
                  <c:v>7.1537768887484907E-2</c:v>
                </c:pt>
                <c:pt idx="9">
                  <c:v>8.6202119148184819E-2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978-4624-A99C-B5FFE68874A5}"/>
            </c:ext>
          </c:extLst>
        </c:ser>
        <c:ser>
          <c:idx val="4"/>
          <c:order val="4"/>
          <c:tx>
            <c:strRef>
              <c:f>'Import. TBB épicerie pays'!$C$41</c:f>
              <c:strCache>
                <c:ptCount val="1"/>
                <c:pt idx="0">
                  <c:v>Malaisie</c:v>
                </c:pt>
              </c:strCache>
            </c:strRef>
          </c:tx>
          <c:spPr>
            <a:solidFill>
              <a:schemeClr val="accent6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épicerie pays'!$D$36:$M$36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épicerie pays'!$D$41:$M$41</c:f>
              <c:numCache>
                <c:formatCode>0%</c:formatCode>
                <c:ptCount val="10"/>
                <c:pt idx="0">
                  <c:v>3.5904844591333904E-2</c:v>
                </c:pt>
                <c:pt idx="1">
                  <c:v>4.6280940243951574E-2</c:v>
                </c:pt>
                <c:pt idx="2">
                  <c:v>4.4914575772000219E-2</c:v>
                </c:pt>
                <c:pt idx="3">
                  <c:v>4.4060283728437157E-2</c:v>
                </c:pt>
                <c:pt idx="4">
                  <c:v>4.681292153897143E-2</c:v>
                </c:pt>
                <c:pt idx="5">
                  <c:v>4.4565057101206569E-2</c:v>
                </c:pt>
                <c:pt idx="6">
                  <c:v>4.3301614193071866E-2</c:v>
                </c:pt>
                <c:pt idx="7">
                  <c:v>4.3125701237786862E-2</c:v>
                </c:pt>
                <c:pt idx="8">
                  <c:v>4.6737295766277491E-2</c:v>
                </c:pt>
                <c:pt idx="9">
                  <c:v>6.944058064362206E-2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6978-4624-A99C-B5FFE68874A5}"/>
            </c:ext>
          </c:extLst>
        </c:ser>
        <c:ser>
          <c:idx val="5"/>
          <c:order val="5"/>
          <c:tx>
            <c:strRef>
              <c:f>'Import. TBB épicerie pays'!$C$42</c:f>
              <c:strCache>
                <c:ptCount val="1"/>
                <c:pt idx="0">
                  <c:v>Italie</c:v>
                </c:pt>
              </c:strCache>
            </c:strRef>
          </c:tx>
          <c:spPr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épicerie pays'!$D$36:$M$36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épicerie pays'!$D$42:$M$42</c:f>
              <c:numCache>
                <c:formatCode>0%</c:formatCode>
                <c:ptCount val="10"/>
                <c:pt idx="0">
                  <c:v>5.7193622357383539E-2</c:v>
                </c:pt>
                <c:pt idx="1">
                  <c:v>5.9993211734280232E-2</c:v>
                </c:pt>
                <c:pt idx="2">
                  <c:v>5.8080762715877435E-2</c:v>
                </c:pt>
                <c:pt idx="3">
                  <c:v>5.9496230006335943E-2</c:v>
                </c:pt>
                <c:pt idx="4">
                  <c:v>6.2530650053508816E-2</c:v>
                </c:pt>
                <c:pt idx="5">
                  <c:v>6.6376854985568862E-2</c:v>
                </c:pt>
                <c:pt idx="6">
                  <c:v>6.719652987006007E-2</c:v>
                </c:pt>
                <c:pt idx="7">
                  <c:v>5.8997544321674658E-2</c:v>
                </c:pt>
                <c:pt idx="8">
                  <c:v>6.1688794739403467E-2</c:v>
                </c:pt>
                <c:pt idx="9">
                  <c:v>6.499410233451286E-2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6978-4624-A99C-B5FFE68874A5}"/>
            </c:ext>
          </c:extLst>
        </c:ser>
        <c:ser>
          <c:idx val="6"/>
          <c:order val="6"/>
          <c:tx>
            <c:strRef>
              <c:f>'Import. TBB épicerie pays'!$C$43</c:f>
              <c:strCache>
                <c:ptCount val="1"/>
                <c:pt idx="0">
                  <c:v>États-Unis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cat>
            <c:strRef>
              <c:f>'Import. TBB épicerie pays'!$D$36:$M$36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épicerie pays'!$D$43:$M$43</c:f>
              <c:numCache>
                <c:formatCode>0%</c:formatCode>
                <c:ptCount val="10"/>
                <c:pt idx="0">
                  <c:v>0.10055018462280281</c:v>
                </c:pt>
                <c:pt idx="1">
                  <c:v>9.0062107881348386E-2</c:v>
                </c:pt>
                <c:pt idx="2">
                  <c:v>8.8471524612873179E-2</c:v>
                </c:pt>
                <c:pt idx="3">
                  <c:v>8.5616407664104249E-2</c:v>
                </c:pt>
                <c:pt idx="4">
                  <c:v>8.2079517606781463E-2</c:v>
                </c:pt>
                <c:pt idx="5">
                  <c:v>8.1029975739980831E-2</c:v>
                </c:pt>
                <c:pt idx="6">
                  <c:v>7.298738128290036E-2</c:v>
                </c:pt>
                <c:pt idx="7">
                  <c:v>6.9985062631249928E-2</c:v>
                </c:pt>
                <c:pt idx="8">
                  <c:v>6.2616965104926578E-2</c:v>
                </c:pt>
                <c:pt idx="9">
                  <c:v>5.0139566884237555E-2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6978-4624-A99C-B5FFE68874A5}"/>
            </c:ext>
          </c:extLst>
        </c:ser>
        <c:ser>
          <c:idx val="7"/>
          <c:order val="7"/>
          <c:tx>
            <c:strRef>
              <c:f>'Import. TBB épicerie pays'!$C$44</c:f>
              <c:strCache>
                <c:ptCount val="1"/>
                <c:pt idx="0">
                  <c:v>Espagne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'Import. TBB épicerie pays'!$D$36:$M$36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épicerie pays'!$D$44:$M$44</c:f>
              <c:numCache>
                <c:formatCode>0%</c:formatCode>
                <c:ptCount val="10"/>
                <c:pt idx="0">
                  <c:v>3.2110691426367563E-2</c:v>
                </c:pt>
                <c:pt idx="1">
                  <c:v>3.4371344480762046E-2</c:v>
                </c:pt>
                <c:pt idx="2">
                  <c:v>3.8590274993499714E-2</c:v>
                </c:pt>
                <c:pt idx="3">
                  <c:v>3.9531508165318002E-2</c:v>
                </c:pt>
                <c:pt idx="4">
                  <c:v>4.034986581215666E-2</c:v>
                </c:pt>
                <c:pt idx="5">
                  <c:v>3.7977022810909249E-2</c:v>
                </c:pt>
                <c:pt idx="6">
                  <c:v>3.7992104181001241E-2</c:v>
                </c:pt>
                <c:pt idx="7">
                  <c:v>3.4741855872033663E-2</c:v>
                </c:pt>
                <c:pt idx="8">
                  <c:v>3.8242621490814255E-2</c:v>
                </c:pt>
                <c:pt idx="9">
                  <c:v>4.7569162416779651E-2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6978-4624-A99C-B5FFE68874A5}"/>
            </c:ext>
          </c:extLst>
        </c:ser>
        <c:ser>
          <c:idx val="8"/>
          <c:order val="8"/>
          <c:tx>
            <c:strRef>
              <c:f>'Import. TBB épicerie pays'!$C$45</c:f>
              <c:strCache>
                <c:ptCount val="1"/>
                <c:pt idx="0">
                  <c:v>Corée du Sud</c:v>
                </c:pt>
              </c:strCache>
            </c:strRef>
          </c:tx>
          <c:spPr>
            <a:solidFill>
              <a:srgbClr val="FFFF99"/>
            </a:solidFill>
            <a:ln>
              <a:noFill/>
            </a:ln>
            <a:effectLst/>
          </c:spPr>
          <c:invertIfNegative val="0"/>
          <c:cat>
            <c:strRef>
              <c:f>'Import. TBB épicerie pays'!$D$36:$M$36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épicerie pays'!$D$45:$M$45</c:f>
              <c:numCache>
                <c:formatCode>0%</c:formatCode>
                <c:ptCount val="10"/>
                <c:pt idx="0">
                  <c:v>1.8963811210095265E-2</c:v>
                </c:pt>
                <c:pt idx="1">
                  <c:v>2.160725331014271E-2</c:v>
                </c:pt>
                <c:pt idx="2">
                  <c:v>2.5420212471410811E-2</c:v>
                </c:pt>
                <c:pt idx="3">
                  <c:v>2.6476925910443733E-2</c:v>
                </c:pt>
                <c:pt idx="4">
                  <c:v>2.8248400743690588E-2</c:v>
                </c:pt>
                <c:pt idx="5">
                  <c:v>3.4928805251594461E-2</c:v>
                </c:pt>
                <c:pt idx="6">
                  <c:v>4.1875993983521285E-2</c:v>
                </c:pt>
                <c:pt idx="7">
                  <c:v>4.0441077134680738E-2</c:v>
                </c:pt>
                <c:pt idx="8">
                  <c:v>3.9911319008797796E-2</c:v>
                </c:pt>
                <c:pt idx="9">
                  <c:v>3.7979252899099335E-2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6978-4624-A99C-B5FFE68874A5}"/>
            </c:ext>
          </c:extLst>
        </c:ser>
        <c:ser>
          <c:idx val="9"/>
          <c:order val="9"/>
          <c:tx>
            <c:strRef>
              <c:f>'Import. TBB épicerie pays'!$C$46</c:f>
              <c:strCache>
                <c:ptCount val="1"/>
                <c:pt idx="0">
                  <c:v>Indonésie</c:v>
                </c:pt>
              </c:strCache>
            </c:strRef>
          </c:tx>
          <c:spPr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épicerie pays'!$D$36:$M$36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épicerie pays'!$D$46:$M$46</c:f>
              <c:numCache>
                <c:formatCode>0%</c:formatCode>
                <c:ptCount val="10"/>
                <c:pt idx="0">
                  <c:v>3.5340152373476728E-2</c:v>
                </c:pt>
                <c:pt idx="1">
                  <c:v>3.36089719693567E-2</c:v>
                </c:pt>
                <c:pt idx="2">
                  <c:v>3.0841734872923531E-2</c:v>
                </c:pt>
                <c:pt idx="3">
                  <c:v>3.0038425376049345E-2</c:v>
                </c:pt>
                <c:pt idx="4">
                  <c:v>2.8499028710884364E-2</c:v>
                </c:pt>
                <c:pt idx="5">
                  <c:v>2.5930419451511366E-2</c:v>
                </c:pt>
                <c:pt idx="6">
                  <c:v>2.606495228367816E-2</c:v>
                </c:pt>
                <c:pt idx="7">
                  <c:v>2.4577648693709053E-2</c:v>
                </c:pt>
                <c:pt idx="8">
                  <c:v>2.4924484351291843E-2</c:v>
                </c:pt>
                <c:pt idx="9">
                  <c:v>3.2478721313350563E-2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6978-4624-A99C-B5FFE68874A5}"/>
            </c:ext>
          </c:extLst>
        </c:ser>
        <c:ser>
          <c:idx val="10"/>
          <c:order val="10"/>
          <c:tx>
            <c:strRef>
              <c:f>'Import. TBB épicerie pays'!$C$47</c:f>
              <c:strCache>
                <c:ptCount val="1"/>
                <c:pt idx="0">
                  <c:v>Thaïlande</c:v>
                </c:pt>
              </c:strCache>
            </c:strRef>
          </c:tx>
          <c:spPr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épicerie pays'!$D$36:$M$36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épicerie pays'!$D$47:$M$47</c:f>
              <c:numCache>
                <c:formatCode>0%</c:formatCode>
                <c:ptCount val="10"/>
                <c:pt idx="0">
                  <c:v>3.8899723656999702E-2</c:v>
                </c:pt>
                <c:pt idx="1">
                  <c:v>3.3615961568113854E-2</c:v>
                </c:pt>
                <c:pt idx="2">
                  <c:v>3.2257716856693687E-2</c:v>
                </c:pt>
                <c:pt idx="3">
                  <c:v>3.3755215412945828E-2</c:v>
                </c:pt>
                <c:pt idx="4">
                  <c:v>3.5400804863837718E-2</c:v>
                </c:pt>
                <c:pt idx="5">
                  <c:v>3.7810549149145473E-2</c:v>
                </c:pt>
                <c:pt idx="6">
                  <c:v>3.5133898220111655E-2</c:v>
                </c:pt>
                <c:pt idx="7">
                  <c:v>3.386158411624824E-2</c:v>
                </c:pt>
                <c:pt idx="8">
                  <c:v>3.3420799148403742E-2</c:v>
                </c:pt>
                <c:pt idx="9">
                  <c:v>3.1412109527469811E-2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6978-4624-A99C-B5FFE68874A5}"/>
            </c:ext>
          </c:extLst>
        </c:ser>
        <c:ser>
          <c:idx val="12"/>
          <c:order val="11"/>
          <c:tx>
            <c:strRef>
              <c:f>'Import. TBB épicerie pays'!$C$49</c:f>
              <c:strCache>
                <c:ptCount val="1"/>
                <c:pt idx="0">
                  <c:v>Autres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épicerie pays'!$D$36:$M$36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épicerie pays'!$D$49:$M$49</c:f>
              <c:numCache>
                <c:formatCode>0%</c:formatCode>
                <c:ptCount val="10"/>
                <c:pt idx="0">
                  <c:v>0.37598853132024984</c:v>
                </c:pt>
                <c:pt idx="1">
                  <c:v>0.36808681506147412</c:v>
                </c:pt>
                <c:pt idx="2">
                  <c:v>0.38435295450911811</c:v>
                </c:pt>
                <c:pt idx="3">
                  <c:v>0.38112429865201514</c:v>
                </c:pt>
                <c:pt idx="4">
                  <c:v>0.38174184735952266</c:v>
                </c:pt>
                <c:pt idx="5">
                  <c:v>0.3837709294449741</c:v>
                </c:pt>
                <c:pt idx="6">
                  <c:v>0.38688101780631001</c:v>
                </c:pt>
                <c:pt idx="7">
                  <c:v>0.41334635065177761</c:v>
                </c:pt>
                <c:pt idx="8">
                  <c:v>0.38624687741631025</c:v>
                </c:pt>
                <c:pt idx="9">
                  <c:v>0.35217796103178095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6978-4624-A99C-B5FFE68874A5}"/>
            </c:ext>
          </c:extLst>
        </c:ser>
        <c:ser>
          <c:idx val="11"/>
          <c:order val="12"/>
          <c:tx>
            <c:strRef>
              <c:f>'Import. TBB épicerie pays'!$C$48</c:f>
              <c:strCache>
                <c:ptCount val="1"/>
                <c:pt idx="0">
                  <c:v>France (11)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'Import. TBB épicerie pays'!$D$36:$M$36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épicerie pays'!$D$48:$M$48</c:f>
              <c:numCache>
                <c:formatCode>0%</c:formatCode>
                <c:ptCount val="10"/>
                <c:pt idx="0">
                  <c:v>3.7996790536396617E-2</c:v>
                </c:pt>
                <c:pt idx="1">
                  <c:v>4.076010032259831E-2</c:v>
                </c:pt>
                <c:pt idx="2">
                  <c:v>3.9628496395482452E-2</c:v>
                </c:pt>
                <c:pt idx="3">
                  <c:v>4.0720828470463988E-2</c:v>
                </c:pt>
                <c:pt idx="4">
                  <c:v>4.0520832291332035E-2</c:v>
                </c:pt>
                <c:pt idx="5">
                  <c:v>3.948035301625559E-2</c:v>
                </c:pt>
                <c:pt idx="6">
                  <c:v>3.8873858950617741E-2</c:v>
                </c:pt>
                <c:pt idx="7">
                  <c:v>3.3509400387258227E-2</c:v>
                </c:pt>
                <c:pt idx="8">
                  <c:v>3.1721444688910951E-2</c:v>
                </c:pt>
                <c:pt idx="9">
                  <c:v>3.0552547989144873E-2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6978-4624-A99C-B5FFE68874A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67383584"/>
        <c:axId val="467384368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'Import. TBB épicerie pays'!$C$37</c15:sqref>
                        </c15:formulaRef>
                      </c:ext>
                    </c:extLst>
                    <c:strCache>
                      <c:ptCount val="1"/>
                      <c:pt idx="0">
                        <c:v>10 pays + France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'Import. TBB épicerie pays'!$D$36:$M$36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'Import. TBB épicerie pays'!$D$37:$M$37</c15:sqref>
                        </c15:formulaRef>
                      </c:ext>
                    </c:extLst>
                    <c:numCache>
                      <c:formatCode>0%</c:formatCode>
                      <c:ptCount val="10"/>
                      <c:pt idx="0">
                        <c:v>0.6240114686797501</c:v>
                      </c:pt>
                      <c:pt idx="1">
                        <c:v>0.631913184938526</c:v>
                      </c:pt>
                      <c:pt idx="2">
                        <c:v>0.61564704549088189</c:v>
                      </c:pt>
                      <c:pt idx="3">
                        <c:v>0.61887570134798486</c:v>
                      </c:pt>
                      <c:pt idx="4">
                        <c:v>0.61825815264047734</c:v>
                      </c:pt>
                      <c:pt idx="5">
                        <c:v>0.61622907055502596</c:v>
                      </c:pt>
                      <c:pt idx="6">
                        <c:v>0.6131189821936901</c:v>
                      </c:pt>
                      <c:pt idx="7">
                        <c:v>0.58665364934822251</c:v>
                      </c:pt>
                      <c:pt idx="8">
                        <c:v>0.61375312258368975</c:v>
                      </c:pt>
                      <c:pt idx="9">
                        <c:v>0.64782203896821899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C-6978-4624-A99C-B5FFE68874A5}"/>
                  </c:ext>
                </c:extLst>
              </c15:ser>
            </c15:filteredBarSeries>
          </c:ext>
        </c:extLst>
      </c:barChart>
      <c:catAx>
        <c:axId val="4673835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67384368"/>
        <c:crosses val="autoZero"/>
        <c:auto val="1"/>
        <c:lblAlgn val="ctr"/>
        <c:lblOffset val="100"/>
        <c:noMultiLvlLbl val="0"/>
      </c:catAx>
      <c:valAx>
        <c:axId val="467384368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673835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9.6405857321103766E-2"/>
          <c:y val="0.76573511318755638"/>
          <c:w val="0.90348461909804823"/>
          <c:h val="0.2147212687655281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spPr>
            <a:solidFill>
              <a:schemeClr val="accent1"/>
            </a:solidFill>
          </c:spPr>
          <c:dPt>
            <c:idx val="0"/>
            <c:bubble3D val="0"/>
            <c:spPr>
              <a:solidFill>
                <a:schemeClr val="accent5">
                  <a:lumMod val="20000"/>
                  <a:lumOff val="8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382B-4AF0-85C4-0BA0301A8373}"/>
              </c:ext>
            </c:extLst>
          </c:dPt>
          <c:dPt>
            <c:idx val="1"/>
            <c:bubble3D val="0"/>
            <c:spPr>
              <a:solidFill>
                <a:schemeClr val="accent5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382B-4AF0-85C4-0BA0301A8373}"/>
              </c:ext>
            </c:extLst>
          </c:dPt>
          <c:dLbls>
            <c:dLbl>
              <c:idx val="1"/>
              <c:layout>
                <c:manualLayout>
                  <c:x val="0.27161181247670474"/>
                  <c:y val="-0.1353428992941049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20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34244189859101459"/>
                      <c:h val="0.4191473241425420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382B-4AF0-85C4-0BA0301A837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eparator>
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'Import. eaux'!$B$6:$B$7</c:f>
              <c:strCache>
                <c:ptCount val="2"/>
                <c:pt idx="0">
                  <c:v>2201 - Eaux minérales</c:v>
                </c:pt>
                <c:pt idx="1">
                  <c:v>2202 - Eaux aromatisées</c:v>
                </c:pt>
              </c:strCache>
            </c:strRef>
          </c:cat>
          <c:val>
            <c:numRef>
              <c:f>'Import. eaux'!$L$6:$L$7</c:f>
              <c:numCache>
                <c:formatCode>0</c:formatCode>
                <c:ptCount val="2"/>
                <c:pt idx="0">
                  <c:v>78809221</c:v>
                </c:pt>
                <c:pt idx="1">
                  <c:v>200822237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382B-4AF0-85C4-0BA0301A837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8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spPr>
            <a:solidFill>
              <a:schemeClr val="accent1"/>
            </a:solidFill>
          </c:spPr>
          <c:dPt>
            <c:idx val="0"/>
            <c:bubble3D val="0"/>
            <c:spPr>
              <a:solidFill>
                <a:schemeClr val="accent5">
                  <a:lumMod val="20000"/>
                  <a:lumOff val="8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56E4-4543-BF49-998847E08140}"/>
              </c:ext>
            </c:extLst>
          </c:dPt>
          <c:dPt>
            <c:idx val="1"/>
            <c:bubble3D val="0"/>
            <c:spPr>
              <a:solidFill>
                <a:schemeClr val="accent5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56E4-4543-BF49-998847E08140}"/>
              </c:ext>
            </c:extLst>
          </c:dPt>
          <c:dLbls>
            <c:dLbl>
              <c:idx val="0"/>
              <c:layout>
                <c:manualLayout>
                  <c:x val="-0.28353786426377131"/>
                  <c:y val="-0.1137756030569427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24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40024966227423492"/>
                      <c:h val="0.41150858135605684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56E4-4543-BF49-998847E08140}"/>
                </c:ext>
              </c:extLst>
            </c:dLbl>
            <c:dLbl>
              <c:idx val="1"/>
              <c:layout>
                <c:manualLayout>
                  <c:x val="0.132493453874068"/>
                  <c:y val="0.19746089439194797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05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56E4-4543-BF49-998847E0814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eparator>
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'Import. eaux'!$B$13:$B$14</c:f>
              <c:strCache>
                <c:ptCount val="2"/>
                <c:pt idx="0">
                  <c:v>2201 - Eaux minérales</c:v>
                </c:pt>
                <c:pt idx="1">
                  <c:v>2202 - Eaux aromatisées</c:v>
                </c:pt>
              </c:strCache>
            </c:strRef>
          </c:cat>
          <c:val>
            <c:numRef>
              <c:f>'Import. eaux'!$L$13:$L$14</c:f>
              <c:numCache>
                <c:formatCode>0</c:formatCode>
                <c:ptCount val="2"/>
                <c:pt idx="0">
                  <c:v>37922137</c:v>
                </c:pt>
                <c:pt idx="1">
                  <c:v>8671525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56E4-4543-BF49-998847E0814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8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2"/>
          <c:order val="2"/>
          <c:tx>
            <c:strRef>
              <c:f>'Import. 2202 - eaux ar.'!$C$7</c:f>
              <c:strCache>
                <c:ptCount val="1"/>
                <c:pt idx="0">
                  <c:v>Suisse</c:v>
                </c:pt>
              </c:strCache>
            </c:strRef>
          </c:tx>
          <c:spPr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2202 - eaux ar.'!$D$4:$M$4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2202 - eaux ar.'!$D$7:$M$7</c:f>
              <c:numCache>
                <c:formatCode>0</c:formatCode>
                <c:ptCount val="10"/>
                <c:pt idx="0">
                  <c:v>43385706</c:v>
                </c:pt>
                <c:pt idx="1">
                  <c:v>36953190</c:v>
                </c:pt>
                <c:pt idx="2">
                  <c:v>43710979</c:v>
                </c:pt>
                <c:pt idx="3">
                  <c:v>43661541</c:v>
                </c:pt>
                <c:pt idx="4">
                  <c:v>48343637</c:v>
                </c:pt>
                <c:pt idx="5">
                  <c:v>51089170</c:v>
                </c:pt>
                <c:pt idx="6">
                  <c:v>58829969</c:v>
                </c:pt>
                <c:pt idx="7">
                  <c:v>73746348</c:v>
                </c:pt>
                <c:pt idx="8">
                  <c:v>92599053</c:v>
                </c:pt>
                <c:pt idx="9">
                  <c:v>72795535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04F-439C-AE17-135F4ABEB488}"/>
            </c:ext>
          </c:extLst>
        </c:ser>
        <c:ser>
          <c:idx val="3"/>
          <c:order val="3"/>
          <c:tx>
            <c:strRef>
              <c:f>'Import. 2202 - eaux ar.'!$C$8</c:f>
              <c:strCache>
                <c:ptCount val="1"/>
                <c:pt idx="0">
                  <c:v>Corée du Sud</c:v>
                </c:pt>
              </c:strCache>
            </c:strRef>
          </c:tx>
          <c:spPr>
            <a:solidFill>
              <a:srgbClr val="FFFF99"/>
            </a:solidFill>
            <a:ln>
              <a:noFill/>
            </a:ln>
            <a:effectLst/>
          </c:spPr>
          <c:invertIfNegative val="0"/>
          <c:cat>
            <c:strRef>
              <c:f>'Import. 2202 - eaux ar.'!$D$4:$M$4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2202 - eaux ar.'!$D$8:$M$8</c:f>
              <c:numCache>
                <c:formatCode>0</c:formatCode>
                <c:ptCount val="10"/>
                <c:pt idx="0">
                  <c:v>7830459</c:v>
                </c:pt>
                <c:pt idx="1">
                  <c:v>7704168</c:v>
                </c:pt>
                <c:pt idx="2">
                  <c:v>8550495</c:v>
                </c:pt>
                <c:pt idx="3">
                  <c:v>8672372</c:v>
                </c:pt>
                <c:pt idx="4">
                  <c:v>9462447</c:v>
                </c:pt>
                <c:pt idx="5">
                  <c:v>10680830</c:v>
                </c:pt>
                <c:pt idx="6">
                  <c:v>16716747</c:v>
                </c:pt>
                <c:pt idx="7">
                  <c:v>22763477</c:v>
                </c:pt>
                <c:pt idx="8">
                  <c:v>19864470</c:v>
                </c:pt>
                <c:pt idx="9">
                  <c:v>20729688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04F-439C-AE17-135F4ABEB488}"/>
            </c:ext>
          </c:extLst>
        </c:ser>
        <c:ser>
          <c:idx val="4"/>
          <c:order val="4"/>
          <c:tx>
            <c:strRef>
              <c:f>'Import. 2202 - eaux ar.'!$C$9</c:f>
              <c:strCache>
                <c:ptCount val="1"/>
                <c:pt idx="0">
                  <c:v>Thaïlande</c:v>
                </c:pt>
              </c:strCache>
            </c:strRef>
          </c:tx>
          <c:spPr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2202 - eaux ar.'!$D$4:$M$4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2202 - eaux ar.'!$D$9:$M$9</c:f>
              <c:numCache>
                <c:formatCode>0</c:formatCode>
                <c:ptCount val="10"/>
                <c:pt idx="0">
                  <c:v>4653885</c:v>
                </c:pt>
                <c:pt idx="1">
                  <c:v>3206549</c:v>
                </c:pt>
                <c:pt idx="2">
                  <c:v>3101773</c:v>
                </c:pt>
                <c:pt idx="3">
                  <c:v>2772093</c:v>
                </c:pt>
                <c:pt idx="4">
                  <c:v>3326010</c:v>
                </c:pt>
                <c:pt idx="5">
                  <c:v>3239445</c:v>
                </c:pt>
                <c:pt idx="6">
                  <c:v>3838800</c:v>
                </c:pt>
                <c:pt idx="7">
                  <c:v>9152400</c:v>
                </c:pt>
                <c:pt idx="8">
                  <c:v>8831377</c:v>
                </c:pt>
                <c:pt idx="9">
                  <c:v>9350435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04F-439C-AE17-135F4ABEB488}"/>
            </c:ext>
          </c:extLst>
        </c:ser>
        <c:ser>
          <c:idx val="5"/>
          <c:order val="5"/>
          <c:tx>
            <c:strRef>
              <c:f>'Import. 2202 - eaux ar.'!$C$10</c:f>
              <c:strCache>
                <c:ptCount val="1"/>
                <c:pt idx="0">
                  <c:v>Allemagne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2202 - eaux ar.'!$D$4:$M$4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2202 - eaux ar.'!$D$10:$M$10</c:f>
              <c:numCache>
                <c:formatCode>0</c:formatCode>
                <c:ptCount val="10"/>
                <c:pt idx="0">
                  <c:v>2074811</c:v>
                </c:pt>
                <c:pt idx="1">
                  <c:v>1942331</c:v>
                </c:pt>
                <c:pt idx="2">
                  <c:v>2226963</c:v>
                </c:pt>
                <c:pt idx="3">
                  <c:v>2525732</c:v>
                </c:pt>
                <c:pt idx="4">
                  <c:v>4606352</c:v>
                </c:pt>
                <c:pt idx="5">
                  <c:v>5848600</c:v>
                </c:pt>
                <c:pt idx="6">
                  <c:v>7969700</c:v>
                </c:pt>
                <c:pt idx="7">
                  <c:v>7426571</c:v>
                </c:pt>
                <c:pt idx="8">
                  <c:v>8151396</c:v>
                </c:pt>
                <c:pt idx="9">
                  <c:v>8079725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B04F-439C-AE17-135F4ABEB488}"/>
            </c:ext>
          </c:extLst>
        </c:ser>
        <c:ser>
          <c:idx val="6"/>
          <c:order val="6"/>
          <c:tx>
            <c:strRef>
              <c:f>'Import. 2202 - eaux ar.'!$C$11</c:f>
              <c:strCache>
                <c:ptCount val="1"/>
                <c:pt idx="0">
                  <c:v>Vietnam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</c:spPr>
          <c:invertIfNegative val="0"/>
          <c:cat>
            <c:strRef>
              <c:f>'Import. 2202 - eaux ar.'!$D$4:$M$4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2202 - eaux ar.'!$D$11:$M$11</c:f>
              <c:numCache>
                <c:formatCode>0</c:formatCode>
                <c:ptCount val="10"/>
                <c:pt idx="0">
                  <c:v>19890</c:v>
                </c:pt>
                <c:pt idx="1">
                  <c:v>39285</c:v>
                </c:pt>
                <c:pt idx="2">
                  <c:v>10147</c:v>
                </c:pt>
                <c:pt idx="3">
                  <c:v>213910</c:v>
                </c:pt>
                <c:pt idx="4">
                  <c:v>1326287</c:v>
                </c:pt>
                <c:pt idx="5">
                  <c:v>1584148</c:v>
                </c:pt>
                <c:pt idx="6">
                  <c:v>2526305</c:v>
                </c:pt>
                <c:pt idx="7">
                  <c:v>4520154</c:v>
                </c:pt>
                <c:pt idx="8">
                  <c:v>5155137</c:v>
                </c:pt>
                <c:pt idx="9">
                  <c:v>6665956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B04F-439C-AE17-135F4ABEB488}"/>
            </c:ext>
          </c:extLst>
        </c:ser>
        <c:ser>
          <c:idx val="7"/>
          <c:order val="7"/>
          <c:tx>
            <c:strRef>
              <c:f>'Import. 2202 - eaux ar.'!$C$12</c:f>
              <c:strCache>
                <c:ptCount val="1"/>
                <c:pt idx="0">
                  <c:v>États-Unis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cat>
            <c:strRef>
              <c:f>'Import. 2202 - eaux ar.'!$D$4:$M$4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2202 - eaux ar.'!$D$12:$M$12</c:f>
              <c:numCache>
                <c:formatCode>0</c:formatCode>
                <c:ptCount val="10"/>
                <c:pt idx="0">
                  <c:v>21313414</c:v>
                </c:pt>
                <c:pt idx="1">
                  <c:v>16574906</c:v>
                </c:pt>
                <c:pt idx="2">
                  <c:v>14878449</c:v>
                </c:pt>
                <c:pt idx="3">
                  <c:v>13943507</c:v>
                </c:pt>
                <c:pt idx="4">
                  <c:v>12293236</c:v>
                </c:pt>
                <c:pt idx="5">
                  <c:v>10022360</c:v>
                </c:pt>
                <c:pt idx="6">
                  <c:v>10846586</c:v>
                </c:pt>
                <c:pt idx="7">
                  <c:v>8993725</c:v>
                </c:pt>
                <c:pt idx="8">
                  <c:v>6515062</c:v>
                </c:pt>
                <c:pt idx="9">
                  <c:v>5985888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B04F-439C-AE17-135F4ABEB488}"/>
            </c:ext>
          </c:extLst>
        </c:ser>
        <c:ser>
          <c:idx val="8"/>
          <c:order val="8"/>
          <c:tx>
            <c:strRef>
              <c:f>'Import. 2202 - eaux ar.'!$C$13</c:f>
              <c:strCache>
                <c:ptCount val="1"/>
                <c:pt idx="0">
                  <c:v>Chine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strRef>
              <c:f>'Import. 2202 - eaux ar.'!$D$4:$M$4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2202 - eaux ar.'!$D$13:$M$13</c:f>
              <c:numCache>
                <c:formatCode>0</c:formatCode>
                <c:ptCount val="10"/>
                <c:pt idx="0">
                  <c:v>1321269</c:v>
                </c:pt>
                <c:pt idx="1">
                  <c:v>901699</c:v>
                </c:pt>
                <c:pt idx="2">
                  <c:v>1053329</c:v>
                </c:pt>
                <c:pt idx="3">
                  <c:v>1136099</c:v>
                </c:pt>
                <c:pt idx="4">
                  <c:v>1543295</c:v>
                </c:pt>
                <c:pt idx="5">
                  <c:v>1868342</c:v>
                </c:pt>
                <c:pt idx="6">
                  <c:v>3187482</c:v>
                </c:pt>
                <c:pt idx="7">
                  <c:v>3101808</c:v>
                </c:pt>
                <c:pt idx="8">
                  <c:v>3403521</c:v>
                </c:pt>
                <c:pt idx="9">
                  <c:v>3926284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B04F-439C-AE17-135F4ABEB488}"/>
            </c:ext>
          </c:extLst>
        </c:ser>
        <c:ser>
          <c:idx val="9"/>
          <c:order val="9"/>
          <c:tx>
            <c:strRef>
              <c:f>'Import. 2202 - eaux ar.'!$C$14</c:f>
              <c:strCache>
                <c:ptCount val="1"/>
                <c:pt idx="0">
                  <c:v>Italie</c:v>
                </c:pt>
              </c:strCache>
            </c:strRef>
          </c:tx>
          <c:spPr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2202 - eaux ar.'!$D$4:$M$4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2202 - eaux ar.'!$D$14:$M$14</c:f>
              <c:numCache>
                <c:formatCode>0</c:formatCode>
                <c:ptCount val="10"/>
                <c:pt idx="0">
                  <c:v>1464670</c:v>
                </c:pt>
                <c:pt idx="1">
                  <c:v>1303701</c:v>
                </c:pt>
                <c:pt idx="2">
                  <c:v>1376662</c:v>
                </c:pt>
                <c:pt idx="3">
                  <c:v>1469441</c:v>
                </c:pt>
                <c:pt idx="4">
                  <c:v>1622457</c:v>
                </c:pt>
                <c:pt idx="5">
                  <c:v>2165025</c:v>
                </c:pt>
                <c:pt idx="6">
                  <c:v>2752133</c:v>
                </c:pt>
                <c:pt idx="7">
                  <c:v>3231380</c:v>
                </c:pt>
                <c:pt idx="8">
                  <c:v>2936975</c:v>
                </c:pt>
                <c:pt idx="9">
                  <c:v>3784141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B04F-439C-AE17-135F4ABEB488}"/>
            </c:ext>
          </c:extLst>
        </c:ser>
        <c:ser>
          <c:idx val="10"/>
          <c:order val="10"/>
          <c:tx>
            <c:strRef>
              <c:f>'Import. 2202 - eaux ar.'!$C$15</c:f>
              <c:strCache>
                <c:ptCount val="1"/>
                <c:pt idx="0">
                  <c:v>France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'Import. 2202 - eaux ar.'!$D$4:$M$4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2202 - eaux ar.'!$D$15:$M$15</c:f>
              <c:numCache>
                <c:formatCode>0</c:formatCode>
                <c:ptCount val="10"/>
                <c:pt idx="0">
                  <c:v>9672900</c:v>
                </c:pt>
                <c:pt idx="1">
                  <c:v>3116148</c:v>
                </c:pt>
                <c:pt idx="2">
                  <c:v>3229595</c:v>
                </c:pt>
                <c:pt idx="3">
                  <c:v>2857044</c:v>
                </c:pt>
                <c:pt idx="4">
                  <c:v>2960248</c:v>
                </c:pt>
                <c:pt idx="5">
                  <c:v>2586567</c:v>
                </c:pt>
                <c:pt idx="6">
                  <c:v>6170414</c:v>
                </c:pt>
                <c:pt idx="7">
                  <c:v>3117980</c:v>
                </c:pt>
                <c:pt idx="8">
                  <c:v>2274956</c:v>
                </c:pt>
                <c:pt idx="9">
                  <c:v>2857473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B04F-439C-AE17-135F4ABEB488}"/>
            </c:ext>
          </c:extLst>
        </c:ser>
        <c:ser>
          <c:idx val="11"/>
          <c:order val="11"/>
          <c:tx>
            <c:strRef>
              <c:f>'Import. 2202 - eaux ar.'!$C$16</c:f>
              <c:strCache>
                <c:ptCount val="1"/>
                <c:pt idx="0">
                  <c:v>Espagne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'Import. 2202 - eaux ar.'!$D$4:$M$4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2202 - eaux ar.'!$D$16:$M$16</c:f>
              <c:numCache>
                <c:formatCode>0</c:formatCode>
                <c:ptCount val="10"/>
                <c:pt idx="0">
                  <c:v>1154405</c:v>
                </c:pt>
                <c:pt idx="1">
                  <c:v>1082790</c:v>
                </c:pt>
                <c:pt idx="2">
                  <c:v>1443485</c:v>
                </c:pt>
                <c:pt idx="3">
                  <c:v>1587015</c:v>
                </c:pt>
                <c:pt idx="4">
                  <c:v>1972821</c:v>
                </c:pt>
                <c:pt idx="5">
                  <c:v>1151634</c:v>
                </c:pt>
                <c:pt idx="6">
                  <c:v>2776930</c:v>
                </c:pt>
                <c:pt idx="7">
                  <c:v>4298605</c:v>
                </c:pt>
                <c:pt idx="8">
                  <c:v>3881865</c:v>
                </c:pt>
                <c:pt idx="9">
                  <c:v>2715745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B04F-439C-AE17-135F4ABEB488}"/>
            </c:ext>
          </c:extLst>
        </c:ser>
        <c:ser>
          <c:idx val="12"/>
          <c:order val="12"/>
          <c:tx>
            <c:strRef>
              <c:f>'Import. 2202 - eaux ar.'!$C$17</c:f>
              <c:strCache>
                <c:ptCount val="1"/>
                <c:pt idx="0">
                  <c:v>Autres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2202 - eaux ar.'!$D$4:$M$4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2202 - eaux ar.'!$D$17:$M$17</c:f>
              <c:numCache>
                <c:formatCode>0</c:formatCode>
                <c:ptCount val="10"/>
                <c:pt idx="0">
                  <c:v>18659356</c:v>
                </c:pt>
                <c:pt idx="1">
                  <c:v>13760936</c:v>
                </c:pt>
                <c:pt idx="2">
                  <c:v>11885286</c:v>
                </c:pt>
                <c:pt idx="3">
                  <c:v>11282011</c:v>
                </c:pt>
                <c:pt idx="4">
                  <c:v>12523926</c:v>
                </c:pt>
                <c:pt idx="5">
                  <c:v>11444670</c:v>
                </c:pt>
                <c:pt idx="6">
                  <c:v>14490811</c:v>
                </c:pt>
                <c:pt idx="7">
                  <c:v>8905044</c:v>
                </c:pt>
                <c:pt idx="8">
                  <c:v>9707852</c:v>
                </c:pt>
                <c:pt idx="9">
                  <c:v>14148147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B04F-439C-AE17-135F4ABEB48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63332040"/>
        <c:axId val="470278952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'Import. 2202 - eaux ar.'!$C$5</c15:sqref>
                        </c15:formulaRef>
                      </c:ext>
                    </c:extLst>
                    <c:strCache>
                      <c:ptCount val="1"/>
                      <c:pt idx="0">
                        <c:v>Monde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'Import. 2202 - eaux ar.'!$D$4:$M$4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'Import. 2202 - eaux ar.'!$D$5:$M$5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111550765</c:v>
                      </c:pt>
                      <c:pt idx="1">
                        <c:v>86585703</c:v>
                      </c:pt>
                      <c:pt idx="2">
                        <c:v>91467163</c:v>
                      </c:pt>
                      <c:pt idx="3">
                        <c:v>90120765</c:v>
                      </c:pt>
                      <c:pt idx="4">
                        <c:v>99980716</c:v>
                      </c:pt>
                      <c:pt idx="5">
                        <c:v>101680791</c:v>
                      </c:pt>
                      <c:pt idx="6">
                        <c:v>130105877</c:v>
                      </c:pt>
                      <c:pt idx="7">
                        <c:v>149257492</c:v>
                      </c:pt>
                      <c:pt idx="8">
                        <c:v>163321664</c:v>
                      </c:pt>
                      <c:pt idx="9">
                        <c:v>151039017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B-B04F-439C-AE17-135F4ABEB488}"/>
                  </c:ext>
                </c:extLst>
              </c15:ser>
            </c15:filteredBarSeries>
            <c15:filteredBarSeries>
              <c15:ser>
                <c:idx val="1"/>
                <c:order val="1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2202 - eaux ar.'!$C$6</c15:sqref>
                        </c15:formulaRef>
                      </c:ext>
                    </c:extLst>
                    <c:strCache>
                      <c:ptCount val="1"/>
                      <c:pt idx="0">
                        <c:v>Union européenne</c:v>
                      </c:pt>
                    </c:strCache>
                  </c:strRef>
                </c:tx>
                <c:spPr>
                  <a:solidFill>
                    <a:schemeClr val="accent2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2202 - eaux ar.'!$D$4:$M$4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2202 - eaux ar.'!$D$6:$M$6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22659806</c:v>
                      </c:pt>
                      <c:pt idx="1">
                        <c:v>14139097</c:v>
                      </c:pt>
                      <c:pt idx="2">
                        <c:v>13594449</c:v>
                      </c:pt>
                      <c:pt idx="3">
                        <c:v>14341859</c:v>
                      </c:pt>
                      <c:pt idx="4">
                        <c:v>17976897</c:v>
                      </c:pt>
                      <c:pt idx="5">
                        <c:v>17706481</c:v>
                      </c:pt>
                      <c:pt idx="6">
                        <c:v>28425762</c:v>
                      </c:pt>
                      <c:pt idx="7">
                        <c:v>20908145</c:v>
                      </c:pt>
                      <c:pt idx="8">
                        <c:v>21109415</c:v>
                      </c:pt>
                      <c:pt idx="9">
                        <c:v>24636408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C-B04F-439C-AE17-135F4ABEB488}"/>
                  </c:ext>
                </c:extLst>
              </c15:ser>
            </c15:filteredBarSeries>
          </c:ext>
        </c:extLst>
      </c:barChart>
      <c:catAx>
        <c:axId val="4633320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70278952"/>
        <c:crosses val="autoZero"/>
        <c:auto val="1"/>
        <c:lblAlgn val="ctr"/>
        <c:lblOffset val="100"/>
        <c:noMultiLvlLbl val="0"/>
      </c:catAx>
      <c:valAx>
        <c:axId val="4702789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63332040"/>
        <c:crosses val="autoZero"/>
        <c:crossBetween val="between"/>
        <c:dispUnits>
          <c:builtInUnit val="millions"/>
          <c:dispUnitsLbl>
            <c:tx>
              <c:rich>
                <a:bodyPr rot="-5400000" spcFirstLastPara="1" vertOverflow="ellipsis" vert="horz" wrap="square" anchor="ctr" anchorCtr="1"/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r>
                    <a:rPr lang="fr-FR"/>
                    <a:t>Millions (en L)</a:t>
                  </a:r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9.564387257094914E-2"/>
          <c:y val="0.76623813361498971"/>
          <c:w val="0.9030466219079244"/>
          <c:h val="0.2142602129672687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1"/>
          <c:order val="1"/>
          <c:tx>
            <c:strRef>
              <c:f>'Import. 2202 - eaux ar.'!$C$36</c:f>
              <c:strCache>
                <c:ptCount val="1"/>
                <c:pt idx="0">
                  <c:v>Suisse</c:v>
                </c:pt>
              </c:strCache>
            </c:strRef>
          </c:tx>
          <c:spPr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2202 - eaux ar.'!$D$34:$M$34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2202 - eaux ar.'!$D$36:$M$36</c:f>
              <c:numCache>
                <c:formatCode>0%</c:formatCode>
                <c:ptCount val="10"/>
                <c:pt idx="0">
                  <c:v>0.38893239324714629</c:v>
                </c:pt>
                <c:pt idx="1">
                  <c:v>0.42678165932313328</c:v>
                </c:pt>
                <c:pt idx="2">
                  <c:v>0.47788711889970831</c:v>
                </c:pt>
                <c:pt idx="3">
                  <c:v>0.48447814440989267</c:v>
                </c:pt>
                <c:pt idx="4">
                  <c:v>0.48352961385073495</c:v>
                </c:pt>
                <c:pt idx="5">
                  <c:v>0.50244662239104732</c:v>
                </c:pt>
                <c:pt idx="6">
                  <c:v>0.45216995847159158</c:v>
                </c:pt>
                <c:pt idx="7">
                  <c:v>0.49408808235904167</c:v>
                </c:pt>
                <c:pt idx="8">
                  <c:v>0.56697348491379562</c:v>
                </c:pt>
                <c:pt idx="9">
                  <c:v>0.48196510044818419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2C2-4F12-876A-C1BA13A17C5B}"/>
            </c:ext>
          </c:extLst>
        </c:ser>
        <c:ser>
          <c:idx val="2"/>
          <c:order val="2"/>
          <c:tx>
            <c:strRef>
              <c:f>'Import. 2202 - eaux ar.'!$C$37</c:f>
              <c:strCache>
                <c:ptCount val="1"/>
                <c:pt idx="0">
                  <c:v>Corée du Sud</c:v>
                </c:pt>
              </c:strCache>
            </c:strRef>
          </c:tx>
          <c:spPr>
            <a:solidFill>
              <a:srgbClr val="FFFF99"/>
            </a:solidFill>
            <a:ln>
              <a:noFill/>
            </a:ln>
            <a:effectLst/>
          </c:spPr>
          <c:invertIfNegative val="0"/>
          <c:cat>
            <c:strRef>
              <c:f>'Import. 2202 - eaux ar.'!$D$34:$M$34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2202 - eaux ar.'!$D$37:$M$37</c:f>
              <c:numCache>
                <c:formatCode>0%</c:formatCode>
                <c:ptCount val="10"/>
                <c:pt idx="0">
                  <c:v>7.0196372028466139E-2</c:v>
                </c:pt>
                <c:pt idx="1">
                  <c:v>8.8977368469249474E-2</c:v>
                </c:pt>
                <c:pt idx="2">
                  <c:v>9.3481580925386304E-2</c:v>
                </c:pt>
                <c:pt idx="3">
                  <c:v>9.6230563511084263E-2</c:v>
                </c:pt>
                <c:pt idx="4">
                  <c:v>9.4642720902298805E-2</c:v>
                </c:pt>
                <c:pt idx="5">
                  <c:v>0.10504275089677459</c:v>
                </c:pt>
                <c:pt idx="6">
                  <c:v>0.12848571782810395</c:v>
                </c:pt>
                <c:pt idx="7">
                  <c:v>0.15251145316042158</c:v>
                </c:pt>
                <c:pt idx="8">
                  <c:v>0.12162789377409233</c:v>
                </c:pt>
                <c:pt idx="9">
                  <c:v>0.13724723857279872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2C2-4F12-876A-C1BA13A17C5B}"/>
            </c:ext>
          </c:extLst>
        </c:ser>
        <c:ser>
          <c:idx val="3"/>
          <c:order val="3"/>
          <c:tx>
            <c:strRef>
              <c:f>'Import. 2202 - eaux ar.'!$C$38</c:f>
              <c:strCache>
                <c:ptCount val="1"/>
                <c:pt idx="0">
                  <c:v>Thaïlande</c:v>
                </c:pt>
              </c:strCache>
            </c:strRef>
          </c:tx>
          <c:spPr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2202 - eaux ar.'!$D$34:$M$34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2202 - eaux ar.'!$D$38:$M$38</c:f>
              <c:numCache>
                <c:formatCode>0%</c:formatCode>
                <c:ptCount val="10"/>
                <c:pt idx="0">
                  <c:v>4.1719884215944192E-2</c:v>
                </c:pt>
                <c:pt idx="1">
                  <c:v>3.7033238616772567E-2</c:v>
                </c:pt>
                <c:pt idx="2">
                  <c:v>3.3911328374752366E-2</c:v>
                </c:pt>
                <c:pt idx="3">
                  <c:v>3.0759758863564905E-2</c:v>
                </c:pt>
                <c:pt idx="4">
                  <c:v>3.3266515114774735E-2</c:v>
                </c:pt>
                <c:pt idx="5">
                  <c:v>3.185896734418598E-2</c:v>
                </c:pt>
                <c:pt idx="6">
                  <c:v>2.9505200599047498E-2</c:v>
                </c:pt>
                <c:pt idx="7">
                  <c:v>6.1319534968469119E-2</c:v>
                </c:pt>
                <c:pt idx="8">
                  <c:v>5.40735183790437E-2</c:v>
                </c:pt>
                <c:pt idx="9">
                  <c:v>6.1907414294148908E-2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2C2-4F12-876A-C1BA13A17C5B}"/>
            </c:ext>
          </c:extLst>
        </c:ser>
        <c:ser>
          <c:idx val="4"/>
          <c:order val="4"/>
          <c:tx>
            <c:strRef>
              <c:f>'Import. 2202 - eaux ar.'!$C$39</c:f>
              <c:strCache>
                <c:ptCount val="1"/>
                <c:pt idx="0">
                  <c:v>Allemagne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2202 - eaux ar.'!$D$34:$M$34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2202 - eaux ar.'!$D$39:$M$39</c:f>
              <c:numCache>
                <c:formatCode>0%</c:formatCode>
                <c:ptCount val="10"/>
                <c:pt idx="0">
                  <c:v>1.8599702117686061E-2</c:v>
                </c:pt>
                <c:pt idx="1">
                  <c:v>2.2432467863661047E-2</c:v>
                </c:pt>
                <c:pt idx="2">
                  <c:v>2.4347131002630966E-2</c:v>
                </c:pt>
                <c:pt idx="3">
                  <c:v>2.8026082557111004E-2</c:v>
                </c:pt>
                <c:pt idx="4">
                  <c:v>4.6072404602503544E-2</c:v>
                </c:pt>
                <c:pt idx="5">
                  <c:v>5.7519222091810832E-2</c:v>
                </c:pt>
                <c:pt idx="6">
                  <c:v>6.1255495783637814E-2</c:v>
                </c:pt>
                <c:pt idx="7">
                  <c:v>4.9756772008469764E-2</c:v>
                </c:pt>
                <c:pt idx="8">
                  <c:v>4.9910071942446045E-2</c:v>
                </c:pt>
                <c:pt idx="9">
                  <c:v>5.3494290154179169E-2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02C2-4F12-876A-C1BA13A17C5B}"/>
            </c:ext>
          </c:extLst>
        </c:ser>
        <c:ser>
          <c:idx val="5"/>
          <c:order val="5"/>
          <c:tx>
            <c:strRef>
              <c:f>'Import. 2202 - eaux ar.'!$C$40</c:f>
              <c:strCache>
                <c:ptCount val="1"/>
                <c:pt idx="0">
                  <c:v>Vietnam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</c:spPr>
          <c:invertIfNegative val="0"/>
          <c:cat>
            <c:strRef>
              <c:f>'Import. 2202 - eaux ar.'!$D$34:$M$34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2202 - eaux ar.'!$D$40:$M$40</c:f>
              <c:numCache>
                <c:formatCode>0%</c:formatCode>
                <c:ptCount val="10"/>
                <c:pt idx="0">
                  <c:v>1.7830446971833856E-4</c:v>
                </c:pt>
                <c:pt idx="1">
                  <c:v>4.5371231784074097E-4</c:v>
                </c:pt>
                <c:pt idx="2">
                  <c:v>1.109359869399251E-4</c:v>
                </c:pt>
                <c:pt idx="3">
                  <c:v>2.373592811823113E-3</c:v>
                </c:pt>
                <c:pt idx="4">
                  <c:v>1.3265428105155798E-2</c:v>
                </c:pt>
                <c:pt idx="5">
                  <c:v>1.5579619163269491E-2</c:v>
                </c:pt>
                <c:pt idx="6">
                  <c:v>1.9417301187708839E-2</c:v>
                </c:pt>
                <c:pt idx="7">
                  <c:v>3.0284268745450982E-2</c:v>
                </c:pt>
                <c:pt idx="8">
                  <c:v>3.1564318374811565E-2</c:v>
                </c:pt>
                <c:pt idx="9">
                  <c:v>4.4134000157058755E-2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02C2-4F12-876A-C1BA13A17C5B}"/>
            </c:ext>
          </c:extLst>
        </c:ser>
        <c:ser>
          <c:idx val="6"/>
          <c:order val="6"/>
          <c:tx>
            <c:strRef>
              <c:f>'Import. 2202 - eaux ar.'!$C$41</c:f>
              <c:strCache>
                <c:ptCount val="1"/>
                <c:pt idx="0">
                  <c:v>États-Unis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cat>
            <c:strRef>
              <c:f>'Import. 2202 - eaux ar.'!$D$34:$M$34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2202 - eaux ar.'!$D$41:$M$41</c:f>
              <c:numCache>
                <c:formatCode>0%</c:formatCode>
                <c:ptCount val="10"/>
                <c:pt idx="0">
                  <c:v>0.19106470493501321</c:v>
                </c:pt>
                <c:pt idx="1">
                  <c:v>0.19142774644908755</c:v>
                </c:pt>
                <c:pt idx="2">
                  <c:v>0.16266437606685144</c:v>
                </c:pt>
                <c:pt idx="3">
                  <c:v>0.15472024677109653</c:v>
                </c:pt>
                <c:pt idx="4">
                  <c:v>0.12295607084870247</c:v>
                </c:pt>
                <c:pt idx="5">
                  <c:v>9.856689647506775E-2</c:v>
                </c:pt>
                <c:pt idx="6">
                  <c:v>8.3367379322918669E-2</c:v>
                </c:pt>
                <c:pt idx="7">
                  <c:v>6.0256439254653966E-2</c:v>
                </c:pt>
                <c:pt idx="8">
                  <c:v>3.9890984701209019E-2</c:v>
                </c:pt>
                <c:pt idx="9">
                  <c:v>3.963140199727333E-2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02C2-4F12-876A-C1BA13A17C5B}"/>
            </c:ext>
          </c:extLst>
        </c:ser>
        <c:ser>
          <c:idx val="7"/>
          <c:order val="7"/>
          <c:tx>
            <c:strRef>
              <c:f>'Import. 2202 - eaux ar.'!$C$42</c:f>
              <c:strCache>
                <c:ptCount val="1"/>
                <c:pt idx="0">
                  <c:v>Chine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strRef>
              <c:f>'Import. 2202 - eaux ar.'!$D$34:$M$34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2202 - eaux ar.'!$D$42:$M$42</c:f>
              <c:numCache>
                <c:formatCode>0%</c:formatCode>
                <c:ptCount val="10"/>
                <c:pt idx="0">
                  <c:v>1.1844553464066338E-2</c:v>
                </c:pt>
                <c:pt idx="1">
                  <c:v>1.0413947900844553E-2</c:v>
                </c:pt>
                <c:pt idx="2">
                  <c:v>1.1515925119487963E-2</c:v>
                </c:pt>
                <c:pt idx="3">
                  <c:v>1.2606406525732444E-2</c:v>
                </c:pt>
                <c:pt idx="4">
                  <c:v>1.5435926664097904E-2</c:v>
                </c:pt>
                <c:pt idx="5">
                  <c:v>1.837458168475499E-2</c:v>
                </c:pt>
                <c:pt idx="6">
                  <c:v>2.4499139266399166E-2</c:v>
                </c:pt>
                <c:pt idx="7">
                  <c:v>2.0781589978746261E-2</c:v>
                </c:pt>
                <c:pt idx="8">
                  <c:v>2.0839372540314063E-2</c:v>
                </c:pt>
                <c:pt idx="9">
                  <c:v>2.5995163885368773E-2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02C2-4F12-876A-C1BA13A17C5B}"/>
            </c:ext>
          </c:extLst>
        </c:ser>
        <c:ser>
          <c:idx val="8"/>
          <c:order val="8"/>
          <c:tx>
            <c:strRef>
              <c:f>'Import. 2202 - eaux ar.'!$C$43</c:f>
              <c:strCache>
                <c:ptCount val="1"/>
                <c:pt idx="0">
                  <c:v>Italie</c:v>
                </c:pt>
              </c:strCache>
            </c:strRef>
          </c:tx>
          <c:spPr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2202 - eaux ar.'!$D$34:$M$34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2202 - eaux ar.'!$D$43:$M$43</c:f>
              <c:numCache>
                <c:formatCode>0%</c:formatCode>
                <c:ptCount val="10"/>
                <c:pt idx="0">
                  <c:v>1.3130075800018046E-2</c:v>
                </c:pt>
                <c:pt idx="1">
                  <c:v>1.5056769822611477E-2</c:v>
                </c:pt>
                <c:pt idx="2">
                  <c:v>1.5050887715846178E-2</c:v>
                </c:pt>
                <c:pt idx="3">
                  <c:v>1.6305243303249811E-2</c:v>
                </c:pt>
                <c:pt idx="4">
                  <c:v>1.6227699349542567E-2</c:v>
                </c:pt>
                <c:pt idx="5">
                  <c:v>2.1292369765298146E-2</c:v>
                </c:pt>
                <c:pt idx="6">
                  <c:v>2.1153026008194849E-2</c:v>
                </c:pt>
                <c:pt idx="7">
                  <c:v>2.1649700505486185E-2</c:v>
                </c:pt>
                <c:pt idx="8">
                  <c:v>1.7982764368602074E-2</c:v>
                </c:pt>
                <c:pt idx="9">
                  <c:v>2.5054062686332233E-2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02C2-4F12-876A-C1BA13A17C5B}"/>
            </c:ext>
          </c:extLst>
        </c:ser>
        <c:ser>
          <c:idx val="9"/>
          <c:order val="9"/>
          <c:tx>
            <c:strRef>
              <c:f>'Import. 2202 - eaux ar.'!$C$44</c:f>
              <c:strCache>
                <c:ptCount val="1"/>
                <c:pt idx="0">
                  <c:v>France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'Import. 2202 - eaux ar.'!$D$34:$M$34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2202 - eaux ar.'!$D$44:$M$44</c:f>
              <c:numCache>
                <c:formatCode>0%</c:formatCode>
                <c:ptCount val="10"/>
                <c:pt idx="0">
                  <c:v>8.6712986683686127E-2</c:v>
                </c:pt>
                <c:pt idx="1">
                  <c:v>3.5989174794827272E-2</c:v>
                </c:pt>
                <c:pt idx="2">
                  <c:v>3.5308791637059959E-2</c:v>
                </c:pt>
                <c:pt idx="3">
                  <c:v>3.1702394004311879E-2</c:v>
                </c:pt>
                <c:pt idx="4">
                  <c:v>2.9608189643290813E-2</c:v>
                </c:pt>
                <c:pt idx="5">
                  <c:v>2.543810856074084E-2</c:v>
                </c:pt>
                <c:pt idx="6">
                  <c:v>4.7426097439088016E-2</c:v>
                </c:pt>
                <c:pt idx="7">
                  <c:v>2.0889939648724636E-2</c:v>
                </c:pt>
                <c:pt idx="8">
                  <c:v>1.3929297218034712E-2</c:v>
                </c:pt>
                <c:pt idx="9">
                  <c:v>1.8918773815907449E-2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02C2-4F12-876A-C1BA13A17C5B}"/>
            </c:ext>
          </c:extLst>
        </c:ser>
        <c:ser>
          <c:idx val="10"/>
          <c:order val="10"/>
          <c:tx>
            <c:strRef>
              <c:f>'Import. 2202 - eaux ar.'!$C$45</c:f>
              <c:strCache>
                <c:ptCount val="1"/>
                <c:pt idx="0">
                  <c:v>Espagne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'Import. 2202 - eaux ar.'!$D$34:$M$34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2202 - eaux ar.'!$D$45:$M$45</c:f>
              <c:numCache>
                <c:formatCode>0%</c:formatCode>
                <c:ptCount val="10"/>
                <c:pt idx="0">
                  <c:v>1.0348696398451413E-2</c:v>
                </c:pt>
                <c:pt idx="1">
                  <c:v>1.2505413278217537E-2</c:v>
                </c:pt>
                <c:pt idx="2">
                  <c:v>1.5781455908936412E-2</c:v>
                </c:pt>
                <c:pt idx="3">
                  <c:v>1.7609870488782469E-2</c:v>
                </c:pt>
                <c:pt idx="4">
                  <c:v>1.9732015121796086E-2</c:v>
                </c:pt>
                <c:pt idx="5">
                  <c:v>1.1325974047546502E-2</c:v>
                </c:pt>
                <c:pt idx="6">
                  <c:v>2.1343616937457791E-2</c:v>
                </c:pt>
                <c:pt idx="7">
                  <c:v>2.8799927845498032E-2</c:v>
                </c:pt>
                <c:pt idx="8">
                  <c:v>2.3768218526110534E-2</c:v>
                </c:pt>
                <c:pt idx="9">
                  <c:v>1.7980420251278516E-2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02C2-4F12-876A-C1BA13A17C5B}"/>
            </c:ext>
          </c:extLst>
        </c:ser>
        <c:ser>
          <c:idx val="11"/>
          <c:order val="11"/>
          <c:tx>
            <c:strRef>
              <c:f>'Import. 2202 - eaux ar.'!$C$46</c:f>
              <c:strCache>
                <c:ptCount val="1"/>
                <c:pt idx="0">
                  <c:v>Autres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2202 - eaux ar.'!$D$34:$M$34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2202 - eaux ar.'!$D$46:$M$46</c:f>
              <c:numCache>
                <c:formatCode>0%</c:formatCode>
                <c:ptCount val="10"/>
                <c:pt idx="0">
                  <c:v>0.16727232663980385</c:v>
                </c:pt>
                <c:pt idx="1">
                  <c:v>0.15892850116375448</c:v>
                </c:pt>
                <c:pt idx="2">
                  <c:v>0.12994046836240017</c:v>
                </c:pt>
                <c:pt idx="3">
                  <c:v>0.1251876967533509</c:v>
                </c:pt>
                <c:pt idx="4">
                  <c:v>0.12526341579710232</c:v>
                </c:pt>
                <c:pt idx="5">
                  <c:v>0.11255488757950359</c:v>
                </c:pt>
                <c:pt idx="6">
                  <c:v>0.11137706715585184</c:v>
                </c:pt>
                <c:pt idx="7">
                  <c:v>5.9662291525037818E-2</c:v>
                </c:pt>
                <c:pt idx="8">
                  <c:v>5.9440075261540319E-2</c:v>
                </c:pt>
                <c:pt idx="9">
                  <c:v>9.3672133737469965E-2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02C2-4F12-876A-C1BA13A17C5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70279344"/>
        <c:axId val="470282480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'Import. 2202 - eaux ar.'!$C$35</c15:sqref>
                        </c15:formulaRef>
                      </c:ext>
                    </c:extLst>
                    <c:strCache>
                      <c:ptCount val="1"/>
                      <c:pt idx="0">
                        <c:v>10 pays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'Import. 2202 - eaux ar.'!$D$34:$M$34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'Import. 2202 - eaux ar.'!$D$35:$M$35</c15:sqref>
                        </c15:formulaRef>
                      </c:ext>
                    </c:extLst>
                    <c:numCache>
                      <c:formatCode>0%</c:formatCode>
                      <c:ptCount val="10"/>
                      <c:pt idx="0">
                        <c:v>0.83272767336019604</c:v>
                      </c:pt>
                      <c:pt idx="1">
                        <c:v>0.84107149883624543</c:v>
                      </c:pt>
                      <c:pt idx="2">
                        <c:v>0.87005953163759986</c:v>
                      </c:pt>
                      <c:pt idx="3">
                        <c:v>0.87481230324664905</c:v>
                      </c:pt>
                      <c:pt idx="4">
                        <c:v>0.87473658420289768</c:v>
                      </c:pt>
                      <c:pt idx="5">
                        <c:v>0.88744511242049651</c:v>
                      </c:pt>
                      <c:pt idx="6">
                        <c:v>0.88862293284414795</c:v>
                      </c:pt>
                      <c:pt idx="7">
                        <c:v>0.94033770847496212</c:v>
                      </c:pt>
                      <c:pt idx="8">
                        <c:v>0.94055992473845962</c:v>
                      </c:pt>
                      <c:pt idx="9">
                        <c:v>0.90632786626253015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B-02C2-4F12-876A-C1BA13A17C5B}"/>
                  </c:ext>
                </c:extLst>
              </c15:ser>
            </c15:filteredBarSeries>
          </c:ext>
        </c:extLst>
      </c:barChart>
      <c:catAx>
        <c:axId val="4702793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70282480"/>
        <c:crosses val="autoZero"/>
        <c:auto val="1"/>
        <c:lblAlgn val="ctr"/>
        <c:lblOffset val="100"/>
        <c:noMultiLvlLbl val="0"/>
      </c:catAx>
      <c:valAx>
        <c:axId val="470282480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7027934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9.580790730497768E-2"/>
          <c:y val="0.76107734292868801"/>
          <c:w val="0.90419209269502232"/>
          <c:h val="0.218990463151468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2"/>
          <c:order val="2"/>
          <c:tx>
            <c:strRef>
              <c:f>'Import. 2201 - eaux'!$C$7</c:f>
              <c:strCache>
                <c:ptCount val="1"/>
                <c:pt idx="0">
                  <c:v>États-Unis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cat>
            <c:strRef>
              <c:f>'Import. 2201 - eaux'!$D$4:$M$4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2201 - eaux'!$D$7:$M$7</c:f>
              <c:numCache>
                <c:formatCode>0</c:formatCode>
                <c:ptCount val="10"/>
                <c:pt idx="0">
                  <c:v>220345925</c:v>
                </c:pt>
                <c:pt idx="1">
                  <c:v>222407611</c:v>
                </c:pt>
                <c:pt idx="2">
                  <c:v>218212312</c:v>
                </c:pt>
                <c:pt idx="3">
                  <c:v>209870440</c:v>
                </c:pt>
                <c:pt idx="4">
                  <c:v>212752956</c:v>
                </c:pt>
                <c:pt idx="5">
                  <c:v>203164342</c:v>
                </c:pt>
                <c:pt idx="6">
                  <c:v>162907016</c:v>
                </c:pt>
                <c:pt idx="7">
                  <c:v>120221193</c:v>
                </c:pt>
                <c:pt idx="8">
                  <c:v>84289292</c:v>
                </c:pt>
                <c:pt idx="9">
                  <c:v>63264595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5C4-4253-9CAB-9F24DE21D28E}"/>
            </c:ext>
          </c:extLst>
        </c:ser>
        <c:ser>
          <c:idx val="3"/>
          <c:order val="3"/>
          <c:tx>
            <c:strRef>
              <c:f>'Import. 2201 - eaux'!$C$8</c:f>
              <c:strCache>
                <c:ptCount val="1"/>
                <c:pt idx="0">
                  <c:v>France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'Import. 2201 - eaux'!$D$4:$M$4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2201 - eaux'!$D$8:$M$8</c:f>
              <c:numCache>
                <c:formatCode>0</c:formatCode>
                <c:ptCount val="10"/>
                <c:pt idx="0">
                  <c:v>163562195</c:v>
                </c:pt>
                <c:pt idx="1">
                  <c:v>156096817</c:v>
                </c:pt>
                <c:pt idx="2">
                  <c:v>143367234</c:v>
                </c:pt>
                <c:pt idx="3">
                  <c:v>143908609</c:v>
                </c:pt>
                <c:pt idx="4">
                  <c:v>134376813</c:v>
                </c:pt>
                <c:pt idx="5">
                  <c:v>111936237</c:v>
                </c:pt>
                <c:pt idx="6">
                  <c:v>80614423</c:v>
                </c:pt>
                <c:pt idx="7">
                  <c:v>89560836</c:v>
                </c:pt>
                <c:pt idx="8">
                  <c:v>59425066</c:v>
                </c:pt>
                <c:pt idx="9">
                  <c:v>58512525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5C4-4253-9CAB-9F24DE21D28E}"/>
            </c:ext>
          </c:extLst>
        </c:ser>
        <c:ser>
          <c:idx val="4"/>
          <c:order val="4"/>
          <c:tx>
            <c:strRef>
              <c:f>'Import. 2201 - eaux'!$C$9</c:f>
              <c:strCache>
                <c:ptCount val="1"/>
                <c:pt idx="0">
                  <c:v>Italie</c:v>
                </c:pt>
              </c:strCache>
            </c:strRef>
          </c:tx>
          <c:spPr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2201 - eaux'!$D$4:$M$4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2201 - eaux'!$D$9:$M$9</c:f>
              <c:numCache>
                <c:formatCode>0</c:formatCode>
                <c:ptCount val="10"/>
                <c:pt idx="0">
                  <c:v>18559129</c:v>
                </c:pt>
                <c:pt idx="1">
                  <c:v>19366237</c:v>
                </c:pt>
                <c:pt idx="2">
                  <c:v>17777586</c:v>
                </c:pt>
                <c:pt idx="3">
                  <c:v>16702400</c:v>
                </c:pt>
                <c:pt idx="4">
                  <c:v>16804229</c:v>
                </c:pt>
                <c:pt idx="5">
                  <c:v>21186263</c:v>
                </c:pt>
                <c:pt idx="6">
                  <c:v>13414365</c:v>
                </c:pt>
                <c:pt idx="7">
                  <c:v>12778922</c:v>
                </c:pt>
                <c:pt idx="8">
                  <c:v>11124626</c:v>
                </c:pt>
                <c:pt idx="9">
                  <c:v>10841070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5C4-4253-9CAB-9F24DE21D28E}"/>
            </c:ext>
          </c:extLst>
        </c:ser>
        <c:ser>
          <c:idx val="5"/>
          <c:order val="5"/>
          <c:tx>
            <c:strRef>
              <c:f>'Import. 2201 - eaux'!$C$10</c:f>
              <c:strCache>
                <c:ptCount val="1"/>
                <c:pt idx="0">
                  <c:v>Australie</c:v>
                </c:pt>
              </c:strCache>
            </c:strRef>
          </c:tx>
          <c:spPr>
            <a:solidFill>
              <a:schemeClr val="bg2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2201 - eaux'!$D$4:$M$4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2201 - eaux'!$D$10:$M$10</c:f>
              <c:numCache>
                <c:formatCode>0</c:formatCode>
                <c:ptCount val="10"/>
                <c:pt idx="0">
                  <c:v>6697945</c:v>
                </c:pt>
                <c:pt idx="1">
                  <c:v>109287</c:v>
                </c:pt>
                <c:pt idx="2">
                  <c:v>496</c:v>
                </c:pt>
                <c:pt idx="3">
                  <c:v>5855</c:v>
                </c:pt>
                <c:pt idx="4">
                  <c:v>4688</c:v>
                </c:pt>
                <c:pt idx="5">
                  <c:v>615096</c:v>
                </c:pt>
                <c:pt idx="6">
                  <c:v>27227098</c:v>
                </c:pt>
                <c:pt idx="7">
                  <c:v>37923765</c:v>
                </c:pt>
                <c:pt idx="8">
                  <c:v>22957209</c:v>
                </c:pt>
                <c:pt idx="9">
                  <c:v>3559005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55C4-4253-9CAB-9F24DE21D28E}"/>
            </c:ext>
          </c:extLst>
        </c:ser>
        <c:ser>
          <c:idx val="6"/>
          <c:order val="6"/>
          <c:tx>
            <c:strRef>
              <c:f>'Import. 2201 - eaux'!$C$11</c:f>
              <c:strCache>
                <c:ptCount val="1"/>
                <c:pt idx="0">
                  <c:v>Espagne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'Import. 2201 - eaux'!$D$4:$M$4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2201 - eaux'!$D$11:$M$11</c:f>
              <c:numCache>
                <c:formatCode>0</c:formatCode>
                <c:ptCount val="10"/>
                <c:pt idx="0">
                  <c:v>795497</c:v>
                </c:pt>
                <c:pt idx="1">
                  <c:v>848199</c:v>
                </c:pt>
                <c:pt idx="2">
                  <c:v>1378051</c:v>
                </c:pt>
                <c:pt idx="3">
                  <c:v>1167939</c:v>
                </c:pt>
                <c:pt idx="4">
                  <c:v>1414010</c:v>
                </c:pt>
                <c:pt idx="5">
                  <c:v>957047</c:v>
                </c:pt>
                <c:pt idx="6">
                  <c:v>1386653</c:v>
                </c:pt>
                <c:pt idx="7">
                  <c:v>2181925</c:v>
                </c:pt>
                <c:pt idx="8">
                  <c:v>859284</c:v>
                </c:pt>
                <c:pt idx="9">
                  <c:v>1199712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55C4-4253-9CAB-9F24DE21D28E}"/>
            </c:ext>
          </c:extLst>
        </c:ser>
        <c:ser>
          <c:idx val="7"/>
          <c:order val="7"/>
          <c:tx>
            <c:strRef>
              <c:f>'Import. 2201 - eaux'!$C$12</c:f>
              <c:strCache>
                <c:ptCount val="1"/>
                <c:pt idx="0">
                  <c:v>Malaisie</c:v>
                </c:pt>
              </c:strCache>
            </c:strRef>
          </c:tx>
          <c:spPr>
            <a:solidFill>
              <a:schemeClr val="accent6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2201 - eaux'!$D$4:$M$4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2201 - eaux'!$D$12:$M$12</c:f>
              <c:numCache>
                <c:formatCode>0</c:formatCode>
                <c:ptCount val="10"/>
                <c:pt idx="0">
                  <c:v>463548</c:v>
                </c:pt>
                <c:pt idx="1">
                  <c:v>474432</c:v>
                </c:pt>
                <c:pt idx="2">
                  <c:v>299348</c:v>
                </c:pt>
                <c:pt idx="3">
                  <c:v>410488</c:v>
                </c:pt>
                <c:pt idx="4">
                  <c:v>272776</c:v>
                </c:pt>
                <c:pt idx="5">
                  <c:v>1041954</c:v>
                </c:pt>
                <c:pt idx="6">
                  <c:v>1540196</c:v>
                </c:pt>
                <c:pt idx="7">
                  <c:v>999812</c:v>
                </c:pt>
                <c:pt idx="8">
                  <c:v>1113729</c:v>
                </c:pt>
                <c:pt idx="9">
                  <c:v>884850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55C4-4253-9CAB-9F24DE21D28E}"/>
            </c:ext>
          </c:extLst>
        </c:ser>
        <c:ser>
          <c:idx val="8"/>
          <c:order val="8"/>
          <c:tx>
            <c:strRef>
              <c:f>'Import. 2201 - eaux'!$C$13</c:f>
              <c:strCache>
                <c:ptCount val="1"/>
                <c:pt idx="0">
                  <c:v>Royaume-Uni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'Import. 2201 - eaux'!$D$4:$M$4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2201 - eaux'!$D$13:$M$13</c:f>
              <c:numCache>
                <c:formatCode>0</c:formatCode>
                <c:ptCount val="10"/>
                <c:pt idx="0">
                  <c:v>307739</c:v>
                </c:pt>
                <c:pt idx="1">
                  <c:v>286749</c:v>
                </c:pt>
                <c:pt idx="2">
                  <c:v>315826</c:v>
                </c:pt>
                <c:pt idx="3">
                  <c:v>469219</c:v>
                </c:pt>
                <c:pt idx="4">
                  <c:v>10780912</c:v>
                </c:pt>
                <c:pt idx="5">
                  <c:v>12509216</c:v>
                </c:pt>
                <c:pt idx="6">
                  <c:v>10611455</c:v>
                </c:pt>
                <c:pt idx="7">
                  <c:v>973867</c:v>
                </c:pt>
                <c:pt idx="8">
                  <c:v>1298609</c:v>
                </c:pt>
                <c:pt idx="9">
                  <c:v>661056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55C4-4253-9CAB-9F24DE21D28E}"/>
            </c:ext>
          </c:extLst>
        </c:ser>
        <c:ser>
          <c:idx val="9"/>
          <c:order val="9"/>
          <c:tx>
            <c:strRef>
              <c:f>'Import. 2201 - eaux'!$C$14</c:f>
              <c:strCache>
                <c:ptCount val="1"/>
                <c:pt idx="0">
                  <c:v>Corée du Sud</c:v>
                </c:pt>
              </c:strCache>
            </c:strRef>
          </c:tx>
          <c:spPr>
            <a:solidFill>
              <a:srgbClr val="FFFF99"/>
            </a:solidFill>
            <a:ln>
              <a:noFill/>
            </a:ln>
            <a:effectLst/>
          </c:spPr>
          <c:invertIfNegative val="0"/>
          <c:cat>
            <c:strRef>
              <c:f>'Import. 2201 - eaux'!$D$4:$M$4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2201 - eaux'!$D$14:$M$14</c:f>
              <c:numCache>
                <c:formatCode>0</c:formatCode>
                <c:ptCount val="10"/>
                <c:pt idx="0">
                  <c:v>2388186</c:v>
                </c:pt>
                <c:pt idx="1">
                  <c:v>1352489</c:v>
                </c:pt>
                <c:pt idx="2">
                  <c:v>1062614</c:v>
                </c:pt>
                <c:pt idx="3">
                  <c:v>839172</c:v>
                </c:pt>
                <c:pt idx="4">
                  <c:v>833200</c:v>
                </c:pt>
                <c:pt idx="5">
                  <c:v>578851</c:v>
                </c:pt>
                <c:pt idx="6">
                  <c:v>533744</c:v>
                </c:pt>
                <c:pt idx="7">
                  <c:v>468963</c:v>
                </c:pt>
                <c:pt idx="8">
                  <c:v>453433</c:v>
                </c:pt>
                <c:pt idx="9">
                  <c:v>590683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55C4-4253-9CAB-9F24DE21D28E}"/>
            </c:ext>
          </c:extLst>
        </c:ser>
        <c:ser>
          <c:idx val="10"/>
          <c:order val="10"/>
          <c:tx>
            <c:strRef>
              <c:f>'Import. 2201 - eaux'!$C$15</c:f>
              <c:strCache>
                <c:ptCount val="1"/>
                <c:pt idx="0">
                  <c:v>Allemagne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2201 - eaux'!$D$4:$M$4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2201 - eaux'!$D$15:$M$15</c:f>
              <c:numCache>
                <c:formatCode>0</c:formatCode>
                <c:ptCount val="10"/>
                <c:pt idx="0">
                  <c:v>7604301</c:v>
                </c:pt>
                <c:pt idx="1">
                  <c:v>6977822</c:v>
                </c:pt>
                <c:pt idx="2">
                  <c:v>5814763</c:v>
                </c:pt>
                <c:pt idx="3">
                  <c:v>4954687</c:v>
                </c:pt>
                <c:pt idx="4">
                  <c:v>4159424</c:v>
                </c:pt>
                <c:pt idx="5">
                  <c:v>4059813</c:v>
                </c:pt>
                <c:pt idx="6">
                  <c:v>3141315</c:v>
                </c:pt>
                <c:pt idx="7">
                  <c:v>1121603</c:v>
                </c:pt>
                <c:pt idx="8">
                  <c:v>834634</c:v>
                </c:pt>
                <c:pt idx="9">
                  <c:v>522685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55C4-4253-9CAB-9F24DE21D28E}"/>
            </c:ext>
          </c:extLst>
        </c:ser>
        <c:ser>
          <c:idx val="11"/>
          <c:order val="11"/>
          <c:tx>
            <c:strRef>
              <c:f>'Import. 2201 - eaux'!$C$16</c:f>
              <c:strCache>
                <c:ptCount val="1"/>
                <c:pt idx="0">
                  <c:v>Fidji</c:v>
                </c:pt>
              </c:strCache>
            </c:strRef>
          </c:tx>
          <c:spPr>
            <a:solidFill>
              <a:schemeClr val="bg2">
                <a:lumMod val="9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2201 - eaux'!$D$4:$M$4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2201 - eaux'!$D$16:$M$16</c:f>
              <c:numCache>
                <c:formatCode>0</c:formatCode>
                <c:ptCount val="10"/>
                <c:pt idx="0">
                  <c:v>1924760</c:v>
                </c:pt>
                <c:pt idx="1">
                  <c:v>1847625</c:v>
                </c:pt>
                <c:pt idx="2">
                  <c:v>1725332</c:v>
                </c:pt>
                <c:pt idx="3">
                  <c:v>1633389</c:v>
                </c:pt>
                <c:pt idx="4">
                  <c:v>1529960</c:v>
                </c:pt>
                <c:pt idx="5">
                  <c:v>1455655</c:v>
                </c:pt>
                <c:pt idx="6">
                  <c:v>1617435</c:v>
                </c:pt>
                <c:pt idx="7">
                  <c:v>816753</c:v>
                </c:pt>
                <c:pt idx="8">
                  <c:v>414831</c:v>
                </c:pt>
                <c:pt idx="9">
                  <c:v>352354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55C4-4253-9CAB-9F24DE21D28E}"/>
            </c:ext>
          </c:extLst>
        </c:ser>
        <c:ser>
          <c:idx val="12"/>
          <c:order val="12"/>
          <c:tx>
            <c:strRef>
              <c:f>'Import. 2201 - eaux'!$C$17</c:f>
              <c:strCache>
                <c:ptCount val="1"/>
                <c:pt idx="0">
                  <c:v>Autres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2201 - eaux'!$D$4:$M$4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2201 - eaux'!$D$17:$M$17</c:f>
              <c:numCache>
                <c:formatCode>0</c:formatCode>
                <c:ptCount val="10"/>
                <c:pt idx="0">
                  <c:v>8433439</c:v>
                </c:pt>
                <c:pt idx="1">
                  <c:v>8638045</c:v>
                </c:pt>
                <c:pt idx="2">
                  <c:v>7871174</c:v>
                </c:pt>
                <c:pt idx="3">
                  <c:v>3682163</c:v>
                </c:pt>
                <c:pt idx="4">
                  <c:v>3621045</c:v>
                </c:pt>
                <c:pt idx="5">
                  <c:v>6315822</c:v>
                </c:pt>
                <c:pt idx="6">
                  <c:v>6588128</c:v>
                </c:pt>
                <c:pt idx="7">
                  <c:v>2578569</c:v>
                </c:pt>
                <c:pt idx="8">
                  <c:v>1099332</c:v>
                </c:pt>
                <c:pt idx="9">
                  <c:v>840971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55C4-4253-9CAB-9F24DE21D28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63329296"/>
        <c:axId val="463329688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'Import. 2201 - eaux'!$C$5</c15:sqref>
                        </c15:formulaRef>
                      </c:ext>
                    </c:extLst>
                    <c:strCache>
                      <c:ptCount val="1"/>
                      <c:pt idx="0">
                        <c:v>Monde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'Import. 2201 - eaux'!$D$4:$M$4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'Import. 2201 - eaux'!$D$5:$M$5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431082664</c:v>
                      </c:pt>
                      <c:pt idx="1">
                        <c:v>418405313</c:v>
                      </c:pt>
                      <c:pt idx="2">
                        <c:v>397824736</c:v>
                      </c:pt>
                      <c:pt idx="3">
                        <c:v>383644361</c:v>
                      </c:pt>
                      <c:pt idx="4">
                        <c:v>386550013</c:v>
                      </c:pt>
                      <c:pt idx="5">
                        <c:v>363820296</c:v>
                      </c:pt>
                      <c:pt idx="6">
                        <c:v>309581828</c:v>
                      </c:pt>
                      <c:pt idx="7">
                        <c:v>269626208</c:v>
                      </c:pt>
                      <c:pt idx="8">
                        <c:v>183870045</c:v>
                      </c:pt>
                      <c:pt idx="9">
                        <c:v>141229506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B-55C4-4253-9CAB-9F24DE21D28E}"/>
                  </c:ext>
                </c:extLst>
              </c15:ser>
            </c15:filteredBarSeries>
            <c15:filteredBarSeries>
              <c15:ser>
                <c:idx val="1"/>
                <c:order val="1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2201 - eaux'!$C$6</c15:sqref>
                        </c15:formulaRef>
                      </c:ext>
                    </c:extLst>
                    <c:strCache>
                      <c:ptCount val="1"/>
                      <c:pt idx="0">
                        <c:v>Union européenne</c:v>
                      </c:pt>
                    </c:strCache>
                  </c:strRef>
                </c:tx>
                <c:spPr>
                  <a:solidFill>
                    <a:schemeClr val="accent2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2201 - eaux'!$D$4:$M$4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2201 - eaux'!$D$6:$M$6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190923337</c:v>
                      </c:pt>
                      <c:pt idx="1">
                        <c:v>183756580</c:v>
                      </c:pt>
                      <c:pt idx="2">
                        <c:v>168937978</c:v>
                      </c:pt>
                      <c:pt idx="3">
                        <c:v>167339260</c:v>
                      </c:pt>
                      <c:pt idx="4">
                        <c:v>167734978</c:v>
                      </c:pt>
                      <c:pt idx="5">
                        <c:v>151163221</c:v>
                      </c:pt>
                      <c:pt idx="6">
                        <c:v>109757858</c:v>
                      </c:pt>
                      <c:pt idx="7">
                        <c:v>106676620</c:v>
                      </c:pt>
                      <c:pt idx="8">
                        <c:v>73614608</c:v>
                      </c:pt>
                      <c:pt idx="9">
                        <c:v>71966154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C-55C4-4253-9CAB-9F24DE21D28E}"/>
                  </c:ext>
                </c:extLst>
              </c15:ser>
            </c15:filteredBarSeries>
          </c:ext>
        </c:extLst>
      </c:barChart>
      <c:catAx>
        <c:axId val="4633292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63329688"/>
        <c:crosses val="autoZero"/>
        <c:auto val="1"/>
        <c:lblAlgn val="ctr"/>
        <c:lblOffset val="100"/>
        <c:noMultiLvlLbl val="0"/>
      </c:catAx>
      <c:valAx>
        <c:axId val="463329688"/>
        <c:scaling>
          <c:orientation val="minMax"/>
          <c:max val="45000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63329296"/>
        <c:crosses val="autoZero"/>
        <c:crossBetween val="between"/>
        <c:dispUnits>
          <c:builtInUnit val="millions"/>
          <c:dispUnitsLbl>
            <c:tx>
              <c:rich>
                <a:bodyPr rot="-5400000" spcFirstLastPara="1" vertOverflow="ellipsis" vert="horz" wrap="square" anchor="ctr" anchorCtr="1"/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r>
                    <a:rPr lang="fr-FR"/>
                    <a:t>Millions (en L)</a:t>
                  </a:r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9.5643719901161606E-2"/>
          <c:y val="0.76632437091355077"/>
          <c:w val="0.90435628009883839"/>
          <c:h val="0.2141811700410586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4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4AB073-19B6-468D-B34E-5E979DBA6034}" type="datetimeFigureOut">
              <a:rPr lang="fr-FR" smtClean="0"/>
              <a:t>24/06/2025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48044C-5866-40BC-AB90-84F59A8D827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191972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4" Type="http://schemas.microsoft.com/office/2007/relationships/hdphoto" Target="../media/hdphoto1.wdp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Diapositive de titre">
    <p:bg>
      <p:bgPr>
        <a:solidFill>
          <a:srgbClr val="C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Espace réservé du contenu 10"/>
          <p:cNvSpPr>
            <a:spLocks noGrp="1"/>
          </p:cNvSpPr>
          <p:nvPr>
            <p:ph sz="quarter" idx="13" hasCustomPrompt="1"/>
          </p:nvPr>
        </p:nvSpPr>
        <p:spPr>
          <a:xfrm>
            <a:off x="4912178" y="4279515"/>
            <a:ext cx="2367644" cy="675626"/>
          </a:xfrm>
          <a:solidFill>
            <a:schemeClr val="bg1"/>
          </a:solidFill>
          <a:ln>
            <a:noFill/>
          </a:ln>
        </p:spPr>
        <p:txBody>
          <a:bodyPr>
            <a:normAutofit/>
          </a:bodyPr>
          <a:lstStyle>
            <a:lvl1pPr marL="0" indent="0" algn="ctr">
              <a:buNone/>
              <a:defRPr lang="fr-FR" sz="4000" b="1" kern="1200" cap="all" baseline="0" dirty="0" smtClean="0">
                <a:solidFill>
                  <a:srgbClr val="C00000"/>
                </a:solidFill>
                <a:latin typeface="Marianne" panose="02000000000000000000" pitchFamily="50" charset="0"/>
                <a:ea typeface="+mn-ea"/>
                <a:cs typeface="Calibri" panose="020F050202020403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fr-FR" dirty="0" smtClean="0"/>
              <a:t>Pays</a:t>
            </a:r>
          </a:p>
        </p:txBody>
      </p:sp>
      <p:pic>
        <p:nvPicPr>
          <p:cNvPr id="7" name="Imag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3716669"/>
          </a:xfrm>
          <a:prstGeom prst="rect">
            <a:avLst/>
          </a:prstGeom>
        </p:spPr>
      </p:pic>
      <p:sp>
        <p:nvSpPr>
          <p:cNvPr id="4" name="ZoneTexte 3"/>
          <p:cNvSpPr txBox="1"/>
          <p:nvPr userDrawn="1"/>
        </p:nvSpPr>
        <p:spPr>
          <a:xfrm>
            <a:off x="0" y="5090615"/>
            <a:ext cx="12192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b="1" dirty="0" smtClean="0">
                <a:solidFill>
                  <a:schemeClr val="bg1"/>
                </a:solidFill>
                <a:latin typeface="Marianne" panose="02000000000000000000" pitchFamily="50" charset="0"/>
              </a:rPr>
              <a:t>Les importations de </a:t>
            </a:r>
            <a:br>
              <a:rPr lang="fr-FR" sz="4000" b="1" dirty="0" smtClean="0">
                <a:solidFill>
                  <a:schemeClr val="bg1"/>
                </a:solidFill>
                <a:latin typeface="Marianne" panose="02000000000000000000" pitchFamily="50" charset="0"/>
              </a:rPr>
            </a:br>
            <a:r>
              <a:rPr lang="fr-FR" sz="4000" b="1" i="1" dirty="0" smtClean="0">
                <a:solidFill>
                  <a:schemeClr val="bg1"/>
                </a:solidFill>
                <a:latin typeface="Marianne" panose="02000000000000000000" pitchFamily="50" charset="0"/>
              </a:rPr>
              <a:t>produits d’épicerie </a:t>
            </a:r>
            <a:r>
              <a:rPr lang="fr-FR" sz="4000" b="1" dirty="0" smtClean="0">
                <a:solidFill>
                  <a:schemeClr val="bg1"/>
                </a:solidFill>
                <a:latin typeface="Marianne" panose="02000000000000000000" pitchFamily="50" charset="0"/>
              </a:rPr>
              <a:t>en	</a:t>
            </a:r>
          </a:p>
        </p:txBody>
      </p:sp>
      <p:sp>
        <p:nvSpPr>
          <p:cNvPr id="8" name="Espace réservé du contenu 10"/>
          <p:cNvSpPr>
            <a:spLocks noGrp="1"/>
          </p:cNvSpPr>
          <p:nvPr>
            <p:ph sz="quarter" idx="14" hasCustomPrompt="1"/>
          </p:nvPr>
        </p:nvSpPr>
        <p:spPr>
          <a:xfrm>
            <a:off x="8582303" y="5817840"/>
            <a:ext cx="1384663" cy="561894"/>
          </a:xfrm>
          <a:noFill/>
          <a:ln>
            <a:noFill/>
          </a:ln>
        </p:spPr>
        <p:txBody>
          <a:bodyPr anchor="ctr" anchorCtr="0">
            <a:normAutofit/>
          </a:bodyPr>
          <a:lstStyle>
            <a:lvl1pPr marL="0" indent="0" algn="ctr">
              <a:buNone/>
              <a:defRPr lang="fr-FR" sz="4000" b="1" i="0" u="none" kern="1200" cap="all" baseline="0" dirty="0" smtClean="0">
                <a:solidFill>
                  <a:schemeClr val="tx2"/>
                </a:solidFill>
                <a:latin typeface="Marianne" panose="02000000000000000000" pitchFamily="50" charset="0"/>
                <a:ea typeface="+mn-ea"/>
                <a:cs typeface="Calibri" panose="020F050202020403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fr-FR" dirty="0" smtClean="0"/>
              <a:t>2024</a:t>
            </a:r>
          </a:p>
        </p:txBody>
      </p:sp>
      <p:sp>
        <p:nvSpPr>
          <p:cNvPr id="10" name="Ellipse 9"/>
          <p:cNvSpPr/>
          <p:nvPr userDrawn="1"/>
        </p:nvSpPr>
        <p:spPr>
          <a:xfrm>
            <a:off x="8686798" y="4278836"/>
            <a:ext cx="1440000" cy="1440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5" name="Image 4"/>
          <p:cNvPicPr>
            <a:picLocks noChangeAspect="1"/>
          </p:cNvPicPr>
          <p:nvPr userDrawn="1"/>
        </p:nvPicPr>
        <p:blipFill>
          <a:blip r:embed="rId3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2339" b="95517" l="9607" r="89520">
                        <a14:foregroundMark x1="63319" y1="2534" x2="63319" y2="2534"/>
                        <a14:foregroundMark x1="86026" y1="71735" x2="86026" y2="71735"/>
                        <a14:foregroundMark x1="66812" y1="95517" x2="66812" y2="95517"/>
                        <a14:foregroundMark x1="56332" y1="45614" x2="56332" y2="45614"/>
                        <a14:foregroundMark x1="85590" y1="42690" x2="85590" y2="42690"/>
                      </a14:backgroundRemoval>
                    </a14:imgEffect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7367" y="4350461"/>
            <a:ext cx="578861" cy="1296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4000221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Deux contenu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4490113" y="6352913"/>
            <a:ext cx="4965101" cy="365125"/>
          </a:xfrm>
        </p:spPr>
        <p:txBody>
          <a:bodyPr/>
          <a:lstStyle/>
          <a:p>
            <a:r>
              <a:rPr lang="fr-FR" smtClean="0"/>
              <a:t>Japon – Produits d’épicerie Source : douanes japonaises, d’après Trade Data Monitor, données 2024</a:t>
            </a:r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9570661" y="6352913"/>
            <a:ext cx="901336" cy="365125"/>
          </a:xfrm>
        </p:spPr>
        <p:txBody>
          <a:bodyPr/>
          <a:lstStyle/>
          <a:p>
            <a:fld id="{6A68152B-30FF-4F47-8AD6-E728982B61F2}" type="slidenum">
              <a:rPr lang="fr-FR" smtClean="0"/>
              <a:t>‹N°›</a:t>
            </a:fld>
            <a:endParaRPr lang="fr-FR"/>
          </a:p>
        </p:txBody>
      </p:sp>
      <p:pic>
        <p:nvPicPr>
          <p:cNvPr id="2" name="Imag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1525" y="6334189"/>
            <a:ext cx="1367300" cy="402571"/>
          </a:xfrm>
          <a:prstGeom prst="rect">
            <a:avLst/>
          </a:prstGeom>
        </p:spPr>
      </p:pic>
      <p:sp>
        <p:nvSpPr>
          <p:cNvPr id="13" name="Espace réservé du texte 12"/>
          <p:cNvSpPr>
            <a:spLocks noGrp="1"/>
          </p:cNvSpPr>
          <p:nvPr>
            <p:ph type="body" sz="quarter" idx="13" hasCustomPrompt="1"/>
          </p:nvPr>
        </p:nvSpPr>
        <p:spPr>
          <a:xfrm>
            <a:off x="166798" y="224256"/>
            <a:ext cx="11858404" cy="401386"/>
          </a:xfrm>
          <a:solidFill>
            <a:srgbClr val="C00000"/>
          </a:solidFill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 smtClean="0"/>
              <a:t>Titre</a:t>
            </a:r>
          </a:p>
        </p:txBody>
      </p:sp>
      <p:sp>
        <p:nvSpPr>
          <p:cNvPr id="8" name="Espace réservé du texte 12"/>
          <p:cNvSpPr>
            <a:spLocks noGrp="1"/>
          </p:cNvSpPr>
          <p:nvPr>
            <p:ph type="body" sz="quarter" idx="16" hasCustomPrompt="1"/>
          </p:nvPr>
        </p:nvSpPr>
        <p:spPr>
          <a:xfrm>
            <a:off x="166798" y="839522"/>
            <a:ext cx="11858404" cy="340468"/>
          </a:xfrm>
          <a:noFill/>
        </p:spPr>
        <p:txBody>
          <a:bodyPr anchor="t" anchorCtr="0"/>
          <a:lstStyle>
            <a:lvl1pPr>
              <a:defRPr b="1">
                <a:solidFill>
                  <a:srgbClr val="C00000"/>
                </a:solidFill>
              </a:defRPr>
            </a:lvl1pPr>
          </a:lstStyle>
          <a:p>
            <a:pPr lvl="0"/>
            <a:r>
              <a:rPr lang="fr-FR" dirty="0" smtClean="0"/>
              <a:t>Sous-titre</a:t>
            </a:r>
          </a:p>
        </p:txBody>
      </p:sp>
      <p:sp>
        <p:nvSpPr>
          <p:cNvPr id="10" name="Espace réservé du texte 19"/>
          <p:cNvSpPr>
            <a:spLocks noGrp="1"/>
          </p:cNvSpPr>
          <p:nvPr>
            <p:ph type="body" sz="quarter" idx="15" hasCustomPrompt="1"/>
          </p:nvPr>
        </p:nvSpPr>
        <p:spPr>
          <a:xfrm>
            <a:off x="166797" y="1393870"/>
            <a:ext cx="11852028" cy="355197"/>
          </a:xfrm>
          <a:noFill/>
        </p:spPr>
        <p:txBody>
          <a:bodyPr anchor="t" anchorCtr="0"/>
          <a:lstStyle>
            <a:lvl2pPr>
              <a:defRPr>
                <a:solidFill>
                  <a:srgbClr val="C00000"/>
                </a:solidFill>
              </a:defRPr>
            </a:lvl2pPr>
          </a:lstStyle>
          <a:p>
            <a:pPr lvl="1"/>
            <a:r>
              <a:rPr lang="fr-FR" dirty="0" smtClean="0"/>
              <a:t>Texte</a:t>
            </a:r>
          </a:p>
        </p:txBody>
      </p:sp>
    </p:spTree>
    <p:extLst>
      <p:ext uri="{BB962C8B-B14F-4D97-AF65-F5344CB8AC3E}">
        <p14:creationId xmlns:p14="http://schemas.microsoft.com/office/powerpoint/2010/main" val="1317197081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eux contenu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4490113" y="6352913"/>
            <a:ext cx="4965101" cy="365125"/>
          </a:xfrm>
        </p:spPr>
        <p:txBody>
          <a:bodyPr/>
          <a:lstStyle/>
          <a:p>
            <a:r>
              <a:rPr lang="fr-FR" smtClean="0"/>
              <a:t>Japon – Produits d’épicerie Source : douanes japonaises, d’après Trade Data Monitor, données 2024</a:t>
            </a:r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9570661" y="6352913"/>
            <a:ext cx="901336" cy="365125"/>
          </a:xfrm>
        </p:spPr>
        <p:txBody>
          <a:bodyPr/>
          <a:lstStyle/>
          <a:p>
            <a:fld id="{6A68152B-30FF-4F47-8AD6-E728982B61F2}" type="slidenum">
              <a:rPr lang="fr-FR" smtClean="0"/>
              <a:t>‹N°›</a:t>
            </a:fld>
            <a:endParaRPr lang="fr-FR"/>
          </a:p>
        </p:txBody>
      </p:sp>
      <p:pic>
        <p:nvPicPr>
          <p:cNvPr id="2" name="Imag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1525" y="6334189"/>
            <a:ext cx="1367300" cy="402571"/>
          </a:xfrm>
          <a:prstGeom prst="rect">
            <a:avLst/>
          </a:prstGeom>
        </p:spPr>
      </p:pic>
      <p:sp>
        <p:nvSpPr>
          <p:cNvPr id="13" name="Espace réservé du texte 12"/>
          <p:cNvSpPr>
            <a:spLocks noGrp="1"/>
          </p:cNvSpPr>
          <p:nvPr>
            <p:ph type="body" sz="quarter" idx="13" hasCustomPrompt="1"/>
          </p:nvPr>
        </p:nvSpPr>
        <p:spPr>
          <a:xfrm>
            <a:off x="166798" y="224256"/>
            <a:ext cx="11858404" cy="401386"/>
          </a:xfrm>
          <a:solidFill>
            <a:srgbClr val="C00000"/>
          </a:solidFill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 smtClean="0"/>
              <a:t>Titre</a:t>
            </a:r>
          </a:p>
        </p:txBody>
      </p:sp>
      <p:sp>
        <p:nvSpPr>
          <p:cNvPr id="9" name="Espace réservé du texte 19"/>
          <p:cNvSpPr>
            <a:spLocks noGrp="1"/>
          </p:cNvSpPr>
          <p:nvPr>
            <p:ph type="body" sz="quarter" idx="15" hasCustomPrompt="1"/>
          </p:nvPr>
        </p:nvSpPr>
        <p:spPr>
          <a:xfrm>
            <a:off x="166797" y="825910"/>
            <a:ext cx="11852028" cy="737419"/>
          </a:xfrm>
          <a:noFill/>
        </p:spPr>
        <p:txBody>
          <a:bodyPr anchor="t" anchorCtr="0"/>
          <a:lstStyle>
            <a:lvl2pPr>
              <a:defRPr>
                <a:solidFill>
                  <a:srgbClr val="C00000"/>
                </a:solidFill>
              </a:defRPr>
            </a:lvl2pPr>
          </a:lstStyle>
          <a:p>
            <a:pPr lvl="1"/>
            <a:r>
              <a:rPr lang="fr-FR" dirty="0" smtClean="0"/>
              <a:t>Texte</a:t>
            </a:r>
          </a:p>
        </p:txBody>
      </p:sp>
      <p:graphicFrame>
        <p:nvGraphicFramePr>
          <p:cNvPr id="8" name="Tableau 7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4271125744"/>
              </p:ext>
            </p:extLst>
          </p:nvPr>
        </p:nvGraphicFramePr>
        <p:xfrm>
          <a:off x="166798" y="1763597"/>
          <a:ext cx="11852028" cy="43272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260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260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327270"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0B6482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0B648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0" name="ZoneTexte 9"/>
          <p:cNvSpPr txBox="1"/>
          <p:nvPr userDrawn="1"/>
        </p:nvSpPr>
        <p:spPr>
          <a:xfrm>
            <a:off x="166797" y="5736094"/>
            <a:ext cx="59292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500" b="1" dirty="0" smtClean="0">
                <a:solidFill>
                  <a:srgbClr val="C00000"/>
                </a:solidFill>
                <a:latin typeface="Marianne" panose="02000000000000000000" pitchFamily="50" charset="0"/>
              </a:rPr>
              <a:t>En provenance du monde</a:t>
            </a:r>
          </a:p>
        </p:txBody>
      </p:sp>
      <p:sp>
        <p:nvSpPr>
          <p:cNvPr id="11" name="ZoneTexte 10"/>
          <p:cNvSpPr txBox="1"/>
          <p:nvPr userDrawn="1"/>
        </p:nvSpPr>
        <p:spPr>
          <a:xfrm>
            <a:off x="6095999" y="5742763"/>
            <a:ext cx="5922825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500" b="1" dirty="0" smtClean="0">
                <a:solidFill>
                  <a:srgbClr val="C00000"/>
                </a:solidFill>
                <a:latin typeface="Marianne" panose="02000000000000000000" pitchFamily="50" charset="0"/>
              </a:rPr>
              <a:t>En provenance de France</a:t>
            </a:r>
          </a:p>
        </p:txBody>
      </p:sp>
    </p:spTree>
    <p:extLst>
      <p:ext uri="{BB962C8B-B14F-4D97-AF65-F5344CB8AC3E}">
        <p14:creationId xmlns:p14="http://schemas.microsoft.com/office/powerpoint/2010/main" val="355734252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ux contenus">
    <p:bg>
      <p:bgPr>
        <a:solidFill>
          <a:srgbClr val="C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7444" y="6299145"/>
            <a:ext cx="1427850" cy="472659"/>
          </a:xfrm>
          <a:prstGeom prst="rect">
            <a:avLst/>
          </a:prstGeom>
        </p:spPr>
      </p:pic>
      <p:sp>
        <p:nvSpPr>
          <p:cNvPr id="12" name="ZoneTexte 11"/>
          <p:cNvSpPr txBox="1"/>
          <p:nvPr userDrawn="1"/>
        </p:nvSpPr>
        <p:spPr>
          <a:xfrm>
            <a:off x="4651465" y="4002520"/>
            <a:ext cx="288907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r-FR" sz="2000" b="1" dirty="0" smtClean="0">
                <a:solidFill>
                  <a:schemeClr val="bg1"/>
                </a:solidFill>
                <a:latin typeface="Marianne" panose="02000000000000000000" pitchFamily="50" charset="0"/>
              </a:rPr>
              <a:t>Fournisseurs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r-FR" sz="2000" b="1" dirty="0" smtClean="0">
                <a:solidFill>
                  <a:schemeClr val="bg1"/>
                </a:solidFill>
                <a:latin typeface="Marianne" panose="02000000000000000000" pitchFamily="50" charset="0"/>
              </a:rPr>
              <a:t>Parts de marché</a:t>
            </a:r>
            <a:endParaRPr lang="fr-FR" sz="2000" b="1" dirty="0">
              <a:solidFill>
                <a:schemeClr val="bg1"/>
              </a:solidFill>
              <a:latin typeface="Marianne" panose="02000000000000000000" pitchFamily="50" charset="0"/>
            </a:endParaRPr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quarter" idx="10" hasCustomPrompt="1"/>
          </p:nvPr>
        </p:nvSpPr>
        <p:spPr>
          <a:xfrm>
            <a:off x="3366407" y="3024052"/>
            <a:ext cx="5459186" cy="809896"/>
          </a:xfrm>
          <a:solidFill>
            <a:schemeClr val="bg1"/>
          </a:solidFill>
        </p:spPr>
        <p:txBody>
          <a:bodyPr/>
          <a:lstStyle>
            <a:lvl1pPr algn="ctr">
              <a:defRPr sz="4000" b="1"/>
            </a:lvl1pPr>
          </a:lstStyle>
          <a:p>
            <a:pPr lvl="0"/>
            <a:r>
              <a:rPr lang="fr-FR" dirty="0" smtClean="0"/>
              <a:t>Produit</a:t>
            </a:r>
          </a:p>
        </p:txBody>
      </p:sp>
    </p:spTree>
    <p:extLst>
      <p:ext uri="{BB962C8B-B14F-4D97-AF65-F5344CB8AC3E}">
        <p14:creationId xmlns:p14="http://schemas.microsoft.com/office/powerpoint/2010/main" val="810720367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Deux contenus">
    <p:bg>
      <p:bgPr>
        <a:solidFill>
          <a:srgbClr val="C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7444" y="6299145"/>
            <a:ext cx="1427850" cy="472659"/>
          </a:xfrm>
          <a:prstGeom prst="rect">
            <a:avLst/>
          </a:prstGeom>
        </p:spPr>
      </p:pic>
      <p:sp>
        <p:nvSpPr>
          <p:cNvPr id="12" name="ZoneTexte 11"/>
          <p:cNvSpPr txBox="1"/>
          <p:nvPr userDrawn="1"/>
        </p:nvSpPr>
        <p:spPr>
          <a:xfrm>
            <a:off x="4651465" y="4002520"/>
            <a:ext cx="288907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r-FR" sz="2000" b="1" dirty="0" smtClean="0">
                <a:solidFill>
                  <a:schemeClr val="bg1"/>
                </a:solidFill>
                <a:latin typeface="Marianne" panose="02000000000000000000" pitchFamily="50" charset="0"/>
              </a:rPr>
              <a:t>Répartition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r-FR" sz="2000" b="1" dirty="0" smtClean="0">
                <a:solidFill>
                  <a:schemeClr val="bg1"/>
                </a:solidFill>
                <a:latin typeface="Marianne" panose="02000000000000000000" pitchFamily="50" charset="0"/>
              </a:rPr>
              <a:t>Fournisseurs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r-FR" sz="2000" b="1" dirty="0" smtClean="0">
                <a:solidFill>
                  <a:schemeClr val="bg1"/>
                </a:solidFill>
                <a:latin typeface="Marianne" panose="02000000000000000000" pitchFamily="50" charset="0"/>
              </a:rPr>
              <a:t>Parts de marché</a:t>
            </a:r>
            <a:endParaRPr lang="fr-FR" sz="2000" b="1" dirty="0">
              <a:solidFill>
                <a:schemeClr val="bg1"/>
              </a:solidFill>
              <a:latin typeface="Marianne" panose="02000000000000000000" pitchFamily="50" charset="0"/>
            </a:endParaRPr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quarter" idx="10" hasCustomPrompt="1"/>
          </p:nvPr>
        </p:nvSpPr>
        <p:spPr>
          <a:xfrm>
            <a:off x="3366407" y="3024052"/>
            <a:ext cx="5459186" cy="809896"/>
          </a:xfrm>
          <a:solidFill>
            <a:schemeClr val="bg1"/>
          </a:solidFill>
        </p:spPr>
        <p:txBody>
          <a:bodyPr/>
          <a:lstStyle>
            <a:lvl1pPr algn="ctr">
              <a:defRPr sz="4000" b="1"/>
            </a:lvl1pPr>
          </a:lstStyle>
          <a:p>
            <a:pPr lvl="0"/>
            <a:r>
              <a:rPr lang="fr-FR" dirty="0" smtClean="0"/>
              <a:t>Produit</a:t>
            </a:r>
          </a:p>
        </p:txBody>
      </p:sp>
    </p:spTree>
    <p:extLst>
      <p:ext uri="{BB962C8B-B14F-4D97-AF65-F5344CB8AC3E}">
        <p14:creationId xmlns:p14="http://schemas.microsoft.com/office/powerpoint/2010/main" val="4031777350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Deux contenu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4490113" y="6352913"/>
            <a:ext cx="4965101" cy="365125"/>
          </a:xfrm>
        </p:spPr>
        <p:txBody>
          <a:bodyPr/>
          <a:lstStyle/>
          <a:p>
            <a:r>
              <a:rPr lang="fr-FR" smtClean="0"/>
              <a:t>Japon – Produits d’épicerie Source : douanes japonaises, d’après Trade Data Monitor, données 2024</a:t>
            </a:r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9570661" y="6352913"/>
            <a:ext cx="901336" cy="365125"/>
          </a:xfrm>
        </p:spPr>
        <p:txBody>
          <a:bodyPr/>
          <a:lstStyle/>
          <a:p>
            <a:fld id="{6A68152B-30FF-4F47-8AD6-E728982B61F2}" type="slidenum">
              <a:rPr lang="fr-FR" smtClean="0"/>
              <a:t>‹N°›</a:t>
            </a:fld>
            <a:endParaRPr lang="fr-FR"/>
          </a:p>
        </p:txBody>
      </p:sp>
      <p:pic>
        <p:nvPicPr>
          <p:cNvPr id="2" name="Imag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1525" y="6334189"/>
            <a:ext cx="1367300" cy="402571"/>
          </a:xfrm>
          <a:prstGeom prst="rect">
            <a:avLst/>
          </a:prstGeom>
        </p:spPr>
      </p:pic>
      <p:sp>
        <p:nvSpPr>
          <p:cNvPr id="13" name="Espace réservé du texte 12"/>
          <p:cNvSpPr>
            <a:spLocks noGrp="1"/>
          </p:cNvSpPr>
          <p:nvPr>
            <p:ph type="body" sz="quarter" idx="13" hasCustomPrompt="1"/>
          </p:nvPr>
        </p:nvSpPr>
        <p:spPr>
          <a:xfrm>
            <a:off x="166798" y="224256"/>
            <a:ext cx="11858404" cy="401386"/>
          </a:xfrm>
          <a:solidFill>
            <a:srgbClr val="C00000"/>
          </a:solidFill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 smtClean="0"/>
              <a:t>Titre</a:t>
            </a:r>
          </a:p>
        </p:txBody>
      </p:sp>
      <p:sp>
        <p:nvSpPr>
          <p:cNvPr id="9" name="Espace réservé du texte 19"/>
          <p:cNvSpPr>
            <a:spLocks noGrp="1"/>
          </p:cNvSpPr>
          <p:nvPr>
            <p:ph type="body" sz="quarter" idx="15" hasCustomPrompt="1"/>
          </p:nvPr>
        </p:nvSpPr>
        <p:spPr>
          <a:xfrm>
            <a:off x="166797" y="825910"/>
            <a:ext cx="11852028" cy="737419"/>
          </a:xfrm>
          <a:noFill/>
        </p:spPr>
        <p:txBody>
          <a:bodyPr anchor="t" anchorCtr="0"/>
          <a:lstStyle>
            <a:lvl2pPr>
              <a:defRPr>
                <a:solidFill>
                  <a:srgbClr val="C00000"/>
                </a:solidFill>
              </a:defRPr>
            </a:lvl2pPr>
          </a:lstStyle>
          <a:p>
            <a:pPr lvl="1"/>
            <a:r>
              <a:rPr lang="fr-FR" dirty="0" smtClean="0"/>
              <a:t>Texte</a:t>
            </a:r>
          </a:p>
        </p:txBody>
      </p:sp>
      <p:graphicFrame>
        <p:nvGraphicFramePr>
          <p:cNvPr id="8" name="Tableau 7"/>
          <p:cNvGraphicFramePr>
            <a:graphicFrameLocks noGrp="1"/>
          </p:cNvGraphicFramePr>
          <p:nvPr userDrawn="1">
            <p:extLst/>
          </p:nvPr>
        </p:nvGraphicFramePr>
        <p:xfrm>
          <a:off x="166798" y="1763597"/>
          <a:ext cx="11852028" cy="43272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260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260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327270"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0B6482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0B648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0" name="ZoneTexte 9"/>
          <p:cNvSpPr txBox="1"/>
          <p:nvPr userDrawn="1"/>
        </p:nvSpPr>
        <p:spPr>
          <a:xfrm>
            <a:off x="166797" y="5736094"/>
            <a:ext cx="59292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500" b="1" dirty="0" smtClean="0">
                <a:solidFill>
                  <a:srgbClr val="C00000"/>
                </a:solidFill>
                <a:latin typeface="Marianne" panose="02000000000000000000" pitchFamily="50" charset="0"/>
              </a:rPr>
              <a:t>Fournisseurs</a:t>
            </a:r>
          </a:p>
        </p:txBody>
      </p:sp>
      <p:sp>
        <p:nvSpPr>
          <p:cNvPr id="11" name="ZoneTexte 10"/>
          <p:cNvSpPr txBox="1"/>
          <p:nvPr userDrawn="1"/>
        </p:nvSpPr>
        <p:spPr>
          <a:xfrm>
            <a:off x="6095999" y="5742763"/>
            <a:ext cx="5922825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500" b="1" dirty="0" smtClean="0">
                <a:solidFill>
                  <a:srgbClr val="C00000"/>
                </a:solidFill>
                <a:latin typeface="Marianne" panose="02000000000000000000" pitchFamily="50" charset="0"/>
              </a:rPr>
              <a:t>Parts de marché</a:t>
            </a:r>
          </a:p>
        </p:txBody>
      </p:sp>
    </p:spTree>
    <p:extLst>
      <p:ext uri="{BB962C8B-B14F-4D97-AF65-F5344CB8AC3E}">
        <p14:creationId xmlns:p14="http://schemas.microsoft.com/office/powerpoint/2010/main" val="1339693475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529087"/>
            <a:ext cx="10515600" cy="555130"/>
          </a:xfrm>
          <a:prstGeom prst="rect">
            <a:avLst/>
          </a:prstGeom>
          <a:noFill/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fr-FR" dirty="0" smtClean="0"/>
              <a:t>Texte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511038" y="6356350"/>
            <a:ext cx="5773783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rgbClr val="C00000"/>
                </a:solidFill>
                <a:latin typeface="Marianne" panose="02000000000000000000" pitchFamily="50" charset="0"/>
              </a:defRPr>
            </a:lvl1pPr>
          </a:lstStyle>
          <a:p>
            <a:r>
              <a:rPr lang="fr-FR" smtClean="0"/>
              <a:t>Japon – Produits d’épicerie Source : douanes japonaises, d’après Trade Data Monitor, données 2024</a:t>
            </a:r>
            <a:endParaRPr lang="fr-FR" dirty="0" smtClean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10284821" y="6356350"/>
            <a:ext cx="90133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rgbClr val="C00000"/>
                </a:solidFill>
                <a:latin typeface="Marianne" panose="02000000000000000000" pitchFamily="50" charset="0"/>
              </a:defRPr>
            </a:lvl1pPr>
          </a:lstStyle>
          <a:p>
            <a:fld id="{6A68152B-30FF-4F47-8AD6-E728982B61F2}" type="slidenum">
              <a:rPr lang="fr-FR" smtClean="0"/>
              <a:pPr/>
              <a:t>‹N°›</a:t>
            </a:fld>
            <a:endParaRPr lang="fr-FR" dirty="0"/>
          </a:p>
        </p:txBody>
      </p:sp>
      <p:cxnSp>
        <p:nvCxnSpPr>
          <p:cNvPr id="7" name="Connecteur droit 6"/>
          <p:cNvCxnSpPr/>
          <p:nvPr userDrawn="1"/>
        </p:nvCxnSpPr>
        <p:spPr>
          <a:xfrm flipH="1">
            <a:off x="4490113" y="6229685"/>
            <a:ext cx="7701888" cy="1298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522444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54" r:id="rId2"/>
    <p:sldLayoutId id="2147483653" r:id="rId3"/>
    <p:sldLayoutId id="2147483657" r:id="rId4"/>
    <p:sldLayoutId id="2147483659" r:id="rId5"/>
    <p:sldLayoutId id="2147483658" r:id="rId6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000" b="0" kern="1200">
          <a:solidFill>
            <a:schemeClr val="bg1"/>
          </a:solidFill>
          <a:latin typeface="Marianne" panose="02000000000000000000" pitchFamily="50" charset="0"/>
          <a:ea typeface="Malgun Gothic Semilight" panose="020B0502040204020203" pitchFamily="34" charset="-128"/>
          <a:cs typeface="Malgun Gothic Semilight" panose="020B0502040204020203" pitchFamily="34" charset="-128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000" b="0" kern="1200">
          <a:solidFill>
            <a:srgbClr val="C00000"/>
          </a:solidFill>
          <a:latin typeface="Marianne" panose="02000000000000000000" pitchFamily="50" charset="0"/>
          <a:ea typeface="Malgun Gothic Semilight" panose="020B0502040204020203" pitchFamily="34" charset="-128"/>
          <a:cs typeface="Malgun Gothic Semilight" panose="020B0502040204020203" pitchFamily="34" charset="-128"/>
        </a:defRPr>
      </a:lvl1pPr>
      <a:lvl2pPr marL="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2000" b="0" kern="1200">
          <a:solidFill>
            <a:srgbClr val="0B6482"/>
          </a:solidFill>
          <a:latin typeface="Marianne" panose="02000000000000000000" pitchFamily="50" charset="0"/>
          <a:ea typeface="Malgun Gothic Semilight" panose="020B0502040204020203" pitchFamily="34" charset="-128"/>
          <a:cs typeface="Malgun Gothic Semilight" panose="020B0502040204020203" pitchFamily="34" charset="-128"/>
        </a:defRPr>
      </a:lvl2pPr>
      <a:lvl3pPr marL="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4000" b="1" kern="1200">
          <a:solidFill>
            <a:srgbClr val="0B6482"/>
          </a:solidFill>
          <a:latin typeface="Marianne" panose="02000000000000000000" pitchFamily="50" charset="0"/>
          <a:ea typeface="Malgun Gothic Semilight" panose="020B0502040204020203" pitchFamily="34" charset="-128"/>
          <a:cs typeface="Malgun Gothic Semilight" panose="020B0502040204020203" pitchFamily="34" charset="-128"/>
        </a:defRPr>
      </a:lvl3pPr>
      <a:lvl4pPr marL="13716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4000" kern="1200">
          <a:solidFill>
            <a:schemeClr val="tx1"/>
          </a:solidFill>
          <a:latin typeface="Marianne" panose="02000000000000000000" pitchFamily="50" charset="0"/>
          <a:ea typeface="Malgun Gothic Semilight" panose="020B0502040204020203" pitchFamily="34" charset="-128"/>
          <a:cs typeface="Malgun Gothic Semilight" panose="020B0502040204020203" pitchFamily="34" charset="-128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Marianne" panose="02000000000000000000" pitchFamily="50" charset="0"/>
          <a:ea typeface="Malgun Gothic Semilight" panose="020B0502040204020203" pitchFamily="34" charset="-128"/>
          <a:cs typeface="Malgun Gothic Semilight" panose="020B0502040204020203" pitchFamily="34" charset="-128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fr-FR" dirty="0" smtClean="0"/>
              <a:t>japon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4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FR" dirty="0" smtClean="0"/>
              <a:t>2024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7383968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/>
          <p:cNvSpPr>
            <a:spLocks noGrp="1"/>
          </p:cNvSpPr>
          <p:nvPr>
            <p:ph type="body" sz="quarter" idx="10"/>
          </p:nvPr>
        </p:nvSpPr>
        <p:spPr>
          <a:xfrm>
            <a:off x="2811710" y="2888913"/>
            <a:ext cx="6568580" cy="1080173"/>
          </a:xfrm>
        </p:spPr>
        <p:txBody>
          <a:bodyPr>
            <a:normAutofit lnSpcReduction="10000"/>
          </a:bodyPr>
          <a:lstStyle/>
          <a:p>
            <a:r>
              <a:rPr lang="fr-FR" dirty="0" smtClean="0"/>
              <a:t>1806 – Chocolat et préparations cacaotées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9748899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Japon – Produits d’épicerie </a:t>
            </a:r>
          </a:p>
          <a:p>
            <a:r>
              <a:rPr lang="fr-FR" i="1" dirty="0" smtClean="0"/>
              <a:t>Source : douane japonaise, d’après Trade Data Monitor, données 2024</a:t>
            </a:r>
            <a:endParaRPr lang="fr-FR" i="1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11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 smtClean="0"/>
              <a:t>1806 – Chocolat et préparations cacaotées (en volume)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>
                <a:cs typeface="Calibri" panose="020F0502020204030204" pitchFamily="34" charset="0"/>
              </a:rPr>
              <a:t>Les principaux fournisseurs sont asiatiques. La France est </a:t>
            </a:r>
            <a:r>
              <a:rPr lang="fr-FR" dirty="0" smtClean="0">
                <a:cs typeface="Calibri" panose="020F0502020204030204" pitchFamily="34" charset="0"/>
              </a:rPr>
              <a:t>en 12</a:t>
            </a:r>
            <a:r>
              <a:rPr lang="fr-FR" baseline="30000" dirty="0" smtClean="0">
                <a:cs typeface="Calibri" panose="020F0502020204030204" pitchFamily="34" charset="0"/>
              </a:rPr>
              <a:t>e</a:t>
            </a:r>
            <a:r>
              <a:rPr lang="fr-FR" dirty="0" smtClean="0">
                <a:cs typeface="Calibri" panose="020F0502020204030204" pitchFamily="34" charset="0"/>
              </a:rPr>
              <a:t> position avec moins de 1 % </a:t>
            </a:r>
            <a:r>
              <a:rPr lang="fr-FR" dirty="0">
                <a:cs typeface="Calibri" panose="020F0502020204030204" pitchFamily="34" charset="0"/>
              </a:rPr>
              <a:t>de part de marché</a:t>
            </a:r>
            <a:r>
              <a:rPr lang="fr-FR" dirty="0" smtClean="0">
                <a:cs typeface="Calibri" panose="020F0502020204030204" pitchFamily="34" charset="0"/>
              </a:rPr>
              <a:t>.</a:t>
            </a:r>
            <a:endParaRPr lang="fr-FR" dirty="0"/>
          </a:p>
        </p:txBody>
      </p:sp>
      <p:graphicFrame>
        <p:nvGraphicFramePr>
          <p:cNvPr id="6" name="Graphique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73141586"/>
              </p:ext>
            </p:extLst>
          </p:nvPr>
        </p:nvGraphicFramePr>
        <p:xfrm>
          <a:off x="166797" y="1763597"/>
          <a:ext cx="5931999" cy="39493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Graphique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52462107"/>
              </p:ext>
            </p:extLst>
          </p:nvPr>
        </p:nvGraphicFramePr>
        <p:xfrm>
          <a:off x="6098796" y="1763597"/>
          <a:ext cx="5920029" cy="39493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5982399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Japon </a:t>
            </a:r>
            <a:r>
              <a:rPr lang="fr-FR" dirty="0"/>
              <a:t>– </a:t>
            </a:r>
            <a:r>
              <a:rPr lang="fr-FR" dirty="0" smtClean="0"/>
              <a:t>Produits d’épicerie</a:t>
            </a:r>
            <a:endParaRPr lang="fr-FR" dirty="0"/>
          </a:p>
          <a:p>
            <a:r>
              <a:rPr lang="fr-FR" i="1" dirty="0"/>
              <a:t>Source : </a:t>
            </a:r>
            <a:r>
              <a:rPr lang="fr-FR" i="1" dirty="0" smtClean="0"/>
              <a:t>douane japonaise, </a:t>
            </a:r>
            <a:r>
              <a:rPr lang="fr-FR" i="1" dirty="0"/>
              <a:t>d’après Trade Data Monitor, données 2024</a:t>
            </a: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2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 smtClean="0"/>
              <a:t>Principaux postes d’importation (en valeur)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5"/>
          </p:nvPr>
        </p:nvSpPr>
        <p:spPr/>
        <p:txBody>
          <a:bodyPr>
            <a:normAutofit/>
          </a:bodyPr>
          <a:lstStyle/>
          <a:p>
            <a:r>
              <a:rPr lang="fr-FR" dirty="0"/>
              <a:t>La structure des importations japonaises a peu évolué </a:t>
            </a:r>
            <a:r>
              <a:rPr lang="fr-FR" dirty="0" smtClean="0"/>
              <a:t>ces 10 </a:t>
            </a:r>
            <a:r>
              <a:rPr lang="fr-FR" dirty="0"/>
              <a:t>dernières </a:t>
            </a:r>
            <a:r>
              <a:rPr lang="fr-FR" dirty="0" smtClean="0"/>
              <a:t>années, contrairement à celle des importations de France, où le poste </a:t>
            </a:r>
            <a:r>
              <a:rPr lang="fr-FR" i="1" dirty="0" smtClean="0"/>
              <a:t>Eaux minérales</a:t>
            </a:r>
            <a:r>
              <a:rPr lang="fr-FR" dirty="0" smtClean="0"/>
              <a:t> </a:t>
            </a:r>
            <a:r>
              <a:rPr lang="fr-FR" dirty="0"/>
              <a:t>étant encore de </a:t>
            </a:r>
            <a:r>
              <a:rPr lang="fr-FR" dirty="0" smtClean="0"/>
              <a:t>47 % </a:t>
            </a:r>
            <a:r>
              <a:rPr lang="fr-FR" dirty="0"/>
              <a:t>en </a:t>
            </a:r>
            <a:r>
              <a:rPr lang="fr-FR" dirty="0" smtClean="0"/>
              <a:t>2015. </a:t>
            </a:r>
            <a:endParaRPr lang="fr-FR" dirty="0"/>
          </a:p>
        </p:txBody>
      </p:sp>
      <p:graphicFrame>
        <p:nvGraphicFramePr>
          <p:cNvPr id="6" name="Graphique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40449777"/>
              </p:ext>
            </p:extLst>
          </p:nvPr>
        </p:nvGraphicFramePr>
        <p:xfrm>
          <a:off x="166797" y="1763598"/>
          <a:ext cx="5931999" cy="39493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Graphique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22977046"/>
              </p:ext>
            </p:extLst>
          </p:nvPr>
        </p:nvGraphicFramePr>
        <p:xfrm>
          <a:off x="6098796" y="1763598"/>
          <a:ext cx="5926406" cy="39493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9292885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Japon – Produits d’épicerie </a:t>
            </a:r>
          </a:p>
          <a:p>
            <a:r>
              <a:rPr lang="fr-FR" i="1" dirty="0" smtClean="0"/>
              <a:t>Source : douane japonaise, d’après Trade Data Monitor, données 2024</a:t>
            </a:r>
            <a:endParaRPr lang="fr-FR" i="1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3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 smtClean="0"/>
              <a:t>Fournisseurs et parts de marché (en valeur)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/>
              <a:t>La part de marché de la France, </a:t>
            </a:r>
            <a:r>
              <a:rPr lang="fr-FR" dirty="0" smtClean="0"/>
              <a:t>11</a:t>
            </a:r>
            <a:r>
              <a:rPr lang="fr-FR" baseline="30000" dirty="0" smtClean="0"/>
              <a:t>e</a:t>
            </a:r>
            <a:r>
              <a:rPr lang="fr-FR" dirty="0" smtClean="0"/>
              <a:t> </a:t>
            </a:r>
            <a:r>
              <a:rPr lang="fr-FR" dirty="0"/>
              <a:t>fournisseur, se stabilise à </a:t>
            </a:r>
            <a:r>
              <a:rPr lang="fr-FR" dirty="0" smtClean="0"/>
              <a:t>3 % </a:t>
            </a:r>
            <a:r>
              <a:rPr lang="fr-FR" dirty="0"/>
              <a:t>en </a:t>
            </a:r>
            <a:r>
              <a:rPr lang="fr-FR" dirty="0" smtClean="0"/>
              <a:t>2024.</a:t>
            </a:r>
            <a:endParaRPr lang="fr-FR" dirty="0"/>
          </a:p>
        </p:txBody>
      </p:sp>
      <p:graphicFrame>
        <p:nvGraphicFramePr>
          <p:cNvPr id="6" name="Graphique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83477586"/>
              </p:ext>
            </p:extLst>
          </p:nvPr>
        </p:nvGraphicFramePr>
        <p:xfrm>
          <a:off x="166797" y="1763597"/>
          <a:ext cx="5923610" cy="389897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Graphique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77203407"/>
              </p:ext>
            </p:extLst>
          </p:nvPr>
        </p:nvGraphicFramePr>
        <p:xfrm>
          <a:off x="6090407" y="1763597"/>
          <a:ext cx="5934795" cy="389897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0255352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fr-FR" dirty="0"/>
              <a:t>2201/02 – </a:t>
            </a:r>
            <a:r>
              <a:rPr lang="fr-FR" dirty="0" smtClean="0"/>
              <a:t>Eaux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7216635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Japon – Produits d’épicerie </a:t>
            </a:r>
          </a:p>
          <a:p>
            <a:r>
              <a:rPr lang="fr-FR" i="1" dirty="0" smtClean="0"/>
              <a:t>Source : douane japonaise, d’après Trade Data Monitor, données 2024</a:t>
            </a:r>
            <a:endParaRPr lang="fr-FR" i="1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5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 smtClean="0"/>
              <a:t>2201/02 - Eaux (en valeur)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/>
              <a:t>L</a:t>
            </a:r>
            <a:r>
              <a:rPr lang="fr-FR" dirty="0">
                <a:cs typeface="Calibri" panose="020F0502020204030204" pitchFamily="34" charset="0"/>
              </a:rPr>
              <a:t>es </a:t>
            </a:r>
            <a:r>
              <a:rPr lang="fr-FR" i="1" dirty="0">
                <a:cs typeface="Calibri" panose="020F0502020204030204" pitchFamily="34" charset="0"/>
              </a:rPr>
              <a:t>Eaux aromatisées </a:t>
            </a:r>
            <a:r>
              <a:rPr lang="fr-FR" dirty="0">
                <a:cs typeface="Calibri" panose="020F0502020204030204" pitchFamily="34" charset="0"/>
              </a:rPr>
              <a:t>représentent </a:t>
            </a:r>
            <a:r>
              <a:rPr lang="fr-FR" dirty="0" smtClean="0">
                <a:cs typeface="Calibri" panose="020F0502020204030204" pitchFamily="34" charset="0"/>
              </a:rPr>
              <a:t>72 % </a:t>
            </a:r>
            <a:r>
              <a:rPr lang="fr-FR" dirty="0">
                <a:cs typeface="Calibri" panose="020F0502020204030204" pitchFamily="34" charset="0"/>
              </a:rPr>
              <a:t>des importations globales et </a:t>
            </a:r>
            <a:r>
              <a:rPr lang="fr-FR" dirty="0" smtClean="0">
                <a:cs typeface="Calibri" panose="020F0502020204030204" pitchFamily="34" charset="0"/>
              </a:rPr>
              <a:t>19 % </a:t>
            </a:r>
            <a:r>
              <a:rPr lang="fr-FR" dirty="0">
                <a:cs typeface="Calibri" panose="020F0502020204030204" pitchFamily="34" charset="0"/>
              </a:rPr>
              <a:t>des importations en provenance de France</a:t>
            </a:r>
            <a:r>
              <a:rPr lang="fr-FR" dirty="0" smtClean="0">
                <a:cs typeface="Calibri" panose="020F0502020204030204" pitchFamily="34" charset="0"/>
              </a:rPr>
              <a:t>.</a:t>
            </a:r>
            <a:endParaRPr lang="fr-FR" dirty="0"/>
          </a:p>
        </p:txBody>
      </p:sp>
      <p:graphicFrame>
        <p:nvGraphicFramePr>
          <p:cNvPr id="6" name="Graphique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74105356"/>
              </p:ext>
            </p:extLst>
          </p:nvPr>
        </p:nvGraphicFramePr>
        <p:xfrm>
          <a:off x="166797" y="1763597"/>
          <a:ext cx="5931999" cy="38738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Graphique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38759695"/>
              </p:ext>
            </p:extLst>
          </p:nvPr>
        </p:nvGraphicFramePr>
        <p:xfrm>
          <a:off x="6098796" y="1763597"/>
          <a:ext cx="5926406" cy="38738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4138429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Japon – Produits d’épicerie </a:t>
            </a:r>
          </a:p>
          <a:p>
            <a:r>
              <a:rPr lang="fr-FR" i="1" dirty="0" smtClean="0"/>
              <a:t>Source : douane japonaise, d’après Trade Data Monitor, données 2024</a:t>
            </a:r>
            <a:endParaRPr lang="fr-FR" i="1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6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 smtClean="0"/>
              <a:t>2202 – Eaux aromatisées (en volume)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 smtClean="0">
                <a:cs typeface="Calibri" panose="020F0502020204030204" pitchFamily="34" charset="0"/>
              </a:rPr>
              <a:t>Dans un marché haussier et dominé par la Suisse, la </a:t>
            </a:r>
            <a:r>
              <a:rPr lang="fr-FR" dirty="0">
                <a:cs typeface="Calibri" panose="020F0502020204030204" pitchFamily="34" charset="0"/>
              </a:rPr>
              <a:t>part de marché de la France </a:t>
            </a:r>
            <a:r>
              <a:rPr lang="fr-FR" dirty="0" smtClean="0">
                <a:cs typeface="Calibri" panose="020F0502020204030204" pitchFamily="34" charset="0"/>
              </a:rPr>
              <a:t>reste très faible avec seulement 2 % de part de marché.</a:t>
            </a:r>
            <a:endParaRPr lang="fr-FR" dirty="0"/>
          </a:p>
          <a:p>
            <a:endParaRPr lang="fr-FR" dirty="0"/>
          </a:p>
        </p:txBody>
      </p:sp>
      <p:graphicFrame>
        <p:nvGraphicFramePr>
          <p:cNvPr id="8" name="Graphique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87631329"/>
              </p:ext>
            </p:extLst>
          </p:nvPr>
        </p:nvGraphicFramePr>
        <p:xfrm>
          <a:off x="169201" y="1763597"/>
          <a:ext cx="5923610" cy="390736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Graphique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46822030"/>
              </p:ext>
            </p:extLst>
          </p:nvPr>
        </p:nvGraphicFramePr>
        <p:xfrm>
          <a:off x="6092811" y="1763597"/>
          <a:ext cx="5926014" cy="382296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2540458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Japon – Produits d’épicerie </a:t>
            </a:r>
          </a:p>
          <a:p>
            <a:r>
              <a:rPr lang="fr-FR" i="1" dirty="0" smtClean="0"/>
              <a:t>Source : douane japonaise, d’après Trade Data Monitor, données 2024</a:t>
            </a:r>
            <a:endParaRPr lang="fr-FR" i="1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7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 smtClean="0"/>
              <a:t>2201 – Eaux minérales (en volume)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>
                <a:cs typeface="Calibri" panose="020F0502020204030204" pitchFamily="34" charset="0"/>
              </a:rPr>
              <a:t>Les importations japonaises sont en baisse </a:t>
            </a:r>
            <a:r>
              <a:rPr lang="fr-FR" dirty="0" smtClean="0">
                <a:cs typeface="Calibri" panose="020F0502020204030204" pitchFamily="34" charset="0"/>
              </a:rPr>
              <a:t>constante, dans un marché historiquement dominé par la France (41 % </a:t>
            </a:r>
            <a:r>
              <a:rPr lang="fr-FR" dirty="0">
                <a:cs typeface="Calibri" panose="020F0502020204030204" pitchFamily="34" charset="0"/>
              </a:rPr>
              <a:t>de part de </a:t>
            </a:r>
            <a:r>
              <a:rPr lang="fr-FR" dirty="0" smtClean="0">
                <a:cs typeface="Calibri" panose="020F0502020204030204" pitchFamily="34" charset="0"/>
              </a:rPr>
              <a:t>marché</a:t>
            </a:r>
            <a:r>
              <a:rPr lang="fr-FR" dirty="0">
                <a:cs typeface="Calibri" panose="020F0502020204030204" pitchFamily="34" charset="0"/>
              </a:rPr>
              <a:t> </a:t>
            </a:r>
            <a:r>
              <a:rPr lang="fr-FR" dirty="0" smtClean="0">
                <a:cs typeface="Calibri" panose="020F0502020204030204" pitchFamily="34" charset="0"/>
              </a:rPr>
              <a:t>en 2024).</a:t>
            </a:r>
            <a:endParaRPr lang="fr-FR" dirty="0"/>
          </a:p>
        </p:txBody>
      </p:sp>
      <p:graphicFrame>
        <p:nvGraphicFramePr>
          <p:cNvPr id="6" name="Graphique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22452345"/>
              </p:ext>
            </p:extLst>
          </p:nvPr>
        </p:nvGraphicFramePr>
        <p:xfrm>
          <a:off x="166797" y="1763597"/>
          <a:ext cx="5923609" cy="39088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Graphique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63767203"/>
              </p:ext>
            </p:extLst>
          </p:nvPr>
        </p:nvGraphicFramePr>
        <p:xfrm>
          <a:off x="6090405" y="1763597"/>
          <a:ext cx="5928419" cy="39088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8818657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/>
          <p:cNvSpPr>
            <a:spLocks noGrp="1"/>
          </p:cNvSpPr>
          <p:nvPr>
            <p:ph type="body" sz="quarter" idx="10"/>
          </p:nvPr>
        </p:nvSpPr>
        <p:spPr>
          <a:xfrm>
            <a:off x="2962712" y="2866848"/>
            <a:ext cx="6266576" cy="1124304"/>
          </a:xfrm>
        </p:spPr>
        <p:txBody>
          <a:bodyPr>
            <a:normAutofit lnSpcReduction="10000"/>
          </a:bodyPr>
          <a:lstStyle/>
          <a:p>
            <a:r>
              <a:rPr lang="fr-FR" dirty="0" smtClean="0"/>
              <a:t>1905 – Produits de boulangerie, biscuiterie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4399238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>
          <a:xfrm>
            <a:off x="4515280" y="6352913"/>
            <a:ext cx="4965101" cy="365125"/>
          </a:xfrm>
        </p:spPr>
        <p:txBody>
          <a:bodyPr/>
          <a:lstStyle/>
          <a:p>
            <a:r>
              <a:rPr lang="fr-FR" dirty="0" smtClean="0"/>
              <a:t>Japon – Produits d’épicerie </a:t>
            </a:r>
          </a:p>
          <a:p>
            <a:r>
              <a:rPr lang="fr-FR" i="1" dirty="0" smtClean="0"/>
              <a:t>Source : douane japonaise, d’après Trade Data Monitor, données 2024</a:t>
            </a:r>
            <a:endParaRPr lang="fr-FR" i="1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9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 smtClean="0"/>
              <a:t>1905 – Produits de boulangerie, biscuiterie (en volume)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pPr algn="just"/>
            <a:r>
              <a:rPr lang="fr-FR" dirty="0" smtClean="0">
                <a:cs typeface="Calibri" panose="020F0502020204030204" pitchFamily="34" charset="0"/>
              </a:rPr>
              <a:t>Après une baisse en 2023, les importations japonaises repartent à la hausse. La </a:t>
            </a:r>
            <a:r>
              <a:rPr lang="fr-FR" dirty="0">
                <a:cs typeface="Calibri" panose="020F0502020204030204" pitchFamily="34" charset="0"/>
              </a:rPr>
              <a:t>France </a:t>
            </a:r>
            <a:r>
              <a:rPr lang="fr-FR" dirty="0" smtClean="0">
                <a:cs typeface="Calibri" panose="020F0502020204030204" pitchFamily="34" charset="0"/>
              </a:rPr>
              <a:t>reste </a:t>
            </a:r>
            <a:r>
              <a:rPr lang="fr-FR" dirty="0">
                <a:cs typeface="Calibri" panose="020F0502020204030204" pitchFamily="34" charset="0"/>
              </a:rPr>
              <a:t>le </a:t>
            </a:r>
            <a:r>
              <a:rPr lang="fr-FR" dirty="0" smtClean="0">
                <a:cs typeface="Calibri" panose="020F0502020204030204" pitchFamily="34" charset="0"/>
              </a:rPr>
              <a:t>5</a:t>
            </a:r>
            <a:r>
              <a:rPr lang="fr-FR" baseline="30000" dirty="0" smtClean="0">
                <a:cs typeface="Calibri" panose="020F0502020204030204" pitchFamily="34" charset="0"/>
              </a:rPr>
              <a:t>e</a:t>
            </a:r>
            <a:r>
              <a:rPr lang="fr-FR" dirty="0" smtClean="0">
                <a:cs typeface="Calibri" panose="020F0502020204030204" pitchFamily="34" charset="0"/>
              </a:rPr>
              <a:t> </a:t>
            </a:r>
            <a:r>
              <a:rPr lang="fr-FR" dirty="0">
                <a:cs typeface="Calibri" panose="020F0502020204030204" pitchFamily="34" charset="0"/>
              </a:rPr>
              <a:t>fournisseur avec </a:t>
            </a:r>
            <a:r>
              <a:rPr lang="fr-FR" dirty="0" smtClean="0">
                <a:cs typeface="Calibri" panose="020F0502020204030204" pitchFamily="34" charset="0"/>
              </a:rPr>
              <a:t>6 % </a:t>
            </a:r>
            <a:r>
              <a:rPr lang="fr-FR" dirty="0">
                <a:cs typeface="Calibri" panose="020F0502020204030204" pitchFamily="34" charset="0"/>
              </a:rPr>
              <a:t>de part de marché</a:t>
            </a:r>
            <a:r>
              <a:rPr lang="fr-FR" dirty="0" smtClean="0">
                <a:cs typeface="Calibri" panose="020F0502020204030204" pitchFamily="34" charset="0"/>
              </a:rPr>
              <a:t>.</a:t>
            </a:r>
            <a:endParaRPr lang="fr-FR" dirty="0"/>
          </a:p>
        </p:txBody>
      </p:sp>
      <p:graphicFrame>
        <p:nvGraphicFramePr>
          <p:cNvPr id="6" name="Graphique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88822013"/>
              </p:ext>
            </p:extLst>
          </p:nvPr>
        </p:nvGraphicFramePr>
        <p:xfrm>
          <a:off x="166797" y="1763597"/>
          <a:ext cx="5906832" cy="39241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Graphique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68966876"/>
              </p:ext>
            </p:extLst>
          </p:nvPr>
        </p:nvGraphicFramePr>
        <p:xfrm>
          <a:off x="6073629" y="1763597"/>
          <a:ext cx="5951573" cy="39241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550804796"/>
      </p:ext>
    </p:extLst>
  </p:cSld>
  <p:clrMapOvr>
    <a:masterClrMapping/>
  </p:clrMapOvr>
</p:sld>
</file>

<file path=ppt/theme/theme1.xml><?xml version="1.0" encoding="utf-8"?>
<a:theme xmlns:a="http://schemas.openxmlformats.org/drawingml/2006/main" name="Panorama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439</TotalTime>
  <Words>428</Words>
  <Application>Microsoft Office PowerPoint</Application>
  <PresentationFormat>Grand écran</PresentationFormat>
  <Paragraphs>58</Paragraphs>
  <Slides>11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11</vt:i4>
      </vt:variant>
    </vt:vector>
  </HeadingPairs>
  <TitlesOfParts>
    <vt:vector size="16" baseType="lpstr">
      <vt:lpstr>Malgun Gothic Semilight</vt:lpstr>
      <vt:lpstr>Arial</vt:lpstr>
      <vt:lpstr>Calibri</vt:lpstr>
      <vt:lpstr>Marianne</vt:lpstr>
      <vt:lpstr>Panorama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FranceAgriMer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VERSLUYS Henri</dc:creator>
  <cp:lastModifiedBy>PEYPOUDAT Margaux</cp:lastModifiedBy>
  <cp:revision>63</cp:revision>
  <dcterms:created xsi:type="dcterms:W3CDTF">2025-04-03T15:40:27Z</dcterms:created>
  <dcterms:modified xsi:type="dcterms:W3CDTF">2025-06-24T07:37:15Z</dcterms:modified>
</cp:coreProperties>
</file>