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1.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2.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drawings/drawing3.xml" ContentType="application/vnd.openxmlformats-officedocument.drawingml.chartshapes+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drawings/drawing4.xml" ContentType="application/vnd.openxmlformats-officedocument.drawingml.chartshapes+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drawings/drawing5.xml" ContentType="application/vnd.openxmlformats-officedocument.drawingml.chartshapes+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71" r:id="rId3"/>
    <p:sldId id="257" r:id="rId4"/>
    <p:sldId id="272" r:id="rId5"/>
    <p:sldId id="273" r:id="rId6"/>
    <p:sldId id="274" r:id="rId7"/>
    <p:sldId id="275" r:id="rId8"/>
    <p:sldId id="276"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B6482"/>
    <a:srgbClr val="00FF00"/>
    <a:srgbClr val="2FB6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8" autoAdjust="0"/>
    <p:restoredTop sz="96229" autoAdjust="0"/>
  </p:normalViewPr>
  <p:slideViewPr>
    <p:cSldViewPr snapToGrid="0" showGuides="1">
      <p:cViewPr varScale="1">
        <p:scale>
          <a:sx n="110" d="100"/>
          <a:sy n="110" d="100"/>
        </p:scale>
        <p:origin x="930" y="96"/>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chartUserShapes" Target="../drawings/drawing3.xml"/></Relationships>
</file>

<file path=ppt/charts/_rels/chart13.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chartUserShapes" Target="../drawings/drawing4.xml"/></Relationships>
</file>

<file path=ppt/charts/_rels/chart14.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chartUserShapes" Target="../drawings/drawing5.xml"/></Relationships>
</file>

<file path=ppt/charts/_rels/chart16.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1.xml"/></Relationships>
</file>

<file path=ppt/charts/_rels/chart7.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2.xml"/></Relationships>
</file>

<file path=ppt/charts/_rels/chart8.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solidFill>
              <a:schemeClr val="bg1">
                <a:lumMod val="75000"/>
              </a:schemeClr>
            </a:solidFill>
          </c:spPr>
          <c:explosion val="14"/>
          <c:dPt>
            <c:idx val="0"/>
            <c:bubble3D val="0"/>
            <c:spPr>
              <a:solidFill>
                <a:srgbClr val="00FF00"/>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E06D-4E8C-AA1A-2A04933DB140}"/>
              </c:ext>
            </c:extLst>
          </c:dPt>
          <c:dPt>
            <c:idx val="1"/>
            <c:bubble3D val="0"/>
            <c:spPr>
              <a:solidFill>
                <a:schemeClr val="bg1">
                  <a:lumMod val="95000"/>
                </a:schemeClr>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E06D-4E8C-AA1A-2A04933DB140}"/>
              </c:ext>
            </c:extLst>
          </c:dPt>
          <c:dLbls>
            <c:dLbl>
              <c:idx val="0"/>
              <c:layout>
                <c:manualLayout>
                  <c:x val="-1.8695358398853057E-2"/>
                  <c:y val="-2.8028028028028028E-2"/>
                </c:manualLayout>
              </c:layout>
              <c:tx>
                <c:rich>
                  <a:bodyPr rot="0" spcFirstLastPara="1" vertOverflow="ellipsis" vert="horz" wrap="square" anchor="ctr" anchorCtr="1"/>
                  <a:lstStyle/>
                  <a:p>
                    <a:pPr>
                      <a:defRPr sz="800" b="0" i="0" u="none" strike="noStrike" kern="1200" baseline="0">
                        <a:solidFill>
                          <a:srgbClr val="00B050"/>
                        </a:solidFill>
                        <a:latin typeface="Marianne" panose="02000000000000000000" pitchFamily="50" charset="0"/>
                        <a:ea typeface="+mn-ea"/>
                        <a:cs typeface="+mn-cs"/>
                      </a:defRPr>
                    </a:pPr>
                    <a:r>
                      <a:rPr lang="fr-FR" b="1">
                        <a:solidFill>
                          <a:srgbClr val="00FF00"/>
                        </a:solidFill>
                      </a:rPr>
                      <a:t>Importations</a:t>
                    </a:r>
                    <a:r>
                      <a:rPr lang="fr-FR" b="1" baseline="0">
                        <a:solidFill>
                          <a:srgbClr val="00FF00"/>
                        </a:solidFill>
                      </a:rPr>
                      <a:t> </a:t>
                    </a:r>
                    <a:r>
                      <a:rPr lang="fr-FR" b="1" baseline="0" smtClean="0">
                        <a:solidFill>
                          <a:srgbClr val="00FF00"/>
                        </a:solidFill>
                      </a:rPr>
                      <a:t>mexicaines de </a:t>
                    </a:r>
                    <a:r>
                      <a:rPr lang="fr-FR" b="1" dirty="0">
                        <a:solidFill>
                          <a:srgbClr val="00FF00"/>
                        </a:solidFill>
                      </a:rPr>
                      <a:t>produits agricoles et agro-alimentaires</a:t>
                    </a:r>
                    <a:r>
                      <a:rPr lang="fr-FR" baseline="0" dirty="0"/>
                      <a:t>
</a:t>
                    </a:r>
                    <a:fld id="{002289E1-73BB-46FC-9E08-4966A82EF2D0}" type="VALUE">
                      <a:rPr lang="fr-FR" b="1" baseline="0">
                        <a:solidFill>
                          <a:srgbClr val="00FF00"/>
                        </a:solidFill>
                      </a:rPr>
                      <a:pPr>
                        <a:defRPr>
                          <a:solidFill>
                            <a:srgbClr val="00B050"/>
                          </a:solidFill>
                        </a:defRPr>
                      </a:pPr>
                      <a:t>[VALEUR]</a:t>
                    </a:fld>
                    <a:endParaRPr lang="fr-FR" baseline="0" dirty="0"/>
                  </a:p>
                </c:rich>
              </c:tx>
              <c:spPr>
                <a:noFill/>
                <a:ln>
                  <a:noFill/>
                </a:ln>
                <a:effectLst/>
              </c:spPr>
              <c:txPr>
                <a:bodyPr rot="0" spcFirstLastPara="1" vertOverflow="ellipsis" vert="horz" wrap="square" anchor="ctr" anchorCtr="1"/>
                <a:lstStyle/>
                <a:p>
                  <a:pPr>
                    <a:defRPr sz="800" b="0" i="0" u="none" strike="noStrike" kern="1200" baseline="0">
                      <a:solidFill>
                        <a:srgbClr val="00B050"/>
                      </a:solidFill>
                      <a:latin typeface="Marianne" panose="02000000000000000000" pitchFamily="50" charset="0"/>
                      <a:ea typeface="+mn-ea"/>
                      <a:cs typeface="+mn-cs"/>
                    </a:defRPr>
                  </a:pPr>
                  <a:endParaRPr lang="fr-FR"/>
                </a:p>
              </c:txPr>
              <c:dLblPos val="bestFit"/>
              <c:showLegendKey val="0"/>
              <c:showVal val="1"/>
              <c:showCatName val="1"/>
              <c:showSerName val="0"/>
              <c:showPercent val="0"/>
              <c:showBubbleSize val="0"/>
              <c:extLst>
                <c:ext xmlns:c15="http://schemas.microsoft.com/office/drawing/2012/chart" uri="{CE6537A1-D6FC-4f65-9D91-7224C49458BB}">
                  <c15:layout>
                    <c:manualLayout>
                      <c:w val="0.25527176510890942"/>
                      <c:h val="0.23423423423423423"/>
                    </c:manualLayout>
                  </c15:layout>
                  <c15:dlblFieldTable/>
                  <c15:showDataLabelsRange val="0"/>
                </c:ext>
                <c:ext xmlns:c16="http://schemas.microsoft.com/office/drawing/2014/chart" uri="{C3380CC4-5D6E-409C-BE32-E72D297353CC}">
                  <c16:uniqueId val="{00000001-E06D-4E8C-AA1A-2A04933DB140}"/>
                </c:ext>
              </c:extLst>
            </c:dLbl>
            <c:dLbl>
              <c:idx val="1"/>
              <c:layout>
                <c:manualLayout>
                  <c:x val="0.65882590205104286"/>
                  <c:y val="-1.2011696736106112E-2"/>
                </c:manualLayout>
              </c:layout>
              <c:tx>
                <c:rich>
                  <a:bodyPr/>
                  <a:lstStyle/>
                  <a:p>
                    <a:fld id="{773DD524-B05D-458C-99D0-37A99F215869}" type="CATEGORYNAME">
                      <a:rPr lang="en-US" b="1">
                        <a:solidFill>
                          <a:schemeClr val="bg1"/>
                        </a:solidFill>
                      </a:rPr>
                      <a:pPr/>
                      <a:t>[NOM DE CATÉGORIE]</a:t>
                    </a:fld>
                    <a:r>
                      <a:rPr lang="en-US" b="1" dirty="0">
                        <a:solidFill>
                          <a:schemeClr val="bg1"/>
                        </a:solidFill>
                      </a:rPr>
                      <a:t> importations</a:t>
                    </a:r>
                    <a:r>
                      <a:rPr lang="en-US" b="1" baseline="0" dirty="0">
                        <a:solidFill>
                          <a:schemeClr val="bg1"/>
                        </a:solidFill>
                      </a:rPr>
                      <a:t>
</a:t>
                    </a:r>
                    <a:fld id="{771EA488-AC91-44E9-AD72-1927EA6DE62F}" type="VALUE">
                      <a:rPr lang="en-US" b="1" baseline="0">
                        <a:solidFill>
                          <a:schemeClr val="bg1"/>
                        </a:solidFill>
                      </a:rPr>
                      <a:pPr/>
                      <a:t>[VALEUR]</a:t>
                    </a:fld>
                    <a:endParaRPr lang="en-US" b="1" baseline="0" dirty="0">
                      <a:solidFill>
                        <a:schemeClr val="bg1"/>
                      </a:solidFill>
                    </a:endParaRPr>
                  </a:p>
                </c:rich>
              </c:tx>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24086182868364278"/>
                      <c:h val="0.14534534534534535"/>
                    </c:manualLayout>
                  </c15:layout>
                  <c15:dlblFieldTable/>
                  <c15:showDataLabelsRange val="0"/>
                </c:ext>
                <c:ext xmlns:c16="http://schemas.microsoft.com/office/drawing/2014/chart" uri="{C3380CC4-5D6E-409C-BE32-E72D297353CC}">
                  <c16:uniqueId val="{00000003-E06D-4E8C-AA1A-2A04933DB140}"/>
                </c:ext>
              </c:extLst>
            </c:dLbl>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dLblPos val="outEnd"/>
            <c:showLegendKey val="0"/>
            <c:showVal val="1"/>
            <c:showCatName val="1"/>
            <c:showSerName val="0"/>
            <c:showPercent val="0"/>
            <c:showBubbleSize val="0"/>
            <c:separator>
</c:separator>
            <c:showLeaderLines val="0"/>
            <c:extLst>
              <c:ext xmlns:c15="http://schemas.microsoft.com/office/drawing/2012/chart" uri="{CE6537A1-D6FC-4f65-9D91-7224C49458BB}"/>
            </c:extLst>
          </c:dLbls>
          <c:cat>
            <c:strRef>
              <c:extLst>
                <c:ext xmlns:c15="http://schemas.microsoft.com/office/drawing/2012/chart" uri="{02D57815-91ED-43cb-92C2-25804820EDAC}">
                  <c15:fullRef>
                    <c15:sqref>'Import. IAA'!$C$14:$C$16</c15:sqref>
                  </c15:fullRef>
                </c:ext>
              </c:extLst>
              <c:f>'Import. IAA'!$C$15:$C$16</c:f>
              <c:strCache>
                <c:ptCount val="2"/>
                <c:pt idx="0">
                  <c:v>Produits agricoles et agro-alimentaires</c:v>
                </c:pt>
                <c:pt idx="1">
                  <c:v>Autres</c:v>
                </c:pt>
              </c:strCache>
            </c:strRef>
          </c:cat>
          <c:val>
            <c:numRef>
              <c:extLst>
                <c:ext xmlns:c15="http://schemas.microsoft.com/office/drawing/2012/chart" uri="{02D57815-91ED-43cb-92C2-25804820EDAC}">
                  <c15:fullRef>
                    <c15:sqref>'Import. IAA'!$M$14:$M$16</c15:sqref>
                  </c15:fullRef>
                </c:ext>
              </c:extLst>
              <c:f>'Import. IAA'!$M$15:$M$16</c:f>
              <c:numCache>
                <c:formatCode>0%</c:formatCode>
                <c:ptCount val="2"/>
                <c:pt idx="0">
                  <c:v>6.4311048156330833E-2</c:v>
                </c:pt>
                <c:pt idx="1">
                  <c:v>0.93568895184366918</c:v>
                </c:pt>
              </c:numCache>
            </c:numRef>
          </c:val>
          <c:extLst>
            <c:ext xmlns:c15="http://schemas.microsoft.com/office/drawing/2012/chart" uri="{02D57815-91ED-43cb-92C2-25804820EDAC}">
              <c15:categoryFilterExceptions/>
            </c:ext>
            <c:ext xmlns:c16="http://schemas.microsoft.com/office/drawing/2014/chart" uri="{C3380CC4-5D6E-409C-BE32-E72D297353CC}">
              <c16:uniqueId val="{00000004-E06D-4E8C-AA1A-2A04933DB140}"/>
            </c:ext>
          </c:extLst>
        </c:ser>
        <c:dLbls>
          <c:showLegendKey val="0"/>
          <c:showVal val="0"/>
          <c:showCatName val="0"/>
          <c:showSerName val="0"/>
          <c:showPercent val="0"/>
          <c:showBubbleSize val="0"/>
          <c:showLeaderLines val="0"/>
        </c:dLbls>
        <c:firstSliceAng val="50"/>
      </c:pieChart>
      <c:spPr>
        <a:noFill/>
        <a:ln>
          <a:noFill/>
        </a:ln>
        <a:effectLst/>
      </c:spPr>
    </c:plotArea>
    <c:plotVisOnly val="1"/>
    <c:dispBlanksAs val="gap"/>
    <c:showDLblsOverMax val="0"/>
  </c:chart>
  <c:spPr>
    <a:noFill/>
    <a:ln>
      <a:noFill/>
    </a:ln>
    <a:effectLst/>
  </c:spPr>
  <c:txPr>
    <a:bodyPr/>
    <a:lstStyle/>
    <a:p>
      <a:pPr>
        <a:defRPr sz="800">
          <a:latin typeface="Marianne" panose="02000000000000000000" pitchFamily="50" charset="0"/>
        </a:defRPr>
      </a:pPr>
      <a:endParaRPr lang="fr-FR"/>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solidFill>
              <a:schemeClr val="accent4">
                <a:lumMod val="60000"/>
                <a:lumOff val="40000"/>
              </a:schemeClr>
            </a:solidFill>
          </c:spPr>
          <c:dPt>
            <c:idx val="0"/>
            <c:bubble3D val="0"/>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01-BBEF-48C3-B01E-99D5226F6DED}"/>
              </c:ext>
            </c:extLst>
          </c:dPt>
          <c:dPt>
            <c:idx val="1"/>
            <c:bubble3D val="0"/>
            <c:spPr>
              <a:solidFill>
                <a:srgbClr val="C00000"/>
              </a:solidFill>
              <a:ln w="19050">
                <a:solidFill>
                  <a:schemeClr val="lt1"/>
                </a:solidFill>
              </a:ln>
              <a:effectLst/>
            </c:spPr>
            <c:extLst>
              <c:ext xmlns:c16="http://schemas.microsoft.com/office/drawing/2014/chart" uri="{C3380CC4-5D6E-409C-BE32-E72D297353CC}">
                <c16:uniqueId val="{00000003-BBEF-48C3-B01E-99D5226F6DED}"/>
              </c:ext>
            </c:extLst>
          </c:dPt>
          <c:dPt>
            <c:idx val="2"/>
            <c:bubble3D val="0"/>
            <c:spPr>
              <a:solidFill>
                <a:schemeClr val="accent6">
                  <a:lumMod val="60000"/>
                  <a:lumOff val="40000"/>
                </a:schemeClr>
              </a:solidFill>
              <a:ln w="19050">
                <a:solidFill>
                  <a:schemeClr val="lt1"/>
                </a:solidFill>
              </a:ln>
              <a:effectLst/>
            </c:spPr>
            <c:extLst>
              <c:ext xmlns:c16="http://schemas.microsoft.com/office/drawing/2014/chart" uri="{C3380CC4-5D6E-409C-BE32-E72D297353CC}">
                <c16:uniqueId val="{00000005-BBEF-48C3-B01E-99D5226F6DED}"/>
              </c:ext>
            </c:extLst>
          </c:dPt>
          <c:dPt>
            <c:idx val="3"/>
            <c:bubble3D val="0"/>
            <c:spPr>
              <a:solidFill>
                <a:schemeClr val="accent2">
                  <a:lumMod val="40000"/>
                  <a:lumOff val="60000"/>
                </a:schemeClr>
              </a:solidFill>
              <a:ln w="19050">
                <a:solidFill>
                  <a:schemeClr val="lt1"/>
                </a:solidFill>
              </a:ln>
              <a:effectLst/>
            </c:spPr>
            <c:extLst>
              <c:ext xmlns:c16="http://schemas.microsoft.com/office/drawing/2014/chart" uri="{C3380CC4-5D6E-409C-BE32-E72D297353CC}">
                <c16:uniqueId val="{00000007-BBEF-48C3-B01E-99D5226F6DED}"/>
              </c:ext>
            </c:extLst>
          </c:dPt>
          <c:dPt>
            <c:idx val="4"/>
            <c:bubble3D val="0"/>
            <c:spPr>
              <a:solidFill>
                <a:schemeClr val="bg1">
                  <a:lumMod val="95000"/>
                </a:schemeClr>
              </a:solidFill>
              <a:ln w="19050">
                <a:solidFill>
                  <a:schemeClr val="lt1"/>
                </a:solidFill>
              </a:ln>
              <a:effectLst/>
            </c:spPr>
            <c:extLst>
              <c:ext xmlns:c16="http://schemas.microsoft.com/office/drawing/2014/chart" uri="{C3380CC4-5D6E-409C-BE32-E72D297353CC}">
                <c16:uniqueId val="{00000009-BBEF-48C3-B01E-99D5226F6DED}"/>
              </c:ext>
            </c:extLst>
          </c:dPt>
          <c:dPt>
            <c:idx val="5"/>
            <c:bubble3D val="0"/>
            <c:spPr>
              <a:solidFill>
                <a:schemeClr val="accent6">
                  <a:lumMod val="75000"/>
                </a:schemeClr>
              </a:solidFill>
              <a:ln w="19050">
                <a:solidFill>
                  <a:schemeClr val="lt1"/>
                </a:solidFill>
              </a:ln>
              <a:effectLst/>
            </c:spPr>
            <c:extLst>
              <c:ext xmlns:c16="http://schemas.microsoft.com/office/drawing/2014/chart" uri="{C3380CC4-5D6E-409C-BE32-E72D297353CC}">
                <c16:uniqueId val="{0000000B-BBEF-48C3-B01E-99D5226F6DED}"/>
              </c:ext>
            </c:extLst>
          </c:dPt>
          <c:dPt>
            <c:idx val="6"/>
            <c:bubble3D val="0"/>
            <c:spPr>
              <a:solidFill>
                <a:srgbClr val="00B050"/>
              </a:solidFill>
              <a:ln w="19050">
                <a:solidFill>
                  <a:schemeClr val="lt1"/>
                </a:solidFill>
              </a:ln>
              <a:effectLst/>
            </c:spPr>
            <c:extLst>
              <c:ext xmlns:c16="http://schemas.microsoft.com/office/drawing/2014/chart" uri="{C3380CC4-5D6E-409C-BE32-E72D297353CC}">
                <c16:uniqueId val="{0000000D-BBEF-48C3-B01E-99D5226F6DED}"/>
              </c:ext>
            </c:extLst>
          </c:dPt>
          <c:dPt>
            <c:idx val="7"/>
            <c:bubble3D val="0"/>
            <c:spPr>
              <a:solidFill>
                <a:srgbClr val="00B050"/>
              </a:solidFill>
              <a:ln w="19050">
                <a:solidFill>
                  <a:schemeClr val="lt1"/>
                </a:solidFill>
              </a:ln>
              <a:effectLst/>
            </c:spPr>
            <c:extLst>
              <c:ext xmlns:c16="http://schemas.microsoft.com/office/drawing/2014/chart" uri="{C3380CC4-5D6E-409C-BE32-E72D297353CC}">
                <c16:uniqueId val="{0000000F-BBEF-48C3-B01E-99D5226F6DED}"/>
              </c:ext>
            </c:extLst>
          </c:dPt>
          <c:dPt>
            <c:idx val="8"/>
            <c:bubble3D val="0"/>
            <c:spPr>
              <a:solidFill>
                <a:schemeClr val="tx2">
                  <a:lumMod val="60000"/>
                  <a:lumOff val="40000"/>
                </a:schemeClr>
              </a:solidFill>
              <a:ln w="19050">
                <a:solidFill>
                  <a:schemeClr val="lt1"/>
                </a:solidFill>
              </a:ln>
              <a:effectLst/>
            </c:spPr>
            <c:extLst>
              <c:ext xmlns:c16="http://schemas.microsoft.com/office/drawing/2014/chart" uri="{C3380CC4-5D6E-409C-BE32-E72D297353CC}">
                <c16:uniqueId val="{00000011-BBEF-48C3-B01E-99D5226F6DED}"/>
              </c:ext>
            </c:extLst>
          </c:dPt>
          <c:dPt>
            <c:idx val="9"/>
            <c:bubble3D val="0"/>
            <c:spPr>
              <a:solidFill>
                <a:srgbClr val="FF0000"/>
              </a:solidFill>
              <a:ln w="19050">
                <a:solidFill>
                  <a:schemeClr val="lt1"/>
                </a:solidFill>
              </a:ln>
              <a:effectLst/>
            </c:spPr>
            <c:extLst>
              <c:ext xmlns:c16="http://schemas.microsoft.com/office/drawing/2014/chart" uri="{C3380CC4-5D6E-409C-BE32-E72D297353CC}">
                <c16:uniqueId val="{00000013-BBEF-48C3-B01E-99D5226F6DED}"/>
              </c:ext>
            </c:extLst>
          </c:dPt>
          <c:dPt>
            <c:idx val="10"/>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15-BBEF-48C3-B01E-99D5226F6DED}"/>
              </c:ext>
            </c:extLst>
          </c:dPt>
          <c:dLbls>
            <c:dLbl>
              <c:idx val="0"/>
              <c:layout>
                <c:manualLayout>
                  <c:x val="-0.21429769579584784"/>
                  <c:y val="0.20212961599115878"/>
                </c:manualLayout>
              </c:layout>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manualLayout>
                      <c:w val="0.24124175209180829"/>
                      <c:h val="0.25464305057884817"/>
                    </c:manualLayout>
                  </c15:layout>
                </c:ext>
                <c:ext xmlns:c16="http://schemas.microsoft.com/office/drawing/2014/chart" uri="{C3380CC4-5D6E-409C-BE32-E72D297353CC}">
                  <c16:uniqueId val="{00000001-BBEF-48C3-B01E-99D5226F6DED}"/>
                </c:ext>
              </c:extLst>
            </c:dLbl>
            <c:dLbl>
              <c:idx val="1"/>
              <c:layout>
                <c:manualLayout>
                  <c:x val="-0.17850885241168543"/>
                  <c:y val="-0.2135891182361899"/>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BBEF-48C3-B01E-99D5226F6DED}"/>
                </c:ext>
              </c:extLst>
            </c:dLbl>
            <c:dLbl>
              <c:idx val="2"/>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BEF-48C3-B01E-99D5226F6DED}"/>
                </c:ext>
              </c:extLst>
            </c:dLbl>
            <c:dLbl>
              <c:idx val="3"/>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BEF-48C3-B01E-99D5226F6DED}"/>
                </c:ext>
              </c:extLst>
            </c:dLbl>
            <c:dLbl>
              <c:idx val="4"/>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BEF-48C3-B01E-99D5226F6DED}"/>
                </c:ext>
              </c:extLst>
            </c:dLbl>
            <c:dLbl>
              <c:idx val="5"/>
              <c:delete val="1"/>
              <c:extLst>
                <c:ext xmlns:c15="http://schemas.microsoft.com/office/drawing/2012/chart" uri="{CE6537A1-D6FC-4f65-9D91-7224C49458BB}"/>
                <c:ext xmlns:c16="http://schemas.microsoft.com/office/drawing/2014/chart" uri="{C3380CC4-5D6E-409C-BE32-E72D297353CC}">
                  <c16:uniqueId val="{0000000B-BBEF-48C3-B01E-99D5226F6DED}"/>
                </c:ext>
              </c:extLst>
            </c:dLbl>
            <c:dLbl>
              <c:idx val="6"/>
              <c:delete val="1"/>
              <c:extLst>
                <c:ext xmlns:c15="http://schemas.microsoft.com/office/drawing/2012/chart" uri="{CE6537A1-D6FC-4f65-9D91-7224C49458BB}"/>
                <c:ext xmlns:c16="http://schemas.microsoft.com/office/drawing/2014/chart" uri="{C3380CC4-5D6E-409C-BE32-E72D297353CC}">
                  <c16:uniqueId val="{0000000D-BBEF-48C3-B01E-99D5226F6DED}"/>
                </c:ext>
              </c:extLst>
            </c:dLbl>
            <c:dLbl>
              <c:idx val="7"/>
              <c:delete val="1"/>
              <c:extLst>
                <c:ext xmlns:c15="http://schemas.microsoft.com/office/drawing/2012/chart" uri="{CE6537A1-D6FC-4f65-9D91-7224C49458BB}"/>
                <c:ext xmlns:c16="http://schemas.microsoft.com/office/drawing/2014/chart" uri="{C3380CC4-5D6E-409C-BE32-E72D297353CC}">
                  <c16:uniqueId val="{0000000F-BBEF-48C3-B01E-99D5226F6DED}"/>
                </c:ext>
              </c:extLst>
            </c:dLbl>
            <c:dLbl>
              <c:idx val="8"/>
              <c:delete val="1"/>
              <c:extLst>
                <c:ext xmlns:c15="http://schemas.microsoft.com/office/drawing/2012/chart" uri="{CE6537A1-D6FC-4f65-9D91-7224C49458BB}"/>
                <c:ext xmlns:c16="http://schemas.microsoft.com/office/drawing/2014/chart" uri="{C3380CC4-5D6E-409C-BE32-E72D297353CC}">
                  <c16:uniqueId val="{00000011-BBEF-48C3-B01E-99D5226F6DED}"/>
                </c:ext>
              </c:extLst>
            </c:dLbl>
            <c:dLbl>
              <c:idx val="9"/>
              <c:delete val="1"/>
              <c:extLst>
                <c:ext xmlns:c15="http://schemas.microsoft.com/office/drawing/2012/chart" uri="{CE6537A1-D6FC-4f65-9D91-7224C49458BB}"/>
                <c:ext xmlns:c16="http://schemas.microsoft.com/office/drawing/2014/chart" uri="{C3380CC4-5D6E-409C-BE32-E72D297353CC}">
                  <c16:uniqueId val="{00000013-BBEF-48C3-B01E-99D5226F6DED}"/>
                </c:ext>
              </c:extLst>
            </c:dLbl>
            <c:dLbl>
              <c:idx val="10"/>
              <c:layout>
                <c:manualLayout>
                  <c:x val="0.20653814306489496"/>
                  <c:y val="0.10655156480554547"/>
                </c:manualLayout>
              </c:layout>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manualLayout>
                      <c:w val="0.25087670161951536"/>
                      <c:h val="0.28521046679985712"/>
                    </c:manualLayout>
                  </c15:layout>
                </c:ext>
                <c:ext xmlns:c16="http://schemas.microsoft.com/office/drawing/2014/chart" uri="{C3380CC4-5D6E-409C-BE32-E72D297353CC}">
                  <c16:uniqueId val="{00000015-BBEF-48C3-B01E-99D5226F6DED}"/>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'Import. TBB'!$C$78:$C$88</c:f>
              <c:strCache>
                <c:ptCount val="11"/>
                <c:pt idx="0">
                  <c:v>Vins et spiritueux</c:v>
                </c:pt>
                <c:pt idx="1">
                  <c:v>Produits d'épicerie</c:v>
                </c:pt>
                <c:pt idx="2">
                  <c:v>Céréales</c:v>
                </c:pt>
                <c:pt idx="3">
                  <c:v>Animaux vivants et génétique</c:v>
                </c:pt>
                <c:pt idx="4">
                  <c:v>Laits et produits laitiers</c:v>
                </c:pt>
                <c:pt idx="5">
                  <c:v>Sucre</c:v>
                </c:pt>
                <c:pt idx="6">
                  <c:v>Fruits et légumes</c:v>
                </c:pt>
                <c:pt idx="7">
                  <c:v>Pêche et aquaculture</c:v>
                </c:pt>
                <c:pt idx="8">
                  <c:v>Viande et produits carnés</c:v>
                </c:pt>
                <c:pt idx="9">
                  <c:v>Oléagineux</c:v>
                </c:pt>
                <c:pt idx="10">
                  <c:v>Autres</c:v>
                </c:pt>
              </c:strCache>
            </c:strRef>
          </c:cat>
          <c:val>
            <c:numRef>
              <c:f>'Import. TBB'!$M$78:$M$88</c:f>
              <c:numCache>
                <c:formatCode>0%</c:formatCode>
                <c:ptCount val="11"/>
                <c:pt idx="0">
                  <c:v>0.2922791559660568</c:v>
                </c:pt>
                <c:pt idx="1">
                  <c:v>0.22134274200625409</c:v>
                </c:pt>
                <c:pt idx="2">
                  <c:v>3.5115194054947438E-2</c:v>
                </c:pt>
                <c:pt idx="3">
                  <c:v>3.2558989355652143E-2</c:v>
                </c:pt>
                <c:pt idx="4">
                  <c:v>2.075034828504943E-2</c:v>
                </c:pt>
                <c:pt idx="5">
                  <c:v>6.5696741905050841E-3</c:v>
                </c:pt>
                <c:pt idx="6">
                  <c:v>4.0314371989402832E-3</c:v>
                </c:pt>
                <c:pt idx="7">
                  <c:v>1.3208348652481042E-3</c:v>
                </c:pt>
                <c:pt idx="8">
                  <c:v>1.1607495342713173E-3</c:v>
                </c:pt>
                <c:pt idx="9">
                  <c:v>3.713171933148417E-4</c:v>
                </c:pt>
                <c:pt idx="10">
                  <c:v>0.38449955734976049</c:v>
                </c:pt>
              </c:numCache>
            </c:numRef>
          </c:val>
          <c:extLst>
            <c:ext xmlns:c16="http://schemas.microsoft.com/office/drawing/2014/chart" uri="{C3380CC4-5D6E-409C-BE32-E72D297353CC}">
              <c16:uniqueId val="{00000016-BBEF-48C3-B01E-99D5226F6DE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800">
          <a:latin typeface="Marianne" panose="02000000000000000000" pitchFamily="50" charset="0"/>
        </a:defRPr>
      </a:pPr>
      <a:endParaRPr lang="fr-FR"/>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725654279406928"/>
          <c:y val="0"/>
          <c:w val="0.59254227966311479"/>
          <c:h val="0.7204887031528715"/>
        </c:manualLayout>
      </c:layout>
      <c:barChart>
        <c:barDir val="bar"/>
        <c:grouping val="clustered"/>
        <c:varyColors val="0"/>
        <c:ser>
          <c:idx val="0"/>
          <c:order val="0"/>
          <c:tx>
            <c:strRef>
              <c:f>'Export. françaises'!$J$34</c:f>
              <c:strCache>
                <c:ptCount val="1"/>
                <c:pt idx="0">
                  <c:v>2021</c:v>
                </c:pt>
              </c:strCache>
            </c:strRef>
          </c:tx>
          <c:spPr>
            <a:solidFill>
              <a:schemeClr val="tx2">
                <a:lumMod val="20000"/>
                <a:lumOff val="80000"/>
              </a:schemeClr>
            </a:solidFill>
            <a:ln>
              <a:noFill/>
            </a:ln>
            <a:effectLst/>
          </c:spPr>
          <c:invertIfNegative val="0"/>
          <c:cat>
            <c:strRef>
              <c:f>'Export. françaises'!$C$35:$C$39</c:f>
              <c:strCache>
                <c:ptCount val="5"/>
                <c:pt idx="0">
                  <c:v>États-Unis</c:v>
                </c:pt>
                <c:pt idx="1">
                  <c:v>Canada</c:v>
                </c:pt>
                <c:pt idx="2">
                  <c:v>Mexique</c:v>
                </c:pt>
                <c:pt idx="3">
                  <c:v>Brésil</c:v>
                </c:pt>
                <c:pt idx="4">
                  <c:v>Colombie</c:v>
                </c:pt>
              </c:strCache>
            </c:strRef>
          </c:cat>
          <c:val>
            <c:numRef>
              <c:f>'Export. françaises'!$J$35:$J$39</c:f>
              <c:numCache>
                <c:formatCode>0</c:formatCode>
                <c:ptCount val="5"/>
                <c:pt idx="0">
                  <c:v>5744168652</c:v>
                </c:pt>
                <c:pt idx="1">
                  <c:v>874432704</c:v>
                </c:pt>
                <c:pt idx="2">
                  <c:v>248618993</c:v>
                </c:pt>
                <c:pt idx="3">
                  <c:v>149186910</c:v>
                </c:pt>
                <c:pt idx="4">
                  <c:v>66885921</c:v>
                </c:pt>
              </c:numCache>
            </c:numRef>
          </c:val>
          <c:extLst>
            <c:ext xmlns:c16="http://schemas.microsoft.com/office/drawing/2014/chart" uri="{C3380CC4-5D6E-409C-BE32-E72D297353CC}">
              <c16:uniqueId val="{00000000-66D5-46BC-AF4A-322823226FF4}"/>
            </c:ext>
          </c:extLst>
        </c:ser>
        <c:ser>
          <c:idx val="1"/>
          <c:order val="1"/>
          <c:tx>
            <c:strRef>
              <c:f>'Export. françaises'!$K$34</c:f>
              <c:strCache>
                <c:ptCount val="1"/>
                <c:pt idx="0">
                  <c:v>2022</c:v>
                </c:pt>
              </c:strCache>
            </c:strRef>
          </c:tx>
          <c:spPr>
            <a:solidFill>
              <a:schemeClr val="tx2">
                <a:lumMod val="60000"/>
                <a:lumOff val="40000"/>
              </a:schemeClr>
            </a:solidFill>
            <a:ln>
              <a:noFill/>
            </a:ln>
            <a:effectLst/>
          </c:spPr>
          <c:invertIfNegative val="0"/>
          <c:cat>
            <c:strRef>
              <c:f>'Export. françaises'!$C$35:$C$39</c:f>
              <c:strCache>
                <c:ptCount val="5"/>
                <c:pt idx="0">
                  <c:v>États-Unis</c:v>
                </c:pt>
                <c:pt idx="1">
                  <c:v>Canada</c:v>
                </c:pt>
                <c:pt idx="2">
                  <c:v>Mexique</c:v>
                </c:pt>
                <c:pt idx="3">
                  <c:v>Brésil</c:v>
                </c:pt>
                <c:pt idx="4">
                  <c:v>Colombie</c:v>
                </c:pt>
              </c:strCache>
            </c:strRef>
          </c:cat>
          <c:val>
            <c:numRef>
              <c:f>'Export. françaises'!$K$35:$K$39</c:f>
              <c:numCache>
                <c:formatCode>0</c:formatCode>
                <c:ptCount val="5"/>
                <c:pt idx="0">
                  <c:v>6647644537</c:v>
                </c:pt>
                <c:pt idx="1">
                  <c:v>987714557</c:v>
                </c:pt>
                <c:pt idx="2">
                  <c:v>268104610</c:v>
                </c:pt>
                <c:pt idx="3">
                  <c:v>163819396</c:v>
                </c:pt>
                <c:pt idx="4">
                  <c:v>95023301</c:v>
                </c:pt>
              </c:numCache>
            </c:numRef>
          </c:val>
          <c:extLst>
            <c:ext xmlns:c16="http://schemas.microsoft.com/office/drawing/2014/chart" uri="{C3380CC4-5D6E-409C-BE32-E72D297353CC}">
              <c16:uniqueId val="{00000001-66D5-46BC-AF4A-322823226FF4}"/>
            </c:ext>
          </c:extLst>
        </c:ser>
        <c:ser>
          <c:idx val="2"/>
          <c:order val="2"/>
          <c:tx>
            <c:strRef>
              <c:f>'Export. françaises'!$L$34</c:f>
              <c:strCache>
                <c:ptCount val="1"/>
                <c:pt idx="0">
                  <c:v>2023</c:v>
                </c:pt>
              </c:strCache>
            </c:strRef>
          </c:tx>
          <c:spPr>
            <a:solidFill>
              <a:schemeClr val="tx2"/>
            </a:solidFill>
            <a:ln>
              <a:noFill/>
            </a:ln>
            <a:effectLst/>
          </c:spPr>
          <c:invertIfNegative val="0"/>
          <c:cat>
            <c:strRef>
              <c:f>'Export. françaises'!$C$35:$C$39</c:f>
              <c:strCache>
                <c:ptCount val="5"/>
                <c:pt idx="0">
                  <c:v>États-Unis</c:v>
                </c:pt>
                <c:pt idx="1">
                  <c:v>Canada</c:v>
                </c:pt>
                <c:pt idx="2">
                  <c:v>Mexique</c:v>
                </c:pt>
                <c:pt idx="3">
                  <c:v>Brésil</c:v>
                </c:pt>
                <c:pt idx="4">
                  <c:v>Colombie</c:v>
                </c:pt>
              </c:strCache>
            </c:strRef>
          </c:cat>
          <c:val>
            <c:numRef>
              <c:f>'Export. françaises'!$L$35:$L$39</c:f>
              <c:numCache>
                <c:formatCode>0</c:formatCode>
                <c:ptCount val="5"/>
                <c:pt idx="0">
                  <c:v>5423403769</c:v>
                </c:pt>
                <c:pt idx="1">
                  <c:v>872774002</c:v>
                </c:pt>
                <c:pt idx="2">
                  <c:v>301894391</c:v>
                </c:pt>
                <c:pt idx="3">
                  <c:v>216246016</c:v>
                </c:pt>
                <c:pt idx="4">
                  <c:v>104837696</c:v>
                </c:pt>
              </c:numCache>
            </c:numRef>
          </c:val>
          <c:extLst>
            <c:ext xmlns:c16="http://schemas.microsoft.com/office/drawing/2014/chart" uri="{C3380CC4-5D6E-409C-BE32-E72D297353CC}">
              <c16:uniqueId val="{00000002-66D5-46BC-AF4A-322823226FF4}"/>
            </c:ext>
          </c:extLst>
        </c:ser>
        <c:ser>
          <c:idx val="3"/>
          <c:order val="3"/>
          <c:tx>
            <c:strRef>
              <c:f>'Export. françaises'!$M$34</c:f>
              <c:strCache>
                <c:ptCount val="1"/>
                <c:pt idx="0">
                  <c:v>2024</c:v>
                </c:pt>
              </c:strCache>
            </c:strRef>
          </c:tx>
          <c:spPr>
            <a:solidFill>
              <a:srgbClr val="FF0000"/>
            </a:solidFill>
            <a:ln>
              <a:noFill/>
            </a:ln>
            <a:effectLst/>
          </c:spPr>
          <c:invertIfNegative val="0"/>
          <c:cat>
            <c:strRef>
              <c:f>'Export. françaises'!$C$35:$C$39</c:f>
              <c:strCache>
                <c:ptCount val="5"/>
                <c:pt idx="0">
                  <c:v>États-Unis</c:v>
                </c:pt>
                <c:pt idx="1">
                  <c:v>Canada</c:v>
                </c:pt>
                <c:pt idx="2">
                  <c:v>Mexique</c:v>
                </c:pt>
                <c:pt idx="3">
                  <c:v>Brésil</c:v>
                </c:pt>
                <c:pt idx="4">
                  <c:v>Colombie</c:v>
                </c:pt>
              </c:strCache>
            </c:strRef>
          </c:cat>
          <c:val>
            <c:numRef>
              <c:f>'Export. françaises'!$M$35:$M$39</c:f>
              <c:numCache>
                <c:formatCode>0</c:formatCode>
                <c:ptCount val="5"/>
                <c:pt idx="0">
                  <c:v>5738385657</c:v>
                </c:pt>
                <c:pt idx="1">
                  <c:v>909408669</c:v>
                </c:pt>
                <c:pt idx="2">
                  <c:v>373474462</c:v>
                </c:pt>
                <c:pt idx="3">
                  <c:v>184426159</c:v>
                </c:pt>
                <c:pt idx="4">
                  <c:v>106157215</c:v>
                </c:pt>
              </c:numCache>
            </c:numRef>
          </c:val>
          <c:extLst>
            <c:ext xmlns:c16="http://schemas.microsoft.com/office/drawing/2014/chart" uri="{C3380CC4-5D6E-409C-BE32-E72D297353CC}">
              <c16:uniqueId val="{00000003-66D5-46BC-AF4A-322823226FF4}"/>
            </c:ext>
          </c:extLst>
        </c:ser>
        <c:dLbls>
          <c:showLegendKey val="0"/>
          <c:showVal val="0"/>
          <c:showCatName val="0"/>
          <c:showSerName val="0"/>
          <c:showPercent val="0"/>
          <c:showBubbleSize val="0"/>
        </c:dLbls>
        <c:gapWidth val="219"/>
        <c:axId val="482964000"/>
        <c:axId val="482965960"/>
      </c:barChart>
      <c:catAx>
        <c:axId val="48296400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482965960"/>
        <c:crosses val="autoZero"/>
        <c:auto val="1"/>
        <c:lblAlgn val="ctr"/>
        <c:lblOffset val="100"/>
        <c:noMultiLvlLbl val="0"/>
      </c:catAx>
      <c:valAx>
        <c:axId val="48296596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482964000"/>
        <c:crosses val="autoZero"/>
        <c:crossBetween val="between"/>
        <c:dispUnits>
          <c:builtInUnit val="billions"/>
          <c:dispUnitsLbl>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en-US"/>
                    <a:t>Milliards (en €)</a:t>
                  </a:r>
                </a:p>
              </c:rich>
            </c:tx>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'Balance commerciale IAA'!$C$16</c:f>
              <c:strCache>
                <c:ptCount val="1"/>
                <c:pt idx="0">
                  <c:v>Valeurs</c:v>
                </c:pt>
              </c:strCache>
            </c:strRef>
          </c:tx>
          <c:spPr>
            <a:solidFill>
              <a:schemeClr val="accent1"/>
            </a:solidFill>
            <a:ln>
              <a:noFill/>
            </a:ln>
            <a:effectLst/>
          </c:spPr>
          <c:invertIfNegative val="0"/>
          <c:cat>
            <c:strRef>
              <c:f>'Balance commerciale IAA'!$D$16:$M$16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'Balance commerciale IAA'!$D$16:$M$16</c:f>
              <c:numCache>
                <c:formatCode>General</c:formatCode>
                <c:ptCount val="10"/>
                <c:pt idx="0">
                  <c:v>0</c:v>
                </c:pt>
                <c:pt idx="1">
                  <c:v>0</c:v>
                </c:pt>
                <c:pt idx="2">
                  <c:v>0</c:v>
                </c:pt>
                <c:pt idx="3">
                  <c:v>0</c:v>
                </c:pt>
                <c:pt idx="4">
                  <c:v>0</c:v>
                </c:pt>
                <c:pt idx="5">
                  <c:v>0</c:v>
                </c:pt>
                <c:pt idx="6">
                  <c:v>0</c:v>
                </c:pt>
                <c:pt idx="7">
                  <c:v>0</c:v>
                </c:pt>
                <c:pt idx="8">
                  <c:v>0</c:v>
                </c:pt>
                <c:pt idx="9">
                  <c:v>0</c:v>
                </c:pt>
              </c:numCache>
            </c:numRef>
          </c:val>
          <c:extLst>
            <c:ext xmlns:c16="http://schemas.microsoft.com/office/drawing/2014/chart" uri="{C3380CC4-5D6E-409C-BE32-E72D297353CC}">
              <c16:uniqueId val="{00000000-4F02-4FB1-A53A-237B8091F3C8}"/>
            </c:ext>
          </c:extLst>
        </c:ser>
        <c:ser>
          <c:idx val="1"/>
          <c:order val="1"/>
          <c:tx>
            <c:strRef>
              <c:f>'Balance commerciale IAA'!$C$17</c:f>
              <c:strCache>
                <c:ptCount val="1"/>
                <c:pt idx="0">
                  <c:v>Importations</c:v>
                </c:pt>
              </c:strCache>
            </c:strRef>
          </c:tx>
          <c:spPr>
            <a:solidFill>
              <a:srgbClr val="FF0000"/>
            </a:solidFill>
            <a:ln>
              <a:noFill/>
            </a:ln>
            <a:effectLst/>
          </c:spPr>
          <c:invertIfNegative val="0"/>
          <c:cat>
            <c:strRef>
              <c:f>'Balance commerciale IAA'!$D$16:$M$16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'Balance commerciale IAA'!$D$17:$M$17</c:f>
              <c:numCache>
                <c:formatCode>0</c:formatCode>
                <c:ptCount val="10"/>
                <c:pt idx="0">
                  <c:v>-185628884</c:v>
                </c:pt>
                <c:pt idx="1">
                  <c:v>-240225163</c:v>
                </c:pt>
                <c:pt idx="2">
                  <c:v>-157462201</c:v>
                </c:pt>
                <c:pt idx="3">
                  <c:v>-172343404</c:v>
                </c:pt>
                <c:pt idx="4">
                  <c:v>-208780969</c:v>
                </c:pt>
                <c:pt idx="5">
                  <c:v>-213335614</c:v>
                </c:pt>
                <c:pt idx="6">
                  <c:v>-254668779</c:v>
                </c:pt>
                <c:pt idx="7">
                  <c:v>-205612576</c:v>
                </c:pt>
                <c:pt idx="8">
                  <c:v>-200109391</c:v>
                </c:pt>
                <c:pt idx="9">
                  <c:v>-280781504</c:v>
                </c:pt>
              </c:numCache>
            </c:numRef>
          </c:val>
          <c:extLst>
            <c:ext xmlns:c16="http://schemas.microsoft.com/office/drawing/2014/chart" uri="{C3380CC4-5D6E-409C-BE32-E72D297353CC}">
              <c16:uniqueId val="{00000001-4F02-4FB1-A53A-237B8091F3C8}"/>
            </c:ext>
          </c:extLst>
        </c:ser>
        <c:ser>
          <c:idx val="2"/>
          <c:order val="2"/>
          <c:tx>
            <c:strRef>
              <c:f>'Balance commerciale IAA'!$C$18</c:f>
              <c:strCache>
                <c:ptCount val="1"/>
                <c:pt idx="0">
                  <c:v>Exportations</c:v>
                </c:pt>
              </c:strCache>
            </c:strRef>
          </c:tx>
          <c:spPr>
            <a:solidFill>
              <a:srgbClr val="0070C0"/>
            </a:solidFill>
            <a:ln>
              <a:noFill/>
            </a:ln>
            <a:effectLst/>
          </c:spPr>
          <c:invertIfNegative val="0"/>
          <c:cat>
            <c:strRef>
              <c:f>'Balance commerciale IAA'!$D$16:$M$16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'Balance commerciale IAA'!$D$18:$M$18</c:f>
              <c:numCache>
                <c:formatCode>0</c:formatCode>
                <c:ptCount val="10"/>
                <c:pt idx="0">
                  <c:v>73039306</c:v>
                </c:pt>
                <c:pt idx="1">
                  <c:v>92516821</c:v>
                </c:pt>
                <c:pt idx="2">
                  <c:v>149558080</c:v>
                </c:pt>
                <c:pt idx="3">
                  <c:v>99925160</c:v>
                </c:pt>
                <c:pt idx="4">
                  <c:v>106558294</c:v>
                </c:pt>
                <c:pt idx="5">
                  <c:v>84530454</c:v>
                </c:pt>
                <c:pt idx="6">
                  <c:v>94700546</c:v>
                </c:pt>
                <c:pt idx="7">
                  <c:v>63929420</c:v>
                </c:pt>
                <c:pt idx="8">
                  <c:v>94681027</c:v>
                </c:pt>
                <c:pt idx="9">
                  <c:v>56802592</c:v>
                </c:pt>
              </c:numCache>
            </c:numRef>
          </c:val>
          <c:extLst>
            <c:ext xmlns:c16="http://schemas.microsoft.com/office/drawing/2014/chart" uri="{C3380CC4-5D6E-409C-BE32-E72D297353CC}">
              <c16:uniqueId val="{00000002-4F02-4FB1-A53A-237B8091F3C8}"/>
            </c:ext>
          </c:extLst>
        </c:ser>
        <c:dLbls>
          <c:showLegendKey val="0"/>
          <c:showVal val="0"/>
          <c:showCatName val="0"/>
          <c:showSerName val="0"/>
          <c:showPercent val="0"/>
          <c:showBubbleSize val="0"/>
        </c:dLbls>
        <c:gapWidth val="219"/>
        <c:overlap val="100"/>
        <c:axId val="520715352"/>
        <c:axId val="520715744"/>
      </c:barChart>
      <c:lineChart>
        <c:grouping val="stacked"/>
        <c:varyColors val="0"/>
        <c:ser>
          <c:idx val="3"/>
          <c:order val="3"/>
          <c:tx>
            <c:strRef>
              <c:f>'Balance commerciale IAA'!$C$19</c:f>
              <c:strCache>
                <c:ptCount val="1"/>
                <c:pt idx="0">
                  <c:v>Solde</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Pt>
            <c:idx val="7"/>
            <c:marker>
              <c:symbol val="circle"/>
              <c:size val="5"/>
              <c:spPr>
                <a:solidFill>
                  <a:schemeClr val="accent6"/>
                </a:solidFill>
                <a:ln w="9525">
                  <a:solidFill>
                    <a:schemeClr val="accent6"/>
                  </a:solidFill>
                </a:ln>
                <a:effectLst/>
              </c:spPr>
            </c:marker>
            <c:bubble3D val="0"/>
            <c:extLst>
              <c:ext xmlns:c16="http://schemas.microsoft.com/office/drawing/2014/chart" uri="{C3380CC4-5D6E-409C-BE32-E72D297353CC}">
                <c16:uniqueId val="{00000003-4F02-4FB1-A53A-237B8091F3C8}"/>
              </c:ext>
            </c:extLst>
          </c:dPt>
          <c:dPt>
            <c:idx val="8"/>
            <c:marker>
              <c:symbol val="circle"/>
              <c:size val="5"/>
              <c:spPr>
                <a:solidFill>
                  <a:schemeClr val="accent6"/>
                </a:solidFill>
                <a:ln w="9525">
                  <a:solidFill>
                    <a:schemeClr val="accent6"/>
                  </a:solidFill>
                </a:ln>
                <a:effectLst/>
              </c:spPr>
            </c:marker>
            <c:bubble3D val="0"/>
            <c:extLst>
              <c:ext xmlns:c16="http://schemas.microsoft.com/office/drawing/2014/chart" uri="{C3380CC4-5D6E-409C-BE32-E72D297353CC}">
                <c16:uniqueId val="{00000004-4F02-4FB1-A53A-237B8091F3C8}"/>
              </c:ext>
            </c:extLst>
          </c:dPt>
          <c:dPt>
            <c:idx val="9"/>
            <c:marker>
              <c:symbol val="circle"/>
              <c:size val="5"/>
              <c:spPr>
                <a:solidFill>
                  <a:schemeClr val="accent6"/>
                </a:solidFill>
                <a:ln w="9525">
                  <a:solidFill>
                    <a:schemeClr val="accent6"/>
                  </a:solidFill>
                </a:ln>
                <a:effectLst/>
              </c:spPr>
            </c:marker>
            <c:bubble3D val="0"/>
            <c:spPr>
              <a:ln w="28575" cap="rnd">
                <a:solidFill>
                  <a:schemeClr val="accent6"/>
                </a:solidFill>
                <a:round/>
              </a:ln>
              <a:effectLst/>
            </c:spPr>
            <c:extLst>
              <c:ext xmlns:c16="http://schemas.microsoft.com/office/drawing/2014/chart" uri="{C3380CC4-5D6E-409C-BE32-E72D297353CC}">
                <c16:uniqueId val="{00000006-4F02-4FB1-A53A-237B8091F3C8}"/>
              </c:ext>
            </c:extLst>
          </c:dPt>
          <c:dPt>
            <c:idx val="10"/>
            <c:marker>
              <c:symbol val="circle"/>
              <c:size val="5"/>
              <c:spPr>
                <a:solidFill>
                  <a:schemeClr val="accent6"/>
                </a:solidFill>
                <a:ln w="9525">
                  <a:solidFill>
                    <a:schemeClr val="accent6"/>
                  </a:solidFill>
                </a:ln>
                <a:effectLst/>
              </c:spPr>
            </c:marker>
            <c:bubble3D val="0"/>
            <c:spPr>
              <a:ln w="28575" cap="rnd">
                <a:solidFill>
                  <a:schemeClr val="accent6"/>
                </a:solidFill>
                <a:round/>
              </a:ln>
              <a:effectLst/>
            </c:spPr>
            <c:extLst>
              <c:ext xmlns:c16="http://schemas.microsoft.com/office/drawing/2014/chart" uri="{C3380CC4-5D6E-409C-BE32-E72D297353CC}">
                <c16:uniqueId val="{00000008-4F02-4FB1-A53A-237B8091F3C8}"/>
              </c:ext>
            </c:extLst>
          </c:dPt>
          <c:dPt>
            <c:idx val="11"/>
            <c:marker>
              <c:symbol val="circle"/>
              <c:size val="5"/>
              <c:spPr>
                <a:solidFill>
                  <a:schemeClr val="accent6"/>
                </a:solidFill>
                <a:ln w="9525">
                  <a:solidFill>
                    <a:schemeClr val="accent6"/>
                  </a:solidFill>
                </a:ln>
                <a:effectLst/>
              </c:spPr>
            </c:marker>
            <c:bubble3D val="0"/>
            <c:extLst>
              <c:ext xmlns:c16="http://schemas.microsoft.com/office/drawing/2014/chart" uri="{C3380CC4-5D6E-409C-BE32-E72D297353CC}">
                <c16:uniqueId val="{00000009-4F02-4FB1-A53A-237B8091F3C8}"/>
              </c:ext>
            </c:extLst>
          </c:dPt>
          <c:dPt>
            <c:idx val="12"/>
            <c:marker>
              <c:symbol val="circle"/>
              <c:size val="5"/>
              <c:spPr>
                <a:solidFill>
                  <a:schemeClr val="accent6"/>
                </a:solidFill>
                <a:ln w="9525">
                  <a:solidFill>
                    <a:schemeClr val="accent6"/>
                  </a:solidFill>
                </a:ln>
                <a:effectLst/>
              </c:spPr>
            </c:marker>
            <c:bubble3D val="0"/>
            <c:extLst>
              <c:ext xmlns:c16="http://schemas.microsoft.com/office/drawing/2014/chart" uri="{C3380CC4-5D6E-409C-BE32-E72D297353CC}">
                <c16:uniqueId val="{0000000A-4F02-4FB1-A53A-237B8091F3C8}"/>
              </c:ext>
            </c:extLst>
          </c:dPt>
          <c:val>
            <c:numRef>
              <c:f>'Balance commerciale IAA'!$D$19:$M$19</c:f>
              <c:numCache>
                <c:formatCode>0</c:formatCode>
                <c:ptCount val="10"/>
                <c:pt idx="0">
                  <c:v>-112589578</c:v>
                </c:pt>
                <c:pt idx="1">
                  <c:v>-147708342</c:v>
                </c:pt>
                <c:pt idx="2">
                  <c:v>-7904121</c:v>
                </c:pt>
                <c:pt idx="3">
                  <c:v>-72418244</c:v>
                </c:pt>
                <c:pt idx="4">
                  <c:v>-102222675</c:v>
                </c:pt>
                <c:pt idx="5">
                  <c:v>-128805160</c:v>
                </c:pt>
                <c:pt idx="6">
                  <c:v>-159968233</c:v>
                </c:pt>
                <c:pt idx="7">
                  <c:v>-141683156</c:v>
                </c:pt>
                <c:pt idx="8">
                  <c:v>-105428364</c:v>
                </c:pt>
                <c:pt idx="9">
                  <c:v>-223978912</c:v>
                </c:pt>
              </c:numCache>
            </c:numRef>
          </c:val>
          <c:smooth val="0"/>
          <c:extLst>
            <c:ext xmlns:c16="http://schemas.microsoft.com/office/drawing/2014/chart" uri="{C3380CC4-5D6E-409C-BE32-E72D297353CC}">
              <c16:uniqueId val="{0000000B-4F02-4FB1-A53A-237B8091F3C8}"/>
            </c:ext>
          </c:extLst>
        </c:ser>
        <c:dLbls>
          <c:showLegendKey val="0"/>
          <c:showVal val="0"/>
          <c:showCatName val="0"/>
          <c:showSerName val="0"/>
          <c:showPercent val="0"/>
          <c:showBubbleSize val="0"/>
        </c:dLbls>
        <c:marker val="1"/>
        <c:smooth val="0"/>
        <c:axId val="520715352"/>
        <c:axId val="520715744"/>
      </c:lineChart>
      <c:catAx>
        <c:axId val="520715352"/>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0715744"/>
        <c:crosses val="autoZero"/>
        <c:auto val="1"/>
        <c:lblAlgn val="ctr"/>
        <c:lblOffset val="100"/>
        <c:noMultiLvlLbl val="0"/>
      </c:catAx>
      <c:valAx>
        <c:axId val="520715744"/>
        <c:scaling>
          <c:orientation val="minMax"/>
          <c:max val="150000000"/>
          <c:min val="-3000000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0715352"/>
        <c:crosses val="autoZero"/>
        <c:crossBetween val="between"/>
        <c:dispUnits>
          <c:builtInUnit val="millions"/>
          <c:dispUnitsLbl>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fr-FR"/>
                    <a:t>Millions (en €)</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legendEntry>
        <c:idx val="0"/>
        <c:delete val="1"/>
      </c:legendEntry>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userShapes r:id="rId4"/>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9"/>
          <c:order val="6"/>
          <c:tx>
            <c:strRef>
              <c:f>'Balance commerciale TBB'!$J$34</c:f>
              <c:strCache>
                <c:ptCount val="1"/>
                <c:pt idx="0">
                  <c:v>2021</c:v>
                </c:pt>
              </c:strCache>
            </c:strRef>
          </c:tx>
          <c:spPr>
            <a:solidFill>
              <a:schemeClr val="tx2">
                <a:lumMod val="20000"/>
                <a:lumOff val="80000"/>
              </a:schemeClr>
            </a:solidFill>
            <a:ln>
              <a:noFill/>
            </a:ln>
            <a:effectLst/>
          </c:spPr>
          <c:invertIfNegative val="0"/>
          <c:cat>
            <c:strRef>
              <c:f>'Balance commerciale TBB'!$C$36:$C$46</c:f>
              <c:strCache>
                <c:ptCount val="11"/>
                <c:pt idx="0">
                  <c:v>1. Fruits et légumes</c:v>
                </c:pt>
                <c:pt idx="1">
                  <c:v>2. Sucre</c:v>
                </c:pt>
                <c:pt idx="2">
                  <c:v>9. Oléagineux</c:v>
                </c:pt>
                <c:pt idx="3">
                  <c:v>8. Viande et produits carnés</c:v>
                </c:pt>
                <c:pt idx="4">
                  <c:v>7. Pêche et aquaculture</c:v>
                </c:pt>
                <c:pt idx="5">
                  <c:v>6. Laits et produits laitiers</c:v>
                </c:pt>
                <c:pt idx="6">
                  <c:v>5. Animaux vivants et génétique</c:v>
                </c:pt>
                <c:pt idx="7">
                  <c:v>4. Céréales</c:v>
                </c:pt>
                <c:pt idx="8">
                  <c:v>3. Produits d'épicerie</c:v>
                </c:pt>
                <c:pt idx="9">
                  <c:v>2. Vins et spiritueux</c:v>
                </c:pt>
                <c:pt idx="10">
                  <c:v>1. Autres</c:v>
                </c:pt>
              </c:strCache>
            </c:strRef>
          </c:cat>
          <c:val>
            <c:numRef>
              <c:f>'Balance commerciale TBB'!$J$36:$J$46</c:f>
              <c:numCache>
                <c:formatCode>0</c:formatCode>
                <c:ptCount val="11"/>
                <c:pt idx="0">
                  <c:v>39180716</c:v>
                </c:pt>
                <c:pt idx="1">
                  <c:v>-2313999</c:v>
                </c:pt>
                <c:pt idx="2">
                  <c:v>-11891512</c:v>
                </c:pt>
                <c:pt idx="3">
                  <c:v>-678475</c:v>
                </c:pt>
                <c:pt idx="4">
                  <c:v>5186369</c:v>
                </c:pt>
                <c:pt idx="5">
                  <c:v>-10542447</c:v>
                </c:pt>
                <c:pt idx="6">
                  <c:v>-3435553</c:v>
                </c:pt>
                <c:pt idx="7">
                  <c:v>-84402896</c:v>
                </c:pt>
                <c:pt idx="8">
                  <c:v>-7909404</c:v>
                </c:pt>
                <c:pt idx="9">
                  <c:v>-33109051</c:v>
                </c:pt>
                <c:pt idx="10">
                  <c:v>-50051979</c:v>
                </c:pt>
              </c:numCache>
            </c:numRef>
          </c:val>
          <c:extLst>
            <c:ext xmlns:c16="http://schemas.microsoft.com/office/drawing/2014/chart" uri="{C3380CC4-5D6E-409C-BE32-E72D297353CC}">
              <c16:uniqueId val="{00000000-0628-47E6-9E19-B46728E5D947}"/>
            </c:ext>
          </c:extLst>
        </c:ser>
        <c:ser>
          <c:idx val="10"/>
          <c:order val="7"/>
          <c:tx>
            <c:strRef>
              <c:f>'Balance commerciale TBB'!$K$34</c:f>
              <c:strCache>
                <c:ptCount val="1"/>
                <c:pt idx="0">
                  <c:v>2022</c:v>
                </c:pt>
              </c:strCache>
            </c:strRef>
          </c:tx>
          <c:spPr>
            <a:solidFill>
              <a:schemeClr val="tx2">
                <a:lumMod val="60000"/>
                <a:lumOff val="40000"/>
              </a:schemeClr>
            </a:solidFill>
            <a:ln>
              <a:noFill/>
            </a:ln>
            <a:effectLst/>
          </c:spPr>
          <c:invertIfNegative val="0"/>
          <c:cat>
            <c:strRef>
              <c:f>'Balance commerciale TBB'!$C$36:$C$46</c:f>
              <c:strCache>
                <c:ptCount val="11"/>
                <c:pt idx="0">
                  <c:v>1. Fruits et légumes</c:v>
                </c:pt>
                <c:pt idx="1">
                  <c:v>2. Sucre</c:v>
                </c:pt>
                <c:pt idx="2">
                  <c:v>9. Oléagineux</c:v>
                </c:pt>
                <c:pt idx="3">
                  <c:v>8. Viande et produits carnés</c:v>
                </c:pt>
                <c:pt idx="4">
                  <c:v>7. Pêche et aquaculture</c:v>
                </c:pt>
                <c:pt idx="5">
                  <c:v>6. Laits et produits laitiers</c:v>
                </c:pt>
                <c:pt idx="6">
                  <c:v>5. Animaux vivants et génétique</c:v>
                </c:pt>
                <c:pt idx="7">
                  <c:v>4. Céréales</c:v>
                </c:pt>
                <c:pt idx="8">
                  <c:v>3. Produits d'épicerie</c:v>
                </c:pt>
                <c:pt idx="9">
                  <c:v>2. Vins et spiritueux</c:v>
                </c:pt>
                <c:pt idx="10">
                  <c:v>1. Autres</c:v>
                </c:pt>
              </c:strCache>
            </c:strRef>
          </c:cat>
          <c:val>
            <c:numRef>
              <c:f>'Balance commerciale TBB'!$K$36:$K$46</c:f>
              <c:numCache>
                <c:formatCode>0</c:formatCode>
                <c:ptCount val="11"/>
                <c:pt idx="0">
                  <c:v>18502389</c:v>
                </c:pt>
                <c:pt idx="1">
                  <c:v>-3391799</c:v>
                </c:pt>
                <c:pt idx="2">
                  <c:v>-54781</c:v>
                </c:pt>
                <c:pt idx="3">
                  <c:v>-149361</c:v>
                </c:pt>
                <c:pt idx="4">
                  <c:v>0</c:v>
                </c:pt>
                <c:pt idx="5">
                  <c:v>-6615141</c:v>
                </c:pt>
                <c:pt idx="6">
                  <c:v>-2590564</c:v>
                </c:pt>
                <c:pt idx="7">
                  <c:v>-6054348</c:v>
                </c:pt>
                <c:pt idx="8">
                  <c:v>-8925844</c:v>
                </c:pt>
                <c:pt idx="9">
                  <c:v>-74560549</c:v>
                </c:pt>
                <c:pt idx="10">
                  <c:v>-57843158</c:v>
                </c:pt>
              </c:numCache>
            </c:numRef>
          </c:val>
          <c:extLst>
            <c:ext xmlns:c16="http://schemas.microsoft.com/office/drawing/2014/chart" uri="{C3380CC4-5D6E-409C-BE32-E72D297353CC}">
              <c16:uniqueId val="{00000001-0628-47E6-9E19-B46728E5D947}"/>
            </c:ext>
          </c:extLst>
        </c:ser>
        <c:ser>
          <c:idx val="11"/>
          <c:order val="8"/>
          <c:tx>
            <c:strRef>
              <c:f>'Balance commerciale TBB'!$L$34</c:f>
              <c:strCache>
                <c:ptCount val="1"/>
                <c:pt idx="0">
                  <c:v>2023</c:v>
                </c:pt>
              </c:strCache>
            </c:strRef>
          </c:tx>
          <c:spPr>
            <a:solidFill>
              <a:schemeClr val="tx2"/>
            </a:solidFill>
            <a:ln>
              <a:noFill/>
            </a:ln>
            <a:effectLst/>
          </c:spPr>
          <c:invertIfNegative val="0"/>
          <c:cat>
            <c:strRef>
              <c:f>'Balance commerciale TBB'!$C$36:$C$46</c:f>
              <c:strCache>
                <c:ptCount val="11"/>
                <c:pt idx="0">
                  <c:v>1. Fruits et légumes</c:v>
                </c:pt>
                <c:pt idx="1">
                  <c:v>2. Sucre</c:v>
                </c:pt>
                <c:pt idx="2">
                  <c:v>9. Oléagineux</c:v>
                </c:pt>
                <c:pt idx="3">
                  <c:v>8. Viande et produits carnés</c:v>
                </c:pt>
                <c:pt idx="4">
                  <c:v>7. Pêche et aquaculture</c:v>
                </c:pt>
                <c:pt idx="5">
                  <c:v>6. Laits et produits laitiers</c:v>
                </c:pt>
                <c:pt idx="6">
                  <c:v>5. Animaux vivants et génétique</c:v>
                </c:pt>
                <c:pt idx="7">
                  <c:v>4. Céréales</c:v>
                </c:pt>
                <c:pt idx="8">
                  <c:v>3. Produits d'épicerie</c:v>
                </c:pt>
                <c:pt idx="9">
                  <c:v>2. Vins et spiritueux</c:v>
                </c:pt>
                <c:pt idx="10">
                  <c:v>1. Autres</c:v>
                </c:pt>
              </c:strCache>
            </c:strRef>
          </c:cat>
          <c:val>
            <c:numRef>
              <c:f>'Balance commerciale TBB'!$L$36:$L$46</c:f>
              <c:numCache>
                <c:formatCode>0</c:formatCode>
                <c:ptCount val="11"/>
                <c:pt idx="0">
                  <c:v>19771310</c:v>
                </c:pt>
                <c:pt idx="1">
                  <c:v>-524668</c:v>
                </c:pt>
                <c:pt idx="2">
                  <c:v>-655939</c:v>
                </c:pt>
                <c:pt idx="3">
                  <c:v>-72191</c:v>
                </c:pt>
                <c:pt idx="4">
                  <c:v>4600753</c:v>
                </c:pt>
                <c:pt idx="5">
                  <c:v>-5058141</c:v>
                </c:pt>
                <c:pt idx="6">
                  <c:v>-3160845</c:v>
                </c:pt>
                <c:pt idx="7">
                  <c:v>-2140060</c:v>
                </c:pt>
                <c:pt idx="8">
                  <c:v>-16434429</c:v>
                </c:pt>
                <c:pt idx="9">
                  <c:v>-54049355</c:v>
                </c:pt>
                <c:pt idx="10">
                  <c:v>-47704799</c:v>
                </c:pt>
              </c:numCache>
            </c:numRef>
          </c:val>
          <c:extLst>
            <c:ext xmlns:c16="http://schemas.microsoft.com/office/drawing/2014/chart" uri="{C3380CC4-5D6E-409C-BE32-E72D297353CC}">
              <c16:uniqueId val="{00000002-0628-47E6-9E19-B46728E5D947}"/>
            </c:ext>
          </c:extLst>
        </c:ser>
        <c:ser>
          <c:idx val="12"/>
          <c:order val="9"/>
          <c:tx>
            <c:strRef>
              <c:f>'Balance commerciale TBB'!$M$34</c:f>
              <c:strCache>
                <c:ptCount val="1"/>
                <c:pt idx="0">
                  <c:v>2024</c:v>
                </c:pt>
              </c:strCache>
            </c:strRef>
          </c:tx>
          <c:spPr>
            <a:solidFill>
              <a:srgbClr val="FF0000"/>
            </a:solidFill>
            <a:ln>
              <a:noFill/>
            </a:ln>
            <a:effectLst/>
          </c:spPr>
          <c:invertIfNegative val="0"/>
          <c:cat>
            <c:strRef>
              <c:f>'Balance commerciale TBB'!$C$36:$C$46</c:f>
              <c:strCache>
                <c:ptCount val="11"/>
                <c:pt idx="0">
                  <c:v>1. Fruits et légumes</c:v>
                </c:pt>
                <c:pt idx="1">
                  <c:v>2. Sucre</c:v>
                </c:pt>
                <c:pt idx="2">
                  <c:v>9. Oléagineux</c:v>
                </c:pt>
                <c:pt idx="3">
                  <c:v>8. Viande et produits carnés</c:v>
                </c:pt>
                <c:pt idx="4">
                  <c:v>7. Pêche et aquaculture</c:v>
                </c:pt>
                <c:pt idx="5">
                  <c:v>6. Laits et produits laitiers</c:v>
                </c:pt>
                <c:pt idx="6">
                  <c:v>5. Animaux vivants et génétique</c:v>
                </c:pt>
                <c:pt idx="7">
                  <c:v>4. Céréales</c:v>
                </c:pt>
                <c:pt idx="8">
                  <c:v>3. Produits d'épicerie</c:v>
                </c:pt>
                <c:pt idx="9">
                  <c:v>2. Vins et spiritueux</c:v>
                </c:pt>
                <c:pt idx="10">
                  <c:v>1. Autres</c:v>
                </c:pt>
              </c:strCache>
            </c:strRef>
          </c:cat>
          <c:val>
            <c:numRef>
              <c:f>'Balance commerciale TBB'!$M$36:$M$46</c:f>
              <c:numCache>
                <c:formatCode>0</c:formatCode>
                <c:ptCount val="11"/>
                <c:pt idx="0">
                  <c:v>9450093</c:v>
                </c:pt>
                <c:pt idx="1">
                  <c:v>2091994</c:v>
                </c:pt>
                <c:pt idx="2">
                  <c:v>-104259</c:v>
                </c:pt>
                <c:pt idx="3">
                  <c:v>-325917</c:v>
                </c:pt>
                <c:pt idx="4">
                  <c:v>-370866</c:v>
                </c:pt>
                <c:pt idx="5">
                  <c:v>-5826314</c:v>
                </c:pt>
                <c:pt idx="6">
                  <c:v>-9141685</c:v>
                </c:pt>
                <c:pt idx="7">
                  <c:v>-9859697</c:v>
                </c:pt>
                <c:pt idx="8">
                  <c:v>-45648183</c:v>
                </c:pt>
                <c:pt idx="9">
                  <c:v>-63154903</c:v>
                </c:pt>
                <c:pt idx="10">
                  <c:v>-101089173</c:v>
                </c:pt>
              </c:numCache>
            </c:numRef>
          </c:val>
          <c:extLst>
            <c:ext xmlns:c16="http://schemas.microsoft.com/office/drawing/2014/chart" uri="{C3380CC4-5D6E-409C-BE32-E72D297353CC}">
              <c16:uniqueId val="{00000003-0628-47E6-9E19-B46728E5D947}"/>
            </c:ext>
          </c:extLst>
        </c:ser>
        <c:dLbls>
          <c:showLegendKey val="0"/>
          <c:showVal val="0"/>
          <c:showCatName val="0"/>
          <c:showSerName val="0"/>
          <c:showPercent val="0"/>
          <c:showBubbleSize val="0"/>
        </c:dLbls>
        <c:gapWidth val="219"/>
        <c:overlap val="-27"/>
        <c:axId val="520713784"/>
        <c:axId val="520714568"/>
        <c:extLst>
          <c:ext xmlns:c15="http://schemas.microsoft.com/office/drawing/2012/chart" uri="{02D57815-91ED-43cb-92C2-25804820EDAC}">
            <c15:filteredBarSeries>
              <c15:ser>
                <c:idx val="3"/>
                <c:order val="0"/>
                <c:tx>
                  <c:strRef>
                    <c:extLst>
                      <c:ext uri="{02D57815-91ED-43cb-92C2-25804820EDAC}">
                        <c15:formulaRef>
                          <c15:sqref>'Balance commerciale TBB'!$D$34</c15:sqref>
                        </c15:formulaRef>
                      </c:ext>
                    </c:extLst>
                    <c:strCache>
                      <c:ptCount val="1"/>
                      <c:pt idx="0">
                        <c:v>2015</c:v>
                      </c:pt>
                    </c:strCache>
                  </c:strRef>
                </c:tx>
                <c:spPr>
                  <a:solidFill>
                    <a:schemeClr val="accent4"/>
                  </a:solidFill>
                  <a:ln>
                    <a:noFill/>
                  </a:ln>
                  <a:effectLst/>
                </c:spPr>
                <c:invertIfNegative val="0"/>
                <c:cat>
                  <c:strRef>
                    <c:extLst>
                      <c:ext uri="{02D57815-91ED-43cb-92C2-25804820EDAC}">
                        <c15:formulaRef>
                          <c15:sqref>'Balance commerciale TBB'!$C$36:$C$46</c15:sqref>
                        </c15:formulaRef>
                      </c:ext>
                    </c:extLst>
                    <c:strCache>
                      <c:ptCount val="11"/>
                      <c:pt idx="0">
                        <c:v>1. Fruits et légumes</c:v>
                      </c:pt>
                      <c:pt idx="1">
                        <c:v>2. Sucre</c:v>
                      </c:pt>
                      <c:pt idx="2">
                        <c:v>9. Oléagineux</c:v>
                      </c:pt>
                      <c:pt idx="3">
                        <c:v>8. Viande et produits carnés</c:v>
                      </c:pt>
                      <c:pt idx="4">
                        <c:v>7. Pêche et aquaculture</c:v>
                      </c:pt>
                      <c:pt idx="5">
                        <c:v>6. Laits et produits laitiers</c:v>
                      </c:pt>
                      <c:pt idx="6">
                        <c:v>5. Animaux vivants et génétique</c:v>
                      </c:pt>
                      <c:pt idx="7">
                        <c:v>4. Céréales</c:v>
                      </c:pt>
                      <c:pt idx="8">
                        <c:v>3. Produits d'épicerie</c:v>
                      </c:pt>
                      <c:pt idx="9">
                        <c:v>2. Vins et spiritueux</c:v>
                      </c:pt>
                      <c:pt idx="10">
                        <c:v>1. Autres</c:v>
                      </c:pt>
                    </c:strCache>
                  </c:strRef>
                </c:cat>
                <c:val>
                  <c:numRef>
                    <c:extLst>
                      <c:ext uri="{02D57815-91ED-43cb-92C2-25804820EDAC}">
                        <c15:formulaRef>
                          <c15:sqref>'Balance commerciale TBB'!$D$36:$D$46</c15:sqref>
                        </c15:formulaRef>
                      </c:ext>
                    </c:extLst>
                    <c:numCache>
                      <c:formatCode>0</c:formatCode>
                      <c:ptCount val="11"/>
                      <c:pt idx="0">
                        <c:v>32939573</c:v>
                      </c:pt>
                      <c:pt idx="1">
                        <c:v>2275331</c:v>
                      </c:pt>
                      <c:pt idx="2">
                        <c:v>-36659</c:v>
                      </c:pt>
                      <c:pt idx="3">
                        <c:v>-647750</c:v>
                      </c:pt>
                      <c:pt idx="4">
                        <c:v>6409294</c:v>
                      </c:pt>
                      <c:pt idx="5">
                        <c:v>-13613612</c:v>
                      </c:pt>
                      <c:pt idx="6">
                        <c:v>-4423960</c:v>
                      </c:pt>
                      <c:pt idx="7">
                        <c:v>-35013645</c:v>
                      </c:pt>
                      <c:pt idx="8">
                        <c:v>-12216593</c:v>
                      </c:pt>
                      <c:pt idx="9">
                        <c:v>-42957024</c:v>
                      </c:pt>
                      <c:pt idx="10">
                        <c:v>-45304535</c:v>
                      </c:pt>
                    </c:numCache>
                  </c:numRef>
                </c:val>
                <c:extLst>
                  <c:ext xmlns:c16="http://schemas.microsoft.com/office/drawing/2014/chart" uri="{C3380CC4-5D6E-409C-BE32-E72D297353CC}">
                    <c16:uniqueId val="{00000004-0628-47E6-9E19-B46728E5D947}"/>
                  </c:ext>
                </c:extLst>
              </c15:ser>
            </c15:filteredBarSeries>
            <c15:filteredBarSeries>
              <c15:ser>
                <c:idx val="4"/>
                <c:order val="1"/>
                <c:tx>
                  <c:strRef>
                    <c:extLst xmlns:c15="http://schemas.microsoft.com/office/drawing/2012/chart">
                      <c:ext xmlns:c15="http://schemas.microsoft.com/office/drawing/2012/chart" uri="{02D57815-91ED-43cb-92C2-25804820EDAC}">
                        <c15:formulaRef>
                          <c15:sqref>'Balance commerciale TBB'!$E$34</c15:sqref>
                        </c15:formulaRef>
                      </c:ext>
                    </c:extLst>
                    <c:strCache>
                      <c:ptCount val="1"/>
                      <c:pt idx="0">
                        <c:v>2016</c:v>
                      </c:pt>
                    </c:strCache>
                  </c:strRef>
                </c:tx>
                <c:spPr>
                  <a:solidFill>
                    <a:schemeClr val="accent5"/>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TBB'!$C$36:$C$46</c15:sqref>
                        </c15:formulaRef>
                      </c:ext>
                    </c:extLst>
                    <c:strCache>
                      <c:ptCount val="11"/>
                      <c:pt idx="0">
                        <c:v>1. Fruits et légumes</c:v>
                      </c:pt>
                      <c:pt idx="1">
                        <c:v>2. Sucre</c:v>
                      </c:pt>
                      <c:pt idx="2">
                        <c:v>9. Oléagineux</c:v>
                      </c:pt>
                      <c:pt idx="3">
                        <c:v>8. Viande et produits carnés</c:v>
                      </c:pt>
                      <c:pt idx="4">
                        <c:v>7. Pêche et aquaculture</c:v>
                      </c:pt>
                      <c:pt idx="5">
                        <c:v>6. Laits et produits laitiers</c:v>
                      </c:pt>
                      <c:pt idx="6">
                        <c:v>5. Animaux vivants et génétique</c:v>
                      </c:pt>
                      <c:pt idx="7">
                        <c:v>4. Céréales</c:v>
                      </c:pt>
                      <c:pt idx="8">
                        <c:v>3. Produits d'épicerie</c:v>
                      </c:pt>
                      <c:pt idx="9">
                        <c:v>2. Vins et spiritueux</c:v>
                      </c:pt>
                      <c:pt idx="10">
                        <c:v>1. Autres</c:v>
                      </c:pt>
                    </c:strCache>
                  </c:strRef>
                </c:cat>
                <c:val>
                  <c:numRef>
                    <c:extLst xmlns:c15="http://schemas.microsoft.com/office/drawing/2012/chart">
                      <c:ext xmlns:c15="http://schemas.microsoft.com/office/drawing/2012/chart" uri="{02D57815-91ED-43cb-92C2-25804820EDAC}">
                        <c15:formulaRef>
                          <c15:sqref>'Balance commerciale TBB'!$E$36:$E$46</c15:sqref>
                        </c15:formulaRef>
                      </c:ext>
                    </c:extLst>
                    <c:numCache>
                      <c:formatCode>0</c:formatCode>
                      <c:ptCount val="11"/>
                      <c:pt idx="0">
                        <c:v>45722696</c:v>
                      </c:pt>
                      <c:pt idx="1">
                        <c:v>3103990</c:v>
                      </c:pt>
                      <c:pt idx="2">
                        <c:v>-89057</c:v>
                      </c:pt>
                      <c:pt idx="3">
                        <c:v>-805874</c:v>
                      </c:pt>
                      <c:pt idx="4">
                        <c:v>11745572</c:v>
                      </c:pt>
                      <c:pt idx="5">
                        <c:v>-9407415</c:v>
                      </c:pt>
                      <c:pt idx="6">
                        <c:v>-6075085</c:v>
                      </c:pt>
                      <c:pt idx="7">
                        <c:v>-82375176</c:v>
                      </c:pt>
                      <c:pt idx="8">
                        <c:v>-16522623</c:v>
                      </c:pt>
                      <c:pt idx="9">
                        <c:v>-47111216</c:v>
                      </c:pt>
                      <c:pt idx="10">
                        <c:v>-45894153</c:v>
                      </c:pt>
                    </c:numCache>
                  </c:numRef>
                </c:val>
                <c:extLst xmlns:c15="http://schemas.microsoft.com/office/drawing/2012/chart">
                  <c:ext xmlns:c16="http://schemas.microsoft.com/office/drawing/2014/chart" uri="{C3380CC4-5D6E-409C-BE32-E72D297353CC}">
                    <c16:uniqueId val="{00000005-0628-47E6-9E19-B46728E5D947}"/>
                  </c:ext>
                </c:extLst>
              </c15:ser>
            </c15:filteredBarSeries>
            <c15:filteredBarSeries>
              <c15:ser>
                <c:idx val="5"/>
                <c:order val="2"/>
                <c:tx>
                  <c:strRef>
                    <c:extLst xmlns:c15="http://schemas.microsoft.com/office/drawing/2012/chart">
                      <c:ext xmlns:c15="http://schemas.microsoft.com/office/drawing/2012/chart" uri="{02D57815-91ED-43cb-92C2-25804820EDAC}">
                        <c15:formulaRef>
                          <c15:sqref>'Balance commerciale TBB'!$F$34</c15:sqref>
                        </c15:formulaRef>
                      </c:ext>
                    </c:extLst>
                    <c:strCache>
                      <c:ptCount val="1"/>
                      <c:pt idx="0">
                        <c:v>2017</c:v>
                      </c:pt>
                    </c:strCache>
                  </c:strRef>
                </c:tx>
                <c:spPr>
                  <a:solidFill>
                    <a:schemeClr val="accent6"/>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TBB'!$C$36:$C$46</c15:sqref>
                        </c15:formulaRef>
                      </c:ext>
                    </c:extLst>
                    <c:strCache>
                      <c:ptCount val="11"/>
                      <c:pt idx="0">
                        <c:v>1. Fruits et légumes</c:v>
                      </c:pt>
                      <c:pt idx="1">
                        <c:v>2. Sucre</c:v>
                      </c:pt>
                      <c:pt idx="2">
                        <c:v>9. Oléagineux</c:v>
                      </c:pt>
                      <c:pt idx="3">
                        <c:v>8. Viande et produits carnés</c:v>
                      </c:pt>
                      <c:pt idx="4">
                        <c:v>7. Pêche et aquaculture</c:v>
                      </c:pt>
                      <c:pt idx="5">
                        <c:v>6. Laits et produits laitiers</c:v>
                      </c:pt>
                      <c:pt idx="6">
                        <c:v>5. Animaux vivants et génétique</c:v>
                      </c:pt>
                      <c:pt idx="7">
                        <c:v>4. Céréales</c:v>
                      </c:pt>
                      <c:pt idx="8">
                        <c:v>3. Produits d'épicerie</c:v>
                      </c:pt>
                      <c:pt idx="9">
                        <c:v>2. Vins et spiritueux</c:v>
                      </c:pt>
                      <c:pt idx="10">
                        <c:v>1. Autres</c:v>
                      </c:pt>
                    </c:strCache>
                  </c:strRef>
                </c:cat>
                <c:val>
                  <c:numRef>
                    <c:extLst xmlns:c15="http://schemas.microsoft.com/office/drawing/2012/chart">
                      <c:ext xmlns:c15="http://schemas.microsoft.com/office/drawing/2012/chart" uri="{02D57815-91ED-43cb-92C2-25804820EDAC}">
                        <c15:formulaRef>
                          <c15:sqref>'Balance commerciale TBB'!$F$36:$F$46</c15:sqref>
                        </c15:formulaRef>
                      </c:ext>
                    </c:extLst>
                    <c:numCache>
                      <c:formatCode>0</c:formatCode>
                      <c:ptCount val="11"/>
                      <c:pt idx="0">
                        <c:v>78402107</c:v>
                      </c:pt>
                      <c:pt idx="1">
                        <c:v>-67890</c:v>
                      </c:pt>
                      <c:pt idx="2">
                        <c:v>-54991</c:v>
                      </c:pt>
                      <c:pt idx="3">
                        <c:v>-803435</c:v>
                      </c:pt>
                      <c:pt idx="4">
                        <c:v>29627320</c:v>
                      </c:pt>
                      <c:pt idx="5">
                        <c:v>-6000741</c:v>
                      </c:pt>
                      <c:pt idx="6">
                        <c:v>-1399940</c:v>
                      </c:pt>
                      <c:pt idx="7">
                        <c:v>-4443816</c:v>
                      </c:pt>
                      <c:pt idx="8">
                        <c:v>-13202418</c:v>
                      </c:pt>
                      <c:pt idx="9">
                        <c:v>-49551845</c:v>
                      </c:pt>
                      <c:pt idx="10">
                        <c:v>-40408472</c:v>
                      </c:pt>
                    </c:numCache>
                  </c:numRef>
                </c:val>
                <c:extLst xmlns:c15="http://schemas.microsoft.com/office/drawing/2012/chart">
                  <c:ext xmlns:c16="http://schemas.microsoft.com/office/drawing/2014/chart" uri="{C3380CC4-5D6E-409C-BE32-E72D297353CC}">
                    <c16:uniqueId val="{00000006-0628-47E6-9E19-B46728E5D947}"/>
                  </c:ext>
                </c:extLst>
              </c15:ser>
            </c15:filteredBarSeries>
            <c15:filteredBarSeries>
              <c15:ser>
                <c:idx val="6"/>
                <c:order val="3"/>
                <c:tx>
                  <c:strRef>
                    <c:extLst xmlns:c15="http://schemas.microsoft.com/office/drawing/2012/chart">
                      <c:ext xmlns:c15="http://schemas.microsoft.com/office/drawing/2012/chart" uri="{02D57815-91ED-43cb-92C2-25804820EDAC}">
                        <c15:formulaRef>
                          <c15:sqref>'Balance commerciale TBB'!$G$34</c15:sqref>
                        </c15:formulaRef>
                      </c:ext>
                    </c:extLst>
                    <c:strCache>
                      <c:ptCount val="1"/>
                      <c:pt idx="0">
                        <c:v>2018</c:v>
                      </c:pt>
                    </c:strCache>
                  </c:strRef>
                </c:tx>
                <c:spPr>
                  <a:solidFill>
                    <a:schemeClr val="accent1">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TBB'!$C$36:$C$46</c15:sqref>
                        </c15:formulaRef>
                      </c:ext>
                    </c:extLst>
                    <c:strCache>
                      <c:ptCount val="11"/>
                      <c:pt idx="0">
                        <c:v>1. Fruits et légumes</c:v>
                      </c:pt>
                      <c:pt idx="1">
                        <c:v>2. Sucre</c:v>
                      </c:pt>
                      <c:pt idx="2">
                        <c:v>9. Oléagineux</c:v>
                      </c:pt>
                      <c:pt idx="3">
                        <c:v>8. Viande et produits carnés</c:v>
                      </c:pt>
                      <c:pt idx="4">
                        <c:v>7. Pêche et aquaculture</c:v>
                      </c:pt>
                      <c:pt idx="5">
                        <c:v>6. Laits et produits laitiers</c:v>
                      </c:pt>
                      <c:pt idx="6">
                        <c:v>5. Animaux vivants et génétique</c:v>
                      </c:pt>
                      <c:pt idx="7">
                        <c:v>4. Céréales</c:v>
                      </c:pt>
                      <c:pt idx="8">
                        <c:v>3. Produits d'épicerie</c:v>
                      </c:pt>
                      <c:pt idx="9">
                        <c:v>2. Vins et spiritueux</c:v>
                      </c:pt>
                      <c:pt idx="10">
                        <c:v>1. Autres</c:v>
                      </c:pt>
                    </c:strCache>
                  </c:strRef>
                </c:cat>
                <c:val>
                  <c:numRef>
                    <c:extLst xmlns:c15="http://schemas.microsoft.com/office/drawing/2012/chart">
                      <c:ext xmlns:c15="http://schemas.microsoft.com/office/drawing/2012/chart" uri="{02D57815-91ED-43cb-92C2-25804820EDAC}">
                        <c15:formulaRef>
                          <c15:sqref>'Balance commerciale TBB'!$G$36:$G$46</c15:sqref>
                        </c15:formulaRef>
                      </c:ext>
                    </c:extLst>
                    <c:numCache>
                      <c:formatCode>0</c:formatCode>
                      <c:ptCount val="11"/>
                      <c:pt idx="0">
                        <c:v>37687812</c:v>
                      </c:pt>
                      <c:pt idx="1">
                        <c:v>2599231</c:v>
                      </c:pt>
                      <c:pt idx="2">
                        <c:v>-90270</c:v>
                      </c:pt>
                      <c:pt idx="3">
                        <c:v>-989713</c:v>
                      </c:pt>
                      <c:pt idx="4">
                        <c:v>16908776</c:v>
                      </c:pt>
                      <c:pt idx="5">
                        <c:v>-8596616</c:v>
                      </c:pt>
                      <c:pt idx="6">
                        <c:v>-2772159</c:v>
                      </c:pt>
                      <c:pt idx="7">
                        <c:v>-10141240</c:v>
                      </c:pt>
                      <c:pt idx="8">
                        <c:v>-15982190</c:v>
                      </c:pt>
                      <c:pt idx="9">
                        <c:v>-47820183</c:v>
                      </c:pt>
                      <c:pt idx="10">
                        <c:v>-43221693</c:v>
                      </c:pt>
                    </c:numCache>
                  </c:numRef>
                </c:val>
                <c:extLst xmlns:c15="http://schemas.microsoft.com/office/drawing/2012/chart">
                  <c:ext xmlns:c16="http://schemas.microsoft.com/office/drawing/2014/chart" uri="{C3380CC4-5D6E-409C-BE32-E72D297353CC}">
                    <c16:uniqueId val="{00000007-0628-47E6-9E19-B46728E5D947}"/>
                  </c:ext>
                </c:extLst>
              </c15:ser>
            </c15:filteredBarSeries>
            <c15:filteredBarSeries>
              <c15:ser>
                <c:idx val="7"/>
                <c:order val="4"/>
                <c:tx>
                  <c:strRef>
                    <c:extLst xmlns:c15="http://schemas.microsoft.com/office/drawing/2012/chart">
                      <c:ext xmlns:c15="http://schemas.microsoft.com/office/drawing/2012/chart" uri="{02D57815-91ED-43cb-92C2-25804820EDAC}">
                        <c15:formulaRef>
                          <c15:sqref>'Balance commerciale TBB'!$H$34</c15:sqref>
                        </c15:formulaRef>
                      </c:ext>
                    </c:extLst>
                    <c:strCache>
                      <c:ptCount val="1"/>
                      <c:pt idx="0">
                        <c:v>2019</c:v>
                      </c:pt>
                    </c:strCache>
                  </c:strRef>
                </c:tx>
                <c:spPr>
                  <a:solidFill>
                    <a:schemeClr val="accent2">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TBB'!$C$36:$C$46</c15:sqref>
                        </c15:formulaRef>
                      </c:ext>
                    </c:extLst>
                    <c:strCache>
                      <c:ptCount val="11"/>
                      <c:pt idx="0">
                        <c:v>1. Fruits et légumes</c:v>
                      </c:pt>
                      <c:pt idx="1">
                        <c:v>2. Sucre</c:v>
                      </c:pt>
                      <c:pt idx="2">
                        <c:v>9. Oléagineux</c:v>
                      </c:pt>
                      <c:pt idx="3">
                        <c:v>8. Viande et produits carnés</c:v>
                      </c:pt>
                      <c:pt idx="4">
                        <c:v>7. Pêche et aquaculture</c:v>
                      </c:pt>
                      <c:pt idx="5">
                        <c:v>6. Laits et produits laitiers</c:v>
                      </c:pt>
                      <c:pt idx="6">
                        <c:v>5. Animaux vivants et génétique</c:v>
                      </c:pt>
                      <c:pt idx="7">
                        <c:v>4. Céréales</c:v>
                      </c:pt>
                      <c:pt idx="8">
                        <c:v>3. Produits d'épicerie</c:v>
                      </c:pt>
                      <c:pt idx="9">
                        <c:v>2. Vins et spiritueux</c:v>
                      </c:pt>
                      <c:pt idx="10">
                        <c:v>1. Autres</c:v>
                      </c:pt>
                    </c:strCache>
                  </c:strRef>
                </c:cat>
                <c:val>
                  <c:numRef>
                    <c:extLst xmlns:c15="http://schemas.microsoft.com/office/drawing/2012/chart">
                      <c:ext xmlns:c15="http://schemas.microsoft.com/office/drawing/2012/chart" uri="{02D57815-91ED-43cb-92C2-25804820EDAC}">
                        <c15:formulaRef>
                          <c15:sqref>'Balance commerciale TBB'!$H$36:$H$46</c15:sqref>
                        </c15:formulaRef>
                      </c:ext>
                    </c:extLst>
                    <c:numCache>
                      <c:formatCode>0</c:formatCode>
                      <c:ptCount val="11"/>
                      <c:pt idx="0">
                        <c:v>47702594</c:v>
                      </c:pt>
                      <c:pt idx="1">
                        <c:v>999058</c:v>
                      </c:pt>
                      <c:pt idx="2">
                        <c:v>-69403</c:v>
                      </c:pt>
                      <c:pt idx="3">
                        <c:v>-1107083</c:v>
                      </c:pt>
                      <c:pt idx="4">
                        <c:v>6284746</c:v>
                      </c:pt>
                      <c:pt idx="5">
                        <c:v>-21977228</c:v>
                      </c:pt>
                      <c:pt idx="6">
                        <c:v>-3543432</c:v>
                      </c:pt>
                      <c:pt idx="7">
                        <c:v>-26361749</c:v>
                      </c:pt>
                      <c:pt idx="8">
                        <c:v>-13433476</c:v>
                      </c:pt>
                      <c:pt idx="9">
                        <c:v>-44472762</c:v>
                      </c:pt>
                      <c:pt idx="10">
                        <c:v>-46243940</c:v>
                      </c:pt>
                    </c:numCache>
                  </c:numRef>
                </c:val>
                <c:extLst xmlns:c15="http://schemas.microsoft.com/office/drawing/2012/chart">
                  <c:ext xmlns:c16="http://schemas.microsoft.com/office/drawing/2014/chart" uri="{C3380CC4-5D6E-409C-BE32-E72D297353CC}">
                    <c16:uniqueId val="{00000008-0628-47E6-9E19-B46728E5D947}"/>
                  </c:ext>
                </c:extLst>
              </c15:ser>
            </c15:filteredBarSeries>
            <c15:filteredBarSeries>
              <c15:ser>
                <c:idx val="8"/>
                <c:order val="5"/>
                <c:tx>
                  <c:strRef>
                    <c:extLst xmlns:c15="http://schemas.microsoft.com/office/drawing/2012/chart">
                      <c:ext xmlns:c15="http://schemas.microsoft.com/office/drawing/2012/chart" uri="{02D57815-91ED-43cb-92C2-25804820EDAC}">
                        <c15:formulaRef>
                          <c15:sqref>'Balance commerciale TBB'!$I$34</c15:sqref>
                        </c15:formulaRef>
                      </c:ext>
                    </c:extLst>
                    <c:strCache>
                      <c:ptCount val="1"/>
                      <c:pt idx="0">
                        <c:v>2020</c:v>
                      </c:pt>
                    </c:strCache>
                  </c:strRef>
                </c:tx>
                <c:spPr>
                  <a:solidFill>
                    <a:schemeClr val="accent3">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TBB'!$C$36:$C$46</c15:sqref>
                        </c15:formulaRef>
                      </c:ext>
                    </c:extLst>
                    <c:strCache>
                      <c:ptCount val="11"/>
                      <c:pt idx="0">
                        <c:v>1. Fruits et légumes</c:v>
                      </c:pt>
                      <c:pt idx="1">
                        <c:v>2. Sucre</c:v>
                      </c:pt>
                      <c:pt idx="2">
                        <c:v>9. Oléagineux</c:v>
                      </c:pt>
                      <c:pt idx="3">
                        <c:v>8. Viande et produits carnés</c:v>
                      </c:pt>
                      <c:pt idx="4">
                        <c:v>7. Pêche et aquaculture</c:v>
                      </c:pt>
                      <c:pt idx="5">
                        <c:v>6. Laits et produits laitiers</c:v>
                      </c:pt>
                      <c:pt idx="6">
                        <c:v>5. Animaux vivants et génétique</c:v>
                      </c:pt>
                      <c:pt idx="7">
                        <c:v>4. Céréales</c:v>
                      </c:pt>
                      <c:pt idx="8">
                        <c:v>3. Produits d'épicerie</c:v>
                      </c:pt>
                      <c:pt idx="9">
                        <c:v>2. Vins et spiritueux</c:v>
                      </c:pt>
                      <c:pt idx="10">
                        <c:v>1. Autres</c:v>
                      </c:pt>
                    </c:strCache>
                  </c:strRef>
                </c:cat>
                <c:val>
                  <c:numRef>
                    <c:extLst xmlns:c15="http://schemas.microsoft.com/office/drawing/2012/chart">
                      <c:ext xmlns:c15="http://schemas.microsoft.com/office/drawing/2012/chart" uri="{02D57815-91ED-43cb-92C2-25804820EDAC}">
                        <c15:formulaRef>
                          <c15:sqref>'Balance commerciale TBB'!$I$36:$I$46</c15:sqref>
                        </c15:formulaRef>
                      </c:ext>
                    </c:extLst>
                    <c:numCache>
                      <c:formatCode>0</c:formatCode>
                      <c:ptCount val="11"/>
                      <c:pt idx="0">
                        <c:v>33087332</c:v>
                      </c:pt>
                      <c:pt idx="1">
                        <c:v>-1915474</c:v>
                      </c:pt>
                      <c:pt idx="2">
                        <c:v>-22124</c:v>
                      </c:pt>
                      <c:pt idx="3">
                        <c:v>-566527</c:v>
                      </c:pt>
                      <c:pt idx="4">
                        <c:v>5335001</c:v>
                      </c:pt>
                      <c:pt idx="5">
                        <c:v>-14897326</c:v>
                      </c:pt>
                      <c:pt idx="6">
                        <c:v>-2664642</c:v>
                      </c:pt>
                      <c:pt idx="7">
                        <c:v>-73975133</c:v>
                      </c:pt>
                      <c:pt idx="8">
                        <c:v>942168</c:v>
                      </c:pt>
                      <c:pt idx="9">
                        <c:v>-24391081</c:v>
                      </c:pt>
                      <c:pt idx="10">
                        <c:v>-49737353</c:v>
                      </c:pt>
                    </c:numCache>
                  </c:numRef>
                </c:val>
                <c:extLst xmlns:c15="http://schemas.microsoft.com/office/drawing/2012/chart">
                  <c:ext xmlns:c16="http://schemas.microsoft.com/office/drawing/2014/chart" uri="{C3380CC4-5D6E-409C-BE32-E72D297353CC}">
                    <c16:uniqueId val="{00000009-0628-47E6-9E19-B46728E5D947}"/>
                  </c:ext>
                </c:extLst>
              </c15:ser>
            </c15:filteredBarSeries>
          </c:ext>
        </c:extLst>
      </c:barChart>
      <c:catAx>
        <c:axId val="520713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100000" spcFirstLastPara="1" vertOverflow="ellipsis" wrap="square" anchor="ctr" anchorCtr="1"/>
          <a:lstStyle/>
          <a:p>
            <a:pPr>
              <a:defRPr sz="1200" b="1"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0714568"/>
        <c:crosses val="autoZero"/>
        <c:auto val="1"/>
        <c:lblAlgn val="ctr"/>
        <c:lblOffset val="100"/>
        <c:noMultiLvlLbl val="0"/>
      </c:catAx>
      <c:valAx>
        <c:axId val="5207145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0713784"/>
        <c:crosses val="autoZero"/>
        <c:crossBetween val="between"/>
        <c:dispUnits>
          <c:builtInUnit val="millions"/>
          <c:dispUnitsLbl>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fr-FR"/>
                    <a:t>Millions (en €)</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userShapes r:id="rId4"/>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'Import. TBB'!$J$48</c:f>
              <c:strCache>
                <c:ptCount val="1"/>
                <c:pt idx="0">
                  <c:v>2021</c:v>
                </c:pt>
              </c:strCache>
            </c:strRef>
          </c:tx>
          <c:spPr>
            <a:solidFill>
              <a:schemeClr val="tx2">
                <a:lumMod val="20000"/>
                <a:lumOff val="80000"/>
              </a:schemeClr>
            </a:solidFill>
            <a:ln>
              <a:noFill/>
            </a:ln>
            <a:effectLst/>
          </c:spPr>
          <c:invertIfNegative val="0"/>
          <c:cat>
            <c:strRef>
              <c:f>'Import. TBB'!$C$49:$C$60</c:f>
              <c:strCache>
                <c:ptCount val="11"/>
                <c:pt idx="0">
                  <c:v>Vins et spiritueux</c:v>
                </c:pt>
                <c:pt idx="1">
                  <c:v>Produits d'épicerie</c:v>
                </c:pt>
                <c:pt idx="2">
                  <c:v>Céréales</c:v>
                </c:pt>
                <c:pt idx="3">
                  <c:v>Animaux vivants et génétique</c:v>
                </c:pt>
                <c:pt idx="4">
                  <c:v>Laits et produits laitiers</c:v>
                </c:pt>
                <c:pt idx="5">
                  <c:v>Sucre</c:v>
                </c:pt>
                <c:pt idx="6">
                  <c:v>Fruits et légumes</c:v>
                </c:pt>
                <c:pt idx="7">
                  <c:v>Pêche et aquaculture</c:v>
                </c:pt>
                <c:pt idx="8">
                  <c:v>Viande et produits carnés</c:v>
                </c:pt>
                <c:pt idx="9">
                  <c:v>Oléagineux</c:v>
                </c:pt>
                <c:pt idx="10">
                  <c:v>Autres</c:v>
                </c:pt>
              </c:strCache>
              <c:extLst/>
            </c:strRef>
          </c:cat>
          <c:val>
            <c:numRef>
              <c:f>'Import. TBB'!$J$49:$J$60</c:f>
              <c:numCache>
                <c:formatCode>0</c:formatCode>
                <c:ptCount val="11"/>
                <c:pt idx="0">
                  <c:v>47028597</c:v>
                </c:pt>
                <c:pt idx="1">
                  <c:v>25249053</c:v>
                </c:pt>
                <c:pt idx="2">
                  <c:v>84423393</c:v>
                </c:pt>
                <c:pt idx="3">
                  <c:v>3436900</c:v>
                </c:pt>
                <c:pt idx="4">
                  <c:v>10544674</c:v>
                </c:pt>
                <c:pt idx="5">
                  <c:v>4564648</c:v>
                </c:pt>
                <c:pt idx="6">
                  <c:v>1405747</c:v>
                </c:pt>
                <c:pt idx="7">
                  <c:v>227305</c:v>
                </c:pt>
                <c:pt idx="8">
                  <c:v>678475</c:v>
                </c:pt>
                <c:pt idx="9">
                  <c:v>11989920</c:v>
                </c:pt>
                <c:pt idx="10">
                  <c:v>65120067</c:v>
                </c:pt>
              </c:numCache>
              <c:extLst/>
            </c:numRef>
          </c:val>
          <c:extLst>
            <c:ext xmlns:c16="http://schemas.microsoft.com/office/drawing/2014/chart" uri="{C3380CC4-5D6E-409C-BE32-E72D297353CC}">
              <c16:uniqueId val="{00000000-1631-4967-B2DB-A97726863B00}"/>
            </c:ext>
          </c:extLst>
        </c:ser>
        <c:ser>
          <c:idx val="1"/>
          <c:order val="1"/>
          <c:tx>
            <c:strRef>
              <c:f>'Import. TBB'!$K$48</c:f>
              <c:strCache>
                <c:ptCount val="1"/>
                <c:pt idx="0">
                  <c:v>2022</c:v>
                </c:pt>
              </c:strCache>
            </c:strRef>
          </c:tx>
          <c:spPr>
            <a:solidFill>
              <a:schemeClr val="tx2">
                <a:lumMod val="60000"/>
                <a:lumOff val="40000"/>
              </a:schemeClr>
            </a:solidFill>
            <a:ln>
              <a:noFill/>
            </a:ln>
            <a:effectLst/>
          </c:spPr>
          <c:invertIfNegative val="0"/>
          <c:cat>
            <c:strRef>
              <c:f>'Import. TBB'!$C$49:$C$60</c:f>
              <c:strCache>
                <c:ptCount val="11"/>
                <c:pt idx="0">
                  <c:v>Vins et spiritueux</c:v>
                </c:pt>
                <c:pt idx="1">
                  <c:v>Produits d'épicerie</c:v>
                </c:pt>
                <c:pt idx="2">
                  <c:v>Céréales</c:v>
                </c:pt>
                <c:pt idx="3">
                  <c:v>Animaux vivants et génétique</c:v>
                </c:pt>
                <c:pt idx="4">
                  <c:v>Laits et produits laitiers</c:v>
                </c:pt>
                <c:pt idx="5">
                  <c:v>Sucre</c:v>
                </c:pt>
                <c:pt idx="6">
                  <c:v>Fruits et légumes</c:v>
                </c:pt>
                <c:pt idx="7">
                  <c:v>Pêche et aquaculture</c:v>
                </c:pt>
                <c:pt idx="8">
                  <c:v>Viande et produits carnés</c:v>
                </c:pt>
                <c:pt idx="9">
                  <c:v>Oléagineux</c:v>
                </c:pt>
                <c:pt idx="10">
                  <c:v>Autres</c:v>
                </c:pt>
              </c:strCache>
              <c:extLst/>
            </c:strRef>
          </c:cat>
          <c:val>
            <c:numRef>
              <c:f>'Import. TBB'!$K$49:$K$60</c:f>
              <c:numCache>
                <c:formatCode>0</c:formatCode>
                <c:ptCount val="11"/>
                <c:pt idx="0">
                  <c:v>98620752</c:v>
                </c:pt>
                <c:pt idx="1">
                  <c:v>27449099</c:v>
                </c:pt>
                <c:pt idx="2">
                  <c:v>6054348</c:v>
                </c:pt>
                <c:pt idx="3">
                  <c:v>2590564</c:v>
                </c:pt>
                <c:pt idx="4">
                  <c:v>6615141</c:v>
                </c:pt>
                <c:pt idx="5">
                  <c:v>3933741</c:v>
                </c:pt>
                <c:pt idx="6">
                  <c:v>678833</c:v>
                </c:pt>
                <c:pt idx="7">
                  <c:v>0</c:v>
                </c:pt>
                <c:pt idx="8">
                  <c:v>149361</c:v>
                </c:pt>
                <c:pt idx="9">
                  <c:v>54781</c:v>
                </c:pt>
                <c:pt idx="10">
                  <c:v>59465956</c:v>
                </c:pt>
              </c:numCache>
              <c:extLst/>
            </c:numRef>
          </c:val>
          <c:extLst>
            <c:ext xmlns:c16="http://schemas.microsoft.com/office/drawing/2014/chart" uri="{C3380CC4-5D6E-409C-BE32-E72D297353CC}">
              <c16:uniqueId val="{00000001-1631-4967-B2DB-A97726863B00}"/>
            </c:ext>
          </c:extLst>
        </c:ser>
        <c:ser>
          <c:idx val="2"/>
          <c:order val="2"/>
          <c:tx>
            <c:strRef>
              <c:f>'Import. TBB'!$L$48</c:f>
              <c:strCache>
                <c:ptCount val="1"/>
                <c:pt idx="0">
                  <c:v>2023</c:v>
                </c:pt>
              </c:strCache>
            </c:strRef>
          </c:tx>
          <c:spPr>
            <a:solidFill>
              <a:schemeClr val="tx2"/>
            </a:solidFill>
            <a:ln>
              <a:noFill/>
            </a:ln>
            <a:effectLst/>
          </c:spPr>
          <c:invertIfNegative val="0"/>
          <c:cat>
            <c:strRef>
              <c:f>'Import. TBB'!$C$49:$C$60</c:f>
              <c:strCache>
                <c:ptCount val="11"/>
                <c:pt idx="0">
                  <c:v>Vins et spiritueux</c:v>
                </c:pt>
                <c:pt idx="1">
                  <c:v>Produits d'épicerie</c:v>
                </c:pt>
                <c:pt idx="2">
                  <c:v>Céréales</c:v>
                </c:pt>
                <c:pt idx="3">
                  <c:v>Animaux vivants et génétique</c:v>
                </c:pt>
                <c:pt idx="4">
                  <c:v>Laits et produits laitiers</c:v>
                </c:pt>
                <c:pt idx="5">
                  <c:v>Sucre</c:v>
                </c:pt>
                <c:pt idx="6">
                  <c:v>Fruits et légumes</c:v>
                </c:pt>
                <c:pt idx="7">
                  <c:v>Pêche et aquaculture</c:v>
                </c:pt>
                <c:pt idx="8">
                  <c:v>Viande et produits carnés</c:v>
                </c:pt>
                <c:pt idx="9">
                  <c:v>Oléagineux</c:v>
                </c:pt>
                <c:pt idx="10">
                  <c:v>Autres</c:v>
                </c:pt>
              </c:strCache>
              <c:extLst/>
            </c:strRef>
          </c:cat>
          <c:val>
            <c:numRef>
              <c:f>'Import. TBB'!$L$49:$L$60</c:f>
              <c:numCache>
                <c:formatCode>0</c:formatCode>
                <c:ptCount val="11"/>
                <c:pt idx="0">
                  <c:v>94663929</c:v>
                </c:pt>
                <c:pt idx="1">
                  <c:v>34532116</c:v>
                </c:pt>
                <c:pt idx="2">
                  <c:v>2140060</c:v>
                </c:pt>
                <c:pt idx="3">
                  <c:v>3160845</c:v>
                </c:pt>
                <c:pt idx="4">
                  <c:v>5058141</c:v>
                </c:pt>
                <c:pt idx="5">
                  <c:v>524668</c:v>
                </c:pt>
                <c:pt idx="6">
                  <c:v>465507</c:v>
                </c:pt>
                <c:pt idx="7">
                  <c:v>0</c:v>
                </c:pt>
                <c:pt idx="8">
                  <c:v>72191</c:v>
                </c:pt>
                <c:pt idx="9">
                  <c:v>655939</c:v>
                </c:pt>
                <c:pt idx="10">
                  <c:v>58835996</c:v>
                </c:pt>
              </c:numCache>
              <c:extLst/>
            </c:numRef>
          </c:val>
          <c:extLst>
            <c:ext xmlns:c16="http://schemas.microsoft.com/office/drawing/2014/chart" uri="{C3380CC4-5D6E-409C-BE32-E72D297353CC}">
              <c16:uniqueId val="{00000002-1631-4967-B2DB-A97726863B00}"/>
            </c:ext>
          </c:extLst>
        </c:ser>
        <c:ser>
          <c:idx val="3"/>
          <c:order val="3"/>
          <c:tx>
            <c:strRef>
              <c:f>'Import. TBB'!$M$48</c:f>
              <c:strCache>
                <c:ptCount val="1"/>
                <c:pt idx="0">
                  <c:v>2024</c:v>
                </c:pt>
              </c:strCache>
            </c:strRef>
          </c:tx>
          <c:spPr>
            <a:solidFill>
              <a:srgbClr val="FF0000"/>
            </a:solidFill>
            <a:ln>
              <a:noFill/>
            </a:ln>
            <a:effectLst/>
          </c:spPr>
          <c:invertIfNegative val="0"/>
          <c:cat>
            <c:strRef>
              <c:f>'Import. TBB'!$C$49:$C$60</c:f>
              <c:strCache>
                <c:ptCount val="11"/>
                <c:pt idx="0">
                  <c:v>Vins et spiritueux</c:v>
                </c:pt>
                <c:pt idx="1">
                  <c:v>Produits d'épicerie</c:v>
                </c:pt>
                <c:pt idx="2">
                  <c:v>Céréales</c:v>
                </c:pt>
                <c:pt idx="3">
                  <c:v>Animaux vivants et génétique</c:v>
                </c:pt>
                <c:pt idx="4">
                  <c:v>Laits et produits laitiers</c:v>
                </c:pt>
                <c:pt idx="5">
                  <c:v>Sucre</c:v>
                </c:pt>
                <c:pt idx="6">
                  <c:v>Fruits et légumes</c:v>
                </c:pt>
                <c:pt idx="7">
                  <c:v>Pêche et aquaculture</c:v>
                </c:pt>
                <c:pt idx="8">
                  <c:v>Viande et produits carnés</c:v>
                </c:pt>
                <c:pt idx="9">
                  <c:v>Oléagineux</c:v>
                </c:pt>
                <c:pt idx="10">
                  <c:v>Autres</c:v>
                </c:pt>
              </c:strCache>
              <c:extLst/>
            </c:strRef>
          </c:cat>
          <c:val>
            <c:numRef>
              <c:f>'Import. TBB'!$M$49:$M$60</c:f>
              <c:numCache>
                <c:formatCode>0</c:formatCode>
                <c:ptCount val="11"/>
                <c:pt idx="0">
                  <c:v>82066581</c:v>
                </c:pt>
                <c:pt idx="1">
                  <c:v>62148948</c:v>
                </c:pt>
                <c:pt idx="2">
                  <c:v>9859697</c:v>
                </c:pt>
                <c:pt idx="3">
                  <c:v>9141962</c:v>
                </c:pt>
                <c:pt idx="4">
                  <c:v>5826314</c:v>
                </c:pt>
                <c:pt idx="5">
                  <c:v>1844643</c:v>
                </c:pt>
                <c:pt idx="6">
                  <c:v>1131953</c:v>
                </c:pt>
                <c:pt idx="7">
                  <c:v>370866</c:v>
                </c:pt>
                <c:pt idx="8">
                  <c:v>325917</c:v>
                </c:pt>
                <c:pt idx="9">
                  <c:v>104259</c:v>
                </c:pt>
                <c:pt idx="10">
                  <c:v>107960364</c:v>
                </c:pt>
              </c:numCache>
              <c:extLst/>
            </c:numRef>
          </c:val>
          <c:extLst>
            <c:ext xmlns:c16="http://schemas.microsoft.com/office/drawing/2014/chart" uri="{C3380CC4-5D6E-409C-BE32-E72D297353CC}">
              <c16:uniqueId val="{00000003-1631-4967-B2DB-A97726863B00}"/>
            </c:ext>
          </c:extLst>
        </c:ser>
        <c:dLbls>
          <c:showLegendKey val="0"/>
          <c:showVal val="0"/>
          <c:showCatName val="0"/>
          <c:showSerName val="0"/>
          <c:showPercent val="0"/>
          <c:showBubbleSize val="0"/>
        </c:dLbls>
        <c:gapWidth val="219"/>
        <c:overlap val="-27"/>
        <c:axId val="518655464"/>
        <c:axId val="518656248"/>
      </c:barChart>
      <c:catAx>
        <c:axId val="518655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18656248"/>
        <c:crosses val="autoZero"/>
        <c:auto val="1"/>
        <c:lblAlgn val="ctr"/>
        <c:lblOffset val="100"/>
        <c:noMultiLvlLbl val="0"/>
      </c:catAx>
      <c:valAx>
        <c:axId val="518656248"/>
        <c:scaling>
          <c:orientation val="minMax"/>
          <c:max val="1000000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18655464"/>
        <c:crosses val="autoZero"/>
        <c:crossBetween val="between"/>
        <c:dispUnits>
          <c:builtInUnit val="millions"/>
          <c:dispUnitsLbl>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en-US"/>
                    <a:t>Millions (en €)</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'Export. françaises'!$J$4</c:f>
              <c:strCache>
                <c:ptCount val="1"/>
                <c:pt idx="0">
                  <c:v>2021</c:v>
                </c:pt>
              </c:strCache>
            </c:strRef>
          </c:tx>
          <c:spPr>
            <a:solidFill>
              <a:schemeClr val="tx2">
                <a:lumMod val="20000"/>
                <a:lumOff val="80000"/>
              </a:schemeClr>
            </a:solidFill>
            <a:ln>
              <a:noFill/>
            </a:ln>
            <a:effectLst/>
          </c:spPr>
          <c:invertIfNegative val="0"/>
          <c:cat>
            <c:strRef>
              <c:f>'Export. françaises'!$C$5:$C$16</c:f>
              <c:strCache>
                <c:ptCount val="11"/>
                <c:pt idx="0">
                  <c:v>Belgique</c:v>
                </c:pt>
                <c:pt idx="1">
                  <c:v>Allemagne</c:v>
                </c:pt>
                <c:pt idx="2">
                  <c:v>Espagne</c:v>
                </c:pt>
                <c:pt idx="3">
                  <c:v>Italie</c:v>
                </c:pt>
                <c:pt idx="4">
                  <c:v>Royaume-Uni</c:v>
                </c:pt>
                <c:pt idx="5">
                  <c:v>États-Unis</c:v>
                </c:pt>
                <c:pt idx="6">
                  <c:v>Pays-Bas</c:v>
                </c:pt>
                <c:pt idx="7">
                  <c:v>Chine</c:v>
                </c:pt>
                <c:pt idx="8">
                  <c:v>Suisse</c:v>
                </c:pt>
                <c:pt idx="9">
                  <c:v>Pologne</c:v>
                </c:pt>
                <c:pt idx="10">
                  <c:v>Mexique</c:v>
                </c:pt>
              </c:strCache>
              <c:extLst/>
            </c:strRef>
          </c:cat>
          <c:val>
            <c:numRef>
              <c:f>'Export. françaises'!$J$5:$J$16</c:f>
              <c:numCache>
                <c:formatCode>0</c:formatCode>
                <c:ptCount val="11"/>
                <c:pt idx="0">
                  <c:v>7476478033</c:v>
                </c:pt>
                <c:pt idx="1">
                  <c:v>7254041242</c:v>
                </c:pt>
                <c:pt idx="2">
                  <c:v>5407157368</c:v>
                </c:pt>
                <c:pt idx="3">
                  <c:v>5572183950</c:v>
                </c:pt>
                <c:pt idx="4">
                  <c:v>5444957440</c:v>
                </c:pt>
                <c:pt idx="5">
                  <c:v>5744168652</c:v>
                </c:pt>
                <c:pt idx="6">
                  <c:v>4569935938</c:v>
                </c:pt>
                <c:pt idx="7">
                  <c:v>4103624805</c:v>
                </c:pt>
                <c:pt idx="8">
                  <c:v>2018734814</c:v>
                </c:pt>
                <c:pt idx="9">
                  <c:v>1192453048</c:v>
                </c:pt>
                <c:pt idx="10">
                  <c:v>248618993</c:v>
                </c:pt>
              </c:numCache>
              <c:extLst/>
            </c:numRef>
          </c:val>
          <c:extLst>
            <c:ext xmlns:c16="http://schemas.microsoft.com/office/drawing/2014/chart" uri="{C3380CC4-5D6E-409C-BE32-E72D297353CC}">
              <c16:uniqueId val="{00000000-8899-4007-BBA6-1B1BA6CE67E4}"/>
            </c:ext>
          </c:extLst>
        </c:ser>
        <c:ser>
          <c:idx val="1"/>
          <c:order val="1"/>
          <c:tx>
            <c:strRef>
              <c:f>'Export. françaises'!$K$4</c:f>
              <c:strCache>
                <c:ptCount val="1"/>
                <c:pt idx="0">
                  <c:v>2022</c:v>
                </c:pt>
              </c:strCache>
            </c:strRef>
          </c:tx>
          <c:spPr>
            <a:solidFill>
              <a:schemeClr val="tx2">
                <a:lumMod val="60000"/>
                <a:lumOff val="40000"/>
              </a:schemeClr>
            </a:solidFill>
            <a:ln>
              <a:noFill/>
            </a:ln>
            <a:effectLst/>
          </c:spPr>
          <c:invertIfNegative val="0"/>
          <c:cat>
            <c:strRef>
              <c:f>'Export. françaises'!$C$5:$C$16</c:f>
              <c:strCache>
                <c:ptCount val="11"/>
                <c:pt idx="0">
                  <c:v>Belgique</c:v>
                </c:pt>
                <c:pt idx="1">
                  <c:v>Allemagne</c:v>
                </c:pt>
                <c:pt idx="2">
                  <c:v>Espagne</c:v>
                </c:pt>
                <c:pt idx="3">
                  <c:v>Italie</c:v>
                </c:pt>
                <c:pt idx="4">
                  <c:v>Royaume-Uni</c:v>
                </c:pt>
                <c:pt idx="5">
                  <c:v>États-Unis</c:v>
                </c:pt>
                <c:pt idx="6">
                  <c:v>Pays-Bas</c:v>
                </c:pt>
                <c:pt idx="7">
                  <c:v>Chine</c:v>
                </c:pt>
                <c:pt idx="8">
                  <c:v>Suisse</c:v>
                </c:pt>
                <c:pt idx="9">
                  <c:v>Pologne</c:v>
                </c:pt>
                <c:pt idx="10">
                  <c:v>Mexique</c:v>
                </c:pt>
              </c:strCache>
              <c:extLst/>
            </c:strRef>
          </c:cat>
          <c:val>
            <c:numRef>
              <c:f>'Export. françaises'!$K$5:$K$16</c:f>
              <c:numCache>
                <c:formatCode>0</c:formatCode>
                <c:ptCount val="11"/>
                <c:pt idx="0">
                  <c:v>9104171817</c:v>
                </c:pt>
                <c:pt idx="1">
                  <c:v>8351667487</c:v>
                </c:pt>
                <c:pt idx="2">
                  <c:v>6969101909</c:v>
                </c:pt>
                <c:pt idx="3">
                  <c:v>6720041459</c:v>
                </c:pt>
                <c:pt idx="4">
                  <c:v>5960368389</c:v>
                </c:pt>
                <c:pt idx="5">
                  <c:v>6647644537</c:v>
                </c:pt>
                <c:pt idx="6">
                  <c:v>5838107666</c:v>
                </c:pt>
                <c:pt idx="7">
                  <c:v>3532789502</c:v>
                </c:pt>
                <c:pt idx="8">
                  <c:v>2236296621</c:v>
                </c:pt>
                <c:pt idx="9">
                  <c:v>1336701264</c:v>
                </c:pt>
                <c:pt idx="10">
                  <c:v>268104610</c:v>
                </c:pt>
              </c:numCache>
              <c:extLst/>
            </c:numRef>
          </c:val>
          <c:extLst>
            <c:ext xmlns:c16="http://schemas.microsoft.com/office/drawing/2014/chart" uri="{C3380CC4-5D6E-409C-BE32-E72D297353CC}">
              <c16:uniqueId val="{00000001-8899-4007-BBA6-1B1BA6CE67E4}"/>
            </c:ext>
          </c:extLst>
        </c:ser>
        <c:ser>
          <c:idx val="2"/>
          <c:order val="2"/>
          <c:tx>
            <c:strRef>
              <c:f>'Export. françaises'!$L$4</c:f>
              <c:strCache>
                <c:ptCount val="1"/>
                <c:pt idx="0">
                  <c:v>2023</c:v>
                </c:pt>
              </c:strCache>
            </c:strRef>
          </c:tx>
          <c:spPr>
            <a:solidFill>
              <a:schemeClr val="tx2"/>
            </a:solidFill>
            <a:ln>
              <a:noFill/>
            </a:ln>
            <a:effectLst/>
          </c:spPr>
          <c:invertIfNegative val="0"/>
          <c:cat>
            <c:strRef>
              <c:f>'Export. françaises'!$C$5:$C$16</c:f>
              <c:strCache>
                <c:ptCount val="11"/>
                <c:pt idx="0">
                  <c:v>Belgique</c:v>
                </c:pt>
                <c:pt idx="1">
                  <c:v>Allemagne</c:v>
                </c:pt>
                <c:pt idx="2">
                  <c:v>Espagne</c:v>
                </c:pt>
                <c:pt idx="3">
                  <c:v>Italie</c:v>
                </c:pt>
                <c:pt idx="4">
                  <c:v>Royaume-Uni</c:v>
                </c:pt>
                <c:pt idx="5">
                  <c:v>États-Unis</c:v>
                </c:pt>
                <c:pt idx="6">
                  <c:v>Pays-Bas</c:v>
                </c:pt>
                <c:pt idx="7">
                  <c:v>Chine</c:v>
                </c:pt>
                <c:pt idx="8">
                  <c:v>Suisse</c:v>
                </c:pt>
                <c:pt idx="9">
                  <c:v>Pologne</c:v>
                </c:pt>
                <c:pt idx="10">
                  <c:v>Mexique</c:v>
                </c:pt>
              </c:strCache>
              <c:extLst/>
            </c:strRef>
          </c:cat>
          <c:val>
            <c:numRef>
              <c:f>'Export. françaises'!$L$5:$L$16</c:f>
              <c:numCache>
                <c:formatCode>0</c:formatCode>
                <c:ptCount val="11"/>
                <c:pt idx="0">
                  <c:v>9084604612</c:v>
                </c:pt>
                <c:pt idx="1">
                  <c:v>8780594206</c:v>
                </c:pt>
                <c:pt idx="2">
                  <c:v>7182747231</c:v>
                </c:pt>
                <c:pt idx="3">
                  <c:v>6927932555</c:v>
                </c:pt>
                <c:pt idx="4">
                  <c:v>6286041163</c:v>
                </c:pt>
                <c:pt idx="5">
                  <c:v>5423403769</c:v>
                </c:pt>
                <c:pt idx="6">
                  <c:v>5372564682</c:v>
                </c:pt>
                <c:pt idx="7">
                  <c:v>3716337885</c:v>
                </c:pt>
                <c:pt idx="8">
                  <c:v>2286559106</c:v>
                </c:pt>
                <c:pt idx="9">
                  <c:v>1476916257</c:v>
                </c:pt>
                <c:pt idx="10">
                  <c:v>301894391</c:v>
                </c:pt>
              </c:numCache>
              <c:extLst/>
            </c:numRef>
          </c:val>
          <c:extLst>
            <c:ext xmlns:c16="http://schemas.microsoft.com/office/drawing/2014/chart" uri="{C3380CC4-5D6E-409C-BE32-E72D297353CC}">
              <c16:uniqueId val="{00000002-8899-4007-BBA6-1B1BA6CE67E4}"/>
            </c:ext>
          </c:extLst>
        </c:ser>
        <c:ser>
          <c:idx val="3"/>
          <c:order val="3"/>
          <c:tx>
            <c:strRef>
              <c:f>'Export. françaises'!$M$4</c:f>
              <c:strCache>
                <c:ptCount val="1"/>
                <c:pt idx="0">
                  <c:v>2024</c:v>
                </c:pt>
              </c:strCache>
            </c:strRef>
          </c:tx>
          <c:spPr>
            <a:solidFill>
              <a:srgbClr val="FF0000"/>
            </a:solidFill>
            <a:ln>
              <a:noFill/>
            </a:ln>
            <a:effectLst/>
          </c:spPr>
          <c:invertIfNegative val="0"/>
          <c:cat>
            <c:strRef>
              <c:f>'Export. françaises'!$C$5:$C$16</c:f>
              <c:strCache>
                <c:ptCount val="11"/>
                <c:pt idx="0">
                  <c:v>Belgique</c:v>
                </c:pt>
                <c:pt idx="1">
                  <c:v>Allemagne</c:v>
                </c:pt>
                <c:pt idx="2">
                  <c:v>Espagne</c:v>
                </c:pt>
                <c:pt idx="3">
                  <c:v>Italie</c:v>
                </c:pt>
                <c:pt idx="4">
                  <c:v>Royaume-Uni</c:v>
                </c:pt>
                <c:pt idx="5">
                  <c:v>États-Unis</c:v>
                </c:pt>
                <c:pt idx="6">
                  <c:v>Pays-Bas</c:v>
                </c:pt>
                <c:pt idx="7">
                  <c:v>Chine</c:v>
                </c:pt>
                <c:pt idx="8">
                  <c:v>Suisse</c:v>
                </c:pt>
                <c:pt idx="9">
                  <c:v>Pologne</c:v>
                </c:pt>
                <c:pt idx="10">
                  <c:v>Mexique</c:v>
                </c:pt>
              </c:strCache>
              <c:extLst/>
            </c:strRef>
          </c:cat>
          <c:val>
            <c:numRef>
              <c:f>'Export. françaises'!$M$5:$M$16</c:f>
              <c:numCache>
                <c:formatCode>0</c:formatCode>
                <c:ptCount val="11"/>
                <c:pt idx="0">
                  <c:v>9204542284</c:v>
                </c:pt>
                <c:pt idx="1">
                  <c:v>8700611121</c:v>
                </c:pt>
                <c:pt idx="2">
                  <c:v>7094157933</c:v>
                </c:pt>
                <c:pt idx="3">
                  <c:v>7069773801</c:v>
                </c:pt>
                <c:pt idx="4">
                  <c:v>6434287206</c:v>
                </c:pt>
                <c:pt idx="5">
                  <c:v>5738385657</c:v>
                </c:pt>
                <c:pt idx="6">
                  <c:v>5422593417</c:v>
                </c:pt>
                <c:pt idx="7">
                  <c:v>2969802449</c:v>
                </c:pt>
                <c:pt idx="8">
                  <c:v>2223832274</c:v>
                </c:pt>
                <c:pt idx="9">
                  <c:v>1682409484</c:v>
                </c:pt>
                <c:pt idx="10">
                  <c:v>373474462</c:v>
                </c:pt>
              </c:numCache>
              <c:extLst/>
            </c:numRef>
          </c:val>
          <c:extLst>
            <c:ext xmlns:c16="http://schemas.microsoft.com/office/drawing/2014/chart" uri="{C3380CC4-5D6E-409C-BE32-E72D297353CC}">
              <c16:uniqueId val="{00000003-8899-4007-BBA6-1B1BA6CE67E4}"/>
            </c:ext>
          </c:extLst>
        </c:ser>
        <c:dLbls>
          <c:showLegendKey val="0"/>
          <c:showVal val="0"/>
          <c:showCatName val="0"/>
          <c:showSerName val="0"/>
          <c:showPercent val="0"/>
          <c:showBubbleSize val="0"/>
        </c:dLbls>
        <c:gapWidth val="219"/>
        <c:overlap val="-27"/>
        <c:axId val="482963608"/>
        <c:axId val="482964784"/>
      </c:barChart>
      <c:catAx>
        <c:axId val="482963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482964784"/>
        <c:crosses val="autoZero"/>
        <c:auto val="1"/>
        <c:lblAlgn val="ctr"/>
        <c:lblOffset val="100"/>
        <c:noMultiLvlLbl val="0"/>
      </c:catAx>
      <c:valAx>
        <c:axId val="4829647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482963608"/>
        <c:crosses val="autoZero"/>
        <c:crossBetween val="between"/>
        <c:dispUnits>
          <c:builtInUnit val="billions"/>
          <c:dispUnitsLbl>
            <c:layout/>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en-US"/>
                    <a:t>Milliards (en €)</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userShapes r:id="rId4"/>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solidFill>
              <a:schemeClr val="accent4">
                <a:lumMod val="60000"/>
                <a:lumOff val="40000"/>
              </a:schemeClr>
            </a:solidFill>
          </c:spPr>
          <c:dPt>
            <c:idx val="0"/>
            <c:bubble3D val="0"/>
            <c:spPr>
              <a:solidFill>
                <a:srgbClr val="FF0000"/>
              </a:solidFill>
              <a:ln w="19050">
                <a:solidFill>
                  <a:schemeClr val="lt1"/>
                </a:solidFill>
              </a:ln>
              <a:effectLst/>
            </c:spPr>
            <c:extLst>
              <c:ext xmlns:c16="http://schemas.microsoft.com/office/drawing/2014/chart" uri="{C3380CC4-5D6E-409C-BE32-E72D297353CC}">
                <c16:uniqueId val="{00000001-BEA4-4E69-BA05-198433BE33BA}"/>
              </c:ext>
            </c:extLst>
          </c:dPt>
          <c:dPt>
            <c:idx val="1"/>
            <c:bubble3D val="0"/>
            <c:spPr>
              <a:solidFill>
                <a:schemeClr val="accent6">
                  <a:lumMod val="60000"/>
                  <a:lumOff val="40000"/>
                </a:schemeClr>
              </a:solidFill>
              <a:ln w="19050">
                <a:solidFill>
                  <a:schemeClr val="lt1"/>
                </a:solidFill>
              </a:ln>
              <a:effectLst/>
            </c:spPr>
            <c:extLst>
              <c:ext xmlns:c16="http://schemas.microsoft.com/office/drawing/2014/chart" uri="{C3380CC4-5D6E-409C-BE32-E72D297353CC}">
                <c16:uniqueId val="{00000003-BEA4-4E69-BA05-198433BE33BA}"/>
              </c:ext>
            </c:extLst>
          </c:dPt>
          <c:dPt>
            <c:idx val="2"/>
            <c:bubble3D val="0"/>
            <c:spPr>
              <a:solidFill>
                <a:srgbClr val="00B050"/>
              </a:solidFill>
              <a:ln w="19050">
                <a:solidFill>
                  <a:schemeClr val="lt1"/>
                </a:solidFill>
              </a:ln>
              <a:effectLst/>
            </c:spPr>
            <c:extLst>
              <c:ext xmlns:c16="http://schemas.microsoft.com/office/drawing/2014/chart" uri="{C3380CC4-5D6E-409C-BE32-E72D297353CC}">
                <c16:uniqueId val="{00000005-BEA4-4E69-BA05-198433BE33BA}"/>
              </c:ext>
            </c:extLst>
          </c:dPt>
          <c:dPt>
            <c:idx val="3"/>
            <c:bubble3D val="0"/>
            <c:spPr>
              <a:solidFill>
                <a:srgbClr val="C00000"/>
              </a:solidFill>
              <a:ln w="19050">
                <a:solidFill>
                  <a:schemeClr val="lt1"/>
                </a:solidFill>
              </a:ln>
              <a:effectLst/>
            </c:spPr>
            <c:extLst>
              <c:ext xmlns:c16="http://schemas.microsoft.com/office/drawing/2014/chart" uri="{C3380CC4-5D6E-409C-BE32-E72D297353CC}">
                <c16:uniqueId val="{00000007-BEA4-4E69-BA05-198433BE33BA}"/>
              </c:ext>
            </c:extLst>
          </c:dPt>
          <c:dPt>
            <c:idx val="4"/>
            <c:bubble3D val="0"/>
            <c:spPr>
              <a:solidFill>
                <a:srgbClr val="FFFF00"/>
              </a:solidFill>
              <a:ln w="19050">
                <a:solidFill>
                  <a:schemeClr val="lt1"/>
                </a:solidFill>
              </a:ln>
              <a:effectLst/>
            </c:spPr>
            <c:extLst>
              <c:ext xmlns:c16="http://schemas.microsoft.com/office/drawing/2014/chart" uri="{C3380CC4-5D6E-409C-BE32-E72D297353CC}">
                <c16:uniqueId val="{00000009-BEA4-4E69-BA05-198433BE33BA}"/>
              </c:ext>
            </c:extLst>
          </c:dPt>
          <c:dPt>
            <c:idx val="5"/>
            <c:bubble3D val="0"/>
            <c:spPr>
              <a:solidFill>
                <a:schemeClr val="bg1">
                  <a:lumMod val="95000"/>
                </a:schemeClr>
              </a:solidFill>
              <a:ln w="19050">
                <a:solidFill>
                  <a:schemeClr val="lt1"/>
                </a:solidFill>
              </a:ln>
              <a:effectLst/>
            </c:spPr>
            <c:extLst>
              <c:ext xmlns:c16="http://schemas.microsoft.com/office/drawing/2014/chart" uri="{C3380CC4-5D6E-409C-BE32-E72D297353CC}">
                <c16:uniqueId val="{0000000B-BEA4-4E69-BA05-198433BE33BA}"/>
              </c:ext>
            </c:extLst>
          </c:dPt>
          <c:dPt>
            <c:idx val="6"/>
            <c:bubble3D val="0"/>
            <c:spPr>
              <a:solidFill>
                <a:schemeClr val="accent6">
                  <a:lumMod val="75000"/>
                </a:schemeClr>
              </a:solidFill>
              <a:ln w="19050">
                <a:solidFill>
                  <a:schemeClr val="lt1"/>
                </a:solidFill>
              </a:ln>
              <a:effectLst/>
            </c:spPr>
            <c:extLst>
              <c:ext xmlns:c16="http://schemas.microsoft.com/office/drawing/2014/chart" uri="{C3380CC4-5D6E-409C-BE32-E72D297353CC}">
                <c16:uniqueId val="{0000000D-BEA4-4E69-BA05-198433BE33BA}"/>
              </c:ext>
            </c:extLst>
          </c:dPt>
          <c:dPt>
            <c:idx val="7"/>
            <c:bubble3D val="0"/>
            <c:spPr>
              <a:solidFill>
                <a:schemeClr val="tx2">
                  <a:lumMod val="60000"/>
                  <a:lumOff val="40000"/>
                </a:schemeClr>
              </a:solidFill>
              <a:ln w="19050">
                <a:solidFill>
                  <a:schemeClr val="lt1"/>
                </a:solidFill>
              </a:ln>
              <a:effectLst/>
            </c:spPr>
            <c:extLst>
              <c:ext xmlns:c16="http://schemas.microsoft.com/office/drawing/2014/chart" uri="{C3380CC4-5D6E-409C-BE32-E72D297353CC}">
                <c16:uniqueId val="{0000000F-BEA4-4E69-BA05-198433BE33BA}"/>
              </c:ext>
            </c:extLst>
          </c:dPt>
          <c:dPt>
            <c:idx val="8"/>
            <c:bubble3D val="0"/>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11-BEA4-4E69-BA05-198433BE33BA}"/>
              </c:ext>
            </c:extLst>
          </c:dPt>
          <c:dPt>
            <c:idx val="9"/>
            <c:bubble3D val="0"/>
            <c:spPr>
              <a:solidFill>
                <a:schemeClr val="accent2">
                  <a:lumMod val="40000"/>
                  <a:lumOff val="60000"/>
                </a:schemeClr>
              </a:solidFill>
              <a:ln w="19050">
                <a:solidFill>
                  <a:schemeClr val="lt1"/>
                </a:solidFill>
              </a:ln>
              <a:effectLst/>
            </c:spPr>
            <c:extLst>
              <c:ext xmlns:c16="http://schemas.microsoft.com/office/drawing/2014/chart" uri="{C3380CC4-5D6E-409C-BE32-E72D297353CC}">
                <c16:uniqueId val="{00000013-BEA4-4E69-BA05-198433BE33BA}"/>
              </c:ext>
            </c:extLst>
          </c:dPt>
          <c:dPt>
            <c:idx val="10"/>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15-BEA4-4E69-BA05-198433BE33BA}"/>
              </c:ext>
            </c:extLst>
          </c:dPt>
          <c:dLbls>
            <c:dLbl>
              <c:idx val="0"/>
              <c:layout>
                <c:manualLayout>
                  <c:x val="-0.21633602633204266"/>
                  <c:y val="0.14396887159533073"/>
                </c:manualLayout>
              </c:layout>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manualLayout>
                      <c:w val="0.22222636368266757"/>
                      <c:h val="0.30220492866407261"/>
                    </c:manualLayout>
                  </c15:layout>
                </c:ext>
                <c:ext xmlns:c16="http://schemas.microsoft.com/office/drawing/2014/chart" uri="{C3380CC4-5D6E-409C-BE32-E72D297353CC}">
                  <c16:uniqueId val="{00000001-BEA4-4E69-BA05-198433BE33BA}"/>
                </c:ext>
              </c:extLst>
            </c:dLbl>
            <c:dLbl>
              <c:idx val="1"/>
              <c:layout>
                <c:manualLayout>
                  <c:x val="-0.17778109094613415"/>
                  <c:y val="-0.13962376298293452"/>
                </c:manualLayout>
              </c:layout>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manualLayout>
                      <c:w val="0.26988454770136017"/>
                      <c:h val="0.26653696498054474"/>
                    </c:manualLayout>
                  </c15:layout>
                </c:ext>
                <c:ext xmlns:c16="http://schemas.microsoft.com/office/drawing/2014/chart" uri="{C3380CC4-5D6E-409C-BE32-E72D297353CC}">
                  <c16:uniqueId val="{00000003-BEA4-4E69-BA05-198433BE33BA}"/>
                </c:ext>
              </c:extLst>
            </c:dLbl>
            <c:dLbl>
              <c:idx val="2"/>
              <c:layout>
                <c:manualLayout>
                  <c:x val="-5.738546266428441E-2"/>
                  <c:y val="-0.10357976653696498"/>
                </c:manualLayout>
              </c:layout>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BEA4-4E69-BA05-198433BE33BA}"/>
                </c:ext>
              </c:extLst>
            </c:dLbl>
            <c:dLbl>
              <c:idx val="3"/>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EA4-4E69-BA05-198433BE33BA}"/>
                </c:ext>
              </c:extLst>
            </c:dLbl>
            <c:dLbl>
              <c:idx val="4"/>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EA4-4E69-BA05-198433BE33BA}"/>
                </c:ext>
              </c:extLst>
            </c:dLbl>
            <c:dLbl>
              <c:idx val="5"/>
              <c:layout>
                <c:manualLayout>
                  <c:x val="0.14565197812454359"/>
                  <c:y val="3.0438432550016849E-2"/>
                </c:manualLayout>
              </c:layout>
              <c:spPr>
                <a:noFill/>
                <a:ln>
                  <a:noFill/>
                </a:ln>
                <a:effectLst/>
              </c:spPr>
              <c:txPr>
                <a:bodyPr rot="0" spcFirstLastPara="1" vertOverflow="ellipsis" vert="horz" wrap="square" lIns="38100" tIns="19050" rIns="38100" bIns="19050" anchor="ctr" anchorCtr="1">
                  <a:noAutofit/>
                </a:bodyPr>
                <a:lstStyle/>
                <a:p>
                  <a:pPr>
                    <a:defRPr sz="105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manualLayout>
                      <c:w val="0.29076847103539399"/>
                      <c:h val="0.12581063553826199"/>
                    </c:manualLayout>
                  </c15:layout>
                </c:ext>
                <c:ext xmlns:c16="http://schemas.microsoft.com/office/drawing/2014/chart" uri="{C3380CC4-5D6E-409C-BE32-E72D297353CC}">
                  <c16:uniqueId val="{0000000B-BEA4-4E69-BA05-198433BE33BA}"/>
                </c:ext>
              </c:extLst>
            </c:dLbl>
            <c:dLbl>
              <c:idx val="6"/>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BEA4-4E69-BA05-198433BE33BA}"/>
                </c:ext>
              </c:extLst>
            </c:dLbl>
            <c:dLbl>
              <c:idx val="7"/>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F-BEA4-4E69-BA05-198433BE33BA}"/>
                </c:ext>
              </c:extLst>
            </c:dLbl>
            <c:dLbl>
              <c:idx val="8"/>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1-BEA4-4E69-BA05-198433BE33BA}"/>
                </c:ext>
              </c:extLst>
            </c:dLbl>
            <c:dLbl>
              <c:idx val="9"/>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3-BEA4-4E69-BA05-198433BE33BA}"/>
                </c:ext>
              </c:extLst>
            </c:dLbl>
            <c:dLbl>
              <c:idx val="1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5-BEA4-4E69-BA05-198433BE33BA}"/>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'Import. TBB'!$C$34:$C$44</c:f>
              <c:strCache>
                <c:ptCount val="11"/>
                <c:pt idx="0">
                  <c:v>Viande et produits carnés</c:v>
                </c:pt>
                <c:pt idx="1">
                  <c:v>Céréales</c:v>
                </c:pt>
                <c:pt idx="2">
                  <c:v>Fruits et légumes</c:v>
                </c:pt>
                <c:pt idx="3">
                  <c:v>Produits d'épicerie</c:v>
                </c:pt>
                <c:pt idx="4">
                  <c:v>Oléagineux</c:v>
                </c:pt>
                <c:pt idx="5">
                  <c:v>Laits et produits laitiers</c:v>
                </c:pt>
                <c:pt idx="6">
                  <c:v>Sucre</c:v>
                </c:pt>
                <c:pt idx="7">
                  <c:v>Pêche et aquaculture</c:v>
                </c:pt>
                <c:pt idx="8">
                  <c:v>Vins et spiritueux</c:v>
                </c:pt>
                <c:pt idx="9">
                  <c:v>Animaux vivants et génétique</c:v>
                </c:pt>
                <c:pt idx="10">
                  <c:v>Autres</c:v>
                </c:pt>
              </c:strCache>
            </c:strRef>
          </c:cat>
          <c:val>
            <c:numRef>
              <c:f>'Import. TBB'!$M$34:$M$44</c:f>
              <c:numCache>
                <c:formatCode>0%</c:formatCode>
                <c:ptCount val="11"/>
                <c:pt idx="0">
                  <c:v>0.21540443490943381</c:v>
                </c:pt>
                <c:pt idx="1">
                  <c:v>0.2012247010622373</c:v>
                </c:pt>
                <c:pt idx="2">
                  <c:v>0.11006091742073444</c:v>
                </c:pt>
                <c:pt idx="3">
                  <c:v>0.10687313265974056</c:v>
                </c:pt>
                <c:pt idx="4">
                  <c:v>9.3091126292705023E-2</c:v>
                </c:pt>
                <c:pt idx="5">
                  <c:v>7.0380841357041424E-2</c:v>
                </c:pt>
                <c:pt idx="6">
                  <c:v>3.8499362019793246E-2</c:v>
                </c:pt>
                <c:pt idx="7">
                  <c:v>2.8083777559323772E-2</c:v>
                </c:pt>
                <c:pt idx="8">
                  <c:v>2.2607561725417114E-2</c:v>
                </c:pt>
                <c:pt idx="9">
                  <c:v>9.5938965367545342E-3</c:v>
                </c:pt>
                <c:pt idx="10">
                  <c:v>0.10418024845681879</c:v>
                </c:pt>
              </c:numCache>
            </c:numRef>
          </c:val>
          <c:extLst>
            <c:ext xmlns:c16="http://schemas.microsoft.com/office/drawing/2014/chart" uri="{C3380CC4-5D6E-409C-BE32-E72D297353CC}">
              <c16:uniqueId val="{00000016-BEA4-4E69-BA05-198433BE33BA}"/>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800">
          <a:latin typeface="Marianne" panose="02000000000000000000" pitchFamily="50" charset="0"/>
        </a:defRPr>
      </a:pPr>
      <a:endParaRPr lang="fr-FR"/>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solidFill>
              <a:schemeClr val="accent4">
                <a:lumMod val="60000"/>
                <a:lumOff val="40000"/>
              </a:schemeClr>
            </a:solidFill>
          </c:spPr>
          <c:dPt>
            <c:idx val="0"/>
            <c:bubble3D val="0"/>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01-D27B-4FAE-961B-33CE28E61CB0}"/>
              </c:ext>
            </c:extLst>
          </c:dPt>
          <c:dPt>
            <c:idx val="1"/>
            <c:bubble3D val="0"/>
            <c:spPr>
              <a:solidFill>
                <a:srgbClr val="C00000"/>
              </a:solidFill>
              <a:ln w="19050">
                <a:solidFill>
                  <a:schemeClr val="lt1"/>
                </a:solidFill>
              </a:ln>
              <a:effectLst/>
            </c:spPr>
            <c:extLst>
              <c:ext xmlns:c16="http://schemas.microsoft.com/office/drawing/2014/chart" uri="{C3380CC4-5D6E-409C-BE32-E72D297353CC}">
                <c16:uniqueId val="{00000003-D27B-4FAE-961B-33CE28E61CB0}"/>
              </c:ext>
            </c:extLst>
          </c:dPt>
          <c:dPt>
            <c:idx val="2"/>
            <c:bubble3D val="0"/>
            <c:spPr>
              <a:solidFill>
                <a:schemeClr val="accent6">
                  <a:lumMod val="60000"/>
                  <a:lumOff val="40000"/>
                </a:schemeClr>
              </a:solidFill>
              <a:ln w="19050">
                <a:solidFill>
                  <a:schemeClr val="lt1"/>
                </a:solidFill>
              </a:ln>
              <a:effectLst/>
            </c:spPr>
            <c:extLst>
              <c:ext xmlns:c16="http://schemas.microsoft.com/office/drawing/2014/chart" uri="{C3380CC4-5D6E-409C-BE32-E72D297353CC}">
                <c16:uniqueId val="{00000005-D27B-4FAE-961B-33CE28E61CB0}"/>
              </c:ext>
            </c:extLst>
          </c:dPt>
          <c:dPt>
            <c:idx val="3"/>
            <c:bubble3D val="0"/>
            <c:spPr>
              <a:solidFill>
                <a:schemeClr val="accent2">
                  <a:lumMod val="40000"/>
                  <a:lumOff val="60000"/>
                </a:schemeClr>
              </a:solidFill>
              <a:ln w="19050">
                <a:solidFill>
                  <a:schemeClr val="lt1"/>
                </a:solidFill>
              </a:ln>
              <a:effectLst/>
            </c:spPr>
            <c:extLst>
              <c:ext xmlns:c16="http://schemas.microsoft.com/office/drawing/2014/chart" uri="{C3380CC4-5D6E-409C-BE32-E72D297353CC}">
                <c16:uniqueId val="{00000007-D27B-4FAE-961B-33CE28E61CB0}"/>
              </c:ext>
            </c:extLst>
          </c:dPt>
          <c:dPt>
            <c:idx val="4"/>
            <c:bubble3D val="0"/>
            <c:spPr>
              <a:solidFill>
                <a:schemeClr val="bg1">
                  <a:lumMod val="95000"/>
                </a:schemeClr>
              </a:solidFill>
              <a:ln w="19050">
                <a:solidFill>
                  <a:schemeClr val="lt1"/>
                </a:solidFill>
              </a:ln>
              <a:effectLst/>
            </c:spPr>
            <c:extLst>
              <c:ext xmlns:c16="http://schemas.microsoft.com/office/drawing/2014/chart" uri="{C3380CC4-5D6E-409C-BE32-E72D297353CC}">
                <c16:uniqueId val="{00000009-D27B-4FAE-961B-33CE28E61CB0}"/>
              </c:ext>
            </c:extLst>
          </c:dPt>
          <c:dPt>
            <c:idx val="5"/>
            <c:bubble3D val="0"/>
            <c:spPr>
              <a:solidFill>
                <a:schemeClr val="accent6">
                  <a:lumMod val="75000"/>
                </a:schemeClr>
              </a:solidFill>
              <a:ln w="19050">
                <a:solidFill>
                  <a:schemeClr val="lt1"/>
                </a:solidFill>
              </a:ln>
              <a:effectLst/>
            </c:spPr>
            <c:extLst>
              <c:ext xmlns:c16="http://schemas.microsoft.com/office/drawing/2014/chart" uri="{C3380CC4-5D6E-409C-BE32-E72D297353CC}">
                <c16:uniqueId val="{0000000B-D27B-4FAE-961B-33CE28E61CB0}"/>
              </c:ext>
            </c:extLst>
          </c:dPt>
          <c:dPt>
            <c:idx val="6"/>
            <c:bubble3D val="0"/>
            <c:spPr>
              <a:solidFill>
                <a:srgbClr val="00B050"/>
              </a:solidFill>
              <a:ln w="19050">
                <a:solidFill>
                  <a:schemeClr val="lt1"/>
                </a:solidFill>
              </a:ln>
              <a:effectLst/>
            </c:spPr>
            <c:extLst>
              <c:ext xmlns:c16="http://schemas.microsoft.com/office/drawing/2014/chart" uri="{C3380CC4-5D6E-409C-BE32-E72D297353CC}">
                <c16:uniqueId val="{0000000D-D27B-4FAE-961B-33CE28E61CB0}"/>
              </c:ext>
            </c:extLst>
          </c:dPt>
          <c:dPt>
            <c:idx val="7"/>
            <c:bubble3D val="0"/>
            <c:spPr>
              <a:solidFill>
                <a:srgbClr val="00B050"/>
              </a:solidFill>
              <a:ln w="19050">
                <a:solidFill>
                  <a:schemeClr val="lt1"/>
                </a:solidFill>
              </a:ln>
              <a:effectLst/>
            </c:spPr>
            <c:extLst>
              <c:ext xmlns:c16="http://schemas.microsoft.com/office/drawing/2014/chart" uri="{C3380CC4-5D6E-409C-BE32-E72D297353CC}">
                <c16:uniqueId val="{0000000F-D27B-4FAE-961B-33CE28E61CB0}"/>
              </c:ext>
            </c:extLst>
          </c:dPt>
          <c:dPt>
            <c:idx val="8"/>
            <c:bubble3D val="0"/>
            <c:spPr>
              <a:solidFill>
                <a:schemeClr val="tx2">
                  <a:lumMod val="60000"/>
                  <a:lumOff val="40000"/>
                </a:schemeClr>
              </a:solidFill>
              <a:ln w="19050">
                <a:solidFill>
                  <a:schemeClr val="lt1"/>
                </a:solidFill>
              </a:ln>
              <a:effectLst/>
            </c:spPr>
            <c:extLst>
              <c:ext xmlns:c16="http://schemas.microsoft.com/office/drawing/2014/chart" uri="{C3380CC4-5D6E-409C-BE32-E72D297353CC}">
                <c16:uniqueId val="{00000011-D27B-4FAE-961B-33CE28E61CB0}"/>
              </c:ext>
            </c:extLst>
          </c:dPt>
          <c:dPt>
            <c:idx val="9"/>
            <c:bubble3D val="0"/>
            <c:spPr>
              <a:solidFill>
                <a:srgbClr val="FF0000"/>
              </a:solidFill>
              <a:ln w="19050">
                <a:solidFill>
                  <a:schemeClr val="lt1"/>
                </a:solidFill>
              </a:ln>
              <a:effectLst/>
            </c:spPr>
            <c:extLst>
              <c:ext xmlns:c16="http://schemas.microsoft.com/office/drawing/2014/chart" uri="{C3380CC4-5D6E-409C-BE32-E72D297353CC}">
                <c16:uniqueId val="{00000013-D27B-4FAE-961B-33CE28E61CB0}"/>
              </c:ext>
            </c:extLst>
          </c:dPt>
          <c:dPt>
            <c:idx val="10"/>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15-D27B-4FAE-961B-33CE28E61CB0}"/>
              </c:ext>
            </c:extLst>
          </c:dPt>
          <c:dLbls>
            <c:dLbl>
              <c:idx val="0"/>
              <c:layout>
                <c:manualLayout>
                  <c:x val="-0.22490378975113354"/>
                  <c:y val="0.17250327777674515"/>
                </c:manualLayout>
              </c:layout>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manualLayout>
                      <c:w val="0.26613615120550793"/>
                      <c:h val="0.35214014974726549"/>
                    </c:manualLayout>
                  </c15:layout>
                </c:ext>
                <c:ext xmlns:c16="http://schemas.microsoft.com/office/drawing/2014/chart" uri="{C3380CC4-5D6E-409C-BE32-E72D297353CC}">
                  <c16:uniqueId val="{00000001-D27B-4FAE-961B-33CE28E61CB0}"/>
                </c:ext>
              </c:extLst>
            </c:dLbl>
            <c:dLbl>
              <c:idx val="1"/>
              <c:layout>
                <c:manualLayout>
                  <c:x val="-0.21205214462249733"/>
                  <c:y val="-0.14656273099926082"/>
                </c:manualLayout>
              </c:layout>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manualLayout>
                      <c:w val="0.24578771308516728"/>
                      <c:h val="0.29571990476013454"/>
                    </c:manualLayout>
                  </c15:layout>
                </c:ext>
                <c:ext xmlns:c16="http://schemas.microsoft.com/office/drawing/2014/chart" uri="{C3380CC4-5D6E-409C-BE32-E72D297353CC}">
                  <c16:uniqueId val="{00000003-D27B-4FAE-961B-33CE28E61CB0}"/>
                </c:ext>
              </c:extLst>
            </c:dLbl>
            <c:dLbl>
              <c:idx val="2"/>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27B-4FAE-961B-33CE28E61CB0}"/>
                </c:ext>
              </c:extLst>
            </c:dLbl>
            <c:dLbl>
              <c:idx val="3"/>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27B-4FAE-961B-33CE28E61CB0}"/>
                </c:ext>
              </c:extLst>
            </c:dLbl>
            <c:dLbl>
              <c:idx val="4"/>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27B-4FAE-961B-33CE28E61CB0}"/>
                </c:ext>
              </c:extLst>
            </c:dLbl>
            <c:dLbl>
              <c:idx val="5"/>
              <c:delete val="1"/>
              <c:extLst>
                <c:ext xmlns:c15="http://schemas.microsoft.com/office/drawing/2012/chart" uri="{CE6537A1-D6FC-4f65-9D91-7224C49458BB}"/>
                <c:ext xmlns:c16="http://schemas.microsoft.com/office/drawing/2014/chart" uri="{C3380CC4-5D6E-409C-BE32-E72D297353CC}">
                  <c16:uniqueId val="{0000000B-D27B-4FAE-961B-33CE28E61CB0}"/>
                </c:ext>
              </c:extLst>
            </c:dLbl>
            <c:dLbl>
              <c:idx val="6"/>
              <c:delete val="1"/>
              <c:extLst>
                <c:ext xmlns:c15="http://schemas.microsoft.com/office/drawing/2012/chart" uri="{CE6537A1-D6FC-4f65-9D91-7224C49458BB}"/>
                <c:ext xmlns:c16="http://schemas.microsoft.com/office/drawing/2014/chart" uri="{C3380CC4-5D6E-409C-BE32-E72D297353CC}">
                  <c16:uniqueId val="{0000000D-D27B-4FAE-961B-33CE28E61CB0}"/>
                </c:ext>
              </c:extLst>
            </c:dLbl>
            <c:dLbl>
              <c:idx val="7"/>
              <c:delete val="1"/>
              <c:extLst>
                <c:ext xmlns:c15="http://schemas.microsoft.com/office/drawing/2012/chart" uri="{CE6537A1-D6FC-4f65-9D91-7224C49458BB}"/>
                <c:ext xmlns:c16="http://schemas.microsoft.com/office/drawing/2014/chart" uri="{C3380CC4-5D6E-409C-BE32-E72D297353CC}">
                  <c16:uniqueId val="{0000000F-D27B-4FAE-961B-33CE28E61CB0}"/>
                </c:ext>
              </c:extLst>
            </c:dLbl>
            <c:dLbl>
              <c:idx val="8"/>
              <c:delete val="1"/>
              <c:extLst>
                <c:ext xmlns:c15="http://schemas.microsoft.com/office/drawing/2012/chart" uri="{CE6537A1-D6FC-4f65-9D91-7224C49458BB}"/>
                <c:ext xmlns:c16="http://schemas.microsoft.com/office/drawing/2014/chart" uri="{C3380CC4-5D6E-409C-BE32-E72D297353CC}">
                  <c16:uniqueId val="{00000011-D27B-4FAE-961B-33CE28E61CB0}"/>
                </c:ext>
              </c:extLst>
            </c:dLbl>
            <c:dLbl>
              <c:idx val="9"/>
              <c:delete val="1"/>
              <c:extLst>
                <c:ext xmlns:c15="http://schemas.microsoft.com/office/drawing/2012/chart" uri="{CE6537A1-D6FC-4f65-9D91-7224C49458BB}"/>
                <c:ext xmlns:c16="http://schemas.microsoft.com/office/drawing/2014/chart" uri="{C3380CC4-5D6E-409C-BE32-E72D297353CC}">
                  <c16:uniqueId val="{00000013-D27B-4FAE-961B-33CE28E61CB0}"/>
                </c:ext>
              </c:extLst>
            </c:dLbl>
            <c:dLbl>
              <c:idx val="10"/>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5-D27B-4FAE-961B-33CE28E61CB0}"/>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'Import. TBB'!$C$78:$C$88</c:f>
              <c:strCache>
                <c:ptCount val="11"/>
                <c:pt idx="0">
                  <c:v>Vins et spiritueux</c:v>
                </c:pt>
                <c:pt idx="1">
                  <c:v>Produits d'épicerie</c:v>
                </c:pt>
                <c:pt idx="2">
                  <c:v>Céréales</c:v>
                </c:pt>
                <c:pt idx="3">
                  <c:v>Animaux vivants et génétique</c:v>
                </c:pt>
                <c:pt idx="4">
                  <c:v>Laits et produits laitiers</c:v>
                </c:pt>
                <c:pt idx="5">
                  <c:v>Sucre</c:v>
                </c:pt>
                <c:pt idx="6">
                  <c:v>Fruits et légumes</c:v>
                </c:pt>
                <c:pt idx="7">
                  <c:v>Pêche et aquaculture</c:v>
                </c:pt>
                <c:pt idx="8">
                  <c:v>Viande et produits carnés</c:v>
                </c:pt>
                <c:pt idx="9">
                  <c:v>Oléagineux</c:v>
                </c:pt>
                <c:pt idx="10">
                  <c:v>Autres</c:v>
                </c:pt>
              </c:strCache>
            </c:strRef>
          </c:cat>
          <c:val>
            <c:numRef>
              <c:f>'Import. TBB'!$M$78:$M$88</c:f>
              <c:numCache>
                <c:formatCode>0%</c:formatCode>
                <c:ptCount val="11"/>
                <c:pt idx="0">
                  <c:v>0.2922791559660568</c:v>
                </c:pt>
                <c:pt idx="1">
                  <c:v>0.22134274200625409</c:v>
                </c:pt>
                <c:pt idx="2">
                  <c:v>3.5115194054947438E-2</c:v>
                </c:pt>
                <c:pt idx="3">
                  <c:v>3.2558989355652143E-2</c:v>
                </c:pt>
                <c:pt idx="4">
                  <c:v>2.075034828504943E-2</c:v>
                </c:pt>
                <c:pt idx="5">
                  <c:v>6.5696741905050841E-3</c:v>
                </c:pt>
                <c:pt idx="6">
                  <c:v>4.0314371989402832E-3</c:v>
                </c:pt>
                <c:pt idx="7">
                  <c:v>1.3208348652481042E-3</c:v>
                </c:pt>
                <c:pt idx="8">
                  <c:v>1.1607495342713173E-3</c:v>
                </c:pt>
                <c:pt idx="9">
                  <c:v>3.713171933148417E-4</c:v>
                </c:pt>
                <c:pt idx="10">
                  <c:v>0.38449955734976049</c:v>
                </c:pt>
              </c:numCache>
            </c:numRef>
          </c:val>
          <c:extLst>
            <c:ext xmlns:c16="http://schemas.microsoft.com/office/drawing/2014/chart" uri="{C3380CC4-5D6E-409C-BE32-E72D297353CC}">
              <c16:uniqueId val="{00000016-D27B-4FAE-961B-33CE28E61CB0}"/>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800">
          <a:latin typeface="Marianne" panose="02000000000000000000" pitchFamily="50" charset="0"/>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'Import. IAA'!$C$39</c:f>
              <c:strCache>
                <c:ptCount val="1"/>
                <c:pt idx="0">
                  <c:v>Monde</c:v>
                </c:pt>
              </c:strCache>
            </c:strRef>
          </c:tx>
          <c:spPr>
            <a:solidFill>
              <a:schemeClr val="accent1"/>
            </a:solidFill>
            <a:ln>
              <a:noFill/>
            </a:ln>
            <a:effectLst/>
          </c:spPr>
          <c:invertIfNegative val="0"/>
          <c:dPt>
            <c:idx val="0"/>
            <c:invertIfNegative val="0"/>
            <c:bubble3D val="0"/>
            <c:spPr>
              <a:solidFill>
                <a:schemeClr val="tx2">
                  <a:lumMod val="20000"/>
                  <a:lumOff val="80000"/>
                </a:schemeClr>
              </a:solidFill>
              <a:ln>
                <a:noFill/>
              </a:ln>
              <a:effectLst/>
            </c:spPr>
            <c:extLst>
              <c:ext xmlns:c16="http://schemas.microsoft.com/office/drawing/2014/chart" uri="{C3380CC4-5D6E-409C-BE32-E72D297353CC}">
                <c16:uniqueId val="{00000001-0E08-478B-8DA1-BBAE47632253}"/>
              </c:ext>
            </c:extLst>
          </c:dPt>
          <c:dPt>
            <c:idx val="1"/>
            <c:invertIfNegative val="0"/>
            <c:bubble3D val="0"/>
            <c:spPr>
              <a:solidFill>
                <a:schemeClr val="tx2">
                  <a:lumMod val="60000"/>
                  <a:lumOff val="40000"/>
                </a:schemeClr>
              </a:solidFill>
              <a:ln>
                <a:noFill/>
              </a:ln>
              <a:effectLst/>
            </c:spPr>
            <c:extLst>
              <c:ext xmlns:c16="http://schemas.microsoft.com/office/drawing/2014/chart" uri="{C3380CC4-5D6E-409C-BE32-E72D297353CC}">
                <c16:uniqueId val="{00000003-0E08-478B-8DA1-BBAE47632253}"/>
              </c:ext>
            </c:extLst>
          </c:dPt>
          <c:dPt>
            <c:idx val="2"/>
            <c:invertIfNegative val="0"/>
            <c:bubble3D val="0"/>
            <c:spPr>
              <a:solidFill>
                <a:schemeClr val="tx2"/>
              </a:solidFill>
              <a:ln>
                <a:noFill/>
              </a:ln>
              <a:effectLst/>
            </c:spPr>
            <c:extLst>
              <c:ext xmlns:c16="http://schemas.microsoft.com/office/drawing/2014/chart" uri="{C3380CC4-5D6E-409C-BE32-E72D297353CC}">
                <c16:uniqueId val="{00000005-0E08-478B-8DA1-BBAE47632253}"/>
              </c:ext>
            </c:extLst>
          </c:dPt>
          <c:dPt>
            <c:idx val="3"/>
            <c:invertIfNegative val="0"/>
            <c:bubble3D val="0"/>
            <c:spPr>
              <a:solidFill>
                <a:srgbClr val="FF0000"/>
              </a:solidFill>
              <a:ln>
                <a:noFill/>
              </a:ln>
              <a:effectLst/>
            </c:spPr>
            <c:extLst>
              <c:ext xmlns:c16="http://schemas.microsoft.com/office/drawing/2014/chart" uri="{C3380CC4-5D6E-409C-BE32-E72D297353CC}">
                <c16:uniqueId val="{00000007-0E08-478B-8DA1-BBAE47632253}"/>
              </c:ext>
            </c:extLst>
          </c:dPt>
          <c:cat>
            <c:strRef>
              <c:f>'Import. IAA'!$J$38:$M$38</c:f>
              <c:strCache>
                <c:ptCount val="4"/>
                <c:pt idx="0">
                  <c:v>2021</c:v>
                </c:pt>
                <c:pt idx="1">
                  <c:v>2022</c:v>
                </c:pt>
                <c:pt idx="2">
                  <c:v>2023</c:v>
                </c:pt>
                <c:pt idx="3">
                  <c:v>2024</c:v>
                </c:pt>
              </c:strCache>
            </c:strRef>
          </c:cat>
          <c:val>
            <c:numRef>
              <c:f>'Import. IAA'!$J$39:$M$39</c:f>
              <c:numCache>
                <c:formatCode>0</c:formatCode>
                <c:ptCount val="4"/>
                <c:pt idx="0">
                  <c:v>29702413837</c:v>
                </c:pt>
                <c:pt idx="1">
                  <c:v>32216897420</c:v>
                </c:pt>
                <c:pt idx="2">
                  <c:v>33188403678</c:v>
                </c:pt>
                <c:pt idx="3">
                  <c:v>37214247791</c:v>
                </c:pt>
              </c:numCache>
            </c:numRef>
          </c:val>
          <c:extLst>
            <c:ext xmlns:c16="http://schemas.microsoft.com/office/drawing/2014/chart" uri="{C3380CC4-5D6E-409C-BE32-E72D297353CC}">
              <c16:uniqueId val="{00000008-0E08-478B-8DA1-BBAE47632253}"/>
            </c:ext>
          </c:extLst>
        </c:ser>
        <c:ser>
          <c:idx val="11"/>
          <c:order val="11"/>
          <c:tx>
            <c:strRef>
              <c:f>'Import. IAA'!#REF!</c:f>
              <c:strCache>
                <c:ptCount val="1"/>
                <c:pt idx="0">
                  <c:v>#REF!</c:v>
                </c:pt>
              </c:strCache>
              <c:extLst xmlns:c15="http://schemas.microsoft.com/office/drawing/2012/chart"/>
            </c:strRef>
          </c:tx>
          <c:spPr>
            <a:solidFill>
              <a:schemeClr val="accent6">
                <a:lumMod val="60000"/>
              </a:schemeClr>
            </a:solidFill>
            <a:ln>
              <a:noFill/>
            </a:ln>
            <a:effectLst/>
          </c:spPr>
          <c:invertIfNegative val="0"/>
          <c:cat>
            <c:numRef>
              <c:f>'[2]Import. IAA'!$M$38:$P$38</c:f>
              <c:numCache>
                <c:formatCode>General</c:formatCode>
                <c:ptCount val="4"/>
                <c:pt idx="0">
                  <c:v>2019</c:v>
                </c:pt>
                <c:pt idx="1">
                  <c:v>2020</c:v>
                </c:pt>
                <c:pt idx="2">
                  <c:v>2021</c:v>
                </c:pt>
                <c:pt idx="3">
                  <c:v>2022</c:v>
                </c:pt>
              </c:numCache>
              <c:extLst/>
            </c:numRef>
          </c:cat>
          <c:val>
            <c:numRef>
              <c:f>'Import. IAA'!#REF!</c:f>
              <c:extLst xmlns:c15="http://schemas.microsoft.com/office/drawing/2012/chart"/>
            </c:numRef>
          </c:val>
          <c:extLst>
            <c:ext xmlns:c16="http://schemas.microsoft.com/office/drawing/2014/chart" uri="{C3380CC4-5D6E-409C-BE32-E72D297353CC}">
              <c16:uniqueId val="{00000009-0E08-478B-8DA1-BBAE47632253}"/>
            </c:ext>
          </c:extLst>
        </c:ser>
        <c:dLbls>
          <c:showLegendKey val="0"/>
          <c:showVal val="0"/>
          <c:showCatName val="0"/>
          <c:showSerName val="0"/>
          <c:showPercent val="0"/>
          <c:showBubbleSize val="0"/>
        </c:dLbls>
        <c:gapWidth val="100"/>
        <c:overlap val="-27"/>
        <c:axId val="518657032"/>
        <c:axId val="518654288"/>
        <c:extLst>
          <c:ext xmlns:c15="http://schemas.microsoft.com/office/drawing/2012/chart" uri="{02D57815-91ED-43cb-92C2-25804820EDAC}">
            <c15:filteredBarSeries>
              <c15:ser>
                <c:idx val="1"/>
                <c:order val="1"/>
                <c:tx>
                  <c:strRef>
                    <c:extLst>
                      <c:ext uri="{02D57815-91ED-43cb-92C2-25804820EDAC}">
                        <c15:formulaRef>
                          <c15:sqref>'Import. IAA'!$C$41</c15:sqref>
                        </c15:formulaRef>
                      </c:ext>
                    </c:extLst>
                    <c:strCache>
                      <c:ptCount val="1"/>
                      <c:pt idx="0">
                        <c:v>États-Unis</c:v>
                      </c:pt>
                    </c:strCache>
                  </c:strRef>
                </c:tx>
                <c:spPr>
                  <a:solidFill>
                    <a:schemeClr val="accent2"/>
                  </a:solidFill>
                  <a:ln>
                    <a:noFill/>
                  </a:ln>
                  <a:effectLst/>
                </c:spPr>
                <c:invertIfNegative val="0"/>
                <c:dPt>
                  <c:idx val="0"/>
                  <c:invertIfNegative val="0"/>
                  <c:bubble3D val="0"/>
                  <c:spPr>
                    <a:solidFill>
                      <a:schemeClr val="tx2">
                        <a:lumMod val="20000"/>
                        <a:lumOff val="80000"/>
                      </a:schemeClr>
                    </a:solidFill>
                    <a:ln>
                      <a:noFill/>
                    </a:ln>
                    <a:effectLst/>
                  </c:spPr>
                  <c:extLst>
                    <c:ext xmlns:c16="http://schemas.microsoft.com/office/drawing/2014/chart" uri="{C3380CC4-5D6E-409C-BE32-E72D297353CC}">
                      <c16:uniqueId val="{0000000B-0E08-478B-8DA1-BBAE47632253}"/>
                    </c:ext>
                  </c:extLst>
                </c:dPt>
                <c:dPt>
                  <c:idx val="1"/>
                  <c:invertIfNegative val="0"/>
                  <c:bubble3D val="0"/>
                  <c:spPr>
                    <a:solidFill>
                      <a:schemeClr val="tx2">
                        <a:lumMod val="60000"/>
                        <a:lumOff val="40000"/>
                      </a:schemeClr>
                    </a:solidFill>
                    <a:ln>
                      <a:noFill/>
                    </a:ln>
                    <a:effectLst/>
                  </c:spPr>
                  <c:extLst>
                    <c:ext xmlns:c16="http://schemas.microsoft.com/office/drawing/2014/chart" uri="{C3380CC4-5D6E-409C-BE32-E72D297353CC}">
                      <c16:uniqueId val="{0000000D-0E08-478B-8DA1-BBAE47632253}"/>
                    </c:ext>
                  </c:extLst>
                </c:dPt>
                <c:dPt>
                  <c:idx val="2"/>
                  <c:invertIfNegative val="0"/>
                  <c:bubble3D val="0"/>
                  <c:spPr>
                    <a:solidFill>
                      <a:schemeClr val="tx2">
                        <a:lumMod val="75000"/>
                      </a:schemeClr>
                    </a:solidFill>
                    <a:ln>
                      <a:noFill/>
                    </a:ln>
                    <a:effectLst/>
                  </c:spPr>
                  <c:extLst>
                    <c:ext xmlns:c16="http://schemas.microsoft.com/office/drawing/2014/chart" uri="{C3380CC4-5D6E-409C-BE32-E72D297353CC}">
                      <c16:uniqueId val="{0000000F-0E08-478B-8DA1-BBAE47632253}"/>
                    </c:ext>
                  </c:extLst>
                </c:dPt>
                <c:dPt>
                  <c:idx val="3"/>
                  <c:invertIfNegative val="0"/>
                  <c:bubble3D val="0"/>
                  <c:spPr>
                    <a:solidFill>
                      <a:srgbClr val="FF0000"/>
                    </a:solidFill>
                    <a:ln>
                      <a:noFill/>
                    </a:ln>
                    <a:effectLst/>
                  </c:spPr>
                  <c:extLst>
                    <c:ext xmlns:c16="http://schemas.microsoft.com/office/drawing/2014/chart" uri="{C3380CC4-5D6E-409C-BE32-E72D297353CC}">
                      <c16:uniqueId val="{00000011-0E08-478B-8DA1-BBAE47632253}"/>
                    </c:ext>
                  </c:extLst>
                </c:dPt>
                <c:cat>
                  <c:strRef>
                    <c:extLst>
                      <c:ext uri="{02D57815-91ED-43cb-92C2-25804820EDAC}">
                        <c15:formulaRef>
                          <c15:sqref>'Import. IAA'!$J$38:$M$38</c15:sqref>
                        </c15:formulaRef>
                      </c:ext>
                    </c:extLst>
                    <c:strCache>
                      <c:ptCount val="4"/>
                      <c:pt idx="0">
                        <c:v>2021</c:v>
                      </c:pt>
                      <c:pt idx="1">
                        <c:v>2022</c:v>
                      </c:pt>
                      <c:pt idx="2">
                        <c:v>2023</c:v>
                      </c:pt>
                      <c:pt idx="3">
                        <c:v>2024</c:v>
                      </c:pt>
                    </c:strCache>
                  </c:strRef>
                </c:cat>
                <c:val>
                  <c:numRef>
                    <c:extLst>
                      <c:ext uri="{02D57815-91ED-43cb-92C2-25804820EDAC}">
                        <c15:formulaRef>
                          <c15:sqref>'Import. IAA'!$J$39:$M$39</c15:sqref>
                        </c15:formulaRef>
                      </c:ext>
                    </c:extLst>
                    <c:numCache>
                      <c:formatCode>0</c:formatCode>
                      <c:ptCount val="4"/>
                      <c:pt idx="0">
                        <c:v>29702413837</c:v>
                      </c:pt>
                      <c:pt idx="1">
                        <c:v>32216897420</c:v>
                      </c:pt>
                      <c:pt idx="2">
                        <c:v>33188403678</c:v>
                      </c:pt>
                      <c:pt idx="3">
                        <c:v>37214247791</c:v>
                      </c:pt>
                    </c:numCache>
                  </c:numRef>
                </c:val>
                <c:extLst>
                  <c:ext xmlns:c16="http://schemas.microsoft.com/office/drawing/2014/chart" uri="{C3380CC4-5D6E-409C-BE32-E72D297353CC}">
                    <c16:uniqueId val="{00000012-0E08-478B-8DA1-BBAE47632253}"/>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'Import. IAA'!$C$42</c15:sqref>
                        </c15:formulaRef>
                      </c:ext>
                    </c:extLst>
                    <c:strCache>
                      <c:ptCount val="1"/>
                      <c:pt idx="0">
                        <c:v>Canada</c:v>
                      </c:pt>
                    </c:strCache>
                  </c:strRef>
                </c:tx>
                <c:spPr>
                  <a:solidFill>
                    <a:schemeClr val="accent3"/>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IAA'!$J$42:$M$42</c15:sqref>
                        </c15:formulaRef>
                      </c:ext>
                    </c:extLst>
                    <c:numCache>
                      <c:formatCode>0</c:formatCode>
                      <c:ptCount val="4"/>
                      <c:pt idx="0">
                        <c:v>2237018516</c:v>
                      </c:pt>
                      <c:pt idx="1">
                        <c:v>2117778530</c:v>
                      </c:pt>
                      <c:pt idx="2">
                        <c:v>1553077374</c:v>
                      </c:pt>
                      <c:pt idx="3">
                        <c:v>1630292437</c:v>
                      </c:pt>
                    </c:numCache>
                  </c:numRef>
                </c:val>
                <c:extLst xmlns:c15="http://schemas.microsoft.com/office/drawing/2012/chart">
                  <c:ext xmlns:c16="http://schemas.microsoft.com/office/drawing/2014/chart" uri="{C3380CC4-5D6E-409C-BE32-E72D297353CC}">
                    <c16:uniqueId val="{00000013-0E08-478B-8DA1-BBAE47632253}"/>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'Import. IAA'!$C$43</c15:sqref>
                        </c15:formulaRef>
                      </c:ext>
                    </c:extLst>
                    <c:strCache>
                      <c:ptCount val="1"/>
                      <c:pt idx="0">
                        <c:v>Brésil</c:v>
                      </c:pt>
                    </c:strCache>
                  </c:strRef>
                </c:tx>
                <c:spPr>
                  <a:solidFill>
                    <a:schemeClr val="accent4"/>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IAA'!$J$43:$M$43</c15:sqref>
                        </c15:formulaRef>
                      </c:ext>
                    </c:extLst>
                    <c:numCache>
                      <c:formatCode>0</c:formatCode>
                      <c:ptCount val="4"/>
                      <c:pt idx="0">
                        <c:v>940424184</c:v>
                      </c:pt>
                      <c:pt idx="1">
                        <c:v>776664398</c:v>
                      </c:pt>
                      <c:pt idx="2">
                        <c:v>1615138178</c:v>
                      </c:pt>
                      <c:pt idx="3">
                        <c:v>1610435130</c:v>
                      </c:pt>
                    </c:numCache>
                  </c:numRef>
                </c:val>
                <c:extLst xmlns:c15="http://schemas.microsoft.com/office/drawing/2012/chart">
                  <c:ext xmlns:c16="http://schemas.microsoft.com/office/drawing/2014/chart" uri="{C3380CC4-5D6E-409C-BE32-E72D297353CC}">
                    <c16:uniqueId val="{00000014-0E08-478B-8DA1-BBAE47632253}"/>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'Import. IAA'!$C$44</c15:sqref>
                        </c15:formulaRef>
                      </c:ext>
                    </c:extLst>
                    <c:strCache>
                      <c:ptCount val="1"/>
                      <c:pt idx="0">
                        <c:v>Chine</c:v>
                      </c:pt>
                    </c:strCache>
                  </c:strRef>
                </c:tx>
                <c:spPr>
                  <a:solidFill>
                    <a:schemeClr val="accent5"/>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IAA'!$J$44:$M$44</c15:sqref>
                        </c15:formulaRef>
                      </c:ext>
                    </c:extLst>
                    <c:numCache>
                      <c:formatCode>0</c:formatCode>
                      <c:ptCount val="4"/>
                      <c:pt idx="0">
                        <c:v>633071764</c:v>
                      </c:pt>
                      <c:pt idx="1">
                        <c:v>724102788</c:v>
                      </c:pt>
                      <c:pt idx="2">
                        <c:v>732065121</c:v>
                      </c:pt>
                      <c:pt idx="3">
                        <c:v>1005316009</c:v>
                      </c:pt>
                    </c:numCache>
                  </c:numRef>
                </c:val>
                <c:extLst xmlns:c15="http://schemas.microsoft.com/office/drawing/2012/chart">
                  <c:ext xmlns:c16="http://schemas.microsoft.com/office/drawing/2014/chart" uri="{C3380CC4-5D6E-409C-BE32-E72D297353CC}">
                    <c16:uniqueId val="{00000015-0E08-478B-8DA1-BBAE47632253}"/>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'Import. IAA'!$C$45</c15:sqref>
                        </c15:formulaRef>
                      </c:ext>
                    </c:extLst>
                    <c:strCache>
                      <c:ptCount val="1"/>
                      <c:pt idx="0">
                        <c:v>Chili</c:v>
                      </c:pt>
                    </c:strCache>
                  </c:strRef>
                </c:tx>
                <c:spPr>
                  <a:solidFill>
                    <a:schemeClr val="accent6"/>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IAA'!$J$45:$M$45</c15:sqref>
                        </c15:formulaRef>
                      </c:ext>
                    </c:extLst>
                    <c:numCache>
                      <c:formatCode>0</c:formatCode>
                      <c:ptCount val="4"/>
                      <c:pt idx="0">
                        <c:v>571667330</c:v>
                      </c:pt>
                      <c:pt idx="1">
                        <c:v>807991617</c:v>
                      </c:pt>
                      <c:pt idx="2">
                        <c:v>705889876</c:v>
                      </c:pt>
                      <c:pt idx="3">
                        <c:v>731338483</c:v>
                      </c:pt>
                    </c:numCache>
                  </c:numRef>
                </c:val>
                <c:extLst xmlns:c15="http://schemas.microsoft.com/office/drawing/2012/chart">
                  <c:ext xmlns:c16="http://schemas.microsoft.com/office/drawing/2014/chart" uri="{C3380CC4-5D6E-409C-BE32-E72D297353CC}">
                    <c16:uniqueId val="{00000016-0E08-478B-8DA1-BBAE47632253}"/>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'Import. IAA'!$C$46</c15:sqref>
                        </c15:formulaRef>
                      </c:ext>
                    </c:extLst>
                    <c:strCache>
                      <c:ptCount val="1"/>
                      <c:pt idx="0">
                        <c:v>Espagne</c:v>
                      </c:pt>
                    </c:strCache>
                  </c:strRef>
                </c:tx>
                <c:spPr>
                  <a:solidFill>
                    <a:schemeClr val="accent1">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IAA'!$J$46:$M$46</c15:sqref>
                        </c15:formulaRef>
                      </c:ext>
                    </c:extLst>
                    <c:numCache>
                      <c:formatCode>0</c:formatCode>
                      <c:ptCount val="4"/>
                      <c:pt idx="0">
                        <c:v>460913746</c:v>
                      </c:pt>
                      <c:pt idx="1">
                        <c:v>601082878</c:v>
                      </c:pt>
                      <c:pt idx="2">
                        <c:v>537717605</c:v>
                      </c:pt>
                      <c:pt idx="3">
                        <c:v>704468343</c:v>
                      </c:pt>
                    </c:numCache>
                  </c:numRef>
                </c:val>
                <c:extLst xmlns:c15="http://schemas.microsoft.com/office/drawing/2012/chart">
                  <c:ext xmlns:c16="http://schemas.microsoft.com/office/drawing/2014/chart" uri="{C3380CC4-5D6E-409C-BE32-E72D297353CC}">
                    <c16:uniqueId val="{00000017-0E08-478B-8DA1-BBAE47632253}"/>
                  </c:ext>
                </c:extLst>
              </c15:ser>
            </c15:filteredBarSeries>
            <c15:filteredBarSeries>
              <c15:ser>
                <c:idx val="7"/>
                <c:order val="7"/>
                <c:tx>
                  <c:strRef>
                    <c:extLst xmlns:c15="http://schemas.microsoft.com/office/drawing/2012/chart">
                      <c:ext xmlns:c15="http://schemas.microsoft.com/office/drawing/2012/chart" uri="{02D57815-91ED-43cb-92C2-25804820EDAC}">
                        <c15:formulaRef>
                          <c15:sqref>'Import. IAA'!$C$47</c15:sqref>
                        </c15:formulaRef>
                      </c:ext>
                    </c:extLst>
                    <c:strCache>
                      <c:ptCount val="1"/>
                      <c:pt idx="0">
                        <c:v>Pérou</c:v>
                      </c:pt>
                    </c:strCache>
                  </c:strRef>
                </c:tx>
                <c:spPr>
                  <a:solidFill>
                    <a:schemeClr val="accent2">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IAA'!$J$47:$M$47</c15:sqref>
                        </c15:formulaRef>
                      </c:ext>
                    </c:extLst>
                    <c:numCache>
                      <c:formatCode>0</c:formatCode>
                      <c:ptCount val="4"/>
                      <c:pt idx="0">
                        <c:v>203867414</c:v>
                      </c:pt>
                      <c:pt idx="1">
                        <c:v>294075621</c:v>
                      </c:pt>
                      <c:pt idx="2">
                        <c:v>420177725</c:v>
                      </c:pt>
                      <c:pt idx="3">
                        <c:v>398914564</c:v>
                      </c:pt>
                    </c:numCache>
                  </c:numRef>
                </c:val>
                <c:extLst xmlns:c15="http://schemas.microsoft.com/office/drawing/2012/chart">
                  <c:ext xmlns:c16="http://schemas.microsoft.com/office/drawing/2014/chart" uri="{C3380CC4-5D6E-409C-BE32-E72D297353CC}">
                    <c16:uniqueId val="{00000018-0E08-478B-8DA1-BBAE47632253}"/>
                  </c:ext>
                </c:extLst>
              </c15:ser>
            </c15:filteredBarSeries>
            <c15:filteredBarSeries>
              <c15:ser>
                <c:idx val="8"/>
                <c:order val="8"/>
                <c:tx>
                  <c:strRef>
                    <c:extLst xmlns:c15="http://schemas.microsoft.com/office/drawing/2012/chart">
                      <c:ext xmlns:c15="http://schemas.microsoft.com/office/drawing/2012/chart" uri="{02D57815-91ED-43cb-92C2-25804820EDAC}">
                        <c15:formulaRef>
                          <c15:sqref>'Import. IAA'!$C$48</c15:sqref>
                        </c15:formulaRef>
                      </c:ext>
                    </c:extLst>
                    <c:strCache>
                      <c:ptCount val="1"/>
                      <c:pt idx="0">
                        <c:v>Argentine</c:v>
                      </c:pt>
                    </c:strCache>
                  </c:strRef>
                </c:tx>
                <c:spPr>
                  <a:solidFill>
                    <a:schemeClr val="accent3">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IAA'!$J$48:$M$48</c15:sqref>
                        </c15:formulaRef>
                      </c:ext>
                    </c:extLst>
                    <c:numCache>
                      <c:formatCode>0</c:formatCode>
                      <c:ptCount val="4"/>
                      <c:pt idx="0">
                        <c:v>216142576</c:v>
                      </c:pt>
                      <c:pt idx="1">
                        <c:v>274390048</c:v>
                      </c:pt>
                      <c:pt idx="2">
                        <c:v>318772043</c:v>
                      </c:pt>
                      <c:pt idx="3">
                        <c:v>331014459</c:v>
                      </c:pt>
                    </c:numCache>
                  </c:numRef>
                </c:val>
                <c:extLst xmlns:c15="http://schemas.microsoft.com/office/drawing/2012/chart">
                  <c:ext xmlns:c16="http://schemas.microsoft.com/office/drawing/2014/chart" uri="{C3380CC4-5D6E-409C-BE32-E72D297353CC}">
                    <c16:uniqueId val="{00000019-0E08-478B-8DA1-BBAE47632253}"/>
                  </c:ext>
                </c:extLst>
              </c15:ser>
            </c15:filteredBarSeries>
            <c15:filteredBarSeries>
              <c15:ser>
                <c:idx val="9"/>
                <c:order val="9"/>
                <c:tx>
                  <c:strRef>
                    <c:extLst xmlns:c15="http://schemas.microsoft.com/office/drawing/2012/chart">
                      <c:ext xmlns:c15="http://schemas.microsoft.com/office/drawing/2012/chart" uri="{02D57815-91ED-43cb-92C2-25804820EDAC}">
                        <c15:formulaRef>
                          <c15:sqref>'Import. IAA'!$C$49</c15:sqref>
                        </c15:formulaRef>
                      </c:ext>
                    </c:extLst>
                    <c:strCache>
                      <c:ptCount val="1"/>
                      <c:pt idx="0">
                        <c:v>Pays-Bas</c:v>
                      </c:pt>
                    </c:strCache>
                  </c:strRef>
                </c:tx>
                <c:spPr>
                  <a:solidFill>
                    <a:schemeClr val="accent4">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IAA'!$J$49:$M$49</c15:sqref>
                        </c15:formulaRef>
                      </c:ext>
                    </c:extLst>
                    <c:numCache>
                      <c:formatCode>0</c:formatCode>
                      <c:ptCount val="4"/>
                      <c:pt idx="0">
                        <c:v>234173487</c:v>
                      </c:pt>
                      <c:pt idx="1">
                        <c:v>180251463</c:v>
                      </c:pt>
                      <c:pt idx="2">
                        <c:v>221594092</c:v>
                      </c:pt>
                      <c:pt idx="3">
                        <c:v>291022068</c:v>
                      </c:pt>
                    </c:numCache>
                  </c:numRef>
                </c:val>
                <c:extLst xmlns:c15="http://schemas.microsoft.com/office/drawing/2012/chart">
                  <c:ext xmlns:c16="http://schemas.microsoft.com/office/drawing/2014/chart" uri="{C3380CC4-5D6E-409C-BE32-E72D297353CC}">
                    <c16:uniqueId val="{0000001A-0E08-478B-8DA1-BBAE47632253}"/>
                  </c:ext>
                </c:extLst>
              </c15:ser>
            </c15:filteredBarSeries>
            <c15:filteredBarSeries>
              <c15:ser>
                <c:idx val="10"/>
                <c:order val="10"/>
                <c:tx>
                  <c:strRef>
                    <c:extLst xmlns:c15="http://schemas.microsoft.com/office/drawing/2012/chart">
                      <c:ext xmlns:c15="http://schemas.microsoft.com/office/drawing/2012/chart" uri="{02D57815-91ED-43cb-92C2-25804820EDAC}">
                        <c15:formulaRef>
                          <c15:sqref>'Import. IAA'!$C$50</c15:sqref>
                        </c15:formulaRef>
                      </c:ext>
                    </c:extLst>
                    <c:strCache>
                      <c:ptCount val="1"/>
                      <c:pt idx="0">
                        <c:v>Colombie</c:v>
                      </c:pt>
                    </c:strCache>
                  </c:strRef>
                </c:tx>
                <c:spPr>
                  <a:solidFill>
                    <a:schemeClr val="accent5">
                      <a:lumMod val="60000"/>
                    </a:schemeClr>
                  </a:solidFill>
                  <a:ln>
                    <a:noFill/>
                  </a:ln>
                  <a:effectLst/>
                </c:spPr>
                <c:invertIfNegative val="0"/>
                <c:dPt>
                  <c:idx val="0"/>
                  <c:invertIfNegative val="0"/>
                  <c:bubble3D val="0"/>
                  <c:spPr>
                    <a:solidFill>
                      <a:schemeClr val="tx2">
                        <a:lumMod val="20000"/>
                        <a:lumOff val="80000"/>
                      </a:schemeClr>
                    </a:solidFill>
                    <a:ln>
                      <a:noFill/>
                    </a:ln>
                    <a:effectLst/>
                  </c:spPr>
                  <c:extLst xmlns:c15="http://schemas.microsoft.com/office/drawing/2012/chart">
                    <c:ext xmlns:c16="http://schemas.microsoft.com/office/drawing/2014/chart" uri="{C3380CC4-5D6E-409C-BE32-E72D297353CC}">
                      <c16:uniqueId val="{0000001C-0E08-478B-8DA1-BBAE47632253}"/>
                    </c:ext>
                  </c:extLst>
                </c:dPt>
                <c:dPt>
                  <c:idx val="1"/>
                  <c:invertIfNegative val="0"/>
                  <c:bubble3D val="0"/>
                  <c:spPr>
                    <a:solidFill>
                      <a:schemeClr val="tx2">
                        <a:lumMod val="60000"/>
                        <a:lumOff val="40000"/>
                      </a:schemeClr>
                    </a:solidFill>
                    <a:ln>
                      <a:noFill/>
                    </a:ln>
                    <a:effectLst/>
                  </c:spPr>
                  <c:extLst xmlns:c15="http://schemas.microsoft.com/office/drawing/2012/chart">
                    <c:ext xmlns:c16="http://schemas.microsoft.com/office/drawing/2014/chart" uri="{C3380CC4-5D6E-409C-BE32-E72D297353CC}">
                      <c16:uniqueId val="{0000001E-0E08-478B-8DA1-BBAE47632253}"/>
                    </c:ext>
                  </c:extLst>
                </c:dPt>
                <c:dPt>
                  <c:idx val="2"/>
                  <c:invertIfNegative val="0"/>
                  <c:bubble3D val="0"/>
                  <c:spPr>
                    <a:solidFill>
                      <a:schemeClr val="tx2"/>
                    </a:solidFill>
                    <a:ln>
                      <a:noFill/>
                    </a:ln>
                    <a:effectLst/>
                  </c:spPr>
                  <c:extLst xmlns:c15="http://schemas.microsoft.com/office/drawing/2012/chart">
                    <c:ext xmlns:c16="http://schemas.microsoft.com/office/drawing/2014/chart" uri="{C3380CC4-5D6E-409C-BE32-E72D297353CC}">
                      <c16:uniqueId val="{00000020-0E08-478B-8DA1-BBAE47632253}"/>
                    </c:ext>
                  </c:extLst>
                </c:dPt>
                <c:dPt>
                  <c:idx val="3"/>
                  <c:invertIfNegative val="0"/>
                  <c:bubble3D val="0"/>
                  <c:spPr>
                    <a:solidFill>
                      <a:srgbClr val="FF0000"/>
                    </a:solidFill>
                    <a:ln>
                      <a:noFill/>
                    </a:ln>
                    <a:effectLst/>
                  </c:spPr>
                  <c:extLst xmlns:c15="http://schemas.microsoft.com/office/drawing/2012/chart">
                    <c:ext xmlns:c16="http://schemas.microsoft.com/office/drawing/2014/chart" uri="{C3380CC4-5D6E-409C-BE32-E72D297353CC}">
                      <c16:uniqueId val="{00000022-0E08-478B-8DA1-BBAE47632253}"/>
                    </c:ext>
                  </c:extLst>
                </c:dPt>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IAA'!$J$50:$M$50</c15:sqref>
                        </c15:formulaRef>
                      </c:ext>
                    </c:extLst>
                    <c:numCache>
                      <c:formatCode>0</c:formatCode>
                      <c:ptCount val="4"/>
                      <c:pt idx="0">
                        <c:v>139482510</c:v>
                      </c:pt>
                      <c:pt idx="1">
                        <c:v>165253901</c:v>
                      </c:pt>
                      <c:pt idx="2">
                        <c:v>195666150</c:v>
                      </c:pt>
                      <c:pt idx="3">
                        <c:v>282583416</c:v>
                      </c:pt>
                    </c:numCache>
                  </c:numRef>
                </c:val>
                <c:extLst xmlns:c15="http://schemas.microsoft.com/office/drawing/2012/chart">
                  <c:ext xmlns:c16="http://schemas.microsoft.com/office/drawing/2014/chart" uri="{C3380CC4-5D6E-409C-BE32-E72D297353CC}">
                    <c16:uniqueId val="{00000023-0E08-478B-8DA1-BBAE47632253}"/>
                  </c:ext>
                </c:extLst>
              </c15:ser>
            </c15:filteredBarSeries>
          </c:ext>
        </c:extLst>
      </c:barChart>
      <c:catAx>
        <c:axId val="518657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18654288"/>
        <c:crosses val="autoZero"/>
        <c:auto val="1"/>
        <c:lblAlgn val="ctr"/>
        <c:lblOffset val="100"/>
        <c:noMultiLvlLbl val="0"/>
      </c:catAx>
      <c:valAx>
        <c:axId val="51865428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18657032"/>
        <c:crosses val="autoZero"/>
        <c:crossBetween val="between"/>
        <c:dispUnits>
          <c:builtInUnit val="billions"/>
          <c:dispUnitsLbl>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fr-FR"/>
                    <a:t>Milliards (en €)</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solidFill>
              <a:schemeClr val="accent4">
                <a:lumMod val="60000"/>
                <a:lumOff val="40000"/>
              </a:schemeClr>
            </a:solidFill>
          </c:spPr>
          <c:dPt>
            <c:idx val="0"/>
            <c:bubble3D val="0"/>
            <c:spPr>
              <a:solidFill>
                <a:srgbClr val="FF0000"/>
              </a:solidFill>
              <a:ln w="19050">
                <a:solidFill>
                  <a:schemeClr val="lt1"/>
                </a:solidFill>
              </a:ln>
              <a:effectLst/>
            </c:spPr>
            <c:extLst>
              <c:ext xmlns:c16="http://schemas.microsoft.com/office/drawing/2014/chart" uri="{C3380CC4-5D6E-409C-BE32-E72D297353CC}">
                <c16:uniqueId val="{00000001-8B63-42CB-9DE2-A8DC28C160C4}"/>
              </c:ext>
            </c:extLst>
          </c:dPt>
          <c:dPt>
            <c:idx val="1"/>
            <c:bubble3D val="0"/>
            <c:spPr>
              <a:solidFill>
                <a:schemeClr val="accent6">
                  <a:lumMod val="60000"/>
                  <a:lumOff val="40000"/>
                </a:schemeClr>
              </a:solidFill>
              <a:ln w="19050">
                <a:solidFill>
                  <a:schemeClr val="lt1"/>
                </a:solidFill>
              </a:ln>
              <a:effectLst/>
            </c:spPr>
            <c:extLst>
              <c:ext xmlns:c16="http://schemas.microsoft.com/office/drawing/2014/chart" uri="{C3380CC4-5D6E-409C-BE32-E72D297353CC}">
                <c16:uniqueId val="{00000003-8B63-42CB-9DE2-A8DC28C160C4}"/>
              </c:ext>
            </c:extLst>
          </c:dPt>
          <c:dPt>
            <c:idx val="2"/>
            <c:bubble3D val="0"/>
            <c:spPr>
              <a:solidFill>
                <a:srgbClr val="00B050"/>
              </a:solidFill>
              <a:ln w="19050">
                <a:solidFill>
                  <a:schemeClr val="lt1"/>
                </a:solidFill>
              </a:ln>
              <a:effectLst/>
            </c:spPr>
            <c:extLst>
              <c:ext xmlns:c16="http://schemas.microsoft.com/office/drawing/2014/chart" uri="{C3380CC4-5D6E-409C-BE32-E72D297353CC}">
                <c16:uniqueId val="{00000005-8B63-42CB-9DE2-A8DC28C160C4}"/>
              </c:ext>
            </c:extLst>
          </c:dPt>
          <c:dPt>
            <c:idx val="3"/>
            <c:bubble3D val="0"/>
            <c:spPr>
              <a:solidFill>
                <a:srgbClr val="C00000"/>
              </a:solidFill>
              <a:ln w="19050">
                <a:solidFill>
                  <a:schemeClr val="lt1"/>
                </a:solidFill>
              </a:ln>
              <a:effectLst/>
            </c:spPr>
            <c:extLst>
              <c:ext xmlns:c16="http://schemas.microsoft.com/office/drawing/2014/chart" uri="{C3380CC4-5D6E-409C-BE32-E72D297353CC}">
                <c16:uniqueId val="{00000007-8B63-42CB-9DE2-A8DC28C160C4}"/>
              </c:ext>
            </c:extLst>
          </c:dPt>
          <c:dPt>
            <c:idx val="4"/>
            <c:bubble3D val="0"/>
            <c:spPr>
              <a:solidFill>
                <a:srgbClr val="FFFF00"/>
              </a:solidFill>
              <a:ln w="19050">
                <a:solidFill>
                  <a:schemeClr val="lt1"/>
                </a:solidFill>
              </a:ln>
              <a:effectLst/>
            </c:spPr>
            <c:extLst>
              <c:ext xmlns:c16="http://schemas.microsoft.com/office/drawing/2014/chart" uri="{C3380CC4-5D6E-409C-BE32-E72D297353CC}">
                <c16:uniqueId val="{00000009-8B63-42CB-9DE2-A8DC28C160C4}"/>
              </c:ext>
            </c:extLst>
          </c:dPt>
          <c:dPt>
            <c:idx val="5"/>
            <c:bubble3D val="0"/>
            <c:spPr>
              <a:solidFill>
                <a:schemeClr val="bg1">
                  <a:lumMod val="95000"/>
                </a:schemeClr>
              </a:solidFill>
              <a:ln w="19050">
                <a:solidFill>
                  <a:schemeClr val="lt1"/>
                </a:solidFill>
              </a:ln>
              <a:effectLst/>
            </c:spPr>
            <c:extLst>
              <c:ext xmlns:c16="http://schemas.microsoft.com/office/drawing/2014/chart" uri="{C3380CC4-5D6E-409C-BE32-E72D297353CC}">
                <c16:uniqueId val="{0000000B-8B63-42CB-9DE2-A8DC28C160C4}"/>
              </c:ext>
            </c:extLst>
          </c:dPt>
          <c:dPt>
            <c:idx val="6"/>
            <c:bubble3D val="0"/>
            <c:spPr>
              <a:solidFill>
                <a:schemeClr val="accent6">
                  <a:lumMod val="75000"/>
                </a:schemeClr>
              </a:solidFill>
              <a:ln w="19050">
                <a:solidFill>
                  <a:schemeClr val="lt1"/>
                </a:solidFill>
              </a:ln>
              <a:effectLst/>
            </c:spPr>
            <c:extLst>
              <c:ext xmlns:c16="http://schemas.microsoft.com/office/drawing/2014/chart" uri="{C3380CC4-5D6E-409C-BE32-E72D297353CC}">
                <c16:uniqueId val="{0000000D-8B63-42CB-9DE2-A8DC28C160C4}"/>
              </c:ext>
            </c:extLst>
          </c:dPt>
          <c:dPt>
            <c:idx val="7"/>
            <c:bubble3D val="0"/>
            <c:spPr>
              <a:solidFill>
                <a:schemeClr val="tx2">
                  <a:lumMod val="60000"/>
                  <a:lumOff val="40000"/>
                </a:schemeClr>
              </a:solidFill>
              <a:ln w="19050">
                <a:solidFill>
                  <a:schemeClr val="lt1"/>
                </a:solidFill>
              </a:ln>
              <a:effectLst/>
            </c:spPr>
            <c:extLst>
              <c:ext xmlns:c16="http://schemas.microsoft.com/office/drawing/2014/chart" uri="{C3380CC4-5D6E-409C-BE32-E72D297353CC}">
                <c16:uniqueId val="{0000000F-8B63-42CB-9DE2-A8DC28C160C4}"/>
              </c:ext>
            </c:extLst>
          </c:dPt>
          <c:dPt>
            <c:idx val="8"/>
            <c:bubble3D val="0"/>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11-8B63-42CB-9DE2-A8DC28C160C4}"/>
              </c:ext>
            </c:extLst>
          </c:dPt>
          <c:dPt>
            <c:idx val="9"/>
            <c:bubble3D val="0"/>
            <c:spPr>
              <a:solidFill>
                <a:schemeClr val="accent2">
                  <a:lumMod val="40000"/>
                  <a:lumOff val="60000"/>
                </a:schemeClr>
              </a:solidFill>
              <a:ln w="19050">
                <a:solidFill>
                  <a:schemeClr val="lt1"/>
                </a:solidFill>
              </a:ln>
              <a:effectLst/>
            </c:spPr>
            <c:extLst>
              <c:ext xmlns:c16="http://schemas.microsoft.com/office/drawing/2014/chart" uri="{C3380CC4-5D6E-409C-BE32-E72D297353CC}">
                <c16:uniqueId val="{00000013-8B63-42CB-9DE2-A8DC28C160C4}"/>
              </c:ext>
            </c:extLst>
          </c:dPt>
          <c:dPt>
            <c:idx val="10"/>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15-8B63-42CB-9DE2-A8DC28C160C4}"/>
              </c:ext>
            </c:extLst>
          </c:dPt>
          <c:dLbls>
            <c:dLbl>
              <c:idx val="0"/>
              <c:layout>
                <c:manualLayout>
                  <c:x val="-0.22725153420618224"/>
                  <c:y val="0.169700027236135"/>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manualLayout>
                      <c:w val="0.26966115150522324"/>
                      <c:h val="0.28885086822998668"/>
                    </c:manualLayout>
                  </c15:layout>
                </c:ext>
                <c:ext xmlns:c16="http://schemas.microsoft.com/office/drawing/2014/chart" uri="{C3380CC4-5D6E-409C-BE32-E72D297353CC}">
                  <c16:uniqueId val="{00000001-8B63-42CB-9DE2-A8DC28C160C4}"/>
                </c:ext>
              </c:extLst>
            </c:dLbl>
            <c:dLbl>
              <c:idx val="1"/>
              <c:layout>
                <c:manualLayout>
                  <c:x val="-0.17603992086394396"/>
                  <c:y val="-0.13769657353500583"/>
                </c:manualLayout>
              </c:layout>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manualLayout>
                      <c:w val="0.28966568796703507"/>
                      <c:h val="0.25184185073801968"/>
                    </c:manualLayout>
                  </c15:layout>
                </c:ext>
                <c:ext xmlns:c16="http://schemas.microsoft.com/office/drawing/2014/chart" uri="{C3380CC4-5D6E-409C-BE32-E72D297353CC}">
                  <c16:uniqueId val="{00000003-8B63-42CB-9DE2-A8DC28C160C4}"/>
                </c:ext>
              </c:extLst>
            </c:dLbl>
            <c:dLbl>
              <c:idx val="2"/>
              <c:layout>
                <c:manualLayout>
                  <c:x val="-5.8933931474224079E-2"/>
                  <c:y val="-0.1171452322832922"/>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8B63-42CB-9DE2-A8DC28C160C4}"/>
                </c:ext>
              </c:extLst>
            </c:dLbl>
            <c:dLbl>
              <c:idx val="3"/>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B63-42CB-9DE2-A8DC28C160C4}"/>
                </c:ext>
              </c:extLst>
            </c:dLbl>
            <c:dLbl>
              <c:idx val="4"/>
              <c:layout>
                <c:manualLayout>
                  <c:x val="0.1568355658606046"/>
                  <c:y val="-8.3559211300664751E-2"/>
                </c:manualLayout>
              </c:layout>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manualLayout>
                      <c:w val="0.25285734087730133"/>
                      <c:h val="0.11644300625521339"/>
                    </c:manualLayout>
                  </c15:layout>
                </c:ext>
                <c:ext xmlns:c16="http://schemas.microsoft.com/office/drawing/2014/chart" uri="{C3380CC4-5D6E-409C-BE32-E72D297353CC}">
                  <c16:uniqueId val="{00000009-8B63-42CB-9DE2-A8DC28C160C4}"/>
                </c:ext>
              </c:extLst>
            </c:dLbl>
            <c:dLbl>
              <c:idx val="5"/>
              <c:layout>
                <c:manualLayout>
                  <c:x val="3.20072583388989E-3"/>
                  <c:y val="6.407656140099495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manualLayout>
                      <c:w val="0.19444409440881083"/>
                      <c:h val="0.27260300689204997"/>
                    </c:manualLayout>
                  </c15:layout>
                </c:ext>
                <c:ext xmlns:c16="http://schemas.microsoft.com/office/drawing/2014/chart" uri="{C3380CC4-5D6E-409C-BE32-E72D297353CC}">
                  <c16:uniqueId val="{0000000B-8B63-42CB-9DE2-A8DC28C160C4}"/>
                </c:ext>
              </c:extLst>
            </c:dLbl>
            <c:dLbl>
              <c:idx val="6"/>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8B63-42CB-9DE2-A8DC28C160C4}"/>
                </c:ext>
              </c:extLst>
            </c:dLbl>
            <c:dLbl>
              <c:idx val="7"/>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F-8B63-42CB-9DE2-A8DC28C160C4}"/>
                </c:ext>
              </c:extLst>
            </c:dLbl>
            <c:dLbl>
              <c:idx val="8"/>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1-8B63-42CB-9DE2-A8DC28C160C4}"/>
                </c:ext>
              </c:extLst>
            </c:dLbl>
            <c:dLbl>
              <c:idx val="9"/>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3-8B63-42CB-9DE2-A8DC28C160C4}"/>
                </c:ext>
              </c:extLst>
            </c:dLbl>
            <c:dLbl>
              <c:idx val="1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5-8B63-42CB-9DE2-A8DC28C160C4}"/>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'Import. TBB'!$C$34:$C$44</c:f>
              <c:strCache>
                <c:ptCount val="11"/>
                <c:pt idx="0">
                  <c:v>Viande et produits carnés</c:v>
                </c:pt>
                <c:pt idx="1">
                  <c:v>Céréales</c:v>
                </c:pt>
                <c:pt idx="2">
                  <c:v>Fruits et légumes</c:v>
                </c:pt>
                <c:pt idx="3">
                  <c:v>Produits d'épicerie</c:v>
                </c:pt>
                <c:pt idx="4">
                  <c:v>Oléagineux</c:v>
                </c:pt>
                <c:pt idx="5">
                  <c:v>Laits et produits laitiers</c:v>
                </c:pt>
                <c:pt idx="6">
                  <c:v>Sucre</c:v>
                </c:pt>
                <c:pt idx="7">
                  <c:v>Pêche et aquaculture</c:v>
                </c:pt>
                <c:pt idx="8">
                  <c:v>Vins et spiritueux</c:v>
                </c:pt>
                <c:pt idx="9">
                  <c:v>Animaux vivants et génétique</c:v>
                </c:pt>
                <c:pt idx="10">
                  <c:v>Autres</c:v>
                </c:pt>
              </c:strCache>
            </c:strRef>
          </c:cat>
          <c:val>
            <c:numRef>
              <c:f>'Import. TBB'!$M$34:$M$44</c:f>
              <c:numCache>
                <c:formatCode>0%</c:formatCode>
                <c:ptCount val="11"/>
                <c:pt idx="0">
                  <c:v>0.21540443490943381</c:v>
                </c:pt>
                <c:pt idx="1">
                  <c:v>0.2012247010622373</c:v>
                </c:pt>
                <c:pt idx="2">
                  <c:v>0.11006091742073444</c:v>
                </c:pt>
                <c:pt idx="3">
                  <c:v>0.10687313265974056</c:v>
                </c:pt>
                <c:pt idx="4">
                  <c:v>9.3091126292705023E-2</c:v>
                </c:pt>
                <c:pt idx="5">
                  <c:v>7.0380841357041424E-2</c:v>
                </c:pt>
                <c:pt idx="6">
                  <c:v>3.8499362019793246E-2</c:v>
                </c:pt>
                <c:pt idx="7">
                  <c:v>2.8083777559323772E-2</c:v>
                </c:pt>
                <c:pt idx="8">
                  <c:v>2.2607561725417114E-2</c:v>
                </c:pt>
                <c:pt idx="9">
                  <c:v>9.5938965367545342E-3</c:v>
                </c:pt>
                <c:pt idx="10">
                  <c:v>0.10418024845681879</c:v>
                </c:pt>
              </c:numCache>
            </c:numRef>
          </c:val>
          <c:extLst>
            <c:ext xmlns:c16="http://schemas.microsoft.com/office/drawing/2014/chart" uri="{C3380CC4-5D6E-409C-BE32-E72D297353CC}">
              <c16:uniqueId val="{00000016-8B63-42CB-9DE2-A8DC28C160C4}"/>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800">
          <a:latin typeface="Marianne" panose="02000000000000000000" pitchFamily="50" charset="0"/>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0000FF"/>
              </a:solidFill>
              <a:ln>
                <a:noFill/>
              </a:ln>
              <a:effectLst/>
            </c:spPr>
            <c:extLst>
              <c:ext xmlns:c16="http://schemas.microsoft.com/office/drawing/2014/chart" uri="{C3380CC4-5D6E-409C-BE32-E72D297353CC}">
                <c16:uniqueId val="{00000001-812C-4CB6-A5D9-E7875526321B}"/>
              </c:ext>
            </c:extLst>
          </c:dPt>
          <c:dPt>
            <c:idx val="1"/>
            <c:invertIfNegative val="0"/>
            <c:bubble3D val="0"/>
            <c:spPr>
              <a:solidFill>
                <a:srgbClr val="00B050"/>
              </a:solidFill>
              <a:ln>
                <a:noFill/>
              </a:ln>
              <a:effectLst/>
            </c:spPr>
            <c:extLst>
              <c:ext xmlns:c16="http://schemas.microsoft.com/office/drawing/2014/chart" uri="{C3380CC4-5D6E-409C-BE32-E72D297353CC}">
                <c16:uniqueId val="{00000003-812C-4CB6-A5D9-E7875526321B}"/>
              </c:ext>
            </c:extLst>
          </c:dPt>
          <c:dPt>
            <c:idx val="2"/>
            <c:invertIfNegative val="0"/>
            <c:bubble3D val="0"/>
            <c:spPr>
              <a:solidFill>
                <a:srgbClr val="92D050"/>
              </a:solidFill>
              <a:ln>
                <a:noFill/>
              </a:ln>
              <a:effectLst/>
            </c:spPr>
            <c:extLst>
              <c:ext xmlns:c16="http://schemas.microsoft.com/office/drawing/2014/chart" uri="{C3380CC4-5D6E-409C-BE32-E72D297353CC}">
                <c16:uniqueId val="{00000005-812C-4CB6-A5D9-E7875526321B}"/>
              </c:ext>
            </c:extLst>
          </c:dPt>
          <c:dPt>
            <c:idx val="3"/>
            <c:invertIfNegative val="0"/>
            <c:bubble3D val="0"/>
            <c:spPr>
              <a:solidFill>
                <a:schemeClr val="accent3"/>
              </a:solidFill>
              <a:ln>
                <a:noFill/>
              </a:ln>
              <a:effectLst/>
            </c:spPr>
            <c:extLst>
              <c:ext xmlns:c16="http://schemas.microsoft.com/office/drawing/2014/chart" uri="{C3380CC4-5D6E-409C-BE32-E72D297353CC}">
                <c16:uniqueId val="{00000007-812C-4CB6-A5D9-E7875526321B}"/>
              </c:ext>
            </c:extLst>
          </c:dPt>
          <c:dPt>
            <c:idx val="4"/>
            <c:invertIfNegative val="0"/>
            <c:bubble3D val="0"/>
            <c:spPr>
              <a:solidFill>
                <a:schemeClr val="accent6"/>
              </a:solidFill>
              <a:ln>
                <a:noFill/>
              </a:ln>
              <a:effectLst/>
            </c:spPr>
            <c:extLst>
              <c:ext xmlns:c16="http://schemas.microsoft.com/office/drawing/2014/chart" uri="{C3380CC4-5D6E-409C-BE32-E72D297353CC}">
                <c16:uniqueId val="{00000009-812C-4CB6-A5D9-E7875526321B}"/>
              </c:ext>
            </c:extLst>
          </c:dPt>
          <c:dPt>
            <c:idx val="5"/>
            <c:invertIfNegative val="0"/>
            <c:bubble3D val="0"/>
            <c:spPr>
              <a:solidFill>
                <a:schemeClr val="accent3">
                  <a:lumMod val="60000"/>
                  <a:lumOff val="40000"/>
                </a:schemeClr>
              </a:solidFill>
              <a:ln>
                <a:noFill/>
              </a:ln>
              <a:effectLst/>
            </c:spPr>
            <c:extLst>
              <c:ext xmlns:c16="http://schemas.microsoft.com/office/drawing/2014/chart" uri="{C3380CC4-5D6E-409C-BE32-E72D297353CC}">
                <c16:uniqueId val="{0000000B-812C-4CB6-A5D9-E7875526321B}"/>
              </c:ext>
            </c:extLst>
          </c:dPt>
          <c:dPt>
            <c:idx val="6"/>
            <c:invertIfNegative val="0"/>
            <c:bubble3D val="0"/>
            <c:spPr>
              <a:solidFill>
                <a:schemeClr val="accent5"/>
              </a:solidFill>
              <a:ln>
                <a:noFill/>
              </a:ln>
              <a:effectLst/>
            </c:spPr>
            <c:extLst>
              <c:ext xmlns:c16="http://schemas.microsoft.com/office/drawing/2014/chart" uri="{C3380CC4-5D6E-409C-BE32-E72D297353CC}">
                <c16:uniqueId val="{0000000D-812C-4CB6-A5D9-E7875526321B}"/>
              </c:ext>
            </c:extLst>
          </c:dPt>
          <c:dPt>
            <c:idx val="7"/>
            <c:invertIfNegative val="0"/>
            <c:bubble3D val="0"/>
            <c:spPr>
              <a:solidFill>
                <a:srgbClr val="33CCCC"/>
              </a:solidFill>
              <a:ln>
                <a:noFill/>
              </a:ln>
              <a:effectLst/>
            </c:spPr>
            <c:extLst>
              <c:ext xmlns:c16="http://schemas.microsoft.com/office/drawing/2014/chart" uri="{C3380CC4-5D6E-409C-BE32-E72D297353CC}">
                <c16:uniqueId val="{0000000F-812C-4CB6-A5D9-E7875526321B}"/>
              </c:ext>
            </c:extLst>
          </c:dPt>
          <c:dPt>
            <c:idx val="8"/>
            <c:invertIfNegative val="0"/>
            <c:bubble3D val="0"/>
            <c:spPr>
              <a:solidFill>
                <a:schemeClr val="accent3">
                  <a:lumMod val="20000"/>
                  <a:lumOff val="80000"/>
                </a:schemeClr>
              </a:solidFill>
              <a:ln>
                <a:noFill/>
              </a:ln>
              <a:effectLst/>
            </c:spPr>
            <c:extLst>
              <c:ext xmlns:c16="http://schemas.microsoft.com/office/drawing/2014/chart" uri="{C3380CC4-5D6E-409C-BE32-E72D297353CC}">
                <c16:uniqueId val="{00000011-812C-4CB6-A5D9-E7875526321B}"/>
              </c:ext>
            </c:extLst>
          </c:dPt>
          <c:dPt>
            <c:idx val="9"/>
            <c:invertIfNegative val="0"/>
            <c:bubble3D val="0"/>
            <c:spPr>
              <a:solidFill>
                <a:schemeClr val="tx2"/>
              </a:solidFill>
              <a:ln>
                <a:noFill/>
              </a:ln>
              <a:effectLst/>
            </c:spPr>
            <c:extLst>
              <c:ext xmlns:c16="http://schemas.microsoft.com/office/drawing/2014/chart" uri="{C3380CC4-5D6E-409C-BE32-E72D297353CC}">
                <c16:uniqueId val="{00000013-812C-4CB6-A5D9-E7875526321B}"/>
              </c:ext>
            </c:extLst>
          </c:dPt>
          <c:dPt>
            <c:idx val="10"/>
            <c:invertIfNegative val="0"/>
            <c:bubble3D val="0"/>
            <c:spPr>
              <a:solidFill>
                <a:schemeClr val="accent3">
                  <a:lumMod val="75000"/>
                </a:schemeClr>
              </a:solidFill>
              <a:ln>
                <a:noFill/>
              </a:ln>
              <a:effectLst/>
            </c:spPr>
            <c:extLst>
              <c:ext xmlns:c16="http://schemas.microsoft.com/office/drawing/2014/chart" uri="{C3380CC4-5D6E-409C-BE32-E72D297353CC}">
                <c16:uniqueId val="{00000015-812C-4CB6-A5D9-E7875526321B}"/>
              </c:ext>
            </c:extLst>
          </c:dPt>
          <c:dPt>
            <c:idx val="11"/>
            <c:invertIfNegative val="0"/>
            <c:bubble3D val="0"/>
            <c:spPr>
              <a:solidFill>
                <a:srgbClr val="00B0F0"/>
              </a:solidFill>
              <a:ln>
                <a:noFill/>
              </a:ln>
              <a:effectLst/>
            </c:spPr>
            <c:extLst>
              <c:ext xmlns:c16="http://schemas.microsoft.com/office/drawing/2014/chart" uri="{C3380CC4-5D6E-409C-BE32-E72D297353CC}">
                <c16:uniqueId val="{00000017-812C-4CB6-A5D9-E7875526321B}"/>
              </c:ext>
            </c:extLst>
          </c:dPt>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'Import. IAA'!$C$68:$C$81</c:f>
              <c:strCache>
                <c:ptCount val="12"/>
                <c:pt idx="0">
                  <c:v>Union européenne</c:v>
                </c:pt>
                <c:pt idx="1">
                  <c:v>États-Unis</c:v>
                </c:pt>
                <c:pt idx="2">
                  <c:v>Canada</c:v>
                </c:pt>
                <c:pt idx="3">
                  <c:v>Brésil</c:v>
                </c:pt>
                <c:pt idx="4">
                  <c:v>Chine</c:v>
                </c:pt>
                <c:pt idx="5">
                  <c:v>Chili</c:v>
                </c:pt>
                <c:pt idx="6">
                  <c:v>Espagne</c:v>
                </c:pt>
                <c:pt idx="7">
                  <c:v>Pérou</c:v>
                </c:pt>
                <c:pt idx="8">
                  <c:v>Argentine</c:v>
                </c:pt>
                <c:pt idx="9">
                  <c:v>Pays-Bas</c:v>
                </c:pt>
                <c:pt idx="10">
                  <c:v>Colombie</c:v>
                </c:pt>
                <c:pt idx="11">
                  <c:v>France</c:v>
                </c:pt>
              </c:strCache>
              <c:extLst/>
            </c:strRef>
          </c:cat>
          <c:val>
            <c:numRef>
              <c:f>'Import. IAA'!$M$68:$M$81</c:f>
              <c:numCache>
                <c:formatCode>0%</c:formatCode>
                <c:ptCount val="12"/>
                <c:pt idx="0">
                  <c:v>5.8308612905102905E-2</c:v>
                </c:pt>
                <c:pt idx="1">
                  <c:v>0.71057572861637097</c:v>
                </c:pt>
                <c:pt idx="2">
                  <c:v>4.3808286712012347E-2</c:v>
                </c:pt>
                <c:pt idx="3">
                  <c:v>4.3274692506064097E-2</c:v>
                </c:pt>
                <c:pt idx="4">
                  <c:v>2.7014277290944692E-2</c:v>
                </c:pt>
                <c:pt idx="5">
                  <c:v>1.9652109780836924E-2</c:v>
                </c:pt>
                <c:pt idx="6">
                  <c:v>1.8930070734101218E-2</c:v>
                </c:pt>
                <c:pt idx="7">
                  <c:v>1.0719404198100562E-2</c:v>
                </c:pt>
                <c:pt idx="8">
                  <c:v>8.894831379073407E-3</c:v>
                </c:pt>
                <c:pt idx="9">
                  <c:v>7.8201787023727404E-3</c:v>
                </c:pt>
                <c:pt idx="10">
                  <c:v>7.5934200682229239E-3</c:v>
                </c:pt>
                <c:pt idx="11">
                  <c:v>7.5450001186885473E-3</c:v>
                </c:pt>
              </c:numCache>
              <c:extLst/>
            </c:numRef>
          </c:val>
          <c:extLst>
            <c:ext xmlns:c16="http://schemas.microsoft.com/office/drawing/2014/chart" uri="{C3380CC4-5D6E-409C-BE32-E72D297353CC}">
              <c16:uniqueId val="{00000018-812C-4CB6-A5D9-E7875526321B}"/>
            </c:ext>
          </c:extLst>
        </c:ser>
        <c:dLbls>
          <c:showLegendKey val="0"/>
          <c:showVal val="0"/>
          <c:showCatName val="0"/>
          <c:showSerName val="0"/>
          <c:showPercent val="0"/>
          <c:showBubbleSize val="0"/>
        </c:dLbls>
        <c:gapWidth val="182"/>
        <c:axId val="518552984"/>
        <c:axId val="518554160"/>
      </c:barChart>
      <c:catAx>
        <c:axId val="518552984"/>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18554160"/>
        <c:crosses val="autoZero"/>
        <c:auto val="1"/>
        <c:lblAlgn val="ctr"/>
        <c:lblOffset val="100"/>
        <c:noMultiLvlLbl val="0"/>
      </c:catAx>
      <c:valAx>
        <c:axId val="518554160"/>
        <c:scaling>
          <c:orientation val="minMax"/>
        </c:scaling>
        <c:delete val="1"/>
        <c:axPos val="t"/>
        <c:majorGridlines>
          <c:spPr>
            <a:ln w="9525" cap="flat" cmpd="sng" algn="ctr">
              <a:solidFill>
                <a:schemeClr val="tx1">
                  <a:lumMod val="15000"/>
                  <a:lumOff val="85000"/>
                </a:schemeClr>
              </a:solidFill>
              <a:round/>
            </a:ln>
            <a:effectLst/>
          </c:spPr>
        </c:majorGridlines>
        <c:numFmt formatCode="0.00%" sourceLinked="0"/>
        <c:majorTickMark val="out"/>
        <c:minorTickMark val="none"/>
        <c:tickLblPos val="nextTo"/>
        <c:crossAx val="518552984"/>
        <c:crosses val="autoZero"/>
        <c:crossBetween val="between"/>
      </c:valAx>
      <c:spPr>
        <a:noFill/>
        <a:ln>
          <a:noFill/>
        </a:ln>
        <a:effectLst/>
      </c:spPr>
    </c:plotArea>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'Balance commerciale IAA'!$C$4</c:f>
              <c:strCache>
                <c:ptCount val="1"/>
                <c:pt idx="0">
                  <c:v>Valeurs</c:v>
                </c:pt>
              </c:strCache>
            </c:strRef>
          </c:tx>
          <c:spPr>
            <a:solidFill>
              <a:schemeClr val="accent1"/>
            </a:solidFill>
            <a:ln>
              <a:noFill/>
            </a:ln>
            <a:effectLst/>
          </c:spPr>
          <c:invertIfNegative val="0"/>
          <c:cat>
            <c:strRef>
              <c:f>'Balance commerciale IAA'!$D$4:$M$4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'Balance commerciale IAA'!$D$4:$M$4</c:f>
              <c:numCache>
                <c:formatCode>General</c:formatCode>
                <c:ptCount val="10"/>
                <c:pt idx="0">
                  <c:v>0</c:v>
                </c:pt>
                <c:pt idx="1">
                  <c:v>0</c:v>
                </c:pt>
                <c:pt idx="2">
                  <c:v>0</c:v>
                </c:pt>
                <c:pt idx="3">
                  <c:v>0</c:v>
                </c:pt>
                <c:pt idx="4">
                  <c:v>0</c:v>
                </c:pt>
                <c:pt idx="5">
                  <c:v>0</c:v>
                </c:pt>
                <c:pt idx="6">
                  <c:v>0</c:v>
                </c:pt>
                <c:pt idx="7">
                  <c:v>0</c:v>
                </c:pt>
                <c:pt idx="8">
                  <c:v>0</c:v>
                </c:pt>
                <c:pt idx="9">
                  <c:v>0</c:v>
                </c:pt>
              </c:numCache>
            </c:numRef>
          </c:val>
          <c:extLst>
            <c:ext xmlns:c16="http://schemas.microsoft.com/office/drawing/2014/chart" uri="{C3380CC4-5D6E-409C-BE32-E72D297353CC}">
              <c16:uniqueId val="{00000000-09B9-4222-B03D-8FE0E0F61D00}"/>
            </c:ext>
          </c:extLst>
        </c:ser>
        <c:ser>
          <c:idx val="1"/>
          <c:order val="1"/>
          <c:tx>
            <c:strRef>
              <c:f>'Balance commerciale IAA'!$C$5</c:f>
              <c:strCache>
                <c:ptCount val="1"/>
                <c:pt idx="0">
                  <c:v>Importations</c:v>
                </c:pt>
              </c:strCache>
            </c:strRef>
          </c:tx>
          <c:spPr>
            <a:solidFill>
              <a:srgbClr val="FF0000"/>
            </a:solidFill>
            <a:ln>
              <a:noFill/>
            </a:ln>
            <a:effectLst/>
          </c:spPr>
          <c:invertIfNegative val="0"/>
          <c:cat>
            <c:strRef>
              <c:f>'Balance commerciale IAA'!$D$4:$M$4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'Balance commerciale IAA'!$D$5:$M$5</c:f>
              <c:numCache>
                <c:formatCode>0</c:formatCode>
                <c:ptCount val="10"/>
                <c:pt idx="0">
                  <c:v>-22274325776</c:v>
                </c:pt>
                <c:pt idx="1">
                  <c:v>-22368641263</c:v>
                </c:pt>
                <c:pt idx="2">
                  <c:v>-23070258991</c:v>
                </c:pt>
                <c:pt idx="3">
                  <c:v>-23125441204</c:v>
                </c:pt>
                <c:pt idx="4">
                  <c:v>-24785486324</c:v>
                </c:pt>
                <c:pt idx="5">
                  <c:v>-23058610156</c:v>
                </c:pt>
                <c:pt idx="6">
                  <c:v>-29702413837</c:v>
                </c:pt>
                <c:pt idx="7">
                  <c:v>-32216897420</c:v>
                </c:pt>
                <c:pt idx="8">
                  <c:v>-33188403678</c:v>
                </c:pt>
                <c:pt idx="9">
                  <c:v>-37214247791</c:v>
                </c:pt>
              </c:numCache>
            </c:numRef>
          </c:val>
          <c:extLst>
            <c:ext xmlns:c16="http://schemas.microsoft.com/office/drawing/2014/chart" uri="{C3380CC4-5D6E-409C-BE32-E72D297353CC}">
              <c16:uniqueId val="{00000001-09B9-4222-B03D-8FE0E0F61D00}"/>
            </c:ext>
          </c:extLst>
        </c:ser>
        <c:ser>
          <c:idx val="2"/>
          <c:order val="2"/>
          <c:tx>
            <c:strRef>
              <c:f>'Balance commerciale IAA'!$C$6</c:f>
              <c:strCache>
                <c:ptCount val="1"/>
                <c:pt idx="0">
                  <c:v>Exportations</c:v>
                </c:pt>
              </c:strCache>
            </c:strRef>
          </c:tx>
          <c:spPr>
            <a:solidFill>
              <a:srgbClr val="0070C0"/>
            </a:solidFill>
            <a:ln>
              <a:noFill/>
            </a:ln>
            <a:effectLst/>
          </c:spPr>
          <c:invertIfNegative val="0"/>
          <c:cat>
            <c:strRef>
              <c:f>'Balance commerciale IAA'!$D$4:$M$4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'Balance commerciale IAA'!$D$6:$M$6</c:f>
              <c:numCache>
                <c:formatCode>0</c:formatCode>
                <c:ptCount val="10"/>
                <c:pt idx="0">
                  <c:v>24015808510</c:v>
                </c:pt>
                <c:pt idx="1">
                  <c:v>26198330745</c:v>
                </c:pt>
                <c:pt idx="2">
                  <c:v>28883474660</c:v>
                </c:pt>
                <c:pt idx="3">
                  <c:v>29400572667</c:v>
                </c:pt>
                <c:pt idx="4">
                  <c:v>34831837681</c:v>
                </c:pt>
                <c:pt idx="5">
                  <c:v>36009435401</c:v>
                </c:pt>
                <c:pt idx="6">
                  <c:v>38643743752</c:v>
                </c:pt>
                <c:pt idx="7">
                  <c:v>43815678837</c:v>
                </c:pt>
                <c:pt idx="8">
                  <c:v>44018221920</c:v>
                </c:pt>
                <c:pt idx="9">
                  <c:v>47632466727</c:v>
                </c:pt>
              </c:numCache>
            </c:numRef>
          </c:val>
          <c:extLst>
            <c:ext xmlns:c16="http://schemas.microsoft.com/office/drawing/2014/chart" uri="{C3380CC4-5D6E-409C-BE32-E72D297353CC}">
              <c16:uniqueId val="{00000002-09B9-4222-B03D-8FE0E0F61D00}"/>
            </c:ext>
          </c:extLst>
        </c:ser>
        <c:dLbls>
          <c:showLegendKey val="0"/>
          <c:showVal val="0"/>
          <c:showCatName val="0"/>
          <c:showSerName val="0"/>
          <c:showPercent val="0"/>
          <c:showBubbleSize val="0"/>
        </c:dLbls>
        <c:gapWidth val="219"/>
        <c:overlap val="100"/>
        <c:axId val="482962432"/>
        <c:axId val="482963216"/>
      </c:barChart>
      <c:lineChart>
        <c:grouping val="stacked"/>
        <c:varyColors val="0"/>
        <c:ser>
          <c:idx val="3"/>
          <c:order val="3"/>
          <c:tx>
            <c:strRef>
              <c:f>'Balance commerciale IAA'!$C$7</c:f>
              <c:strCache>
                <c:ptCount val="1"/>
                <c:pt idx="0">
                  <c:v>Solde</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Pt>
            <c:idx val="4"/>
            <c:marker>
              <c:symbol val="circle"/>
              <c:size val="5"/>
              <c:spPr>
                <a:solidFill>
                  <a:schemeClr val="accent6"/>
                </a:solidFill>
                <a:ln w="9525">
                  <a:solidFill>
                    <a:schemeClr val="accent6"/>
                  </a:solidFill>
                </a:ln>
                <a:effectLst/>
              </c:spPr>
            </c:marker>
            <c:bubble3D val="0"/>
            <c:extLst>
              <c:ext xmlns:c16="http://schemas.microsoft.com/office/drawing/2014/chart" uri="{C3380CC4-5D6E-409C-BE32-E72D297353CC}">
                <c16:uniqueId val="{00000003-09B9-4222-B03D-8FE0E0F61D00}"/>
              </c:ext>
            </c:extLst>
          </c:dPt>
          <c:dPt>
            <c:idx val="5"/>
            <c:marker>
              <c:symbol val="circle"/>
              <c:size val="5"/>
              <c:spPr>
                <a:solidFill>
                  <a:schemeClr val="accent6"/>
                </a:solidFill>
                <a:ln w="9525">
                  <a:solidFill>
                    <a:schemeClr val="accent6"/>
                  </a:solidFill>
                </a:ln>
                <a:effectLst/>
              </c:spPr>
            </c:marker>
            <c:bubble3D val="0"/>
            <c:spPr>
              <a:ln w="28575" cap="rnd">
                <a:solidFill>
                  <a:schemeClr val="accent6"/>
                </a:solidFill>
                <a:round/>
              </a:ln>
              <a:effectLst/>
            </c:spPr>
            <c:extLst>
              <c:ext xmlns:c16="http://schemas.microsoft.com/office/drawing/2014/chart" uri="{C3380CC4-5D6E-409C-BE32-E72D297353CC}">
                <c16:uniqueId val="{00000005-09B9-4222-B03D-8FE0E0F61D00}"/>
              </c:ext>
            </c:extLst>
          </c:dPt>
          <c:dPt>
            <c:idx val="6"/>
            <c:marker>
              <c:symbol val="circle"/>
              <c:size val="5"/>
              <c:spPr>
                <a:solidFill>
                  <a:schemeClr val="accent6"/>
                </a:solidFill>
                <a:ln w="9525">
                  <a:solidFill>
                    <a:schemeClr val="accent6"/>
                  </a:solidFill>
                </a:ln>
                <a:effectLst/>
              </c:spPr>
            </c:marker>
            <c:bubble3D val="0"/>
            <c:spPr>
              <a:ln w="28575" cap="rnd">
                <a:solidFill>
                  <a:schemeClr val="accent6"/>
                </a:solidFill>
                <a:round/>
              </a:ln>
              <a:effectLst/>
            </c:spPr>
            <c:extLst>
              <c:ext xmlns:c16="http://schemas.microsoft.com/office/drawing/2014/chart" uri="{C3380CC4-5D6E-409C-BE32-E72D297353CC}">
                <c16:uniqueId val="{00000007-09B9-4222-B03D-8FE0E0F61D00}"/>
              </c:ext>
            </c:extLst>
          </c:dPt>
          <c:dPt>
            <c:idx val="7"/>
            <c:marker>
              <c:symbol val="circle"/>
              <c:size val="5"/>
              <c:spPr>
                <a:solidFill>
                  <a:schemeClr val="accent6"/>
                </a:solidFill>
                <a:ln w="9525">
                  <a:solidFill>
                    <a:schemeClr val="accent6"/>
                  </a:solidFill>
                </a:ln>
                <a:effectLst/>
              </c:spPr>
            </c:marker>
            <c:bubble3D val="0"/>
            <c:spPr>
              <a:ln w="28575" cap="rnd">
                <a:solidFill>
                  <a:schemeClr val="accent6"/>
                </a:solidFill>
                <a:round/>
              </a:ln>
              <a:effectLst/>
            </c:spPr>
            <c:extLst>
              <c:ext xmlns:c16="http://schemas.microsoft.com/office/drawing/2014/chart" uri="{C3380CC4-5D6E-409C-BE32-E72D297353CC}">
                <c16:uniqueId val="{00000009-09B9-4222-B03D-8FE0E0F61D00}"/>
              </c:ext>
            </c:extLst>
          </c:dPt>
          <c:dPt>
            <c:idx val="8"/>
            <c:marker>
              <c:symbol val="circle"/>
              <c:size val="5"/>
              <c:spPr>
                <a:solidFill>
                  <a:schemeClr val="accent6"/>
                </a:solidFill>
                <a:ln w="9525">
                  <a:solidFill>
                    <a:schemeClr val="accent6"/>
                  </a:solidFill>
                </a:ln>
                <a:effectLst/>
              </c:spPr>
            </c:marker>
            <c:bubble3D val="0"/>
            <c:spPr>
              <a:ln w="28575" cap="rnd">
                <a:solidFill>
                  <a:schemeClr val="accent6"/>
                </a:solidFill>
                <a:round/>
              </a:ln>
              <a:effectLst/>
            </c:spPr>
            <c:extLst>
              <c:ext xmlns:c16="http://schemas.microsoft.com/office/drawing/2014/chart" uri="{C3380CC4-5D6E-409C-BE32-E72D297353CC}">
                <c16:uniqueId val="{0000000B-09B9-4222-B03D-8FE0E0F61D00}"/>
              </c:ext>
            </c:extLst>
          </c:dPt>
          <c:dPt>
            <c:idx val="9"/>
            <c:marker>
              <c:symbol val="circle"/>
              <c:size val="5"/>
              <c:spPr>
                <a:solidFill>
                  <a:schemeClr val="accent6"/>
                </a:solidFill>
                <a:ln w="9525">
                  <a:solidFill>
                    <a:schemeClr val="accent6"/>
                  </a:solidFill>
                </a:ln>
                <a:effectLst/>
              </c:spPr>
            </c:marker>
            <c:bubble3D val="0"/>
            <c:spPr>
              <a:ln w="28575" cap="rnd">
                <a:solidFill>
                  <a:schemeClr val="accent6"/>
                </a:solidFill>
                <a:round/>
              </a:ln>
              <a:effectLst/>
            </c:spPr>
            <c:extLst>
              <c:ext xmlns:c16="http://schemas.microsoft.com/office/drawing/2014/chart" uri="{C3380CC4-5D6E-409C-BE32-E72D297353CC}">
                <c16:uniqueId val="{0000000D-09B9-4222-B03D-8FE0E0F61D00}"/>
              </c:ext>
            </c:extLst>
          </c:dPt>
          <c:dPt>
            <c:idx val="10"/>
            <c:marker>
              <c:symbol val="circle"/>
              <c:size val="5"/>
              <c:spPr>
                <a:solidFill>
                  <a:schemeClr val="accent6"/>
                </a:solidFill>
                <a:ln w="9525">
                  <a:solidFill>
                    <a:schemeClr val="accent6"/>
                  </a:solidFill>
                </a:ln>
                <a:effectLst/>
              </c:spPr>
            </c:marker>
            <c:bubble3D val="0"/>
            <c:spPr>
              <a:ln w="28575" cap="rnd">
                <a:solidFill>
                  <a:schemeClr val="accent6"/>
                </a:solidFill>
                <a:round/>
              </a:ln>
              <a:effectLst/>
            </c:spPr>
            <c:extLst>
              <c:ext xmlns:c16="http://schemas.microsoft.com/office/drawing/2014/chart" uri="{C3380CC4-5D6E-409C-BE32-E72D297353CC}">
                <c16:uniqueId val="{0000000F-09B9-4222-B03D-8FE0E0F61D00}"/>
              </c:ext>
            </c:extLst>
          </c:dPt>
          <c:dPt>
            <c:idx val="11"/>
            <c:marker>
              <c:symbol val="circle"/>
              <c:size val="5"/>
              <c:spPr>
                <a:solidFill>
                  <a:schemeClr val="accent6"/>
                </a:solidFill>
                <a:ln w="9525">
                  <a:solidFill>
                    <a:schemeClr val="accent6"/>
                  </a:solidFill>
                </a:ln>
                <a:effectLst/>
              </c:spPr>
            </c:marker>
            <c:bubble3D val="0"/>
            <c:spPr>
              <a:ln w="28575" cap="rnd">
                <a:solidFill>
                  <a:schemeClr val="accent6"/>
                </a:solidFill>
                <a:round/>
              </a:ln>
              <a:effectLst/>
            </c:spPr>
            <c:extLst>
              <c:ext xmlns:c16="http://schemas.microsoft.com/office/drawing/2014/chart" uri="{C3380CC4-5D6E-409C-BE32-E72D297353CC}">
                <c16:uniqueId val="{00000011-09B9-4222-B03D-8FE0E0F61D00}"/>
              </c:ext>
            </c:extLst>
          </c:dPt>
          <c:dPt>
            <c:idx val="12"/>
            <c:marker>
              <c:symbol val="circle"/>
              <c:size val="5"/>
              <c:spPr>
                <a:solidFill>
                  <a:schemeClr val="accent6"/>
                </a:solidFill>
                <a:ln w="9525">
                  <a:solidFill>
                    <a:schemeClr val="accent6"/>
                  </a:solidFill>
                </a:ln>
                <a:effectLst/>
              </c:spPr>
            </c:marker>
            <c:bubble3D val="0"/>
            <c:spPr>
              <a:ln w="28575" cap="rnd">
                <a:solidFill>
                  <a:schemeClr val="accent6"/>
                </a:solidFill>
                <a:round/>
              </a:ln>
              <a:effectLst/>
            </c:spPr>
            <c:extLst>
              <c:ext xmlns:c16="http://schemas.microsoft.com/office/drawing/2014/chart" uri="{C3380CC4-5D6E-409C-BE32-E72D297353CC}">
                <c16:uniqueId val="{00000013-09B9-4222-B03D-8FE0E0F61D00}"/>
              </c:ext>
            </c:extLst>
          </c:dPt>
          <c:val>
            <c:numRef>
              <c:f>'Balance commerciale IAA'!$D$7:$M$7</c:f>
              <c:numCache>
                <c:formatCode>0</c:formatCode>
                <c:ptCount val="10"/>
                <c:pt idx="0">
                  <c:v>1741482734</c:v>
                </c:pt>
                <c:pt idx="1">
                  <c:v>3829689482</c:v>
                </c:pt>
                <c:pt idx="2">
                  <c:v>5813215669</c:v>
                </c:pt>
                <c:pt idx="3">
                  <c:v>6275131463</c:v>
                </c:pt>
                <c:pt idx="4">
                  <c:v>10046351357</c:v>
                </c:pt>
                <c:pt idx="5">
                  <c:v>12950825245</c:v>
                </c:pt>
                <c:pt idx="6">
                  <c:v>8941329915</c:v>
                </c:pt>
                <c:pt idx="7">
                  <c:v>11598781417</c:v>
                </c:pt>
                <c:pt idx="8">
                  <c:v>10829818242</c:v>
                </c:pt>
                <c:pt idx="9">
                  <c:v>10418218936</c:v>
                </c:pt>
              </c:numCache>
            </c:numRef>
          </c:val>
          <c:smooth val="0"/>
          <c:extLst>
            <c:ext xmlns:c16="http://schemas.microsoft.com/office/drawing/2014/chart" uri="{C3380CC4-5D6E-409C-BE32-E72D297353CC}">
              <c16:uniqueId val="{00000014-09B9-4222-B03D-8FE0E0F61D00}"/>
            </c:ext>
          </c:extLst>
        </c:ser>
        <c:dLbls>
          <c:showLegendKey val="0"/>
          <c:showVal val="0"/>
          <c:showCatName val="0"/>
          <c:showSerName val="0"/>
          <c:showPercent val="0"/>
          <c:showBubbleSize val="0"/>
        </c:dLbls>
        <c:marker val="1"/>
        <c:smooth val="0"/>
        <c:axId val="482962432"/>
        <c:axId val="482963216"/>
      </c:lineChart>
      <c:catAx>
        <c:axId val="482962432"/>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482963216"/>
        <c:crosses val="autoZero"/>
        <c:auto val="1"/>
        <c:lblAlgn val="ctr"/>
        <c:lblOffset val="100"/>
        <c:noMultiLvlLbl val="0"/>
      </c:catAx>
      <c:valAx>
        <c:axId val="482963216"/>
        <c:scaling>
          <c:orientation val="minMax"/>
          <c:max val="50000000000"/>
          <c:min val="-400000000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482962432"/>
        <c:crosses val="autoZero"/>
        <c:crossBetween val="between"/>
        <c:dispUnits>
          <c:builtInUnit val="billions"/>
          <c:dispUnitsLbl>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en-US"/>
                    <a:t>Milliards (en €)</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legendEntry>
        <c:idx val="0"/>
        <c:delete val="1"/>
      </c:legendEntry>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9"/>
          <c:order val="6"/>
          <c:tx>
            <c:strRef>
              <c:f>'Balance commerciale TBB'!$J$4</c:f>
              <c:strCache>
                <c:ptCount val="1"/>
                <c:pt idx="0">
                  <c:v>2021</c:v>
                </c:pt>
              </c:strCache>
            </c:strRef>
          </c:tx>
          <c:spPr>
            <a:solidFill>
              <a:schemeClr val="tx2">
                <a:lumMod val="20000"/>
                <a:lumOff val="80000"/>
              </a:schemeClr>
            </a:solidFill>
            <a:ln>
              <a:noFill/>
            </a:ln>
            <a:effectLst/>
          </c:spPr>
          <c:invertIfNegative val="0"/>
          <c:cat>
            <c:strRef>
              <c:f>'Balance commerciale TBB'!$C$6:$C$16</c:f>
              <c:strCache>
                <c:ptCount val="11"/>
                <c:pt idx="0">
                  <c:v>1. Fruits et légumes</c:v>
                </c:pt>
                <c:pt idx="1">
                  <c:v>2. Vins et spiritueux</c:v>
                </c:pt>
                <c:pt idx="2">
                  <c:v>3. Produits d'épicerie</c:v>
                </c:pt>
                <c:pt idx="3">
                  <c:v>4. Animaux vivants et génétique</c:v>
                </c:pt>
                <c:pt idx="4">
                  <c:v>7. Pêche et aquaculture</c:v>
                </c:pt>
                <c:pt idx="5">
                  <c:v>6. Sucre</c:v>
                </c:pt>
                <c:pt idx="6">
                  <c:v>5. Autres</c:v>
                </c:pt>
                <c:pt idx="7">
                  <c:v>4. Laits et produits laitiers</c:v>
                </c:pt>
                <c:pt idx="8">
                  <c:v>3. Oléagineux</c:v>
                </c:pt>
                <c:pt idx="9">
                  <c:v>2. Viande et produits carnés</c:v>
                </c:pt>
                <c:pt idx="10">
                  <c:v>1. Céréales</c:v>
                </c:pt>
              </c:strCache>
            </c:strRef>
          </c:cat>
          <c:val>
            <c:numRef>
              <c:f>'Balance commerciale TBB'!$J$6:$J$16</c:f>
              <c:numCache>
                <c:formatCode>0</c:formatCode>
                <c:ptCount val="11"/>
                <c:pt idx="0">
                  <c:v>14550312199</c:v>
                </c:pt>
                <c:pt idx="1">
                  <c:v>7005536714</c:v>
                </c:pt>
                <c:pt idx="2">
                  <c:v>3413864095</c:v>
                </c:pt>
                <c:pt idx="3">
                  <c:v>235103951</c:v>
                </c:pt>
                <c:pt idx="4">
                  <c:v>187527591</c:v>
                </c:pt>
                <c:pt idx="5">
                  <c:v>227330000</c:v>
                </c:pt>
                <c:pt idx="6">
                  <c:v>-1245582419</c:v>
                </c:pt>
                <c:pt idx="7">
                  <c:v>-1485082888</c:v>
                </c:pt>
                <c:pt idx="8">
                  <c:v>-5396720340</c:v>
                </c:pt>
                <c:pt idx="9">
                  <c:v>-2480134021</c:v>
                </c:pt>
                <c:pt idx="10">
                  <c:v>-6070824966</c:v>
                </c:pt>
              </c:numCache>
            </c:numRef>
          </c:val>
          <c:extLst>
            <c:ext xmlns:c16="http://schemas.microsoft.com/office/drawing/2014/chart" uri="{C3380CC4-5D6E-409C-BE32-E72D297353CC}">
              <c16:uniqueId val="{00000000-76F7-4DC3-8168-22FAEB2D3151}"/>
            </c:ext>
          </c:extLst>
        </c:ser>
        <c:ser>
          <c:idx val="10"/>
          <c:order val="7"/>
          <c:tx>
            <c:strRef>
              <c:f>'Balance commerciale TBB'!$K$4</c:f>
              <c:strCache>
                <c:ptCount val="1"/>
                <c:pt idx="0">
                  <c:v>2022</c:v>
                </c:pt>
              </c:strCache>
            </c:strRef>
          </c:tx>
          <c:spPr>
            <a:solidFill>
              <a:schemeClr val="tx2">
                <a:lumMod val="60000"/>
                <a:lumOff val="40000"/>
              </a:schemeClr>
            </a:solidFill>
            <a:ln>
              <a:noFill/>
            </a:ln>
            <a:effectLst/>
          </c:spPr>
          <c:invertIfNegative val="0"/>
          <c:cat>
            <c:strRef>
              <c:f>'Balance commerciale TBB'!$C$6:$C$16</c:f>
              <c:strCache>
                <c:ptCount val="11"/>
                <c:pt idx="0">
                  <c:v>1. Fruits et légumes</c:v>
                </c:pt>
                <c:pt idx="1">
                  <c:v>2. Vins et spiritueux</c:v>
                </c:pt>
                <c:pt idx="2">
                  <c:v>3. Produits d'épicerie</c:v>
                </c:pt>
                <c:pt idx="3">
                  <c:v>4. Animaux vivants et génétique</c:v>
                </c:pt>
                <c:pt idx="4">
                  <c:v>7. Pêche et aquaculture</c:v>
                </c:pt>
                <c:pt idx="5">
                  <c:v>6. Sucre</c:v>
                </c:pt>
                <c:pt idx="6">
                  <c:v>5. Autres</c:v>
                </c:pt>
                <c:pt idx="7">
                  <c:v>4. Laits et produits laitiers</c:v>
                </c:pt>
                <c:pt idx="8">
                  <c:v>3. Oléagineux</c:v>
                </c:pt>
                <c:pt idx="9">
                  <c:v>2. Viande et produits carnés</c:v>
                </c:pt>
                <c:pt idx="10">
                  <c:v>1. Céréales</c:v>
                </c:pt>
              </c:strCache>
            </c:strRef>
          </c:cat>
          <c:val>
            <c:numRef>
              <c:f>'Balance commerciale TBB'!$K$6:$K$16</c:f>
              <c:numCache>
                <c:formatCode>0</c:formatCode>
                <c:ptCount val="11"/>
                <c:pt idx="0">
                  <c:v>15627608940</c:v>
                </c:pt>
                <c:pt idx="1">
                  <c:v>8364491756</c:v>
                </c:pt>
                <c:pt idx="2">
                  <c:v>4802313660</c:v>
                </c:pt>
                <c:pt idx="3">
                  <c:v>255283193</c:v>
                </c:pt>
                <c:pt idx="4">
                  <c:v>111141406</c:v>
                </c:pt>
                <c:pt idx="5">
                  <c:v>264678382</c:v>
                </c:pt>
                <c:pt idx="6">
                  <c:v>-1150269213</c:v>
                </c:pt>
                <c:pt idx="7">
                  <c:v>-2392649887</c:v>
                </c:pt>
                <c:pt idx="8">
                  <c:v>-5287240237</c:v>
                </c:pt>
                <c:pt idx="9">
                  <c:v>-3499455800</c:v>
                </c:pt>
                <c:pt idx="10">
                  <c:v>-5497120782</c:v>
                </c:pt>
              </c:numCache>
            </c:numRef>
          </c:val>
          <c:extLst>
            <c:ext xmlns:c16="http://schemas.microsoft.com/office/drawing/2014/chart" uri="{C3380CC4-5D6E-409C-BE32-E72D297353CC}">
              <c16:uniqueId val="{00000001-76F7-4DC3-8168-22FAEB2D3151}"/>
            </c:ext>
          </c:extLst>
        </c:ser>
        <c:ser>
          <c:idx val="11"/>
          <c:order val="8"/>
          <c:tx>
            <c:strRef>
              <c:f>'Balance commerciale TBB'!$L$4</c:f>
              <c:strCache>
                <c:ptCount val="1"/>
                <c:pt idx="0">
                  <c:v>2023</c:v>
                </c:pt>
              </c:strCache>
            </c:strRef>
          </c:tx>
          <c:spPr>
            <a:solidFill>
              <a:schemeClr val="tx2"/>
            </a:solidFill>
            <a:ln>
              <a:noFill/>
            </a:ln>
            <a:effectLst/>
          </c:spPr>
          <c:invertIfNegative val="0"/>
          <c:cat>
            <c:strRef>
              <c:f>'Balance commerciale TBB'!$C$6:$C$16</c:f>
              <c:strCache>
                <c:ptCount val="11"/>
                <c:pt idx="0">
                  <c:v>1. Fruits et légumes</c:v>
                </c:pt>
                <c:pt idx="1">
                  <c:v>2. Vins et spiritueux</c:v>
                </c:pt>
                <c:pt idx="2">
                  <c:v>3. Produits d'épicerie</c:v>
                </c:pt>
                <c:pt idx="3">
                  <c:v>4. Animaux vivants et génétique</c:v>
                </c:pt>
                <c:pt idx="4">
                  <c:v>7. Pêche et aquaculture</c:v>
                </c:pt>
                <c:pt idx="5">
                  <c:v>6. Sucre</c:v>
                </c:pt>
                <c:pt idx="6">
                  <c:v>5. Autres</c:v>
                </c:pt>
                <c:pt idx="7">
                  <c:v>4. Laits et produits laitiers</c:v>
                </c:pt>
                <c:pt idx="8">
                  <c:v>3. Oléagineux</c:v>
                </c:pt>
                <c:pt idx="9">
                  <c:v>2. Viande et produits carnés</c:v>
                </c:pt>
                <c:pt idx="10">
                  <c:v>1. Céréales</c:v>
                </c:pt>
              </c:strCache>
            </c:strRef>
          </c:cat>
          <c:val>
            <c:numRef>
              <c:f>'Balance commerciale TBB'!$L$6:$L$16</c:f>
              <c:numCache>
                <c:formatCode>0</c:formatCode>
                <c:ptCount val="11"/>
                <c:pt idx="0">
                  <c:v>15233580490</c:v>
                </c:pt>
                <c:pt idx="1">
                  <c:v>8523773482</c:v>
                </c:pt>
                <c:pt idx="2">
                  <c:v>4741103312</c:v>
                </c:pt>
                <c:pt idx="3">
                  <c:v>698420381</c:v>
                </c:pt>
                <c:pt idx="4">
                  <c:v>53763749</c:v>
                </c:pt>
                <c:pt idx="5">
                  <c:v>-425624029</c:v>
                </c:pt>
                <c:pt idx="6">
                  <c:v>-1267389372</c:v>
                </c:pt>
                <c:pt idx="7">
                  <c:v>-2185728430</c:v>
                </c:pt>
                <c:pt idx="8">
                  <c:v>-4140686189</c:v>
                </c:pt>
                <c:pt idx="9">
                  <c:v>-3994999923</c:v>
                </c:pt>
                <c:pt idx="10">
                  <c:v>-6406395228</c:v>
                </c:pt>
              </c:numCache>
            </c:numRef>
          </c:val>
          <c:extLst>
            <c:ext xmlns:c16="http://schemas.microsoft.com/office/drawing/2014/chart" uri="{C3380CC4-5D6E-409C-BE32-E72D297353CC}">
              <c16:uniqueId val="{00000002-76F7-4DC3-8168-22FAEB2D3151}"/>
            </c:ext>
          </c:extLst>
        </c:ser>
        <c:ser>
          <c:idx val="12"/>
          <c:order val="9"/>
          <c:tx>
            <c:strRef>
              <c:f>'Balance commerciale TBB'!$M$4</c:f>
              <c:strCache>
                <c:ptCount val="1"/>
                <c:pt idx="0">
                  <c:v>2024</c:v>
                </c:pt>
              </c:strCache>
            </c:strRef>
          </c:tx>
          <c:spPr>
            <a:solidFill>
              <a:srgbClr val="FF0000"/>
            </a:solidFill>
            <a:ln>
              <a:noFill/>
            </a:ln>
            <a:effectLst/>
          </c:spPr>
          <c:invertIfNegative val="0"/>
          <c:cat>
            <c:strRef>
              <c:f>'Balance commerciale TBB'!$C$6:$C$16</c:f>
              <c:strCache>
                <c:ptCount val="11"/>
                <c:pt idx="0">
                  <c:v>1. Fruits et légumes</c:v>
                </c:pt>
                <c:pt idx="1">
                  <c:v>2. Vins et spiritueux</c:v>
                </c:pt>
                <c:pt idx="2">
                  <c:v>3. Produits d'épicerie</c:v>
                </c:pt>
                <c:pt idx="3">
                  <c:v>4. Animaux vivants et génétique</c:v>
                </c:pt>
                <c:pt idx="4">
                  <c:v>7. Pêche et aquaculture</c:v>
                </c:pt>
                <c:pt idx="5">
                  <c:v>6. Sucre</c:v>
                </c:pt>
                <c:pt idx="6">
                  <c:v>5. Autres</c:v>
                </c:pt>
                <c:pt idx="7">
                  <c:v>4. Laits et produits laitiers</c:v>
                </c:pt>
                <c:pt idx="8">
                  <c:v>3. Oléagineux</c:v>
                </c:pt>
                <c:pt idx="9">
                  <c:v>2. Viande et produits carnés</c:v>
                </c:pt>
                <c:pt idx="10">
                  <c:v>1. Céréales</c:v>
                </c:pt>
              </c:strCache>
            </c:strRef>
          </c:cat>
          <c:val>
            <c:numRef>
              <c:f>'Balance commerciale TBB'!$M$6:$M$16</c:f>
              <c:numCache>
                <c:formatCode>0</c:formatCode>
                <c:ptCount val="11"/>
                <c:pt idx="0">
                  <c:v>15970974881</c:v>
                </c:pt>
                <c:pt idx="1">
                  <c:v>9112913163</c:v>
                </c:pt>
                <c:pt idx="2">
                  <c:v>5117776563</c:v>
                </c:pt>
                <c:pt idx="3">
                  <c:v>842913529</c:v>
                </c:pt>
                <c:pt idx="4">
                  <c:v>-163868487</c:v>
                </c:pt>
                <c:pt idx="5">
                  <c:v>-948317750</c:v>
                </c:pt>
                <c:pt idx="6">
                  <c:v>-1547223507</c:v>
                </c:pt>
                <c:pt idx="7">
                  <c:v>-2288639279</c:v>
                </c:pt>
                <c:pt idx="8">
                  <c:v>-3353948796</c:v>
                </c:pt>
                <c:pt idx="9">
                  <c:v>-5140666446</c:v>
                </c:pt>
                <c:pt idx="10">
                  <c:v>-7183694935</c:v>
                </c:pt>
              </c:numCache>
            </c:numRef>
          </c:val>
          <c:extLst>
            <c:ext xmlns:c16="http://schemas.microsoft.com/office/drawing/2014/chart" uri="{C3380CC4-5D6E-409C-BE32-E72D297353CC}">
              <c16:uniqueId val="{00000003-76F7-4DC3-8168-22FAEB2D3151}"/>
            </c:ext>
          </c:extLst>
        </c:ser>
        <c:dLbls>
          <c:showLegendKey val="0"/>
          <c:showVal val="0"/>
          <c:showCatName val="0"/>
          <c:showSerName val="0"/>
          <c:showPercent val="0"/>
          <c:showBubbleSize val="0"/>
        </c:dLbls>
        <c:gapWidth val="219"/>
        <c:overlap val="-27"/>
        <c:axId val="520712608"/>
        <c:axId val="520714960"/>
        <c:extLst>
          <c:ext xmlns:c15="http://schemas.microsoft.com/office/drawing/2012/chart" uri="{02D57815-91ED-43cb-92C2-25804820EDAC}">
            <c15:filteredBarSeries>
              <c15:ser>
                <c:idx val="3"/>
                <c:order val="0"/>
                <c:tx>
                  <c:strRef>
                    <c:extLst>
                      <c:ext uri="{02D57815-91ED-43cb-92C2-25804820EDAC}">
                        <c15:formulaRef>
                          <c15:sqref>'Balance commerciale TBB'!$D$4</c15:sqref>
                        </c15:formulaRef>
                      </c:ext>
                    </c:extLst>
                    <c:strCache>
                      <c:ptCount val="1"/>
                      <c:pt idx="0">
                        <c:v>2015</c:v>
                      </c:pt>
                    </c:strCache>
                  </c:strRef>
                </c:tx>
                <c:spPr>
                  <a:solidFill>
                    <a:schemeClr val="accent4"/>
                  </a:solidFill>
                  <a:ln>
                    <a:noFill/>
                  </a:ln>
                  <a:effectLst/>
                </c:spPr>
                <c:invertIfNegative val="0"/>
                <c:cat>
                  <c:strRef>
                    <c:extLst>
                      <c:ext uri="{02D57815-91ED-43cb-92C2-25804820EDAC}">
                        <c15:formulaRef>
                          <c15:sqref>'Balance commerciale TBB'!$C$6:$C$16</c15:sqref>
                        </c15:formulaRef>
                      </c:ext>
                    </c:extLst>
                    <c:strCache>
                      <c:ptCount val="11"/>
                      <c:pt idx="0">
                        <c:v>1. Fruits et légumes</c:v>
                      </c:pt>
                      <c:pt idx="1">
                        <c:v>2. Vins et spiritueux</c:v>
                      </c:pt>
                      <c:pt idx="2">
                        <c:v>3. Produits d'épicerie</c:v>
                      </c:pt>
                      <c:pt idx="3">
                        <c:v>4. Animaux vivants et génétique</c:v>
                      </c:pt>
                      <c:pt idx="4">
                        <c:v>7. Pêche et aquaculture</c:v>
                      </c:pt>
                      <c:pt idx="5">
                        <c:v>6. Sucre</c:v>
                      </c:pt>
                      <c:pt idx="6">
                        <c:v>5. Autres</c:v>
                      </c:pt>
                      <c:pt idx="7">
                        <c:v>4. Laits et produits laitiers</c:v>
                      </c:pt>
                      <c:pt idx="8">
                        <c:v>3. Oléagineux</c:v>
                      </c:pt>
                      <c:pt idx="9">
                        <c:v>2. Viande et produits carnés</c:v>
                      </c:pt>
                      <c:pt idx="10">
                        <c:v>1. Céréales</c:v>
                      </c:pt>
                    </c:strCache>
                  </c:strRef>
                </c:cat>
                <c:val>
                  <c:numRef>
                    <c:extLst>
                      <c:ext uri="{02D57815-91ED-43cb-92C2-25804820EDAC}">
                        <c15:formulaRef>
                          <c15:sqref>'Balance commerciale TBB'!$D$6:$D$16</c15:sqref>
                        </c15:formulaRef>
                      </c:ext>
                    </c:extLst>
                    <c:numCache>
                      <c:formatCode>0</c:formatCode>
                      <c:ptCount val="11"/>
                      <c:pt idx="0">
                        <c:v>8269467200</c:v>
                      </c:pt>
                      <c:pt idx="1">
                        <c:v>2689283798</c:v>
                      </c:pt>
                      <c:pt idx="2">
                        <c:v>1920804347</c:v>
                      </c:pt>
                      <c:pt idx="3">
                        <c:v>469930025</c:v>
                      </c:pt>
                      <c:pt idx="4">
                        <c:v>187964788</c:v>
                      </c:pt>
                      <c:pt idx="5">
                        <c:v>265390256</c:v>
                      </c:pt>
                      <c:pt idx="6">
                        <c:v>-1216461762</c:v>
                      </c:pt>
                      <c:pt idx="7">
                        <c:v>-1147004592</c:v>
                      </c:pt>
                      <c:pt idx="8">
                        <c:v>-3514640356</c:v>
                      </c:pt>
                      <c:pt idx="9">
                        <c:v>-2761189964</c:v>
                      </c:pt>
                      <c:pt idx="10">
                        <c:v>-3422061006</c:v>
                      </c:pt>
                    </c:numCache>
                  </c:numRef>
                </c:val>
                <c:extLst>
                  <c:ext xmlns:c16="http://schemas.microsoft.com/office/drawing/2014/chart" uri="{C3380CC4-5D6E-409C-BE32-E72D297353CC}">
                    <c16:uniqueId val="{00000004-76F7-4DC3-8168-22FAEB2D3151}"/>
                  </c:ext>
                </c:extLst>
              </c15:ser>
            </c15:filteredBarSeries>
            <c15:filteredBarSeries>
              <c15:ser>
                <c:idx val="4"/>
                <c:order val="1"/>
                <c:tx>
                  <c:strRef>
                    <c:extLst xmlns:c15="http://schemas.microsoft.com/office/drawing/2012/chart">
                      <c:ext xmlns:c15="http://schemas.microsoft.com/office/drawing/2012/chart" uri="{02D57815-91ED-43cb-92C2-25804820EDAC}">
                        <c15:formulaRef>
                          <c15:sqref>'Balance commerciale TBB'!$E$4</c15:sqref>
                        </c15:formulaRef>
                      </c:ext>
                    </c:extLst>
                    <c:strCache>
                      <c:ptCount val="1"/>
                      <c:pt idx="0">
                        <c:v>2016</c:v>
                      </c:pt>
                    </c:strCache>
                  </c:strRef>
                </c:tx>
                <c:spPr>
                  <a:solidFill>
                    <a:schemeClr val="accent5"/>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TBB'!$C$6:$C$16</c15:sqref>
                        </c15:formulaRef>
                      </c:ext>
                    </c:extLst>
                    <c:strCache>
                      <c:ptCount val="11"/>
                      <c:pt idx="0">
                        <c:v>1. Fruits et légumes</c:v>
                      </c:pt>
                      <c:pt idx="1">
                        <c:v>2. Vins et spiritueux</c:v>
                      </c:pt>
                      <c:pt idx="2">
                        <c:v>3. Produits d'épicerie</c:v>
                      </c:pt>
                      <c:pt idx="3">
                        <c:v>4. Animaux vivants et génétique</c:v>
                      </c:pt>
                      <c:pt idx="4">
                        <c:v>7. Pêche et aquaculture</c:v>
                      </c:pt>
                      <c:pt idx="5">
                        <c:v>6. Sucre</c:v>
                      </c:pt>
                      <c:pt idx="6">
                        <c:v>5. Autres</c:v>
                      </c:pt>
                      <c:pt idx="7">
                        <c:v>4. Laits et produits laitiers</c:v>
                      </c:pt>
                      <c:pt idx="8">
                        <c:v>3. Oléagineux</c:v>
                      </c:pt>
                      <c:pt idx="9">
                        <c:v>2. Viande et produits carnés</c:v>
                      </c:pt>
                      <c:pt idx="10">
                        <c:v>1. Céréales</c:v>
                      </c:pt>
                    </c:strCache>
                  </c:strRef>
                </c:cat>
                <c:val>
                  <c:numRef>
                    <c:extLst xmlns:c15="http://schemas.microsoft.com/office/drawing/2012/chart">
                      <c:ext xmlns:c15="http://schemas.microsoft.com/office/drawing/2012/chart" uri="{02D57815-91ED-43cb-92C2-25804820EDAC}">
                        <c15:formulaRef>
                          <c15:sqref>'Balance commerciale TBB'!$E$6:$E$16</c15:sqref>
                        </c15:formulaRef>
                      </c:ext>
                    </c:extLst>
                    <c:numCache>
                      <c:formatCode>0</c:formatCode>
                      <c:ptCount val="11"/>
                      <c:pt idx="0">
                        <c:v>10011801943</c:v>
                      </c:pt>
                      <c:pt idx="1">
                        <c:v>2968034277</c:v>
                      </c:pt>
                      <c:pt idx="2">
                        <c:v>2025348293</c:v>
                      </c:pt>
                      <c:pt idx="3">
                        <c:v>288524742</c:v>
                      </c:pt>
                      <c:pt idx="4">
                        <c:v>150564409</c:v>
                      </c:pt>
                      <c:pt idx="5">
                        <c:v>214351533</c:v>
                      </c:pt>
                      <c:pt idx="6">
                        <c:v>-1288365354</c:v>
                      </c:pt>
                      <c:pt idx="7">
                        <c:v>-1167122931</c:v>
                      </c:pt>
                      <c:pt idx="8">
                        <c:v>-3534090095</c:v>
                      </c:pt>
                      <c:pt idx="9">
                        <c:v>-2439864946</c:v>
                      </c:pt>
                      <c:pt idx="10">
                        <c:v>-3399492390</c:v>
                      </c:pt>
                    </c:numCache>
                  </c:numRef>
                </c:val>
                <c:extLst xmlns:c15="http://schemas.microsoft.com/office/drawing/2012/chart">
                  <c:ext xmlns:c16="http://schemas.microsoft.com/office/drawing/2014/chart" uri="{C3380CC4-5D6E-409C-BE32-E72D297353CC}">
                    <c16:uniqueId val="{00000005-76F7-4DC3-8168-22FAEB2D3151}"/>
                  </c:ext>
                </c:extLst>
              </c15:ser>
            </c15:filteredBarSeries>
            <c15:filteredBarSeries>
              <c15:ser>
                <c:idx val="5"/>
                <c:order val="2"/>
                <c:tx>
                  <c:strRef>
                    <c:extLst xmlns:c15="http://schemas.microsoft.com/office/drawing/2012/chart">
                      <c:ext xmlns:c15="http://schemas.microsoft.com/office/drawing/2012/chart" uri="{02D57815-91ED-43cb-92C2-25804820EDAC}">
                        <c15:formulaRef>
                          <c15:sqref>'Balance commerciale TBB'!$F$4</c15:sqref>
                        </c15:formulaRef>
                      </c:ext>
                    </c:extLst>
                    <c:strCache>
                      <c:ptCount val="1"/>
                      <c:pt idx="0">
                        <c:v>2017</c:v>
                      </c:pt>
                    </c:strCache>
                  </c:strRef>
                </c:tx>
                <c:spPr>
                  <a:solidFill>
                    <a:schemeClr val="accent6"/>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TBB'!$C$6:$C$16</c15:sqref>
                        </c15:formulaRef>
                      </c:ext>
                    </c:extLst>
                    <c:strCache>
                      <c:ptCount val="11"/>
                      <c:pt idx="0">
                        <c:v>1. Fruits et légumes</c:v>
                      </c:pt>
                      <c:pt idx="1">
                        <c:v>2. Vins et spiritueux</c:v>
                      </c:pt>
                      <c:pt idx="2">
                        <c:v>3. Produits d'épicerie</c:v>
                      </c:pt>
                      <c:pt idx="3">
                        <c:v>4. Animaux vivants et génétique</c:v>
                      </c:pt>
                      <c:pt idx="4">
                        <c:v>7. Pêche et aquaculture</c:v>
                      </c:pt>
                      <c:pt idx="5">
                        <c:v>6. Sucre</c:v>
                      </c:pt>
                      <c:pt idx="6">
                        <c:v>5. Autres</c:v>
                      </c:pt>
                      <c:pt idx="7">
                        <c:v>4. Laits et produits laitiers</c:v>
                      </c:pt>
                      <c:pt idx="8">
                        <c:v>3. Oléagineux</c:v>
                      </c:pt>
                      <c:pt idx="9">
                        <c:v>2. Viande et produits carnés</c:v>
                      </c:pt>
                      <c:pt idx="10">
                        <c:v>1. Céréales</c:v>
                      </c:pt>
                    </c:strCache>
                  </c:strRef>
                </c:cat>
                <c:val>
                  <c:numRef>
                    <c:extLst xmlns:c15="http://schemas.microsoft.com/office/drawing/2012/chart">
                      <c:ext xmlns:c15="http://schemas.microsoft.com/office/drawing/2012/chart" uri="{02D57815-91ED-43cb-92C2-25804820EDAC}">
                        <c15:formulaRef>
                          <c15:sqref>'Balance commerciale TBB'!$F$6:$F$16</c15:sqref>
                        </c15:formulaRef>
                      </c:ext>
                    </c:extLst>
                    <c:numCache>
                      <c:formatCode>0</c:formatCode>
                      <c:ptCount val="11"/>
                      <c:pt idx="0">
                        <c:v>10776292325</c:v>
                      </c:pt>
                      <c:pt idx="1">
                        <c:v>3872429114</c:v>
                      </c:pt>
                      <c:pt idx="2">
                        <c:v>2864695298</c:v>
                      </c:pt>
                      <c:pt idx="3">
                        <c:v>297689220</c:v>
                      </c:pt>
                      <c:pt idx="4">
                        <c:v>260017220</c:v>
                      </c:pt>
                      <c:pt idx="5">
                        <c:v>95852702</c:v>
                      </c:pt>
                      <c:pt idx="6">
                        <c:v>-1146666513</c:v>
                      </c:pt>
                      <c:pt idx="7">
                        <c:v>-1262863465</c:v>
                      </c:pt>
                      <c:pt idx="8">
                        <c:v>-3530062415</c:v>
                      </c:pt>
                      <c:pt idx="9">
                        <c:v>-2594544104</c:v>
                      </c:pt>
                      <c:pt idx="10">
                        <c:v>-3819623713</c:v>
                      </c:pt>
                    </c:numCache>
                  </c:numRef>
                </c:val>
                <c:extLst xmlns:c15="http://schemas.microsoft.com/office/drawing/2012/chart">
                  <c:ext xmlns:c16="http://schemas.microsoft.com/office/drawing/2014/chart" uri="{C3380CC4-5D6E-409C-BE32-E72D297353CC}">
                    <c16:uniqueId val="{00000006-76F7-4DC3-8168-22FAEB2D3151}"/>
                  </c:ext>
                </c:extLst>
              </c15:ser>
            </c15:filteredBarSeries>
            <c15:filteredBarSeries>
              <c15:ser>
                <c:idx val="6"/>
                <c:order val="3"/>
                <c:tx>
                  <c:strRef>
                    <c:extLst xmlns:c15="http://schemas.microsoft.com/office/drawing/2012/chart">
                      <c:ext xmlns:c15="http://schemas.microsoft.com/office/drawing/2012/chart" uri="{02D57815-91ED-43cb-92C2-25804820EDAC}">
                        <c15:formulaRef>
                          <c15:sqref>'Balance commerciale TBB'!$G$4</c15:sqref>
                        </c15:formulaRef>
                      </c:ext>
                    </c:extLst>
                    <c:strCache>
                      <c:ptCount val="1"/>
                      <c:pt idx="0">
                        <c:v>2018</c:v>
                      </c:pt>
                    </c:strCache>
                  </c:strRef>
                </c:tx>
                <c:spPr>
                  <a:solidFill>
                    <a:schemeClr val="accent1">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TBB'!$C$6:$C$16</c15:sqref>
                        </c15:formulaRef>
                      </c:ext>
                    </c:extLst>
                    <c:strCache>
                      <c:ptCount val="11"/>
                      <c:pt idx="0">
                        <c:v>1. Fruits et légumes</c:v>
                      </c:pt>
                      <c:pt idx="1">
                        <c:v>2. Vins et spiritueux</c:v>
                      </c:pt>
                      <c:pt idx="2">
                        <c:v>3. Produits d'épicerie</c:v>
                      </c:pt>
                      <c:pt idx="3">
                        <c:v>4. Animaux vivants et génétique</c:v>
                      </c:pt>
                      <c:pt idx="4">
                        <c:v>7. Pêche et aquaculture</c:v>
                      </c:pt>
                      <c:pt idx="5">
                        <c:v>6. Sucre</c:v>
                      </c:pt>
                      <c:pt idx="6">
                        <c:v>5. Autres</c:v>
                      </c:pt>
                      <c:pt idx="7">
                        <c:v>4. Laits et produits laitiers</c:v>
                      </c:pt>
                      <c:pt idx="8">
                        <c:v>3. Oléagineux</c:v>
                      </c:pt>
                      <c:pt idx="9">
                        <c:v>2. Viande et produits carnés</c:v>
                      </c:pt>
                      <c:pt idx="10">
                        <c:v>1. Céréales</c:v>
                      </c:pt>
                    </c:strCache>
                  </c:strRef>
                </c:cat>
                <c:val>
                  <c:numRef>
                    <c:extLst xmlns:c15="http://schemas.microsoft.com/office/drawing/2012/chart">
                      <c:ext xmlns:c15="http://schemas.microsoft.com/office/drawing/2012/chart" uri="{02D57815-91ED-43cb-92C2-25804820EDAC}">
                        <c15:formulaRef>
                          <c15:sqref>'Balance commerciale TBB'!$G$6:$G$16</c15:sqref>
                        </c15:formulaRef>
                      </c:ext>
                    </c:extLst>
                    <c:numCache>
                      <c:formatCode>0</c:formatCode>
                      <c:ptCount val="11"/>
                      <c:pt idx="0">
                        <c:v>10463763451</c:v>
                      </c:pt>
                      <c:pt idx="1">
                        <c:v>4482613070</c:v>
                      </c:pt>
                      <c:pt idx="2">
                        <c:v>2564027086</c:v>
                      </c:pt>
                      <c:pt idx="3">
                        <c:v>335683792</c:v>
                      </c:pt>
                      <c:pt idx="4">
                        <c:v>331673680</c:v>
                      </c:pt>
                      <c:pt idx="5">
                        <c:v>128792048</c:v>
                      </c:pt>
                      <c:pt idx="6">
                        <c:v>-1077345938</c:v>
                      </c:pt>
                      <c:pt idx="7">
                        <c:v>-1056904481</c:v>
                      </c:pt>
                      <c:pt idx="8">
                        <c:v>-3487529362</c:v>
                      </c:pt>
                      <c:pt idx="9">
                        <c:v>-2292000153</c:v>
                      </c:pt>
                      <c:pt idx="10">
                        <c:v>-4117641729</c:v>
                      </c:pt>
                    </c:numCache>
                  </c:numRef>
                </c:val>
                <c:extLst xmlns:c15="http://schemas.microsoft.com/office/drawing/2012/chart">
                  <c:ext xmlns:c16="http://schemas.microsoft.com/office/drawing/2014/chart" uri="{C3380CC4-5D6E-409C-BE32-E72D297353CC}">
                    <c16:uniqueId val="{00000007-76F7-4DC3-8168-22FAEB2D3151}"/>
                  </c:ext>
                </c:extLst>
              </c15:ser>
            </c15:filteredBarSeries>
            <c15:filteredBarSeries>
              <c15:ser>
                <c:idx val="7"/>
                <c:order val="4"/>
                <c:tx>
                  <c:strRef>
                    <c:extLst xmlns:c15="http://schemas.microsoft.com/office/drawing/2012/chart">
                      <c:ext xmlns:c15="http://schemas.microsoft.com/office/drawing/2012/chart" uri="{02D57815-91ED-43cb-92C2-25804820EDAC}">
                        <c15:formulaRef>
                          <c15:sqref>'Balance commerciale TBB'!$H$4</c15:sqref>
                        </c15:formulaRef>
                      </c:ext>
                    </c:extLst>
                    <c:strCache>
                      <c:ptCount val="1"/>
                      <c:pt idx="0">
                        <c:v>2019</c:v>
                      </c:pt>
                    </c:strCache>
                  </c:strRef>
                </c:tx>
                <c:spPr>
                  <a:solidFill>
                    <a:schemeClr val="accent2">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TBB'!$C$6:$C$16</c15:sqref>
                        </c15:formulaRef>
                      </c:ext>
                    </c:extLst>
                    <c:strCache>
                      <c:ptCount val="11"/>
                      <c:pt idx="0">
                        <c:v>1. Fruits et légumes</c:v>
                      </c:pt>
                      <c:pt idx="1">
                        <c:v>2. Vins et spiritueux</c:v>
                      </c:pt>
                      <c:pt idx="2">
                        <c:v>3. Produits d'épicerie</c:v>
                      </c:pt>
                      <c:pt idx="3">
                        <c:v>4. Animaux vivants et génétique</c:v>
                      </c:pt>
                      <c:pt idx="4">
                        <c:v>7. Pêche et aquaculture</c:v>
                      </c:pt>
                      <c:pt idx="5">
                        <c:v>6. Sucre</c:v>
                      </c:pt>
                      <c:pt idx="6">
                        <c:v>5. Autres</c:v>
                      </c:pt>
                      <c:pt idx="7">
                        <c:v>4. Laits et produits laitiers</c:v>
                      </c:pt>
                      <c:pt idx="8">
                        <c:v>3. Oléagineux</c:v>
                      </c:pt>
                      <c:pt idx="9">
                        <c:v>2. Viande et produits carnés</c:v>
                      </c:pt>
                      <c:pt idx="10">
                        <c:v>1. Céréales</c:v>
                      </c:pt>
                    </c:strCache>
                  </c:strRef>
                </c:cat>
                <c:val>
                  <c:numRef>
                    <c:extLst xmlns:c15="http://schemas.microsoft.com/office/drawing/2012/chart">
                      <c:ext xmlns:c15="http://schemas.microsoft.com/office/drawing/2012/chart" uri="{02D57815-91ED-43cb-92C2-25804820EDAC}">
                        <c15:formulaRef>
                          <c15:sqref>'Balance commerciale TBB'!$H$6:$H$16</c15:sqref>
                        </c15:formulaRef>
                      </c:ext>
                    </c:extLst>
                    <c:numCache>
                      <c:formatCode>0</c:formatCode>
                      <c:ptCount val="11"/>
                      <c:pt idx="0">
                        <c:v>13829752018</c:v>
                      </c:pt>
                      <c:pt idx="1">
                        <c:v>5429146444</c:v>
                      </c:pt>
                      <c:pt idx="2">
                        <c:v>2776943543</c:v>
                      </c:pt>
                      <c:pt idx="3">
                        <c:v>427308125</c:v>
                      </c:pt>
                      <c:pt idx="4">
                        <c:v>387957879</c:v>
                      </c:pt>
                      <c:pt idx="5">
                        <c:v>280911871</c:v>
                      </c:pt>
                      <c:pt idx="6">
                        <c:v>-1140281145</c:v>
                      </c:pt>
                      <c:pt idx="7">
                        <c:v>-1413921077</c:v>
                      </c:pt>
                      <c:pt idx="8">
                        <c:v>-3609212819</c:v>
                      </c:pt>
                      <c:pt idx="9">
                        <c:v>-2477355440</c:v>
                      </c:pt>
                      <c:pt idx="10">
                        <c:v>-4444898043</c:v>
                      </c:pt>
                    </c:numCache>
                  </c:numRef>
                </c:val>
                <c:extLst xmlns:c15="http://schemas.microsoft.com/office/drawing/2012/chart">
                  <c:ext xmlns:c16="http://schemas.microsoft.com/office/drawing/2014/chart" uri="{C3380CC4-5D6E-409C-BE32-E72D297353CC}">
                    <c16:uniqueId val="{00000008-76F7-4DC3-8168-22FAEB2D3151}"/>
                  </c:ext>
                </c:extLst>
              </c15:ser>
            </c15:filteredBarSeries>
            <c15:filteredBarSeries>
              <c15:ser>
                <c:idx val="8"/>
                <c:order val="5"/>
                <c:tx>
                  <c:strRef>
                    <c:extLst xmlns:c15="http://schemas.microsoft.com/office/drawing/2012/chart">
                      <c:ext xmlns:c15="http://schemas.microsoft.com/office/drawing/2012/chart" uri="{02D57815-91ED-43cb-92C2-25804820EDAC}">
                        <c15:formulaRef>
                          <c15:sqref>'Balance commerciale TBB'!$I$4</c15:sqref>
                        </c15:formulaRef>
                      </c:ext>
                    </c:extLst>
                    <c:strCache>
                      <c:ptCount val="1"/>
                      <c:pt idx="0">
                        <c:v>2020</c:v>
                      </c:pt>
                    </c:strCache>
                  </c:strRef>
                </c:tx>
                <c:spPr>
                  <a:solidFill>
                    <a:schemeClr val="accent3">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TBB'!$C$6:$C$16</c15:sqref>
                        </c15:formulaRef>
                      </c:ext>
                    </c:extLst>
                    <c:strCache>
                      <c:ptCount val="11"/>
                      <c:pt idx="0">
                        <c:v>1. Fruits et légumes</c:v>
                      </c:pt>
                      <c:pt idx="1">
                        <c:v>2. Vins et spiritueux</c:v>
                      </c:pt>
                      <c:pt idx="2">
                        <c:v>3. Produits d'épicerie</c:v>
                      </c:pt>
                      <c:pt idx="3">
                        <c:v>4. Animaux vivants et génétique</c:v>
                      </c:pt>
                      <c:pt idx="4">
                        <c:v>7. Pêche et aquaculture</c:v>
                      </c:pt>
                      <c:pt idx="5">
                        <c:v>6. Sucre</c:v>
                      </c:pt>
                      <c:pt idx="6">
                        <c:v>5. Autres</c:v>
                      </c:pt>
                      <c:pt idx="7">
                        <c:v>4. Laits et produits laitiers</c:v>
                      </c:pt>
                      <c:pt idx="8">
                        <c:v>3. Oléagineux</c:v>
                      </c:pt>
                      <c:pt idx="9">
                        <c:v>2. Viande et produits carnés</c:v>
                      </c:pt>
                      <c:pt idx="10">
                        <c:v>1. Céréales</c:v>
                      </c:pt>
                    </c:strCache>
                  </c:strRef>
                </c:cat>
                <c:val>
                  <c:numRef>
                    <c:extLst xmlns:c15="http://schemas.microsoft.com/office/drawing/2012/chart">
                      <c:ext xmlns:c15="http://schemas.microsoft.com/office/drawing/2012/chart" uri="{02D57815-91ED-43cb-92C2-25804820EDAC}">
                        <c15:formulaRef>
                          <c15:sqref>'Balance commerciale TBB'!$I$6:$I$16</c15:sqref>
                        </c15:formulaRef>
                      </c:ext>
                    </c:extLst>
                    <c:numCache>
                      <c:formatCode>0</c:formatCode>
                      <c:ptCount val="11"/>
                      <c:pt idx="0">
                        <c:v>14491111466</c:v>
                      </c:pt>
                      <c:pt idx="1">
                        <c:v>5849123399</c:v>
                      </c:pt>
                      <c:pt idx="2">
                        <c:v>3087359226</c:v>
                      </c:pt>
                      <c:pt idx="3">
                        <c:v>497139759</c:v>
                      </c:pt>
                      <c:pt idx="4">
                        <c:v>331904418</c:v>
                      </c:pt>
                      <c:pt idx="5">
                        <c:v>255701273</c:v>
                      </c:pt>
                      <c:pt idx="6">
                        <c:v>-932718523</c:v>
                      </c:pt>
                      <c:pt idx="7">
                        <c:v>-1201388021</c:v>
                      </c:pt>
                      <c:pt idx="8">
                        <c:v>-3748390623</c:v>
                      </c:pt>
                      <c:pt idx="9">
                        <c:v>-1405544158</c:v>
                      </c:pt>
                      <c:pt idx="10">
                        <c:v>-4273472970</c:v>
                      </c:pt>
                    </c:numCache>
                  </c:numRef>
                </c:val>
                <c:extLst xmlns:c15="http://schemas.microsoft.com/office/drawing/2012/chart">
                  <c:ext xmlns:c16="http://schemas.microsoft.com/office/drawing/2014/chart" uri="{C3380CC4-5D6E-409C-BE32-E72D297353CC}">
                    <c16:uniqueId val="{00000009-76F7-4DC3-8168-22FAEB2D3151}"/>
                  </c:ext>
                </c:extLst>
              </c15:ser>
            </c15:filteredBarSeries>
          </c:ext>
        </c:extLst>
      </c:barChart>
      <c:catAx>
        <c:axId val="520712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100000" spcFirstLastPara="1" vertOverflow="ellipsis" wrap="square" anchor="ctr" anchorCtr="1"/>
          <a:lstStyle/>
          <a:p>
            <a:pPr algn="ctr">
              <a:defRPr sz="1200" b="1"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0714960"/>
        <c:crosses val="autoZero"/>
        <c:auto val="1"/>
        <c:lblAlgn val="ctr"/>
        <c:lblOffset val="100"/>
        <c:noMultiLvlLbl val="0"/>
      </c:catAx>
      <c:valAx>
        <c:axId val="5207149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0712608"/>
        <c:crosses val="autoZero"/>
        <c:crossBetween val="between"/>
        <c:dispUnits>
          <c:builtInUnit val="billions"/>
          <c:dispUnitsLbl>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en-US"/>
                    <a:t>Milliards (en €)</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9"/>
          <c:order val="6"/>
          <c:tx>
            <c:strRef>
              <c:f>'Balance commerciale IAA'!$J$28</c:f>
              <c:strCache>
                <c:ptCount val="1"/>
                <c:pt idx="0">
                  <c:v>2021</c:v>
                </c:pt>
              </c:strCache>
            </c:strRef>
          </c:tx>
          <c:spPr>
            <a:solidFill>
              <a:schemeClr val="tx2">
                <a:lumMod val="20000"/>
                <a:lumOff val="80000"/>
              </a:schemeClr>
            </a:solidFill>
            <a:ln>
              <a:noFill/>
            </a:ln>
            <a:effectLst/>
          </c:spPr>
          <c:invertIfNegative val="0"/>
          <c:cat>
            <c:strRef>
              <c:f>'Balance commerciale IAA'!$C$29:$C$40</c:f>
              <c:strCache>
                <c:ptCount val="11"/>
                <c:pt idx="0">
                  <c:v>1. États-Unis</c:v>
                </c:pt>
                <c:pt idx="1">
                  <c:v>2. Japon</c:v>
                </c:pt>
                <c:pt idx="2">
                  <c:v>3. Guatemala</c:v>
                </c:pt>
                <c:pt idx="3">
                  <c:v>4. Le Salvador</c:v>
                </c:pt>
                <c:pt idx="4">
                  <c:v>5. République Dominicaine</c:v>
                </c:pt>
                <c:pt idx="5">
                  <c:v>9. France</c:v>
                </c:pt>
                <c:pt idx="6">
                  <c:v>5. Espagne</c:v>
                </c:pt>
                <c:pt idx="7">
                  <c:v>4. Chili</c:v>
                </c:pt>
                <c:pt idx="8">
                  <c:v>3. Canada</c:v>
                </c:pt>
                <c:pt idx="9">
                  <c:v>2. Chine</c:v>
                </c:pt>
                <c:pt idx="10">
                  <c:v>1. Brésil</c:v>
                </c:pt>
              </c:strCache>
              <c:extLst/>
            </c:strRef>
          </c:cat>
          <c:val>
            <c:numRef>
              <c:f>'Balance commerciale IAA'!$J$29:$J$40</c:f>
              <c:numCache>
                <c:formatCode>0</c:formatCode>
                <c:ptCount val="11"/>
                <c:pt idx="0">
                  <c:v>10754789684</c:v>
                </c:pt>
                <c:pt idx="1">
                  <c:v>1034545045</c:v>
                </c:pt>
                <c:pt idx="2">
                  <c:v>107488170</c:v>
                </c:pt>
                <c:pt idx="3">
                  <c:v>227957190</c:v>
                </c:pt>
                <c:pt idx="4">
                  <c:v>114917168</c:v>
                </c:pt>
                <c:pt idx="5">
                  <c:v>-159968233</c:v>
                </c:pt>
                <c:pt idx="6">
                  <c:v>-134838203</c:v>
                </c:pt>
                <c:pt idx="7">
                  <c:v>-369122720</c:v>
                </c:pt>
                <c:pt idx="8">
                  <c:v>-1435269295</c:v>
                </c:pt>
                <c:pt idx="9">
                  <c:v>-217370964</c:v>
                </c:pt>
                <c:pt idx="10">
                  <c:v>-899445932</c:v>
                </c:pt>
              </c:numCache>
              <c:extLst/>
            </c:numRef>
          </c:val>
          <c:extLst>
            <c:ext xmlns:c16="http://schemas.microsoft.com/office/drawing/2014/chart" uri="{C3380CC4-5D6E-409C-BE32-E72D297353CC}">
              <c16:uniqueId val="{00000000-1AEF-4509-8DB2-C1737BC115EF}"/>
            </c:ext>
          </c:extLst>
        </c:ser>
        <c:ser>
          <c:idx val="10"/>
          <c:order val="7"/>
          <c:tx>
            <c:strRef>
              <c:f>'Balance commerciale IAA'!$K$28</c:f>
              <c:strCache>
                <c:ptCount val="1"/>
                <c:pt idx="0">
                  <c:v>2022</c:v>
                </c:pt>
              </c:strCache>
            </c:strRef>
          </c:tx>
          <c:spPr>
            <a:solidFill>
              <a:schemeClr val="tx2">
                <a:lumMod val="60000"/>
                <a:lumOff val="40000"/>
              </a:schemeClr>
            </a:solidFill>
            <a:ln>
              <a:noFill/>
            </a:ln>
            <a:effectLst/>
          </c:spPr>
          <c:invertIfNegative val="0"/>
          <c:cat>
            <c:strRef>
              <c:f>'Balance commerciale IAA'!$C$29:$C$40</c:f>
              <c:strCache>
                <c:ptCount val="11"/>
                <c:pt idx="0">
                  <c:v>1. États-Unis</c:v>
                </c:pt>
                <c:pt idx="1">
                  <c:v>2. Japon</c:v>
                </c:pt>
                <c:pt idx="2">
                  <c:v>3. Guatemala</c:v>
                </c:pt>
                <c:pt idx="3">
                  <c:v>4. Le Salvador</c:v>
                </c:pt>
                <c:pt idx="4">
                  <c:v>5. République Dominicaine</c:v>
                </c:pt>
                <c:pt idx="5">
                  <c:v>9. France</c:v>
                </c:pt>
                <c:pt idx="6">
                  <c:v>5. Espagne</c:v>
                </c:pt>
                <c:pt idx="7">
                  <c:v>4. Chili</c:v>
                </c:pt>
                <c:pt idx="8">
                  <c:v>3. Canada</c:v>
                </c:pt>
                <c:pt idx="9">
                  <c:v>2. Chine</c:v>
                </c:pt>
                <c:pt idx="10">
                  <c:v>1. Brésil</c:v>
                </c:pt>
              </c:strCache>
              <c:extLst/>
            </c:strRef>
          </c:cat>
          <c:val>
            <c:numRef>
              <c:f>'Balance commerciale IAA'!$K$29:$K$40</c:f>
              <c:numCache>
                <c:formatCode>0</c:formatCode>
                <c:ptCount val="11"/>
                <c:pt idx="0">
                  <c:v>14703410681</c:v>
                </c:pt>
                <c:pt idx="1">
                  <c:v>1155035319</c:v>
                </c:pt>
                <c:pt idx="2">
                  <c:v>88232889</c:v>
                </c:pt>
                <c:pt idx="3">
                  <c:v>132410397</c:v>
                </c:pt>
                <c:pt idx="4">
                  <c:v>62498501</c:v>
                </c:pt>
                <c:pt idx="5">
                  <c:v>-141683156</c:v>
                </c:pt>
                <c:pt idx="6">
                  <c:v>-232009098</c:v>
                </c:pt>
                <c:pt idx="7">
                  <c:v>-733705849</c:v>
                </c:pt>
                <c:pt idx="8">
                  <c:v>-1248256634</c:v>
                </c:pt>
                <c:pt idx="9">
                  <c:v>-413017558</c:v>
                </c:pt>
                <c:pt idx="10">
                  <c:v>-754858304</c:v>
                </c:pt>
              </c:numCache>
              <c:extLst/>
            </c:numRef>
          </c:val>
          <c:extLst>
            <c:ext xmlns:c16="http://schemas.microsoft.com/office/drawing/2014/chart" uri="{C3380CC4-5D6E-409C-BE32-E72D297353CC}">
              <c16:uniqueId val="{00000001-1AEF-4509-8DB2-C1737BC115EF}"/>
            </c:ext>
          </c:extLst>
        </c:ser>
        <c:ser>
          <c:idx val="11"/>
          <c:order val="8"/>
          <c:tx>
            <c:strRef>
              <c:f>'Balance commerciale IAA'!$L$28</c:f>
              <c:strCache>
                <c:ptCount val="1"/>
                <c:pt idx="0">
                  <c:v>2023</c:v>
                </c:pt>
              </c:strCache>
            </c:strRef>
          </c:tx>
          <c:spPr>
            <a:solidFill>
              <a:schemeClr val="tx2"/>
            </a:solidFill>
            <a:ln>
              <a:noFill/>
            </a:ln>
            <a:effectLst/>
          </c:spPr>
          <c:invertIfNegative val="0"/>
          <c:cat>
            <c:strRef>
              <c:f>'Balance commerciale IAA'!$C$29:$C$40</c:f>
              <c:strCache>
                <c:ptCount val="11"/>
                <c:pt idx="0">
                  <c:v>1. États-Unis</c:v>
                </c:pt>
                <c:pt idx="1">
                  <c:v>2. Japon</c:v>
                </c:pt>
                <c:pt idx="2">
                  <c:v>3. Guatemala</c:v>
                </c:pt>
                <c:pt idx="3">
                  <c:v>4. Le Salvador</c:v>
                </c:pt>
                <c:pt idx="4">
                  <c:v>5. République Dominicaine</c:v>
                </c:pt>
                <c:pt idx="5">
                  <c:v>9. France</c:v>
                </c:pt>
                <c:pt idx="6">
                  <c:v>5. Espagne</c:v>
                </c:pt>
                <c:pt idx="7">
                  <c:v>4. Chili</c:v>
                </c:pt>
                <c:pt idx="8">
                  <c:v>3. Canada</c:v>
                </c:pt>
                <c:pt idx="9">
                  <c:v>2. Chine</c:v>
                </c:pt>
                <c:pt idx="10">
                  <c:v>1. Brésil</c:v>
                </c:pt>
              </c:strCache>
              <c:extLst/>
            </c:strRef>
          </c:cat>
          <c:val>
            <c:numRef>
              <c:f>'Balance commerciale IAA'!$L$29:$L$40</c:f>
              <c:numCache>
                <c:formatCode>0</c:formatCode>
                <c:ptCount val="11"/>
                <c:pt idx="0">
                  <c:v>14514129439</c:v>
                </c:pt>
                <c:pt idx="1">
                  <c:v>1000221891</c:v>
                </c:pt>
                <c:pt idx="2">
                  <c:v>218904241</c:v>
                </c:pt>
                <c:pt idx="3">
                  <c:v>144177863</c:v>
                </c:pt>
                <c:pt idx="4">
                  <c:v>111033786</c:v>
                </c:pt>
                <c:pt idx="5">
                  <c:v>-105428364</c:v>
                </c:pt>
                <c:pt idx="6">
                  <c:v>-278596007</c:v>
                </c:pt>
                <c:pt idx="7">
                  <c:v>-642895083</c:v>
                </c:pt>
                <c:pt idx="8">
                  <c:v>-724984109</c:v>
                </c:pt>
                <c:pt idx="9">
                  <c:v>-437271486</c:v>
                </c:pt>
                <c:pt idx="10">
                  <c:v>-1590883882</c:v>
                </c:pt>
              </c:numCache>
              <c:extLst/>
            </c:numRef>
          </c:val>
          <c:extLst>
            <c:ext xmlns:c16="http://schemas.microsoft.com/office/drawing/2014/chart" uri="{C3380CC4-5D6E-409C-BE32-E72D297353CC}">
              <c16:uniqueId val="{00000002-1AEF-4509-8DB2-C1737BC115EF}"/>
            </c:ext>
          </c:extLst>
        </c:ser>
        <c:ser>
          <c:idx val="12"/>
          <c:order val="9"/>
          <c:tx>
            <c:strRef>
              <c:f>'Balance commerciale IAA'!$M$28</c:f>
              <c:strCache>
                <c:ptCount val="1"/>
                <c:pt idx="0">
                  <c:v>2024</c:v>
                </c:pt>
              </c:strCache>
            </c:strRef>
          </c:tx>
          <c:spPr>
            <a:solidFill>
              <a:srgbClr val="FF0000"/>
            </a:solidFill>
            <a:ln>
              <a:noFill/>
            </a:ln>
            <a:effectLst/>
          </c:spPr>
          <c:invertIfNegative val="0"/>
          <c:cat>
            <c:strRef>
              <c:f>'Balance commerciale IAA'!$C$29:$C$40</c:f>
              <c:strCache>
                <c:ptCount val="11"/>
                <c:pt idx="0">
                  <c:v>1. États-Unis</c:v>
                </c:pt>
                <c:pt idx="1">
                  <c:v>2. Japon</c:v>
                </c:pt>
                <c:pt idx="2">
                  <c:v>3. Guatemala</c:v>
                </c:pt>
                <c:pt idx="3">
                  <c:v>4. Le Salvador</c:v>
                </c:pt>
                <c:pt idx="4">
                  <c:v>5. République Dominicaine</c:v>
                </c:pt>
                <c:pt idx="5">
                  <c:v>9. France</c:v>
                </c:pt>
                <c:pt idx="6">
                  <c:v>5. Espagne</c:v>
                </c:pt>
                <c:pt idx="7">
                  <c:v>4. Chili</c:v>
                </c:pt>
                <c:pt idx="8">
                  <c:v>3. Canada</c:v>
                </c:pt>
                <c:pt idx="9">
                  <c:v>2. Chine</c:v>
                </c:pt>
                <c:pt idx="10">
                  <c:v>1. Brésil</c:v>
                </c:pt>
              </c:strCache>
              <c:extLst/>
            </c:strRef>
          </c:cat>
          <c:val>
            <c:numRef>
              <c:f>'Balance commerciale IAA'!$M$29:$M$40</c:f>
              <c:numCache>
                <c:formatCode>0</c:formatCode>
                <c:ptCount val="11"/>
                <c:pt idx="0">
                  <c:v>15117050943</c:v>
                </c:pt>
                <c:pt idx="1">
                  <c:v>990220274</c:v>
                </c:pt>
                <c:pt idx="2">
                  <c:v>264771037</c:v>
                </c:pt>
                <c:pt idx="3">
                  <c:v>192348829</c:v>
                </c:pt>
                <c:pt idx="4">
                  <c:v>139434176</c:v>
                </c:pt>
                <c:pt idx="5">
                  <c:v>-223978912</c:v>
                </c:pt>
                <c:pt idx="6">
                  <c:v>-486160177</c:v>
                </c:pt>
                <c:pt idx="7">
                  <c:v>-649289443</c:v>
                </c:pt>
                <c:pt idx="8">
                  <c:v>-674704180</c:v>
                </c:pt>
                <c:pt idx="9">
                  <c:v>-768329494</c:v>
                </c:pt>
                <c:pt idx="10">
                  <c:v>-1582874062</c:v>
                </c:pt>
              </c:numCache>
              <c:extLst/>
            </c:numRef>
          </c:val>
          <c:extLst>
            <c:ext xmlns:c16="http://schemas.microsoft.com/office/drawing/2014/chart" uri="{C3380CC4-5D6E-409C-BE32-E72D297353CC}">
              <c16:uniqueId val="{00000003-1AEF-4509-8DB2-C1737BC115EF}"/>
            </c:ext>
          </c:extLst>
        </c:ser>
        <c:dLbls>
          <c:showLegendKey val="0"/>
          <c:showVal val="0"/>
          <c:showCatName val="0"/>
          <c:showSerName val="0"/>
          <c:showPercent val="0"/>
          <c:showBubbleSize val="0"/>
        </c:dLbls>
        <c:gapWidth val="219"/>
        <c:overlap val="-27"/>
        <c:axId val="482964392"/>
        <c:axId val="520714176"/>
        <c:extLst>
          <c:ext xmlns:c15="http://schemas.microsoft.com/office/drawing/2012/chart" uri="{02D57815-91ED-43cb-92C2-25804820EDAC}">
            <c15:filteredBarSeries>
              <c15:ser>
                <c:idx val="3"/>
                <c:order val="0"/>
                <c:tx>
                  <c:strRef>
                    <c:extLst>
                      <c:ext uri="{02D57815-91ED-43cb-92C2-25804820EDAC}">
                        <c15:formulaRef>
                          <c15:sqref>'Balance commerciale IAA'!$D$28</c15:sqref>
                        </c15:formulaRef>
                      </c:ext>
                    </c:extLst>
                    <c:strCache>
                      <c:ptCount val="1"/>
                      <c:pt idx="0">
                        <c:v>2015</c:v>
                      </c:pt>
                    </c:strCache>
                  </c:strRef>
                </c:tx>
                <c:spPr>
                  <a:solidFill>
                    <a:schemeClr val="accent4"/>
                  </a:solidFill>
                  <a:ln>
                    <a:noFill/>
                  </a:ln>
                  <a:effectLst/>
                </c:spPr>
                <c:invertIfNegative val="0"/>
                <c:cat>
                  <c:strRef>
                    <c:extLst>
                      <c:ext uri="{02D57815-91ED-43cb-92C2-25804820EDAC}">
                        <c15:formulaRef>
                          <c15:sqref>'Balance commerciale IAA'!$C$29:$C$40</c15:sqref>
                        </c15:formulaRef>
                      </c:ext>
                    </c:extLst>
                    <c:strCache>
                      <c:ptCount val="11"/>
                      <c:pt idx="0">
                        <c:v>1. États-Unis</c:v>
                      </c:pt>
                      <c:pt idx="1">
                        <c:v>2. Japon</c:v>
                      </c:pt>
                      <c:pt idx="2">
                        <c:v>3. Guatemala</c:v>
                      </c:pt>
                      <c:pt idx="3">
                        <c:v>4. Le Salvador</c:v>
                      </c:pt>
                      <c:pt idx="4">
                        <c:v>5. République Dominicaine</c:v>
                      </c:pt>
                      <c:pt idx="5">
                        <c:v>9. France</c:v>
                      </c:pt>
                      <c:pt idx="6">
                        <c:v>5. Espagne</c:v>
                      </c:pt>
                      <c:pt idx="7">
                        <c:v>4. Chili</c:v>
                      </c:pt>
                      <c:pt idx="8">
                        <c:v>3. Canada</c:v>
                      </c:pt>
                      <c:pt idx="9">
                        <c:v>2. Chine</c:v>
                      </c:pt>
                      <c:pt idx="10">
                        <c:v>1. Brésil</c:v>
                      </c:pt>
                    </c:strCache>
                  </c:strRef>
                </c:cat>
                <c:val>
                  <c:numRef>
                    <c:extLst>
                      <c:ext uri="{02D57815-91ED-43cb-92C2-25804820EDAC}">
                        <c15:formulaRef>
                          <c15:sqref>'Balance commerciale IAA'!$D$29:$D$40</c15:sqref>
                        </c15:formulaRef>
                      </c:ext>
                    </c:extLst>
                    <c:numCache>
                      <c:formatCode>0</c:formatCode>
                      <c:ptCount val="11"/>
                      <c:pt idx="0">
                        <c:v>2822515622</c:v>
                      </c:pt>
                      <c:pt idx="1">
                        <c:v>668746651</c:v>
                      </c:pt>
                      <c:pt idx="2">
                        <c:v>105338861</c:v>
                      </c:pt>
                      <c:pt idx="3">
                        <c:v>95497316</c:v>
                      </c:pt>
                      <c:pt idx="4">
                        <c:v>87578239</c:v>
                      </c:pt>
                      <c:pt idx="5">
                        <c:v>-112589578</c:v>
                      </c:pt>
                      <c:pt idx="6">
                        <c:v>-138218278</c:v>
                      </c:pt>
                      <c:pt idx="7">
                        <c:v>-449072897</c:v>
                      </c:pt>
                      <c:pt idx="8">
                        <c:v>-1074835535</c:v>
                      </c:pt>
                      <c:pt idx="9">
                        <c:v>-290834567</c:v>
                      </c:pt>
                      <c:pt idx="10">
                        <c:v>-152869500</c:v>
                      </c:pt>
                    </c:numCache>
                  </c:numRef>
                </c:val>
                <c:extLst>
                  <c:ext xmlns:c16="http://schemas.microsoft.com/office/drawing/2014/chart" uri="{C3380CC4-5D6E-409C-BE32-E72D297353CC}">
                    <c16:uniqueId val="{00000004-1AEF-4509-8DB2-C1737BC115EF}"/>
                  </c:ext>
                </c:extLst>
              </c15:ser>
            </c15:filteredBarSeries>
            <c15:filteredBarSeries>
              <c15:ser>
                <c:idx val="4"/>
                <c:order val="1"/>
                <c:tx>
                  <c:strRef>
                    <c:extLst xmlns:c15="http://schemas.microsoft.com/office/drawing/2012/chart">
                      <c:ext xmlns:c15="http://schemas.microsoft.com/office/drawing/2012/chart" uri="{02D57815-91ED-43cb-92C2-25804820EDAC}">
                        <c15:formulaRef>
                          <c15:sqref>'Balance commerciale IAA'!$E$28</c15:sqref>
                        </c15:formulaRef>
                      </c:ext>
                    </c:extLst>
                    <c:strCache>
                      <c:ptCount val="1"/>
                      <c:pt idx="0">
                        <c:v>2016</c:v>
                      </c:pt>
                    </c:strCache>
                  </c:strRef>
                </c:tx>
                <c:spPr>
                  <a:solidFill>
                    <a:schemeClr val="accent5"/>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IAA'!$C$29:$C$40</c15:sqref>
                        </c15:formulaRef>
                      </c:ext>
                    </c:extLst>
                    <c:strCache>
                      <c:ptCount val="11"/>
                      <c:pt idx="0">
                        <c:v>1. États-Unis</c:v>
                      </c:pt>
                      <c:pt idx="1">
                        <c:v>2. Japon</c:v>
                      </c:pt>
                      <c:pt idx="2">
                        <c:v>3. Guatemala</c:v>
                      </c:pt>
                      <c:pt idx="3">
                        <c:v>4. Le Salvador</c:v>
                      </c:pt>
                      <c:pt idx="4">
                        <c:v>5. République Dominicaine</c:v>
                      </c:pt>
                      <c:pt idx="5">
                        <c:v>9. France</c:v>
                      </c:pt>
                      <c:pt idx="6">
                        <c:v>5. Espagne</c:v>
                      </c:pt>
                      <c:pt idx="7">
                        <c:v>4. Chili</c:v>
                      </c:pt>
                      <c:pt idx="8">
                        <c:v>3. Canada</c:v>
                      </c:pt>
                      <c:pt idx="9">
                        <c:v>2. Chine</c:v>
                      </c:pt>
                      <c:pt idx="10">
                        <c:v>1. Brésil</c:v>
                      </c:pt>
                    </c:strCache>
                  </c:strRef>
                </c:cat>
                <c:val>
                  <c:numRef>
                    <c:extLst xmlns:c15="http://schemas.microsoft.com/office/drawing/2012/chart">
                      <c:ext xmlns:c15="http://schemas.microsoft.com/office/drawing/2012/chart" uri="{02D57815-91ED-43cb-92C2-25804820EDAC}">
                        <c15:formulaRef>
                          <c15:sqref>'Balance commerciale IAA'!$E$29:$E$40</c15:sqref>
                        </c15:formulaRef>
                      </c:ext>
                    </c:extLst>
                    <c:numCache>
                      <c:formatCode>0</c:formatCode>
                      <c:ptCount val="11"/>
                      <c:pt idx="0">
                        <c:v>4665737885</c:v>
                      </c:pt>
                      <c:pt idx="1">
                        <c:v>733539331</c:v>
                      </c:pt>
                      <c:pt idx="2">
                        <c:v>52280400</c:v>
                      </c:pt>
                      <c:pt idx="3">
                        <c:v>94227290</c:v>
                      </c:pt>
                      <c:pt idx="4">
                        <c:v>69097299</c:v>
                      </c:pt>
                      <c:pt idx="5">
                        <c:v>-147708342</c:v>
                      </c:pt>
                      <c:pt idx="6">
                        <c:v>-113829119</c:v>
                      </c:pt>
                      <c:pt idx="7">
                        <c:v>-417236424</c:v>
                      </c:pt>
                      <c:pt idx="8">
                        <c:v>-833565009</c:v>
                      </c:pt>
                      <c:pt idx="9">
                        <c:v>-327167408</c:v>
                      </c:pt>
                      <c:pt idx="10">
                        <c:v>-216074049</c:v>
                      </c:pt>
                    </c:numCache>
                  </c:numRef>
                </c:val>
                <c:extLst xmlns:c15="http://schemas.microsoft.com/office/drawing/2012/chart">
                  <c:ext xmlns:c16="http://schemas.microsoft.com/office/drawing/2014/chart" uri="{C3380CC4-5D6E-409C-BE32-E72D297353CC}">
                    <c16:uniqueId val="{00000005-1AEF-4509-8DB2-C1737BC115EF}"/>
                  </c:ext>
                </c:extLst>
              </c15:ser>
            </c15:filteredBarSeries>
            <c15:filteredBarSeries>
              <c15:ser>
                <c:idx val="5"/>
                <c:order val="2"/>
                <c:tx>
                  <c:strRef>
                    <c:extLst xmlns:c15="http://schemas.microsoft.com/office/drawing/2012/chart">
                      <c:ext xmlns:c15="http://schemas.microsoft.com/office/drawing/2012/chart" uri="{02D57815-91ED-43cb-92C2-25804820EDAC}">
                        <c15:formulaRef>
                          <c15:sqref>'Balance commerciale IAA'!$F$28</c15:sqref>
                        </c15:formulaRef>
                      </c:ext>
                    </c:extLst>
                    <c:strCache>
                      <c:ptCount val="1"/>
                      <c:pt idx="0">
                        <c:v>2017</c:v>
                      </c:pt>
                    </c:strCache>
                  </c:strRef>
                </c:tx>
                <c:spPr>
                  <a:solidFill>
                    <a:schemeClr val="accent6"/>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IAA'!$C$29:$C$40</c15:sqref>
                        </c15:formulaRef>
                      </c:ext>
                    </c:extLst>
                    <c:strCache>
                      <c:ptCount val="11"/>
                      <c:pt idx="0">
                        <c:v>1. États-Unis</c:v>
                      </c:pt>
                      <c:pt idx="1">
                        <c:v>2. Japon</c:v>
                      </c:pt>
                      <c:pt idx="2">
                        <c:v>3. Guatemala</c:v>
                      </c:pt>
                      <c:pt idx="3">
                        <c:v>4. Le Salvador</c:v>
                      </c:pt>
                      <c:pt idx="4">
                        <c:v>5. République Dominicaine</c:v>
                      </c:pt>
                      <c:pt idx="5">
                        <c:v>9. France</c:v>
                      </c:pt>
                      <c:pt idx="6">
                        <c:v>5. Espagne</c:v>
                      </c:pt>
                      <c:pt idx="7">
                        <c:v>4. Chili</c:v>
                      </c:pt>
                      <c:pt idx="8">
                        <c:v>3. Canada</c:v>
                      </c:pt>
                      <c:pt idx="9">
                        <c:v>2. Chine</c:v>
                      </c:pt>
                      <c:pt idx="10">
                        <c:v>1. Brésil</c:v>
                      </c:pt>
                    </c:strCache>
                  </c:strRef>
                </c:cat>
                <c:val>
                  <c:numRef>
                    <c:extLst xmlns:c15="http://schemas.microsoft.com/office/drawing/2012/chart">
                      <c:ext xmlns:c15="http://schemas.microsoft.com/office/drawing/2012/chart" uri="{02D57815-91ED-43cb-92C2-25804820EDAC}">
                        <c15:formulaRef>
                          <c15:sqref>'Balance commerciale IAA'!$F$29:$F$40</c15:sqref>
                        </c15:formulaRef>
                      </c:ext>
                    </c:extLst>
                    <c:numCache>
                      <c:formatCode>0</c:formatCode>
                      <c:ptCount val="11"/>
                      <c:pt idx="0">
                        <c:v>6293611267</c:v>
                      </c:pt>
                      <c:pt idx="1">
                        <c:v>815481505</c:v>
                      </c:pt>
                      <c:pt idx="2">
                        <c:v>2119985</c:v>
                      </c:pt>
                      <c:pt idx="3">
                        <c:v>108071506</c:v>
                      </c:pt>
                      <c:pt idx="4">
                        <c:v>77326706</c:v>
                      </c:pt>
                      <c:pt idx="5">
                        <c:v>-7904121</c:v>
                      </c:pt>
                      <c:pt idx="6">
                        <c:v>-184180219</c:v>
                      </c:pt>
                      <c:pt idx="7">
                        <c:v>-392052375</c:v>
                      </c:pt>
                      <c:pt idx="8">
                        <c:v>-794745166</c:v>
                      </c:pt>
                      <c:pt idx="9">
                        <c:v>-250836970</c:v>
                      </c:pt>
                      <c:pt idx="10">
                        <c:v>-405564183</c:v>
                      </c:pt>
                    </c:numCache>
                  </c:numRef>
                </c:val>
                <c:extLst xmlns:c15="http://schemas.microsoft.com/office/drawing/2012/chart">
                  <c:ext xmlns:c16="http://schemas.microsoft.com/office/drawing/2014/chart" uri="{C3380CC4-5D6E-409C-BE32-E72D297353CC}">
                    <c16:uniqueId val="{00000006-1AEF-4509-8DB2-C1737BC115EF}"/>
                  </c:ext>
                </c:extLst>
              </c15:ser>
            </c15:filteredBarSeries>
            <c15:filteredBarSeries>
              <c15:ser>
                <c:idx val="6"/>
                <c:order val="3"/>
                <c:tx>
                  <c:strRef>
                    <c:extLst xmlns:c15="http://schemas.microsoft.com/office/drawing/2012/chart">
                      <c:ext xmlns:c15="http://schemas.microsoft.com/office/drawing/2012/chart" uri="{02D57815-91ED-43cb-92C2-25804820EDAC}">
                        <c15:formulaRef>
                          <c15:sqref>'Balance commerciale IAA'!$G$28</c15:sqref>
                        </c15:formulaRef>
                      </c:ext>
                    </c:extLst>
                    <c:strCache>
                      <c:ptCount val="1"/>
                      <c:pt idx="0">
                        <c:v>2018</c:v>
                      </c:pt>
                    </c:strCache>
                  </c:strRef>
                </c:tx>
                <c:spPr>
                  <a:solidFill>
                    <a:schemeClr val="accent1">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IAA'!$C$29:$C$40</c15:sqref>
                        </c15:formulaRef>
                      </c:ext>
                    </c:extLst>
                    <c:strCache>
                      <c:ptCount val="11"/>
                      <c:pt idx="0">
                        <c:v>1. États-Unis</c:v>
                      </c:pt>
                      <c:pt idx="1">
                        <c:v>2. Japon</c:v>
                      </c:pt>
                      <c:pt idx="2">
                        <c:v>3. Guatemala</c:v>
                      </c:pt>
                      <c:pt idx="3">
                        <c:v>4. Le Salvador</c:v>
                      </c:pt>
                      <c:pt idx="4">
                        <c:v>5. République Dominicaine</c:v>
                      </c:pt>
                      <c:pt idx="5">
                        <c:v>9. France</c:v>
                      </c:pt>
                      <c:pt idx="6">
                        <c:v>5. Espagne</c:v>
                      </c:pt>
                      <c:pt idx="7">
                        <c:v>4. Chili</c:v>
                      </c:pt>
                      <c:pt idx="8">
                        <c:v>3. Canada</c:v>
                      </c:pt>
                      <c:pt idx="9">
                        <c:v>2. Chine</c:v>
                      </c:pt>
                      <c:pt idx="10">
                        <c:v>1. Brésil</c:v>
                      </c:pt>
                    </c:strCache>
                  </c:strRef>
                </c:cat>
                <c:val>
                  <c:numRef>
                    <c:extLst xmlns:c15="http://schemas.microsoft.com/office/drawing/2012/chart">
                      <c:ext xmlns:c15="http://schemas.microsoft.com/office/drawing/2012/chart" uri="{02D57815-91ED-43cb-92C2-25804820EDAC}">
                        <c15:formulaRef>
                          <c15:sqref>'Balance commerciale IAA'!$G$29:$G$40</c15:sqref>
                        </c15:formulaRef>
                      </c:ext>
                    </c:extLst>
                    <c:numCache>
                      <c:formatCode>0</c:formatCode>
                      <c:ptCount val="11"/>
                      <c:pt idx="0">
                        <c:v>6441030736</c:v>
                      </c:pt>
                      <c:pt idx="1">
                        <c:v>816354065</c:v>
                      </c:pt>
                      <c:pt idx="2">
                        <c:v>81790946</c:v>
                      </c:pt>
                      <c:pt idx="3">
                        <c:v>116396844</c:v>
                      </c:pt>
                      <c:pt idx="4">
                        <c:v>86585626</c:v>
                      </c:pt>
                      <c:pt idx="5">
                        <c:v>-72418244</c:v>
                      </c:pt>
                      <c:pt idx="6">
                        <c:v>-111671873</c:v>
                      </c:pt>
                      <c:pt idx="7">
                        <c:v>-346119578</c:v>
                      </c:pt>
                      <c:pt idx="8">
                        <c:v>-899357329</c:v>
                      </c:pt>
                      <c:pt idx="9">
                        <c:v>-131391331</c:v>
                      </c:pt>
                      <c:pt idx="10">
                        <c:v>-339581324</c:v>
                      </c:pt>
                    </c:numCache>
                  </c:numRef>
                </c:val>
                <c:extLst xmlns:c15="http://schemas.microsoft.com/office/drawing/2012/chart">
                  <c:ext xmlns:c16="http://schemas.microsoft.com/office/drawing/2014/chart" uri="{C3380CC4-5D6E-409C-BE32-E72D297353CC}">
                    <c16:uniqueId val="{00000007-1AEF-4509-8DB2-C1737BC115EF}"/>
                  </c:ext>
                </c:extLst>
              </c15:ser>
            </c15:filteredBarSeries>
            <c15:filteredBarSeries>
              <c15:ser>
                <c:idx val="7"/>
                <c:order val="4"/>
                <c:tx>
                  <c:strRef>
                    <c:extLst xmlns:c15="http://schemas.microsoft.com/office/drawing/2012/chart">
                      <c:ext xmlns:c15="http://schemas.microsoft.com/office/drawing/2012/chart" uri="{02D57815-91ED-43cb-92C2-25804820EDAC}">
                        <c15:formulaRef>
                          <c15:sqref>'Balance commerciale IAA'!$H$28</c15:sqref>
                        </c15:formulaRef>
                      </c:ext>
                    </c:extLst>
                    <c:strCache>
                      <c:ptCount val="1"/>
                      <c:pt idx="0">
                        <c:v>2019</c:v>
                      </c:pt>
                    </c:strCache>
                  </c:strRef>
                </c:tx>
                <c:spPr>
                  <a:solidFill>
                    <a:schemeClr val="accent2">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IAA'!$C$29:$C$40</c15:sqref>
                        </c15:formulaRef>
                      </c:ext>
                    </c:extLst>
                    <c:strCache>
                      <c:ptCount val="11"/>
                      <c:pt idx="0">
                        <c:v>1. États-Unis</c:v>
                      </c:pt>
                      <c:pt idx="1">
                        <c:v>2. Japon</c:v>
                      </c:pt>
                      <c:pt idx="2">
                        <c:v>3. Guatemala</c:v>
                      </c:pt>
                      <c:pt idx="3">
                        <c:v>4. Le Salvador</c:v>
                      </c:pt>
                      <c:pt idx="4">
                        <c:v>5. République Dominicaine</c:v>
                      </c:pt>
                      <c:pt idx="5">
                        <c:v>9. France</c:v>
                      </c:pt>
                      <c:pt idx="6">
                        <c:v>5. Espagne</c:v>
                      </c:pt>
                      <c:pt idx="7">
                        <c:v>4. Chili</c:v>
                      </c:pt>
                      <c:pt idx="8">
                        <c:v>3. Canada</c:v>
                      </c:pt>
                      <c:pt idx="9">
                        <c:v>2. Chine</c:v>
                      </c:pt>
                      <c:pt idx="10">
                        <c:v>1. Brésil</c:v>
                      </c:pt>
                    </c:strCache>
                  </c:strRef>
                </c:cat>
                <c:val>
                  <c:numRef>
                    <c:extLst xmlns:c15="http://schemas.microsoft.com/office/drawing/2012/chart">
                      <c:ext xmlns:c15="http://schemas.microsoft.com/office/drawing/2012/chart" uri="{02D57815-91ED-43cb-92C2-25804820EDAC}">
                        <c15:formulaRef>
                          <c15:sqref>'Balance commerciale IAA'!$H$29:$H$40</c15:sqref>
                        </c15:formulaRef>
                      </c:ext>
                    </c:extLst>
                    <c:numCache>
                      <c:formatCode>0</c:formatCode>
                      <c:ptCount val="11"/>
                      <c:pt idx="0">
                        <c:v>10178796512</c:v>
                      </c:pt>
                      <c:pt idx="1">
                        <c:v>990318389</c:v>
                      </c:pt>
                      <c:pt idx="2">
                        <c:v>127527391</c:v>
                      </c:pt>
                      <c:pt idx="3">
                        <c:v>125009375</c:v>
                      </c:pt>
                      <c:pt idx="4">
                        <c:v>102595292</c:v>
                      </c:pt>
                      <c:pt idx="5">
                        <c:v>-102222675</c:v>
                      </c:pt>
                      <c:pt idx="6">
                        <c:v>-132094692</c:v>
                      </c:pt>
                      <c:pt idx="7">
                        <c:v>-365773971</c:v>
                      </c:pt>
                      <c:pt idx="8">
                        <c:v>-727807991</c:v>
                      </c:pt>
                      <c:pt idx="9">
                        <c:v>76973422</c:v>
                      </c:pt>
                      <c:pt idx="10">
                        <c:v>-739362901</c:v>
                      </c:pt>
                    </c:numCache>
                  </c:numRef>
                </c:val>
                <c:extLst xmlns:c15="http://schemas.microsoft.com/office/drawing/2012/chart">
                  <c:ext xmlns:c16="http://schemas.microsoft.com/office/drawing/2014/chart" uri="{C3380CC4-5D6E-409C-BE32-E72D297353CC}">
                    <c16:uniqueId val="{00000008-1AEF-4509-8DB2-C1737BC115EF}"/>
                  </c:ext>
                </c:extLst>
              </c15:ser>
            </c15:filteredBarSeries>
            <c15:filteredBarSeries>
              <c15:ser>
                <c:idx val="8"/>
                <c:order val="5"/>
                <c:tx>
                  <c:strRef>
                    <c:extLst xmlns:c15="http://schemas.microsoft.com/office/drawing/2012/chart">
                      <c:ext xmlns:c15="http://schemas.microsoft.com/office/drawing/2012/chart" uri="{02D57815-91ED-43cb-92C2-25804820EDAC}">
                        <c15:formulaRef>
                          <c15:sqref>'Balance commerciale IAA'!$I$28</c15:sqref>
                        </c15:formulaRef>
                      </c:ext>
                    </c:extLst>
                    <c:strCache>
                      <c:ptCount val="1"/>
                      <c:pt idx="0">
                        <c:v>2020</c:v>
                      </c:pt>
                    </c:strCache>
                  </c:strRef>
                </c:tx>
                <c:spPr>
                  <a:solidFill>
                    <a:schemeClr val="accent3">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IAA'!$C$29:$C$40</c15:sqref>
                        </c15:formulaRef>
                      </c:ext>
                    </c:extLst>
                    <c:strCache>
                      <c:ptCount val="11"/>
                      <c:pt idx="0">
                        <c:v>1. États-Unis</c:v>
                      </c:pt>
                      <c:pt idx="1">
                        <c:v>2. Japon</c:v>
                      </c:pt>
                      <c:pt idx="2">
                        <c:v>3. Guatemala</c:v>
                      </c:pt>
                      <c:pt idx="3">
                        <c:v>4. Le Salvador</c:v>
                      </c:pt>
                      <c:pt idx="4">
                        <c:v>5. République Dominicaine</c:v>
                      </c:pt>
                      <c:pt idx="5">
                        <c:v>9. France</c:v>
                      </c:pt>
                      <c:pt idx="6">
                        <c:v>5. Espagne</c:v>
                      </c:pt>
                      <c:pt idx="7">
                        <c:v>4. Chili</c:v>
                      </c:pt>
                      <c:pt idx="8">
                        <c:v>3. Canada</c:v>
                      </c:pt>
                      <c:pt idx="9">
                        <c:v>2. Chine</c:v>
                      </c:pt>
                      <c:pt idx="10">
                        <c:v>1. Brésil</c:v>
                      </c:pt>
                    </c:strCache>
                  </c:strRef>
                </c:cat>
                <c:val>
                  <c:numRef>
                    <c:extLst xmlns:c15="http://schemas.microsoft.com/office/drawing/2012/chart">
                      <c:ext xmlns:c15="http://schemas.microsoft.com/office/drawing/2012/chart" uri="{02D57815-91ED-43cb-92C2-25804820EDAC}">
                        <c15:formulaRef>
                          <c15:sqref>'Balance commerciale IAA'!$I$29:$I$40</c15:sqref>
                        </c15:formulaRef>
                      </c:ext>
                    </c:extLst>
                    <c:numCache>
                      <c:formatCode>0</c:formatCode>
                      <c:ptCount val="11"/>
                      <c:pt idx="0">
                        <c:v>13109711940</c:v>
                      </c:pt>
                      <c:pt idx="1">
                        <c:v>942671860</c:v>
                      </c:pt>
                      <c:pt idx="2">
                        <c:v>118215109</c:v>
                      </c:pt>
                      <c:pt idx="3">
                        <c:v>224479933</c:v>
                      </c:pt>
                      <c:pt idx="4">
                        <c:v>102550036</c:v>
                      </c:pt>
                      <c:pt idx="5">
                        <c:v>-128805160</c:v>
                      </c:pt>
                      <c:pt idx="6">
                        <c:v>-88354305</c:v>
                      </c:pt>
                      <c:pt idx="7">
                        <c:v>-331727148</c:v>
                      </c:pt>
                      <c:pt idx="8">
                        <c:v>-711773157</c:v>
                      </c:pt>
                      <c:pt idx="9">
                        <c:v>71290614</c:v>
                      </c:pt>
                      <c:pt idx="10">
                        <c:v>-549622830</c:v>
                      </c:pt>
                    </c:numCache>
                  </c:numRef>
                </c:val>
                <c:extLst xmlns:c15="http://schemas.microsoft.com/office/drawing/2012/chart">
                  <c:ext xmlns:c16="http://schemas.microsoft.com/office/drawing/2014/chart" uri="{C3380CC4-5D6E-409C-BE32-E72D297353CC}">
                    <c16:uniqueId val="{00000009-1AEF-4509-8DB2-C1737BC115EF}"/>
                  </c:ext>
                </c:extLst>
              </c15:ser>
            </c15:filteredBarSeries>
          </c:ext>
        </c:extLst>
      </c:barChart>
      <c:catAx>
        <c:axId val="482964392"/>
        <c:scaling>
          <c:orientation val="minMax"/>
        </c:scaling>
        <c:delete val="0"/>
        <c:axPos val="b"/>
        <c:numFmt formatCode="General" sourceLinked="1"/>
        <c:majorTickMark val="none"/>
        <c:minorTickMark val="none"/>
        <c:tickLblPos val="nextTo"/>
        <c:spPr>
          <a:noFill/>
          <a:ln w="9525" cap="flat" cmpd="sng" algn="ctr">
            <a:solidFill>
              <a:schemeClr val="accent6"/>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20714176"/>
        <c:crosses val="autoZero"/>
        <c:auto val="1"/>
        <c:lblAlgn val="ctr"/>
        <c:lblOffset val="100"/>
        <c:noMultiLvlLbl val="0"/>
      </c:catAx>
      <c:valAx>
        <c:axId val="520714176"/>
        <c:scaling>
          <c:orientation val="minMax"/>
          <c:min val="-20000000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482964392"/>
        <c:crosses val="autoZero"/>
        <c:crossBetween val="between"/>
        <c:dispUnits>
          <c:builtInUnit val="billions"/>
          <c:dispUnitsLbl>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en-US"/>
                    <a:t>Milliards (en €)</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explosion val="13"/>
          <c:dPt>
            <c:idx val="0"/>
            <c:bubble3D val="0"/>
            <c:spPr>
              <a:solidFill>
                <a:srgbClr val="00FF00"/>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4898-41A0-8F40-15B89AF7D2B5}"/>
              </c:ext>
            </c:extLst>
          </c:dPt>
          <c:dPt>
            <c:idx val="1"/>
            <c:bubble3D val="0"/>
            <c:spPr>
              <a:solidFill>
                <a:schemeClr val="bg1">
                  <a:lumMod val="95000"/>
                </a:schemeClr>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4898-41A0-8F40-15B89AF7D2B5}"/>
              </c:ext>
            </c:extLst>
          </c:dPt>
          <c:dLbls>
            <c:dLbl>
              <c:idx val="0"/>
              <c:layout>
                <c:manualLayout>
                  <c:x val="-3.4931499313666493E-2"/>
                  <c:y val="3.6697408236814437E-2"/>
                </c:manualLayout>
              </c:layout>
              <c:tx>
                <c:rich>
                  <a:bodyPr/>
                  <a:lstStyle/>
                  <a:p>
                    <a:r>
                      <a:rPr lang="fr-FR" dirty="0">
                        <a:solidFill>
                          <a:srgbClr val="00FF00"/>
                        </a:solidFill>
                      </a:rPr>
                      <a:t>Importations </a:t>
                    </a:r>
                    <a:r>
                      <a:rPr lang="fr-FR" dirty="0" smtClean="0">
                        <a:solidFill>
                          <a:srgbClr val="00FF00"/>
                        </a:solidFill>
                      </a:rPr>
                      <a:t>mexicaines de </a:t>
                    </a:r>
                    <a:r>
                      <a:rPr lang="fr-FR" dirty="0">
                        <a:solidFill>
                          <a:srgbClr val="00FF00"/>
                        </a:solidFill>
                      </a:rPr>
                      <a:t>produits agricoles et </a:t>
                    </a:r>
                    <a:r>
                      <a:rPr lang="fr-FR" dirty="0" smtClean="0">
                        <a:solidFill>
                          <a:srgbClr val="00FF00"/>
                        </a:solidFill>
                      </a:rPr>
                      <a:t>agro-alimentaires avec la France</a:t>
                    </a:r>
                    <a:r>
                      <a:rPr lang="fr-FR" baseline="0" dirty="0">
                        <a:solidFill>
                          <a:srgbClr val="00FF00"/>
                        </a:solidFill>
                      </a:rPr>
                      <a:t>
</a:t>
                    </a:r>
                    <a:fld id="{871DB0F4-C430-4414-B774-C0907634F5A6}" type="VALUE">
                      <a:rPr lang="fr-FR" baseline="0">
                        <a:solidFill>
                          <a:srgbClr val="00FF00"/>
                        </a:solidFill>
                      </a:rPr>
                      <a:pPr/>
                      <a:t>[VALEUR]</a:t>
                    </a:fld>
                    <a:endParaRPr lang="fr-FR" baseline="0" dirty="0">
                      <a:solidFill>
                        <a:srgbClr val="00FF00"/>
                      </a:solidFill>
                    </a:endParaRPr>
                  </a:p>
                </c:rich>
              </c:tx>
              <c:dLblPos val="bestFit"/>
              <c:showLegendKey val="0"/>
              <c:showVal val="1"/>
              <c:showCatName val="1"/>
              <c:showSerName val="0"/>
              <c:showPercent val="0"/>
              <c:showBubbleSize val="0"/>
              <c:extLst>
                <c:ext xmlns:c15="http://schemas.microsoft.com/office/drawing/2012/chart" uri="{CE6537A1-D6FC-4f65-9D91-7224C49458BB}">
                  <c15:layout>
                    <c:manualLayout>
                      <c:w val="0.21931852673529786"/>
                      <c:h val="0.25443425076452597"/>
                    </c:manualLayout>
                  </c15:layout>
                  <c15:dlblFieldTable/>
                  <c15:showDataLabelsRange val="0"/>
                </c:ext>
                <c:ext xmlns:c16="http://schemas.microsoft.com/office/drawing/2014/chart" uri="{C3380CC4-5D6E-409C-BE32-E72D297353CC}">
                  <c16:uniqueId val="{00000001-4898-41A0-8F40-15B89AF7D2B5}"/>
                </c:ext>
              </c:extLst>
            </c:dLbl>
            <c:dLbl>
              <c:idx val="1"/>
              <c:layout>
                <c:manualLayout>
                  <c:x val="0.47260263777313388"/>
                  <c:y val="-4.8929663608562692E-2"/>
                </c:manualLayout>
              </c:layout>
              <c:tx>
                <c:rich>
                  <a:bodyPr rot="0" spcFirstLastPara="1" vertOverflow="ellipsis" vert="horz" wrap="square" anchor="ctr" anchorCtr="1"/>
                  <a:lstStyle/>
                  <a:p>
                    <a:pPr>
                      <a:defRPr sz="800" b="1" i="0" u="none" strike="noStrike" kern="1200" baseline="0">
                        <a:solidFill>
                          <a:schemeClr val="bg1"/>
                        </a:solidFill>
                        <a:latin typeface="Marianne" panose="02000000000000000000" pitchFamily="50" charset="0"/>
                        <a:ea typeface="+mn-ea"/>
                        <a:cs typeface="+mn-cs"/>
                      </a:defRPr>
                    </a:pPr>
                    <a:fld id="{A96D9671-661D-4BD2-A501-34FC38D8BF67}" type="CATEGORYNAME">
                      <a:rPr lang="en-US">
                        <a:solidFill>
                          <a:schemeClr val="bg1"/>
                        </a:solidFill>
                      </a:rPr>
                      <a:pPr>
                        <a:defRPr b="1">
                          <a:solidFill>
                            <a:schemeClr val="bg1"/>
                          </a:solidFill>
                        </a:defRPr>
                      </a:pPr>
                      <a:t>[NOM DE CATÉGORIE]</a:t>
                    </a:fld>
                    <a:r>
                      <a:rPr lang="en-US" dirty="0">
                        <a:solidFill>
                          <a:schemeClr val="bg1"/>
                        </a:solidFill>
                      </a:rPr>
                      <a:t> importations</a:t>
                    </a:r>
                    <a:r>
                      <a:rPr lang="en-US" baseline="0" dirty="0">
                        <a:solidFill>
                          <a:schemeClr val="bg1"/>
                        </a:solidFill>
                      </a:rPr>
                      <a:t>
</a:t>
                    </a:r>
                    <a:fld id="{AD779626-501E-4565-AA26-084A90CB37E9}" type="VALUE">
                      <a:rPr lang="en-US" baseline="0">
                        <a:solidFill>
                          <a:schemeClr val="bg1"/>
                        </a:solidFill>
                      </a:rPr>
                      <a:pPr>
                        <a:defRPr b="1">
                          <a:solidFill>
                            <a:schemeClr val="bg1"/>
                          </a:solidFill>
                        </a:defRPr>
                      </a:pPr>
                      <a:t>[VALEUR]</a:t>
                    </a:fld>
                    <a:endParaRPr lang="en-US" baseline="0" dirty="0">
                      <a:solidFill>
                        <a:schemeClr val="bg1"/>
                      </a:solidFill>
                    </a:endParaRPr>
                  </a:p>
                </c:rich>
              </c:tx>
              <c:spPr>
                <a:noFill/>
                <a:ln>
                  <a:noFill/>
                </a:ln>
                <a:effectLst/>
              </c:spPr>
              <c:txPr>
                <a:bodyPr rot="0" spcFirstLastPara="1" vertOverflow="ellipsis" vert="horz" wrap="square" anchor="ctr" anchorCtr="1"/>
                <a:lstStyle/>
                <a:p>
                  <a:pPr>
                    <a:defRPr sz="800" b="1" i="0" u="none" strike="noStrike" kern="1200" baseline="0">
                      <a:solidFill>
                        <a:schemeClr val="bg1"/>
                      </a:solidFill>
                      <a:latin typeface="Marianne" panose="02000000000000000000" pitchFamily="50" charset="0"/>
                      <a:ea typeface="+mn-ea"/>
                      <a:cs typeface="+mn-cs"/>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3-4898-41A0-8F40-15B89AF7D2B5}"/>
                </c:ext>
              </c:extLst>
            </c:dLbl>
            <c:spPr>
              <a:noFill/>
              <a:ln>
                <a:noFill/>
              </a:ln>
              <a:effectLst/>
            </c:spPr>
            <c:txPr>
              <a:bodyPr rot="0" spcFirstLastPara="1" vertOverflow="ellipsis" vert="horz" wrap="square" anchor="ctr" anchorCtr="1"/>
              <a:lstStyle/>
              <a:p>
                <a:pPr>
                  <a:defRPr sz="800" b="1" i="0" u="none" strike="noStrike" kern="1200" baseline="0">
                    <a:solidFill>
                      <a:srgbClr val="00FF00"/>
                    </a:solidFill>
                    <a:latin typeface="Marianne" panose="02000000000000000000" pitchFamily="50" charset="0"/>
                    <a:ea typeface="+mn-ea"/>
                    <a:cs typeface="+mn-cs"/>
                  </a:defRPr>
                </a:pPr>
                <a:endParaRPr lang="fr-FR"/>
              </a:p>
            </c:txPr>
            <c:dLblPos val="outEnd"/>
            <c:showLegendKey val="0"/>
            <c:showVal val="1"/>
            <c:showCatName val="1"/>
            <c:showSerName val="0"/>
            <c:showPercent val="0"/>
            <c:showBubbleSize val="0"/>
            <c:separator>
</c:separator>
            <c:showLeaderLines val="0"/>
            <c:extLst>
              <c:ext xmlns:c15="http://schemas.microsoft.com/office/drawing/2012/chart" uri="{CE6537A1-D6FC-4f65-9D91-7224C49458BB}"/>
            </c:extLst>
          </c:dLbls>
          <c:cat>
            <c:strRef>
              <c:f>'Import. IAA'!$C$31:$C$33</c:f>
              <c:strCache>
                <c:ptCount val="2"/>
                <c:pt idx="0">
                  <c:v>Produits agricoles et agro-alimentaires</c:v>
                </c:pt>
                <c:pt idx="1">
                  <c:v>Autres</c:v>
                </c:pt>
              </c:strCache>
              <c:extLst/>
            </c:strRef>
          </c:cat>
          <c:val>
            <c:numRef>
              <c:f>'Import. IAA'!$M$31:$M$33</c:f>
              <c:numCache>
                <c:formatCode>0%</c:formatCode>
                <c:ptCount val="2"/>
                <c:pt idx="0">
                  <c:v>5.6038790292319791E-2</c:v>
                </c:pt>
                <c:pt idx="1">
                  <c:v>0.94396120970768016</c:v>
                </c:pt>
              </c:numCache>
              <c:extLst/>
            </c:numRef>
          </c:val>
          <c:extLst>
            <c:ext xmlns:c16="http://schemas.microsoft.com/office/drawing/2014/chart" uri="{C3380CC4-5D6E-409C-BE32-E72D297353CC}">
              <c16:uniqueId val="{00000004-4898-41A0-8F40-15B89AF7D2B5}"/>
            </c:ext>
          </c:extLst>
        </c:ser>
        <c:dLbls>
          <c:showLegendKey val="0"/>
          <c:showVal val="0"/>
          <c:showCatName val="0"/>
          <c:showSerName val="0"/>
          <c:showPercent val="0"/>
          <c:showBubbleSize val="0"/>
          <c:showLeaderLines val="0"/>
        </c:dLbls>
        <c:firstSliceAng val="40"/>
      </c:pieChart>
      <c:spPr>
        <a:noFill/>
        <a:ln>
          <a:noFill/>
        </a:ln>
        <a:effectLst/>
      </c:spPr>
    </c:plotArea>
    <c:plotVisOnly val="1"/>
    <c:dispBlanksAs val="gap"/>
    <c:showDLblsOverMax val="0"/>
  </c:chart>
  <c:spPr>
    <a:noFill/>
    <a:ln>
      <a:noFill/>
    </a:ln>
    <a:effectLst/>
  </c:spPr>
  <c:txPr>
    <a:bodyPr/>
    <a:lstStyle/>
    <a:p>
      <a:pPr>
        <a:defRPr sz="800">
          <a:latin typeface="Marianne" panose="02000000000000000000" pitchFamily="50" charset="0"/>
        </a:defRPr>
      </a:pPr>
      <a:endParaRPr lang="fr-FR"/>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5"/>
          <c:order val="5"/>
          <c:tx>
            <c:strRef>
              <c:f>'Import. IAA'!$C$51</c:f>
              <c:strCache>
                <c:ptCount val="1"/>
                <c:pt idx="0">
                  <c:v>France</c:v>
                </c:pt>
              </c:strCache>
            </c:strRef>
          </c:tx>
          <c:spPr>
            <a:solidFill>
              <a:schemeClr val="accent6"/>
            </a:solidFill>
            <a:ln>
              <a:noFill/>
            </a:ln>
            <a:effectLst/>
          </c:spPr>
          <c:invertIfNegative val="0"/>
          <c:dPt>
            <c:idx val="0"/>
            <c:invertIfNegative val="0"/>
            <c:bubble3D val="0"/>
            <c:spPr>
              <a:solidFill>
                <a:schemeClr val="tx2">
                  <a:lumMod val="20000"/>
                  <a:lumOff val="80000"/>
                </a:schemeClr>
              </a:solidFill>
              <a:ln>
                <a:noFill/>
              </a:ln>
              <a:effectLst/>
            </c:spPr>
            <c:extLst>
              <c:ext xmlns:c16="http://schemas.microsoft.com/office/drawing/2014/chart" uri="{C3380CC4-5D6E-409C-BE32-E72D297353CC}">
                <c16:uniqueId val="{00000001-A1C3-4F98-A892-6F3B3218D86B}"/>
              </c:ext>
            </c:extLst>
          </c:dPt>
          <c:dPt>
            <c:idx val="1"/>
            <c:invertIfNegative val="0"/>
            <c:bubble3D val="0"/>
            <c:spPr>
              <a:solidFill>
                <a:schemeClr val="tx2">
                  <a:lumMod val="60000"/>
                  <a:lumOff val="40000"/>
                </a:schemeClr>
              </a:solidFill>
              <a:ln>
                <a:noFill/>
              </a:ln>
              <a:effectLst/>
            </c:spPr>
            <c:extLst>
              <c:ext xmlns:c16="http://schemas.microsoft.com/office/drawing/2014/chart" uri="{C3380CC4-5D6E-409C-BE32-E72D297353CC}">
                <c16:uniqueId val="{00000003-A1C3-4F98-A892-6F3B3218D86B}"/>
              </c:ext>
            </c:extLst>
          </c:dPt>
          <c:dPt>
            <c:idx val="2"/>
            <c:invertIfNegative val="0"/>
            <c:bubble3D val="0"/>
            <c:spPr>
              <a:solidFill>
                <a:schemeClr val="tx2"/>
              </a:solidFill>
              <a:ln>
                <a:noFill/>
              </a:ln>
              <a:effectLst/>
            </c:spPr>
            <c:extLst>
              <c:ext xmlns:c16="http://schemas.microsoft.com/office/drawing/2014/chart" uri="{C3380CC4-5D6E-409C-BE32-E72D297353CC}">
                <c16:uniqueId val="{00000005-A1C3-4F98-A892-6F3B3218D86B}"/>
              </c:ext>
            </c:extLst>
          </c:dPt>
          <c:dPt>
            <c:idx val="3"/>
            <c:invertIfNegative val="0"/>
            <c:bubble3D val="0"/>
            <c:spPr>
              <a:solidFill>
                <a:srgbClr val="FF0000"/>
              </a:solidFill>
              <a:ln>
                <a:noFill/>
              </a:ln>
              <a:effectLst/>
            </c:spPr>
            <c:extLst>
              <c:ext xmlns:c16="http://schemas.microsoft.com/office/drawing/2014/chart" uri="{C3380CC4-5D6E-409C-BE32-E72D297353CC}">
                <c16:uniqueId val="{00000007-A1C3-4F98-A892-6F3B3218D86B}"/>
              </c:ext>
            </c:extLst>
          </c:dPt>
          <c:cat>
            <c:strRef>
              <c:f>'Import. IAA'!$J$38:$M$38</c:f>
              <c:strCache>
                <c:ptCount val="4"/>
                <c:pt idx="0">
                  <c:v>2021</c:v>
                </c:pt>
                <c:pt idx="1">
                  <c:v>2022</c:v>
                </c:pt>
                <c:pt idx="2">
                  <c:v>2023</c:v>
                </c:pt>
                <c:pt idx="3">
                  <c:v>2024</c:v>
                </c:pt>
              </c:strCache>
            </c:strRef>
          </c:cat>
          <c:val>
            <c:numRef>
              <c:f>'Import. IAA'!$J$51:$M$51</c:f>
              <c:numCache>
                <c:formatCode>0</c:formatCode>
                <c:ptCount val="4"/>
                <c:pt idx="0">
                  <c:v>254668779</c:v>
                </c:pt>
                <c:pt idx="1">
                  <c:v>205612576</c:v>
                </c:pt>
                <c:pt idx="2">
                  <c:v>200109391</c:v>
                </c:pt>
                <c:pt idx="3">
                  <c:v>280781504</c:v>
                </c:pt>
              </c:numCache>
            </c:numRef>
          </c:val>
          <c:extLst>
            <c:ext xmlns:c16="http://schemas.microsoft.com/office/drawing/2014/chart" uri="{C3380CC4-5D6E-409C-BE32-E72D297353CC}">
              <c16:uniqueId val="{00000008-A1C3-4F98-A892-6F3B3218D86B}"/>
            </c:ext>
          </c:extLst>
        </c:ser>
        <c:ser>
          <c:idx val="11"/>
          <c:order val="11"/>
          <c:tx>
            <c:strRef>
              <c:f>'Import. IAA'!#REF!</c:f>
              <c:strCache>
                <c:ptCount val="1"/>
                <c:pt idx="0">
                  <c:v>#REF!</c:v>
                </c:pt>
              </c:strCache>
              <c:extLst xmlns:c15="http://schemas.microsoft.com/office/drawing/2012/chart"/>
            </c:strRef>
          </c:tx>
          <c:spPr>
            <a:solidFill>
              <a:schemeClr val="accent6">
                <a:lumMod val="60000"/>
              </a:schemeClr>
            </a:solidFill>
            <a:ln>
              <a:noFill/>
            </a:ln>
            <a:effectLst/>
          </c:spPr>
          <c:invertIfNegative val="0"/>
          <c:cat>
            <c:numRef>
              <c:f>'[2]Import. IAA'!$M$38:$P$38</c:f>
              <c:numCache>
                <c:formatCode>General</c:formatCode>
                <c:ptCount val="4"/>
                <c:pt idx="0">
                  <c:v>2019</c:v>
                </c:pt>
                <c:pt idx="1">
                  <c:v>2020</c:v>
                </c:pt>
                <c:pt idx="2">
                  <c:v>2021</c:v>
                </c:pt>
                <c:pt idx="3">
                  <c:v>2022</c:v>
                </c:pt>
              </c:numCache>
              <c:extLst/>
            </c:numRef>
          </c:cat>
          <c:val>
            <c:numRef>
              <c:f>'Import. IAA'!#REF!</c:f>
              <c:extLst xmlns:c15="http://schemas.microsoft.com/office/drawing/2012/chart"/>
            </c:numRef>
          </c:val>
          <c:extLst>
            <c:ext xmlns:c16="http://schemas.microsoft.com/office/drawing/2014/chart" uri="{C3380CC4-5D6E-409C-BE32-E72D297353CC}">
              <c16:uniqueId val="{00000009-A1C3-4F98-A892-6F3B3218D86B}"/>
            </c:ext>
          </c:extLst>
        </c:ser>
        <c:dLbls>
          <c:showLegendKey val="0"/>
          <c:showVal val="0"/>
          <c:showCatName val="0"/>
          <c:showSerName val="0"/>
          <c:showPercent val="0"/>
          <c:showBubbleSize val="0"/>
        </c:dLbls>
        <c:gapWidth val="100"/>
        <c:overlap val="-27"/>
        <c:axId val="518550632"/>
        <c:axId val="518553376"/>
        <c:extLst>
          <c:ext xmlns:c15="http://schemas.microsoft.com/office/drawing/2012/chart" uri="{02D57815-91ED-43cb-92C2-25804820EDAC}">
            <c15:filteredBarSeries>
              <c15:ser>
                <c:idx val="0"/>
                <c:order val="0"/>
                <c:tx>
                  <c:strRef>
                    <c:extLst>
                      <c:ext uri="{02D57815-91ED-43cb-92C2-25804820EDAC}">
                        <c15:formulaRef>
                          <c15:sqref>'Import. IAA'!$C$39</c15:sqref>
                        </c15:formulaRef>
                      </c:ext>
                    </c:extLst>
                    <c:strCache>
                      <c:ptCount val="1"/>
                      <c:pt idx="0">
                        <c:v>Monde</c:v>
                      </c:pt>
                    </c:strCache>
                  </c:strRef>
                </c:tx>
                <c:spPr>
                  <a:solidFill>
                    <a:schemeClr val="accent1"/>
                  </a:solidFill>
                  <a:ln>
                    <a:noFill/>
                  </a:ln>
                  <a:effectLst/>
                </c:spPr>
                <c:invertIfNegative val="0"/>
                <c:cat>
                  <c:strRef>
                    <c:extLst>
                      <c:ext uri="{02D57815-91ED-43cb-92C2-25804820EDAC}">
                        <c15:formulaRef>
                          <c15:sqref>'Import. IAA'!$J$38:$M$38</c15:sqref>
                        </c15:formulaRef>
                      </c:ext>
                    </c:extLst>
                    <c:strCache>
                      <c:ptCount val="4"/>
                      <c:pt idx="0">
                        <c:v>2021</c:v>
                      </c:pt>
                      <c:pt idx="1">
                        <c:v>2022</c:v>
                      </c:pt>
                      <c:pt idx="2">
                        <c:v>2023</c:v>
                      </c:pt>
                      <c:pt idx="3">
                        <c:v>2024</c:v>
                      </c:pt>
                    </c:strCache>
                  </c:strRef>
                </c:cat>
                <c:val>
                  <c:numRef>
                    <c:extLst>
                      <c:ext uri="{02D57815-91ED-43cb-92C2-25804820EDAC}">
                        <c15:formulaRef>
                          <c15:sqref>'Import. IAA'!$J$39:$M$39</c15:sqref>
                        </c15:formulaRef>
                      </c:ext>
                    </c:extLst>
                    <c:numCache>
                      <c:formatCode>0</c:formatCode>
                      <c:ptCount val="4"/>
                      <c:pt idx="0">
                        <c:v>29702413837</c:v>
                      </c:pt>
                      <c:pt idx="1">
                        <c:v>32216897420</c:v>
                      </c:pt>
                      <c:pt idx="2">
                        <c:v>33188403678</c:v>
                      </c:pt>
                      <c:pt idx="3">
                        <c:v>37214247791</c:v>
                      </c:pt>
                    </c:numCache>
                  </c:numRef>
                </c:val>
                <c:extLst>
                  <c:ext xmlns:c16="http://schemas.microsoft.com/office/drawing/2014/chart" uri="{C3380CC4-5D6E-409C-BE32-E72D297353CC}">
                    <c16:uniqueId val="{0000000A-A1C3-4F98-A892-6F3B3218D86B}"/>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'Import. IAA'!$C$41</c15:sqref>
                        </c15:formulaRef>
                      </c:ext>
                    </c:extLst>
                    <c:strCache>
                      <c:ptCount val="1"/>
                      <c:pt idx="0">
                        <c:v>États-Unis</c:v>
                      </c:pt>
                    </c:strCache>
                  </c:strRef>
                </c:tx>
                <c:spPr>
                  <a:solidFill>
                    <a:schemeClr val="accent2"/>
                  </a:solidFill>
                  <a:ln>
                    <a:noFill/>
                  </a:ln>
                  <a:effectLst/>
                </c:spPr>
                <c:invertIfNegative val="0"/>
                <c:dPt>
                  <c:idx val="0"/>
                  <c:invertIfNegative val="0"/>
                  <c:bubble3D val="0"/>
                  <c:spPr>
                    <a:solidFill>
                      <a:schemeClr val="tx2">
                        <a:lumMod val="20000"/>
                        <a:lumOff val="80000"/>
                      </a:schemeClr>
                    </a:solidFill>
                    <a:ln>
                      <a:noFill/>
                    </a:ln>
                    <a:effectLst/>
                  </c:spPr>
                  <c:extLst xmlns:c15="http://schemas.microsoft.com/office/drawing/2012/chart">
                    <c:ext xmlns:c16="http://schemas.microsoft.com/office/drawing/2014/chart" uri="{C3380CC4-5D6E-409C-BE32-E72D297353CC}">
                      <c16:uniqueId val="{0000000C-A1C3-4F98-A892-6F3B3218D86B}"/>
                    </c:ext>
                  </c:extLst>
                </c:dPt>
                <c:dPt>
                  <c:idx val="1"/>
                  <c:invertIfNegative val="0"/>
                  <c:bubble3D val="0"/>
                  <c:spPr>
                    <a:solidFill>
                      <a:schemeClr val="tx2">
                        <a:lumMod val="60000"/>
                        <a:lumOff val="40000"/>
                      </a:schemeClr>
                    </a:solidFill>
                    <a:ln>
                      <a:noFill/>
                    </a:ln>
                    <a:effectLst/>
                  </c:spPr>
                  <c:extLst xmlns:c15="http://schemas.microsoft.com/office/drawing/2012/chart">
                    <c:ext xmlns:c16="http://schemas.microsoft.com/office/drawing/2014/chart" uri="{C3380CC4-5D6E-409C-BE32-E72D297353CC}">
                      <c16:uniqueId val="{0000000E-A1C3-4F98-A892-6F3B3218D86B}"/>
                    </c:ext>
                  </c:extLst>
                </c:dPt>
                <c:dPt>
                  <c:idx val="2"/>
                  <c:invertIfNegative val="0"/>
                  <c:bubble3D val="0"/>
                  <c:spPr>
                    <a:solidFill>
                      <a:schemeClr val="tx2"/>
                    </a:solidFill>
                    <a:ln>
                      <a:noFill/>
                    </a:ln>
                    <a:effectLst/>
                  </c:spPr>
                  <c:extLst xmlns:c15="http://schemas.microsoft.com/office/drawing/2012/chart">
                    <c:ext xmlns:c16="http://schemas.microsoft.com/office/drawing/2014/chart" uri="{C3380CC4-5D6E-409C-BE32-E72D297353CC}">
                      <c16:uniqueId val="{00000010-A1C3-4F98-A892-6F3B3218D86B}"/>
                    </c:ext>
                  </c:extLst>
                </c:dPt>
                <c:dPt>
                  <c:idx val="3"/>
                  <c:invertIfNegative val="0"/>
                  <c:bubble3D val="0"/>
                  <c:spPr>
                    <a:solidFill>
                      <a:srgbClr val="FF0000"/>
                    </a:solidFill>
                    <a:ln>
                      <a:noFill/>
                    </a:ln>
                    <a:effectLst/>
                  </c:spPr>
                  <c:extLst xmlns:c15="http://schemas.microsoft.com/office/drawing/2012/chart">
                    <c:ext xmlns:c16="http://schemas.microsoft.com/office/drawing/2014/chart" uri="{C3380CC4-5D6E-409C-BE32-E72D297353CC}">
                      <c16:uniqueId val="{00000012-A1C3-4F98-A892-6F3B3218D86B}"/>
                    </c:ext>
                  </c:extLst>
                </c:dPt>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IAA'!$J$45:$M$45</c15:sqref>
                        </c15:formulaRef>
                      </c:ext>
                    </c:extLst>
                    <c:numCache>
                      <c:formatCode>0</c:formatCode>
                      <c:ptCount val="4"/>
                      <c:pt idx="0">
                        <c:v>571667330</c:v>
                      </c:pt>
                      <c:pt idx="1">
                        <c:v>807991617</c:v>
                      </c:pt>
                      <c:pt idx="2">
                        <c:v>705889876</c:v>
                      </c:pt>
                      <c:pt idx="3">
                        <c:v>731338483</c:v>
                      </c:pt>
                    </c:numCache>
                  </c:numRef>
                </c:val>
                <c:extLst xmlns:c15="http://schemas.microsoft.com/office/drawing/2012/chart">
                  <c:ext xmlns:c16="http://schemas.microsoft.com/office/drawing/2014/chart" uri="{C3380CC4-5D6E-409C-BE32-E72D297353CC}">
                    <c16:uniqueId val="{00000013-A1C3-4F98-A892-6F3B3218D86B}"/>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'Import. IAA'!$C$42</c15:sqref>
                        </c15:formulaRef>
                      </c:ext>
                    </c:extLst>
                    <c:strCache>
                      <c:ptCount val="1"/>
                      <c:pt idx="0">
                        <c:v>Canada</c:v>
                      </c:pt>
                    </c:strCache>
                  </c:strRef>
                </c:tx>
                <c:spPr>
                  <a:solidFill>
                    <a:schemeClr val="accent3"/>
                  </a:solidFill>
                  <a:ln>
                    <a:noFill/>
                  </a:ln>
                  <a:effectLst/>
                </c:spPr>
                <c:invertIfNegative val="0"/>
                <c:dPt>
                  <c:idx val="0"/>
                  <c:invertIfNegative val="0"/>
                  <c:bubble3D val="0"/>
                  <c:spPr>
                    <a:solidFill>
                      <a:schemeClr val="tx2">
                        <a:lumMod val="20000"/>
                        <a:lumOff val="80000"/>
                      </a:schemeClr>
                    </a:solidFill>
                    <a:ln>
                      <a:noFill/>
                    </a:ln>
                    <a:effectLst/>
                  </c:spPr>
                  <c:extLst xmlns:c15="http://schemas.microsoft.com/office/drawing/2012/chart">
                    <c:ext xmlns:c16="http://schemas.microsoft.com/office/drawing/2014/chart" uri="{C3380CC4-5D6E-409C-BE32-E72D297353CC}">
                      <c16:uniqueId val="{00000015-A1C3-4F98-A892-6F3B3218D86B}"/>
                    </c:ext>
                  </c:extLst>
                </c:dPt>
                <c:dPt>
                  <c:idx val="1"/>
                  <c:invertIfNegative val="0"/>
                  <c:bubble3D val="0"/>
                  <c:spPr>
                    <a:solidFill>
                      <a:schemeClr val="tx2">
                        <a:lumMod val="60000"/>
                        <a:lumOff val="40000"/>
                      </a:schemeClr>
                    </a:solidFill>
                    <a:ln>
                      <a:noFill/>
                    </a:ln>
                    <a:effectLst/>
                  </c:spPr>
                  <c:extLst xmlns:c15="http://schemas.microsoft.com/office/drawing/2012/chart">
                    <c:ext xmlns:c16="http://schemas.microsoft.com/office/drawing/2014/chart" uri="{C3380CC4-5D6E-409C-BE32-E72D297353CC}">
                      <c16:uniqueId val="{00000017-A1C3-4F98-A892-6F3B3218D86B}"/>
                    </c:ext>
                  </c:extLst>
                </c:dPt>
                <c:dPt>
                  <c:idx val="2"/>
                  <c:invertIfNegative val="0"/>
                  <c:bubble3D val="0"/>
                  <c:spPr>
                    <a:solidFill>
                      <a:schemeClr val="tx2"/>
                    </a:solidFill>
                    <a:ln>
                      <a:noFill/>
                    </a:ln>
                    <a:effectLst/>
                  </c:spPr>
                  <c:extLst xmlns:c15="http://schemas.microsoft.com/office/drawing/2012/chart">
                    <c:ext xmlns:c16="http://schemas.microsoft.com/office/drawing/2014/chart" uri="{C3380CC4-5D6E-409C-BE32-E72D297353CC}">
                      <c16:uniqueId val="{00000019-A1C3-4F98-A892-6F3B3218D86B}"/>
                    </c:ext>
                  </c:extLst>
                </c:dPt>
                <c:dPt>
                  <c:idx val="3"/>
                  <c:invertIfNegative val="0"/>
                  <c:bubble3D val="0"/>
                  <c:spPr>
                    <a:solidFill>
                      <a:srgbClr val="FF0000"/>
                    </a:solidFill>
                    <a:ln>
                      <a:noFill/>
                    </a:ln>
                    <a:effectLst/>
                  </c:spPr>
                  <c:extLst xmlns:c15="http://schemas.microsoft.com/office/drawing/2012/chart">
                    <c:ext xmlns:c16="http://schemas.microsoft.com/office/drawing/2014/chart" uri="{C3380CC4-5D6E-409C-BE32-E72D297353CC}">
                      <c16:uniqueId val="{0000001B-A1C3-4F98-A892-6F3B3218D86B}"/>
                    </c:ext>
                  </c:extLst>
                </c:dPt>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IAA'!$J$42:$M$42</c15:sqref>
                        </c15:formulaRef>
                      </c:ext>
                    </c:extLst>
                    <c:numCache>
                      <c:formatCode>0</c:formatCode>
                      <c:ptCount val="4"/>
                      <c:pt idx="0">
                        <c:v>2237018516</c:v>
                      </c:pt>
                      <c:pt idx="1">
                        <c:v>2117778530</c:v>
                      </c:pt>
                      <c:pt idx="2">
                        <c:v>1553077374</c:v>
                      </c:pt>
                      <c:pt idx="3">
                        <c:v>1630292437</c:v>
                      </c:pt>
                    </c:numCache>
                  </c:numRef>
                </c:val>
                <c:extLst xmlns:c15="http://schemas.microsoft.com/office/drawing/2012/chart">
                  <c:ext xmlns:c16="http://schemas.microsoft.com/office/drawing/2014/chart" uri="{C3380CC4-5D6E-409C-BE32-E72D297353CC}">
                    <c16:uniqueId val="{0000001C-A1C3-4F98-A892-6F3B3218D86B}"/>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'Import. IAA'!$C$43</c15:sqref>
                        </c15:formulaRef>
                      </c:ext>
                    </c:extLst>
                    <c:strCache>
                      <c:ptCount val="1"/>
                      <c:pt idx="0">
                        <c:v>Brésil</c:v>
                      </c:pt>
                    </c:strCache>
                  </c:strRef>
                </c:tx>
                <c:spPr>
                  <a:solidFill>
                    <a:schemeClr val="accent4"/>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IAA'!$J$43:$M$43</c15:sqref>
                        </c15:formulaRef>
                      </c:ext>
                    </c:extLst>
                    <c:numCache>
                      <c:formatCode>0</c:formatCode>
                      <c:ptCount val="4"/>
                      <c:pt idx="0">
                        <c:v>940424184</c:v>
                      </c:pt>
                      <c:pt idx="1">
                        <c:v>776664398</c:v>
                      </c:pt>
                      <c:pt idx="2">
                        <c:v>1615138178</c:v>
                      </c:pt>
                      <c:pt idx="3">
                        <c:v>1610435130</c:v>
                      </c:pt>
                    </c:numCache>
                  </c:numRef>
                </c:val>
                <c:extLst xmlns:c15="http://schemas.microsoft.com/office/drawing/2012/chart">
                  <c:ext xmlns:c16="http://schemas.microsoft.com/office/drawing/2014/chart" uri="{C3380CC4-5D6E-409C-BE32-E72D297353CC}">
                    <c16:uniqueId val="{0000001D-A1C3-4F98-A892-6F3B3218D86B}"/>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'Import. IAA'!$C$44</c15:sqref>
                        </c15:formulaRef>
                      </c:ext>
                    </c:extLst>
                    <c:strCache>
                      <c:ptCount val="1"/>
                      <c:pt idx="0">
                        <c:v>Chine</c:v>
                      </c:pt>
                    </c:strCache>
                  </c:strRef>
                </c:tx>
                <c:spPr>
                  <a:solidFill>
                    <a:schemeClr val="accent5"/>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IAA'!$J$44:$M$44</c15:sqref>
                        </c15:formulaRef>
                      </c:ext>
                    </c:extLst>
                    <c:numCache>
                      <c:formatCode>0</c:formatCode>
                      <c:ptCount val="4"/>
                      <c:pt idx="0">
                        <c:v>633071764</c:v>
                      </c:pt>
                      <c:pt idx="1">
                        <c:v>724102788</c:v>
                      </c:pt>
                      <c:pt idx="2">
                        <c:v>732065121</c:v>
                      </c:pt>
                      <c:pt idx="3">
                        <c:v>1005316009</c:v>
                      </c:pt>
                    </c:numCache>
                  </c:numRef>
                </c:val>
                <c:extLst xmlns:c15="http://schemas.microsoft.com/office/drawing/2012/chart">
                  <c:ext xmlns:c16="http://schemas.microsoft.com/office/drawing/2014/chart" uri="{C3380CC4-5D6E-409C-BE32-E72D297353CC}">
                    <c16:uniqueId val="{0000001E-A1C3-4F98-A892-6F3B3218D86B}"/>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'Import. IAA'!$C$46</c15:sqref>
                        </c15:formulaRef>
                      </c:ext>
                    </c:extLst>
                    <c:strCache>
                      <c:ptCount val="1"/>
                      <c:pt idx="0">
                        <c:v>Espagne</c:v>
                      </c:pt>
                    </c:strCache>
                  </c:strRef>
                </c:tx>
                <c:spPr>
                  <a:solidFill>
                    <a:schemeClr val="accent1">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IAA'!$J$46:$M$46</c15:sqref>
                        </c15:formulaRef>
                      </c:ext>
                    </c:extLst>
                    <c:numCache>
                      <c:formatCode>0</c:formatCode>
                      <c:ptCount val="4"/>
                      <c:pt idx="0">
                        <c:v>460913746</c:v>
                      </c:pt>
                      <c:pt idx="1">
                        <c:v>601082878</c:v>
                      </c:pt>
                      <c:pt idx="2">
                        <c:v>537717605</c:v>
                      </c:pt>
                      <c:pt idx="3">
                        <c:v>704468343</c:v>
                      </c:pt>
                    </c:numCache>
                  </c:numRef>
                </c:val>
                <c:extLst xmlns:c15="http://schemas.microsoft.com/office/drawing/2012/chart">
                  <c:ext xmlns:c16="http://schemas.microsoft.com/office/drawing/2014/chart" uri="{C3380CC4-5D6E-409C-BE32-E72D297353CC}">
                    <c16:uniqueId val="{0000001F-A1C3-4F98-A892-6F3B3218D86B}"/>
                  </c:ext>
                </c:extLst>
              </c15:ser>
            </c15:filteredBarSeries>
            <c15:filteredBarSeries>
              <c15:ser>
                <c:idx val="7"/>
                <c:order val="7"/>
                <c:tx>
                  <c:strRef>
                    <c:extLst xmlns:c15="http://schemas.microsoft.com/office/drawing/2012/chart">
                      <c:ext xmlns:c15="http://schemas.microsoft.com/office/drawing/2012/chart" uri="{02D57815-91ED-43cb-92C2-25804820EDAC}">
                        <c15:formulaRef>
                          <c15:sqref>'Import. IAA'!$C$47</c15:sqref>
                        </c15:formulaRef>
                      </c:ext>
                    </c:extLst>
                    <c:strCache>
                      <c:ptCount val="1"/>
                      <c:pt idx="0">
                        <c:v>Pérou</c:v>
                      </c:pt>
                    </c:strCache>
                  </c:strRef>
                </c:tx>
                <c:spPr>
                  <a:solidFill>
                    <a:schemeClr val="accent2">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IAA'!$J$47:$M$47</c15:sqref>
                        </c15:formulaRef>
                      </c:ext>
                    </c:extLst>
                    <c:numCache>
                      <c:formatCode>0</c:formatCode>
                      <c:ptCount val="4"/>
                      <c:pt idx="0">
                        <c:v>203867414</c:v>
                      </c:pt>
                      <c:pt idx="1">
                        <c:v>294075621</c:v>
                      </c:pt>
                      <c:pt idx="2">
                        <c:v>420177725</c:v>
                      </c:pt>
                      <c:pt idx="3">
                        <c:v>398914564</c:v>
                      </c:pt>
                    </c:numCache>
                  </c:numRef>
                </c:val>
                <c:extLst xmlns:c15="http://schemas.microsoft.com/office/drawing/2012/chart">
                  <c:ext xmlns:c16="http://schemas.microsoft.com/office/drawing/2014/chart" uri="{C3380CC4-5D6E-409C-BE32-E72D297353CC}">
                    <c16:uniqueId val="{00000020-A1C3-4F98-A892-6F3B3218D86B}"/>
                  </c:ext>
                </c:extLst>
              </c15:ser>
            </c15:filteredBarSeries>
            <c15:filteredBarSeries>
              <c15:ser>
                <c:idx val="8"/>
                <c:order val="8"/>
                <c:tx>
                  <c:strRef>
                    <c:extLst xmlns:c15="http://schemas.microsoft.com/office/drawing/2012/chart">
                      <c:ext xmlns:c15="http://schemas.microsoft.com/office/drawing/2012/chart" uri="{02D57815-91ED-43cb-92C2-25804820EDAC}">
                        <c15:formulaRef>
                          <c15:sqref>'Import. IAA'!$C$48</c15:sqref>
                        </c15:formulaRef>
                      </c:ext>
                    </c:extLst>
                    <c:strCache>
                      <c:ptCount val="1"/>
                      <c:pt idx="0">
                        <c:v>Argentine</c:v>
                      </c:pt>
                    </c:strCache>
                  </c:strRef>
                </c:tx>
                <c:spPr>
                  <a:solidFill>
                    <a:schemeClr val="accent3">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IAA'!$J$48:$M$48</c15:sqref>
                        </c15:formulaRef>
                      </c:ext>
                    </c:extLst>
                    <c:numCache>
                      <c:formatCode>0</c:formatCode>
                      <c:ptCount val="4"/>
                      <c:pt idx="0">
                        <c:v>216142576</c:v>
                      </c:pt>
                      <c:pt idx="1">
                        <c:v>274390048</c:v>
                      </c:pt>
                      <c:pt idx="2">
                        <c:v>318772043</c:v>
                      </c:pt>
                      <c:pt idx="3">
                        <c:v>331014459</c:v>
                      </c:pt>
                    </c:numCache>
                  </c:numRef>
                </c:val>
                <c:extLst xmlns:c15="http://schemas.microsoft.com/office/drawing/2012/chart">
                  <c:ext xmlns:c16="http://schemas.microsoft.com/office/drawing/2014/chart" uri="{C3380CC4-5D6E-409C-BE32-E72D297353CC}">
                    <c16:uniqueId val="{00000021-A1C3-4F98-A892-6F3B3218D86B}"/>
                  </c:ext>
                </c:extLst>
              </c15:ser>
            </c15:filteredBarSeries>
            <c15:filteredBarSeries>
              <c15:ser>
                <c:idx val="9"/>
                <c:order val="9"/>
                <c:tx>
                  <c:strRef>
                    <c:extLst xmlns:c15="http://schemas.microsoft.com/office/drawing/2012/chart">
                      <c:ext xmlns:c15="http://schemas.microsoft.com/office/drawing/2012/chart" uri="{02D57815-91ED-43cb-92C2-25804820EDAC}">
                        <c15:formulaRef>
                          <c15:sqref>'Import. IAA'!$C$49</c15:sqref>
                        </c15:formulaRef>
                      </c:ext>
                    </c:extLst>
                    <c:strCache>
                      <c:ptCount val="1"/>
                      <c:pt idx="0">
                        <c:v>Pays-Bas</c:v>
                      </c:pt>
                    </c:strCache>
                  </c:strRef>
                </c:tx>
                <c:spPr>
                  <a:solidFill>
                    <a:schemeClr val="accent4">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IAA'!$J$49:$M$49</c15:sqref>
                        </c15:formulaRef>
                      </c:ext>
                    </c:extLst>
                    <c:numCache>
                      <c:formatCode>0</c:formatCode>
                      <c:ptCount val="4"/>
                      <c:pt idx="0">
                        <c:v>234173487</c:v>
                      </c:pt>
                      <c:pt idx="1">
                        <c:v>180251463</c:v>
                      </c:pt>
                      <c:pt idx="2">
                        <c:v>221594092</c:v>
                      </c:pt>
                      <c:pt idx="3">
                        <c:v>291022068</c:v>
                      </c:pt>
                    </c:numCache>
                  </c:numRef>
                </c:val>
                <c:extLst xmlns:c15="http://schemas.microsoft.com/office/drawing/2012/chart">
                  <c:ext xmlns:c16="http://schemas.microsoft.com/office/drawing/2014/chart" uri="{C3380CC4-5D6E-409C-BE32-E72D297353CC}">
                    <c16:uniqueId val="{00000022-A1C3-4F98-A892-6F3B3218D86B}"/>
                  </c:ext>
                </c:extLst>
              </c15:ser>
            </c15:filteredBarSeries>
            <c15:filteredBarSeries>
              <c15:ser>
                <c:idx val="10"/>
                <c:order val="10"/>
                <c:tx>
                  <c:strRef>
                    <c:extLst xmlns:c15="http://schemas.microsoft.com/office/drawing/2012/chart">
                      <c:ext xmlns:c15="http://schemas.microsoft.com/office/drawing/2012/chart" uri="{02D57815-91ED-43cb-92C2-25804820EDAC}">
                        <c15:formulaRef>
                          <c15:sqref>'Import. IAA'!$C$50</c15:sqref>
                        </c15:formulaRef>
                      </c:ext>
                    </c:extLst>
                    <c:strCache>
                      <c:ptCount val="1"/>
                      <c:pt idx="0">
                        <c:v>Colombie</c:v>
                      </c:pt>
                    </c:strCache>
                  </c:strRef>
                </c:tx>
                <c:spPr>
                  <a:solidFill>
                    <a:schemeClr val="accent5">
                      <a:lumMod val="60000"/>
                    </a:schemeClr>
                  </a:solidFill>
                  <a:ln>
                    <a:noFill/>
                  </a:ln>
                  <a:effectLst/>
                </c:spPr>
                <c:invertIfNegative val="0"/>
                <c:dPt>
                  <c:idx val="0"/>
                  <c:invertIfNegative val="0"/>
                  <c:bubble3D val="0"/>
                  <c:spPr>
                    <a:solidFill>
                      <a:schemeClr val="tx2">
                        <a:lumMod val="20000"/>
                        <a:lumOff val="80000"/>
                      </a:schemeClr>
                    </a:solidFill>
                    <a:ln>
                      <a:noFill/>
                    </a:ln>
                    <a:effectLst/>
                  </c:spPr>
                  <c:extLst xmlns:c15="http://schemas.microsoft.com/office/drawing/2012/chart">
                    <c:ext xmlns:c16="http://schemas.microsoft.com/office/drawing/2014/chart" uri="{C3380CC4-5D6E-409C-BE32-E72D297353CC}">
                      <c16:uniqueId val="{00000024-A1C3-4F98-A892-6F3B3218D86B}"/>
                    </c:ext>
                  </c:extLst>
                </c:dPt>
                <c:dPt>
                  <c:idx val="1"/>
                  <c:invertIfNegative val="0"/>
                  <c:bubble3D val="0"/>
                  <c:spPr>
                    <a:solidFill>
                      <a:schemeClr val="tx2">
                        <a:lumMod val="60000"/>
                        <a:lumOff val="40000"/>
                      </a:schemeClr>
                    </a:solidFill>
                    <a:ln>
                      <a:noFill/>
                    </a:ln>
                    <a:effectLst/>
                  </c:spPr>
                  <c:extLst xmlns:c15="http://schemas.microsoft.com/office/drawing/2012/chart">
                    <c:ext xmlns:c16="http://schemas.microsoft.com/office/drawing/2014/chart" uri="{C3380CC4-5D6E-409C-BE32-E72D297353CC}">
                      <c16:uniqueId val="{00000026-A1C3-4F98-A892-6F3B3218D86B}"/>
                    </c:ext>
                  </c:extLst>
                </c:dPt>
                <c:dPt>
                  <c:idx val="2"/>
                  <c:invertIfNegative val="0"/>
                  <c:bubble3D val="0"/>
                  <c:spPr>
                    <a:solidFill>
                      <a:schemeClr val="tx2"/>
                    </a:solidFill>
                    <a:ln>
                      <a:noFill/>
                    </a:ln>
                    <a:effectLst/>
                  </c:spPr>
                  <c:extLst xmlns:c15="http://schemas.microsoft.com/office/drawing/2012/chart">
                    <c:ext xmlns:c16="http://schemas.microsoft.com/office/drawing/2014/chart" uri="{C3380CC4-5D6E-409C-BE32-E72D297353CC}">
                      <c16:uniqueId val="{00000028-A1C3-4F98-A892-6F3B3218D86B}"/>
                    </c:ext>
                  </c:extLst>
                </c:dPt>
                <c:dPt>
                  <c:idx val="3"/>
                  <c:invertIfNegative val="0"/>
                  <c:bubble3D val="0"/>
                  <c:spPr>
                    <a:solidFill>
                      <a:srgbClr val="FF0000"/>
                    </a:solidFill>
                    <a:ln>
                      <a:noFill/>
                    </a:ln>
                    <a:effectLst/>
                  </c:spPr>
                  <c:extLst xmlns:c15="http://schemas.microsoft.com/office/drawing/2012/chart">
                    <c:ext xmlns:c16="http://schemas.microsoft.com/office/drawing/2014/chart" uri="{C3380CC4-5D6E-409C-BE32-E72D297353CC}">
                      <c16:uniqueId val="{0000002A-A1C3-4F98-A892-6F3B3218D86B}"/>
                    </c:ext>
                  </c:extLst>
                </c:dPt>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IAA'!$J$50:$M$50</c15:sqref>
                        </c15:formulaRef>
                      </c:ext>
                    </c:extLst>
                    <c:numCache>
                      <c:formatCode>0</c:formatCode>
                      <c:ptCount val="4"/>
                      <c:pt idx="0">
                        <c:v>139482510</c:v>
                      </c:pt>
                      <c:pt idx="1">
                        <c:v>165253901</c:v>
                      </c:pt>
                      <c:pt idx="2">
                        <c:v>195666150</c:v>
                      </c:pt>
                      <c:pt idx="3">
                        <c:v>282583416</c:v>
                      </c:pt>
                    </c:numCache>
                  </c:numRef>
                </c:val>
                <c:extLst xmlns:c15="http://schemas.microsoft.com/office/drawing/2012/chart">
                  <c:ext xmlns:c16="http://schemas.microsoft.com/office/drawing/2014/chart" uri="{C3380CC4-5D6E-409C-BE32-E72D297353CC}">
                    <c16:uniqueId val="{0000002B-A1C3-4F98-A892-6F3B3218D86B}"/>
                  </c:ext>
                </c:extLst>
              </c15:ser>
            </c15:filteredBarSeries>
          </c:ext>
        </c:extLst>
      </c:barChart>
      <c:catAx>
        <c:axId val="518550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18553376"/>
        <c:crosses val="autoZero"/>
        <c:auto val="1"/>
        <c:lblAlgn val="ctr"/>
        <c:lblOffset val="100"/>
        <c:noMultiLvlLbl val="0"/>
      </c:catAx>
      <c:valAx>
        <c:axId val="5185533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18550632"/>
        <c:crosses val="autoZero"/>
        <c:crossBetween val="between"/>
        <c:dispUnits>
          <c:builtInUnit val="millions"/>
          <c:dispUnitsLbl>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fr-FR"/>
                    <a:t>Millions (en €)</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0.40936</cdr:x>
      <cdr:y>0.50621</cdr:y>
    </cdr:from>
    <cdr:to>
      <cdr:x>0.98816</cdr:x>
      <cdr:y>0.73873</cdr:y>
    </cdr:to>
    <cdr:sp macro="" textlink="">
      <cdr:nvSpPr>
        <cdr:cNvPr id="2" name="Rectangle 1"/>
        <cdr:cNvSpPr/>
      </cdr:nvSpPr>
      <cdr:spPr>
        <a:xfrm xmlns:a="http://schemas.openxmlformats.org/drawingml/2006/main">
          <a:off x="4854361" y="2109131"/>
          <a:ext cx="6863660" cy="968829"/>
        </a:xfrm>
        <a:prstGeom xmlns:a="http://schemas.openxmlformats.org/drawingml/2006/main" prst="rect">
          <a:avLst/>
        </a:prstGeom>
        <a:solidFill xmlns:a="http://schemas.openxmlformats.org/drawingml/2006/main">
          <a:srgbClr val="C00000">
            <a:alpha val="20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fr-FR">
            <a:solidFill>
              <a:schemeClr val="tx1">
                <a:lumMod val="65000"/>
                <a:lumOff val="35000"/>
              </a:schemeClr>
            </a:solidFill>
          </a:endParaRPr>
        </a:p>
      </cdr:txBody>
    </cdr:sp>
  </cdr:relSizeAnchor>
  <cdr:relSizeAnchor xmlns:cdr="http://schemas.openxmlformats.org/drawingml/2006/chartDrawing">
    <cdr:from>
      <cdr:x>0.06359</cdr:x>
      <cdr:y>0.03645</cdr:y>
    </cdr:from>
    <cdr:to>
      <cdr:x>0.41041</cdr:x>
      <cdr:y>0.50454</cdr:y>
    </cdr:to>
    <cdr:sp macro="" textlink="">
      <cdr:nvSpPr>
        <cdr:cNvPr id="3" name="Rectangle 2"/>
        <cdr:cNvSpPr/>
      </cdr:nvSpPr>
      <cdr:spPr>
        <a:xfrm xmlns:a="http://schemas.openxmlformats.org/drawingml/2006/main">
          <a:off x="754055" y="151880"/>
          <a:ext cx="4112701" cy="1950305"/>
        </a:xfrm>
        <a:prstGeom xmlns:a="http://schemas.openxmlformats.org/drawingml/2006/main" prst="rect">
          <a:avLst/>
        </a:prstGeom>
        <a:solidFill xmlns:a="http://schemas.openxmlformats.org/drawingml/2006/main">
          <a:schemeClr val="accent3">
            <a:alpha val="2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fr-FR"/>
        </a:p>
      </cdr:txBody>
    </cdr:sp>
  </cdr:relSizeAnchor>
</c:userShapes>
</file>

<file path=ppt/drawings/drawing2.xml><?xml version="1.0" encoding="utf-8"?>
<c:userShapes xmlns:c="http://schemas.openxmlformats.org/drawingml/2006/chart">
  <cdr:relSizeAnchor xmlns:cdr="http://schemas.openxmlformats.org/drawingml/2006/chartDrawing">
    <cdr:from>
      <cdr:x>0.06234</cdr:x>
      <cdr:y>0.03935</cdr:y>
    </cdr:from>
    <cdr:to>
      <cdr:x>0.47922</cdr:x>
      <cdr:y>0.71786</cdr:y>
    </cdr:to>
    <cdr:sp macro="" textlink="">
      <cdr:nvSpPr>
        <cdr:cNvPr id="2" name="Rectangle 1"/>
        <cdr:cNvSpPr/>
      </cdr:nvSpPr>
      <cdr:spPr>
        <a:xfrm xmlns:a="http://schemas.openxmlformats.org/drawingml/2006/main">
          <a:off x="739234" y="164140"/>
          <a:ext cx="4943531" cy="2830443"/>
        </a:xfrm>
        <a:prstGeom xmlns:a="http://schemas.openxmlformats.org/drawingml/2006/main" prst="rect">
          <a:avLst/>
        </a:prstGeom>
        <a:solidFill xmlns:a="http://schemas.openxmlformats.org/drawingml/2006/main">
          <a:schemeClr val="accent3">
            <a:alpha val="2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lang="fr-FR"/>
        </a:p>
      </cdr:txBody>
    </cdr:sp>
  </cdr:relSizeAnchor>
  <cdr:relSizeAnchor xmlns:cdr="http://schemas.openxmlformats.org/drawingml/2006/chartDrawing">
    <cdr:from>
      <cdr:x>0.47879</cdr:x>
      <cdr:y>0.71732</cdr:y>
    </cdr:from>
    <cdr:to>
      <cdr:x>0.98913</cdr:x>
      <cdr:y>0.8025</cdr:y>
    </cdr:to>
    <cdr:sp macro="" textlink="">
      <cdr:nvSpPr>
        <cdr:cNvPr id="3" name="Rectangle 2"/>
        <cdr:cNvSpPr/>
      </cdr:nvSpPr>
      <cdr:spPr>
        <a:xfrm xmlns:a="http://schemas.openxmlformats.org/drawingml/2006/main">
          <a:off x="5677688" y="2992314"/>
          <a:ext cx="6051767" cy="355356"/>
        </a:xfrm>
        <a:prstGeom xmlns:a="http://schemas.openxmlformats.org/drawingml/2006/main" prst="rect">
          <a:avLst/>
        </a:prstGeom>
        <a:solidFill xmlns:a="http://schemas.openxmlformats.org/drawingml/2006/main">
          <a:srgbClr val="C00000">
            <a:alpha val="20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fr-FR"/>
        </a:p>
      </cdr:txBody>
    </cdr:sp>
  </cdr:relSizeAnchor>
</c:userShapes>
</file>

<file path=ppt/drawings/drawing3.xml><?xml version="1.0" encoding="utf-8"?>
<c:userShapes xmlns:c="http://schemas.openxmlformats.org/drawingml/2006/chart">
  <cdr:relSizeAnchor xmlns:cdr="http://schemas.openxmlformats.org/drawingml/2006/chartDrawing">
    <cdr:from>
      <cdr:x>0.07479</cdr:x>
      <cdr:y>0.30438</cdr:y>
    </cdr:from>
    <cdr:to>
      <cdr:x>0.98602</cdr:x>
      <cdr:y>0.30549</cdr:y>
    </cdr:to>
    <cdr:cxnSp macro="">
      <cdr:nvCxnSpPr>
        <cdr:cNvPr id="2" name="Connecteur droit 1"/>
        <cdr:cNvCxnSpPr/>
      </cdr:nvCxnSpPr>
      <cdr:spPr>
        <a:xfrm xmlns:a="http://schemas.openxmlformats.org/drawingml/2006/main" flipV="1">
          <a:off x="886939" y="1413836"/>
          <a:ext cx="10805714" cy="5162"/>
        </a:xfrm>
        <a:prstGeom xmlns:a="http://schemas.openxmlformats.org/drawingml/2006/main" prst="line">
          <a:avLst/>
        </a:prstGeom>
        <a:ln xmlns:a="http://schemas.openxmlformats.org/drawingml/2006/main" w="28575">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0.07389</cdr:x>
      <cdr:y>0.31701</cdr:y>
    </cdr:from>
    <cdr:to>
      <cdr:x>0.98997</cdr:x>
      <cdr:y>0.31933</cdr:y>
    </cdr:to>
    <cdr:cxnSp macro="">
      <cdr:nvCxnSpPr>
        <cdr:cNvPr id="2" name="Connecteur droit 1"/>
        <cdr:cNvCxnSpPr/>
      </cdr:nvCxnSpPr>
      <cdr:spPr>
        <a:xfrm xmlns:a="http://schemas.openxmlformats.org/drawingml/2006/main">
          <a:off x="876190" y="1304269"/>
          <a:ext cx="10863262" cy="9525"/>
        </a:xfrm>
        <a:prstGeom xmlns:a="http://schemas.openxmlformats.org/drawingml/2006/main" prst="line">
          <a:avLst/>
        </a:prstGeom>
        <a:ln xmlns:a="http://schemas.openxmlformats.org/drawingml/2006/main" w="28575">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5.xml><?xml version="1.0" encoding="utf-8"?>
<c:userShapes xmlns:c="http://schemas.openxmlformats.org/drawingml/2006/chart">
  <cdr:relSizeAnchor xmlns:cdr="http://schemas.openxmlformats.org/drawingml/2006/chartDrawing">
    <cdr:from>
      <cdr:x>0.05731</cdr:x>
      <cdr:y>0.03032</cdr:y>
    </cdr:from>
    <cdr:to>
      <cdr:x>1</cdr:x>
      <cdr:y>0.09277</cdr:y>
    </cdr:to>
    <cdr:sp macro="" textlink="">
      <cdr:nvSpPr>
        <cdr:cNvPr id="2" name="ZoneTexte 6"/>
        <cdr:cNvSpPr txBox="1"/>
      </cdr:nvSpPr>
      <cdr:spPr>
        <a:xfrm xmlns:a="http://schemas.openxmlformats.org/drawingml/2006/main">
          <a:off x="679203" y="152600"/>
          <a:ext cx="11172825" cy="314325"/>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fr-FR" sz="1200" b="1" dirty="0">
              <a:solidFill>
                <a:srgbClr val="00B050"/>
              </a:solidFill>
              <a:latin typeface="Marianne" panose="02000000000000000000" pitchFamily="50" charset="0"/>
            </a:rPr>
            <a:t>         + 1 %           </a:t>
          </a:r>
          <a:r>
            <a:rPr lang="fr-FR" sz="1200" b="1" dirty="0" smtClean="0">
              <a:solidFill>
                <a:srgbClr val="00B050"/>
              </a:solidFill>
              <a:latin typeface="Marianne" panose="02000000000000000000" pitchFamily="50" charset="0"/>
            </a:rPr>
            <a:t>    </a:t>
          </a:r>
          <a:r>
            <a:rPr lang="fr-FR" sz="1200" b="1" dirty="0">
              <a:solidFill>
                <a:srgbClr val="FF0000"/>
              </a:solidFill>
              <a:latin typeface="Marianne" panose="02000000000000000000" pitchFamily="50" charset="0"/>
            </a:rPr>
            <a:t>- 1 %  </a:t>
          </a:r>
          <a:r>
            <a:rPr lang="fr-FR" sz="1200" b="1" dirty="0" smtClean="0">
              <a:solidFill>
                <a:srgbClr val="FF0000"/>
              </a:solidFill>
              <a:latin typeface="Marianne" panose="02000000000000000000" pitchFamily="50" charset="0"/>
            </a:rPr>
            <a:t>              </a:t>
          </a:r>
          <a:r>
            <a:rPr lang="fr-FR" sz="1200" b="1" dirty="0">
              <a:solidFill>
                <a:srgbClr val="FF0000"/>
              </a:solidFill>
              <a:latin typeface="Marianne" panose="02000000000000000000" pitchFamily="50" charset="0"/>
            </a:rPr>
            <a:t>- 1 %  </a:t>
          </a:r>
          <a:r>
            <a:rPr lang="fr-FR" sz="1200" b="1" dirty="0" smtClean="0">
              <a:solidFill>
                <a:srgbClr val="FF0000"/>
              </a:solidFill>
              <a:latin typeface="Marianne" panose="02000000000000000000" pitchFamily="50" charset="0"/>
            </a:rPr>
            <a:t>              </a:t>
          </a:r>
          <a:r>
            <a:rPr lang="fr-FR" sz="1200" b="1" dirty="0">
              <a:solidFill>
                <a:srgbClr val="00B050"/>
              </a:solidFill>
              <a:latin typeface="Marianne" panose="02000000000000000000" pitchFamily="50" charset="0"/>
            </a:rPr>
            <a:t>+ 2 % </a:t>
          </a:r>
          <a:r>
            <a:rPr lang="fr-FR" sz="1200" b="1" dirty="0" smtClean="0">
              <a:solidFill>
                <a:srgbClr val="00B050"/>
              </a:solidFill>
              <a:latin typeface="Marianne" panose="02000000000000000000" pitchFamily="50" charset="0"/>
            </a:rPr>
            <a:t>            </a:t>
          </a:r>
          <a:r>
            <a:rPr lang="fr-FR" sz="1200" b="1" dirty="0">
              <a:solidFill>
                <a:srgbClr val="00B050"/>
              </a:solidFill>
              <a:latin typeface="Marianne" panose="02000000000000000000" pitchFamily="50" charset="0"/>
            </a:rPr>
            <a:t>+ 2 %       </a:t>
          </a:r>
          <a:r>
            <a:rPr lang="fr-FR" sz="1200" b="1" dirty="0" smtClean="0">
              <a:solidFill>
                <a:srgbClr val="00B050"/>
              </a:solidFill>
              <a:latin typeface="Marianne" panose="02000000000000000000" pitchFamily="50" charset="0"/>
            </a:rPr>
            <a:t>        </a:t>
          </a:r>
          <a:r>
            <a:rPr lang="fr-FR" sz="1200" b="1" dirty="0">
              <a:solidFill>
                <a:srgbClr val="00B050"/>
              </a:solidFill>
              <a:latin typeface="Marianne" panose="02000000000000000000" pitchFamily="50" charset="0"/>
            </a:rPr>
            <a:t>+ 6 %       </a:t>
          </a:r>
          <a:r>
            <a:rPr lang="fr-FR" sz="1200" b="1" dirty="0" smtClean="0">
              <a:solidFill>
                <a:srgbClr val="00B050"/>
              </a:solidFill>
              <a:latin typeface="Marianne" panose="02000000000000000000" pitchFamily="50" charset="0"/>
            </a:rPr>
            <a:t>         </a:t>
          </a:r>
          <a:r>
            <a:rPr lang="fr-FR" sz="1200" b="1" dirty="0">
              <a:solidFill>
                <a:srgbClr val="00B050"/>
              </a:solidFill>
              <a:latin typeface="Marianne" panose="02000000000000000000" pitchFamily="50" charset="0"/>
            </a:rPr>
            <a:t>+ 1 %     </a:t>
          </a:r>
          <a:r>
            <a:rPr lang="fr-FR" sz="1200" b="1" dirty="0" smtClean="0">
              <a:solidFill>
                <a:srgbClr val="00B050"/>
              </a:solidFill>
              <a:latin typeface="Marianne" panose="02000000000000000000" pitchFamily="50" charset="0"/>
            </a:rPr>
            <a:t>         </a:t>
          </a:r>
          <a:r>
            <a:rPr lang="fr-FR" sz="1200" b="1" dirty="0">
              <a:solidFill>
                <a:srgbClr val="FF0000"/>
              </a:solidFill>
              <a:latin typeface="Marianne" panose="02000000000000000000" pitchFamily="50" charset="0"/>
            </a:rPr>
            <a:t>- 20 %     </a:t>
          </a:r>
          <a:r>
            <a:rPr lang="fr-FR" sz="1200" b="1" dirty="0" smtClean="0">
              <a:solidFill>
                <a:srgbClr val="FF0000"/>
              </a:solidFill>
              <a:latin typeface="Marianne" panose="02000000000000000000" pitchFamily="50" charset="0"/>
            </a:rPr>
            <a:t>         </a:t>
          </a:r>
          <a:r>
            <a:rPr lang="fr-FR" sz="1200" b="1" dirty="0">
              <a:solidFill>
                <a:srgbClr val="FF0000"/>
              </a:solidFill>
              <a:latin typeface="Marianne" panose="02000000000000000000" pitchFamily="50" charset="0"/>
            </a:rPr>
            <a:t>- 3 %             </a:t>
          </a:r>
          <a:r>
            <a:rPr lang="fr-FR" sz="1200" b="1" dirty="0" smtClean="0">
              <a:solidFill>
                <a:srgbClr val="00B050"/>
              </a:solidFill>
              <a:latin typeface="Marianne" panose="02000000000000000000" pitchFamily="50" charset="0"/>
            </a:rPr>
            <a:t>+ 14 %              + 24 %</a:t>
          </a:r>
          <a:endParaRPr lang="fr-FR" sz="1200" b="1" dirty="0">
            <a:solidFill>
              <a:srgbClr val="00B050"/>
            </a:solidFill>
            <a:latin typeface="Marianne" panose="02000000000000000000" pitchFamily="50"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4AB073-19B6-468D-B34E-5E979DBA6034}" type="datetimeFigureOut">
              <a:rPr lang="fr-FR" smtClean="0"/>
              <a:t>14/08/2025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48044C-5866-40BC-AB90-84F59A8D8279}" type="slidenum">
              <a:rPr lang="fr-FR" smtClean="0"/>
              <a:t>‹N°›</a:t>
            </a:fld>
            <a:endParaRPr lang="fr-FR"/>
          </a:p>
        </p:txBody>
      </p:sp>
    </p:spTree>
    <p:extLst>
      <p:ext uri="{BB962C8B-B14F-4D97-AF65-F5344CB8AC3E}">
        <p14:creationId xmlns:p14="http://schemas.microsoft.com/office/powerpoint/2010/main" val="1219197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6_Deux contenus">
    <p:bg>
      <p:bgPr>
        <a:solidFill>
          <a:srgbClr val="0B6482"/>
        </a:solidFill>
        <a:effectLst/>
      </p:bgPr>
    </p:bg>
    <p:spTree>
      <p:nvGrpSpPr>
        <p:cNvPr id="1" name=""/>
        <p:cNvGrpSpPr/>
        <p:nvPr/>
      </p:nvGrpSpPr>
      <p:grpSpPr>
        <a:xfrm>
          <a:off x="0" y="0"/>
          <a:ext cx="0" cy="0"/>
          <a:chOff x="0" y="0"/>
          <a:chExt cx="0" cy="0"/>
        </a:xfrm>
      </p:grpSpPr>
      <p:sp>
        <p:nvSpPr>
          <p:cNvPr id="9" name="Espace réservé du texte 19"/>
          <p:cNvSpPr>
            <a:spLocks noGrp="1"/>
          </p:cNvSpPr>
          <p:nvPr>
            <p:ph type="body" sz="quarter" idx="15" hasCustomPrompt="1"/>
          </p:nvPr>
        </p:nvSpPr>
        <p:spPr>
          <a:xfrm>
            <a:off x="166797" y="1393870"/>
            <a:ext cx="11852028" cy="355197"/>
          </a:xfrm>
          <a:noFill/>
        </p:spPr>
        <p:txBody>
          <a:bodyPr anchor="t" anchorCtr="0"/>
          <a:lstStyle>
            <a:lvl2pPr>
              <a:defRPr>
                <a:solidFill>
                  <a:srgbClr val="0B6482"/>
                </a:solidFill>
              </a:defRPr>
            </a:lvl2pPr>
          </a:lstStyle>
          <a:p>
            <a:pPr lvl="1"/>
            <a:r>
              <a:rPr lang="fr-FR" dirty="0" smtClean="0"/>
              <a:t>Texte</a:t>
            </a:r>
          </a:p>
        </p:txBody>
      </p:sp>
      <p:sp>
        <p:nvSpPr>
          <p:cNvPr id="10" name="Espace réservé du texte 12"/>
          <p:cNvSpPr>
            <a:spLocks noGrp="1"/>
          </p:cNvSpPr>
          <p:nvPr>
            <p:ph type="body" sz="quarter" idx="16" hasCustomPrompt="1"/>
          </p:nvPr>
        </p:nvSpPr>
        <p:spPr>
          <a:xfrm>
            <a:off x="166798" y="839522"/>
            <a:ext cx="11858404" cy="340468"/>
          </a:xfrm>
          <a:noFill/>
        </p:spPr>
        <p:txBody>
          <a:bodyPr anchor="t" anchorCtr="0"/>
          <a:lstStyle>
            <a:lvl1pPr>
              <a:defRPr b="1">
                <a:solidFill>
                  <a:srgbClr val="0B6482"/>
                </a:solidFill>
              </a:defRPr>
            </a:lvl1pPr>
          </a:lstStyle>
          <a:p>
            <a:pPr lvl="0"/>
            <a:r>
              <a:rPr lang="fr-FR" dirty="0" smtClean="0"/>
              <a:t>Sous-titre</a:t>
            </a:r>
          </a:p>
        </p:txBody>
      </p:sp>
      <p:pic>
        <p:nvPicPr>
          <p:cNvPr id="5" name="Imag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87444" y="6299145"/>
            <a:ext cx="1427850" cy="472659"/>
          </a:xfrm>
          <a:prstGeom prst="rect">
            <a:avLst/>
          </a:prstGeom>
        </p:spPr>
      </p:pic>
    </p:spTree>
    <p:extLst>
      <p:ext uri="{BB962C8B-B14F-4D97-AF65-F5344CB8AC3E}">
        <p14:creationId xmlns:p14="http://schemas.microsoft.com/office/powerpoint/2010/main" val="300004218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bg>
      <p:bgPr>
        <a:solidFill>
          <a:srgbClr val="0B6482"/>
        </a:solidFill>
        <a:effectLst/>
      </p:bgPr>
    </p:bg>
    <p:spTree>
      <p:nvGrpSpPr>
        <p:cNvPr id="1" name=""/>
        <p:cNvGrpSpPr/>
        <p:nvPr/>
      </p:nvGrpSpPr>
      <p:grpSpPr>
        <a:xfrm>
          <a:off x="0" y="0"/>
          <a:ext cx="0" cy="0"/>
          <a:chOff x="0" y="0"/>
          <a:chExt cx="0" cy="0"/>
        </a:xfrm>
      </p:grpSpPr>
      <p:sp>
        <p:nvSpPr>
          <p:cNvPr id="11" name="Espace réservé du contenu 10"/>
          <p:cNvSpPr>
            <a:spLocks noGrp="1"/>
          </p:cNvSpPr>
          <p:nvPr>
            <p:ph sz="quarter" idx="13" hasCustomPrompt="1"/>
          </p:nvPr>
        </p:nvSpPr>
        <p:spPr>
          <a:xfrm>
            <a:off x="4912178" y="4279515"/>
            <a:ext cx="2367644" cy="675626"/>
          </a:xfrm>
          <a:solidFill>
            <a:schemeClr val="bg1"/>
          </a:solidFill>
          <a:ln>
            <a:noFill/>
          </a:ln>
        </p:spPr>
        <p:txBody>
          <a:bodyPr>
            <a:normAutofit/>
          </a:bodyPr>
          <a:lstStyle>
            <a:lvl1pPr marL="0" indent="0" algn="ctr">
              <a:buNone/>
              <a:defRPr lang="fr-FR" sz="4000" b="1" kern="1200" cap="all" baseline="0" dirty="0" smtClean="0">
                <a:solidFill>
                  <a:srgbClr val="0B6482"/>
                </a:solidFill>
                <a:latin typeface="Marianne" panose="02000000000000000000" pitchFamily="50" charset="0"/>
                <a:ea typeface="+mn-ea"/>
                <a:cs typeface="Calibri" panose="020F0502020204030204" pitchFamily="34" charset="0"/>
              </a:defRPr>
            </a:lvl1pPr>
            <a:lvl2pPr marL="457200" indent="0">
              <a:buNone/>
              <a:defRPr/>
            </a:lvl2pPr>
          </a:lstStyle>
          <a:p>
            <a:pPr lvl="0"/>
            <a:r>
              <a:rPr lang="fr-FR" dirty="0" smtClean="0"/>
              <a:t>Pays</a:t>
            </a:r>
          </a:p>
        </p:txBody>
      </p:sp>
      <p:pic>
        <p:nvPicPr>
          <p:cNvPr id="7" name="Imag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3716669"/>
          </a:xfrm>
          <a:prstGeom prst="rect">
            <a:avLst/>
          </a:prstGeom>
        </p:spPr>
      </p:pic>
      <p:sp>
        <p:nvSpPr>
          <p:cNvPr id="4" name="ZoneTexte 3"/>
          <p:cNvSpPr txBox="1"/>
          <p:nvPr userDrawn="1"/>
        </p:nvSpPr>
        <p:spPr>
          <a:xfrm>
            <a:off x="0" y="5090615"/>
            <a:ext cx="12192000" cy="1323439"/>
          </a:xfrm>
          <a:prstGeom prst="rect">
            <a:avLst/>
          </a:prstGeom>
          <a:noFill/>
        </p:spPr>
        <p:txBody>
          <a:bodyPr wrap="square" rtlCol="0">
            <a:spAutoFit/>
          </a:bodyPr>
          <a:lstStyle/>
          <a:p>
            <a:pPr algn="ctr"/>
            <a:r>
              <a:rPr lang="fr-FR" sz="4000" b="1" dirty="0" smtClean="0">
                <a:solidFill>
                  <a:schemeClr val="bg1"/>
                </a:solidFill>
                <a:latin typeface="Marianne" panose="02000000000000000000" pitchFamily="50" charset="0"/>
              </a:rPr>
              <a:t>Les échanges de produits agricoles</a:t>
            </a:r>
          </a:p>
          <a:p>
            <a:pPr algn="ctr"/>
            <a:r>
              <a:rPr lang="fr-FR" sz="4000" b="1" dirty="0" smtClean="0">
                <a:solidFill>
                  <a:schemeClr val="bg1"/>
                </a:solidFill>
                <a:latin typeface="Marianne" panose="02000000000000000000" pitchFamily="50" charset="0"/>
              </a:rPr>
              <a:t>et agro-alimentaires en	</a:t>
            </a:r>
          </a:p>
        </p:txBody>
      </p:sp>
      <p:sp>
        <p:nvSpPr>
          <p:cNvPr id="8" name="Espace réservé du contenu 10"/>
          <p:cNvSpPr>
            <a:spLocks noGrp="1"/>
          </p:cNvSpPr>
          <p:nvPr>
            <p:ph sz="quarter" idx="14" hasCustomPrompt="1"/>
          </p:nvPr>
        </p:nvSpPr>
        <p:spPr>
          <a:xfrm>
            <a:off x="8582294" y="5817840"/>
            <a:ext cx="1384663" cy="561894"/>
          </a:xfrm>
          <a:noFill/>
          <a:ln>
            <a:noFill/>
          </a:ln>
        </p:spPr>
        <p:txBody>
          <a:bodyPr anchor="ctr" anchorCtr="0">
            <a:normAutofit/>
          </a:bodyPr>
          <a:lstStyle>
            <a:lvl1pPr marL="0" indent="0" algn="ctr">
              <a:buNone/>
              <a:defRPr lang="fr-FR" sz="4000" b="1" i="0" u="none" kern="1200" cap="all" baseline="0" dirty="0" smtClean="0">
                <a:solidFill>
                  <a:srgbClr val="2FB6B0"/>
                </a:solidFill>
                <a:latin typeface="Marianne" panose="02000000000000000000" pitchFamily="50" charset="0"/>
                <a:ea typeface="+mn-ea"/>
                <a:cs typeface="Calibri" panose="020F0502020204030204" pitchFamily="34" charset="0"/>
              </a:defRPr>
            </a:lvl1pPr>
            <a:lvl2pPr marL="457200" indent="0">
              <a:buNone/>
              <a:defRPr/>
            </a:lvl2pPr>
          </a:lstStyle>
          <a:p>
            <a:pPr lvl="0"/>
            <a:r>
              <a:rPr lang="fr-FR" dirty="0" smtClean="0"/>
              <a:t>2024</a:t>
            </a:r>
          </a:p>
        </p:txBody>
      </p:sp>
    </p:spTree>
    <p:extLst>
      <p:ext uri="{BB962C8B-B14F-4D97-AF65-F5344CB8AC3E}">
        <p14:creationId xmlns:p14="http://schemas.microsoft.com/office/powerpoint/2010/main" val="303107402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ux contenus">
    <p:bg>
      <p:bgPr>
        <a:solidFill>
          <a:srgbClr val="0B6482"/>
        </a:solidFill>
        <a:effectLst/>
      </p:bgPr>
    </p:bg>
    <p:spTree>
      <p:nvGrpSpPr>
        <p:cNvPr id="1" name=""/>
        <p:cNvGrpSpPr/>
        <p:nvPr/>
      </p:nvGrpSpPr>
      <p:grpSpPr>
        <a:xfrm>
          <a:off x="0" y="0"/>
          <a:ext cx="0" cy="0"/>
          <a:chOff x="0" y="0"/>
          <a:chExt cx="0" cy="0"/>
        </a:xfrm>
      </p:grpSpPr>
      <p:pic>
        <p:nvPicPr>
          <p:cNvPr id="9" name="Imag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87444" y="6299145"/>
            <a:ext cx="1427850" cy="472659"/>
          </a:xfrm>
          <a:prstGeom prst="rect">
            <a:avLst/>
          </a:prstGeom>
        </p:spPr>
      </p:pic>
      <p:sp>
        <p:nvSpPr>
          <p:cNvPr id="12" name="ZoneTexte 11"/>
          <p:cNvSpPr txBox="1"/>
          <p:nvPr userDrawn="1"/>
        </p:nvSpPr>
        <p:spPr>
          <a:xfrm>
            <a:off x="0" y="3075057"/>
            <a:ext cx="12192000" cy="707886"/>
          </a:xfrm>
          <a:prstGeom prst="rect">
            <a:avLst/>
          </a:prstGeom>
          <a:noFill/>
        </p:spPr>
        <p:txBody>
          <a:bodyPr wrap="square" rtlCol="0">
            <a:spAutoFit/>
          </a:bodyPr>
          <a:lstStyle/>
          <a:p>
            <a:pPr algn="ctr"/>
            <a:r>
              <a:rPr lang="fr-FR" sz="4000" b="1" dirty="0" smtClean="0">
                <a:solidFill>
                  <a:schemeClr val="bg1"/>
                </a:solidFill>
                <a:latin typeface="Marianne" panose="02000000000000000000" pitchFamily="50" charset="0"/>
              </a:rPr>
              <a:t>Contexte macro-économique</a:t>
            </a:r>
            <a:endParaRPr lang="fr-FR" sz="4000" b="1" dirty="0">
              <a:solidFill>
                <a:schemeClr val="bg1"/>
              </a:solidFill>
              <a:latin typeface="Marianne" panose="02000000000000000000" pitchFamily="50" charset="0"/>
            </a:endParaRPr>
          </a:p>
        </p:txBody>
      </p:sp>
    </p:spTree>
    <p:extLst>
      <p:ext uri="{BB962C8B-B14F-4D97-AF65-F5344CB8AC3E}">
        <p14:creationId xmlns:p14="http://schemas.microsoft.com/office/powerpoint/2010/main" val="170019884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Deux contenus">
    <p:bg>
      <p:bgPr>
        <a:solidFill>
          <a:srgbClr val="0B6482"/>
        </a:solidFill>
        <a:effectLst/>
      </p:bgPr>
    </p:bg>
    <p:spTree>
      <p:nvGrpSpPr>
        <p:cNvPr id="1" name=""/>
        <p:cNvGrpSpPr/>
        <p:nvPr/>
      </p:nvGrpSpPr>
      <p:grpSpPr>
        <a:xfrm>
          <a:off x="0" y="0"/>
          <a:ext cx="0" cy="0"/>
          <a:chOff x="0" y="0"/>
          <a:chExt cx="0" cy="0"/>
        </a:xfrm>
      </p:grpSpPr>
      <p:pic>
        <p:nvPicPr>
          <p:cNvPr id="9" name="Imag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87444" y="6299145"/>
            <a:ext cx="1427850" cy="472659"/>
          </a:xfrm>
          <a:prstGeom prst="rect">
            <a:avLst/>
          </a:prstGeom>
        </p:spPr>
      </p:pic>
      <p:sp>
        <p:nvSpPr>
          <p:cNvPr id="12" name="ZoneTexte 11"/>
          <p:cNvSpPr txBox="1"/>
          <p:nvPr userDrawn="1"/>
        </p:nvSpPr>
        <p:spPr>
          <a:xfrm>
            <a:off x="3048000" y="2105561"/>
            <a:ext cx="6096000" cy="1323439"/>
          </a:xfrm>
          <a:prstGeom prst="rect">
            <a:avLst/>
          </a:prstGeom>
          <a:noFill/>
        </p:spPr>
        <p:txBody>
          <a:bodyPr wrap="square" rtlCol="0">
            <a:spAutoFit/>
          </a:bodyPr>
          <a:lstStyle/>
          <a:p>
            <a:pPr algn="ctr"/>
            <a:r>
              <a:rPr lang="fr-FR" sz="4000" b="1" dirty="0" smtClean="0">
                <a:solidFill>
                  <a:schemeClr val="bg1"/>
                </a:solidFill>
                <a:latin typeface="Marianne" panose="02000000000000000000" pitchFamily="50" charset="0"/>
              </a:rPr>
              <a:t>Les échanges agricoles et agro-alimentaires </a:t>
            </a:r>
            <a:endParaRPr lang="fr-FR" sz="4000" b="1" dirty="0">
              <a:solidFill>
                <a:schemeClr val="bg1"/>
              </a:solidFill>
              <a:latin typeface="Marianne" panose="02000000000000000000" pitchFamily="50" charset="0"/>
            </a:endParaRPr>
          </a:p>
        </p:txBody>
      </p:sp>
      <p:sp>
        <p:nvSpPr>
          <p:cNvPr id="10" name="Espace réservé du contenu 9"/>
          <p:cNvSpPr>
            <a:spLocks noGrp="1"/>
          </p:cNvSpPr>
          <p:nvPr>
            <p:ph sz="quarter" idx="10" hasCustomPrompt="1"/>
          </p:nvPr>
        </p:nvSpPr>
        <p:spPr>
          <a:xfrm>
            <a:off x="1449977" y="4483546"/>
            <a:ext cx="6719804" cy="680040"/>
          </a:xfrm>
          <a:solidFill>
            <a:schemeClr val="bg1"/>
          </a:solidFill>
        </p:spPr>
        <p:txBody>
          <a:bodyPr>
            <a:normAutofit/>
          </a:bodyPr>
          <a:lstStyle>
            <a:lvl1pPr>
              <a:defRPr sz="4000" b="1"/>
            </a:lvl1pPr>
          </a:lstStyle>
          <a:p>
            <a:pPr lvl="0"/>
            <a:r>
              <a:rPr lang="fr-FR" dirty="0" smtClean="0"/>
              <a:t>… avec …</a:t>
            </a:r>
          </a:p>
        </p:txBody>
      </p:sp>
    </p:spTree>
    <p:extLst>
      <p:ext uri="{BB962C8B-B14F-4D97-AF65-F5344CB8AC3E}">
        <p14:creationId xmlns:p14="http://schemas.microsoft.com/office/powerpoint/2010/main" val="153682451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Deux contenu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4490113" y="6352913"/>
            <a:ext cx="4965101" cy="365125"/>
          </a:xfrm>
        </p:spPr>
        <p:txBody>
          <a:bodyPr/>
          <a:lstStyle/>
          <a:p>
            <a:r>
              <a:rPr lang="fr-FR" smtClean="0"/>
              <a:t>Mexique – Les échanges de produits agricoles et agro-alimentaires        Source : douane mexicaine, d’après Trade Data Monitor, données 2024</a:t>
            </a:r>
            <a:endParaRPr lang="fr-FR" dirty="0"/>
          </a:p>
        </p:txBody>
      </p:sp>
      <p:sp>
        <p:nvSpPr>
          <p:cNvPr id="7" name="Espace réservé du numéro de diapositive 6"/>
          <p:cNvSpPr>
            <a:spLocks noGrp="1"/>
          </p:cNvSpPr>
          <p:nvPr>
            <p:ph type="sldNum" sz="quarter" idx="12"/>
          </p:nvPr>
        </p:nvSpPr>
        <p:spPr>
          <a:xfrm>
            <a:off x="9570661" y="6352913"/>
            <a:ext cx="901336" cy="365125"/>
          </a:xfrm>
        </p:spPr>
        <p:txBody>
          <a:bodyPr/>
          <a:lstStyle/>
          <a:p>
            <a:fld id="{6A68152B-30FF-4F47-8AD6-E728982B61F2}" type="slidenum">
              <a:rPr lang="fr-FR" smtClean="0"/>
              <a:t>‹N°›</a:t>
            </a:fld>
            <a:endParaRPr lang="fr-F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51525" y="6334189"/>
            <a:ext cx="1367300" cy="402571"/>
          </a:xfrm>
          <a:prstGeom prst="rect">
            <a:avLst/>
          </a:prstGeom>
        </p:spPr>
      </p:pic>
      <p:sp>
        <p:nvSpPr>
          <p:cNvPr id="13" name="Espace réservé du texte 12"/>
          <p:cNvSpPr>
            <a:spLocks noGrp="1"/>
          </p:cNvSpPr>
          <p:nvPr>
            <p:ph type="body" sz="quarter" idx="13" hasCustomPrompt="1"/>
          </p:nvPr>
        </p:nvSpPr>
        <p:spPr>
          <a:xfrm>
            <a:off x="166798" y="224256"/>
            <a:ext cx="11858404" cy="401386"/>
          </a:xfrm>
          <a:solidFill>
            <a:srgbClr val="0B6482"/>
          </a:solidFill>
        </p:spPr>
        <p:txBody>
          <a:bodyPr/>
          <a:lstStyle>
            <a:lvl1pPr>
              <a:defRPr b="1">
                <a:solidFill>
                  <a:schemeClr val="bg1"/>
                </a:solidFill>
              </a:defRPr>
            </a:lvl1pPr>
          </a:lstStyle>
          <a:p>
            <a:pPr lvl="0"/>
            <a:r>
              <a:rPr lang="fr-FR" dirty="0" smtClean="0"/>
              <a:t>Titre</a:t>
            </a:r>
          </a:p>
        </p:txBody>
      </p:sp>
      <p:sp>
        <p:nvSpPr>
          <p:cNvPr id="9" name="Espace réservé du texte 19"/>
          <p:cNvSpPr>
            <a:spLocks noGrp="1"/>
          </p:cNvSpPr>
          <p:nvPr>
            <p:ph type="body" sz="quarter" idx="15" hasCustomPrompt="1"/>
          </p:nvPr>
        </p:nvSpPr>
        <p:spPr>
          <a:xfrm>
            <a:off x="166797" y="1393870"/>
            <a:ext cx="11852028" cy="355197"/>
          </a:xfrm>
          <a:noFill/>
        </p:spPr>
        <p:txBody>
          <a:bodyPr anchor="t" anchorCtr="0"/>
          <a:lstStyle>
            <a:lvl2pPr>
              <a:defRPr>
                <a:solidFill>
                  <a:srgbClr val="0B6482"/>
                </a:solidFill>
              </a:defRPr>
            </a:lvl2pPr>
          </a:lstStyle>
          <a:p>
            <a:pPr lvl="1"/>
            <a:r>
              <a:rPr lang="fr-FR" dirty="0" smtClean="0"/>
              <a:t>Texte</a:t>
            </a:r>
          </a:p>
        </p:txBody>
      </p:sp>
      <p:sp>
        <p:nvSpPr>
          <p:cNvPr id="10" name="Espace réservé du texte 12"/>
          <p:cNvSpPr>
            <a:spLocks noGrp="1"/>
          </p:cNvSpPr>
          <p:nvPr>
            <p:ph type="body" sz="quarter" idx="16" hasCustomPrompt="1"/>
          </p:nvPr>
        </p:nvSpPr>
        <p:spPr>
          <a:xfrm>
            <a:off x="166798" y="839522"/>
            <a:ext cx="11858404" cy="340468"/>
          </a:xfrm>
          <a:noFill/>
        </p:spPr>
        <p:txBody>
          <a:bodyPr anchor="t" anchorCtr="0"/>
          <a:lstStyle>
            <a:lvl1pPr>
              <a:defRPr b="1">
                <a:solidFill>
                  <a:srgbClr val="0B6482"/>
                </a:solidFill>
              </a:defRPr>
            </a:lvl1pPr>
          </a:lstStyle>
          <a:p>
            <a:pPr lvl="0"/>
            <a:r>
              <a:rPr lang="fr-FR" dirty="0" smtClean="0"/>
              <a:t>Sous-titre</a:t>
            </a:r>
          </a:p>
        </p:txBody>
      </p:sp>
    </p:spTree>
    <p:extLst>
      <p:ext uri="{BB962C8B-B14F-4D97-AF65-F5344CB8AC3E}">
        <p14:creationId xmlns:p14="http://schemas.microsoft.com/office/powerpoint/2010/main" val="35573425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Deux contenu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4490113" y="6352913"/>
            <a:ext cx="4965101" cy="365125"/>
          </a:xfrm>
        </p:spPr>
        <p:txBody>
          <a:bodyPr/>
          <a:lstStyle/>
          <a:p>
            <a:r>
              <a:rPr lang="fr-FR" smtClean="0"/>
              <a:t>Mexique – Les échanges de produits agricoles et agro-alimentaires        Source : douane mexicaine, d’après Trade Data Monitor, données 2024</a:t>
            </a:r>
            <a:endParaRPr lang="fr-FR" dirty="0"/>
          </a:p>
        </p:txBody>
      </p:sp>
      <p:sp>
        <p:nvSpPr>
          <p:cNvPr id="7" name="Espace réservé du numéro de diapositive 6"/>
          <p:cNvSpPr>
            <a:spLocks noGrp="1"/>
          </p:cNvSpPr>
          <p:nvPr>
            <p:ph type="sldNum" sz="quarter" idx="12"/>
          </p:nvPr>
        </p:nvSpPr>
        <p:spPr>
          <a:xfrm>
            <a:off x="9570661" y="6352913"/>
            <a:ext cx="901336" cy="365125"/>
          </a:xfrm>
        </p:spPr>
        <p:txBody>
          <a:bodyPr/>
          <a:lstStyle/>
          <a:p>
            <a:fld id="{6A68152B-30FF-4F47-8AD6-E728982B61F2}" type="slidenum">
              <a:rPr lang="fr-FR" smtClean="0"/>
              <a:t>‹N°›</a:t>
            </a:fld>
            <a:endParaRPr lang="fr-F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51525" y="6334189"/>
            <a:ext cx="1367300" cy="402571"/>
          </a:xfrm>
          <a:prstGeom prst="rect">
            <a:avLst/>
          </a:prstGeom>
        </p:spPr>
      </p:pic>
      <p:sp>
        <p:nvSpPr>
          <p:cNvPr id="13" name="Espace réservé du texte 12"/>
          <p:cNvSpPr>
            <a:spLocks noGrp="1"/>
          </p:cNvSpPr>
          <p:nvPr>
            <p:ph type="body" sz="quarter" idx="13" hasCustomPrompt="1"/>
          </p:nvPr>
        </p:nvSpPr>
        <p:spPr>
          <a:xfrm>
            <a:off x="166798" y="224256"/>
            <a:ext cx="11858404" cy="401386"/>
          </a:xfrm>
          <a:solidFill>
            <a:srgbClr val="0B6482"/>
          </a:solidFill>
        </p:spPr>
        <p:txBody>
          <a:bodyPr/>
          <a:lstStyle>
            <a:lvl1pPr>
              <a:defRPr b="1">
                <a:solidFill>
                  <a:schemeClr val="bg1"/>
                </a:solidFill>
              </a:defRPr>
            </a:lvl1pPr>
          </a:lstStyle>
          <a:p>
            <a:pPr lvl="0"/>
            <a:r>
              <a:rPr lang="fr-FR" dirty="0" smtClean="0"/>
              <a:t>Titre</a:t>
            </a:r>
          </a:p>
        </p:txBody>
      </p:sp>
      <p:sp>
        <p:nvSpPr>
          <p:cNvPr id="9" name="Espace réservé du texte 19"/>
          <p:cNvSpPr>
            <a:spLocks noGrp="1"/>
          </p:cNvSpPr>
          <p:nvPr>
            <p:ph type="body" sz="quarter" idx="15" hasCustomPrompt="1"/>
          </p:nvPr>
        </p:nvSpPr>
        <p:spPr>
          <a:xfrm>
            <a:off x="173174" y="850674"/>
            <a:ext cx="11852028" cy="355197"/>
          </a:xfrm>
          <a:noFill/>
        </p:spPr>
        <p:txBody>
          <a:bodyPr anchor="t" anchorCtr="0"/>
          <a:lstStyle>
            <a:lvl2pPr>
              <a:defRPr>
                <a:solidFill>
                  <a:srgbClr val="0B6482"/>
                </a:solidFill>
              </a:defRPr>
            </a:lvl2pPr>
          </a:lstStyle>
          <a:p>
            <a:pPr lvl="1"/>
            <a:r>
              <a:rPr lang="fr-FR" dirty="0" smtClean="0"/>
              <a:t>Texte</a:t>
            </a:r>
          </a:p>
        </p:txBody>
      </p:sp>
      <p:sp>
        <p:nvSpPr>
          <p:cNvPr id="8" name="Espace réservé du texte 3"/>
          <p:cNvSpPr>
            <a:spLocks noGrp="1"/>
          </p:cNvSpPr>
          <p:nvPr>
            <p:ph type="body" sz="quarter" idx="21" hasCustomPrompt="1"/>
          </p:nvPr>
        </p:nvSpPr>
        <p:spPr>
          <a:xfrm>
            <a:off x="9199756" y="473042"/>
            <a:ext cx="2825446" cy="305200"/>
          </a:xfrm>
          <a:solidFill>
            <a:srgbClr val="00B050"/>
          </a:solidFill>
          <a:ln>
            <a:noFill/>
          </a:ln>
        </p:spPr>
        <p:txBody>
          <a:bodyPr>
            <a:normAutofit/>
          </a:bodyPr>
          <a:lstStyle>
            <a:lvl1pPr algn="r">
              <a:defRPr sz="1200" b="1" baseline="0">
                <a:solidFill>
                  <a:schemeClr val="bg1"/>
                </a:solidFill>
              </a:defRPr>
            </a:lvl1pPr>
          </a:lstStyle>
          <a:p>
            <a:pPr lvl="0"/>
            <a:r>
              <a:rPr lang="fr-FR" dirty="0" smtClean="0"/>
              <a:t>Taux de variation cumulée sur 3 ans</a:t>
            </a:r>
            <a:endParaRPr lang="fr-FR" dirty="0"/>
          </a:p>
        </p:txBody>
      </p:sp>
    </p:spTree>
    <p:extLst>
      <p:ext uri="{BB962C8B-B14F-4D97-AF65-F5344CB8AC3E}">
        <p14:creationId xmlns:p14="http://schemas.microsoft.com/office/powerpoint/2010/main" val="126987879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Deux contenu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4490113" y="6352913"/>
            <a:ext cx="4965101" cy="365125"/>
          </a:xfrm>
        </p:spPr>
        <p:txBody>
          <a:bodyPr/>
          <a:lstStyle/>
          <a:p>
            <a:r>
              <a:rPr lang="fr-FR" smtClean="0"/>
              <a:t>Mexique – Les échanges de produits agricoles et agro-alimentaires        Source : douane mexicaine, d’après Trade Data Monitor, données 2024</a:t>
            </a:r>
            <a:endParaRPr lang="fr-FR" dirty="0"/>
          </a:p>
        </p:txBody>
      </p:sp>
      <p:sp>
        <p:nvSpPr>
          <p:cNvPr id="7" name="Espace réservé du numéro de diapositive 6"/>
          <p:cNvSpPr>
            <a:spLocks noGrp="1"/>
          </p:cNvSpPr>
          <p:nvPr>
            <p:ph type="sldNum" sz="quarter" idx="12"/>
          </p:nvPr>
        </p:nvSpPr>
        <p:spPr>
          <a:xfrm>
            <a:off x="9570661" y="6352913"/>
            <a:ext cx="901336" cy="365125"/>
          </a:xfrm>
        </p:spPr>
        <p:txBody>
          <a:bodyPr/>
          <a:lstStyle/>
          <a:p>
            <a:fld id="{6A68152B-30FF-4F47-8AD6-E728982B61F2}" type="slidenum">
              <a:rPr lang="fr-FR" smtClean="0"/>
              <a:t>‹N°›</a:t>
            </a:fld>
            <a:endParaRPr lang="fr-F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51525" y="6334189"/>
            <a:ext cx="1367300" cy="402571"/>
          </a:xfrm>
          <a:prstGeom prst="rect">
            <a:avLst/>
          </a:prstGeom>
        </p:spPr>
      </p:pic>
      <p:sp>
        <p:nvSpPr>
          <p:cNvPr id="13" name="Espace réservé du texte 12"/>
          <p:cNvSpPr>
            <a:spLocks noGrp="1"/>
          </p:cNvSpPr>
          <p:nvPr>
            <p:ph type="body" sz="quarter" idx="13" hasCustomPrompt="1"/>
          </p:nvPr>
        </p:nvSpPr>
        <p:spPr>
          <a:xfrm>
            <a:off x="166798" y="224256"/>
            <a:ext cx="11858404" cy="401386"/>
          </a:xfrm>
          <a:solidFill>
            <a:srgbClr val="0B6482"/>
          </a:solidFill>
        </p:spPr>
        <p:txBody>
          <a:bodyPr/>
          <a:lstStyle>
            <a:lvl1pPr>
              <a:defRPr b="1">
                <a:solidFill>
                  <a:schemeClr val="bg1"/>
                </a:solidFill>
              </a:defRPr>
            </a:lvl1pPr>
          </a:lstStyle>
          <a:p>
            <a:pPr lvl="0"/>
            <a:r>
              <a:rPr lang="fr-FR" dirty="0" smtClean="0"/>
              <a:t>Titre</a:t>
            </a:r>
          </a:p>
        </p:txBody>
      </p:sp>
      <p:graphicFrame>
        <p:nvGraphicFramePr>
          <p:cNvPr id="8" name="Tableau 7"/>
          <p:cNvGraphicFramePr>
            <a:graphicFrameLocks noGrp="1"/>
          </p:cNvGraphicFramePr>
          <p:nvPr userDrawn="1">
            <p:extLst>
              <p:ext uri="{D42A27DB-BD31-4B8C-83A1-F6EECF244321}">
                <p14:modId xmlns:p14="http://schemas.microsoft.com/office/powerpoint/2010/main" val="731389096"/>
              </p:ext>
            </p:extLst>
          </p:nvPr>
        </p:nvGraphicFramePr>
        <p:xfrm>
          <a:off x="166798" y="767133"/>
          <a:ext cx="11852028" cy="5323734"/>
        </p:xfrm>
        <a:graphic>
          <a:graphicData uri="http://schemas.openxmlformats.org/drawingml/2006/table">
            <a:tbl>
              <a:tblPr firstRow="1" bandRow="1">
                <a:tableStyleId>{5C22544A-7EE6-4342-B048-85BDC9FD1C3A}</a:tableStyleId>
              </a:tblPr>
              <a:tblGrid>
                <a:gridCol w="3950676">
                  <a:extLst>
                    <a:ext uri="{9D8B030D-6E8A-4147-A177-3AD203B41FA5}">
                      <a16:colId xmlns:a16="http://schemas.microsoft.com/office/drawing/2014/main" val="20000"/>
                    </a:ext>
                  </a:extLst>
                </a:gridCol>
                <a:gridCol w="3950676">
                  <a:extLst>
                    <a:ext uri="{9D8B030D-6E8A-4147-A177-3AD203B41FA5}">
                      <a16:colId xmlns:a16="http://schemas.microsoft.com/office/drawing/2014/main" val="20001"/>
                    </a:ext>
                  </a:extLst>
                </a:gridCol>
                <a:gridCol w="3950676">
                  <a:extLst>
                    <a:ext uri="{9D8B030D-6E8A-4147-A177-3AD203B41FA5}">
                      <a16:colId xmlns:a16="http://schemas.microsoft.com/office/drawing/2014/main" val="20002"/>
                    </a:ext>
                  </a:extLst>
                </a:gridCol>
              </a:tblGrid>
              <a:tr h="5323734">
                <a:tc>
                  <a:txBody>
                    <a:bodyPr/>
                    <a:lstStyle/>
                    <a:p>
                      <a:endParaRPr lang="fr-FR" dirty="0">
                        <a:solidFill>
                          <a:srgbClr val="0B6482"/>
                        </a:solidFill>
                      </a:endParaRPr>
                    </a:p>
                  </a:txBody>
                  <a:tcPr>
                    <a:lnL w="38100" cap="flat" cmpd="sng" algn="ctr">
                      <a:solidFill>
                        <a:srgbClr val="0B6482"/>
                      </a:solidFill>
                      <a:prstDash val="solid"/>
                      <a:round/>
                      <a:headEnd type="none" w="med" len="med"/>
                      <a:tailEnd type="none" w="med" len="med"/>
                    </a:lnL>
                    <a:lnR w="12700" cap="flat" cmpd="sng" algn="ctr">
                      <a:solidFill>
                        <a:srgbClr val="0B6482"/>
                      </a:solidFill>
                      <a:prstDash val="solid"/>
                      <a:round/>
                      <a:headEnd type="none" w="med" len="med"/>
                      <a:tailEnd type="none" w="med" len="med"/>
                    </a:lnR>
                    <a:lnT w="38100" cap="flat" cmpd="sng" algn="ctr">
                      <a:solidFill>
                        <a:srgbClr val="0B6482"/>
                      </a:solidFill>
                      <a:prstDash val="solid"/>
                      <a:round/>
                      <a:headEnd type="none" w="med" len="med"/>
                      <a:tailEnd type="none" w="med" len="med"/>
                    </a:lnT>
                    <a:lnB w="38100" cap="flat" cmpd="sng" algn="ctr">
                      <a:solidFill>
                        <a:srgbClr val="0B6482"/>
                      </a:solidFill>
                      <a:prstDash val="solid"/>
                      <a:round/>
                      <a:headEnd type="none" w="med" len="med"/>
                      <a:tailEnd type="none" w="med" len="med"/>
                    </a:lnB>
                    <a:noFill/>
                  </a:tcPr>
                </a:tc>
                <a:tc>
                  <a:txBody>
                    <a:bodyPr/>
                    <a:lstStyle/>
                    <a:p>
                      <a:endParaRPr lang="fr-FR" dirty="0">
                        <a:solidFill>
                          <a:srgbClr val="0B6482"/>
                        </a:solidFill>
                      </a:endParaRPr>
                    </a:p>
                  </a:txBody>
                  <a:tcPr>
                    <a:lnL w="12700" cap="flat" cmpd="sng" algn="ctr">
                      <a:solidFill>
                        <a:srgbClr val="0B6482"/>
                      </a:solidFill>
                      <a:prstDash val="solid"/>
                      <a:round/>
                      <a:headEnd type="none" w="med" len="med"/>
                      <a:tailEnd type="none" w="med" len="med"/>
                    </a:lnL>
                    <a:lnR w="12700" cap="flat" cmpd="sng" algn="ctr">
                      <a:solidFill>
                        <a:srgbClr val="0B6482"/>
                      </a:solidFill>
                      <a:prstDash val="solid"/>
                      <a:round/>
                      <a:headEnd type="none" w="med" len="med"/>
                      <a:tailEnd type="none" w="med" len="med"/>
                    </a:lnR>
                    <a:lnT w="38100" cap="flat" cmpd="sng" algn="ctr">
                      <a:solidFill>
                        <a:srgbClr val="0B6482"/>
                      </a:solidFill>
                      <a:prstDash val="solid"/>
                      <a:round/>
                      <a:headEnd type="none" w="med" len="med"/>
                      <a:tailEnd type="none" w="med" len="med"/>
                    </a:lnT>
                    <a:lnB w="38100" cap="flat" cmpd="sng" algn="ctr">
                      <a:solidFill>
                        <a:srgbClr val="0B6482"/>
                      </a:solidFill>
                      <a:prstDash val="solid"/>
                      <a:round/>
                      <a:headEnd type="none" w="med" len="med"/>
                      <a:tailEnd type="none" w="med" len="med"/>
                    </a:lnB>
                    <a:noFill/>
                  </a:tcPr>
                </a:tc>
                <a:tc>
                  <a:txBody>
                    <a:bodyPr/>
                    <a:lstStyle/>
                    <a:p>
                      <a:endParaRPr lang="fr-FR" dirty="0">
                        <a:solidFill>
                          <a:srgbClr val="0B6482"/>
                        </a:solidFill>
                      </a:endParaRPr>
                    </a:p>
                  </a:txBody>
                  <a:tcPr>
                    <a:lnL w="12700" cap="flat" cmpd="sng" algn="ctr">
                      <a:solidFill>
                        <a:srgbClr val="0B6482"/>
                      </a:solidFill>
                      <a:prstDash val="solid"/>
                      <a:round/>
                      <a:headEnd type="none" w="med" len="med"/>
                      <a:tailEnd type="none" w="med" len="med"/>
                    </a:lnL>
                    <a:lnR w="38100" cap="flat" cmpd="sng" algn="ctr">
                      <a:solidFill>
                        <a:srgbClr val="0B6482"/>
                      </a:solidFill>
                      <a:prstDash val="solid"/>
                      <a:round/>
                      <a:headEnd type="none" w="med" len="med"/>
                      <a:tailEnd type="none" w="med" len="med"/>
                    </a:lnR>
                    <a:lnT w="38100" cap="flat" cmpd="sng" algn="ctr">
                      <a:solidFill>
                        <a:srgbClr val="0B6482"/>
                      </a:solidFill>
                      <a:prstDash val="solid"/>
                      <a:round/>
                      <a:headEnd type="none" w="med" len="med"/>
                      <a:tailEnd type="none" w="med" len="med"/>
                    </a:lnT>
                    <a:lnB w="38100" cap="flat" cmpd="sng" algn="ctr">
                      <a:solidFill>
                        <a:srgbClr val="0B6482"/>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9" name="ZoneTexte 8"/>
          <p:cNvSpPr txBox="1"/>
          <p:nvPr userDrawn="1"/>
        </p:nvSpPr>
        <p:spPr>
          <a:xfrm>
            <a:off x="154869" y="5511650"/>
            <a:ext cx="3976694" cy="323165"/>
          </a:xfrm>
          <a:prstGeom prst="rect">
            <a:avLst/>
          </a:prstGeom>
          <a:noFill/>
        </p:spPr>
        <p:txBody>
          <a:bodyPr wrap="square" rtlCol="0">
            <a:spAutoFit/>
          </a:bodyPr>
          <a:lstStyle/>
          <a:p>
            <a:pPr algn="ctr"/>
            <a:r>
              <a:rPr lang="fr-FR" sz="1500" b="1" dirty="0">
                <a:solidFill>
                  <a:srgbClr val="0B6482"/>
                </a:solidFill>
                <a:latin typeface="Marianne" panose="02000000000000000000" pitchFamily="50" charset="0"/>
              </a:rPr>
              <a:t>Évolution des </a:t>
            </a:r>
            <a:r>
              <a:rPr lang="fr-FR" sz="1500" b="1" dirty="0" smtClean="0">
                <a:solidFill>
                  <a:srgbClr val="0B6482"/>
                </a:solidFill>
                <a:latin typeface="Marianne" panose="02000000000000000000" pitchFamily="50" charset="0"/>
              </a:rPr>
              <a:t>importations</a:t>
            </a:r>
            <a:r>
              <a:rPr lang="fr-FR" sz="1500" b="1" baseline="0" dirty="0">
                <a:solidFill>
                  <a:srgbClr val="0B6482"/>
                </a:solidFill>
                <a:latin typeface="Marianne" panose="02000000000000000000" pitchFamily="50" charset="0"/>
              </a:rPr>
              <a:t> </a:t>
            </a:r>
            <a:endParaRPr lang="fr-FR" sz="1500" b="1" baseline="0" dirty="0" smtClean="0">
              <a:solidFill>
                <a:srgbClr val="0B6482"/>
              </a:solidFill>
              <a:latin typeface="Marianne" panose="02000000000000000000" pitchFamily="50" charset="0"/>
            </a:endParaRPr>
          </a:p>
        </p:txBody>
      </p:sp>
      <p:sp>
        <p:nvSpPr>
          <p:cNvPr id="10" name="ZoneTexte 9"/>
          <p:cNvSpPr txBox="1"/>
          <p:nvPr userDrawn="1"/>
        </p:nvSpPr>
        <p:spPr>
          <a:xfrm>
            <a:off x="4143493" y="5523240"/>
            <a:ext cx="3922704" cy="553998"/>
          </a:xfrm>
          <a:prstGeom prst="rect">
            <a:avLst/>
          </a:prstGeom>
          <a:noFill/>
        </p:spPr>
        <p:txBody>
          <a:bodyPr wrap="square" rtlCol="0">
            <a:spAutoFit/>
          </a:bodyPr>
          <a:lstStyle/>
          <a:p>
            <a:pPr algn="ctr"/>
            <a:r>
              <a:rPr lang="fr-FR" sz="1500" b="1" dirty="0">
                <a:solidFill>
                  <a:srgbClr val="0B6482"/>
                </a:solidFill>
                <a:latin typeface="Marianne" panose="02000000000000000000" pitchFamily="50" charset="0"/>
              </a:rPr>
              <a:t>Principaux postes </a:t>
            </a:r>
            <a:r>
              <a:rPr lang="fr-FR" sz="1500" b="1" dirty="0" smtClean="0">
                <a:solidFill>
                  <a:srgbClr val="0B6482"/>
                </a:solidFill>
                <a:latin typeface="Marianne" panose="02000000000000000000" pitchFamily="50" charset="0"/>
              </a:rPr>
              <a:t>d’importation</a:t>
            </a:r>
          </a:p>
          <a:p>
            <a:pPr algn="ctr"/>
            <a:endParaRPr lang="fr-FR" sz="1500" b="1" dirty="0">
              <a:solidFill>
                <a:srgbClr val="0B6482"/>
              </a:solidFill>
              <a:latin typeface="Marianne" panose="02000000000000000000" pitchFamily="50" charset="0"/>
            </a:endParaRPr>
          </a:p>
        </p:txBody>
      </p:sp>
      <p:sp>
        <p:nvSpPr>
          <p:cNvPr id="11" name="ZoneTexte 10"/>
          <p:cNvSpPr txBox="1"/>
          <p:nvPr userDrawn="1"/>
        </p:nvSpPr>
        <p:spPr>
          <a:xfrm>
            <a:off x="8078127" y="5527756"/>
            <a:ext cx="3940699" cy="553998"/>
          </a:xfrm>
          <a:prstGeom prst="rect">
            <a:avLst/>
          </a:prstGeom>
          <a:noFill/>
        </p:spPr>
        <p:txBody>
          <a:bodyPr wrap="square" rtlCol="0">
            <a:spAutoFit/>
          </a:bodyPr>
          <a:lstStyle/>
          <a:p>
            <a:pPr algn="ctr"/>
            <a:r>
              <a:rPr lang="fr-FR" sz="1500" b="1" dirty="0" smtClean="0">
                <a:solidFill>
                  <a:srgbClr val="0B6482"/>
                </a:solidFill>
                <a:latin typeface="Marianne" panose="02000000000000000000" pitchFamily="50" charset="0"/>
              </a:rPr>
              <a:t>Principaux fournisseurs</a:t>
            </a:r>
          </a:p>
          <a:p>
            <a:pPr algn="ctr"/>
            <a:endParaRPr lang="fr-FR" sz="1500" b="1" dirty="0">
              <a:solidFill>
                <a:srgbClr val="0B6482"/>
              </a:solidFill>
              <a:latin typeface="Marianne" panose="02000000000000000000" pitchFamily="50" charset="0"/>
            </a:endParaRPr>
          </a:p>
        </p:txBody>
      </p:sp>
      <p:sp>
        <p:nvSpPr>
          <p:cNvPr id="16" name="Espace réservé du texte 15"/>
          <p:cNvSpPr>
            <a:spLocks noGrp="1"/>
          </p:cNvSpPr>
          <p:nvPr>
            <p:ph type="body" sz="quarter" idx="14" hasCustomPrompt="1"/>
          </p:nvPr>
        </p:nvSpPr>
        <p:spPr>
          <a:xfrm>
            <a:off x="214852" y="795610"/>
            <a:ext cx="3862808" cy="327796"/>
          </a:xfrm>
        </p:spPr>
        <p:txBody>
          <a:bodyPr anchor="t" anchorCtr="0"/>
          <a:lstStyle>
            <a:lvl1pPr algn="ctr">
              <a:defRPr sz="1500" b="1" baseline="0">
                <a:solidFill>
                  <a:srgbClr val="00B050"/>
                </a:solidFill>
              </a:defRPr>
            </a:lvl1pPr>
          </a:lstStyle>
          <a:p>
            <a:pPr lvl="0"/>
            <a:r>
              <a:rPr lang="fr-FR" dirty="0" smtClean="0"/>
              <a:t>Hausse de … % entre 2023 et 2024</a:t>
            </a:r>
          </a:p>
        </p:txBody>
      </p:sp>
      <p:sp>
        <p:nvSpPr>
          <p:cNvPr id="17" name="Espace réservé du texte 15"/>
          <p:cNvSpPr>
            <a:spLocks noGrp="1"/>
          </p:cNvSpPr>
          <p:nvPr>
            <p:ph type="body" sz="quarter" idx="15" hasCustomPrompt="1"/>
          </p:nvPr>
        </p:nvSpPr>
        <p:spPr>
          <a:xfrm>
            <a:off x="4155443" y="795609"/>
            <a:ext cx="3862808" cy="1320573"/>
          </a:xfrm>
        </p:spPr>
        <p:txBody>
          <a:bodyPr anchor="t" anchorCtr="0"/>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500" b="1" baseline="0">
                <a:solidFill>
                  <a:srgbClr val="FF0000"/>
                </a:solidFill>
              </a:defRPr>
            </a:lvl1pPr>
          </a:lstStyle>
          <a:p>
            <a:pPr lvl="0"/>
            <a:r>
              <a:rPr lang="fr-FR" dirty="0" smtClean="0"/>
              <a:t>… : - …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 : - …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 : - …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 : - … %</a:t>
            </a:r>
          </a:p>
          <a:p>
            <a:pPr lvl="0"/>
            <a:endParaRPr lang="fr-FR" dirty="0" smtClean="0"/>
          </a:p>
        </p:txBody>
      </p:sp>
      <p:sp>
        <p:nvSpPr>
          <p:cNvPr id="18" name="Espace réservé du texte 15"/>
          <p:cNvSpPr>
            <a:spLocks noGrp="1"/>
          </p:cNvSpPr>
          <p:nvPr>
            <p:ph type="body" sz="quarter" idx="16" hasCustomPrompt="1"/>
          </p:nvPr>
        </p:nvSpPr>
        <p:spPr>
          <a:xfrm>
            <a:off x="8096034" y="795609"/>
            <a:ext cx="3862808" cy="967877"/>
          </a:xfrm>
        </p:spPr>
        <p:txBody>
          <a:bodyPr anchor="t" anchorCtr="0"/>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500" b="1" baseline="0">
                <a:solidFill>
                  <a:srgbClr val="00B050"/>
                </a:solidFill>
              </a:defRPr>
            </a:lvl1pPr>
          </a:lstStyle>
          <a:p>
            <a:pPr lvl="0"/>
            <a:r>
              <a:rPr lang="fr-FR" dirty="0" smtClean="0"/>
              <a:t>Union européenne : + … %</a:t>
            </a:r>
          </a:p>
          <a:p>
            <a:pPr lvl="0"/>
            <a:r>
              <a:rPr lang="fr-FR" dirty="0" smtClean="0"/>
              <a:t>… : + …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 : + … %</a:t>
            </a:r>
          </a:p>
          <a:p>
            <a:pPr lvl="0"/>
            <a:endParaRPr lang="fr-FR" dirty="0" smtClean="0"/>
          </a:p>
        </p:txBody>
      </p:sp>
      <p:sp>
        <p:nvSpPr>
          <p:cNvPr id="19" name="Espace réservé du texte 3"/>
          <p:cNvSpPr>
            <a:spLocks noGrp="1"/>
          </p:cNvSpPr>
          <p:nvPr>
            <p:ph type="body" sz="quarter" idx="18" hasCustomPrompt="1"/>
          </p:nvPr>
        </p:nvSpPr>
        <p:spPr>
          <a:xfrm>
            <a:off x="4131563" y="5756275"/>
            <a:ext cx="3934634" cy="305200"/>
          </a:xfrm>
        </p:spPr>
        <p:txBody>
          <a:bodyPr>
            <a:normAutofit/>
          </a:bodyPr>
          <a:lstStyle>
            <a:lvl1pPr algn="ctr">
              <a:defRPr sz="1500" b="1" baseline="0"/>
            </a:lvl1pPr>
          </a:lstStyle>
          <a:p>
            <a:pPr lvl="0"/>
            <a:r>
              <a:rPr lang="fr-FR" dirty="0" smtClean="0"/>
              <a:t>… en provenance du monde</a:t>
            </a:r>
            <a:endParaRPr lang="fr-FR" dirty="0"/>
          </a:p>
        </p:txBody>
      </p:sp>
      <p:sp>
        <p:nvSpPr>
          <p:cNvPr id="20" name="Espace réservé du texte 3"/>
          <p:cNvSpPr>
            <a:spLocks noGrp="1"/>
          </p:cNvSpPr>
          <p:nvPr>
            <p:ph type="body" sz="quarter" idx="19" hasCustomPrompt="1"/>
          </p:nvPr>
        </p:nvSpPr>
        <p:spPr>
          <a:xfrm>
            <a:off x="8054012" y="5756275"/>
            <a:ext cx="3934634" cy="305200"/>
          </a:xfrm>
        </p:spPr>
        <p:txBody>
          <a:bodyPr>
            <a:normAutofit/>
          </a:bodyPr>
          <a:lstStyle>
            <a:lvl1pPr algn="ctr">
              <a:defRPr sz="1500" b="1" baseline="0"/>
            </a:lvl1pPr>
          </a:lstStyle>
          <a:p>
            <a:pPr lvl="0"/>
            <a:r>
              <a:rPr lang="fr-FR" dirty="0" smtClean="0"/>
              <a:t>de …</a:t>
            </a:r>
            <a:endParaRPr lang="fr-FR" dirty="0"/>
          </a:p>
        </p:txBody>
      </p:sp>
      <p:sp>
        <p:nvSpPr>
          <p:cNvPr id="22" name="Espace réservé du texte 3"/>
          <p:cNvSpPr>
            <a:spLocks noGrp="1"/>
          </p:cNvSpPr>
          <p:nvPr>
            <p:ph type="body" sz="quarter" idx="20" hasCustomPrompt="1"/>
          </p:nvPr>
        </p:nvSpPr>
        <p:spPr>
          <a:xfrm>
            <a:off x="163714" y="5761093"/>
            <a:ext cx="3934634" cy="305200"/>
          </a:xfrm>
        </p:spPr>
        <p:txBody>
          <a:bodyPr>
            <a:normAutofit/>
          </a:bodyPr>
          <a:lstStyle>
            <a:lvl1pPr algn="ctr">
              <a:defRPr sz="1500" b="1" baseline="0"/>
            </a:lvl1pPr>
          </a:lstStyle>
          <a:p>
            <a:pPr lvl="0"/>
            <a:r>
              <a:rPr lang="fr-FR" dirty="0" smtClean="0"/>
              <a:t>… en provenance du monde</a:t>
            </a:r>
            <a:endParaRPr lang="fr-FR" dirty="0"/>
          </a:p>
        </p:txBody>
      </p:sp>
    </p:spTree>
    <p:extLst>
      <p:ext uri="{BB962C8B-B14F-4D97-AF65-F5344CB8AC3E}">
        <p14:creationId xmlns:p14="http://schemas.microsoft.com/office/powerpoint/2010/main" val="31611799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Deux contenu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4490113" y="6352913"/>
            <a:ext cx="4965101" cy="365125"/>
          </a:xfrm>
        </p:spPr>
        <p:txBody>
          <a:bodyPr/>
          <a:lstStyle/>
          <a:p>
            <a:r>
              <a:rPr lang="fr-FR" smtClean="0"/>
              <a:t>Mexique – Les échanges de produits agricoles et agro-alimentaires        Source : douane mexicaine, d’après Trade Data Monitor, données 2024</a:t>
            </a:r>
            <a:endParaRPr lang="fr-FR" dirty="0"/>
          </a:p>
        </p:txBody>
      </p:sp>
      <p:sp>
        <p:nvSpPr>
          <p:cNvPr id="7" name="Espace réservé du numéro de diapositive 6"/>
          <p:cNvSpPr>
            <a:spLocks noGrp="1"/>
          </p:cNvSpPr>
          <p:nvPr>
            <p:ph type="sldNum" sz="quarter" idx="12"/>
          </p:nvPr>
        </p:nvSpPr>
        <p:spPr>
          <a:xfrm>
            <a:off x="9570661" y="6352913"/>
            <a:ext cx="901336" cy="365125"/>
          </a:xfrm>
        </p:spPr>
        <p:txBody>
          <a:bodyPr/>
          <a:lstStyle/>
          <a:p>
            <a:fld id="{6A68152B-30FF-4F47-8AD6-E728982B61F2}" type="slidenum">
              <a:rPr lang="fr-FR" smtClean="0"/>
              <a:t>‹N°›</a:t>
            </a:fld>
            <a:endParaRPr lang="fr-F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51525" y="6334189"/>
            <a:ext cx="1367300" cy="402571"/>
          </a:xfrm>
          <a:prstGeom prst="rect">
            <a:avLst/>
          </a:prstGeom>
        </p:spPr>
      </p:pic>
      <p:sp>
        <p:nvSpPr>
          <p:cNvPr id="13" name="Espace réservé du texte 12"/>
          <p:cNvSpPr>
            <a:spLocks noGrp="1"/>
          </p:cNvSpPr>
          <p:nvPr>
            <p:ph type="body" sz="quarter" idx="13" hasCustomPrompt="1"/>
          </p:nvPr>
        </p:nvSpPr>
        <p:spPr>
          <a:xfrm>
            <a:off x="166798" y="224256"/>
            <a:ext cx="11858404" cy="401386"/>
          </a:xfrm>
          <a:solidFill>
            <a:srgbClr val="0B6482"/>
          </a:solidFill>
        </p:spPr>
        <p:txBody>
          <a:bodyPr/>
          <a:lstStyle>
            <a:lvl1pPr>
              <a:defRPr b="1">
                <a:solidFill>
                  <a:schemeClr val="bg1"/>
                </a:solidFill>
              </a:defRPr>
            </a:lvl1pPr>
          </a:lstStyle>
          <a:p>
            <a:pPr lvl="0"/>
            <a:r>
              <a:rPr lang="fr-FR" dirty="0" smtClean="0"/>
              <a:t>Titre</a:t>
            </a:r>
          </a:p>
        </p:txBody>
      </p:sp>
      <p:graphicFrame>
        <p:nvGraphicFramePr>
          <p:cNvPr id="8" name="Tableau 7"/>
          <p:cNvGraphicFramePr>
            <a:graphicFrameLocks noGrp="1"/>
          </p:cNvGraphicFramePr>
          <p:nvPr userDrawn="1">
            <p:extLst/>
          </p:nvPr>
        </p:nvGraphicFramePr>
        <p:xfrm>
          <a:off x="166798" y="767133"/>
          <a:ext cx="11852028" cy="5323734"/>
        </p:xfrm>
        <a:graphic>
          <a:graphicData uri="http://schemas.openxmlformats.org/drawingml/2006/table">
            <a:tbl>
              <a:tblPr firstRow="1" bandRow="1">
                <a:tableStyleId>{5C22544A-7EE6-4342-B048-85BDC9FD1C3A}</a:tableStyleId>
              </a:tblPr>
              <a:tblGrid>
                <a:gridCol w="3950676">
                  <a:extLst>
                    <a:ext uri="{9D8B030D-6E8A-4147-A177-3AD203B41FA5}">
                      <a16:colId xmlns:a16="http://schemas.microsoft.com/office/drawing/2014/main" val="20000"/>
                    </a:ext>
                  </a:extLst>
                </a:gridCol>
                <a:gridCol w="3950676">
                  <a:extLst>
                    <a:ext uri="{9D8B030D-6E8A-4147-A177-3AD203B41FA5}">
                      <a16:colId xmlns:a16="http://schemas.microsoft.com/office/drawing/2014/main" val="20001"/>
                    </a:ext>
                  </a:extLst>
                </a:gridCol>
                <a:gridCol w="3950676">
                  <a:extLst>
                    <a:ext uri="{9D8B030D-6E8A-4147-A177-3AD203B41FA5}">
                      <a16:colId xmlns:a16="http://schemas.microsoft.com/office/drawing/2014/main" val="20002"/>
                    </a:ext>
                  </a:extLst>
                </a:gridCol>
              </a:tblGrid>
              <a:tr h="5323734">
                <a:tc>
                  <a:txBody>
                    <a:bodyPr/>
                    <a:lstStyle/>
                    <a:p>
                      <a:endParaRPr lang="fr-FR" dirty="0">
                        <a:solidFill>
                          <a:srgbClr val="0B6482"/>
                        </a:solidFill>
                      </a:endParaRPr>
                    </a:p>
                  </a:txBody>
                  <a:tcPr>
                    <a:lnL w="38100" cap="flat" cmpd="sng" algn="ctr">
                      <a:solidFill>
                        <a:srgbClr val="0B6482"/>
                      </a:solidFill>
                      <a:prstDash val="solid"/>
                      <a:round/>
                      <a:headEnd type="none" w="med" len="med"/>
                      <a:tailEnd type="none" w="med" len="med"/>
                    </a:lnL>
                    <a:lnR w="12700" cap="flat" cmpd="sng" algn="ctr">
                      <a:solidFill>
                        <a:srgbClr val="0B6482"/>
                      </a:solidFill>
                      <a:prstDash val="solid"/>
                      <a:round/>
                      <a:headEnd type="none" w="med" len="med"/>
                      <a:tailEnd type="none" w="med" len="med"/>
                    </a:lnR>
                    <a:lnT w="38100" cap="flat" cmpd="sng" algn="ctr">
                      <a:solidFill>
                        <a:srgbClr val="0B6482"/>
                      </a:solidFill>
                      <a:prstDash val="solid"/>
                      <a:round/>
                      <a:headEnd type="none" w="med" len="med"/>
                      <a:tailEnd type="none" w="med" len="med"/>
                    </a:lnT>
                    <a:lnB w="38100" cap="flat" cmpd="sng" algn="ctr">
                      <a:solidFill>
                        <a:srgbClr val="0B6482"/>
                      </a:solidFill>
                      <a:prstDash val="solid"/>
                      <a:round/>
                      <a:headEnd type="none" w="med" len="med"/>
                      <a:tailEnd type="none" w="med" len="med"/>
                    </a:lnB>
                    <a:noFill/>
                  </a:tcPr>
                </a:tc>
                <a:tc>
                  <a:txBody>
                    <a:bodyPr/>
                    <a:lstStyle/>
                    <a:p>
                      <a:endParaRPr lang="fr-FR" dirty="0">
                        <a:solidFill>
                          <a:srgbClr val="0B6482"/>
                        </a:solidFill>
                      </a:endParaRPr>
                    </a:p>
                  </a:txBody>
                  <a:tcPr>
                    <a:lnL w="12700" cap="flat" cmpd="sng" algn="ctr">
                      <a:solidFill>
                        <a:srgbClr val="0B6482"/>
                      </a:solidFill>
                      <a:prstDash val="solid"/>
                      <a:round/>
                      <a:headEnd type="none" w="med" len="med"/>
                      <a:tailEnd type="none" w="med" len="med"/>
                    </a:lnL>
                    <a:lnR w="12700" cap="flat" cmpd="sng" algn="ctr">
                      <a:solidFill>
                        <a:srgbClr val="0B6482"/>
                      </a:solidFill>
                      <a:prstDash val="solid"/>
                      <a:round/>
                      <a:headEnd type="none" w="med" len="med"/>
                      <a:tailEnd type="none" w="med" len="med"/>
                    </a:lnR>
                    <a:lnT w="38100" cap="flat" cmpd="sng" algn="ctr">
                      <a:solidFill>
                        <a:srgbClr val="0B6482"/>
                      </a:solidFill>
                      <a:prstDash val="solid"/>
                      <a:round/>
                      <a:headEnd type="none" w="med" len="med"/>
                      <a:tailEnd type="none" w="med" len="med"/>
                    </a:lnT>
                    <a:lnB w="38100" cap="flat" cmpd="sng" algn="ctr">
                      <a:solidFill>
                        <a:srgbClr val="0B6482"/>
                      </a:solidFill>
                      <a:prstDash val="solid"/>
                      <a:round/>
                      <a:headEnd type="none" w="med" len="med"/>
                      <a:tailEnd type="none" w="med" len="med"/>
                    </a:lnB>
                    <a:noFill/>
                  </a:tcPr>
                </a:tc>
                <a:tc>
                  <a:txBody>
                    <a:bodyPr/>
                    <a:lstStyle/>
                    <a:p>
                      <a:endParaRPr lang="fr-FR" dirty="0">
                        <a:solidFill>
                          <a:srgbClr val="0B6482"/>
                        </a:solidFill>
                      </a:endParaRPr>
                    </a:p>
                  </a:txBody>
                  <a:tcPr>
                    <a:lnL w="12700" cap="flat" cmpd="sng" algn="ctr">
                      <a:solidFill>
                        <a:srgbClr val="0B6482"/>
                      </a:solidFill>
                      <a:prstDash val="solid"/>
                      <a:round/>
                      <a:headEnd type="none" w="med" len="med"/>
                      <a:tailEnd type="none" w="med" len="med"/>
                    </a:lnL>
                    <a:lnR w="38100" cap="flat" cmpd="sng" algn="ctr">
                      <a:solidFill>
                        <a:srgbClr val="0B6482"/>
                      </a:solidFill>
                      <a:prstDash val="solid"/>
                      <a:round/>
                      <a:headEnd type="none" w="med" len="med"/>
                      <a:tailEnd type="none" w="med" len="med"/>
                    </a:lnR>
                    <a:lnT w="38100" cap="flat" cmpd="sng" algn="ctr">
                      <a:solidFill>
                        <a:srgbClr val="0B6482"/>
                      </a:solidFill>
                      <a:prstDash val="solid"/>
                      <a:round/>
                      <a:headEnd type="none" w="med" len="med"/>
                      <a:tailEnd type="none" w="med" len="med"/>
                    </a:lnT>
                    <a:lnB w="38100" cap="flat" cmpd="sng" algn="ctr">
                      <a:solidFill>
                        <a:srgbClr val="0B6482"/>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9" name="ZoneTexte 8"/>
          <p:cNvSpPr txBox="1"/>
          <p:nvPr userDrawn="1"/>
        </p:nvSpPr>
        <p:spPr>
          <a:xfrm>
            <a:off x="154869" y="5511650"/>
            <a:ext cx="3976694" cy="323165"/>
          </a:xfrm>
          <a:prstGeom prst="rect">
            <a:avLst/>
          </a:prstGeom>
          <a:noFill/>
        </p:spPr>
        <p:txBody>
          <a:bodyPr wrap="square" rtlCol="0">
            <a:spAutoFit/>
          </a:bodyPr>
          <a:lstStyle/>
          <a:p>
            <a:pPr algn="ctr"/>
            <a:r>
              <a:rPr lang="fr-FR" sz="1500" b="1" dirty="0">
                <a:solidFill>
                  <a:srgbClr val="0B6482"/>
                </a:solidFill>
                <a:latin typeface="Marianne" panose="02000000000000000000" pitchFamily="50" charset="0"/>
              </a:rPr>
              <a:t>Évolution des </a:t>
            </a:r>
            <a:r>
              <a:rPr lang="fr-FR" sz="1500" b="1" dirty="0" smtClean="0">
                <a:solidFill>
                  <a:srgbClr val="0B6482"/>
                </a:solidFill>
                <a:latin typeface="Marianne" panose="02000000000000000000" pitchFamily="50" charset="0"/>
              </a:rPr>
              <a:t>importations</a:t>
            </a:r>
            <a:r>
              <a:rPr lang="fr-FR" sz="1500" b="1" baseline="0" dirty="0">
                <a:solidFill>
                  <a:srgbClr val="0B6482"/>
                </a:solidFill>
                <a:latin typeface="Marianne" panose="02000000000000000000" pitchFamily="50" charset="0"/>
              </a:rPr>
              <a:t> </a:t>
            </a:r>
            <a:endParaRPr lang="fr-FR" sz="1500" b="1" baseline="0" dirty="0" smtClean="0">
              <a:solidFill>
                <a:srgbClr val="0B6482"/>
              </a:solidFill>
              <a:latin typeface="Marianne" panose="02000000000000000000" pitchFamily="50" charset="0"/>
            </a:endParaRPr>
          </a:p>
        </p:txBody>
      </p:sp>
      <p:sp>
        <p:nvSpPr>
          <p:cNvPr id="10" name="ZoneTexte 9"/>
          <p:cNvSpPr txBox="1"/>
          <p:nvPr userDrawn="1"/>
        </p:nvSpPr>
        <p:spPr>
          <a:xfrm>
            <a:off x="4143493" y="5523240"/>
            <a:ext cx="3922704" cy="553998"/>
          </a:xfrm>
          <a:prstGeom prst="rect">
            <a:avLst/>
          </a:prstGeom>
          <a:noFill/>
        </p:spPr>
        <p:txBody>
          <a:bodyPr wrap="square" rtlCol="0">
            <a:spAutoFit/>
          </a:bodyPr>
          <a:lstStyle/>
          <a:p>
            <a:pPr algn="ctr"/>
            <a:r>
              <a:rPr lang="fr-FR" sz="1500" b="1" dirty="0">
                <a:solidFill>
                  <a:srgbClr val="0B6482"/>
                </a:solidFill>
                <a:latin typeface="Marianne" panose="02000000000000000000" pitchFamily="50" charset="0"/>
              </a:rPr>
              <a:t>Principaux postes </a:t>
            </a:r>
            <a:r>
              <a:rPr lang="fr-FR" sz="1500" b="1" dirty="0" smtClean="0">
                <a:solidFill>
                  <a:srgbClr val="0B6482"/>
                </a:solidFill>
                <a:latin typeface="Marianne" panose="02000000000000000000" pitchFamily="50" charset="0"/>
              </a:rPr>
              <a:t>d’importation</a:t>
            </a:r>
          </a:p>
          <a:p>
            <a:pPr algn="ctr"/>
            <a:endParaRPr lang="fr-FR" sz="1500" b="1" dirty="0">
              <a:solidFill>
                <a:srgbClr val="0B6482"/>
              </a:solidFill>
              <a:latin typeface="Marianne" panose="02000000000000000000" pitchFamily="50" charset="0"/>
            </a:endParaRPr>
          </a:p>
        </p:txBody>
      </p:sp>
      <p:sp>
        <p:nvSpPr>
          <p:cNvPr id="11" name="ZoneTexte 10"/>
          <p:cNvSpPr txBox="1"/>
          <p:nvPr userDrawn="1"/>
        </p:nvSpPr>
        <p:spPr>
          <a:xfrm>
            <a:off x="8078127" y="5527756"/>
            <a:ext cx="3940699" cy="553998"/>
          </a:xfrm>
          <a:prstGeom prst="rect">
            <a:avLst/>
          </a:prstGeom>
          <a:noFill/>
        </p:spPr>
        <p:txBody>
          <a:bodyPr wrap="square" rtlCol="0">
            <a:spAutoFit/>
          </a:bodyPr>
          <a:lstStyle/>
          <a:p>
            <a:pPr algn="ctr"/>
            <a:r>
              <a:rPr lang="fr-FR" sz="1500" b="1" dirty="0" smtClean="0">
                <a:solidFill>
                  <a:srgbClr val="0B6482"/>
                </a:solidFill>
                <a:latin typeface="Marianne" panose="02000000000000000000" pitchFamily="50" charset="0"/>
              </a:rPr>
              <a:t>Principaux marchés</a:t>
            </a:r>
          </a:p>
          <a:p>
            <a:pPr algn="ctr"/>
            <a:endParaRPr lang="fr-FR" sz="1500" b="1" dirty="0">
              <a:solidFill>
                <a:srgbClr val="0B6482"/>
              </a:solidFill>
              <a:latin typeface="Marianne" panose="02000000000000000000" pitchFamily="50" charset="0"/>
            </a:endParaRPr>
          </a:p>
        </p:txBody>
      </p:sp>
      <p:sp>
        <p:nvSpPr>
          <p:cNvPr id="16" name="Espace réservé du texte 15"/>
          <p:cNvSpPr>
            <a:spLocks noGrp="1"/>
          </p:cNvSpPr>
          <p:nvPr>
            <p:ph type="body" sz="quarter" idx="14" hasCustomPrompt="1"/>
          </p:nvPr>
        </p:nvSpPr>
        <p:spPr>
          <a:xfrm>
            <a:off x="214852" y="795610"/>
            <a:ext cx="3862808" cy="327796"/>
          </a:xfrm>
        </p:spPr>
        <p:txBody>
          <a:bodyPr anchor="t" anchorCtr="0"/>
          <a:lstStyle>
            <a:lvl1pPr algn="ctr">
              <a:defRPr sz="1500" b="1" baseline="0">
                <a:solidFill>
                  <a:srgbClr val="00B050"/>
                </a:solidFill>
              </a:defRPr>
            </a:lvl1pPr>
          </a:lstStyle>
          <a:p>
            <a:pPr lvl="0"/>
            <a:r>
              <a:rPr lang="fr-FR" dirty="0" smtClean="0"/>
              <a:t>Hausse de … % entre 2023 et 2024</a:t>
            </a:r>
          </a:p>
        </p:txBody>
      </p:sp>
      <p:sp>
        <p:nvSpPr>
          <p:cNvPr id="17" name="Espace réservé du texte 15"/>
          <p:cNvSpPr>
            <a:spLocks noGrp="1"/>
          </p:cNvSpPr>
          <p:nvPr>
            <p:ph type="body" sz="quarter" idx="15" hasCustomPrompt="1"/>
          </p:nvPr>
        </p:nvSpPr>
        <p:spPr>
          <a:xfrm>
            <a:off x="4155443" y="795609"/>
            <a:ext cx="3862808" cy="1320573"/>
          </a:xfrm>
        </p:spPr>
        <p:txBody>
          <a:bodyPr anchor="t" anchorCtr="0"/>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500" b="1" baseline="0">
                <a:solidFill>
                  <a:srgbClr val="FF0000"/>
                </a:solidFill>
              </a:defRPr>
            </a:lvl1pPr>
          </a:lstStyle>
          <a:p>
            <a:pPr lvl="0"/>
            <a:r>
              <a:rPr lang="fr-FR" dirty="0" smtClean="0"/>
              <a:t>… : - …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 : - …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 : - …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 : - … %</a:t>
            </a:r>
          </a:p>
          <a:p>
            <a:pPr lvl="0"/>
            <a:endParaRPr lang="fr-FR" dirty="0" smtClean="0"/>
          </a:p>
        </p:txBody>
      </p:sp>
      <p:sp>
        <p:nvSpPr>
          <p:cNvPr id="19" name="Espace réservé du texte 3"/>
          <p:cNvSpPr>
            <a:spLocks noGrp="1"/>
          </p:cNvSpPr>
          <p:nvPr>
            <p:ph type="body" sz="quarter" idx="18" hasCustomPrompt="1"/>
          </p:nvPr>
        </p:nvSpPr>
        <p:spPr>
          <a:xfrm>
            <a:off x="4131563" y="5756275"/>
            <a:ext cx="3934634" cy="305200"/>
          </a:xfrm>
        </p:spPr>
        <p:txBody>
          <a:bodyPr>
            <a:normAutofit/>
          </a:bodyPr>
          <a:lstStyle>
            <a:lvl1pPr algn="ctr">
              <a:defRPr sz="1500" b="1" baseline="0"/>
            </a:lvl1pPr>
          </a:lstStyle>
          <a:p>
            <a:pPr lvl="0"/>
            <a:r>
              <a:rPr lang="fr-FR" dirty="0" smtClean="0"/>
              <a:t>… en provenance de France</a:t>
            </a:r>
            <a:endParaRPr lang="fr-FR" dirty="0"/>
          </a:p>
        </p:txBody>
      </p:sp>
      <p:sp>
        <p:nvSpPr>
          <p:cNvPr id="20" name="Espace réservé du texte 3"/>
          <p:cNvSpPr>
            <a:spLocks noGrp="1"/>
          </p:cNvSpPr>
          <p:nvPr>
            <p:ph type="body" sz="quarter" idx="19" hasCustomPrompt="1"/>
          </p:nvPr>
        </p:nvSpPr>
        <p:spPr>
          <a:xfrm>
            <a:off x="8054012" y="5756275"/>
            <a:ext cx="3934634" cy="305200"/>
          </a:xfrm>
        </p:spPr>
        <p:txBody>
          <a:bodyPr>
            <a:normAutofit/>
          </a:bodyPr>
          <a:lstStyle>
            <a:lvl1pPr algn="ctr">
              <a:defRPr sz="1500" b="1" baseline="0"/>
            </a:lvl1pPr>
          </a:lstStyle>
          <a:p>
            <a:pPr lvl="0"/>
            <a:r>
              <a:rPr lang="fr-FR" dirty="0" smtClean="0"/>
              <a:t>… de la France</a:t>
            </a:r>
            <a:endParaRPr lang="fr-FR" dirty="0"/>
          </a:p>
        </p:txBody>
      </p:sp>
      <p:sp>
        <p:nvSpPr>
          <p:cNvPr id="22" name="Espace réservé du texte 3"/>
          <p:cNvSpPr>
            <a:spLocks noGrp="1"/>
          </p:cNvSpPr>
          <p:nvPr>
            <p:ph type="body" sz="quarter" idx="20" hasCustomPrompt="1"/>
          </p:nvPr>
        </p:nvSpPr>
        <p:spPr>
          <a:xfrm>
            <a:off x="163714" y="5761093"/>
            <a:ext cx="3934634" cy="305200"/>
          </a:xfrm>
        </p:spPr>
        <p:txBody>
          <a:bodyPr>
            <a:normAutofit/>
          </a:bodyPr>
          <a:lstStyle>
            <a:lvl1pPr algn="ctr">
              <a:defRPr sz="1500" b="1" baseline="0"/>
            </a:lvl1pPr>
          </a:lstStyle>
          <a:p>
            <a:pPr lvl="0"/>
            <a:r>
              <a:rPr lang="fr-FR" dirty="0" smtClean="0"/>
              <a:t>… en provenance de France</a:t>
            </a:r>
            <a:endParaRPr lang="fr-FR" dirty="0"/>
          </a:p>
        </p:txBody>
      </p:sp>
      <p:sp>
        <p:nvSpPr>
          <p:cNvPr id="23" name="Espace réservé du texte 3"/>
          <p:cNvSpPr>
            <a:spLocks noGrp="1"/>
          </p:cNvSpPr>
          <p:nvPr>
            <p:ph type="body" sz="quarter" idx="21" hasCustomPrompt="1"/>
          </p:nvPr>
        </p:nvSpPr>
        <p:spPr>
          <a:xfrm>
            <a:off x="9688916" y="780713"/>
            <a:ext cx="2317980" cy="305200"/>
          </a:xfrm>
          <a:solidFill>
            <a:srgbClr val="00B050"/>
          </a:solidFill>
          <a:ln>
            <a:noFill/>
          </a:ln>
        </p:spPr>
        <p:txBody>
          <a:bodyPr>
            <a:normAutofit/>
          </a:bodyPr>
          <a:lstStyle>
            <a:lvl1pPr algn="r">
              <a:defRPr sz="1200" b="1" baseline="0">
                <a:solidFill>
                  <a:schemeClr val="bg1"/>
                </a:solidFill>
              </a:defRPr>
            </a:lvl1pPr>
          </a:lstStyle>
          <a:p>
            <a:pPr lvl="0"/>
            <a:r>
              <a:rPr lang="fr-FR" dirty="0" smtClean="0"/>
              <a:t>Taux de variation 2024/2023</a:t>
            </a:r>
            <a:endParaRPr lang="fr-FR" dirty="0"/>
          </a:p>
        </p:txBody>
      </p:sp>
    </p:spTree>
    <p:extLst>
      <p:ext uri="{BB962C8B-B14F-4D97-AF65-F5344CB8AC3E}">
        <p14:creationId xmlns:p14="http://schemas.microsoft.com/office/powerpoint/2010/main" val="44773126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Deux contenu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4490113" y="6352913"/>
            <a:ext cx="4965101" cy="365125"/>
          </a:xfrm>
        </p:spPr>
        <p:txBody>
          <a:bodyPr/>
          <a:lstStyle/>
          <a:p>
            <a:r>
              <a:rPr lang="fr-FR" smtClean="0"/>
              <a:t>Mexique – Les échanges de produits agricoles et agro-alimentaires        Source : douane mexicaine, d’après Trade Data Monitor, données 2024</a:t>
            </a:r>
            <a:endParaRPr lang="fr-FR" dirty="0"/>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51525" y="6334189"/>
            <a:ext cx="1367300" cy="402571"/>
          </a:xfrm>
          <a:prstGeom prst="rect">
            <a:avLst/>
          </a:prstGeom>
        </p:spPr>
      </p:pic>
      <p:sp>
        <p:nvSpPr>
          <p:cNvPr id="13" name="Espace réservé du texte 12"/>
          <p:cNvSpPr>
            <a:spLocks noGrp="1"/>
          </p:cNvSpPr>
          <p:nvPr>
            <p:ph type="body" sz="quarter" idx="13" hasCustomPrompt="1"/>
          </p:nvPr>
        </p:nvSpPr>
        <p:spPr>
          <a:xfrm>
            <a:off x="166798" y="224256"/>
            <a:ext cx="11858404" cy="401386"/>
          </a:xfrm>
          <a:solidFill>
            <a:srgbClr val="0B6482"/>
          </a:solidFill>
        </p:spPr>
        <p:txBody>
          <a:bodyPr/>
          <a:lstStyle>
            <a:lvl1pPr>
              <a:defRPr b="1">
                <a:solidFill>
                  <a:schemeClr val="bg1"/>
                </a:solidFill>
              </a:defRPr>
            </a:lvl1pPr>
          </a:lstStyle>
          <a:p>
            <a:pPr lvl="0"/>
            <a:r>
              <a:rPr lang="fr-FR" dirty="0" smtClean="0"/>
              <a:t>Titre</a:t>
            </a:r>
          </a:p>
        </p:txBody>
      </p:sp>
      <p:graphicFrame>
        <p:nvGraphicFramePr>
          <p:cNvPr id="9" name="Tableau 8"/>
          <p:cNvGraphicFramePr>
            <a:graphicFrameLocks noGrp="1"/>
          </p:cNvGraphicFramePr>
          <p:nvPr userDrawn="1">
            <p:extLst>
              <p:ext uri="{D42A27DB-BD31-4B8C-83A1-F6EECF244321}">
                <p14:modId xmlns:p14="http://schemas.microsoft.com/office/powerpoint/2010/main" val="668331250"/>
              </p:ext>
            </p:extLst>
          </p:nvPr>
        </p:nvGraphicFramePr>
        <p:xfrm>
          <a:off x="166797" y="767133"/>
          <a:ext cx="11852028" cy="5323734"/>
        </p:xfrm>
        <a:graphic>
          <a:graphicData uri="http://schemas.openxmlformats.org/drawingml/2006/table">
            <a:tbl>
              <a:tblPr firstRow="1" bandRow="1">
                <a:tableStyleId>{5C22544A-7EE6-4342-B048-85BDC9FD1C3A}</a:tableStyleId>
              </a:tblPr>
              <a:tblGrid>
                <a:gridCol w="5926014">
                  <a:extLst>
                    <a:ext uri="{9D8B030D-6E8A-4147-A177-3AD203B41FA5}">
                      <a16:colId xmlns:a16="http://schemas.microsoft.com/office/drawing/2014/main" val="20000"/>
                    </a:ext>
                  </a:extLst>
                </a:gridCol>
                <a:gridCol w="5926014">
                  <a:extLst>
                    <a:ext uri="{9D8B030D-6E8A-4147-A177-3AD203B41FA5}">
                      <a16:colId xmlns:a16="http://schemas.microsoft.com/office/drawing/2014/main" val="20002"/>
                    </a:ext>
                  </a:extLst>
                </a:gridCol>
              </a:tblGrid>
              <a:tr h="5323734">
                <a:tc>
                  <a:txBody>
                    <a:bodyPr/>
                    <a:lstStyle/>
                    <a:p>
                      <a:endParaRPr lang="fr-FR" dirty="0">
                        <a:solidFill>
                          <a:srgbClr val="0B6482"/>
                        </a:solidFill>
                      </a:endParaRPr>
                    </a:p>
                  </a:txBody>
                  <a:tcPr anchor="ctr">
                    <a:lnL w="38100" cap="flat" cmpd="sng" algn="ctr">
                      <a:solidFill>
                        <a:srgbClr val="0B6482"/>
                      </a:solidFill>
                      <a:prstDash val="solid"/>
                      <a:round/>
                      <a:headEnd type="none" w="med" len="med"/>
                      <a:tailEnd type="none" w="med" len="med"/>
                    </a:lnL>
                    <a:lnR w="12700" cap="flat" cmpd="sng" algn="ctr">
                      <a:solidFill>
                        <a:srgbClr val="0B6482"/>
                      </a:solidFill>
                      <a:prstDash val="solid"/>
                      <a:round/>
                      <a:headEnd type="none" w="med" len="med"/>
                      <a:tailEnd type="none" w="med" len="med"/>
                    </a:lnR>
                    <a:lnT w="38100" cap="flat" cmpd="sng" algn="ctr">
                      <a:solidFill>
                        <a:srgbClr val="0B6482"/>
                      </a:solidFill>
                      <a:prstDash val="solid"/>
                      <a:round/>
                      <a:headEnd type="none" w="med" len="med"/>
                      <a:tailEnd type="none" w="med" len="med"/>
                    </a:lnT>
                    <a:lnB w="38100" cap="flat" cmpd="sng" algn="ctr">
                      <a:solidFill>
                        <a:srgbClr val="0B6482"/>
                      </a:solidFill>
                      <a:prstDash val="solid"/>
                      <a:round/>
                      <a:headEnd type="none" w="med" len="med"/>
                      <a:tailEnd type="none" w="med" len="med"/>
                    </a:lnB>
                    <a:noFill/>
                  </a:tcPr>
                </a:tc>
                <a:tc>
                  <a:txBody>
                    <a:bodyPr/>
                    <a:lstStyle/>
                    <a:p>
                      <a:endParaRPr lang="fr-FR" dirty="0">
                        <a:solidFill>
                          <a:srgbClr val="0B6482"/>
                        </a:solidFill>
                      </a:endParaRPr>
                    </a:p>
                  </a:txBody>
                  <a:tcPr anchor="ctr">
                    <a:lnL w="12700" cap="flat" cmpd="sng" algn="ctr">
                      <a:solidFill>
                        <a:srgbClr val="0B6482"/>
                      </a:solidFill>
                      <a:prstDash val="solid"/>
                      <a:round/>
                      <a:headEnd type="none" w="med" len="med"/>
                      <a:tailEnd type="none" w="med" len="med"/>
                    </a:lnL>
                    <a:lnR w="38100" cap="flat" cmpd="sng" algn="ctr">
                      <a:solidFill>
                        <a:srgbClr val="0B6482"/>
                      </a:solidFill>
                      <a:prstDash val="solid"/>
                      <a:round/>
                      <a:headEnd type="none" w="med" len="med"/>
                      <a:tailEnd type="none" w="med" len="med"/>
                    </a:lnR>
                    <a:lnT w="38100" cap="flat" cmpd="sng" algn="ctr">
                      <a:solidFill>
                        <a:srgbClr val="0B6482"/>
                      </a:solidFill>
                      <a:prstDash val="solid"/>
                      <a:round/>
                      <a:headEnd type="none" w="med" len="med"/>
                      <a:tailEnd type="none" w="med" len="med"/>
                    </a:lnT>
                    <a:lnB w="38100" cap="flat" cmpd="sng" algn="ctr">
                      <a:solidFill>
                        <a:srgbClr val="0B6482"/>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2" name="Espace réservé du numéro de diapositive 6"/>
          <p:cNvSpPr>
            <a:spLocks noGrp="1"/>
          </p:cNvSpPr>
          <p:nvPr>
            <p:ph type="sldNum" sz="quarter" idx="12"/>
          </p:nvPr>
        </p:nvSpPr>
        <p:spPr>
          <a:xfrm>
            <a:off x="9570661" y="6352913"/>
            <a:ext cx="901336" cy="365125"/>
          </a:xfrm>
        </p:spPr>
        <p:txBody>
          <a:bodyPr/>
          <a:lstStyle/>
          <a:p>
            <a:fld id="{6A68152B-30FF-4F47-8AD6-E728982B61F2}" type="slidenum">
              <a:rPr lang="fr-FR" smtClean="0"/>
              <a:t>‹N°›</a:t>
            </a:fld>
            <a:endParaRPr lang="fr-FR"/>
          </a:p>
        </p:txBody>
      </p:sp>
      <p:sp>
        <p:nvSpPr>
          <p:cNvPr id="7" name="ZoneTexte 6"/>
          <p:cNvSpPr txBox="1"/>
          <p:nvPr userDrawn="1"/>
        </p:nvSpPr>
        <p:spPr>
          <a:xfrm>
            <a:off x="166797" y="5736094"/>
            <a:ext cx="5929203" cy="323165"/>
          </a:xfrm>
          <a:prstGeom prst="rect">
            <a:avLst/>
          </a:prstGeom>
          <a:noFill/>
        </p:spPr>
        <p:txBody>
          <a:bodyPr wrap="square" rtlCol="0">
            <a:spAutoFit/>
          </a:bodyPr>
          <a:lstStyle/>
          <a:p>
            <a:pPr algn="ctr"/>
            <a:r>
              <a:rPr lang="fr-FR" sz="1500" b="1" dirty="0" smtClean="0">
                <a:solidFill>
                  <a:srgbClr val="0B6482"/>
                </a:solidFill>
                <a:latin typeface="Marianne" panose="02000000000000000000" pitchFamily="50" charset="0"/>
              </a:rPr>
              <a:t>En provenance du monde</a:t>
            </a:r>
          </a:p>
        </p:txBody>
      </p:sp>
      <p:sp>
        <p:nvSpPr>
          <p:cNvPr id="8" name="ZoneTexte 7"/>
          <p:cNvSpPr txBox="1"/>
          <p:nvPr userDrawn="1"/>
        </p:nvSpPr>
        <p:spPr>
          <a:xfrm>
            <a:off x="6095999" y="5742763"/>
            <a:ext cx="5922825" cy="323165"/>
          </a:xfrm>
          <a:prstGeom prst="rect">
            <a:avLst/>
          </a:prstGeom>
          <a:noFill/>
        </p:spPr>
        <p:txBody>
          <a:bodyPr wrap="square" rtlCol="0">
            <a:spAutoFit/>
          </a:bodyPr>
          <a:lstStyle/>
          <a:p>
            <a:pPr algn="ctr"/>
            <a:r>
              <a:rPr lang="fr-FR" sz="1500" b="1" dirty="0" smtClean="0">
                <a:solidFill>
                  <a:srgbClr val="0B6482"/>
                </a:solidFill>
                <a:latin typeface="Marianne" panose="02000000000000000000" pitchFamily="50" charset="0"/>
              </a:rPr>
              <a:t>En provenance de France</a:t>
            </a:r>
          </a:p>
        </p:txBody>
      </p:sp>
    </p:spTree>
    <p:extLst>
      <p:ext uri="{BB962C8B-B14F-4D97-AF65-F5344CB8AC3E}">
        <p14:creationId xmlns:p14="http://schemas.microsoft.com/office/powerpoint/2010/main" val="277420293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838200" y="529087"/>
            <a:ext cx="10515600" cy="555130"/>
          </a:xfrm>
          <a:prstGeom prst="rect">
            <a:avLst/>
          </a:prstGeom>
          <a:noFill/>
        </p:spPr>
        <p:txBody>
          <a:bodyPr vert="horz" lIns="91440" tIns="45720" rIns="91440" bIns="45720" rtlCol="0" anchor="ctr" anchorCtr="0">
            <a:normAutofit/>
          </a:bodyPr>
          <a:lstStyle/>
          <a:p>
            <a:pPr lvl="0"/>
            <a:r>
              <a:rPr lang="fr-FR" dirty="0" smtClean="0"/>
              <a:t>Texte</a:t>
            </a:r>
          </a:p>
        </p:txBody>
      </p:sp>
      <p:sp>
        <p:nvSpPr>
          <p:cNvPr id="5" name="Espace réservé du pied de page 4"/>
          <p:cNvSpPr>
            <a:spLocks noGrp="1"/>
          </p:cNvSpPr>
          <p:nvPr>
            <p:ph type="ftr" sz="quarter" idx="3"/>
          </p:nvPr>
        </p:nvSpPr>
        <p:spPr>
          <a:xfrm>
            <a:off x="4511038" y="6356350"/>
            <a:ext cx="5773783" cy="365125"/>
          </a:xfrm>
          <a:prstGeom prst="rect">
            <a:avLst/>
          </a:prstGeom>
          <a:noFill/>
        </p:spPr>
        <p:txBody>
          <a:bodyPr vert="horz" lIns="91440" tIns="45720" rIns="91440" bIns="45720" rtlCol="0" anchor="ctr"/>
          <a:lstStyle>
            <a:lvl1pPr algn="l">
              <a:defRPr sz="1000">
                <a:solidFill>
                  <a:srgbClr val="0B6482"/>
                </a:solidFill>
                <a:latin typeface="Marianne" panose="02000000000000000000" pitchFamily="50" charset="0"/>
              </a:defRPr>
            </a:lvl1pPr>
          </a:lstStyle>
          <a:p>
            <a:r>
              <a:rPr lang="fr-FR" smtClean="0"/>
              <a:t>Mexique – Les échanges de produits agricoles et agro-alimentaires        Source : douane mexicaine, d’après Trade Data Monitor, données 2024</a:t>
            </a:r>
            <a:endParaRPr lang="fr-FR" dirty="0" smtClean="0"/>
          </a:p>
        </p:txBody>
      </p:sp>
      <p:sp>
        <p:nvSpPr>
          <p:cNvPr id="6" name="Espace réservé du numéro de diapositive 5"/>
          <p:cNvSpPr>
            <a:spLocks noGrp="1"/>
          </p:cNvSpPr>
          <p:nvPr>
            <p:ph type="sldNum" sz="quarter" idx="4"/>
          </p:nvPr>
        </p:nvSpPr>
        <p:spPr>
          <a:xfrm>
            <a:off x="10284821" y="6356350"/>
            <a:ext cx="901336" cy="365125"/>
          </a:xfrm>
          <a:prstGeom prst="rect">
            <a:avLst/>
          </a:prstGeom>
        </p:spPr>
        <p:txBody>
          <a:bodyPr vert="horz" lIns="91440" tIns="45720" rIns="91440" bIns="45720" rtlCol="0" anchor="ctr"/>
          <a:lstStyle>
            <a:lvl1pPr algn="l">
              <a:defRPr sz="1000">
                <a:solidFill>
                  <a:srgbClr val="0B6482"/>
                </a:solidFill>
                <a:latin typeface="Marianne" panose="02000000000000000000" pitchFamily="50" charset="0"/>
              </a:defRPr>
            </a:lvl1pPr>
          </a:lstStyle>
          <a:p>
            <a:fld id="{6A68152B-30FF-4F47-8AD6-E728982B61F2}" type="slidenum">
              <a:rPr lang="fr-FR" smtClean="0"/>
              <a:pPr/>
              <a:t>‹N°›</a:t>
            </a:fld>
            <a:endParaRPr lang="fr-FR" dirty="0"/>
          </a:p>
        </p:txBody>
      </p:sp>
      <p:cxnSp>
        <p:nvCxnSpPr>
          <p:cNvPr id="7" name="Connecteur droit 6"/>
          <p:cNvCxnSpPr/>
          <p:nvPr userDrawn="1"/>
        </p:nvCxnSpPr>
        <p:spPr>
          <a:xfrm flipH="1">
            <a:off x="4490113" y="6229685"/>
            <a:ext cx="7701888" cy="1298"/>
          </a:xfrm>
          <a:prstGeom prst="line">
            <a:avLst/>
          </a:prstGeom>
          <a:ln>
            <a:solidFill>
              <a:srgbClr val="0B648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2244484"/>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2" r:id="rId3"/>
    <p:sldLayoutId id="2147483655" r:id="rId4"/>
    <p:sldLayoutId id="2147483653" r:id="rId5"/>
    <p:sldLayoutId id="2147483660" r:id="rId6"/>
    <p:sldLayoutId id="2147483654" r:id="rId7"/>
    <p:sldLayoutId id="2147483659" r:id="rId8"/>
    <p:sldLayoutId id="2147483656" r:id="rId9"/>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sz="2000" b="0" kern="1200">
          <a:solidFill>
            <a:schemeClr val="bg1"/>
          </a:solidFill>
          <a:latin typeface="Marianne" panose="02000000000000000000" pitchFamily="50" charset="0"/>
          <a:ea typeface="Malgun Gothic Semilight" panose="020B0502040204020203" pitchFamily="34" charset="-128"/>
          <a:cs typeface="Malgun Gothic Semilight" panose="020B0502040204020203" pitchFamily="34" charset="-128"/>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b="0" kern="1200">
          <a:solidFill>
            <a:srgbClr val="0B6482"/>
          </a:solidFill>
          <a:latin typeface="Marianne" panose="02000000000000000000" pitchFamily="50" charset="0"/>
          <a:ea typeface="Malgun Gothic Semilight" panose="020B0502040204020203" pitchFamily="34" charset="-128"/>
          <a:cs typeface="Malgun Gothic Semilight" panose="020B0502040204020203" pitchFamily="34" charset="-128"/>
        </a:defRPr>
      </a:lvl1pPr>
      <a:lvl2pPr marL="0" indent="0" algn="l" defTabSz="914400" rtl="0" eaLnBrk="1" latinLnBrk="0" hangingPunct="1">
        <a:lnSpc>
          <a:spcPct val="90000"/>
        </a:lnSpc>
        <a:spcBef>
          <a:spcPts val="500"/>
        </a:spcBef>
        <a:buFont typeface="Arial" panose="020B0604020202020204" pitchFamily="34" charset="0"/>
        <a:buNone/>
        <a:defRPr sz="2000" b="0" kern="1200">
          <a:solidFill>
            <a:srgbClr val="0B6482"/>
          </a:solidFill>
          <a:latin typeface="Marianne" panose="02000000000000000000" pitchFamily="50" charset="0"/>
          <a:ea typeface="Malgun Gothic Semilight" panose="020B0502040204020203" pitchFamily="34" charset="-128"/>
          <a:cs typeface="Malgun Gothic Semilight" panose="020B0502040204020203" pitchFamily="34" charset="-128"/>
        </a:defRPr>
      </a:lvl2pPr>
      <a:lvl3pPr marL="0" indent="0" algn="l" defTabSz="914400" rtl="0" eaLnBrk="1" latinLnBrk="0" hangingPunct="1">
        <a:lnSpc>
          <a:spcPct val="90000"/>
        </a:lnSpc>
        <a:spcBef>
          <a:spcPts val="500"/>
        </a:spcBef>
        <a:buFont typeface="Arial" panose="020B0604020202020204" pitchFamily="34" charset="0"/>
        <a:buNone/>
        <a:defRPr sz="4000" b="1" kern="1200">
          <a:solidFill>
            <a:srgbClr val="0B6482"/>
          </a:solidFill>
          <a:latin typeface="Marianne" panose="02000000000000000000" pitchFamily="50" charset="0"/>
          <a:ea typeface="Malgun Gothic Semilight" panose="020B0502040204020203" pitchFamily="34" charset="-128"/>
          <a:cs typeface="Malgun Gothic Semilight" panose="020B0502040204020203" pitchFamily="34" charset="-128"/>
        </a:defRPr>
      </a:lvl3pPr>
      <a:lvl4pPr marL="1371600" indent="0" algn="l" defTabSz="914400" rtl="0" eaLnBrk="1" latinLnBrk="0" hangingPunct="1">
        <a:lnSpc>
          <a:spcPct val="90000"/>
        </a:lnSpc>
        <a:spcBef>
          <a:spcPts val="500"/>
        </a:spcBef>
        <a:buFont typeface="Arial" panose="020B0604020202020204" pitchFamily="34" charset="0"/>
        <a:buNone/>
        <a:defRPr sz="4000" kern="1200">
          <a:solidFill>
            <a:schemeClr val="tx1"/>
          </a:solidFill>
          <a:latin typeface="Marianne" panose="02000000000000000000" pitchFamily="50" charset="0"/>
          <a:ea typeface="Malgun Gothic Semilight" panose="020B0502040204020203" pitchFamily="34" charset="-128"/>
          <a:cs typeface="Malgun Gothic Semilight" panose="020B0502040204020203" pitchFamily="34" charset="-128"/>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arianne" panose="02000000000000000000" pitchFamily="50" charset="0"/>
          <a:ea typeface="Malgun Gothic Semilight" panose="020B0502040204020203" pitchFamily="34" charset="-128"/>
          <a:cs typeface="Malgun Gothic Semilight" panose="020B0502040204020203" pitchFamily="34" charset="-12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7.xml"/><Relationship Id="rId4" Type="http://schemas.openxmlformats.org/officeDocument/2006/relationships/chart" Target="../charts/chart4.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8.xml"/><Relationship Id="rId4" Type="http://schemas.openxmlformats.org/officeDocument/2006/relationships/chart" Target="../charts/chart11.xml"/></Relationships>
</file>

<file path=ppt/slides/_rels/slide17.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3"/>
          </p:nvPr>
        </p:nvSpPr>
        <p:spPr>
          <a:xfrm>
            <a:off x="4650377" y="4279515"/>
            <a:ext cx="2786743" cy="675626"/>
          </a:xfrm>
        </p:spPr>
        <p:txBody>
          <a:bodyPr>
            <a:normAutofit/>
          </a:bodyPr>
          <a:lstStyle/>
          <a:p>
            <a:r>
              <a:rPr lang="fr-FR" dirty="0" smtClean="0"/>
              <a:t>Mexique</a:t>
            </a:r>
            <a:endParaRPr lang="fr-FR" dirty="0"/>
          </a:p>
        </p:txBody>
      </p:sp>
      <p:sp>
        <p:nvSpPr>
          <p:cNvPr id="3" name="Espace réservé du contenu 2"/>
          <p:cNvSpPr>
            <a:spLocks noGrp="1"/>
          </p:cNvSpPr>
          <p:nvPr>
            <p:ph sz="quarter" idx="14"/>
          </p:nvPr>
        </p:nvSpPr>
        <p:spPr/>
        <p:txBody>
          <a:bodyPr>
            <a:normAutofit fontScale="92500" lnSpcReduction="10000"/>
          </a:bodyPr>
          <a:lstStyle/>
          <a:p>
            <a:r>
              <a:rPr lang="fr-FR" dirty="0" smtClean="0"/>
              <a:t>2024</a:t>
            </a:r>
            <a:endParaRPr lang="fr-FR" dirty="0"/>
          </a:p>
        </p:txBody>
      </p:sp>
    </p:spTree>
    <p:extLst>
      <p:ext uri="{BB962C8B-B14F-4D97-AF65-F5344CB8AC3E}">
        <p14:creationId xmlns:p14="http://schemas.microsoft.com/office/powerpoint/2010/main" val="21573310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a:t>
            </a:r>
            <a:r>
              <a:rPr lang="fr-FR" dirty="0"/>
              <a:t>Les échanges de produits agricoles et agro-alimentaires       </a:t>
            </a:r>
          </a:p>
          <a:p>
            <a:r>
              <a:rPr lang="fr-FR" i="1" dirty="0"/>
              <a:t>Source : douane </a:t>
            </a:r>
            <a:r>
              <a:rPr lang="fr-FR" i="1" dirty="0" smtClean="0"/>
              <a:t>mexicaine, </a:t>
            </a:r>
            <a:r>
              <a:rPr lang="fr-FR" i="1" dirty="0"/>
              <a:t>d’après Trade Data Monitor, données 2024</a:t>
            </a:r>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10</a:t>
            </a:fld>
            <a:endParaRPr lang="fr-FR"/>
          </a:p>
        </p:txBody>
      </p:sp>
      <p:sp>
        <p:nvSpPr>
          <p:cNvPr id="4" name="Espace réservé du texte 3"/>
          <p:cNvSpPr>
            <a:spLocks noGrp="1"/>
          </p:cNvSpPr>
          <p:nvPr>
            <p:ph type="body" sz="quarter" idx="13"/>
          </p:nvPr>
        </p:nvSpPr>
        <p:spPr/>
        <p:txBody>
          <a:bodyPr/>
          <a:lstStyle/>
          <a:p>
            <a:r>
              <a:rPr lang="fr-FR" dirty="0"/>
              <a:t>Les échanges agricoles et agro-alimentaires en un coup d’œil </a:t>
            </a:r>
          </a:p>
        </p:txBody>
      </p:sp>
      <p:sp>
        <p:nvSpPr>
          <p:cNvPr id="5" name="Espace réservé du texte 4"/>
          <p:cNvSpPr>
            <a:spLocks noGrp="1"/>
          </p:cNvSpPr>
          <p:nvPr>
            <p:ph type="body" sz="quarter" idx="14"/>
          </p:nvPr>
        </p:nvSpPr>
        <p:spPr/>
        <p:txBody>
          <a:bodyPr/>
          <a:lstStyle/>
          <a:p>
            <a:r>
              <a:rPr lang="fr-FR" dirty="0" smtClean="0"/>
              <a:t>Hausse de 12 % entre 2023 et 2024</a:t>
            </a:r>
            <a:endParaRPr lang="fr-FR" dirty="0"/>
          </a:p>
        </p:txBody>
      </p:sp>
      <p:sp>
        <p:nvSpPr>
          <p:cNvPr id="6" name="Espace réservé du texte 5"/>
          <p:cNvSpPr>
            <a:spLocks noGrp="1"/>
          </p:cNvSpPr>
          <p:nvPr>
            <p:ph type="body" sz="quarter" idx="15"/>
          </p:nvPr>
        </p:nvSpPr>
        <p:spPr/>
        <p:txBody>
          <a:bodyPr/>
          <a:lstStyle/>
          <a:p>
            <a:r>
              <a:rPr lang="fr-FR" dirty="0" smtClean="0">
                <a:solidFill>
                  <a:srgbClr val="00B050"/>
                </a:solidFill>
              </a:rPr>
              <a:t>Viande et produits carnés : + 17 %</a:t>
            </a:r>
          </a:p>
          <a:p>
            <a:r>
              <a:rPr lang="fr-FR" dirty="0" smtClean="0">
                <a:solidFill>
                  <a:srgbClr val="00B050"/>
                </a:solidFill>
              </a:rPr>
              <a:t>Céréales : + 12 %</a:t>
            </a:r>
          </a:p>
          <a:p>
            <a:r>
              <a:rPr lang="fr-FR" dirty="0" smtClean="0">
                <a:solidFill>
                  <a:srgbClr val="00B050"/>
                </a:solidFill>
              </a:rPr>
              <a:t>Fruits et légumes : + 21 %</a:t>
            </a:r>
            <a:endParaRPr lang="fr-FR" dirty="0">
              <a:solidFill>
                <a:srgbClr val="00B050"/>
              </a:solidFill>
            </a:endParaRPr>
          </a:p>
        </p:txBody>
      </p:sp>
      <p:sp>
        <p:nvSpPr>
          <p:cNvPr id="7" name="Espace réservé du texte 6"/>
          <p:cNvSpPr>
            <a:spLocks noGrp="1"/>
          </p:cNvSpPr>
          <p:nvPr>
            <p:ph type="body" sz="quarter" idx="16"/>
          </p:nvPr>
        </p:nvSpPr>
        <p:spPr/>
        <p:txBody>
          <a:bodyPr/>
          <a:lstStyle/>
          <a:p>
            <a:r>
              <a:rPr lang="fr-FR" dirty="0" smtClean="0"/>
              <a:t>Union européenne : + 24 %</a:t>
            </a:r>
          </a:p>
          <a:p>
            <a:r>
              <a:rPr lang="fr-FR" dirty="0" smtClean="0"/>
              <a:t>États-Unis : + 11 %</a:t>
            </a:r>
          </a:p>
          <a:p>
            <a:r>
              <a:rPr lang="fr-FR" dirty="0" smtClean="0"/>
              <a:t>Canada : + 5 %</a:t>
            </a:r>
            <a:endParaRPr lang="fr-FR" dirty="0"/>
          </a:p>
        </p:txBody>
      </p:sp>
      <p:sp>
        <p:nvSpPr>
          <p:cNvPr id="8" name="Espace réservé du texte 7"/>
          <p:cNvSpPr>
            <a:spLocks noGrp="1"/>
          </p:cNvSpPr>
          <p:nvPr>
            <p:ph type="body" sz="quarter" idx="18"/>
          </p:nvPr>
        </p:nvSpPr>
        <p:spPr/>
        <p:txBody>
          <a:bodyPr/>
          <a:lstStyle/>
          <a:p>
            <a:r>
              <a:rPr lang="fr-FR" dirty="0" smtClean="0"/>
              <a:t>mexicains</a:t>
            </a:r>
            <a:endParaRPr lang="fr-FR" dirty="0"/>
          </a:p>
        </p:txBody>
      </p:sp>
      <p:sp>
        <p:nvSpPr>
          <p:cNvPr id="9" name="Espace réservé du texte 8"/>
          <p:cNvSpPr>
            <a:spLocks noGrp="1"/>
          </p:cNvSpPr>
          <p:nvPr>
            <p:ph type="body" sz="quarter" idx="19"/>
          </p:nvPr>
        </p:nvSpPr>
        <p:spPr/>
        <p:txBody>
          <a:bodyPr/>
          <a:lstStyle/>
          <a:p>
            <a:r>
              <a:rPr lang="fr-FR" dirty="0"/>
              <a:t>d</a:t>
            </a:r>
            <a:r>
              <a:rPr lang="fr-FR" dirty="0" smtClean="0"/>
              <a:t>u Mexique</a:t>
            </a:r>
            <a:endParaRPr lang="fr-FR" dirty="0"/>
          </a:p>
        </p:txBody>
      </p:sp>
      <p:sp>
        <p:nvSpPr>
          <p:cNvPr id="10" name="Espace réservé du texte 9"/>
          <p:cNvSpPr>
            <a:spLocks noGrp="1"/>
          </p:cNvSpPr>
          <p:nvPr>
            <p:ph type="body" sz="quarter" idx="20"/>
          </p:nvPr>
        </p:nvSpPr>
        <p:spPr/>
        <p:txBody>
          <a:bodyPr/>
          <a:lstStyle/>
          <a:p>
            <a:r>
              <a:rPr lang="fr-FR" dirty="0" smtClean="0"/>
              <a:t>mexicaines</a:t>
            </a:r>
            <a:endParaRPr lang="fr-FR" dirty="0"/>
          </a:p>
        </p:txBody>
      </p:sp>
      <p:graphicFrame>
        <p:nvGraphicFramePr>
          <p:cNvPr id="11" name="Graphique 10"/>
          <p:cNvGraphicFramePr>
            <a:graphicFrameLocks/>
          </p:cNvGraphicFramePr>
          <p:nvPr>
            <p:extLst>
              <p:ext uri="{D42A27DB-BD31-4B8C-83A1-F6EECF244321}">
                <p14:modId xmlns:p14="http://schemas.microsoft.com/office/powerpoint/2010/main" val="442814344"/>
              </p:ext>
            </p:extLst>
          </p:nvPr>
        </p:nvGraphicFramePr>
        <p:xfrm>
          <a:off x="163714" y="1890637"/>
          <a:ext cx="3934633" cy="351738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Graphique 11"/>
          <p:cNvGraphicFramePr>
            <a:graphicFrameLocks/>
          </p:cNvGraphicFramePr>
          <p:nvPr>
            <p:extLst>
              <p:ext uri="{D42A27DB-BD31-4B8C-83A1-F6EECF244321}">
                <p14:modId xmlns:p14="http://schemas.microsoft.com/office/powerpoint/2010/main" val="2355768783"/>
              </p:ext>
            </p:extLst>
          </p:nvPr>
        </p:nvGraphicFramePr>
        <p:xfrm>
          <a:off x="4098347" y="1890637"/>
          <a:ext cx="3967850" cy="351738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Graphique 12"/>
          <p:cNvGraphicFramePr>
            <a:graphicFrameLocks/>
          </p:cNvGraphicFramePr>
          <p:nvPr>
            <p:extLst>
              <p:ext uri="{D42A27DB-BD31-4B8C-83A1-F6EECF244321}">
                <p14:modId xmlns:p14="http://schemas.microsoft.com/office/powerpoint/2010/main" val="415419334"/>
              </p:ext>
            </p:extLst>
          </p:nvPr>
        </p:nvGraphicFramePr>
        <p:xfrm>
          <a:off x="8066197" y="1890637"/>
          <a:ext cx="3959005" cy="351738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1350869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Les échanges de produits agricoles et agro-alimentaires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11</a:t>
            </a:fld>
            <a:endParaRPr lang="fr-FR"/>
          </a:p>
        </p:txBody>
      </p:sp>
      <p:sp>
        <p:nvSpPr>
          <p:cNvPr id="4" name="Espace réservé du texte 3"/>
          <p:cNvSpPr>
            <a:spLocks noGrp="1"/>
          </p:cNvSpPr>
          <p:nvPr>
            <p:ph type="body" sz="quarter" idx="13"/>
          </p:nvPr>
        </p:nvSpPr>
        <p:spPr/>
        <p:txBody>
          <a:bodyPr/>
          <a:lstStyle/>
          <a:p>
            <a:r>
              <a:rPr lang="fr-FR" dirty="0"/>
              <a:t>Balance commerciale (en valeur</a:t>
            </a:r>
            <a:r>
              <a:rPr lang="fr-FR" dirty="0" smtClean="0"/>
              <a:t>)</a:t>
            </a:r>
            <a:endParaRPr lang="fr-FR" dirty="0"/>
          </a:p>
        </p:txBody>
      </p:sp>
      <p:sp>
        <p:nvSpPr>
          <p:cNvPr id="6" name="Espace réservé du texte 5"/>
          <p:cNvSpPr>
            <a:spLocks noGrp="1"/>
          </p:cNvSpPr>
          <p:nvPr>
            <p:ph type="body" sz="quarter" idx="16"/>
          </p:nvPr>
        </p:nvSpPr>
        <p:spPr/>
        <p:txBody>
          <a:bodyPr>
            <a:normAutofit lnSpcReduction="10000"/>
          </a:bodyPr>
          <a:lstStyle/>
          <a:p>
            <a:r>
              <a:rPr lang="fr-FR" b="0" dirty="0" smtClean="0"/>
              <a:t>La balance commerciale reste stable depuis 2022.</a:t>
            </a:r>
            <a:endParaRPr lang="fr-FR" b="0" dirty="0"/>
          </a:p>
        </p:txBody>
      </p:sp>
      <p:graphicFrame>
        <p:nvGraphicFramePr>
          <p:cNvPr id="7" name="Graphique 6"/>
          <p:cNvGraphicFramePr>
            <a:graphicFrameLocks/>
          </p:cNvGraphicFramePr>
          <p:nvPr>
            <p:extLst>
              <p:ext uri="{D42A27DB-BD31-4B8C-83A1-F6EECF244321}">
                <p14:modId xmlns:p14="http://schemas.microsoft.com/office/powerpoint/2010/main" val="213745386"/>
              </p:ext>
            </p:extLst>
          </p:nvPr>
        </p:nvGraphicFramePr>
        <p:xfrm>
          <a:off x="166798" y="1393870"/>
          <a:ext cx="11858404" cy="4684713"/>
        </p:xfrm>
        <a:graphic>
          <a:graphicData uri="http://schemas.openxmlformats.org/drawingml/2006/chart">
            <c:chart xmlns:c="http://schemas.openxmlformats.org/drawingml/2006/chart" xmlns:r="http://schemas.openxmlformats.org/officeDocument/2006/relationships" r:id="rId2"/>
          </a:graphicData>
        </a:graphic>
      </p:graphicFrame>
      <p:cxnSp>
        <p:nvCxnSpPr>
          <p:cNvPr id="8" name="Connecteur droit 7"/>
          <p:cNvCxnSpPr/>
          <p:nvPr/>
        </p:nvCxnSpPr>
        <p:spPr>
          <a:xfrm flipV="1">
            <a:off x="1003326" y="3640183"/>
            <a:ext cx="10779370" cy="893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8985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Les échanges de produits agricoles et agro-alimentaires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12</a:t>
            </a:fld>
            <a:endParaRPr lang="fr-FR"/>
          </a:p>
        </p:txBody>
      </p:sp>
      <p:sp>
        <p:nvSpPr>
          <p:cNvPr id="4" name="Espace réservé du texte 3"/>
          <p:cNvSpPr>
            <a:spLocks noGrp="1"/>
          </p:cNvSpPr>
          <p:nvPr>
            <p:ph type="body" sz="quarter" idx="13"/>
          </p:nvPr>
        </p:nvSpPr>
        <p:spPr/>
        <p:txBody>
          <a:bodyPr/>
          <a:lstStyle/>
          <a:p>
            <a:r>
              <a:rPr lang="fr-FR" dirty="0"/>
              <a:t>Balance commerciale par poste d’importation (en valeur</a:t>
            </a:r>
            <a:r>
              <a:rPr lang="fr-FR" dirty="0" smtClean="0"/>
              <a:t>)</a:t>
            </a:r>
            <a:endParaRPr lang="fr-FR" dirty="0"/>
          </a:p>
        </p:txBody>
      </p:sp>
      <p:sp>
        <p:nvSpPr>
          <p:cNvPr id="6" name="Espace réservé du texte 5"/>
          <p:cNvSpPr>
            <a:spLocks noGrp="1"/>
          </p:cNvSpPr>
          <p:nvPr>
            <p:ph type="body" sz="quarter" idx="16"/>
          </p:nvPr>
        </p:nvSpPr>
        <p:spPr>
          <a:xfrm>
            <a:off x="166798" y="839522"/>
            <a:ext cx="11858404" cy="876067"/>
          </a:xfrm>
        </p:spPr>
        <p:txBody>
          <a:bodyPr>
            <a:normAutofit/>
          </a:bodyPr>
          <a:lstStyle/>
          <a:p>
            <a:r>
              <a:rPr lang="fr-FR" b="0" dirty="0"/>
              <a:t>1</a:t>
            </a:r>
            <a:r>
              <a:rPr lang="fr-FR" b="0" baseline="30000" dirty="0"/>
              <a:t>er</a:t>
            </a:r>
            <a:r>
              <a:rPr lang="fr-FR" b="0" dirty="0"/>
              <a:t> poste </a:t>
            </a:r>
            <a:r>
              <a:rPr lang="fr-FR" b="0" dirty="0">
                <a:solidFill>
                  <a:schemeClr val="bg2">
                    <a:lumMod val="75000"/>
                  </a:schemeClr>
                </a:solidFill>
              </a:rPr>
              <a:t>excédentaire</a:t>
            </a:r>
            <a:r>
              <a:rPr lang="fr-FR" b="0" dirty="0"/>
              <a:t> : </a:t>
            </a:r>
            <a:r>
              <a:rPr lang="fr-FR" b="0" i="1" dirty="0" smtClean="0"/>
              <a:t>Fruits et légumes.</a:t>
            </a:r>
            <a:endParaRPr lang="fr-FR" b="0" dirty="0"/>
          </a:p>
          <a:p>
            <a:r>
              <a:rPr lang="fr-FR" b="0" dirty="0"/>
              <a:t>1</a:t>
            </a:r>
            <a:r>
              <a:rPr lang="fr-FR" b="0" baseline="30000" dirty="0"/>
              <a:t>er</a:t>
            </a:r>
            <a:r>
              <a:rPr lang="fr-FR" b="0" dirty="0"/>
              <a:t> poste </a:t>
            </a:r>
            <a:r>
              <a:rPr lang="fr-FR" b="0" dirty="0">
                <a:solidFill>
                  <a:schemeClr val="accent2">
                    <a:lumMod val="60000"/>
                    <a:lumOff val="40000"/>
                  </a:schemeClr>
                </a:solidFill>
              </a:rPr>
              <a:t>déficitaire</a:t>
            </a:r>
            <a:r>
              <a:rPr lang="fr-FR" b="0" dirty="0"/>
              <a:t> : </a:t>
            </a:r>
            <a:r>
              <a:rPr lang="fr-FR" b="0" i="1" dirty="0"/>
              <a:t>C</a:t>
            </a:r>
            <a:r>
              <a:rPr lang="fr-FR" b="0" i="1" dirty="0" smtClean="0"/>
              <a:t>éréales.</a:t>
            </a:r>
            <a:endParaRPr lang="fr-FR" b="0" i="1" dirty="0"/>
          </a:p>
          <a:p>
            <a:endParaRPr lang="fr-FR" dirty="0" smtClean="0"/>
          </a:p>
          <a:p>
            <a:endParaRPr lang="fr-FR" dirty="0"/>
          </a:p>
        </p:txBody>
      </p:sp>
      <p:graphicFrame>
        <p:nvGraphicFramePr>
          <p:cNvPr id="7" name="Graphique 6"/>
          <p:cNvGraphicFramePr>
            <a:graphicFrameLocks/>
          </p:cNvGraphicFramePr>
          <p:nvPr>
            <p:extLst>
              <p:ext uri="{D42A27DB-BD31-4B8C-83A1-F6EECF244321}">
                <p14:modId xmlns:p14="http://schemas.microsoft.com/office/powerpoint/2010/main" val="1699004138"/>
              </p:ext>
            </p:extLst>
          </p:nvPr>
        </p:nvGraphicFramePr>
        <p:xfrm>
          <a:off x="166798" y="1929469"/>
          <a:ext cx="11858404" cy="4166531"/>
        </p:xfrm>
        <a:graphic>
          <a:graphicData uri="http://schemas.openxmlformats.org/drawingml/2006/chart">
            <c:chart xmlns:c="http://schemas.openxmlformats.org/drawingml/2006/chart" xmlns:r="http://schemas.openxmlformats.org/officeDocument/2006/relationships" r:id="rId2"/>
          </a:graphicData>
        </a:graphic>
      </p:graphicFrame>
      <p:cxnSp>
        <p:nvCxnSpPr>
          <p:cNvPr id="8" name="Connecteur droit 7"/>
          <p:cNvCxnSpPr/>
          <p:nvPr/>
        </p:nvCxnSpPr>
        <p:spPr>
          <a:xfrm>
            <a:off x="920853" y="4031654"/>
            <a:ext cx="10963966" cy="694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60368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Les échanges de produits agricoles et agro-alimentaires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13</a:t>
            </a:fld>
            <a:endParaRPr lang="fr-FR"/>
          </a:p>
        </p:txBody>
      </p:sp>
      <p:sp>
        <p:nvSpPr>
          <p:cNvPr id="4" name="Espace réservé du texte 3"/>
          <p:cNvSpPr>
            <a:spLocks noGrp="1"/>
          </p:cNvSpPr>
          <p:nvPr>
            <p:ph type="body" sz="quarter" idx="13"/>
          </p:nvPr>
        </p:nvSpPr>
        <p:spPr/>
        <p:txBody>
          <a:bodyPr/>
          <a:lstStyle/>
          <a:p>
            <a:r>
              <a:rPr lang="fr-FR" dirty="0"/>
              <a:t>Balance commerciale par pays (en valeur</a:t>
            </a:r>
            <a:r>
              <a:rPr lang="fr-FR" dirty="0" smtClean="0"/>
              <a:t>)</a:t>
            </a:r>
            <a:endParaRPr lang="fr-FR" dirty="0"/>
          </a:p>
        </p:txBody>
      </p:sp>
      <p:sp>
        <p:nvSpPr>
          <p:cNvPr id="6" name="Espace réservé du texte 5"/>
          <p:cNvSpPr>
            <a:spLocks noGrp="1"/>
          </p:cNvSpPr>
          <p:nvPr>
            <p:ph type="body" sz="quarter" idx="16"/>
          </p:nvPr>
        </p:nvSpPr>
        <p:spPr>
          <a:xfrm>
            <a:off x="166798" y="839521"/>
            <a:ext cx="11858404" cy="849941"/>
          </a:xfrm>
        </p:spPr>
        <p:txBody>
          <a:bodyPr>
            <a:normAutofit/>
          </a:bodyPr>
          <a:lstStyle/>
          <a:p>
            <a:r>
              <a:rPr lang="fr-FR" b="0" dirty="0"/>
              <a:t>Balance </a:t>
            </a:r>
            <a:r>
              <a:rPr lang="fr-FR" b="0" dirty="0">
                <a:solidFill>
                  <a:schemeClr val="bg2">
                    <a:lumMod val="75000"/>
                  </a:schemeClr>
                </a:solidFill>
              </a:rPr>
              <a:t>excédentaire </a:t>
            </a:r>
            <a:r>
              <a:rPr lang="fr-FR" b="0" dirty="0"/>
              <a:t>: É</a:t>
            </a:r>
            <a:r>
              <a:rPr lang="fr-FR" b="0" dirty="0" smtClean="0"/>
              <a:t>tats-Unis </a:t>
            </a:r>
            <a:r>
              <a:rPr lang="fr-FR" b="0" dirty="0"/>
              <a:t>(</a:t>
            </a:r>
            <a:r>
              <a:rPr lang="fr-FR" b="0" dirty="0" smtClean="0"/>
              <a:t>1</a:t>
            </a:r>
            <a:r>
              <a:rPr lang="fr-FR" b="0" baseline="30000" dirty="0" smtClean="0"/>
              <a:t>er</a:t>
            </a:r>
            <a:r>
              <a:rPr lang="fr-FR" b="0" dirty="0" smtClean="0"/>
              <a:t>).</a:t>
            </a:r>
            <a:endParaRPr lang="fr-FR" b="0" dirty="0"/>
          </a:p>
          <a:p>
            <a:r>
              <a:rPr lang="fr-FR" b="0" dirty="0"/>
              <a:t>Balances </a:t>
            </a:r>
            <a:r>
              <a:rPr lang="fr-FR" b="0" dirty="0">
                <a:solidFill>
                  <a:schemeClr val="accent2">
                    <a:lumMod val="60000"/>
                    <a:lumOff val="40000"/>
                  </a:schemeClr>
                </a:solidFill>
              </a:rPr>
              <a:t>déficitaires</a:t>
            </a:r>
            <a:r>
              <a:rPr lang="fr-FR" b="0" dirty="0"/>
              <a:t> : Brésil (1</a:t>
            </a:r>
            <a:r>
              <a:rPr lang="fr-FR" b="0" baseline="30000" dirty="0"/>
              <a:t>er</a:t>
            </a:r>
            <a:r>
              <a:rPr lang="fr-FR" b="0" dirty="0"/>
              <a:t>), France </a:t>
            </a:r>
            <a:r>
              <a:rPr lang="fr-FR" b="0" dirty="0" smtClean="0"/>
              <a:t>(</a:t>
            </a:r>
            <a:r>
              <a:rPr lang="fr-FR" b="0" dirty="0"/>
              <a:t>9</a:t>
            </a:r>
            <a:r>
              <a:rPr lang="fr-FR" b="0" baseline="30000" dirty="0" smtClean="0"/>
              <a:t>e</a:t>
            </a:r>
            <a:r>
              <a:rPr lang="fr-FR" b="0" dirty="0"/>
              <a:t>).</a:t>
            </a:r>
          </a:p>
          <a:p>
            <a:endParaRPr lang="fr-FR" dirty="0"/>
          </a:p>
        </p:txBody>
      </p:sp>
      <p:graphicFrame>
        <p:nvGraphicFramePr>
          <p:cNvPr id="12" name="Graphique 11"/>
          <p:cNvGraphicFramePr>
            <a:graphicFrameLocks/>
          </p:cNvGraphicFramePr>
          <p:nvPr>
            <p:extLst>
              <p:ext uri="{D42A27DB-BD31-4B8C-83A1-F6EECF244321}">
                <p14:modId xmlns:p14="http://schemas.microsoft.com/office/powerpoint/2010/main" val="350635939"/>
              </p:ext>
            </p:extLst>
          </p:nvPr>
        </p:nvGraphicFramePr>
        <p:xfrm>
          <a:off x="166798" y="1903341"/>
          <a:ext cx="11858404" cy="4171534"/>
        </p:xfrm>
        <a:graphic>
          <a:graphicData uri="http://schemas.openxmlformats.org/drawingml/2006/chart">
            <c:chart xmlns:c="http://schemas.openxmlformats.org/drawingml/2006/chart" xmlns:r="http://schemas.openxmlformats.org/officeDocument/2006/relationships" r:id="rId2"/>
          </a:graphicData>
        </a:graphic>
      </p:graphicFrame>
      <p:sp>
        <p:nvSpPr>
          <p:cNvPr id="13" name="Rectangle 12"/>
          <p:cNvSpPr/>
          <p:nvPr/>
        </p:nvSpPr>
        <p:spPr>
          <a:xfrm>
            <a:off x="5842285" y="4888871"/>
            <a:ext cx="1047402" cy="362140"/>
          </a:xfrm>
          <a:prstGeom prst="rect">
            <a:avLst/>
          </a:prstGeom>
          <a:solidFill>
            <a:srgbClr val="C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1969567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Les échanges de produits agricoles et agro-alimentaires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14</a:t>
            </a:fld>
            <a:endParaRPr lang="fr-FR"/>
          </a:p>
        </p:txBody>
      </p:sp>
      <p:sp>
        <p:nvSpPr>
          <p:cNvPr id="4" name="Espace réservé du texte 3"/>
          <p:cNvSpPr>
            <a:spLocks noGrp="1"/>
          </p:cNvSpPr>
          <p:nvPr>
            <p:ph type="body" sz="quarter" idx="13"/>
          </p:nvPr>
        </p:nvSpPr>
        <p:spPr/>
        <p:txBody>
          <a:bodyPr/>
          <a:lstStyle/>
          <a:p>
            <a:r>
              <a:rPr lang="fr-FR" dirty="0" smtClean="0"/>
              <a:t>Principaux fournisseurs</a:t>
            </a:r>
            <a:endParaRPr lang="fr-FR" dirty="0"/>
          </a:p>
        </p:txBody>
      </p:sp>
      <p:sp>
        <p:nvSpPr>
          <p:cNvPr id="9" name="Flèche droite 8"/>
          <p:cNvSpPr/>
          <p:nvPr/>
        </p:nvSpPr>
        <p:spPr>
          <a:xfrm>
            <a:off x="1037211" y="5685838"/>
            <a:ext cx="395580" cy="210207"/>
          </a:xfrm>
          <a:prstGeom prst="righ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p:cNvPicPr>
            <a:picLocks noChangeAspect="1"/>
          </p:cNvPicPr>
          <p:nvPr/>
        </p:nvPicPr>
        <p:blipFill>
          <a:blip r:embed="rId2"/>
          <a:stretch>
            <a:fillRect/>
          </a:stretch>
        </p:blipFill>
        <p:spPr>
          <a:xfrm>
            <a:off x="1432791" y="705389"/>
            <a:ext cx="9326417" cy="5447222"/>
          </a:xfrm>
          <a:prstGeom prst="rect">
            <a:avLst/>
          </a:prstGeom>
        </p:spPr>
      </p:pic>
    </p:spTree>
    <p:extLst>
      <p:ext uri="{BB962C8B-B14F-4D97-AF65-F5344CB8AC3E}">
        <p14:creationId xmlns:p14="http://schemas.microsoft.com/office/powerpoint/2010/main" val="10512593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0"/>
          </p:nvPr>
        </p:nvSpPr>
        <p:spPr/>
        <p:txBody>
          <a:bodyPr/>
          <a:lstStyle/>
          <a:p>
            <a:r>
              <a:rPr lang="fr-FR" dirty="0" smtClean="0"/>
              <a:t>Le Mexique avec la France</a:t>
            </a:r>
            <a:endParaRPr lang="fr-FR" dirty="0"/>
          </a:p>
        </p:txBody>
      </p:sp>
      <p:graphicFrame>
        <p:nvGraphicFramePr>
          <p:cNvPr id="3" name="Graphique 2"/>
          <p:cNvGraphicFramePr>
            <a:graphicFrameLocks/>
          </p:cNvGraphicFramePr>
          <p:nvPr>
            <p:extLst>
              <p:ext uri="{D42A27DB-BD31-4B8C-83A1-F6EECF244321}">
                <p14:modId xmlns:p14="http://schemas.microsoft.com/office/powerpoint/2010/main" val="4068180707"/>
              </p:ext>
            </p:extLst>
          </p:nvPr>
        </p:nvGraphicFramePr>
        <p:xfrm>
          <a:off x="6882341" y="3195637"/>
          <a:ext cx="6180668" cy="31146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689035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a:t>
            </a:r>
            <a:r>
              <a:rPr lang="fr-FR" dirty="0"/>
              <a:t>Les échanges de produits agricoles et agro-alimentaires </a:t>
            </a:r>
          </a:p>
          <a:p>
            <a:r>
              <a:rPr lang="fr-FR" i="1" dirty="0"/>
              <a:t>Source : douane </a:t>
            </a:r>
            <a:r>
              <a:rPr lang="fr-FR" i="1" dirty="0" smtClean="0"/>
              <a:t>mexicaine </a:t>
            </a:r>
            <a:r>
              <a:rPr lang="fr-FR" i="1" dirty="0"/>
              <a:t>(diagrammes 1 et 2) et française (diagramme 3), d’après Trade Data Monitor, données 2024</a:t>
            </a:r>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16</a:t>
            </a:fld>
            <a:endParaRPr lang="fr-FR"/>
          </a:p>
        </p:txBody>
      </p:sp>
      <p:sp>
        <p:nvSpPr>
          <p:cNvPr id="4" name="Espace réservé du texte 3"/>
          <p:cNvSpPr>
            <a:spLocks noGrp="1"/>
          </p:cNvSpPr>
          <p:nvPr>
            <p:ph type="body" sz="quarter" idx="13"/>
          </p:nvPr>
        </p:nvSpPr>
        <p:spPr/>
        <p:txBody>
          <a:bodyPr/>
          <a:lstStyle/>
          <a:p>
            <a:r>
              <a:rPr lang="fr-FR" dirty="0"/>
              <a:t>Les échanges agricoles et agro-alimentaires </a:t>
            </a:r>
            <a:r>
              <a:rPr lang="fr-FR" dirty="0" smtClean="0"/>
              <a:t>franco-mexicains </a:t>
            </a:r>
            <a:r>
              <a:rPr lang="fr-FR" dirty="0"/>
              <a:t>en un coup d’œil </a:t>
            </a:r>
          </a:p>
        </p:txBody>
      </p:sp>
      <p:sp>
        <p:nvSpPr>
          <p:cNvPr id="5" name="Espace réservé du texte 4"/>
          <p:cNvSpPr>
            <a:spLocks noGrp="1"/>
          </p:cNvSpPr>
          <p:nvPr>
            <p:ph type="body" sz="quarter" idx="14"/>
          </p:nvPr>
        </p:nvSpPr>
        <p:spPr/>
        <p:txBody>
          <a:bodyPr/>
          <a:lstStyle/>
          <a:p>
            <a:r>
              <a:rPr lang="fr-FR" dirty="0" smtClean="0"/>
              <a:t>Hausse de 40 % entre 2023 et 2024</a:t>
            </a:r>
            <a:endParaRPr lang="fr-FR" dirty="0"/>
          </a:p>
        </p:txBody>
      </p:sp>
      <p:sp>
        <p:nvSpPr>
          <p:cNvPr id="6" name="Espace réservé du texte 5"/>
          <p:cNvSpPr>
            <a:spLocks noGrp="1"/>
          </p:cNvSpPr>
          <p:nvPr>
            <p:ph type="body" sz="quarter" idx="15"/>
          </p:nvPr>
        </p:nvSpPr>
        <p:spPr/>
        <p:txBody>
          <a:bodyPr/>
          <a:lstStyle/>
          <a:p>
            <a:r>
              <a:rPr lang="fr-FR" dirty="0" smtClean="0"/>
              <a:t>Vins et spiritueux : - 13 %</a:t>
            </a:r>
          </a:p>
          <a:p>
            <a:r>
              <a:rPr lang="fr-FR" dirty="0" smtClean="0">
                <a:solidFill>
                  <a:srgbClr val="00B050"/>
                </a:solidFill>
              </a:rPr>
              <a:t>Produits d’épicerie : + 80 %</a:t>
            </a:r>
          </a:p>
          <a:p>
            <a:r>
              <a:rPr lang="fr-FR" dirty="0" smtClean="0">
                <a:solidFill>
                  <a:srgbClr val="00B050"/>
                </a:solidFill>
              </a:rPr>
              <a:t>Céréales : + 361 %</a:t>
            </a:r>
            <a:endParaRPr lang="fr-FR" dirty="0">
              <a:solidFill>
                <a:srgbClr val="00B050"/>
              </a:solidFill>
            </a:endParaRPr>
          </a:p>
        </p:txBody>
      </p:sp>
      <p:sp>
        <p:nvSpPr>
          <p:cNvPr id="7" name="Espace réservé du texte 6"/>
          <p:cNvSpPr>
            <a:spLocks noGrp="1"/>
          </p:cNvSpPr>
          <p:nvPr>
            <p:ph type="body" sz="quarter" idx="18"/>
          </p:nvPr>
        </p:nvSpPr>
        <p:spPr/>
        <p:txBody>
          <a:bodyPr/>
          <a:lstStyle/>
          <a:p>
            <a:r>
              <a:rPr lang="fr-FR" dirty="0"/>
              <a:t>m</a:t>
            </a:r>
            <a:r>
              <a:rPr lang="fr-FR" dirty="0" smtClean="0"/>
              <a:t>exicains en provenance de France</a:t>
            </a:r>
            <a:endParaRPr lang="fr-FR" dirty="0"/>
          </a:p>
        </p:txBody>
      </p:sp>
      <p:sp>
        <p:nvSpPr>
          <p:cNvPr id="8" name="Espace réservé du texte 7"/>
          <p:cNvSpPr>
            <a:spLocks noGrp="1"/>
          </p:cNvSpPr>
          <p:nvPr>
            <p:ph type="body" sz="quarter" idx="19"/>
          </p:nvPr>
        </p:nvSpPr>
        <p:spPr/>
        <p:txBody>
          <a:bodyPr/>
          <a:lstStyle/>
          <a:p>
            <a:r>
              <a:rPr lang="fr-FR" dirty="0"/>
              <a:t>a</a:t>
            </a:r>
            <a:r>
              <a:rPr lang="fr-FR" dirty="0" smtClean="0"/>
              <a:t>méricains de la France</a:t>
            </a:r>
            <a:endParaRPr lang="fr-FR" dirty="0"/>
          </a:p>
        </p:txBody>
      </p:sp>
      <p:sp>
        <p:nvSpPr>
          <p:cNvPr id="9" name="Espace réservé du texte 8"/>
          <p:cNvSpPr>
            <a:spLocks noGrp="1"/>
          </p:cNvSpPr>
          <p:nvPr>
            <p:ph type="body" sz="quarter" idx="20"/>
          </p:nvPr>
        </p:nvSpPr>
        <p:spPr/>
        <p:txBody>
          <a:bodyPr/>
          <a:lstStyle/>
          <a:p>
            <a:r>
              <a:rPr lang="fr-FR" dirty="0"/>
              <a:t>m</a:t>
            </a:r>
            <a:r>
              <a:rPr lang="fr-FR" dirty="0" smtClean="0"/>
              <a:t>exicaines en provenance de France</a:t>
            </a:r>
            <a:endParaRPr lang="fr-FR" dirty="0"/>
          </a:p>
        </p:txBody>
      </p:sp>
      <p:sp>
        <p:nvSpPr>
          <p:cNvPr id="10" name="Espace réservé du texte 9"/>
          <p:cNvSpPr>
            <a:spLocks noGrp="1"/>
          </p:cNvSpPr>
          <p:nvPr>
            <p:ph type="body" sz="quarter" idx="21"/>
          </p:nvPr>
        </p:nvSpPr>
        <p:spPr/>
        <p:txBody>
          <a:bodyPr/>
          <a:lstStyle/>
          <a:p>
            <a:r>
              <a:rPr lang="fr-FR" dirty="0" smtClean="0"/>
              <a:t>Taux de variation 2024/2023</a:t>
            </a:r>
            <a:endParaRPr lang="fr-FR" dirty="0"/>
          </a:p>
        </p:txBody>
      </p:sp>
      <p:graphicFrame>
        <p:nvGraphicFramePr>
          <p:cNvPr id="11" name="Graphique 10"/>
          <p:cNvGraphicFramePr>
            <a:graphicFrameLocks/>
          </p:cNvGraphicFramePr>
          <p:nvPr>
            <p:extLst>
              <p:ext uri="{D42A27DB-BD31-4B8C-83A1-F6EECF244321}">
                <p14:modId xmlns:p14="http://schemas.microsoft.com/office/powerpoint/2010/main" val="1741115863"/>
              </p:ext>
            </p:extLst>
          </p:nvPr>
        </p:nvGraphicFramePr>
        <p:xfrm>
          <a:off x="163715" y="1950508"/>
          <a:ext cx="3934634" cy="346921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Graphique 11"/>
          <p:cNvGraphicFramePr>
            <a:graphicFrameLocks/>
          </p:cNvGraphicFramePr>
          <p:nvPr>
            <p:extLst>
              <p:ext uri="{D42A27DB-BD31-4B8C-83A1-F6EECF244321}">
                <p14:modId xmlns:p14="http://schemas.microsoft.com/office/powerpoint/2010/main" val="683749248"/>
              </p:ext>
            </p:extLst>
          </p:nvPr>
        </p:nvGraphicFramePr>
        <p:xfrm>
          <a:off x="4131563" y="1950508"/>
          <a:ext cx="3934634" cy="346921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Graphique 12"/>
          <p:cNvGraphicFramePr>
            <a:graphicFrameLocks/>
          </p:cNvGraphicFramePr>
          <p:nvPr>
            <p:extLst>
              <p:ext uri="{D42A27DB-BD31-4B8C-83A1-F6EECF244321}">
                <p14:modId xmlns:p14="http://schemas.microsoft.com/office/powerpoint/2010/main" val="4266167959"/>
              </p:ext>
            </p:extLst>
          </p:nvPr>
        </p:nvGraphicFramePr>
        <p:xfrm>
          <a:off x="8072262" y="1950508"/>
          <a:ext cx="3934634" cy="3466808"/>
        </p:xfrm>
        <a:graphic>
          <a:graphicData uri="http://schemas.openxmlformats.org/drawingml/2006/chart">
            <c:chart xmlns:c="http://schemas.openxmlformats.org/drawingml/2006/chart" xmlns:r="http://schemas.openxmlformats.org/officeDocument/2006/relationships" r:id="rId4"/>
          </a:graphicData>
        </a:graphic>
      </p:graphicFrame>
      <p:sp>
        <p:nvSpPr>
          <p:cNvPr id="14" name="ZoneTexte 13"/>
          <p:cNvSpPr txBox="1"/>
          <p:nvPr/>
        </p:nvSpPr>
        <p:spPr>
          <a:xfrm>
            <a:off x="10694126" y="2116182"/>
            <a:ext cx="696685" cy="2185214"/>
          </a:xfrm>
          <a:prstGeom prst="rect">
            <a:avLst/>
          </a:prstGeom>
          <a:noFill/>
        </p:spPr>
        <p:txBody>
          <a:bodyPr wrap="square" rtlCol="0">
            <a:spAutoFit/>
          </a:bodyPr>
          <a:lstStyle/>
          <a:p>
            <a:r>
              <a:rPr lang="fr-FR" sz="1200" b="1" dirty="0" smtClean="0">
                <a:solidFill>
                  <a:srgbClr val="00B050"/>
                </a:solidFill>
                <a:latin typeface="Marianne" panose="02000000000000000000" pitchFamily="50" charset="0"/>
              </a:rPr>
              <a:t>+ 6 %</a:t>
            </a:r>
          </a:p>
          <a:p>
            <a:endParaRPr lang="fr-FR" b="1" dirty="0">
              <a:solidFill>
                <a:srgbClr val="00B050"/>
              </a:solidFill>
              <a:latin typeface="Marianne" panose="02000000000000000000" pitchFamily="50" charset="0"/>
            </a:endParaRPr>
          </a:p>
          <a:p>
            <a:r>
              <a:rPr lang="fr-FR" sz="1200" b="1" dirty="0" smtClean="0">
                <a:solidFill>
                  <a:srgbClr val="00B050"/>
                </a:solidFill>
                <a:latin typeface="Marianne" panose="02000000000000000000" pitchFamily="50" charset="0"/>
              </a:rPr>
              <a:t>+ 4 %</a:t>
            </a:r>
            <a:endParaRPr lang="fr-FR" sz="1200" b="1" dirty="0">
              <a:solidFill>
                <a:srgbClr val="00B050"/>
              </a:solidFill>
              <a:latin typeface="Marianne" panose="02000000000000000000" pitchFamily="50" charset="0"/>
            </a:endParaRPr>
          </a:p>
          <a:p>
            <a:endParaRPr lang="fr-FR" b="1" dirty="0">
              <a:solidFill>
                <a:srgbClr val="00B050"/>
              </a:solidFill>
              <a:latin typeface="Marianne" panose="02000000000000000000" pitchFamily="50" charset="0"/>
            </a:endParaRPr>
          </a:p>
          <a:p>
            <a:r>
              <a:rPr lang="fr-FR" sz="1200" b="1" dirty="0" smtClean="0">
                <a:solidFill>
                  <a:srgbClr val="00B050"/>
                </a:solidFill>
                <a:latin typeface="Marianne" panose="02000000000000000000" pitchFamily="50" charset="0"/>
              </a:rPr>
              <a:t>+ 24 %</a:t>
            </a:r>
          </a:p>
          <a:p>
            <a:endParaRPr lang="fr-FR" sz="2000" b="1" dirty="0" smtClean="0">
              <a:solidFill>
                <a:srgbClr val="00B050"/>
              </a:solidFill>
              <a:latin typeface="Marianne" panose="02000000000000000000" pitchFamily="50" charset="0"/>
            </a:endParaRPr>
          </a:p>
          <a:p>
            <a:pPr marL="171450" indent="-171450">
              <a:buFontTx/>
              <a:buChar char="-"/>
            </a:pPr>
            <a:r>
              <a:rPr lang="fr-FR" sz="1200" b="1" dirty="0" smtClean="0">
                <a:solidFill>
                  <a:srgbClr val="FF0000"/>
                </a:solidFill>
                <a:latin typeface="Marianne" panose="02000000000000000000" pitchFamily="50" charset="0"/>
              </a:rPr>
              <a:t>15 %</a:t>
            </a:r>
          </a:p>
          <a:p>
            <a:endParaRPr lang="fr-FR" sz="2000" b="1" dirty="0" smtClean="0">
              <a:solidFill>
                <a:srgbClr val="00B050"/>
              </a:solidFill>
              <a:latin typeface="Marianne" panose="02000000000000000000" pitchFamily="50" charset="0"/>
            </a:endParaRPr>
          </a:p>
          <a:p>
            <a:r>
              <a:rPr lang="fr-FR" sz="1200" b="1" dirty="0" smtClean="0">
                <a:solidFill>
                  <a:srgbClr val="00B050"/>
                </a:solidFill>
                <a:latin typeface="Marianne" panose="02000000000000000000" pitchFamily="50" charset="0"/>
              </a:rPr>
              <a:t>+ 1 %</a:t>
            </a:r>
            <a:endParaRPr lang="fr-FR" sz="1200" b="1" dirty="0">
              <a:solidFill>
                <a:srgbClr val="00B050"/>
              </a:solidFill>
              <a:latin typeface="Marianne" panose="02000000000000000000" pitchFamily="50" charset="0"/>
            </a:endParaRPr>
          </a:p>
        </p:txBody>
      </p:sp>
    </p:spTree>
    <p:extLst>
      <p:ext uri="{BB962C8B-B14F-4D97-AF65-F5344CB8AC3E}">
        <p14:creationId xmlns:p14="http://schemas.microsoft.com/office/powerpoint/2010/main" val="15056539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Les échanges de produits agricoles et agro-alimentaires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17</a:t>
            </a:fld>
            <a:endParaRPr lang="fr-FR"/>
          </a:p>
        </p:txBody>
      </p:sp>
      <p:sp>
        <p:nvSpPr>
          <p:cNvPr id="4" name="Espace réservé du texte 3"/>
          <p:cNvSpPr>
            <a:spLocks noGrp="1"/>
          </p:cNvSpPr>
          <p:nvPr>
            <p:ph type="body" sz="quarter" idx="13"/>
          </p:nvPr>
        </p:nvSpPr>
        <p:spPr/>
        <p:txBody>
          <a:bodyPr/>
          <a:lstStyle/>
          <a:p>
            <a:r>
              <a:rPr lang="fr-FR" dirty="0" smtClean="0"/>
              <a:t>Balance commerciale mexicaine avec la France (en valeur)</a:t>
            </a:r>
            <a:endParaRPr lang="fr-FR" dirty="0"/>
          </a:p>
        </p:txBody>
      </p:sp>
      <p:sp>
        <p:nvSpPr>
          <p:cNvPr id="6" name="Espace réservé du texte 5"/>
          <p:cNvSpPr>
            <a:spLocks noGrp="1"/>
          </p:cNvSpPr>
          <p:nvPr>
            <p:ph type="body" sz="quarter" idx="16"/>
          </p:nvPr>
        </p:nvSpPr>
        <p:spPr/>
        <p:txBody>
          <a:bodyPr>
            <a:noAutofit/>
          </a:bodyPr>
          <a:lstStyle/>
          <a:p>
            <a:r>
              <a:rPr lang="fr-FR" b="0" dirty="0"/>
              <a:t>Après une aggravation au cours des années </a:t>
            </a:r>
            <a:r>
              <a:rPr lang="fr-FR" b="0" dirty="0" smtClean="0"/>
              <a:t>COVID</a:t>
            </a:r>
            <a:r>
              <a:rPr lang="fr-FR" b="0" dirty="0"/>
              <a:t>, le déficit </a:t>
            </a:r>
            <a:r>
              <a:rPr lang="fr-FR" b="0" dirty="0" smtClean="0"/>
              <a:t>réduit de nouveau depuis 2023.</a:t>
            </a:r>
            <a:endParaRPr lang="fr-FR" b="0" dirty="0"/>
          </a:p>
        </p:txBody>
      </p:sp>
      <p:graphicFrame>
        <p:nvGraphicFramePr>
          <p:cNvPr id="7" name="Graphique 6"/>
          <p:cNvGraphicFramePr>
            <a:graphicFrameLocks/>
          </p:cNvGraphicFramePr>
          <p:nvPr>
            <p:extLst>
              <p:ext uri="{D42A27DB-BD31-4B8C-83A1-F6EECF244321}">
                <p14:modId xmlns:p14="http://schemas.microsoft.com/office/powerpoint/2010/main" val="2890428983"/>
              </p:ext>
            </p:extLst>
          </p:nvPr>
        </p:nvGraphicFramePr>
        <p:xfrm>
          <a:off x="166798" y="1393870"/>
          <a:ext cx="11858404" cy="46449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283454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Les échanges de produits agricoles et agro-alimentaires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18</a:t>
            </a:fld>
            <a:endParaRPr lang="fr-FR"/>
          </a:p>
        </p:txBody>
      </p:sp>
      <p:sp>
        <p:nvSpPr>
          <p:cNvPr id="4" name="Espace réservé du texte 3"/>
          <p:cNvSpPr>
            <a:spLocks noGrp="1"/>
          </p:cNvSpPr>
          <p:nvPr>
            <p:ph type="body" sz="quarter" idx="13"/>
          </p:nvPr>
        </p:nvSpPr>
        <p:spPr/>
        <p:txBody>
          <a:bodyPr/>
          <a:lstStyle/>
          <a:p>
            <a:r>
              <a:rPr lang="fr-FR" dirty="0"/>
              <a:t>Balance commerciale </a:t>
            </a:r>
            <a:r>
              <a:rPr lang="fr-FR" dirty="0" smtClean="0"/>
              <a:t>mexicaine </a:t>
            </a:r>
            <a:r>
              <a:rPr lang="fr-FR" dirty="0"/>
              <a:t>avec la France par poste d’importation (en valeur</a:t>
            </a:r>
            <a:r>
              <a:rPr lang="fr-FR" dirty="0" smtClean="0"/>
              <a:t>)</a:t>
            </a:r>
            <a:endParaRPr lang="fr-FR" dirty="0"/>
          </a:p>
        </p:txBody>
      </p:sp>
      <p:sp>
        <p:nvSpPr>
          <p:cNvPr id="6" name="Espace réservé du texte 5"/>
          <p:cNvSpPr>
            <a:spLocks noGrp="1"/>
          </p:cNvSpPr>
          <p:nvPr>
            <p:ph type="body" sz="quarter" idx="16"/>
          </p:nvPr>
        </p:nvSpPr>
        <p:spPr>
          <a:xfrm>
            <a:off x="166798" y="839522"/>
            <a:ext cx="11858404" cy="876067"/>
          </a:xfrm>
        </p:spPr>
        <p:txBody>
          <a:bodyPr>
            <a:normAutofit/>
          </a:bodyPr>
          <a:lstStyle/>
          <a:p>
            <a:r>
              <a:rPr lang="fr-FR" b="0" dirty="0"/>
              <a:t>1</a:t>
            </a:r>
            <a:r>
              <a:rPr lang="fr-FR" b="0" baseline="30000" dirty="0"/>
              <a:t>er</a:t>
            </a:r>
            <a:r>
              <a:rPr lang="fr-FR" b="0" dirty="0"/>
              <a:t> poste </a:t>
            </a:r>
            <a:r>
              <a:rPr lang="fr-FR" b="0" dirty="0">
                <a:solidFill>
                  <a:schemeClr val="bg2">
                    <a:lumMod val="75000"/>
                  </a:schemeClr>
                </a:solidFill>
              </a:rPr>
              <a:t>excédentaire</a:t>
            </a:r>
            <a:r>
              <a:rPr lang="fr-FR" b="0" dirty="0"/>
              <a:t> </a:t>
            </a:r>
            <a:r>
              <a:rPr lang="fr-FR" b="0" dirty="0" smtClean="0"/>
              <a:t>: </a:t>
            </a:r>
            <a:r>
              <a:rPr lang="fr-FR" b="0" i="1" dirty="0" smtClean="0"/>
              <a:t>Fruits et légumes.</a:t>
            </a:r>
            <a:endParaRPr lang="fr-FR" b="0" i="1" dirty="0"/>
          </a:p>
          <a:p>
            <a:r>
              <a:rPr lang="fr-FR" b="0" dirty="0"/>
              <a:t>1</a:t>
            </a:r>
            <a:r>
              <a:rPr lang="fr-FR" b="0" baseline="30000" dirty="0"/>
              <a:t>er</a:t>
            </a:r>
            <a:r>
              <a:rPr lang="fr-FR" b="0" dirty="0"/>
              <a:t> poste </a:t>
            </a:r>
            <a:r>
              <a:rPr lang="fr-FR" b="0" dirty="0">
                <a:solidFill>
                  <a:schemeClr val="accent2">
                    <a:lumMod val="60000"/>
                    <a:lumOff val="40000"/>
                  </a:schemeClr>
                </a:solidFill>
              </a:rPr>
              <a:t>déficitaire</a:t>
            </a:r>
            <a:r>
              <a:rPr lang="fr-FR" b="0" dirty="0"/>
              <a:t> : </a:t>
            </a:r>
            <a:r>
              <a:rPr lang="fr-FR" b="0" i="1" dirty="0" smtClean="0"/>
              <a:t>Autres (préparations alimentaires 22 %, huiles végétales 17 %, tabacs 13 %).</a:t>
            </a:r>
            <a:endParaRPr lang="fr-FR" b="0" i="1" dirty="0"/>
          </a:p>
        </p:txBody>
      </p:sp>
      <p:graphicFrame>
        <p:nvGraphicFramePr>
          <p:cNvPr id="7" name="Graphique 6"/>
          <p:cNvGraphicFramePr>
            <a:graphicFrameLocks/>
          </p:cNvGraphicFramePr>
          <p:nvPr>
            <p:extLst>
              <p:ext uri="{D42A27DB-BD31-4B8C-83A1-F6EECF244321}">
                <p14:modId xmlns:p14="http://schemas.microsoft.com/office/powerpoint/2010/main" val="2203811182"/>
              </p:ext>
            </p:extLst>
          </p:nvPr>
        </p:nvGraphicFramePr>
        <p:xfrm>
          <a:off x="166798" y="1929469"/>
          <a:ext cx="11858404" cy="4114280"/>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p:cNvSpPr/>
          <p:nvPr/>
        </p:nvSpPr>
        <p:spPr>
          <a:xfrm>
            <a:off x="2944537" y="3233701"/>
            <a:ext cx="8967156" cy="2284449"/>
          </a:xfrm>
          <a:prstGeom prst="rect">
            <a:avLst/>
          </a:prstGeom>
          <a:solidFill>
            <a:srgbClr val="C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1038226" y="2095500"/>
            <a:ext cx="1906312" cy="1138201"/>
          </a:xfrm>
          <a:prstGeom prst="rect">
            <a:avLst/>
          </a:prstGeom>
          <a:solidFill>
            <a:schemeClr val="accent3">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0337020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Les échanges de produits agricoles et agro-alimentaires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19</a:t>
            </a:fld>
            <a:endParaRPr lang="fr-FR"/>
          </a:p>
        </p:txBody>
      </p:sp>
      <p:sp>
        <p:nvSpPr>
          <p:cNvPr id="4" name="Espace réservé du texte 3"/>
          <p:cNvSpPr>
            <a:spLocks noGrp="1"/>
          </p:cNvSpPr>
          <p:nvPr>
            <p:ph type="body" sz="quarter" idx="13"/>
          </p:nvPr>
        </p:nvSpPr>
        <p:spPr/>
        <p:txBody>
          <a:bodyPr/>
          <a:lstStyle/>
          <a:p>
            <a:r>
              <a:rPr lang="fr-FR" dirty="0" smtClean="0"/>
              <a:t>Postes d’importation en provenance de la France (en valeur)</a:t>
            </a:r>
            <a:endParaRPr lang="fr-FR" dirty="0"/>
          </a:p>
        </p:txBody>
      </p:sp>
      <p:sp>
        <p:nvSpPr>
          <p:cNvPr id="5" name="Espace réservé du texte 4"/>
          <p:cNvSpPr>
            <a:spLocks noGrp="1"/>
          </p:cNvSpPr>
          <p:nvPr>
            <p:ph type="body" sz="quarter" idx="15"/>
          </p:nvPr>
        </p:nvSpPr>
        <p:spPr/>
        <p:txBody>
          <a:bodyPr>
            <a:normAutofit lnSpcReduction="10000"/>
          </a:bodyPr>
          <a:lstStyle/>
          <a:p>
            <a:r>
              <a:rPr lang="fr-FR" dirty="0"/>
              <a:t>Les importations de </a:t>
            </a:r>
            <a:r>
              <a:rPr lang="fr-FR" i="1" dirty="0" smtClean="0"/>
              <a:t>Vins et Spiritueux </a:t>
            </a:r>
            <a:r>
              <a:rPr lang="fr-FR" dirty="0" smtClean="0"/>
              <a:t>augmentent </a:t>
            </a:r>
            <a:r>
              <a:rPr lang="fr-FR" dirty="0"/>
              <a:t>de </a:t>
            </a:r>
            <a:r>
              <a:rPr lang="fr-FR" dirty="0" smtClean="0"/>
              <a:t>75 </a:t>
            </a:r>
            <a:r>
              <a:rPr lang="fr-FR" dirty="0"/>
              <a:t>% cumulativement sur trois ans.</a:t>
            </a:r>
            <a:r>
              <a:rPr lang="fr-FR" i="1" dirty="0"/>
              <a:t> </a:t>
            </a:r>
          </a:p>
          <a:p>
            <a:endParaRPr lang="fr-FR" dirty="0"/>
          </a:p>
        </p:txBody>
      </p:sp>
      <p:sp>
        <p:nvSpPr>
          <p:cNvPr id="6" name="Espace réservé du texte 5"/>
          <p:cNvSpPr>
            <a:spLocks noGrp="1"/>
          </p:cNvSpPr>
          <p:nvPr>
            <p:ph type="body" sz="quarter" idx="21"/>
          </p:nvPr>
        </p:nvSpPr>
        <p:spPr/>
        <p:txBody>
          <a:bodyPr>
            <a:normAutofit/>
          </a:bodyPr>
          <a:lstStyle/>
          <a:p>
            <a:r>
              <a:rPr lang="fr-FR" dirty="0" smtClean="0"/>
              <a:t>Taux de variation cumulée sur 3 ans</a:t>
            </a:r>
            <a:endParaRPr lang="fr-FR" dirty="0"/>
          </a:p>
        </p:txBody>
      </p:sp>
      <p:graphicFrame>
        <p:nvGraphicFramePr>
          <p:cNvPr id="7" name="Graphique 6"/>
          <p:cNvGraphicFramePr>
            <a:graphicFrameLocks/>
          </p:cNvGraphicFramePr>
          <p:nvPr>
            <p:extLst>
              <p:ext uri="{D42A27DB-BD31-4B8C-83A1-F6EECF244321}">
                <p14:modId xmlns:p14="http://schemas.microsoft.com/office/powerpoint/2010/main" val="3067749043"/>
              </p:ext>
            </p:extLst>
          </p:nvPr>
        </p:nvGraphicFramePr>
        <p:xfrm>
          <a:off x="173174" y="1430902"/>
          <a:ext cx="11852028" cy="4646047"/>
        </p:xfrm>
        <a:graphic>
          <a:graphicData uri="http://schemas.openxmlformats.org/drawingml/2006/chart">
            <c:chart xmlns:c="http://schemas.openxmlformats.org/drawingml/2006/chart" xmlns:r="http://schemas.openxmlformats.org/officeDocument/2006/relationships" r:id="rId2"/>
          </a:graphicData>
        </a:graphic>
      </p:graphicFrame>
      <p:sp>
        <p:nvSpPr>
          <p:cNvPr id="10" name="ZoneTexte 4"/>
          <p:cNvSpPr txBox="1"/>
          <p:nvPr/>
        </p:nvSpPr>
        <p:spPr>
          <a:xfrm>
            <a:off x="1194175" y="1395143"/>
            <a:ext cx="10911628" cy="44767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fr-FR" sz="1200" b="1" dirty="0" smtClean="0">
                <a:solidFill>
                  <a:srgbClr val="00B050"/>
                </a:solidFill>
                <a:latin typeface="Marianne" panose="02000000000000000000" pitchFamily="50" charset="0"/>
              </a:rPr>
              <a:t>+ </a:t>
            </a:r>
            <a:r>
              <a:rPr lang="fr-FR" sz="1200" b="1" dirty="0">
                <a:solidFill>
                  <a:srgbClr val="00B050"/>
                </a:solidFill>
                <a:latin typeface="Marianne" panose="02000000000000000000" pitchFamily="50" charset="0"/>
              </a:rPr>
              <a:t>75 %       </a:t>
            </a:r>
            <a:r>
              <a:rPr lang="fr-FR" sz="1200" b="1" dirty="0" smtClean="0">
                <a:solidFill>
                  <a:srgbClr val="00B050"/>
                </a:solidFill>
                <a:latin typeface="Marianne" panose="02000000000000000000" pitchFamily="50" charset="0"/>
              </a:rPr>
              <a:t> + </a:t>
            </a:r>
            <a:r>
              <a:rPr lang="fr-FR" sz="1200" b="1" dirty="0">
                <a:solidFill>
                  <a:srgbClr val="00B050"/>
                </a:solidFill>
                <a:latin typeface="Marianne" panose="02000000000000000000" pitchFamily="50" charset="0"/>
              </a:rPr>
              <a:t>146 %     </a:t>
            </a:r>
            <a:r>
              <a:rPr lang="fr-FR" sz="1200" b="1" dirty="0" smtClean="0">
                <a:solidFill>
                  <a:srgbClr val="00B050"/>
                </a:solidFill>
                <a:latin typeface="Marianne" panose="02000000000000000000" pitchFamily="50" charset="0"/>
              </a:rPr>
              <a:t>   </a:t>
            </a:r>
            <a:r>
              <a:rPr lang="fr-FR" sz="1200" b="1" dirty="0">
                <a:solidFill>
                  <a:srgbClr val="FF0000"/>
                </a:solidFill>
                <a:latin typeface="Marianne" panose="02000000000000000000" pitchFamily="50" charset="0"/>
              </a:rPr>
              <a:t>- 88 %       </a:t>
            </a:r>
            <a:r>
              <a:rPr lang="fr-FR" sz="1200" b="1" dirty="0" smtClean="0">
                <a:solidFill>
                  <a:srgbClr val="FF0000"/>
                </a:solidFill>
                <a:latin typeface="Marianne" panose="02000000000000000000" pitchFamily="50" charset="0"/>
              </a:rPr>
              <a:t>          </a:t>
            </a:r>
            <a:r>
              <a:rPr lang="fr-FR" sz="1200" b="1" dirty="0">
                <a:solidFill>
                  <a:srgbClr val="00B050"/>
                </a:solidFill>
                <a:latin typeface="Marianne" panose="02000000000000000000" pitchFamily="50" charset="0"/>
              </a:rPr>
              <a:t>+ 166</a:t>
            </a:r>
            <a:r>
              <a:rPr lang="fr-FR" sz="1200" b="1" baseline="0" dirty="0">
                <a:solidFill>
                  <a:srgbClr val="00B050"/>
                </a:solidFill>
                <a:latin typeface="Marianne" panose="02000000000000000000" pitchFamily="50" charset="0"/>
              </a:rPr>
              <a:t> %       </a:t>
            </a:r>
            <a:r>
              <a:rPr lang="fr-FR" sz="1200" b="1" baseline="0" dirty="0" smtClean="0">
                <a:solidFill>
                  <a:srgbClr val="00B050"/>
                </a:solidFill>
                <a:latin typeface="Marianne" panose="02000000000000000000" pitchFamily="50" charset="0"/>
              </a:rPr>
              <a:t>    </a:t>
            </a:r>
            <a:r>
              <a:rPr lang="fr-FR" sz="1200" b="1" baseline="0" dirty="0">
                <a:solidFill>
                  <a:srgbClr val="FF0000"/>
                </a:solidFill>
                <a:latin typeface="Marianne" panose="02000000000000000000" pitchFamily="50" charset="0"/>
              </a:rPr>
              <a:t>- 45 %       </a:t>
            </a:r>
            <a:r>
              <a:rPr lang="fr-FR" sz="1200" b="1" baseline="0" dirty="0" smtClean="0">
                <a:solidFill>
                  <a:srgbClr val="FF0000"/>
                </a:solidFill>
                <a:latin typeface="Marianne" panose="02000000000000000000" pitchFamily="50" charset="0"/>
              </a:rPr>
              <a:t>      </a:t>
            </a:r>
            <a:r>
              <a:rPr lang="fr-FR" sz="1200" b="1" baseline="0" dirty="0">
                <a:solidFill>
                  <a:srgbClr val="FF0000"/>
                </a:solidFill>
                <a:latin typeface="Marianne" panose="02000000000000000000" pitchFamily="50" charset="0"/>
              </a:rPr>
              <a:t>- 60 %        </a:t>
            </a:r>
            <a:r>
              <a:rPr lang="fr-FR" sz="1200" b="1" baseline="0" dirty="0" smtClean="0">
                <a:solidFill>
                  <a:srgbClr val="FF0000"/>
                </a:solidFill>
                <a:latin typeface="Marianne" panose="02000000000000000000" pitchFamily="50" charset="0"/>
              </a:rPr>
              <a:t>          </a:t>
            </a:r>
            <a:r>
              <a:rPr lang="fr-FR" sz="1200" b="1" baseline="0" dirty="0">
                <a:solidFill>
                  <a:srgbClr val="FF0000"/>
                </a:solidFill>
                <a:latin typeface="Marianne" panose="02000000000000000000" pitchFamily="50" charset="0"/>
              </a:rPr>
              <a:t>- 19 %        </a:t>
            </a:r>
            <a:r>
              <a:rPr lang="fr-FR" sz="1200" b="1" baseline="0" dirty="0" smtClean="0">
                <a:solidFill>
                  <a:srgbClr val="FF0000"/>
                </a:solidFill>
                <a:latin typeface="Marianne" panose="02000000000000000000" pitchFamily="50" charset="0"/>
              </a:rPr>
              <a:t>    </a:t>
            </a:r>
            <a:r>
              <a:rPr lang="fr-FR" sz="1200" b="1" baseline="0" dirty="0" smtClean="0">
                <a:solidFill>
                  <a:srgbClr val="00B050"/>
                </a:solidFill>
                <a:latin typeface="Marianne" panose="02000000000000000000" pitchFamily="50" charset="0"/>
              </a:rPr>
              <a:t>+ 63 %            </a:t>
            </a:r>
            <a:r>
              <a:rPr lang="fr-FR" sz="1200" b="1" baseline="0" dirty="0">
                <a:solidFill>
                  <a:srgbClr val="FF0000"/>
                </a:solidFill>
                <a:latin typeface="Marianne" panose="02000000000000000000" pitchFamily="50" charset="0"/>
              </a:rPr>
              <a:t>- 52 </a:t>
            </a:r>
            <a:r>
              <a:rPr lang="fr-FR" sz="1200" b="1" baseline="0" dirty="0" smtClean="0">
                <a:solidFill>
                  <a:srgbClr val="FF0000"/>
                </a:solidFill>
                <a:latin typeface="Marianne" panose="02000000000000000000" pitchFamily="50" charset="0"/>
              </a:rPr>
              <a:t>%                - </a:t>
            </a:r>
            <a:r>
              <a:rPr lang="fr-FR" sz="1200" b="1" baseline="0" dirty="0">
                <a:solidFill>
                  <a:srgbClr val="FF0000"/>
                </a:solidFill>
                <a:latin typeface="Marianne" panose="02000000000000000000" pitchFamily="50" charset="0"/>
              </a:rPr>
              <a:t>99 %             </a:t>
            </a:r>
            <a:r>
              <a:rPr lang="fr-FR" sz="1200" b="1" baseline="0" dirty="0">
                <a:solidFill>
                  <a:srgbClr val="00B050"/>
                </a:solidFill>
                <a:latin typeface="Marianne" panose="02000000000000000000" pitchFamily="50" charset="0"/>
              </a:rPr>
              <a:t>+ 66 %</a:t>
            </a:r>
            <a:endParaRPr lang="fr-FR" sz="1200" b="1" dirty="0">
              <a:solidFill>
                <a:srgbClr val="00B050"/>
              </a:solidFill>
              <a:latin typeface="Marianne" panose="02000000000000000000" pitchFamily="50" charset="0"/>
            </a:endParaRPr>
          </a:p>
        </p:txBody>
      </p:sp>
    </p:spTree>
    <p:extLst>
      <p:ext uri="{BB962C8B-B14F-4D97-AF65-F5344CB8AC3E}">
        <p14:creationId xmlns:p14="http://schemas.microsoft.com/office/powerpoint/2010/main" val="19895795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B6482"/>
        </a:solidFill>
        <a:effectLst/>
      </p:bgPr>
    </p:bg>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4294967295"/>
          </p:nvPr>
        </p:nvSpPr>
        <p:spPr>
          <a:xfrm>
            <a:off x="9570661" y="6352913"/>
            <a:ext cx="901336" cy="365125"/>
          </a:xfrm>
        </p:spPr>
        <p:txBody>
          <a:bodyPr/>
          <a:lstStyle/>
          <a:p>
            <a:fld id="{6A68152B-30FF-4F47-8AD6-E728982B61F2}" type="slidenum">
              <a:rPr lang="fr-FR" smtClean="0"/>
              <a:t>2</a:t>
            </a:fld>
            <a:endParaRPr lang="fr-FR"/>
          </a:p>
        </p:txBody>
      </p:sp>
      <p:sp>
        <p:nvSpPr>
          <p:cNvPr id="4" name="Espace réservé du texte 3"/>
          <p:cNvSpPr>
            <a:spLocks noGrp="1"/>
          </p:cNvSpPr>
          <p:nvPr>
            <p:ph type="body" sz="quarter" idx="15"/>
          </p:nvPr>
        </p:nvSpPr>
        <p:spPr>
          <a:xfrm>
            <a:off x="1663337" y="1541477"/>
            <a:ext cx="8865326" cy="4140805"/>
          </a:xfrm>
          <a:ln>
            <a:solidFill>
              <a:schemeClr val="bg1"/>
            </a:solidFill>
          </a:ln>
        </p:spPr>
        <p:txBody>
          <a:bodyPr>
            <a:normAutofit/>
          </a:bodyPr>
          <a:lstStyle/>
          <a:p>
            <a:pPr algn="just">
              <a:lnSpc>
                <a:spcPct val="100000"/>
              </a:lnSpc>
            </a:pPr>
            <a:r>
              <a:rPr lang="fr-FR" sz="1500" i="1" dirty="0">
                <a:solidFill>
                  <a:schemeClr val="bg1"/>
                </a:solidFill>
              </a:rPr>
              <a:t>Nous avons constaté que les données de TDM (Trade Data Monitor) concernant les déclarations commerciales du Mexique étaient erronées et sous-estimées. Ce phénomène, qui s’apparente selon les experts consultés à une dissimulation de données, semble avoir commencé en 2021. </a:t>
            </a:r>
            <a:endParaRPr lang="fr-FR" sz="1500" i="1" dirty="0" smtClean="0">
              <a:solidFill>
                <a:schemeClr val="bg1"/>
              </a:solidFill>
            </a:endParaRPr>
          </a:p>
          <a:p>
            <a:pPr algn="just">
              <a:lnSpc>
                <a:spcPct val="100000"/>
              </a:lnSpc>
            </a:pPr>
            <a:endParaRPr lang="fr-FR" sz="1500" i="1" dirty="0" smtClean="0">
              <a:solidFill>
                <a:schemeClr val="bg1"/>
              </a:solidFill>
            </a:endParaRPr>
          </a:p>
          <a:p>
            <a:pPr algn="just">
              <a:lnSpc>
                <a:spcPct val="100000"/>
              </a:lnSpc>
            </a:pPr>
            <a:r>
              <a:rPr lang="fr-FR" sz="1500" i="1" dirty="0" smtClean="0">
                <a:solidFill>
                  <a:schemeClr val="bg1"/>
                </a:solidFill>
              </a:rPr>
              <a:t>En </a:t>
            </a:r>
            <a:r>
              <a:rPr lang="fr-FR" sz="1500" i="1" dirty="0">
                <a:solidFill>
                  <a:schemeClr val="bg1"/>
                </a:solidFill>
              </a:rPr>
              <a:t>comparant deux bases de données, l'une recensant les importations déclarées par les autorités mexicaines et l'autre fournissant des estimations des importations, nous observons une divergence croissante depuis 2021, alors qu’aucune différence notable n’était relevée auparavant. </a:t>
            </a:r>
            <a:endParaRPr lang="fr-FR" sz="1500" i="1" dirty="0" smtClean="0">
              <a:solidFill>
                <a:schemeClr val="bg1"/>
              </a:solidFill>
            </a:endParaRPr>
          </a:p>
          <a:p>
            <a:pPr algn="just">
              <a:lnSpc>
                <a:spcPct val="100000"/>
              </a:lnSpc>
            </a:pPr>
            <a:endParaRPr lang="fr-FR" sz="1500" i="1" dirty="0" smtClean="0">
              <a:solidFill>
                <a:schemeClr val="bg1"/>
              </a:solidFill>
            </a:endParaRPr>
          </a:p>
          <a:p>
            <a:pPr algn="just">
              <a:lnSpc>
                <a:spcPct val="100000"/>
              </a:lnSpc>
            </a:pPr>
            <a:r>
              <a:rPr lang="fr-FR" sz="1500" i="1" dirty="0" smtClean="0">
                <a:solidFill>
                  <a:schemeClr val="bg1"/>
                </a:solidFill>
              </a:rPr>
              <a:t>En </a:t>
            </a:r>
            <a:r>
              <a:rPr lang="fr-FR" sz="1500" i="1" dirty="0">
                <a:solidFill>
                  <a:schemeClr val="bg1"/>
                </a:solidFill>
              </a:rPr>
              <a:t>2023, cette divergence atteint 6 milliards de dollars pour les importations de produits agricoles et </a:t>
            </a:r>
            <a:r>
              <a:rPr lang="fr-FR" sz="1500" i="1" dirty="0" smtClean="0">
                <a:solidFill>
                  <a:schemeClr val="bg1"/>
                </a:solidFill>
              </a:rPr>
              <a:t>agro-alimentaires </a:t>
            </a:r>
            <a:r>
              <a:rPr lang="fr-FR" sz="1500" i="1" dirty="0">
                <a:solidFill>
                  <a:schemeClr val="bg1"/>
                </a:solidFill>
              </a:rPr>
              <a:t>en provenance de tous les pays du monde. Dans le cas spécifique de la France, la différence est de 241 millions de dollars. Les importations déclarées par les autorités mexicaines passent ainsi de 200 millions à 441 millions de dollars</a:t>
            </a:r>
            <a:r>
              <a:rPr lang="fr-FR" sz="1500" i="1" dirty="0" smtClean="0">
                <a:solidFill>
                  <a:schemeClr val="bg1"/>
                </a:solidFill>
              </a:rPr>
              <a:t>.</a:t>
            </a:r>
          </a:p>
          <a:p>
            <a:pPr algn="just">
              <a:lnSpc>
                <a:spcPct val="100000"/>
              </a:lnSpc>
            </a:pPr>
            <a:endParaRPr lang="fr-FR" sz="1500" i="1" dirty="0">
              <a:solidFill>
                <a:schemeClr val="bg1"/>
              </a:solidFill>
            </a:endParaRPr>
          </a:p>
          <a:p>
            <a:pPr algn="just">
              <a:lnSpc>
                <a:spcPct val="100000"/>
              </a:lnSpc>
            </a:pPr>
            <a:r>
              <a:rPr lang="fr-FR" sz="1500" i="1" dirty="0" smtClean="0">
                <a:solidFill>
                  <a:schemeClr val="bg1"/>
                </a:solidFill>
              </a:rPr>
              <a:t>Les chiffres sont donc à observer avec prudence.</a:t>
            </a:r>
            <a:endParaRPr lang="fr-FR" sz="1500" i="1" dirty="0">
              <a:solidFill>
                <a:schemeClr val="bg1"/>
              </a:solidFill>
            </a:endParaRPr>
          </a:p>
        </p:txBody>
      </p:sp>
      <p:sp>
        <p:nvSpPr>
          <p:cNvPr id="5" name="Espace réservé du texte 4"/>
          <p:cNvSpPr>
            <a:spLocks noGrp="1"/>
          </p:cNvSpPr>
          <p:nvPr>
            <p:ph type="body" sz="quarter" idx="16"/>
          </p:nvPr>
        </p:nvSpPr>
        <p:spPr>
          <a:xfrm>
            <a:off x="4398496" y="1070381"/>
            <a:ext cx="3395008" cy="340468"/>
          </a:xfrm>
        </p:spPr>
        <p:txBody>
          <a:bodyPr>
            <a:normAutofit/>
          </a:bodyPr>
          <a:lstStyle/>
          <a:p>
            <a:pPr algn="ctr"/>
            <a:r>
              <a:rPr lang="fr-FR" sz="1500" i="1" dirty="0" smtClean="0">
                <a:solidFill>
                  <a:schemeClr val="bg1"/>
                </a:solidFill>
              </a:rPr>
              <a:t>Avertissement</a:t>
            </a:r>
            <a:endParaRPr lang="fr-FR" sz="1500" i="1" dirty="0">
              <a:solidFill>
                <a:schemeClr val="bg1"/>
              </a:solidFill>
            </a:endParaRPr>
          </a:p>
        </p:txBody>
      </p:sp>
    </p:spTree>
    <p:extLst>
      <p:ext uri="{BB962C8B-B14F-4D97-AF65-F5344CB8AC3E}">
        <p14:creationId xmlns:p14="http://schemas.microsoft.com/office/powerpoint/2010/main" val="13884342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Les échanges de produits agricoles et agro-alimentaires        </a:t>
            </a:r>
          </a:p>
          <a:p>
            <a:r>
              <a:rPr lang="fr-FR" i="1" dirty="0" smtClean="0"/>
              <a:t>Source : douane française,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20</a:t>
            </a:fld>
            <a:endParaRPr lang="fr-FR"/>
          </a:p>
        </p:txBody>
      </p:sp>
      <p:sp>
        <p:nvSpPr>
          <p:cNvPr id="4" name="Espace réservé du texte 3"/>
          <p:cNvSpPr>
            <a:spLocks noGrp="1"/>
          </p:cNvSpPr>
          <p:nvPr>
            <p:ph type="body" sz="quarter" idx="13"/>
          </p:nvPr>
        </p:nvSpPr>
        <p:spPr/>
        <p:txBody>
          <a:bodyPr/>
          <a:lstStyle/>
          <a:p>
            <a:r>
              <a:rPr lang="fr-FR" dirty="0"/>
              <a:t>Principaux marchés de la France (en valeur</a:t>
            </a:r>
            <a:r>
              <a:rPr lang="fr-FR" dirty="0" smtClean="0"/>
              <a:t>)</a:t>
            </a:r>
            <a:endParaRPr lang="fr-FR" dirty="0"/>
          </a:p>
        </p:txBody>
      </p:sp>
      <p:sp>
        <p:nvSpPr>
          <p:cNvPr id="6" name="Espace réservé du texte 5"/>
          <p:cNvSpPr>
            <a:spLocks noGrp="1"/>
          </p:cNvSpPr>
          <p:nvPr>
            <p:ph type="body" sz="quarter" idx="21"/>
          </p:nvPr>
        </p:nvSpPr>
        <p:spPr>
          <a:xfrm>
            <a:off x="9701348" y="473042"/>
            <a:ext cx="2323853" cy="305200"/>
          </a:xfrm>
        </p:spPr>
        <p:txBody>
          <a:bodyPr/>
          <a:lstStyle/>
          <a:p>
            <a:pPr algn="ctr"/>
            <a:r>
              <a:rPr lang="fr-FR" dirty="0" smtClean="0"/>
              <a:t>Taux de variation 2024/2023</a:t>
            </a:r>
            <a:endParaRPr lang="fr-FR" dirty="0"/>
          </a:p>
        </p:txBody>
      </p:sp>
      <p:graphicFrame>
        <p:nvGraphicFramePr>
          <p:cNvPr id="7" name="Graphique 6"/>
          <p:cNvGraphicFramePr>
            <a:graphicFrameLocks/>
          </p:cNvGraphicFramePr>
          <p:nvPr>
            <p:extLst>
              <p:ext uri="{D42A27DB-BD31-4B8C-83A1-F6EECF244321}">
                <p14:modId xmlns:p14="http://schemas.microsoft.com/office/powerpoint/2010/main" val="1075006386"/>
              </p:ext>
            </p:extLst>
          </p:nvPr>
        </p:nvGraphicFramePr>
        <p:xfrm>
          <a:off x="173174" y="1027028"/>
          <a:ext cx="11852028" cy="5033025"/>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8"/>
          <p:cNvSpPr/>
          <p:nvPr/>
        </p:nvSpPr>
        <p:spPr>
          <a:xfrm>
            <a:off x="10947313" y="2170108"/>
            <a:ext cx="917113" cy="3563369"/>
          </a:xfrm>
          <a:prstGeom prst="rect">
            <a:avLst/>
          </a:prstGeom>
          <a:noFill/>
          <a:ln w="28575">
            <a:solidFill>
              <a:srgbClr val="00B050"/>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fr-FR" sz="1100">
              <a:solidFill>
                <a:srgbClr val="FF0000"/>
              </a:solidFill>
            </a:endParaRPr>
          </a:p>
        </p:txBody>
      </p:sp>
      <p:sp>
        <p:nvSpPr>
          <p:cNvPr id="8" name="Rectangle 7"/>
          <p:cNvSpPr/>
          <p:nvPr/>
        </p:nvSpPr>
        <p:spPr>
          <a:xfrm>
            <a:off x="11130454" y="2008525"/>
            <a:ext cx="577472" cy="323165"/>
          </a:xfrm>
          <a:prstGeom prst="rect">
            <a:avLst/>
          </a:prstGeom>
          <a:solidFill>
            <a:schemeClr val="bg1"/>
          </a:solidFill>
          <a:ln w="28575">
            <a:solidFill>
              <a:srgbClr val="00B050"/>
            </a:solidFill>
          </a:ln>
        </p:spPr>
        <p:txBody>
          <a:bodyPr wrap="square" lIns="91440" tIns="45720" rIns="91440" bIns="4572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500" b="1" dirty="0" smtClean="0">
                <a:ln w="22225">
                  <a:noFill/>
                  <a:prstDash val="solid"/>
                </a:ln>
                <a:solidFill>
                  <a:srgbClr val="00B050"/>
                </a:solidFill>
                <a:latin typeface="Marianne" panose="02000000000000000000" pitchFamily="50" charset="0"/>
              </a:rPr>
              <a:t>34</a:t>
            </a:r>
            <a:r>
              <a:rPr lang="fr-FR" sz="1500" b="1" cap="none" spc="0" baseline="30000" dirty="0" smtClean="0">
                <a:ln w="22225">
                  <a:noFill/>
                  <a:prstDash val="solid"/>
                </a:ln>
                <a:solidFill>
                  <a:srgbClr val="00B050"/>
                </a:solidFill>
                <a:effectLst/>
                <a:latin typeface="Marianne" panose="02000000000000000000" pitchFamily="50" charset="0"/>
              </a:rPr>
              <a:t>e</a:t>
            </a:r>
            <a:endParaRPr lang="fr-FR" sz="1500" b="1" cap="none" spc="0" baseline="30000" dirty="0">
              <a:ln w="22225">
                <a:noFill/>
                <a:prstDash val="solid"/>
              </a:ln>
              <a:solidFill>
                <a:srgbClr val="00B050"/>
              </a:solidFill>
              <a:effectLst/>
              <a:latin typeface="Marianne" panose="02000000000000000000" pitchFamily="50" charset="0"/>
            </a:endParaRPr>
          </a:p>
        </p:txBody>
      </p:sp>
    </p:spTree>
    <p:extLst>
      <p:ext uri="{BB962C8B-B14F-4D97-AF65-F5344CB8AC3E}">
        <p14:creationId xmlns:p14="http://schemas.microsoft.com/office/powerpoint/2010/main" val="15295433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Les échanges de produits agricoles et agro-alimentaires        </a:t>
            </a:r>
          </a:p>
          <a:p>
            <a:r>
              <a:rPr lang="fr-FR" i="1" dirty="0" smtClean="0"/>
              <a:t>Source : douane mexicaine, d’après Trade Data Monitor, données 2024</a:t>
            </a:r>
            <a:endParaRPr lang="fr-FR" i="1" dirty="0"/>
          </a:p>
        </p:txBody>
      </p:sp>
      <p:sp>
        <p:nvSpPr>
          <p:cNvPr id="3" name="Espace réservé du texte 2"/>
          <p:cNvSpPr>
            <a:spLocks noGrp="1"/>
          </p:cNvSpPr>
          <p:nvPr>
            <p:ph type="body" sz="quarter" idx="13"/>
          </p:nvPr>
        </p:nvSpPr>
        <p:spPr/>
        <p:txBody>
          <a:bodyPr/>
          <a:lstStyle/>
          <a:p>
            <a:r>
              <a:rPr lang="fr-FR" dirty="0" smtClean="0"/>
              <a:t>Postes d’importation (en valeur)</a:t>
            </a:r>
            <a:endParaRPr lang="fr-FR" dirty="0"/>
          </a:p>
        </p:txBody>
      </p:sp>
      <p:sp>
        <p:nvSpPr>
          <p:cNvPr id="4" name="Espace réservé du numéro de diapositive 3"/>
          <p:cNvSpPr>
            <a:spLocks noGrp="1"/>
          </p:cNvSpPr>
          <p:nvPr>
            <p:ph type="sldNum" sz="quarter" idx="12"/>
          </p:nvPr>
        </p:nvSpPr>
        <p:spPr/>
        <p:txBody>
          <a:bodyPr/>
          <a:lstStyle/>
          <a:p>
            <a:fld id="{6A68152B-30FF-4F47-8AD6-E728982B61F2}" type="slidenum">
              <a:rPr lang="fr-FR" smtClean="0"/>
              <a:t>21</a:t>
            </a:fld>
            <a:endParaRPr lang="fr-FR"/>
          </a:p>
        </p:txBody>
      </p:sp>
      <p:graphicFrame>
        <p:nvGraphicFramePr>
          <p:cNvPr id="5" name="Graphique 4"/>
          <p:cNvGraphicFramePr>
            <a:graphicFrameLocks/>
          </p:cNvGraphicFramePr>
          <p:nvPr>
            <p:extLst>
              <p:ext uri="{D42A27DB-BD31-4B8C-83A1-F6EECF244321}">
                <p14:modId xmlns:p14="http://schemas.microsoft.com/office/powerpoint/2010/main" val="3243051111"/>
              </p:ext>
            </p:extLst>
          </p:nvPr>
        </p:nvGraphicFramePr>
        <p:xfrm>
          <a:off x="166798" y="752475"/>
          <a:ext cx="5929202" cy="48958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Graphique 5"/>
          <p:cNvGraphicFramePr>
            <a:graphicFrameLocks/>
          </p:cNvGraphicFramePr>
          <p:nvPr>
            <p:extLst>
              <p:ext uri="{D42A27DB-BD31-4B8C-83A1-F6EECF244321}">
                <p14:modId xmlns:p14="http://schemas.microsoft.com/office/powerpoint/2010/main" val="872454278"/>
              </p:ext>
            </p:extLst>
          </p:nvPr>
        </p:nvGraphicFramePr>
        <p:xfrm>
          <a:off x="6096000" y="752476"/>
          <a:ext cx="5929202" cy="489584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824758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91408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a:xfrm>
            <a:off x="4415247" y="6352913"/>
            <a:ext cx="5039968" cy="365125"/>
          </a:xfrm>
        </p:spPr>
        <p:txBody>
          <a:bodyPr/>
          <a:lstStyle/>
          <a:p>
            <a:r>
              <a:rPr lang="fr-FR" dirty="0" smtClean="0"/>
              <a:t>Mexique – Les échanges de produits agricoles et agro-alimentaires        </a:t>
            </a:r>
          </a:p>
          <a:p>
            <a:r>
              <a:rPr lang="fr-FR" i="1" dirty="0" smtClean="0"/>
              <a:t>Source : Service économique de Mexico, Fonds monétaires international</a:t>
            </a:r>
            <a:r>
              <a:rPr lang="fr-FR" i="1" dirty="0"/>
              <a:t>, Banque centrale du Mexique et Institut national de statistique et de </a:t>
            </a:r>
            <a:r>
              <a:rPr lang="fr-FR" i="1" dirty="0" smtClean="0"/>
              <a:t>géographie mexicain</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4</a:t>
            </a:fld>
            <a:endParaRPr lang="fr-FR"/>
          </a:p>
        </p:txBody>
      </p:sp>
      <p:sp>
        <p:nvSpPr>
          <p:cNvPr id="4" name="Espace réservé du texte 3"/>
          <p:cNvSpPr>
            <a:spLocks noGrp="1"/>
          </p:cNvSpPr>
          <p:nvPr>
            <p:ph type="body" sz="quarter" idx="13"/>
          </p:nvPr>
        </p:nvSpPr>
        <p:spPr/>
        <p:txBody>
          <a:bodyPr>
            <a:normAutofit/>
          </a:bodyPr>
          <a:lstStyle/>
          <a:p>
            <a:r>
              <a:rPr lang="fr-FR" dirty="0"/>
              <a:t>Un ralentissement prononcé de l’économie en </a:t>
            </a:r>
            <a:r>
              <a:rPr lang="fr-FR" dirty="0" smtClean="0"/>
              <a:t>2025 (1)</a:t>
            </a:r>
            <a:endParaRPr lang="fr-FR" dirty="0"/>
          </a:p>
        </p:txBody>
      </p:sp>
      <p:sp>
        <p:nvSpPr>
          <p:cNvPr id="5" name="Espace réservé du texte 4"/>
          <p:cNvSpPr>
            <a:spLocks noGrp="1"/>
          </p:cNvSpPr>
          <p:nvPr>
            <p:ph type="body" sz="quarter" idx="15"/>
          </p:nvPr>
        </p:nvSpPr>
        <p:spPr>
          <a:xfrm>
            <a:off x="166798" y="1228393"/>
            <a:ext cx="5929202" cy="1607911"/>
          </a:xfrm>
        </p:spPr>
        <p:txBody>
          <a:bodyPr>
            <a:normAutofit/>
          </a:bodyPr>
          <a:lstStyle/>
          <a:p>
            <a:pPr marL="342900" indent="-342900">
              <a:buFont typeface="Arial" panose="020B0604020202020204" pitchFamily="34" charset="0"/>
              <a:buChar char="•"/>
            </a:pPr>
            <a:r>
              <a:rPr lang="fr-FR" sz="1500" dirty="0"/>
              <a:t>La croissance s’est modérée à </a:t>
            </a:r>
            <a:r>
              <a:rPr lang="fr-FR" sz="1500" b="1" dirty="0"/>
              <a:t>1,5 % en 2024 </a:t>
            </a:r>
            <a:r>
              <a:rPr lang="fr-FR" sz="1500" dirty="0"/>
              <a:t>(contre 3,3 % en 2023) </a:t>
            </a:r>
            <a:r>
              <a:rPr lang="fr-FR" sz="1500" dirty="0" smtClean="0"/>
              <a:t>…</a:t>
            </a:r>
            <a:endParaRPr lang="fr-FR" sz="1500" dirty="0"/>
          </a:p>
          <a:p>
            <a:pPr marL="342900" indent="-342900">
              <a:buFont typeface="Arial" panose="020B0604020202020204" pitchFamily="34" charset="0"/>
              <a:buChar char="•"/>
            </a:pPr>
            <a:r>
              <a:rPr lang="fr-FR" sz="1500" dirty="0"/>
              <a:t>… et devrait encore ralentir en 2025 (0,1 % selon </a:t>
            </a:r>
            <a:r>
              <a:rPr lang="fr-FR" sz="1500" dirty="0" err="1"/>
              <a:t>Banxico</a:t>
            </a:r>
            <a:r>
              <a:rPr lang="fr-FR" sz="1500" dirty="0"/>
              <a:t> ; -0,3 % selon le FMI</a:t>
            </a:r>
            <a:r>
              <a:rPr lang="fr-FR" sz="1500" dirty="0" smtClean="0"/>
              <a:t>).</a:t>
            </a:r>
            <a:endParaRPr lang="fr-FR" sz="1500" dirty="0"/>
          </a:p>
          <a:p>
            <a:pPr marL="342900" indent="-342900">
              <a:buFont typeface="Arial" panose="020B0604020202020204" pitchFamily="34" charset="0"/>
              <a:buChar char="•"/>
            </a:pPr>
            <a:r>
              <a:rPr lang="fr-FR" sz="1500" b="1" dirty="0"/>
              <a:t>Dégradation de la perspective par Moody’s </a:t>
            </a:r>
            <a:r>
              <a:rPr lang="fr-FR" sz="1500" dirty="0"/>
              <a:t>en novembre </a:t>
            </a:r>
            <a:r>
              <a:rPr lang="fr-FR" sz="1500" dirty="0" smtClean="0"/>
              <a:t>dernier.</a:t>
            </a:r>
            <a:endParaRPr lang="fr-FR" sz="1500" dirty="0"/>
          </a:p>
          <a:p>
            <a:endParaRPr lang="fr-FR" sz="1500" dirty="0"/>
          </a:p>
        </p:txBody>
      </p:sp>
      <p:pic>
        <p:nvPicPr>
          <p:cNvPr id="7" name="Image 6">
            <a:extLst>
              <a:ext uri="{FF2B5EF4-FFF2-40B4-BE49-F238E27FC236}">
                <a16:creationId xmlns:a16="http://schemas.microsoft.com/office/drawing/2014/main" id="{762367E6-D949-4766-9B7D-7C8DFAF6AB89}"/>
              </a:ext>
            </a:extLst>
          </p:cNvPr>
          <p:cNvPicPr>
            <a:picLocks noChangeAspect="1"/>
          </p:cNvPicPr>
          <p:nvPr/>
        </p:nvPicPr>
        <p:blipFill>
          <a:blip r:embed="rId2"/>
          <a:stretch>
            <a:fillRect/>
          </a:stretch>
        </p:blipFill>
        <p:spPr>
          <a:xfrm>
            <a:off x="7772261" y="1374712"/>
            <a:ext cx="3365906" cy="1315274"/>
          </a:xfrm>
          <a:prstGeom prst="rect">
            <a:avLst/>
          </a:prstGeom>
        </p:spPr>
      </p:pic>
      <p:pic>
        <p:nvPicPr>
          <p:cNvPr id="8" name="Image 7">
            <a:extLst>
              <a:ext uri="{FF2B5EF4-FFF2-40B4-BE49-F238E27FC236}">
                <a16:creationId xmlns:a16="http://schemas.microsoft.com/office/drawing/2014/main" id="{D0C96FD9-9AC6-4102-946D-C4EF4FA75199}"/>
              </a:ext>
            </a:extLst>
          </p:cNvPr>
          <p:cNvPicPr>
            <a:picLocks noChangeAspect="1"/>
          </p:cNvPicPr>
          <p:nvPr/>
        </p:nvPicPr>
        <p:blipFill>
          <a:blip r:embed="rId3"/>
          <a:stretch>
            <a:fillRect/>
          </a:stretch>
        </p:blipFill>
        <p:spPr>
          <a:xfrm>
            <a:off x="850420" y="3143794"/>
            <a:ext cx="4561957" cy="2932327"/>
          </a:xfrm>
          <a:prstGeom prst="rect">
            <a:avLst/>
          </a:prstGeom>
        </p:spPr>
      </p:pic>
      <p:sp>
        <p:nvSpPr>
          <p:cNvPr id="11" name="ZoneTexte 10">
            <a:extLst>
              <a:ext uri="{FF2B5EF4-FFF2-40B4-BE49-F238E27FC236}">
                <a16:creationId xmlns:a16="http://schemas.microsoft.com/office/drawing/2014/main" id="{B8E58FDA-17F5-4662-AE9F-F85D23FD38A9}"/>
              </a:ext>
            </a:extLst>
          </p:cNvPr>
          <p:cNvSpPr txBox="1"/>
          <p:nvPr/>
        </p:nvSpPr>
        <p:spPr>
          <a:xfrm>
            <a:off x="6096001" y="3429000"/>
            <a:ext cx="5929201" cy="2631490"/>
          </a:xfrm>
          <a:prstGeom prst="rect">
            <a:avLst/>
          </a:prstGeom>
          <a:noFill/>
        </p:spPr>
        <p:txBody>
          <a:bodyPr wrap="square" rtlCol="0">
            <a:spAutoFit/>
          </a:bodyPr>
          <a:lstStyle/>
          <a:p>
            <a:r>
              <a:rPr lang="fr-FR" sz="1500" b="1" dirty="0">
                <a:solidFill>
                  <a:srgbClr val="0B6482"/>
                </a:solidFill>
                <a:latin typeface="Marianne" panose="02000000000000000000" pitchFamily="50" charset="0"/>
                <a:ea typeface="Calibri" panose="020F0502020204030204" pitchFamily="34" charset="0"/>
                <a:cs typeface="Calibri" panose="020F0502020204030204" pitchFamily="34" charset="0"/>
              </a:rPr>
              <a:t>Au T1 2025, croissance fragile (+0,6 % </a:t>
            </a:r>
            <a:r>
              <a:rPr lang="fr-FR" sz="1500" b="1" dirty="0" err="1">
                <a:solidFill>
                  <a:srgbClr val="0B6482"/>
                </a:solidFill>
                <a:latin typeface="Marianne" panose="02000000000000000000" pitchFamily="50" charset="0"/>
                <a:ea typeface="Calibri" panose="020F0502020204030204" pitchFamily="34" charset="0"/>
                <a:cs typeface="Calibri" panose="020F0502020204030204" pitchFamily="34" charset="0"/>
              </a:rPr>
              <a:t>g.a</a:t>
            </a:r>
            <a:r>
              <a:rPr lang="fr-FR" sz="1500" b="1" dirty="0">
                <a:solidFill>
                  <a:srgbClr val="0B6482"/>
                </a:solidFill>
                <a:latin typeface="Marianne" panose="02000000000000000000" pitchFamily="50" charset="0"/>
                <a:ea typeface="Calibri" panose="020F0502020204030204" pitchFamily="34" charset="0"/>
                <a:cs typeface="Calibri" panose="020F0502020204030204" pitchFamily="34" charset="0"/>
              </a:rPr>
              <a:t>. / +0,2 % g.t.)</a:t>
            </a:r>
          </a:p>
          <a:p>
            <a:endParaRPr lang="fr-FR" sz="1500" dirty="0">
              <a:solidFill>
                <a:srgbClr val="0B6482"/>
              </a:solidFill>
              <a:latin typeface="Marianne" panose="02000000000000000000" pitchFamily="50" charset="0"/>
              <a:ea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fr-FR" sz="1500" dirty="0">
                <a:solidFill>
                  <a:srgbClr val="0B6482"/>
                </a:solidFill>
                <a:latin typeface="Marianne" panose="02000000000000000000" pitchFamily="50" charset="0"/>
                <a:ea typeface="Calibri" panose="020F0502020204030204" pitchFamily="34" charset="0"/>
                <a:cs typeface="Calibri" panose="020F0502020204030204" pitchFamily="34" charset="0"/>
              </a:rPr>
              <a:t>Secteur primaire : +8,1 % g.t.</a:t>
            </a:r>
          </a:p>
          <a:p>
            <a:pPr marL="171450" indent="-171450">
              <a:buFont typeface="Arial" panose="020B0604020202020204" pitchFamily="34" charset="0"/>
              <a:buChar char="•"/>
            </a:pPr>
            <a:r>
              <a:rPr lang="fr-FR" sz="1500" dirty="0">
                <a:solidFill>
                  <a:srgbClr val="0B6482"/>
                </a:solidFill>
                <a:latin typeface="Marianne" panose="02000000000000000000" pitchFamily="50" charset="0"/>
                <a:ea typeface="Calibri" panose="020F0502020204030204" pitchFamily="34" charset="0"/>
                <a:cs typeface="Calibri" panose="020F0502020204030204" pitchFamily="34" charset="0"/>
              </a:rPr>
              <a:t>Secteur secondaire : -0,3 % g.t.</a:t>
            </a:r>
          </a:p>
          <a:p>
            <a:pPr marL="171450" indent="-171450">
              <a:buFont typeface="Arial" panose="020B0604020202020204" pitchFamily="34" charset="0"/>
              <a:buChar char="•"/>
            </a:pPr>
            <a:r>
              <a:rPr lang="fr-FR" sz="1500" dirty="0">
                <a:solidFill>
                  <a:srgbClr val="0B6482"/>
                </a:solidFill>
                <a:latin typeface="Marianne" panose="02000000000000000000" pitchFamily="50" charset="0"/>
                <a:ea typeface="Calibri" panose="020F0502020204030204" pitchFamily="34" charset="0"/>
                <a:cs typeface="Calibri" panose="020F0502020204030204" pitchFamily="34" charset="0"/>
              </a:rPr>
              <a:t>Secteur tertiaire : 0,0 % g.t.</a:t>
            </a:r>
          </a:p>
          <a:p>
            <a:pPr marL="171450" indent="-171450">
              <a:buFont typeface="Arial" panose="020B0604020202020204" pitchFamily="34" charset="0"/>
              <a:buChar char="•"/>
            </a:pPr>
            <a:endParaRPr lang="fr-FR" sz="1500" dirty="0">
              <a:solidFill>
                <a:srgbClr val="0B6482"/>
              </a:solidFill>
              <a:latin typeface="Marianne" panose="02000000000000000000" pitchFamily="50" charset="0"/>
              <a:ea typeface="Calibri" panose="020F0502020204030204" pitchFamily="34" charset="0"/>
              <a:cs typeface="Calibri" panose="020F0502020204030204" pitchFamily="34" charset="0"/>
            </a:endParaRPr>
          </a:p>
          <a:p>
            <a:pPr algn="just"/>
            <a:r>
              <a:rPr lang="fr-FR" sz="1500" b="1" dirty="0">
                <a:solidFill>
                  <a:srgbClr val="0B6482"/>
                </a:solidFill>
                <a:latin typeface="Marianne" panose="02000000000000000000" pitchFamily="50" charset="0"/>
                <a:ea typeface="Calibri" panose="020F0502020204030204" pitchFamily="34" charset="0"/>
                <a:cs typeface="Calibri" panose="020F0502020204030204" pitchFamily="34" charset="0"/>
              </a:rPr>
              <a:t>Incertitudes croissantes et facteurs externes défavorables : </a:t>
            </a:r>
            <a:r>
              <a:rPr lang="fr-FR" sz="1500" dirty="0">
                <a:solidFill>
                  <a:srgbClr val="0B6482"/>
                </a:solidFill>
                <a:latin typeface="Marianne" panose="02000000000000000000" pitchFamily="50" charset="0"/>
                <a:ea typeface="Calibri" panose="020F0502020204030204" pitchFamily="34" charset="0"/>
                <a:cs typeface="Calibri" panose="020F0502020204030204" pitchFamily="34" charset="0"/>
              </a:rPr>
              <a:t>protectionnisme américain, tensions commerciales et géopolitiques</a:t>
            </a:r>
          </a:p>
          <a:p>
            <a:pPr algn="just"/>
            <a:endParaRPr lang="fr-FR" sz="1500" b="1" dirty="0">
              <a:solidFill>
                <a:srgbClr val="0B6482"/>
              </a:solidFill>
              <a:latin typeface="Marianne" panose="02000000000000000000" pitchFamily="50" charset="0"/>
              <a:ea typeface="Calibri" panose="020F0502020204030204" pitchFamily="34" charset="0"/>
              <a:cs typeface="Calibri" panose="020F0502020204030204" pitchFamily="34" charset="0"/>
            </a:endParaRPr>
          </a:p>
          <a:p>
            <a:pPr algn="just"/>
            <a:r>
              <a:rPr lang="fr-FR" sz="1500" b="1" dirty="0">
                <a:solidFill>
                  <a:srgbClr val="0B6482"/>
                </a:solidFill>
                <a:latin typeface="Marianne" panose="02000000000000000000" pitchFamily="50" charset="0"/>
                <a:ea typeface="Calibri" panose="020F0502020204030204" pitchFamily="34" charset="0"/>
                <a:cs typeface="Calibri" panose="020F0502020204030204" pitchFamily="34" charset="0"/>
              </a:rPr>
              <a:t>Ralentissement structurel en début de sexennat </a:t>
            </a:r>
          </a:p>
        </p:txBody>
      </p:sp>
    </p:spTree>
    <p:extLst>
      <p:ext uri="{BB962C8B-B14F-4D97-AF65-F5344CB8AC3E}">
        <p14:creationId xmlns:p14="http://schemas.microsoft.com/office/powerpoint/2010/main" val="5639678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Les échanges de produits agricoles et agro-alimentaires        </a:t>
            </a:r>
          </a:p>
          <a:p>
            <a:r>
              <a:rPr lang="fr-FR" i="1" dirty="0"/>
              <a:t>Source : Service économique de Mexico, Fonds monétaires </a:t>
            </a:r>
            <a:r>
              <a:rPr lang="fr-FR" i="1" dirty="0" smtClean="0"/>
              <a:t>international et </a:t>
            </a:r>
            <a:r>
              <a:rPr lang="fr-FR" i="1" dirty="0"/>
              <a:t>Institut national de statistique et de géographie mexicain</a:t>
            </a:r>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5</a:t>
            </a:fld>
            <a:endParaRPr lang="fr-FR"/>
          </a:p>
        </p:txBody>
      </p:sp>
      <p:sp>
        <p:nvSpPr>
          <p:cNvPr id="4" name="Espace réservé du texte 3"/>
          <p:cNvSpPr>
            <a:spLocks noGrp="1"/>
          </p:cNvSpPr>
          <p:nvPr>
            <p:ph type="body" sz="quarter" idx="13"/>
          </p:nvPr>
        </p:nvSpPr>
        <p:spPr/>
        <p:txBody>
          <a:bodyPr>
            <a:normAutofit/>
          </a:bodyPr>
          <a:lstStyle/>
          <a:p>
            <a:r>
              <a:rPr lang="fr-FR" dirty="0"/>
              <a:t>Un ralentissement prononcé de l’économie en </a:t>
            </a:r>
            <a:r>
              <a:rPr lang="fr-FR" dirty="0" smtClean="0"/>
              <a:t>2025 (2)</a:t>
            </a:r>
            <a:endParaRPr lang="fr-FR" dirty="0"/>
          </a:p>
        </p:txBody>
      </p:sp>
      <p:pic>
        <p:nvPicPr>
          <p:cNvPr id="10" name="Image 9">
            <a:extLst>
              <a:ext uri="{FF2B5EF4-FFF2-40B4-BE49-F238E27FC236}">
                <a16:creationId xmlns:a16="http://schemas.microsoft.com/office/drawing/2014/main" id="{844159E0-F1BF-4B67-892C-29BF8AEA4533}"/>
              </a:ext>
            </a:extLst>
          </p:cNvPr>
          <p:cNvPicPr>
            <a:picLocks noChangeAspect="1"/>
          </p:cNvPicPr>
          <p:nvPr/>
        </p:nvPicPr>
        <p:blipFill rotWithShape="1">
          <a:blip r:embed="rId2"/>
          <a:srcRect b="3811"/>
          <a:stretch/>
        </p:blipFill>
        <p:spPr>
          <a:xfrm>
            <a:off x="166798" y="1662851"/>
            <a:ext cx="5729265" cy="3532298"/>
          </a:xfrm>
          <a:prstGeom prst="rect">
            <a:avLst/>
          </a:prstGeom>
        </p:spPr>
      </p:pic>
      <p:pic>
        <p:nvPicPr>
          <p:cNvPr id="12" name="Image 11">
            <a:extLst>
              <a:ext uri="{FF2B5EF4-FFF2-40B4-BE49-F238E27FC236}">
                <a16:creationId xmlns:a16="http://schemas.microsoft.com/office/drawing/2014/main" id="{43B30E36-1088-4E07-B179-1E11975491CA}"/>
              </a:ext>
            </a:extLst>
          </p:cNvPr>
          <p:cNvPicPr>
            <a:picLocks noChangeAspect="1"/>
          </p:cNvPicPr>
          <p:nvPr/>
        </p:nvPicPr>
        <p:blipFill>
          <a:blip r:embed="rId3"/>
          <a:stretch>
            <a:fillRect/>
          </a:stretch>
        </p:blipFill>
        <p:spPr>
          <a:xfrm>
            <a:off x="6651672" y="4130213"/>
            <a:ext cx="4784087" cy="864300"/>
          </a:xfrm>
          <a:prstGeom prst="rect">
            <a:avLst/>
          </a:prstGeom>
        </p:spPr>
      </p:pic>
      <p:sp>
        <p:nvSpPr>
          <p:cNvPr id="13" name="ZoneTexte 12">
            <a:extLst>
              <a:ext uri="{FF2B5EF4-FFF2-40B4-BE49-F238E27FC236}">
                <a16:creationId xmlns:a16="http://schemas.microsoft.com/office/drawing/2014/main" id="{2830A467-420B-44FD-B800-A611A2F7FF27}"/>
              </a:ext>
            </a:extLst>
          </p:cNvPr>
          <p:cNvSpPr txBox="1"/>
          <p:nvPr/>
        </p:nvSpPr>
        <p:spPr>
          <a:xfrm>
            <a:off x="6096000" y="1958203"/>
            <a:ext cx="5640458" cy="1477328"/>
          </a:xfrm>
          <a:prstGeom prst="rect">
            <a:avLst/>
          </a:prstGeom>
          <a:noFill/>
        </p:spPr>
        <p:txBody>
          <a:bodyPr wrap="square" rtlCol="0">
            <a:spAutoFit/>
          </a:bodyPr>
          <a:lstStyle/>
          <a:p>
            <a:pPr algn="just"/>
            <a:r>
              <a:rPr lang="fr-FR" sz="1500" b="1" dirty="0">
                <a:solidFill>
                  <a:srgbClr val="0B6482"/>
                </a:solidFill>
                <a:latin typeface="Marianne" panose="02000000000000000000" pitchFamily="50" charset="0"/>
                <a:ea typeface="Calibri" panose="020F0502020204030204" pitchFamily="34" charset="0"/>
                <a:cs typeface="Calibri" panose="020F0502020204030204" pitchFamily="34" charset="0"/>
              </a:rPr>
              <a:t>Ralentissement structurel en début de sexennat : </a:t>
            </a:r>
            <a:r>
              <a:rPr lang="fr-FR" sz="1500" dirty="0">
                <a:solidFill>
                  <a:srgbClr val="0B6482"/>
                </a:solidFill>
                <a:latin typeface="Marianne" panose="02000000000000000000" pitchFamily="50" charset="0"/>
                <a:ea typeface="Calibri" panose="020F0502020204030204" pitchFamily="34" charset="0"/>
                <a:cs typeface="Calibri" panose="020F0502020204030204" pitchFamily="34" charset="0"/>
              </a:rPr>
              <a:t>la croissance devrait accélérer en 2026, à mesure que les incertitudes liées au nouveau sexennat s'estompent et que les ajustements structurels commencent à générer les premiers effets.</a:t>
            </a:r>
          </a:p>
          <a:p>
            <a:pPr algn="just"/>
            <a:endParaRPr lang="fr-FR" sz="1500" dirty="0">
              <a:solidFill>
                <a:srgbClr val="0B6482"/>
              </a:solidFill>
              <a:latin typeface="Marianne" panose="02000000000000000000" pitchFamily="50"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153649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Les échanges de produits agricoles et agro-alimentaires        </a:t>
            </a:r>
          </a:p>
          <a:p>
            <a:r>
              <a:rPr lang="fr-FR" i="1" dirty="0"/>
              <a:t>Source : Service économique de </a:t>
            </a:r>
            <a:r>
              <a:rPr lang="fr-FR" i="1" dirty="0" smtClean="0"/>
              <a:t>Mexico</a:t>
            </a:r>
            <a:r>
              <a:rPr lang="fr-FR" i="1" dirty="0"/>
              <a:t> et Institut mexicain de la sécurité sociale</a:t>
            </a:r>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6</a:t>
            </a:fld>
            <a:endParaRPr lang="fr-FR"/>
          </a:p>
        </p:txBody>
      </p:sp>
      <p:sp>
        <p:nvSpPr>
          <p:cNvPr id="4" name="Espace réservé du texte 3"/>
          <p:cNvSpPr>
            <a:spLocks noGrp="1"/>
          </p:cNvSpPr>
          <p:nvPr>
            <p:ph type="body" sz="quarter" idx="13"/>
          </p:nvPr>
        </p:nvSpPr>
        <p:spPr/>
        <p:txBody>
          <a:bodyPr>
            <a:normAutofit/>
          </a:bodyPr>
          <a:lstStyle/>
          <a:p>
            <a:r>
              <a:rPr lang="fr-FR" dirty="0" smtClean="0"/>
              <a:t>Marché du travail : signes d’essoufflement</a:t>
            </a:r>
            <a:endParaRPr lang="fr-FR" dirty="0"/>
          </a:p>
        </p:txBody>
      </p:sp>
      <p:pic>
        <p:nvPicPr>
          <p:cNvPr id="8" name="Image 7">
            <a:extLst>
              <a:ext uri="{FF2B5EF4-FFF2-40B4-BE49-F238E27FC236}">
                <a16:creationId xmlns:a16="http://schemas.microsoft.com/office/drawing/2014/main" id="{E689EC22-DFFA-498D-A740-A9ACCF7D5EBF}"/>
              </a:ext>
            </a:extLst>
          </p:cNvPr>
          <p:cNvPicPr>
            <a:picLocks noChangeAspect="1"/>
          </p:cNvPicPr>
          <p:nvPr/>
        </p:nvPicPr>
        <p:blipFill>
          <a:blip r:embed="rId2"/>
          <a:stretch>
            <a:fillRect/>
          </a:stretch>
        </p:blipFill>
        <p:spPr>
          <a:xfrm>
            <a:off x="642239" y="2437770"/>
            <a:ext cx="5031762" cy="3230989"/>
          </a:xfrm>
          <a:prstGeom prst="rect">
            <a:avLst/>
          </a:prstGeom>
        </p:spPr>
      </p:pic>
      <p:pic>
        <p:nvPicPr>
          <p:cNvPr id="9" name="Image 8">
            <a:extLst>
              <a:ext uri="{FF2B5EF4-FFF2-40B4-BE49-F238E27FC236}">
                <a16:creationId xmlns:a16="http://schemas.microsoft.com/office/drawing/2014/main" id="{9C2CD110-A492-4B1D-B978-BA1D06675258}"/>
              </a:ext>
            </a:extLst>
          </p:cNvPr>
          <p:cNvPicPr>
            <a:picLocks noChangeAspect="1"/>
          </p:cNvPicPr>
          <p:nvPr/>
        </p:nvPicPr>
        <p:blipFill>
          <a:blip r:embed="rId3"/>
          <a:stretch>
            <a:fillRect/>
          </a:stretch>
        </p:blipFill>
        <p:spPr>
          <a:xfrm>
            <a:off x="6425502" y="2437770"/>
            <a:ext cx="5251130" cy="3230989"/>
          </a:xfrm>
          <a:prstGeom prst="rect">
            <a:avLst/>
          </a:prstGeom>
        </p:spPr>
      </p:pic>
      <p:sp>
        <p:nvSpPr>
          <p:cNvPr id="11" name="ZoneTexte 10">
            <a:extLst>
              <a:ext uri="{FF2B5EF4-FFF2-40B4-BE49-F238E27FC236}">
                <a16:creationId xmlns:a16="http://schemas.microsoft.com/office/drawing/2014/main" id="{B8EEB6A0-4A38-48C6-A5AE-50B04B79441E}"/>
              </a:ext>
            </a:extLst>
          </p:cNvPr>
          <p:cNvSpPr txBox="1"/>
          <p:nvPr/>
        </p:nvSpPr>
        <p:spPr>
          <a:xfrm>
            <a:off x="594708" y="1320355"/>
            <a:ext cx="5126823" cy="1015663"/>
          </a:xfrm>
          <a:prstGeom prst="rect">
            <a:avLst/>
          </a:prstGeom>
          <a:noFill/>
        </p:spPr>
        <p:txBody>
          <a:bodyPr wrap="square" rtlCol="0">
            <a:spAutoFit/>
          </a:bodyPr>
          <a:lstStyle/>
          <a:p>
            <a:pPr algn="just"/>
            <a:r>
              <a:rPr lang="fr-FR" sz="1500" b="1" dirty="0">
                <a:solidFill>
                  <a:srgbClr val="0B6482"/>
                </a:solidFill>
                <a:latin typeface="Marianne" panose="02000000000000000000" pitchFamily="50" charset="0"/>
                <a:ea typeface="Calibri" panose="020F0502020204030204" pitchFamily="34" charset="0"/>
                <a:cs typeface="Calibri" panose="020F0502020204030204" pitchFamily="34" charset="0"/>
              </a:rPr>
              <a:t>Le marché du travail comme symbole de la résilience économique mexicaine : </a:t>
            </a:r>
            <a:r>
              <a:rPr lang="fr-FR" sz="1500" dirty="0">
                <a:solidFill>
                  <a:srgbClr val="0B6482"/>
                </a:solidFill>
                <a:latin typeface="Marianne" panose="02000000000000000000" pitchFamily="50" charset="0"/>
                <a:ea typeface="Calibri" panose="020F0502020204030204" pitchFamily="34" charset="0"/>
                <a:cs typeface="Calibri" panose="020F0502020204030204" pitchFamily="34" charset="0"/>
              </a:rPr>
              <a:t>hausses salariales depuis 2017 et taux de chômage historiquement bas</a:t>
            </a:r>
            <a:r>
              <a:rPr lang="fr-FR" sz="1500" dirty="0" smtClean="0">
                <a:solidFill>
                  <a:srgbClr val="0B6482"/>
                </a:solidFill>
                <a:latin typeface="Marianne" panose="02000000000000000000" pitchFamily="50" charset="0"/>
                <a:ea typeface="Calibri" panose="020F0502020204030204" pitchFamily="34" charset="0"/>
                <a:cs typeface="Calibri" panose="020F0502020204030204" pitchFamily="34" charset="0"/>
              </a:rPr>
              <a:t>…</a:t>
            </a:r>
            <a:endParaRPr lang="fr-FR" sz="1500" dirty="0">
              <a:solidFill>
                <a:srgbClr val="0B6482"/>
              </a:solidFill>
              <a:latin typeface="Marianne" panose="02000000000000000000" pitchFamily="50" charset="0"/>
              <a:ea typeface="Calibri" panose="020F0502020204030204" pitchFamily="34" charset="0"/>
              <a:cs typeface="Calibri" panose="020F0502020204030204" pitchFamily="34" charset="0"/>
            </a:endParaRPr>
          </a:p>
          <a:p>
            <a:pPr algn="just"/>
            <a:endParaRPr lang="fr-FR" sz="1500" dirty="0">
              <a:solidFill>
                <a:srgbClr val="0B6482"/>
              </a:solidFill>
              <a:latin typeface="Marianne" panose="02000000000000000000" pitchFamily="50" charset="0"/>
              <a:ea typeface="Calibri" panose="020F0502020204030204" pitchFamily="34" charset="0"/>
              <a:cs typeface="Calibri" panose="020F0502020204030204" pitchFamily="34" charset="0"/>
            </a:endParaRPr>
          </a:p>
        </p:txBody>
      </p:sp>
      <p:sp>
        <p:nvSpPr>
          <p:cNvPr id="14" name="ZoneTexte 13">
            <a:extLst>
              <a:ext uri="{FF2B5EF4-FFF2-40B4-BE49-F238E27FC236}">
                <a16:creationId xmlns:a16="http://schemas.microsoft.com/office/drawing/2014/main" id="{54DFE4CA-5635-45BE-BB5A-EA4F2399A0E9}"/>
              </a:ext>
            </a:extLst>
          </p:cNvPr>
          <p:cNvSpPr txBox="1"/>
          <p:nvPr/>
        </p:nvSpPr>
        <p:spPr>
          <a:xfrm>
            <a:off x="6956599" y="1320355"/>
            <a:ext cx="4188935" cy="784830"/>
          </a:xfrm>
          <a:prstGeom prst="rect">
            <a:avLst/>
          </a:prstGeom>
          <a:noFill/>
        </p:spPr>
        <p:txBody>
          <a:bodyPr wrap="square" rtlCol="0">
            <a:spAutoFit/>
          </a:bodyPr>
          <a:lstStyle/>
          <a:p>
            <a:pPr algn="just"/>
            <a:r>
              <a:rPr lang="fr-FR" sz="1500" dirty="0" smtClean="0">
                <a:solidFill>
                  <a:srgbClr val="0B6482"/>
                </a:solidFill>
                <a:latin typeface="Marianne" panose="02000000000000000000" pitchFamily="50" charset="0"/>
                <a:ea typeface="Calibri" panose="020F0502020204030204" pitchFamily="34" charset="0"/>
                <a:cs typeface="Calibri" panose="020F0502020204030204" pitchFamily="34" charset="0"/>
              </a:rPr>
              <a:t>…mais </a:t>
            </a:r>
            <a:r>
              <a:rPr lang="fr-FR" sz="1500" b="1" dirty="0">
                <a:solidFill>
                  <a:srgbClr val="0B6482"/>
                </a:solidFill>
                <a:latin typeface="Marianne" panose="02000000000000000000" pitchFamily="50" charset="0"/>
                <a:ea typeface="Calibri" panose="020F0502020204030204" pitchFamily="34" charset="0"/>
                <a:cs typeface="Calibri" panose="020F0502020204030204" pitchFamily="34" charset="0"/>
              </a:rPr>
              <a:t>ralentissement marqué de la création d’emplois formels </a:t>
            </a:r>
            <a:r>
              <a:rPr lang="fr-FR" sz="1500" dirty="0">
                <a:solidFill>
                  <a:srgbClr val="0B6482"/>
                </a:solidFill>
                <a:latin typeface="Marianne" panose="02000000000000000000" pitchFamily="50" charset="0"/>
                <a:ea typeface="Calibri" panose="020F0502020204030204" pitchFamily="34" charset="0"/>
                <a:cs typeface="Calibri" panose="020F0502020204030204" pitchFamily="34" charset="0"/>
              </a:rPr>
              <a:t>depuis le début de l’année </a:t>
            </a:r>
            <a:r>
              <a:rPr lang="fr-FR" sz="1500" dirty="0" smtClean="0">
                <a:solidFill>
                  <a:srgbClr val="0B6482"/>
                </a:solidFill>
                <a:latin typeface="Marianne" panose="02000000000000000000" pitchFamily="50" charset="0"/>
                <a:ea typeface="Calibri" panose="020F0502020204030204" pitchFamily="34" charset="0"/>
                <a:cs typeface="Calibri" panose="020F0502020204030204" pitchFamily="34" charset="0"/>
              </a:rPr>
              <a:t>2025.</a:t>
            </a:r>
            <a:endParaRPr lang="fr-FR" sz="1500" dirty="0">
              <a:solidFill>
                <a:srgbClr val="0B6482"/>
              </a:solidFill>
              <a:latin typeface="Marianne" panose="02000000000000000000" pitchFamily="50"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669830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Les échanges de produits agricoles et agro-alimentaires        </a:t>
            </a:r>
          </a:p>
          <a:p>
            <a:r>
              <a:rPr lang="fr-FR" i="1" dirty="0"/>
              <a:t>Source : Service économique de </a:t>
            </a:r>
            <a:r>
              <a:rPr lang="fr-FR" i="1" dirty="0" smtClean="0"/>
              <a:t>Mexico</a:t>
            </a:r>
            <a:r>
              <a:rPr lang="fr-FR" i="1" dirty="0"/>
              <a:t> et </a:t>
            </a:r>
            <a:r>
              <a:rPr lang="fr-FR" i="1" dirty="0" smtClean="0"/>
              <a:t>Banque centrale du Mexique</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7</a:t>
            </a:fld>
            <a:endParaRPr lang="fr-FR"/>
          </a:p>
        </p:txBody>
      </p:sp>
      <p:sp>
        <p:nvSpPr>
          <p:cNvPr id="4" name="Espace réservé du texte 3"/>
          <p:cNvSpPr>
            <a:spLocks noGrp="1"/>
          </p:cNvSpPr>
          <p:nvPr>
            <p:ph type="body" sz="quarter" idx="13"/>
          </p:nvPr>
        </p:nvSpPr>
        <p:spPr/>
        <p:txBody>
          <a:bodyPr>
            <a:normAutofit/>
          </a:bodyPr>
          <a:lstStyle/>
          <a:p>
            <a:r>
              <a:rPr lang="fr-FR" dirty="0"/>
              <a:t>Des pressions inflationnistes à la hausse conjuguées à une appréciation du peso</a:t>
            </a:r>
          </a:p>
        </p:txBody>
      </p:sp>
      <p:pic>
        <p:nvPicPr>
          <p:cNvPr id="10" name="Image 9">
            <a:extLst>
              <a:ext uri="{FF2B5EF4-FFF2-40B4-BE49-F238E27FC236}">
                <a16:creationId xmlns:a16="http://schemas.microsoft.com/office/drawing/2014/main" id="{CBBA4518-8884-468D-9235-3E6A7DC07891}"/>
              </a:ext>
            </a:extLst>
          </p:cNvPr>
          <p:cNvPicPr>
            <a:picLocks noChangeAspect="1"/>
          </p:cNvPicPr>
          <p:nvPr/>
        </p:nvPicPr>
        <p:blipFill rotWithShape="1">
          <a:blip r:embed="rId2"/>
          <a:srcRect b="3101"/>
          <a:stretch/>
        </p:blipFill>
        <p:spPr>
          <a:xfrm>
            <a:off x="166798" y="2680074"/>
            <a:ext cx="5789865" cy="3506009"/>
          </a:xfrm>
          <a:prstGeom prst="rect">
            <a:avLst/>
          </a:prstGeom>
        </p:spPr>
      </p:pic>
      <p:pic>
        <p:nvPicPr>
          <p:cNvPr id="12" name="Image 11">
            <a:extLst>
              <a:ext uri="{FF2B5EF4-FFF2-40B4-BE49-F238E27FC236}">
                <a16:creationId xmlns:a16="http://schemas.microsoft.com/office/drawing/2014/main" id="{19DF0A6C-4B5E-4040-BF54-A69F59B2C536}"/>
              </a:ext>
            </a:extLst>
          </p:cNvPr>
          <p:cNvPicPr>
            <a:picLocks noChangeAspect="1"/>
          </p:cNvPicPr>
          <p:nvPr/>
        </p:nvPicPr>
        <p:blipFill>
          <a:blip r:embed="rId3"/>
          <a:stretch>
            <a:fillRect/>
          </a:stretch>
        </p:blipFill>
        <p:spPr>
          <a:xfrm>
            <a:off x="6567392" y="2770288"/>
            <a:ext cx="5283637" cy="3267028"/>
          </a:xfrm>
          <a:prstGeom prst="rect">
            <a:avLst/>
          </a:prstGeom>
        </p:spPr>
      </p:pic>
      <p:sp>
        <p:nvSpPr>
          <p:cNvPr id="13" name="ZoneTexte 12">
            <a:extLst>
              <a:ext uri="{FF2B5EF4-FFF2-40B4-BE49-F238E27FC236}">
                <a16:creationId xmlns:a16="http://schemas.microsoft.com/office/drawing/2014/main" id="{B8EEB6A0-4A38-48C6-A5AE-50B04B79441E}"/>
              </a:ext>
            </a:extLst>
          </p:cNvPr>
          <p:cNvSpPr txBox="1"/>
          <p:nvPr/>
        </p:nvSpPr>
        <p:spPr>
          <a:xfrm>
            <a:off x="802523" y="959301"/>
            <a:ext cx="4518413" cy="1477328"/>
          </a:xfrm>
          <a:prstGeom prst="rect">
            <a:avLst/>
          </a:prstGeom>
          <a:noFill/>
        </p:spPr>
        <p:txBody>
          <a:bodyPr wrap="square" rtlCol="0">
            <a:spAutoFit/>
          </a:bodyPr>
          <a:lstStyle/>
          <a:p>
            <a:pPr marL="285750" indent="-285750" algn="just">
              <a:buFont typeface="Arial" panose="020B0604020202020204" pitchFamily="34" charset="0"/>
              <a:buChar char="•"/>
            </a:pPr>
            <a:r>
              <a:rPr lang="fr-FR" sz="1500" b="1" spc="-40" dirty="0">
                <a:solidFill>
                  <a:srgbClr val="0B6482"/>
                </a:solidFill>
                <a:latin typeface="Marianne" panose="02000000000000000000" pitchFamily="50" charset="0"/>
                <a:ea typeface="Calibri" panose="020F0502020204030204" pitchFamily="34" charset="0"/>
                <a:cs typeface="Calibri" panose="020F0502020204030204" pitchFamily="34" charset="0"/>
              </a:rPr>
              <a:t>L’inflation a dépassé la cible de </a:t>
            </a:r>
            <a:r>
              <a:rPr lang="fr-FR" sz="1500" b="1" spc="-40" dirty="0" err="1">
                <a:solidFill>
                  <a:srgbClr val="0B6482"/>
                </a:solidFill>
                <a:latin typeface="Marianne" panose="02000000000000000000" pitchFamily="50" charset="0"/>
                <a:ea typeface="Calibri" panose="020F0502020204030204" pitchFamily="34" charset="0"/>
                <a:cs typeface="Calibri" panose="020F0502020204030204" pitchFamily="34" charset="0"/>
              </a:rPr>
              <a:t>Banxico</a:t>
            </a:r>
            <a:r>
              <a:rPr lang="fr-FR" sz="1500" b="1" spc="-40" dirty="0">
                <a:solidFill>
                  <a:srgbClr val="0B6482"/>
                </a:solidFill>
                <a:latin typeface="Marianne" panose="02000000000000000000" pitchFamily="50" charset="0"/>
                <a:ea typeface="Calibri" panose="020F0502020204030204" pitchFamily="34" charset="0"/>
                <a:cs typeface="Calibri" panose="020F0502020204030204" pitchFamily="34" charset="0"/>
              </a:rPr>
              <a:t> en mai </a:t>
            </a:r>
            <a:r>
              <a:rPr lang="fr-FR" sz="1500" spc="-40" dirty="0" smtClean="0">
                <a:solidFill>
                  <a:srgbClr val="0B6482"/>
                </a:solidFill>
                <a:latin typeface="Marianne" panose="02000000000000000000" pitchFamily="50" charset="0"/>
                <a:ea typeface="Calibri" panose="020F0502020204030204" pitchFamily="34" charset="0"/>
                <a:cs typeface="Calibri" panose="020F0502020204030204" pitchFamily="34" charset="0"/>
              </a:rPr>
              <a:t>(+ 4,42 % </a:t>
            </a:r>
            <a:r>
              <a:rPr lang="fr-FR" sz="1500" spc="-40" dirty="0" err="1" smtClean="0">
                <a:solidFill>
                  <a:srgbClr val="0B6482"/>
                </a:solidFill>
                <a:latin typeface="Marianne" panose="02000000000000000000" pitchFamily="50" charset="0"/>
                <a:ea typeface="Calibri" panose="020F0502020204030204" pitchFamily="34" charset="0"/>
                <a:cs typeface="Calibri" panose="020F0502020204030204" pitchFamily="34" charset="0"/>
              </a:rPr>
              <a:t>g.a</a:t>
            </a:r>
            <a:r>
              <a:rPr lang="fr-FR" sz="1500" spc="-40" dirty="0">
                <a:solidFill>
                  <a:srgbClr val="0B6482"/>
                </a:solidFill>
                <a:latin typeface="Marianne" panose="02000000000000000000" pitchFamily="50" charset="0"/>
                <a:ea typeface="Calibri" panose="020F0502020204030204" pitchFamily="34" charset="0"/>
                <a:cs typeface="Calibri" panose="020F0502020204030204" pitchFamily="34" charset="0"/>
              </a:rPr>
              <a:t>.), tirée par la composante non sous-jacente </a:t>
            </a:r>
            <a:r>
              <a:rPr lang="fr-FR" sz="1500" spc="-40" dirty="0" smtClean="0">
                <a:solidFill>
                  <a:srgbClr val="0B6482"/>
                </a:solidFill>
                <a:latin typeface="Marianne" panose="02000000000000000000" pitchFamily="50" charset="0"/>
                <a:ea typeface="Calibri" panose="020F0502020204030204" pitchFamily="34" charset="0"/>
                <a:cs typeface="Calibri" panose="020F0502020204030204" pitchFamily="34" charset="0"/>
              </a:rPr>
              <a:t>(+ 5,34 </a:t>
            </a:r>
            <a:r>
              <a:rPr lang="fr-FR" sz="1500" spc="-40" dirty="0">
                <a:solidFill>
                  <a:srgbClr val="0B6482"/>
                </a:solidFill>
                <a:latin typeface="Marianne" panose="02000000000000000000" pitchFamily="50" charset="0"/>
                <a:ea typeface="Calibri" panose="020F0502020204030204" pitchFamily="34" charset="0"/>
                <a:cs typeface="Calibri" panose="020F0502020204030204" pitchFamily="34" charset="0"/>
              </a:rPr>
              <a:t>% </a:t>
            </a:r>
            <a:r>
              <a:rPr lang="fr-FR" sz="1500" spc="-40" dirty="0" err="1">
                <a:solidFill>
                  <a:srgbClr val="0B6482"/>
                </a:solidFill>
                <a:latin typeface="Marianne" panose="02000000000000000000" pitchFamily="50" charset="0"/>
                <a:ea typeface="Calibri" panose="020F0502020204030204" pitchFamily="34" charset="0"/>
                <a:cs typeface="Calibri" panose="020F0502020204030204" pitchFamily="34" charset="0"/>
              </a:rPr>
              <a:t>g.a</a:t>
            </a:r>
            <a:r>
              <a:rPr lang="fr-FR" sz="1500" spc="-40" dirty="0" smtClean="0">
                <a:solidFill>
                  <a:srgbClr val="0B6482"/>
                </a:solidFill>
                <a:latin typeface="Marianne" panose="02000000000000000000" pitchFamily="50" charset="0"/>
                <a:ea typeface="Calibri" panose="020F0502020204030204" pitchFamily="34" charset="0"/>
                <a:cs typeface="Calibri" panose="020F0502020204030204" pitchFamily="34" charset="0"/>
              </a:rPr>
              <a:t>.).</a:t>
            </a:r>
            <a:endParaRPr lang="fr-FR" sz="1500" spc="-40" dirty="0">
              <a:solidFill>
                <a:srgbClr val="0B6482"/>
              </a:solidFill>
              <a:latin typeface="Marianne" panose="02000000000000000000" pitchFamily="50" charset="0"/>
              <a:ea typeface="Calibri" panose="020F0502020204030204" pitchFamily="34" charset="0"/>
              <a:cs typeface="Calibri" panose="020F0502020204030204" pitchFamily="34" charset="0"/>
            </a:endParaRPr>
          </a:p>
          <a:p>
            <a:pPr algn="just"/>
            <a:endParaRPr lang="fr-FR" sz="1500" spc="-40" dirty="0">
              <a:solidFill>
                <a:srgbClr val="0B6482"/>
              </a:solidFill>
              <a:latin typeface="Marianne" panose="02000000000000000000" pitchFamily="50" charset="0"/>
              <a:ea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fr-FR" sz="1500" b="1" dirty="0">
                <a:solidFill>
                  <a:srgbClr val="0B6482"/>
                </a:solidFill>
                <a:latin typeface="Marianne" panose="02000000000000000000" pitchFamily="50" charset="0"/>
                <a:ea typeface="Calibri" panose="020F0502020204030204" pitchFamily="34" charset="0"/>
                <a:cs typeface="Calibri" panose="020F0502020204030204" pitchFamily="34" charset="0"/>
              </a:rPr>
              <a:t>La composante sous-jacente reste stable </a:t>
            </a:r>
            <a:r>
              <a:rPr lang="fr-FR" sz="1500" dirty="0">
                <a:solidFill>
                  <a:srgbClr val="0B6482"/>
                </a:solidFill>
                <a:latin typeface="Marianne" panose="02000000000000000000" pitchFamily="50" charset="0"/>
                <a:ea typeface="Calibri" panose="020F0502020204030204" pitchFamily="34" charset="0"/>
                <a:cs typeface="Calibri" panose="020F0502020204030204" pitchFamily="34" charset="0"/>
              </a:rPr>
              <a:t>(+4,06 % </a:t>
            </a:r>
            <a:r>
              <a:rPr lang="fr-FR" sz="1500" dirty="0" err="1">
                <a:solidFill>
                  <a:srgbClr val="0B6482"/>
                </a:solidFill>
                <a:latin typeface="Marianne" panose="02000000000000000000" pitchFamily="50" charset="0"/>
                <a:ea typeface="Calibri" panose="020F0502020204030204" pitchFamily="34" charset="0"/>
                <a:cs typeface="Calibri" panose="020F0502020204030204" pitchFamily="34" charset="0"/>
              </a:rPr>
              <a:t>g.a</a:t>
            </a:r>
            <a:r>
              <a:rPr lang="fr-FR" sz="1500" dirty="0" smtClean="0">
                <a:solidFill>
                  <a:srgbClr val="0B6482"/>
                </a:solidFill>
                <a:latin typeface="Marianne" panose="02000000000000000000" pitchFamily="50" charset="0"/>
                <a:ea typeface="Calibri" panose="020F0502020204030204" pitchFamily="34" charset="0"/>
                <a:cs typeface="Calibri" panose="020F0502020204030204" pitchFamily="34" charset="0"/>
              </a:rPr>
              <a:t>.).</a:t>
            </a:r>
            <a:endParaRPr lang="fr-FR" sz="1500" dirty="0">
              <a:solidFill>
                <a:srgbClr val="0B6482"/>
              </a:solidFill>
              <a:latin typeface="Marianne" panose="02000000000000000000" pitchFamily="50" charset="0"/>
              <a:ea typeface="Calibri" panose="020F0502020204030204" pitchFamily="34" charset="0"/>
              <a:cs typeface="Calibri" panose="020F0502020204030204" pitchFamily="34" charset="0"/>
            </a:endParaRPr>
          </a:p>
        </p:txBody>
      </p:sp>
      <p:sp>
        <p:nvSpPr>
          <p:cNvPr id="15" name="ZoneTexte 14">
            <a:extLst>
              <a:ext uri="{FF2B5EF4-FFF2-40B4-BE49-F238E27FC236}">
                <a16:creationId xmlns:a16="http://schemas.microsoft.com/office/drawing/2014/main" id="{54DFE4CA-5635-45BE-BB5A-EA4F2399A0E9}"/>
              </a:ext>
            </a:extLst>
          </p:cNvPr>
          <p:cNvSpPr txBox="1"/>
          <p:nvPr/>
        </p:nvSpPr>
        <p:spPr>
          <a:xfrm>
            <a:off x="6741565" y="843885"/>
            <a:ext cx="4936757" cy="1708160"/>
          </a:xfrm>
          <a:prstGeom prst="rect">
            <a:avLst/>
          </a:prstGeom>
          <a:noFill/>
        </p:spPr>
        <p:txBody>
          <a:bodyPr wrap="square" rtlCol="0">
            <a:spAutoFit/>
          </a:bodyPr>
          <a:lstStyle/>
          <a:p>
            <a:pPr marL="285750" indent="-285750" algn="just">
              <a:buFont typeface="Arial" panose="020B0604020202020204" pitchFamily="34" charset="0"/>
              <a:buChar char="•"/>
            </a:pPr>
            <a:r>
              <a:rPr lang="fr-FR" sz="1500" dirty="0">
                <a:solidFill>
                  <a:srgbClr val="0B6482"/>
                </a:solidFill>
                <a:latin typeface="Marianne" panose="02000000000000000000" pitchFamily="50" charset="0"/>
                <a:ea typeface="Calibri" panose="020F0502020204030204" pitchFamily="34" charset="0"/>
                <a:cs typeface="Calibri" panose="020F0502020204030204" pitchFamily="34" charset="0"/>
              </a:rPr>
              <a:t>Après une forte dépréciation en 2024, </a:t>
            </a:r>
            <a:r>
              <a:rPr lang="fr-FR" sz="1500" b="1" dirty="0">
                <a:solidFill>
                  <a:srgbClr val="0B6482"/>
                </a:solidFill>
                <a:latin typeface="Marianne" panose="02000000000000000000" pitchFamily="50" charset="0"/>
                <a:ea typeface="Calibri" panose="020F0502020204030204" pitchFamily="34" charset="0"/>
                <a:cs typeface="Calibri" panose="020F0502020204030204" pitchFamily="34" charset="0"/>
              </a:rPr>
              <a:t>le peso mexicain s’est apprécié de 9,4 % depuis le début de l’année, </a:t>
            </a:r>
            <a:r>
              <a:rPr lang="fr-FR" sz="1500" dirty="0">
                <a:solidFill>
                  <a:srgbClr val="0B6482"/>
                </a:solidFill>
                <a:latin typeface="Marianne" panose="02000000000000000000" pitchFamily="50" charset="0"/>
                <a:ea typeface="Calibri" panose="020F0502020204030204" pitchFamily="34" charset="0"/>
                <a:cs typeface="Calibri" panose="020F0502020204030204" pitchFamily="34" charset="0"/>
              </a:rPr>
              <a:t>repassant sous la barre des 19 </a:t>
            </a:r>
            <a:r>
              <a:rPr lang="fr-FR" sz="1500" dirty="0" smtClean="0">
                <a:solidFill>
                  <a:srgbClr val="0B6482"/>
                </a:solidFill>
                <a:latin typeface="Marianne" panose="02000000000000000000" pitchFamily="50" charset="0"/>
                <a:ea typeface="Calibri" panose="020F0502020204030204" pitchFamily="34" charset="0"/>
                <a:cs typeface="Calibri" panose="020F0502020204030204" pitchFamily="34" charset="0"/>
              </a:rPr>
              <a:t>MXN/USD.</a:t>
            </a:r>
            <a:endParaRPr lang="fr-FR" sz="1500" dirty="0">
              <a:solidFill>
                <a:srgbClr val="0B6482"/>
              </a:solidFill>
              <a:latin typeface="Marianne" panose="02000000000000000000" pitchFamily="50" charset="0"/>
              <a:ea typeface="Calibri" panose="020F0502020204030204" pitchFamily="34" charset="0"/>
              <a:cs typeface="Calibri" panose="020F0502020204030204" pitchFamily="34" charset="0"/>
            </a:endParaRPr>
          </a:p>
          <a:p>
            <a:pPr algn="just"/>
            <a:endParaRPr lang="fr-FR" sz="1500" b="1" dirty="0">
              <a:solidFill>
                <a:srgbClr val="0B6482"/>
              </a:solidFill>
              <a:latin typeface="Marianne" panose="02000000000000000000" pitchFamily="50" charset="0"/>
              <a:ea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fr-FR" sz="1500" dirty="0">
                <a:solidFill>
                  <a:srgbClr val="0B6482"/>
                </a:solidFill>
                <a:latin typeface="Marianne" panose="02000000000000000000" pitchFamily="50" charset="0"/>
                <a:ea typeface="Calibri" panose="020F0502020204030204" pitchFamily="34" charset="0"/>
                <a:cs typeface="Calibri" panose="020F0502020204030204" pitchFamily="34" charset="0"/>
              </a:rPr>
              <a:t>Reflet de la faiblesse du dollar et d’une inflation américaine moins importante que </a:t>
            </a:r>
            <a:r>
              <a:rPr lang="fr-FR" sz="1500" dirty="0" smtClean="0">
                <a:solidFill>
                  <a:srgbClr val="0B6482"/>
                </a:solidFill>
                <a:latin typeface="Marianne" panose="02000000000000000000" pitchFamily="50" charset="0"/>
                <a:ea typeface="Calibri" panose="020F0502020204030204" pitchFamily="34" charset="0"/>
                <a:cs typeface="Calibri" panose="020F0502020204030204" pitchFamily="34" charset="0"/>
              </a:rPr>
              <a:t>prévue.</a:t>
            </a:r>
            <a:endParaRPr lang="fr-FR" sz="1500" dirty="0">
              <a:solidFill>
                <a:srgbClr val="0B6482"/>
              </a:solidFill>
              <a:latin typeface="Marianne" panose="02000000000000000000" pitchFamily="50"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248634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Les échanges de produits agricoles et agro-alimentaires        </a:t>
            </a:r>
          </a:p>
          <a:p>
            <a:r>
              <a:rPr lang="fr-FR" i="1" dirty="0"/>
              <a:t>Source : Service économique de Mexico et Secrétariat aux Finances et au Crédit public du Mexique</a:t>
            </a:r>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8</a:t>
            </a:fld>
            <a:endParaRPr lang="fr-FR"/>
          </a:p>
        </p:txBody>
      </p:sp>
      <p:sp>
        <p:nvSpPr>
          <p:cNvPr id="4" name="Espace réservé du texte 3"/>
          <p:cNvSpPr>
            <a:spLocks noGrp="1"/>
          </p:cNvSpPr>
          <p:nvPr>
            <p:ph type="body" sz="quarter" idx="13"/>
          </p:nvPr>
        </p:nvSpPr>
        <p:spPr/>
        <p:txBody>
          <a:bodyPr>
            <a:normAutofit/>
          </a:bodyPr>
          <a:lstStyle/>
          <a:p>
            <a:r>
              <a:rPr lang="fr-FR" dirty="0" smtClean="0"/>
              <a:t>Des finances publiques sous surveillance</a:t>
            </a:r>
            <a:endParaRPr lang="fr-FR" dirty="0"/>
          </a:p>
        </p:txBody>
      </p:sp>
      <p:sp>
        <p:nvSpPr>
          <p:cNvPr id="9" name="ZoneTexte 8">
            <a:extLst>
              <a:ext uri="{FF2B5EF4-FFF2-40B4-BE49-F238E27FC236}">
                <a16:creationId xmlns:a16="http://schemas.microsoft.com/office/drawing/2014/main" id="{A1CCFC57-505D-447B-A66F-DA16EE6D2F09}"/>
              </a:ext>
            </a:extLst>
          </p:cNvPr>
          <p:cNvSpPr txBox="1"/>
          <p:nvPr/>
        </p:nvSpPr>
        <p:spPr>
          <a:xfrm>
            <a:off x="6096000" y="625642"/>
            <a:ext cx="5929202" cy="5632311"/>
          </a:xfrm>
          <a:prstGeom prst="rect">
            <a:avLst/>
          </a:prstGeom>
          <a:noFill/>
        </p:spPr>
        <p:txBody>
          <a:bodyPr wrap="square">
            <a:spAutoFit/>
          </a:bodyPr>
          <a:lstStyle/>
          <a:p>
            <a:pPr lvl="0" algn="just">
              <a:lnSpc>
                <a:spcPct val="150000"/>
              </a:lnSpc>
              <a:defRPr/>
            </a:pPr>
            <a:r>
              <a:rPr lang="fr-FR" sz="1500" b="1" u="sng" dirty="0">
                <a:solidFill>
                  <a:srgbClr val="0B6482"/>
                </a:solidFill>
                <a:latin typeface="Marianne" panose="02000000000000000000" pitchFamily="50" charset="0"/>
              </a:rPr>
              <a:t>Budget 2025 :</a:t>
            </a:r>
            <a:r>
              <a:rPr lang="fr-FR" sz="1500" b="1" dirty="0">
                <a:solidFill>
                  <a:srgbClr val="0B6482"/>
                </a:solidFill>
                <a:latin typeface="Marianne" panose="02000000000000000000" pitchFamily="50" charset="0"/>
              </a:rPr>
              <a:t> un mariage impossible entre  consolidation fiscale et ambitions </a:t>
            </a:r>
            <a:r>
              <a:rPr lang="fr-FR" sz="1500" b="1" dirty="0" smtClean="0">
                <a:solidFill>
                  <a:srgbClr val="0B6482"/>
                </a:solidFill>
                <a:latin typeface="Marianne" panose="02000000000000000000" pitchFamily="50" charset="0"/>
              </a:rPr>
              <a:t>sociales</a:t>
            </a:r>
            <a:endParaRPr kumimoji="0" lang="fr-FR" sz="1500" b="1" i="0" u="none" strike="noStrike" kern="1200" cap="none" spc="0" normalizeH="0" baseline="0" noProof="0" dirty="0" smtClean="0">
              <a:ln>
                <a:noFill/>
              </a:ln>
              <a:solidFill>
                <a:srgbClr val="0B6482"/>
              </a:solidFill>
              <a:effectLst/>
              <a:uLnTx/>
              <a:uFillTx/>
              <a:latin typeface="Marianne" panose="02000000000000000000" pitchFamily="50" charset="0"/>
            </a:endParaRPr>
          </a:p>
          <a:p>
            <a:pPr marR="0" lvl="0" algn="just" defTabSz="914400" rtl="0" eaLnBrk="1" fontAlgn="auto" latinLnBrk="0" hangingPunct="1">
              <a:lnSpc>
                <a:spcPct val="150000"/>
              </a:lnSpc>
              <a:spcBef>
                <a:spcPts val="0"/>
              </a:spcBef>
              <a:spcAft>
                <a:spcPts val="0"/>
              </a:spcAft>
              <a:buClrTx/>
              <a:buSzTx/>
              <a:tabLst/>
              <a:defRPr/>
            </a:pPr>
            <a:endParaRPr kumimoji="0" lang="fr-FR" sz="1500" b="1" i="0" u="none" strike="noStrike" kern="1200" cap="none" spc="0" normalizeH="0" baseline="0" noProof="0" dirty="0" smtClean="0">
              <a:ln>
                <a:noFill/>
              </a:ln>
              <a:solidFill>
                <a:srgbClr val="0B6482"/>
              </a:solidFill>
              <a:effectLst/>
              <a:uLnTx/>
              <a:uFillTx/>
              <a:latin typeface="Marianne" panose="02000000000000000000" pitchFamily="50" charset="0"/>
            </a:endParaRPr>
          </a:p>
          <a:p>
            <a:pPr marL="171450" marR="0" lvl="0" indent="-17145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fr-FR" sz="1500" b="1" i="0" u="none" strike="noStrike" kern="1200" cap="none" spc="0" normalizeH="0" baseline="0" noProof="0" dirty="0" smtClean="0">
                <a:ln>
                  <a:noFill/>
                </a:ln>
                <a:solidFill>
                  <a:srgbClr val="0B6482"/>
                </a:solidFill>
                <a:effectLst/>
                <a:uLnTx/>
                <a:uFillTx/>
                <a:latin typeface="Marianne" panose="02000000000000000000" pitchFamily="50" charset="0"/>
              </a:rPr>
              <a:t>Objectif </a:t>
            </a:r>
            <a:r>
              <a:rPr kumimoji="0" lang="fr-FR" sz="1500" b="1" i="0" u="none" strike="noStrike" kern="1200" cap="none" spc="0" normalizeH="0" baseline="0" noProof="0" dirty="0">
                <a:ln>
                  <a:noFill/>
                </a:ln>
                <a:solidFill>
                  <a:srgbClr val="0B6482"/>
                </a:solidFill>
                <a:effectLst/>
                <a:uLnTx/>
                <a:uFillTx/>
                <a:latin typeface="Marianne" panose="02000000000000000000" pitchFamily="50" charset="0"/>
              </a:rPr>
              <a:t>ambitieux de réduire le déficit fiscal à 3,9 % du PIB </a:t>
            </a:r>
            <a:r>
              <a:rPr kumimoji="0" lang="fr-FR" sz="1500" b="0" i="0" u="none" strike="noStrike" kern="1200" cap="none" spc="0" normalizeH="0" baseline="0" noProof="0" dirty="0">
                <a:ln>
                  <a:noFill/>
                </a:ln>
                <a:solidFill>
                  <a:srgbClr val="0B6482"/>
                </a:solidFill>
                <a:effectLst/>
                <a:uLnTx/>
                <a:uFillTx/>
                <a:latin typeface="Marianne" panose="02000000000000000000" pitchFamily="50" charset="0"/>
              </a:rPr>
              <a:t>(contre 5,7 % estimé en 2024</a:t>
            </a:r>
            <a:r>
              <a:rPr kumimoji="0" lang="fr-FR" sz="1500" b="0" i="0" u="none" strike="noStrike" kern="1200" cap="none" spc="0" normalizeH="0" baseline="0" noProof="0" dirty="0" smtClean="0">
                <a:ln>
                  <a:noFill/>
                </a:ln>
                <a:solidFill>
                  <a:srgbClr val="0B6482"/>
                </a:solidFill>
                <a:effectLst/>
                <a:uLnTx/>
                <a:uFillTx/>
                <a:latin typeface="Marianne" panose="02000000000000000000" pitchFamily="50" charset="0"/>
              </a:rPr>
              <a:t>).</a:t>
            </a:r>
            <a:endParaRPr kumimoji="0" lang="fr-FR" sz="1500" b="0" i="0" u="none" strike="noStrike" kern="1200" cap="none" spc="0" normalizeH="0" baseline="0" noProof="0" dirty="0">
              <a:ln>
                <a:noFill/>
              </a:ln>
              <a:solidFill>
                <a:srgbClr val="0B6482"/>
              </a:solidFill>
              <a:effectLst/>
              <a:uLnTx/>
              <a:uFillTx/>
              <a:latin typeface="Marianne" panose="02000000000000000000" pitchFamily="50" charset="0"/>
            </a:endParaRPr>
          </a:p>
          <a:p>
            <a:pPr marL="171450" marR="0" lvl="0" indent="-17145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fr-FR" sz="1500" b="1" i="0" u="none" strike="noStrike" kern="1200" cap="none" spc="0" normalizeH="0" baseline="0" noProof="0" dirty="0">
                <a:ln>
                  <a:noFill/>
                </a:ln>
                <a:solidFill>
                  <a:srgbClr val="0B6482"/>
                </a:solidFill>
                <a:effectLst/>
                <a:uLnTx/>
                <a:uFillTx/>
                <a:latin typeface="Marianne" panose="02000000000000000000" pitchFamily="50" charset="0"/>
              </a:rPr>
              <a:t>Baisse des dépenses </a:t>
            </a:r>
            <a:r>
              <a:rPr kumimoji="0" lang="fr-FR" sz="1500" b="0" i="0" u="none" strike="noStrike" kern="1200" cap="none" spc="0" normalizeH="0" baseline="0" noProof="0" dirty="0">
                <a:ln>
                  <a:noFill/>
                </a:ln>
                <a:solidFill>
                  <a:srgbClr val="0B6482"/>
                </a:solidFill>
                <a:effectLst/>
                <a:uLnTx/>
                <a:uFillTx/>
                <a:latin typeface="Marianne" panose="02000000000000000000" pitchFamily="50" charset="0"/>
              </a:rPr>
              <a:t>: l’investissement public est la variable d’ajustement dans un contexte de hausse des dépenses incompressibles (pensions de retraite et coût de la dette</a:t>
            </a:r>
            <a:r>
              <a:rPr kumimoji="0" lang="fr-FR" sz="1500" b="0" i="0" u="none" strike="noStrike" kern="1200" cap="none" spc="0" normalizeH="0" baseline="0" noProof="0" dirty="0" smtClean="0">
                <a:ln>
                  <a:noFill/>
                </a:ln>
                <a:solidFill>
                  <a:srgbClr val="0B6482"/>
                </a:solidFill>
                <a:effectLst/>
                <a:uLnTx/>
                <a:uFillTx/>
                <a:latin typeface="Marianne" panose="02000000000000000000" pitchFamily="50" charset="0"/>
              </a:rPr>
              <a:t>).</a:t>
            </a:r>
            <a:endParaRPr kumimoji="0" lang="fr-FR" sz="1500" b="0" i="0" u="none" strike="noStrike" kern="1200" cap="none" spc="0" normalizeH="0" baseline="0" noProof="0" dirty="0">
              <a:ln>
                <a:noFill/>
              </a:ln>
              <a:solidFill>
                <a:srgbClr val="0B6482"/>
              </a:solidFill>
              <a:effectLst/>
              <a:uLnTx/>
              <a:uFillTx/>
              <a:latin typeface="Marianne" panose="02000000000000000000" pitchFamily="50" charset="0"/>
            </a:endParaRPr>
          </a:p>
          <a:p>
            <a:pPr marL="171450" marR="0" lvl="0" indent="-17145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fr-FR" sz="1500" b="1" i="0" u="none" strike="noStrike" kern="1200" cap="none" spc="0" normalizeH="0" baseline="0" noProof="0" dirty="0">
                <a:ln>
                  <a:noFill/>
                </a:ln>
                <a:solidFill>
                  <a:srgbClr val="0B6482"/>
                </a:solidFill>
                <a:effectLst/>
                <a:uLnTx/>
                <a:uFillTx/>
                <a:latin typeface="Marianne" panose="02000000000000000000" pitchFamily="50" charset="0"/>
              </a:rPr>
              <a:t>Hausse des recettes </a:t>
            </a:r>
            <a:r>
              <a:rPr kumimoji="0" lang="fr-FR" sz="1500" b="0" i="0" u="none" strike="noStrike" kern="1200" cap="none" spc="0" normalizeH="0" baseline="0" noProof="0" dirty="0">
                <a:ln>
                  <a:noFill/>
                </a:ln>
                <a:solidFill>
                  <a:srgbClr val="0B6482"/>
                </a:solidFill>
                <a:effectLst/>
                <a:uLnTx/>
                <a:uFillTx/>
                <a:latin typeface="Marianne" panose="02000000000000000000" pitchFamily="50" charset="0"/>
              </a:rPr>
              <a:t>: augmentation du taux de collecte grâce à la simplification et à la digitalisation </a:t>
            </a:r>
            <a:r>
              <a:rPr kumimoji="0" lang="fr-FR" sz="1500" b="0" i="0" u="none" strike="noStrike" kern="1200" cap="none" spc="0" normalizeH="0" baseline="0" noProof="0" dirty="0" smtClean="0">
                <a:ln>
                  <a:noFill/>
                </a:ln>
                <a:solidFill>
                  <a:srgbClr val="0B6482"/>
                </a:solidFill>
                <a:effectLst/>
                <a:uLnTx/>
                <a:uFillTx/>
                <a:latin typeface="Marianne" panose="02000000000000000000" pitchFamily="50" charset="0"/>
              </a:rPr>
              <a:t>fiscales.</a:t>
            </a:r>
            <a:endParaRPr kumimoji="0" lang="fr-FR" sz="1500" b="0" i="0" u="none" strike="noStrike" kern="1200" cap="none" spc="0" normalizeH="0" baseline="0" noProof="0" dirty="0">
              <a:ln>
                <a:noFill/>
              </a:ln>
              <a:solidFill>
                <a:srgbClr val="0B6482"/>
              </a:solidFill>
              <a:effectLst/>
              <a:uLnTx/>
              <a:uFillTx/>
              <a:latin typeface="Marianne" panose="02000000000000000000" pitchFamily="50" charset="0"/>
            </a:endParaRPr>
          </a:p>
          <a:p>
            <a:pPr marL="171450" marR="0" lvl="0" indent="-17145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fr-FR" sz="1500" b="1" i="0" u="none" strike="noStrike" kern="1200" cap="none" spc="0" normalizeH="0" baseline="0" noProof="0" dirty="0">
                <a:ln>
                  <a:noFill/>
                </a:ln>
                <a:solidFill>
                  <a:srgbClr val="0B6482"/>
                </a:solidFill>
                <a:effectLst/>
                <a:uLnTx/>
                <a:uFillTx/>
                <a:latin typeface="Marianne" panose="02000000000000000000" pitchFamily="50" charset="0"/>
              </a:rPr>
              <a:t>Réforme fiscale plus que jamais nécessaire </a:t>
            </a:r>
            <a:r>
              <a:rPr kumimoji="0" lang="fr-FR" sz="1500" b="0" i="0" u="none" strike="noStrike" kern="1200" cap="none" spc="0" normalizeH="0" baseline="0" noProof="0" dirty="0">
                <a:ln>
                  <a:noFill/>
                </a:ln>
                <a:solidFill>
                  <a:srgbClr val="0B6482"/>
                </a:solidFill>
                <a:effectLst/>
                <a:uLnTx/>
                <a:uFillTx/>
                <a:latin typeface="Marianne" panose="02000000000000000000" pitchFamily="50" charset="0"/>
              </a:rPr>
              <a:t>mais mainte fois écartée par la nouvelle présidente pour son début de </a:t>
            </a:r>
            <a:r>
              <a:rPr kumimoji="0" lang="fr-FR" sz="1500" b="0" i="0" u="none" strike="noStrike" kern="1200" cap="none" spc="0" normalizeH="0" baseline="0" noProof="0" dirty="0" smtClean="0">
                <a:ln>
                  <a:noFill/>
                </a:ln>
                <a:solidFill>
                  <a:srgbClr val="0B6482"/>
                </a:solidFill>
                <a:effectLst/>
                <a:uLnTx/>
                <a:uFillTx/>
                <a:latin typeface="Marianne" panose="02000000000000000000" pitchFamily="50" charset="0"/>
              </a:rPr>
              <a:t>mandat.</a:t>
            </a:r>
          </a:p>
          <a:p>
            <a:pPr marL="171450" marR="0" lvl="0" indent="-17145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endParaRPr kumimoji="0" lang="fr-FR" sz="1500" b="0" i="0" u="none" strike="noStrike" kern="1200" cap="none" spc="0" normalizeH="0" baseline="0" noProof="0" dirty="0">
              <a:ln>
                <a:noFill/>
              </a:ln>
              <a:solidFill>
                <a:srgbClr val="0B6482"/>
              </a:solidFill>
              <a:effectLst/>
              <a:uLnTx/>
              <a:uFillTx/>
              <a:latin typeface="Marianne" panose="02000000000000000000" pitchFamily="50"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fr-FR" sz="1500" b="0" i="0" u="none" strike="noStrike" kern="1200" cap="none" spc="0" normalizeH="0" baseline="0" noProof="0" dirty="0">
                <a:ln>
                  <a:noFill/>
                </a:ln>
                <a:solidFill>
                  <a:srgbClr val="0B6482"/>
                </a:solidFill>
                <a:effectLst/>
                <a:uLnTx/>
                <a:uFillTx/>
                <a:latin typeface="Marianne" panose="02000000000000000000" pitchFamily="50" charset="0"/>
                <a:sym typeface="Wingdings" panose="05000000000000000000" pitchFamily="2" charset="2"/>
              </a:rPr>
              <a:t>→ </a:t>
            </a:r>
            <a:r>
              <a:rPr kumimoji="0" lang="fr-FR" sz="1500" b="0" i="0" u="none" strike="noStrike" kern="1200" cap="none" spc="0" normalizeH="0" baseline="0" noProof="0" dirty="0">
                <a:ln>
                  <a:noFill/>
                </a:ln>
                <a:solidFill>
                  <a:srgbClr val="0B6482"/>
                </a:solidFill>
                <a:effectLst/>
                <a:uLnTx/>
                <a:uFillTx/>
                <a:latin typeface="Marianne" panose="02000000000000000000" pitchFamily="50" charset="0"/>
              </a:rPr>
              <a:t>Budget de consolidation accueilli plutôt positivement par les marchés financiers et les agences de </a:t>
            </a:r>
            <a:r>
              <a:rPr kumimoji="0" lang="fr-FR" sz="1500" b="0" i="0" u="none" strike="noStrike" kern="1200" cap="none" spc="0" normalizeH="0" baseline="0" noProof="0" dirty="0" smtClean="0">
                <a:ln>
                  <a:noFill/>
                </a:ln>
                <a:solidFill>
                  <a:srgbClr val="0B6482"/>
                </a:solidFill>
                <a:effectLst/>
                <a:uLnTx/>
                <a:uFillTx/>
                <a:latin typeface="Marianne" panose="02000000000000000000" pitchFamily="50" charset="0"/>
              </a:rPr>
              <a:t>notations.</a:t>
            </a:r>
            <a:endParaRPr kumimoji="0" lang="fr-FR" sz="1500" b="0" i="0" u="none" strike="noStrike" kern="1200" cap="none" spc="0" normalizeH="0" baseline="0" noProof="0" dirty="0">
              <a:ln>
                <a:noFill/>
              </a:ln>
              <a:solidFill>
                <a:srgbClr val="0B6482"/>
              </a:solidFill>
              <a:effectLst/>
              <a:uLnTx/>
              <a:uFillTx/>
              <a:latin typeface="Marianne" panose="02000000000000000000" pitchFamily="50" charset="0"/>
            </a:endParaRPr>
          </a:p>
        </p:txBody>
      </p:sp>
      <p:pic>
        <p:nvPicPr>
          <p:cNvPr id="11" name="Image 10">
            <a:extLst>
              <a:ext uri="{FF2B5EF4-FFF2-40B4-BE49-F238E27FC236}">
                <a16:creationId xmlns:a16="http://schemas.microsoft.com/office/drawing/2014/main" id="{232DA65B-83A8-4E6C-AAF2-80B43354AC6C}"/>
              </a:ext>
            </a:extLst>
          </p:cNvPr>
          <p:cNvPicPr>
            <a:picLocks noChangeAspect="1"/>
          </p:cNvPicPr>
          <p:nvPr/>
        </p:nvPicPr>
        <p:blipFill>
          <a:blip r:embed="rId2"/>
          <a:stretch>
            <a:fillRect/>
          </a:stretch>
        </p:blipFill>
        <p:spPr>
          <a:xfrm>
            <a:off x="1211951" y="4027439"/>
            <a:ext cx="3660494" cy="2082198"/>
          </a:xfrm>
          <a:prstGeom prst="rect">
            <a:avLst/>
          </a:prstGeom>
        </p:spPr>
      </p:pic>
      <p:pic>
        <p:nvPicPr>
          <p:cNvPr id="14" name="Image 13">
            <a:extLst>
              <a:ext uri="{FF2B5EF4-FFF2-40B4-BE49-F238E27FC236}">
                <a16:creationId xmlns:a16="http://schemas.microsoft.com/office/drawing/2014/main" id="{B9FE8AD0-606E-4AF2-8668-3A9F5ED5A582}"/>
              </a:ext>
            </a:extLst>
          </p:cNvPr>
          <p:cNvPicPr>
            <a:picLocks noChangeAspect="1"/>
          </p:cNvPicPr>
          <p:nvPr/>
        </p:nvPicPr>
        <p:blipFill rotWithShape="1">
          <a:blip r:embed="rId3"/>
          <a:srcRect b="2984"/>
          <a:stretch/>
        </p:blipFill>
        <p:spPr>
          <a:xfrm>
            <a:off x="1297516" y="1346404"/>
            <a:ext cx="3574929" cy="2082198"/>
          </a:xfrm>
          <a:prstGeom prst="rect">
            <a:avLst/>
          </a:prstGeom>
        </p:spPr>
      </p:pic>
      <p:sp>
        <p:nvSpPr>
          <p:cNvPr id="5" name="Rectangle 4"/>
          <p:cNvSpPr/>
          <p:nvPr/>
        </p:nvSpPr>
        <p:spPr>
          <a:xfrm>
            <a:off x="451398" y="975759"/>
            <a:ext cx="5181600" cy="323165"/>
          </a:xfrm>
          <a:prstGeom prst="rect">
            <a:avLst/>
          </a:prstGeom>
        </p:spPr>
        <p:txBody>
          <a:bodyPr wrap="square">
            <a:spAutoFit/>
          </a:bodyPr>
          <a:lstStyle/>
          <a:p>
            <a:r>
              <a:rPr lang="fr-FR" sz="1500" dirty="0">
                <a:solidFill>
                  <a:srgbClr val="0B6482"/>
                </a:solidFill>
                <a:latin typeface="Marianne" panose="02000000000000000000" pitchFamily="50" charset="0"/>
              </a:rPr>
              <a:t>Une année électorale </a:t>
            </a:r>
            <a:r>
              <a:rPr lang="fr-FR" sz="1500" dirty="0" smtClean="0">
                <a:solidFill>
                  <a:srgbClr val="0B6482"/>
                </a:solidFill>
                <a:latin typeface="Marianne" panose="02000000000000000000" pitchFamily="50" charset="0"/>
              </a:rPr>
              <a:t>marquée par </a:t>
            </a:r>
            <a:r>
              <a:rPr lang="fr-FR" sz="1500" dirty="0">
                <a:solidFill>
                  <a:srgbClr val="0B6482"/>
                </a:solidFill>
                <a:latin typeface="Marianne" panose="02000000000000000000" pitchFamily="50" charset="0"/>
              </a:rPr>
              <a:t>un déficit record…</a:t>
            </a:r>
            <a:endParaRPr lang="fr-FR" sz="1500" dirty="0">
              <a:solidFill>
                <a:srgbClr val="0B6482"/>
              </a:solidFill>
            </a:endParaRPr>
          </a:p>
        </p:txBody>
      </p:sp>
      <p:sp>
        <p:nvSpPr>
          <p:cNvPr id="6" name="Rectangle 5"/>
          <p:cNvSpPr/>
          <p:nvPr/>
        </p:nvSpPr>
        <p:spPr>
          <a:xfrm>
            <a:off x="753732" y="3605719"/>
            <a:ext cx="4662495" cy="300082"/>
          </a:xfrm>
          <a:prstGeom prst="rect">
            <a:avLst/>
          </a:prstGeom>
        </p:spPr>
        <p:txBody>
          <a:bodyPr wrap="none">
            <a:spAutoFit/>
          </a:bodyPr>
          <a:lstStyle/>
          <a:p>
            <a:pPr marL="14288" lvl="0" algn="ctr">
              <a:lnSpc>
                <a:spcPct val="90000"/>
              </a:lnSpc>
              <a:spcBef>
                <a:spcPct val="0"/>
              </a:spcBef>
              <a:defRPr/>
            </a:pPr>
            <a:r>
              <a:rPr lang="fr-FR" sz="1500" dirty="0">
                <a:solidFill>
                  <a:srgbClr val="0B6482"/>
                </a:solidFill>
                <a:latin typeface="Marianne" panose="02000000000000000000" pitchFamily="50" charset="0"/>
              </a:rPr>
              <a:t>…et des marges budgétaires en nette diminution</a:t>
            </a:r>
          </a:p>
        </p:txBody>
      </p:sp>
    </p:spTree>
    <p:extLst>
      <p:ext uri="{BB962C8B-B14F-4D97-AF65-F5344CB8AC3E}">
        <p14:creationId xmlns:p14="http://schemas.microsoft.com/office/powerpoint/2010/main" val="29930683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0"/>
          </p:nvPr>
        </p:nvSpPr>
        <p:spPr/>
        <p:txBody>
          <a:bodyPr/>
          <a:lstStyle/>
          <a:p>
            <a:r>
              <a:rPr lang="fr-FR" dirty="0" smtClean="0"/>
              <a:t>Le Mexique avec le monde</a:t>
            </a:r>
            <a:endParaRPr lang="fr-FR" dirty="0"/>
          </a:p>
        </p:txBody>
      </p:sp>
      <p:graphicFrame>
        <p:nvGraphicFramePr>
          <p:cNvPr id="3" name="Graphique 2"/>
          <p:cNvGraphicFramePr>
            <a:graphicFrameLocks/>
          </p:cNvGraphicFramePr>
          <p:nvPr>
            <p:extLst>
              <p:ext uri="{D42A27DB-BD31-4B8C-83A1-F6EECF244321}">
                <p14:modId xmlns:p14="http://schemas.microsoft.com/office/powerpoint/2010/main" val="2528525930"/>
              </p:ext>
            </p:extLst>
          </p:nvPr>
        </p:nvGraphicFramePr>
        <p:xfrm>
          <a:off x="7280364" y="3332253"/>
          <a:ext cx="4755191" cy="31718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59380379"/>
      </p:ext>
    </p:extLst>
  </p:cSld>
  <p:clrMapOvr>
    <a:masterClrMapping/>
  </p:clrMapOvr>
  <p:timing>
    <p:tnLst>
      <p:par>
        <p:cTn id="1" dur="indefinite" restart="never" nodeType="tmRoot"/>
      </p:par>
    </p:tnLst>
  </p:timing>
</p:sld>
</file>

<file path=ppt/theme/theme1.xml><?xml version="1.0" encoding="utf-8"?>
<a:theme xmlns:a="http://schemas.openxmlformats.org/drawingml/2006/main" name="Panorama">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488</TotalTime>
  <Words>1397</Words>
  <Application>Microsoft Office PowerPoint</Application>
  <PresentationFormat>Grand écran</PresentationFormat>
  <Paragraphs>153</Paragraphs>
  <Slides>21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21</vt:i4>
      </vt:variant>
    </vt:vector>
  </HeadingPairs>
  <TitlesOfParts>
    <vt:vector size="27" baseType="lpstr">
      <vt:lpstr>Malgun Gothic Semilight</vt:lpstr>
      <vt:lpstr>Arial</vt:lpstr>
      <vt:lpstr>Calibri</vt:lpstr>
      <vt:lpstr>Marianne</vt:lpstr>
      <vt:lpstr>Wingdings</vt:lpstr>
      <vt:lpstr>Panorama</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FranceAgriMer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VERSLUYS Henri</dc:creator>
  <cp:lastModifiedBy>VERSLUYS Henri</cp:lastModifiedBy>
  <cp:revision>85</cp:revision>
  <dcterms:created xsi:type="dcterms:W3CDTF">2025-04-03T15:40:27Z</dcterms:created>
  <dcterms:modified xsi:type="dcterms:W3CDTF">2025-08-14T15:42:13Z</dcterms:modified>
</cp:coreProperties>
</file>