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9" r:id="rId5"/>
    <p:sldId id="260" r:id="rId6"/>
    <p:sldId id="261" r:id="rId7"/>
    <p:sldId id="262" r:id="rId8"/>
    <p:sldId id="263" r:id="rId9"/>
    <p:sldId id="265" r:id="rId10"/>
    <p:sldId id="264"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B6482"/>
    <a:srgbClr val="2FB6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4" d="100"/>
          <a:sy n="114" d="100"/>
        </p:scale>
        <p:origin x="41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FFFF00"/>
              </a:solidFill>
              <a:ln w="19050">
                <a:solidFill>
                  <a:schemeClr val="lt1"/>
                </a:solidFill>
              </a:ln>
              <a:effectLst/>
            </c:spPr>
            <c:extLst>
              <c:ext xmlns:c16="http://schemas.microsoft.com/office/drawing/2014/chart" uri="{C3380CC4-5D6E-409C-BE32-E72D297353CC}">
                <c16:uniqueId val="{00000001-8C66-4B81-B16C-1DDDFB9E2D4A}"/>
              </c:ext>
            </c:extLst>
          </c:dPt>
          <c:dPt>
            <c:idx val="1"/>
            <c:bubble3D val="0"/>
            <c:spPr>
              <a:solidFill>
                <a:schemeClr val="accent6">
                  <a:lumMod val="20000"/>
                  <a:lumOff val="80000"/>
                </a:schemeClr>
              </a:solidFill>
              <a:ln w="19050">
                <a:solidFill>
                  <a:schemeClr val="lt1"/>
                </a:solidFill>
              </a:ln>
              <a:effectLst/>
            </c:spPr>
            <c:extLst>
              <c:ext xmlns:c16="http://schemas.microsoft.com/office/drawing/2014/chart" uri="{C3380CC4-5D6E-409C-BE32-E72D297353CC}">
                <c16:uniqueId val="{00000003-8C66-4B81-B16C-1DDDFB9E2D4A}"/>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8C66-4B81-B16C-1DDDFB9E2D4A}"/>
              </c:ext>
            </c:extLst>
          </c:dPt>
          <c:dPt>
            <c:idx val="3"/>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7-8C66-4B81-B16C-1DDDFB9E2D4A}"/>
              </c:ext>
            </c:extLst>
          </c:dPt>
          <c:dPt>
            <c:idx val="4"/>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9-8C66-4B81-B16C-1DDDFB9E2D4A}"/>
              </c:ext>
            </c:extLst>
          </c:dPt>
          <c:dPt>
            <c:idx val="5"/>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B-8C66-4B81-B16C-1DDDFB9E2D4A}"/>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C66-4B81-B16C-1DDDFB9E2D4A}"/>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C66-4B81-B16C-1DDDFB9E2D4A}"/>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8C66-4B81-B16C-1DDDFB9E2D4A}"/>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8C66-4B81-B16C-1DDDFB9E2D4A}"/>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8C66-4B81-B16C-1DDDFB9E2D4A}"/>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8C66-4B81-B16C-1DDDFB9E2D4A}"/>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8C66-4B81-B16C-1DDDFB9E2D4A}"/>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1B-8C66-4B81-B16C-1DDDFB9E2D4A}"/>
              </c:ext>
            </c:extLst>
          </c:dPt>
          <c:dPt>
            <c:idx val="14"/>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1D-8C66-4B81-B16C-1DDDFB9E2D4A}"/>
              </c:ext>
            </c:extLst>
          </c:dPt>
          <c:dPt>
            <c:idx val="15"/>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1F-8C66-4B81-B16C-1DDDFB9E2D4A}"/>
              </c:ext>
            </c:extLst>
          </c:dPt>
          <c:dLbls>
            <c:dLbl>
              <c:idx val="0"/>
              <c:layout>
                <c:manualLayout>
                  <c:x val="-0.22536247290072284"/>
                  <c:y val="-0.1350858839634087"/>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9189816958621168"/>
                      <c:h val="0.28058681227253351"/>
                    </c:manualLayout>
                  </c15:layout>
                </c:ext>
                <c:ext xmlns:c16="http://schemas.microsoft.com/office/drawing/2014/chart" uri="{C3380CC4-5D6E-409C-BE32-E72D297353CC}">
                  <c16:uniqueId val="{00000001-8C66-4B81-B16C-1DDDFB9E2D4A}"/>
                </c:ext>
              </c:extLst>
            </c:dLbl>
            <c:dLbl>
              <c:idx val="1"/>
              <c:layout>
                <c:manualLayout>
                  <c:x val="0.17985495337944127"/>
                  <c:y val="-3.044003491917768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8C66-4B81-B16C-1DDDFB9E2D4A}"/>
                </c:ext>
              </c:extLst>
            </c:dLbl>
            <c:dLbl>
              <c:idx val="2"/>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C66-4B81-B16C-1DDDFB9E2D4A}"/>
                </c:ext>
              </c:extLst>
            </c:dLbl>
            <c:dLbl>
              <c:idx val="3"/>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C66-4B81-B16C-1DDDFB9E2D4A}"/>
                </c:ext>
              </c:extLst>
            </c:dLbl>
            <c:dLbl>
              <c:idx val="4"/>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8C66-4B81-B16C-1DDDFB9E2D4A}"/>
                </c:ext>
              </c:extLst>
            </c:dLbl>
            <c:dLbl>
              <c:idx val="5"/>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8C66-4B81-B16C-1DDDFB9E2D4A}"/>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extLst>
                <c:ext xmlns:c15="http://schemas.microsoft.com/office/drawing/2012/chart" uri="{02D57815-91ED-43cb-92C2-25804820EDAC}">
                  <c15:fullRef>
                    <c15:sqref>'Import. TBB céréales compo.'!$C$22:$C$29</c15:sqref>
                  </c15:fullRef>
                </c:ext>
              </c:extLst>
              <c:f>'Import. TBB céréales compo.'!$C$24:$C$29</c:f>
              <c:strCache>
                <c:ptCount val="6"/>
                <c:pt idx="0">
                  <c:v>1005 - Maïs</c:v>
                </c:pt>
                <c:pt idx="1">
                  <c:v>100199 - Blé tendre</c:v>
                </c:pt>
                <c:pt idx="2">
                  <c:v>1006 - Riz</c:v>
                </c:pt>
                <c:pt idx="3">
                  <c:v>1107 - Malt</c:v>
                </c:pt>
                <c:pt idx="4">
                  <c:v>Autres produits de la minoterie</c:v>
                </c:pt>
                <c:pt idx="5">
                  <c:v>Autres céréales</c:v>
                </c:pt>
              </c:strCache>
            </c:strRef>
          </c:cat>
          <c:val>
            <c:numRef>
              <c:extLst>
                <c:ext xmlns:c15="http://schemas.microsoft.com/office/drawing/2012/chart" uri="{02D57815-91ED-43cb-92C2-25804820EDAC}">
                  <c15:fullRef>
                    <c15:sqref>'Import. TBB céréales compo.'!$M$22:$M$29</c15:sqref>
                  </c15:fullRef>
                </c:ext>
              </c:extLst>
              <c:f>'Import. TBB céréales compo.'!$M$24:$M$29</c:f>
              <c:numCache>
                <c:formatCode>0%</c:formatCode>
                <c:ptCount val="6"/>
                <c:pt idx="0">
                  <c:v>0.64750534921064917</c:v>
                </c:pt>
                <c:pt idx="1">
                  <c:v>0.14652323473011891</c:v>
                </c:pt>
                <c:pt idx="2">
                  <c:v>7.6413765140331949E-2</c:v>
                </c:pt>
                <c:pt idx="3">
                  <c:v>5.4126197296502671E-2</c:v>
                </c:pt>
                <c:pt idx="4">
                  <c:v>6.3116381751272044E-2</c:v>
                </c:pt>
                <c:pt idx="5">
                  <c:v>1.2315071737585857E-2</c:v>
                </c:pt>
              </c:numCache>
            </c:numRef>
          </c:val>
          <c:extLst>
            <c:ext xmlns:c15="http://schemas.microsoft.com/office/drawing/2012/chart" uri="{02D57815-91ED-43cb-92C2-25804820EDAC}">
              <c15:categoryFilterExceptions/>
            </c:ext>
            <c:ext xmlns:c16="http://schemas.microsoft.com/office/drawing/2014/chart" uri="{C3380CC4-5D6E-409C-BE32-E72D297353CC}">
              <c16:uniqueId val="{00000020-8C66-4B81-B16C-1DDDFB9E2D4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190120 - farine'!$C$36</c:f>
              <c:strCache>
                <c:ptCount val="1"/>
                <c:pt idx="0">
                  <c:v>États-Unis</c:v>
                </c:pt>
              </c:strCache>
            </c:strRef>
          </c:tx>
          <c:spPr>
            <a:solidFill>
              <a:srgbClr val="00B050"/>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farine'!$D$36:$M$36</c:f>
              <c:numCache>
                <c:formatCode>0%</c:formatCode>
                <c:ptCount val="10"/>
                <c:pt idx="0">
                  <c:v>0.95527198211624442</c:v>
                </c:pt>
                <c:pt idx="1">
                  <c:v>0.94372143465799052</c:v>
                </c:pt>
                <c:pt idx="2">
                  <c:v>0.9505621693121693</c:v>
                </c:pt>
                <c:pt idx="3">
                  <c:v>0.94731236929749829</c:v>
                </c:pt>
                <c:pt idx="4">
                  <c:v>0.91359452884435444</c:v>
                </c:pt>
                <c:pt idx="5">
                  <c:v>0.73969099971948293</c:v>
                </c:pt>
                <c:pt idx="6">
                  <c:v>0.80905761577945667</c:v>
                </c:pt>
                <c:pt idx="7">
                  <c:v>0.77718780727630288</c:v>
                </c:pt>
                <c:pt idx="8">
                  <c:v>0.86241996388113606</c:v>
                </c:pt>
                <c:pt idx="9">
                  <c:v>0.88497794178523692</c:v>
                </c:pt>
              </c:numCache>
            </c:numRef>
          </c:val>
          <c:extLst>
            <c:ext xmlns:c16="http://schemas.microsoft.com/office/drawing/2014/chart" uri="{C3380CC4-5D6E-409C-BE32-E72D297353CC}">
              <c16:uniqueId val="{00000000-9676-4480-ABC7-D7336C8FE564}"/>
            </c:ext>
          </c:extLst>
        </c:ser>
        <c:ser>
          <c:idx val="2"/>
          <c:order val="2"/>
          <c:tx>
            <c:strRef>
              <c:f>'Import. 190120 - farine'!$C$37</c:f>
              <c:strCache>
                <c:ptCount val="1"/>
                <c:pt idx="0">
                  <c:v>Canada</c:v>
                </c:pt>
              </c:strCache>
            </c:strRef>
          </c:tx>
          <c:spPr>
            <a:solidFill>
              <a:srgbClr val="92D050"/>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farine'!$D$37:$M$37</c:f>
              <c:numCache>
                <c:formatCode>0%</c:formatCode>
                <c:ptCount val="10"/>
                <c:pt idx="0">
                  <c:v>9.7056631892697472E-3</c:v>
                </c:pt>
                <c:pt idx="1">
                  <c:v>1.3827562165930746E-2</c:v>
                </c:pt>
                <c:pt idx="2">
                  <c:v>1.6803075396825396E-2</c:v>
                </c:pt>
                <c:pt idx="3">
                  <c:v>1.8898613585314847E-2</c:v>
                </c:pt>
                <c:pt idx="4">
                  <c:v>1.8611456082747828E-2</c:v>
                </c:pt>
                <c:pt idx="5">
                  <c:v>1.4953714692618086E-2</c:v>
                </c:pt>
                <c:pt idx="6">
                  <c:v>3.7790530019032237E-2</c:v>
                </c:pt>
                <c:pt idx="7">
                  <c:v>4.6656833824975416E-2</c:v>
                </c:pt>
                <c:pt idx="8">
                  <c:v>4.5181415202758167E-2</c:v>
                </c:pt>
                <c:pt idx="9">
                  <c:v>7.9929981430886227E-2</c:v>
                </c:pt>
              </c:numCache>
            </c:numRef>
          </c:val>
          <c:extLst>
            <c:ext xmlns:c16="http://schemas.microsoft.com/office/drawing/2014/chart" uri="{C3380CC4-5D6E-409C-BE32-E72D297353CC}">
              <c16:uniqueId val="{00000001-9676-4480-ABC7-D7336C8FE564}"/>
            </c:ext>
          </c:extLst>
        </c:ser>
        <c:ser>
          <c:idx val="3"/>
          <c:order val="3"/>
          <c:tx>
            <c:strRef>
              <c:f>'Import. 190120 - farine'!$C$38</c:f>
              <c:strCache>
                <c:ptCount val="1"/>
                <c:pt idx="0">
                  <c:v>Espagne</c:v>
                </c:pt>
              </c:strCache>
            </c:strRef>
          </c:tx>
          <c:spPr>
            <a:solidFill>
              <a:schemeClr val="accent5"/>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farine'!$D$38:$M$38</c:f>
              <c:numCache>
                <c:formatCode>0%</c:formatCode>
                <c:ptCount val="10"/>
                <c:pt idx="0">
                  <c:v>5.4769001490312967E-3</c:v>
                </c:pt>
                <c:pt idx="1">
                  <c:v>6.4877217445193274E-3</c:v>
                </c:pt>
                <c:pt idx="2">
                  <c:v>5.9523809523809521E-3</c:v>
                </c:pt>
                <c:pt idx="3">
                  <c:v>6.8739834249864455E-3</c:v>
                </c:pt>
                <c:pt idx="4">
                  <c:v>5.8011942634524759E-3</c:v>
                </c:pt>
                <c:pt idx="5">
                  <c:v>1.2946939127807867E-3</c:v>
                </c:pt>
                <c:pt idx="6">
                  <c:v>9.5882115462252726E-3</c:v>
                </c:pt>
                <c:pt idx="7">
                  <c:v>4.6705998033431664E-3</c:v>
                </c:pt>
                <c:pt idx="8">
                  <c:v>1.3922180265966179E-2</c:v>
                </c:pt>
                <c:pt idx="9">
                  <c:v>2.8255804326485234E-2</c:v>
                </c:pt>
              </c:numCache>
            </c:numRef>
          </c:val>
          <c:extLst>
            <c:ext xmlns:c16="http://schemas.microsoft.com/office/drawing/2014/chart" uri="{C3380CC4-5D6E-409C-BE32-E72D297353CC}">
              <c16:uniqueId val="{00000002-9676-4480-ABC7-D7336C8FE564}"/>
            </c:ext>
          </c:extLst>
        </c:ser>
        <c:ser>
          <c:idx val="4"/>
          <c:order val="4"/>
          <c:tx>
            <c:strRef>
              <c:f>'Import. 190120 - farine'!$C$39</c:f>
              <c:strCache>
                <c:ptCount val="1"/>
                <c:pt idx="0">
                  <c:v>France</c:v>
                </c:pt>
              </c:strCache>
            </c:strRef>
          </c:tx>
          <c:spPr>
            <a:solidFill>
              <a:srgbClr val="00B0F0"/>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farine'!$D$39:$M$39</c:f>
              <c:numCache>
                <c:formatCode>0%</c:formatCode>
                <c:ptCount val="10"/>
                <c:pt idx="0">
                  <c:v>7.9545454545454537E-3</c:v>
                </c:pt>
                <c:pt idx="1">
                  <c:v>9.6831667828646689E-3</c:v>
                </c:pt>
                <c:pt idx="2">
                  <c:v>9.6312830687830687E-3</c:v>
                </c:pt>
                <c:pt idx="3">
                  <c:v>1.0146386801951825E-2</c:v>
                </c:pt>
                <c:pt idx="4">
                  <c:v>4.8485054694544158E-3</c:v>
                </c:pt>
                <c:pt idx="5">
                  <c:v>4.035129361500119E-3</c:v>
                </c:pt>
                <c:pt idx="6">
                  <c:v>6.1422227348751366E-3</c:v>
                </c:pt>
                <c:pt idx="7">
                  <c:v>1.288102261553589E-2</c:v>
                </c:pt>
                <c:pt idx="8">
                  <c:v>5.3849942538171068E-3</c:v>
                </c:pt>
                <c:pt idx="9">
                  <c:v>3.5127559166873647E-3</c:v>
                </c:pt>
              </c:numCache>
            </c:numRef>
          </c:val>
          <c:extLst>
            <c:ext xmlns:c16="http://schemas.microsoft.com/office/drawing/2014/chart" uri="{C3380CC4-5D6E-409C-BE32-E72D297353CC}">
              <c16:uniqueId val="{00000003-9676-4480-ABC7-D7336C8FE564}"/>
            </c:ext>
          </c:extLst>
        </c:ser>
        <c:ser>
          <c:idx val="5"/>
          <c:order val="5"/>
          <c:tx>
            <c:strRef>
              <c:f>'Import. 190120 - farine'!$C$40</c:f>
              <c:strCache>
                <c:ptCount val="1"/>
                <c:pt idx="0">
                  <c:v>Allemagne</c:v>
                </c:pt>
              </c:strCache>
            </c:strRef>
          </c:tx>
          <c:spPr>
            <a:solidFill>
              <a:schemeClr val="tx2">
                <a:lumMod val="60000"/>
                <a:lumOff val="40000"/>
              </a:schemeClr>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farine'!$D$40:$M$40</c:f>
              <c:numCache>
                <c:formatCode>0%</c:formatCode>
                <c:ptCount val="10"/>
                <c:pt idx="0">
                  <c:v>6.5201192250372584E-4</c:v>
                </c:pt>
                <c:pt idx="1">
                  <c:v>2.7112866992021071E-4</c:v>
                </c:pt>
                <c:pt idx="2">
                  <c:v>5.7870370370370367E-4</c:v>
                </c:pt>
                <c:pt idx="3">
                  <c:v>1.0262566803500891E-3</c:v>
                </c:pt>
                <c:pt idx="4">
                  <c:v>1.2078732923903983E-3</c:v>
                </c:pt>
                <c:pt idx="5">
                  <c:v>3.3446259413503658E-4</c:v>
                </c:pt>
                <c:pt idx="6">
                  <c:v>1.052540515600669E-3</c:v>
                </c:pt>
                <c:pt idx="7">
                  <c:v>7.866273352999017E-4</c:v>
                </c:pt>
                <c:pt idx="8">
                  <c:v>0</c:v>
                </c:pt>
                <c:pt idx="9">
                  <c:v>1.5730523128599982E-3</c:v>
                </c:pt>
              </c:numCache>
            </c:numRef>
          </c:val>
          <c:extLst>
            <c:ext xmlns:c16="http://schemas.microsoft.com/office/drawing/2014/chart" uri="{C3380CC4-5D6E-409C-BE32-E72D297353CC}">
              <c16:uniqueId val="{00000004-9676-4480-ABC7-D7336C8FE564}"/>
            </c:ext>
          </c:extLst>
        </c:ser>
        <c:ser>
          <c:idx val="6"/>
          <c:order val="6"/>
          <c:tx>
            <c:strRef>
              <c:f>'Import. 190120 - farine'!$C$41</c:f>
              <c:strCache>
                <c:ptCount val="1"/>
                <c:pt idx="0">
                  <c:v>Belgique</c:v>
                </c:pt>
              </c:strCache>
            </c:strRef>
          </c:tx>
          <c:spPr>
            <a:solidFill>
              <a:schemeClr val="tx2">
                <a:lumMod val="40000"/>
                <a:lumOff val="60000"/>
              </a:schemeClr>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farine'!$D$41:$M$41</c:f>
              <c:numCache>
                <c:formatCode>0%</c:formatCode>
                <c:ptCount val="10"/>
                <c:pt idx="0">
                  <c:v>4.713114754098361E-3</c:v>
                </c:pt>
                <c:pt idx="1">
                  <c:v>2.2271283600588739E-3</c:v>
                </c:pt>
                <c:pt idx="2">
                  <c:v>1.240079365079365E-3</c:v>
                </c:pt>
                <c:pt idx="3">
                  <c:v>4.0663000542173343E-4</c:v>
                </c:pt>
                <c:pt idx="4">
                  <c:v>8.5061499464112551E-4</c:v>
                </c:pt>
                <c:pt idx="5">
                  <c:v>8.1997281142783159E-4</c:v>
                </c:pt>
                <c:pt idx="6">
                  <c:v>5.5943249322336925E-3</c:v>
                </c:pt>
                <c:pt idx="7">
                  <c:v>0</c:v>
                </c:pt>
                <c:pt idx="8">
                  <c:v>0</c:v>
                </c:pt>
                <c:pt idx="9">
                  <c:v>6.9782019893789397E-4</c:v>
                </c:pt>
              </c:numCache>
            </c:numRef>
          </c:val>
          <c:extLst>
            <c:ext xmlns:c16="http://schemas.microsoft.com/office/drawing/2014/chart" uri="{C3380CC4-5D6E-409C-BE32-E72D297353CC}">
              <c16:uniqueId val="{00000005-9676-4480-ABC7-D7336C8FE564}"/>
            </c:ext>
          </c:extLst>
        </c:ser>
        <c:ser>
          <c:idx val="7"/>
          <c:order val="7"/>
          <c:tx>
            <c:strRef>
              <c:f>'Import. 190120 - farine'!$C$42</c:f>
              <c:strCache>
                <c:ptCount val="1"/>
                <c:pt idx="0">
                  <c:v>Chine</c:v>
                </c:pt>
              </c:strCache>
            </c:strRef>
          </c:tx>
          <c:spPr>
            <a:solidFill>
              <a:schemeClr val="accent6"/>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farine'!$D$42:$M$42</c:f>
              <c:numCache>
                <c:formatCode>0%</c:formatCode>
                <c:ptCount val="10"/>
                <c:pt idx="0">
                  <c:v>1.8628912071535022E-5</c:v>
                </c:pt>
                <c:pt idx="1">
                  <c:v>1.9366333565729336E-4</c:v>
                </c:pt>
                <c:pt idx="2">
                  <c:v>3.720238095238095E-4</c:v>
                </c:pt>
                <c:pt idx="3">
                  <c:v>2.9045000387266671E-4</c:v>
                </c:pt>
                <c:pt idx="4">
                  <c:v>4.593320971062078E-4</c:v>
                </c:pt>
                <c:pt idx="5">
                  <c:v>2.6972789849599726E-4</c:v>
                </c:pt>
                <c:pt idx="6">
                  <c:v>3.0278562777553492E-4</c:v>
                </c:pt>
                <c:pt idx="7">
                  <c:v>0</c:v>
                </c:pt>
                <c:pt idx="8">
                  <c:v>0</c:v>
                </c:pt>
                <c:pt idx="9">
                  <c:v>4.4944351795999954E-4</c:v>
                </c:pt>
              </c:numCache>
            </c:numRef>
          </c:val>
          <c:extLst>
            <c:ext xmlns:c16="http://schemas.microsoft.com/office/drawing/2014/chart" uri="{C3380CC4-5D6E-409C-BE32-E72D297353CC}">
              <c16:uniqueId val="{00000006-9676-4480-ABC7-D7336C8FE564}"/>
            </c:ext>
          </c:extLst>
        </c:ser>
        <c:ser>
          <c:idx val="8"/>
          <c:order val="8"/>
          <c:tx>
            <c:strRef>
              <c:f>'Import. 190120 - farine'!$C$43</c:f>
              <c:strCache>
                <c:ptCount val="1"/>
                <c:pt idx="0">
                  <c:v>Brésil</c:v>
                </c:pt>
              </c:strCache>
            </c:strRef>
          </c:tx>
          <c:spPr>
            <a:solidFill>
              <a:schemeClr val="accent3"/>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farine'!$D$43:$M$43</c:f>
              <c:numCache>
                <c:formatCode>0%</c:formatCode>
                <c:ptCount val="10"/>
                <c:pt idx="0">
                  <c:v>3.353204172876304E-4</c:v>
                </c:pt>
                <c:pt idx="1">
                  <c:v>2.7112866992021071E-4</c:v>
                </c:pt>
                <c:pt idx="2">
                  <c:v>3.9269179894179892E-4</c:v>
                </c:pt>
                <c:pt idx="3">
                  <c:v>9.6816667957555575E-5</c:v>
                </c:pt>
                <c:pt idx="4">
                  <c:v>2.7219679828516019E-4</c:v>
                </c:pt>
                <c:pt idx="5">
                  <c:v>8.631292751871912E-5</c:v>
                </c:pt>
                <c:pt idx="6">
                  <c:v>1.153469058192514E-4</c:v>
                </c:pt>
                <c:pt idx="7">
                  <c:v>0</c:v>
                </c:pt>
                <c:pt idx="8">
                  <c:v>0</c:v>
                </c:pt>
                <c:pt idx="9">
                  <c:v>3.1934144697157862E-4</c:v>
                </c:pt>
              </c:numCache>
            </c:numRef>
          </c:val>
          <c:extLst>
            <c:ext xmlns:c16="http://schemas.microsoft.com/office/drawing/2014/chart" uri="{C3380CC4-5D6E-409C-BE32-E72D297353CC}">
              <c16:uniqueId val="{00000007-9676-4480-ABC7-D7336C8FE564}"/>
            </c:ext>
          </c:extLst>
        </c:ser>
        <c:ser>
          <c:idx val="9"/>
          <c:order val="9"/>
          <c:tx>
            <c:strRef>
              <c:f>'Import. 190120 - farine'!$C$44</c:f>
              <c:strCache>
                <c:ptCount val="1"/>
                <c:pt idx="0">
                  <c:v>Italie</c:v>
                </c:pt>
              </c:strCache>
            </c:strRef>
          </c:tx>
          <c:spPr>
            <a:solidFill>
              <a:schemeClr val="accent5">
                <a:lumMod val="40000"/>
                <a:lumOff val="60000"/>
              </a:schemeClr>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farine'!$D$44:$M$44</c:f>
              <c:numCache>
                <c:formatCode>0%</c:formatCode>
                <c:ptCount val="10"/>
                <c:pt idx="0">
                  <c:v>1.6952309985096871E-3</c:v>
                </c:pt>
                <c:pt idx="1">
                  <c:v>2.3820590285847086E-3</c:v>
                </c:pt>
                <c:pt idx="2">
                  <c:v>1.6327711640211639E-3</c:v>
                </c:pt>
                <c:pt idx="3">
                  <c:v>1.200526682673689E-3</c:v>
                </c:pt>
                <c:pt idx="4">
                  <c:v>8.6762729453394806E-4</c:v>
                </c:pt>
                <c:pt idx="5">
                  <c:v>1.078911593983989E-4</c:v>
                </c:pt>
                <c:pt idx="6">
                  <c:v>1.0092854259184497E-4</c:v>
                </c:pt>
                <c:pt idx="7">
                  <c:v>3.9331366764995085E-4</c:v>
                </c:pt>
                <c:pt idx="8">
                  <c:v>2.6268264652766379E-4</c:v>
                </c:pt>
                <c:pt idx="9">
                  <c:v>1.7741191498421035E-4</c:v>
                </c:pt>
              </c:numCache>
            </c:numRef>
          </c:val>
          <c:extLst>
            <c:ext xmlns:c16="http://schemas.microsoft.com/office/drawing/2014/chart" uri="{C3380CC4-5D6E-409C-BE32-E72D297353CC}">
              <c16:uniqueId val="{00000008-9676-4480-ABC7-D7336C8FE564}"/>
            </c:ext>
          </c:extLst>
        </c:ser>
        <c:ser>
          <c:idx val="10"/>
          <c:order val="10"/>
          <c:tx>
            <c:strRef>
              <c:f>'Import. 190120 - farine'!$C$45</c:f>
              <c:strCache>
                <c:ptCount val="1"/>
                <c:pt idx="0">
                  <c:v>Danemark</c:v>
                </c:pt>
              </c:strCache>
            </c:strRef>
          </c:tx>
          <c:spPr>
            <a:solidFill>
              <a:schemeClr val="tx2">
                <a:lumMod val="20000"/>
                <a:lumOff val="80000"/>
              </a:schemeClr>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farine'!$D$45:$M$45</c:f>
              <c:numCache>
                <c:formatCode>0%</c:formatCode>
                <c:ptCount val="10"/>
                <c:pt idx="0">
                  <c:v>3.5394932935916544E-3</c:v>
                </c:pt>
                <c:pt idx="1">
                  <c:v>3.9894647145402437E-3</c:v>
                </c:pt>
                <c:pt idx="2">
                  <c:v>3.6168981481481482E-3</c:v>
                </c:pt>
                <c:pt idx="3">
                  <c:v>3.737123383161645E-3</c:v>
                </c:pt>
                <c:pt idx="4">
                  <c:v>3.2153246797434545E-3</c:v>
                </c:pt>
                <c:pt idx="5">
                  <c:v>2.2872925792460567E-3</c:v>
                </c:pt>
                <c:pt idx="6">
                  <c:v>2.9413460983909105E-3</c:v>
                </c:pt>
                <c:pt idx="7">
                  <c:v>0</c:v>
                </c:pt>
                <c:pt idx="8">
                  <c:v>0</c:v>
                </c:pt>
                <c:pt idx="9">
                  <c:v>4.7309843995789426E-5</c:v>
                </c:pt>
              </c:numCache>
            </c:numRef>
          </c:val>
          <c:extLst>
            <c:ext xmlns:c16="http://schemas.microsoft.com/office/drawing/2014/chart" uri="{C3380CC4-5D6E-409C-BE32-E72D297353CC}">
              <c16:uniqueId val="{00000009-9676-4480-ABC7-D7336C8FE564}"/>
            </c:ext>
          </c:extLst>
        </c:ser>
        <c:ser>
          <c:idx val="11"/>
          <c:order val="11"/>
          <c:tx>
            <c:strRef>
              <c:f>'Import. 190120 - farine'!$C$46</c:f>
              <c:strCache>
                <c:ptCount val="1"/>
                <c:pt idx="0">
                  <c:v>Autres</c:v>
                </c:pt>
              </c:strCache>
            </c:strRef>
          </c:tx>
          <c:spPr>
            <a:solidFill>
              <a:schemeClr val="bg1">
                <a:lumMod val="85000"/>
              </a:schemeClr>
            </a:solidFill>
            <a:ln>
              <a:noFill/>
            </a:ln>
            <a:effectLst/>
          </c:spPr>
          <c:invertIfNegative val="0"/>
          <c:cat>
            <c:strRef>
              <c:f>'Import. 190120 - farine'!$D$34:$M$34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farine'!$D$46:$M$46</c:f>
              <c:numCache>
                <c:formatCode>0%</c:formatCode>
                <c:ptCount val="10"/>
                <c:pt idx="0">
                  <c:v>1.0637108792846498E-2</c:v>
                </c:pt>
                <c:pt idx="1">
                  <c:v>1.6945541870013171E-2</c:v>
                </c:pt>
                <c:pt idx="2">
                  <c:v>9.2179232804232812E-3</c:v>
                </c:pt>
                <c:pt idx="3">
                  <c:v>1.0010843466811246E-2</c:v>
                </c:pt>
                <c:pt idx="4">
                  <c:v>5.0271346183290516E-2</c:v>
                </c:pt>
                <c:pt idx="5">
                  <c:v>0.236119802343396</c:v>
                </c:pt>
                <c:pt idx="6">
                  <c:v>0.12731414729799873</c:v>
                </c:pt>
                <c:pt idx="7">
                  <c:v>0.15742379547689281</c:v>
                </c:pt>
                <c:pt idx="8">
                  <c:v>7.2828763749794773E-2</c:v>
                </c:pt>
                <c:pt idx="9">
                  <c:v>5.9137304994736782E-5</c:v>
                </c:pt>
              </c:numCache>
            </c:numRef>
          </c:val>
          <c:extLst>
            <c:ext xmlns:c16="http://schemas.microsoft.com/office/drawing/2014/chart" uri="{C3380CC4-5D6E-409C-BE32-E72D297353CC}">
              <c16:uniqueId val="{0000000A-9676-4480-ABC7-D7336C8FE564}"/>
            </c:ext>
          </c:extLst>
        </c:ser>
        <c:dLbls>
          <c:showLegendKey val="0"/>
          <c:showVal val="0"/>
          <c:showCatName val="0"/>
          <c:showSerName val="0"/>
          <c:showPercent val="0"/>
          <c:showBubbleSize val="0"/>
        </c:dLbls>
        <c:gapWidth val="150"/>
        <c:overlap val="100"/>
        <c:axId val="530843568"/>
        <c:axId val="530844352"/>
        <c:extLst>
          <c:ext xmlns:c15="http://schemas.microsoft.com/office/drawing/2012/chart" uri="{02D57815-91ED-43cb-92C2-25804820EDAC}">
            <c15:filteredBarSeries>
              <c15:ser>
                <c:idx val="0"/>
                <c:order val="0"/>
                <c:tx>
                  <c:strRef>
                    <c:extLst>
                      <c:ext uri="{02D57815-91ED-43cb-92C2-25804820EDAC}">
                        <c15:formulaRef>
                          <c15:sqref>'Import. 190120 - farine'!$C$35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190120 - farine'!$D$34:$M$34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190120 - farine'!$D$35:$M$35</c15:sqref>
                        </c15:formulaRef>
                      </c:ext>
                    </c:extLst>
                    <c:numCache>
                      <c:formatCode>0%</c:formatCode>
                      <c:ptCount val="10"/>
                      <c:pt idx="0">
                        <c:v>0.98936289120715359</c:v>
                      </c:pt>
                      <c:pt idx="1">
                        <c:v>0.9830544581299866</c:v>
                      </c:pt>
                      <c:pt idx="2">
                        <c:v>0.99078207671957663</c:v>
                      </c:pt>
                      <c:pt idx="3">
                        <c:v>0.98998915653318875</c:v>
                      </c:pt>
                      <c:pt idx="4">
                        <c:v>0.94972865381670946</c:v>
                      </c:pt>
                      <c:pt idx="5">
                        <c:v>0.76388019765660398</c:v>
                      </c:pt>
                      <c:pt idx="6">
                        <c:v>0.87268585270200116</c:v>
                      </c:pt>
                      <c:pt idx="7">
                        <c:v>0.84257620452310722</c:v>
                      </c:pt>
                      <c:pt idx="8">
                        <c:v>0.92717123625020514</c:v>
                      </c:pt>
                      <c:pt idx="9">
                        <c:v>0.99994086269500515</c:v>
                      </c:pt>
                    </c:numCache>
                  </c:numRef>
                </c:val>
                <c:extLst>
                  <c:ext xmlns:c16="http://schemas.microsoft.com/office/drawing/2014/chart" uri="{C3380CC4-5D6E-409C-BE32-E72D297353CC}">
                    <c16:uniqueId val="{0000000B-9676-4480-ABC7-D7336C8FE564}"/>
                  </c:ext>
                </c:extLst>
              </c15:ser>
            </c15:filteredBarSeries>
          </c:ext>
        </c:extLst>
      </c:barChart>
      <c:catAx>
        <c:axId val="530843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44352"/>
        <c:crosses val="autoZero"/>
        <c:auto val="1"/>
        <c:lblAlgn val="ctr"/>
        <c:lblOffset val="100"/>
        <c:noMultiLvlLbl val="0"/>
      </c:catAx>
      <c:valAx>
        <c:axId val="530844352"/>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43568"/>
        <c:crosses val="autoZero"/>
        <c:crossBetween val="between"/>
      </c:valAx>
      <c:spPr>
        <a:noFill/>
        <a:ln>
          <a:noFill/>
        </a:ln>
        <a:effectLst/>
      </c:spPr>
    </c:plotArea>
    <c:legend>
      <c:legendPos val="b"/>
      <c:layout>
        <c:manualLayout>
          <c:xMode val="edge"/>
          <c:yMode val="edge"/>
          <c:x val="0.17316106999034117"/>
          <c:y val="0.76657059193043775"/>
          <c:w val="0.80139235620045213"/>
          <c:h val="0.213955490085935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FFC000"/>
              </a:solidFill>
              <a:ln w="19050">
                <a:solidFill>
                  <a:schemeClr val="lt1"/>
                </a:solidFill>
              </a:ln>
              <a:effectLst/>
            </c:spPr>
            <c:extLst>
              <c:ext xmlns:c16="http://schemas.microsoft.com/office/drawing/2014/chart" uri="{C3380CC4-5D6E-409C-BE32-E72D297353CC}">
                <c16:uniqueId val="{00000001-8C83-4079-BF88-9125A036DC3F}"/>
              </c:ext>
            </c:extLst>
          </c:dPt>
          <c:dPt>
            <c:idx val="1"/>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3-8C83-4079-BF88-9125A036DC3F}"/>
              </c:ext>
            </c:extLst>
          </c:dPt>
          <c:dPt>
            <c:idx val="2"/>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5-8C83-4079-BF88-9125A036DC3F}"/>
              </c:ext>
            </c:extLst>
          </c:dPt>
          <c:dPt>
            <c:idx val="3"/>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7-8C83-4079-BF88-9125A036DC3F}"/>
              </c:ext>
            </c:extLst>
          </c:dPt>
          <c:dPt>
            <c:idx val="4"/>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9-8C83-4079-BF88-9125A036DC3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C83-4079-BF88-9125A036DC3F}"/>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C83-4079-BF88-9125A036DC3F}"/>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C83-4079-BF88-9125A036DC3F}"/>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8C83-4079-BF88-9125A036DC3F}"/>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8C83-4079-BF88-9125A036DC3F}"/>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8C83-4079-BF88-9125A036DC3F}"/>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8C83-4079-BF88-9125A036DC3F}"/>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8C83-4079-BF88-9125A036DC3F}"/>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1B-8C83-4079-BF88-9125A036DC3F}"/>
              </c:ext>
            </c:extLst>
          </c:dPt>
          <c:dPt>
            <c:idx val="14"/>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1D-8C83-4079-BF88-9125A036DC3F}"/>
              </c:ext>
            </c:extLst>
          </c:dPt>
          <c:dPt>
            <c:idx val="15"/>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1F-8C83-4079-BF88-9125A036DC3F}"/>
              </c:ext>
            </c:extLst>
          </c:dPt>
          <c:dLbls>
            <c:dLbl>
              <c:idx val="0"/>
              <c:layout>
                <c:manualLayout>
                  <c:x val="-0.26025150843119116"/>
                  <c:y val="-0.10166188850454114"/>
                </c:manualLayout>
              </c:layout>
              <c:spPr>
                <a:noFill/>
                <a:ln>
                  <a:noFill/>
                </a:ln>
                <a:effectLst/>
              </c:spPr>
              <c:txPr>
                <a:bodyPr rot="0" spcFirstLastPara="1" vertOverflow="ellipsis" vert="horz" wrap="square" lIns="38100" tIns="19050" rIns="38100" bIns="19050" anchor="ctr" anchorCtr="1">
                  <a:noAutofit/>
                </a:bodyPr>
                <a:lstStyle/>
                <a:p>
                  <a:pPr>
                    <a:defRPr sz="2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43460760591334652"/>
                      <c:h val="0.49738362323354862"/>
                    </c:manualLayout>
                  </c15:layout>
                </c:ext>
                <c:ext xmlns:c16="http://schemas.microsoft.com/office/drawing/2014/chart" uri="{C3380CC4-5D6E-409C-BE32-E72D297353CC}">
                  <c16:uniqueId val="{00000001-8C83-4079-BF88-9125A036DC3F}"/>
                </c:ext>
              </c:extLst>
            </c:dLbl>
            <c:dLbl>
              <c:idx val="1"/>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dk1">
                          <a:lumMod val="65000"/>
                          <a:lumOff val="35000"/>
                        </a:schemeClr>
                      </a:solidFill>
                      <a:latin typeface="Marianne" panose="02000000000000000000" pitchFamily="50" charset="0"/>
                      <a:ea typeface="+mn-ea"/>
                      <a:cs typeface="+mn-cs"/>
                    </a:defRPr>
                  </a:pPr>
                  <a:endParaRPr lang="fr-FR"/>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ext>
                <c:ext xmlns:c16="http://schemas.microsoft.com/office/drawing/2014/chart" uri="{C3380CC4-5D6E-409C-BE32-E72D297353CC}">
                  <c16:uniqueId val="{00000003-8C83-4079-BF88-9125A036DC3F}"/>
                </c:ext>
              </c:extLst>
            </c:dLbl>
            <c:dLbl>
              <c:idx val="2"/>
              <c:layout/>
              <c:spPr>
                <a:solidFill>
                  <a:prstClr val="white"/>
                </a:solidFill>
                <a:ln>
                  <a:noFill/>
                </a:ln>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dk1">
                          <a:lumMod val="65000"/>
                          <a:lumOff val="35000"/>
                        </a:schemeClr>
                      </a:solidFill>
                      <a:latin typeface="Marianne" panose="02000000000000000000" pitchFamily="50" charset="0"/>
                      <a:ea typeface="+mn-ea"/>
                      <a:cs typeface="+mn-cs"/>
                    </a:defRPr>
                  </a:pPr>
                  <a:endParaRPr lang="fr-FR"/>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ext>
                <c:ext xmlns:c16="http://schemas.microsoft.com/office/drawing/2014/chart" uri="{C3380CC4-5D6E-409C-BE32-E72D297353CC}">
                  <c16:uniqueId val="{00000005-8C83-4079-BF88-9125A036DC3F}"/>
                </c:ext>
              </c:extLst>
            </c:dLbl>
            <c:dLbl>
              <c:idx val="3"/>
              <c:delete val="1"/>
              <c:extLst>
                <c:ext xmlns:c15="http://schemas.microsoft.com/office/drawing/2012/chart" uri="{CE6537A1-D6FC-4f65-9D91-7224C49458BB}"/>
                <c:ext xmlns:c16="http://schemas.microsoft.com/office/drawing/2014/chart" uri="{C3380CC4-5D6E-409C-BE32-E72D297353CC}">
                  <c16:uniqueId val="{00000007-8C83-4079-BF88-9125A036DC3F}"/>
                </c:ext>
              </c:extLst>
            </c:dLbl>
            <c:dLbl>
              <c:idx val="4"/>
              <c:delete val="1"/>
              <c:extLst>
                <c:ext xmlns:c15="http://schemas.microsoft.com/office/drawing/2012/chart" uri="{CE6537A1-D6FC-4f65-9D91-7224C49458BB}"/>
                <c:ext xmlns:c16="http://schemas.microsoft.com/office/drawing/2014/chart" uri="{C3380CC4-5D6E-409C-BE32-E72D297353CC}">
                  <c16:uniqueId val="{00000009-8C83-4079-BF88-9125A036DC3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'Import. TBB céréales compo.'!$C$49:$C$52</c:f>
              <c:strCache>
                <c:ptCount val="4"/>
                <c:pt idx="0">
                  <c:v>100390 - Orge</c:v>
                </c:pt>
                <c:pt idx="1">
                  <c:v>190120 - Produits à base de farine</c:v>
                </c:pt>
                <c:pt idx="2">
                  <c:v>Autres produits de la minoterie</c:v>
                </c:pt>
                <c:pt idx="3">
                  <c:v>Autres céréales</c:v>
                </c:pt>
              </c:strCache>
            </c:strRef>
          </c:cat>
          <c:val>
            <c:numRef>
              <c:f>'Import. TBB céréales compo.'!$M$49:$M$52</c:f>
              <c:numCache>
                <c:formatCode>0%</c:formatCode>
                <c:ptCount val="4"/>
                <c:pt idx="0">
                  <c:v>0.85415241462288349</c:v>
                </c:pt>
                <c:pt idx="1">
                  <c:v>0.11814886400667282</c:v>
                </c:pt>
                <c:pt idx="2">
                  <c:v>2.769861994744869E-2</c:v>
                </c:pt>
                <c:pt idx="3">
                  <c:v>0</c:v>
                </c:pt>
              </c:numCache>
            </c:numRef>
          </c:val>
          <c:extLst>
            <c:ext xmlns:c16="http://schemas.microsoft.com/office/drawing/2014/chart" uri="{C3380CC4-5D6E-409C-BE32-E72D297353CC}">
              <c16:uniqueId val="{00000020-8C83-4079-BF88-9125A036DC3F}"/>
            </c:ext>
          </c:extLst>
        </c:ser>
        <c:dLbls>
          <c:showLegendKey val="0"/>
          <c:showVal val="0"/>
          <c:showCatName val="0"/>
          <c:showSerName val="0"/>
          <c:showPercent val="0"/>
          <c:showBubbleSize val="0"/>
          <c:showLeaderLines val="0"/>
        </c:dLbls>
        <c:firstSliceAng val="33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TBB céréales pays'!$C$7</c:f>
              <c:strCache>
                <c:ptCount val="1"/>
                <c:pt idx="0">
                  <c:v>États-Unis</c:v>
                </c:pt>
              </c:strCache>
            </c:strRef>
          </c:tx>
          <c:spPr>
            <a:solidFill>
              <a:srgbClr val="00B050"/>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pays'!$D$7:$M$7</c:f>
              <c:numCache>
                <c:formatCode>0</c:formatCode>
                <c:ptCount val="10"/>
                <c:pt idx="0">
                  <c:v>3479523932</c:v>
                </c:pt>
                <c:pt idx="1">
                  <c:v>3669997776</c:v>
                </c:pt>
                <c:pt idx="2">
                  <c:v>3852835756</c:v>
                </c:pt>
                <c:pt idx="3">
                  <c:v>4029117885</c:v>
                </c:pt>
                <c:pt idx="4">
                  <c:v>4147811390</c:v>
                </c:pt>
                <c:pt idx="5">
                  <c:v>4010675100</c:v>
                </c:pt>
                <c:pt idx="6">
                  <c:v>5764088416</c:v>
                </c:pt>
                <c:pt idx="7">
                  <c:v>5348913570</c:v>
                </c:pt>
                <c:pt idx="8">
                  <c:v>6284568224</c:v>
                </c:pt>
                <c:pt idx="9">
                  <c:v>6998614100</c:v>
                </c:pt>
              </c:numCache>
            </c:numRef>
          </c:val>
          <c:extLst>
            <c:ext xmlns:c16="http://schemas.microsoft.com/office/drawing/2014/chart" uri="{C3380CC4-5D6E-409C-BE32-E72D297353CC}">
              <c16:uniqueId val="{00000000-4FC7-4F64-A988-6BDA2F76B306}"/>
            </c:ext>
          </c:extLst>
        </c:ser>
        <c:ser>
          <c:idx val="3"/>
          <c:order val="3"/>
          <c:tx>
            <c:strRef>
              <c:f>'Import. TBB céréales pays'!$C$8</c:f>
              <c:strCache>
                <c:ptCount val="1"/>
                <c:pt idx="0">
                  <c:v>Canada</c:v>
                </c:pt>
              </c:strCache>
            </c:strRef>
          </c:tx>
          <c:spPr>
            <a:solidFill>
              <a:srgbClr val="92D050"/>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pays'!$D$8:$M$8</c:f>
              <c:numCache>
                <c:formatCode>0</c:formatCode>
                <c:ptCount val="10"/>
                <c:pt idx="0">
                  <c:v>294421229</c:v>
                </c:pt>
                <c:pt idx="1">
                  <c:v>305853659</c:v>
                </c:pt>
                <c:pt idx="2">
                  <c:v>302015479</c:v>
                </c:pt>
                <c:pt idx="3">
                  <c:v>323020175</c:v>
                </c:pt>
                <c:pt idx="4">
                  <c:v>294311363</c:v>
                </c:pt>
                <c:pt idx="5">
                  <c:v>362399277</c:v>
                </c:pt>
                <c:pt idx="6">
                  <c:v>321845991</c:v>
                </c:pt>
                <c:pt idx="7">
                  <c:v>97930050</c:v>
                </c:pt>
                <c:pt idx="8">
                  <c:v>167422624</c:v>
                </c:pt>
                <c:pt idx="9">
                  <c:v>229323695</c:v>
                </c:pt>
              </c:numCache>
            </c:numRef>
          </c:val>
          <c:extLst>
            <c:ext xmlns:c16="http://schemas.microsoft.com/office/drawing/2014/chart" uri="{C3380CC4-5D6E-409C-BE32-E72D297353CC}">
              <c16:uniqueId val="{00000001-4FC7-4F64-A988-6BDA2F76B306}"/>
            </c:ext>
          </c:extLst>
        </c:ser>
        <c:ser>
          <c:idx val="4"/>
          <c:order val="4"/>
          <c:tx>
            <c:strRef>
              <c:f>'Import. TBB céréales pays'!$C$9</c:f>
              <c:strCache>
                <c:ptCount val="1"/>
                <c:pt idx="0">
                  <c:v>Thaïlande</c:v>
                </c:pt>
              </c:strCache>
            </c:strRef>
          </c:tx>
          <c:spPr>
            <a:solidFill>
              <a:schemeClr val="accent6">
                <a:lumMod val="40000"/>
                <a:lumOff val="60000"/>
              </a:schemeClr>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pays'!$D$9:$M$9</c:f>
              <c:numCache>
                <c:formatCode>0</c:formatCode>
                <c:ptCount val="10"/>
                <c:pt idx="0">
                  <c:v>6538302</c:v>
                </c:pt>
                <c:pt idx="1">
                  <c:v>3124245</c:v>
                </c:pt>
                <c:pt idx="2">
                  <c:v>11311420</c:v>
                </c:pt>
                <c:pt idx="3">
                  <c:v>11158405</c:v>
                </c:pt>
                <c:pt idx="4">
                  <c:v>1369304</c:v>
                </c:pt>
                <c:pt idx="5">
                  <c:v>3435010</c:v>
                </c:pt>
                <c:pt idx="6">
                  <c:v>1008361</c:v>
                </c:pt>
                <c:pt idx="7">
                  <c:v>187615</c:v>
                </c:pt>
                <c:pt idx="8">
                  <c:v>355033</c:v>
                </c:pt>
                <c:pt idx="9">
                  <c:v>98838521</c:v>
                </c:pt>
              </c:numCache>
            </c:numRef>
          </c:val>
          <c:extLst>
            <c:ext xmlns:c16="http://schemas.microsoft.com/office/drawing/2014/chart" uri="{C3380CC4-5D6E-409C-BE32-E72D297353CC}">
              <c16:uniqueId val="{00000002-4FC7-4F64-A988-6BDA2F76B306}"/>
            </c:ext>
          </c:extLst>
        </c:ser>
        <c:ser>
          <c:idx val="5"/>
          <c:order val="5"/>
          <c:tx>
            <c:strRef>
              <c:f>'Import. TBB céréales pays'!$C$10</c:f>
              <c:strCache>
                <c:ptCount val="1"/>
                <c:pt idx="0">
                  <c:v>Chine</c:v>
                </c:pt>
              </c:strCache>
            </c:strRef>
          </c:tx>
          <c:spPr>
            <a:solidFill>
              <a:schemeClr val="accent6"/>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pays'!$D$10:$M$10</c:f>
              <c:numCache>
                <c:formatCode>0</c:formatCode>
                <c:ptCount val="10"/>
                <c:pt idx="0">
                  <c:v>2720524</c:v>
                </c:pt>
                <c:pt idx="1">
                  <c:v>3650276</c:v>
                </c:pt>
                <c:pt idx="2">
                  <c:v>1694422</c:v>
                </c:pt>
                <c:pt idx="3">
                  <c:v>2530218</c:v>
                </c:pt>
                <c:pt idx="4">
                  <c:v>3803284</c:v>
                </c:pt>
                <c:pt idx="5">
                  <c:v>1727546</c:v>
                </c:pt>
                <c:pt idx="6">
                  <c:v>6212632</c:v>
                </c:pt>
                <c:pt idx="7">
                  <c:v>6325948</c:v>
                </c:pt>
                <c:pt idx="8">
                  <c:v>6514497</c:v>
                </c:pt>
                <c:pt idx="9">
                  <c:v>41190286</c:v>
                </c:pt>
              </c:numCache>
            </c:numRef>
          </c:val>
          <c:extLst>
            <c:ext xmlns:c16="http://schemas.microsoft.com/office/drawing/2014/chart" uri="{C3380CC4-5D6E-409C-BE32-E72D297353CC}">
              <c16:uniqueId val="{00000003-4FC7-4F64-A988-6BDA2F76B306}"/>
            </c:ext>
          </c:extLst>
        </c:ser>
        <c:ser>
          <c:idx val="6"/>
          <c:order val="6"/>
          <c:tx>
            <c:strRef>
              <c:f>'Import. TBB céréales pays'!$C$11</c:f>
              <c:strCache>
                <c:ptCount val="1"/>
                <c:pt idx="0">
                  <c:v>Uruguay</c:v>
                </c:pt>
              </c:strCache>
            </c:strRef>
          </c:tx>
          <c:spPr>
            <a:solidFill>
              <a:schemeClr val="accent3">
                <a:lumMod val="50000"/>
              </a:schemeClr>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pays'!$D$11:$M$11</c:f>
              <c:numCache>
                <c:formatCode>0</c:formatCode>
                <c:ptCount val="10"/>
                <c:pt idx="0">
                  <c:v>36470426</c:v>
                </c:pt>
                <c:pt idx="1">
                  <c:v>36444245</c:v>
                </c:pt>
                <c:pt idx="2">
                  <c:v>54161796</c:v>
                </c:pt>
                <c:pt idx="3">
                  <c:v>37977026</c:v>
                </c:pt>
                <c:pt idx="4">
                  <c:v>53924328</c:v>
                </c:pt>
                <c:pt idx="5">
                  <c:v>44305573</c:v>
                </c:pt>
                <c:pt idx="6">
                  <c:v>40100265</c:v>
                </c:pt>
                <c:pt idx="7">
                  <c:v>107331857</c:v>
                </c:pt>
                <c:pt idx="8">
                  <c:v>56166038</c:v>
                </c:pt>
                <c:pt idx="9">
                  <c:v>36565419</c:v>
                </c:pt>
              </c:numCache>
            </c:numRef>
          </c:val>
          <c:extLst>
            <c:ext xmlns:c16="http://schemas.microsoft.com/office/drawing/2014/chart" uri="{C3380CC4-5D6E-409C-BE32-E72D297353CC}">
              <c16:uniqueId val="{00000004-4FC7-4F64-A988-6BDA2F76B306}"/>
            </c:ext>
          </c:extLst>
        </c:ser>
        <c:ser>
          <c:idx val="7"/>
          <c:order val="7"/>
          <c:tx>
            <c:strRef>
              <c:f>'Import. TBB céréales pays'!$C$12</c:f>
              <c:strCache>
                <c:ptCount val="1"/>
                <c:pt idx="0">
                  <c:v>Belgique</c:v>
                </c:pt>
              </c:strCache>
            </c:strRef>
          </c:tx>
          <c:spPr>
            <a:solidFill>
              <a:schemeClr val="tx2">
                <a:lumMod val="40000"/>
                <a:lumOff val="60000"/>
              </a:schemeClr>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pays'!$D$12:$M$12</c:f>
              <c:numCache>
                <c:formatCode>0</c:formatCode>
                <c:ptCount val="10"/>
                <c:pt idx="0">
                  <c:v>2985182</c:v>
                </c:pt>
                <c:pt idx="1">
                  <c:v>1763903</c:v>
                </c:pt>
                <c:pt idx="2">
                  <c:v>18647000</c:v>
                </c:pt>
                <c:pt idx="3">
                  <c:v>21096616</c:v>
                </c:pt>
                <c:pt idx="4">
                  <c:v>40335658</c:v>
                </c:pt>
                <c:pt idx="5">
                  <c:v>17783011</c:v>
                </c:pt>
                <c:pt idx="6">
                  <c:v>49495364</c:v>
                </c:pt>
                <c:pt idx="7">
                  <c:v>50374225</c:v>
                </c:pt>
                <c:pt idx="8">
                  <c:v>57345381</c:v>
                </c:pt>
                <c:pt idx="9">
                  <c:v>30148012</c:v>
                </c:pt>
              </c:numCache>
            </c:numRef>
          </c:val>
          <c:extLst>
            <c:ext xmlns:c16="http://schemas.microsoft.com/office/drawing/2014/chart" uri="{C3380CC4-5D6E-409C-BE32-E72D297353CC}">
              <c16:uniqueId val="{00000005-4FC7-4F64-A988-6BDA2F76B306}"/>
            </c:ext>
          </c:extLst>
        </c:ser>
        <c:ser>
          <c:idx val="8"/>
          <c:order val="8"/>
          <c:tx>
            <c:strRef>
              <c:f>'Import. TBB céréales pays'!$C$13</c:f>
              <c:strCache>
                <c:ptCount val="1"/>
                <c:pt idx="0">
                  <c:v>Russie</c:v>
                </c:pt>
              </c:strCache>
            </c:strRef>
          </c:tx>
          <c:spPr>
            <a:solidFill>
              <a:schemeClr val="accent4"/>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pays'!$D$13:$M$13</c:f>
              <c:numCache>
                <c:formatCode>0</c:formatCode>
                <c:ptCount val="10"/>
                <c:pt idx="0">
                  <c:v>34603634</c:v>
                </c:pt>
                <c:pt idx="1">
                  <c:v>82550196</c:v>
                </c:pt>
                <c:pt idx="2">
                  <c:v>62833111</c:v>
                </c:pt>
                <c:pt idx="3">
                  <c:v>195109036</c:v>
                </c:pt>
                <c:pt idx="4">
                  <c:v>32392808</c:v>
                </c:pt>
                <c:pt idx="5">
                  <c:v>20222464</c:v>
                </c:pt>
                <c:pt idx="6">
                  <c:v>10141416</c:v>
                </c:pt>
                <c:pt idx="7">
                  <c:v>0</c:v>
                </c:pt>
                <c:pt idx="8">
                  <c:v>35239140</c:v>
                </c:pt>
                <c:pt idx="9">
                  <c:v>22722177</c:v>
                </c:pt>
              </c:numCache>
            </c:numRef>
          </c:val>
          <c:extLst>
            <c:ext xmlns:c16="http://schemas.microsoft.com/office/drawing/2014/chart" uri="{C3380CC4-5D6E-409C-BE32-E72D297353CC}">
              <c16:uniqueId val="{00000006-4FC7-4F64-A988-6BDA2F76B306}"/>
            </c:ext>
          </c:extLst>
        </c:ser>
        <c:ser>
          <c:idx val="9"/>
          <c:order val="9"/>
          <c:tx>
            <c:strRef>
              <c:f>'Import. TBB céréales pays'!$C$14</c:f>
              <c:strCache>
                <c:ptCount val="1"/>
                <c:pt idx="0">
                  <c:v>France</c:v>
                </c:pt>
              </c:strCache>
            </c:strRef>
          </c:tx>
          <c:spPr>
            <a:solidFill>
              <a:srgbClr val="00B0F0"/>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pays'!$D$14:$M$14</c:f>
              <c:numCache>
                <c:formatCode>0</c:formatCode>
                <c:ptCount val="10"/>
                <c:pt idx="0">
                  <c:v>35013939</c:v>
                </c:pt>
                <c:pt idx="1">
                  <c:v>82378245</c:v>
                </c:pt>
                <c:pt idx="2">
                  <c:v>4448248</c:v>
                </c:pt>
                <c:pt idx="3">
                  <c:v>10178877</c:v>
                </c:pt>
                <c:pt idx="4">
                  <c:v>27587180</c:v>
                </c:pt>
                <c:pt idx="5">
                  <c:v>73978162</c:v>
                </c:pt>
                <c:pt idx="6">
                  <c:v>84423393</c:v>
                </c:pt>
                <c:pt idx="7">
                  <c:v>6054348</c:v>
                </c:pt>
                <c:pt idx="8">
                  <c:v>2140060</c:v>
                </c:pt>
                <c:pt idx="9">
                  <c:v>9859697</c:v>
                </c:pt>
              </c:numCache>
            </c:numRef>
          </c:val>
          <c:extLst>
            <c:ext xmlns:c16="http://schemas.microsoft.com/office/drawing/2014/chart" uri="{C3380CC4-5D6E-409C-BE32-E72D297353CC}">
              <c16:uniqueId val="{00000007-4FC7-4F64-A988-6BDA2F76B306}"/>
            </c:ext>
          </c:extLst>
        </c:ser>
        <c:ser>
          <c:idx val="10"/>
          <c:order val="10"/>
          <c:tx>
            <c:strRef>
              <c:f>'Import. TBB céréales pays'!$C$15</c:f>
              <c:strCache>
                <c:ptCount val="1"/>
                <c:pt idx="0">
                  <c:v>Espagne</c:v>
                </c:pt>
              </c:strCache>
            </c:strRef>
          </c:tx>
          <c:spPr>
            <a:solidFill>
              <a:schemeClr val="accent5"/>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pays'!$D$15:$M$15</c:f>
              <c:numCache>
                <c:formatCode>0</c:formatCode>
                <c:ptCount val="10"/>
                <c:pt idx="0">
                  <c:v>674474</c:v>
                </c:pt>
                <c:pt idx="1">
                  <c:v>671657</c:v>
                </c:pt>
                <c:pt idx="2">
                  <c:v>624559</c:v>
                </c:pt>
                <c:pt idx="3">
                  <c:v>793864</c:v>
                </c:pt>
                <c:pt idx="4">
                  <c:v>846201</c:v>
                </c:pt>
                <c:pt idx="5">
                  <c:v>272897</c:v>
                </c:pt>
                <c:pt idx="6">
                  <c:v>1855241</c:v>
                </c:pt>
                <c:pt idx="7">
                  <c:v>3020071</c:v>
                </c:pt>
                <c:pt idx="8">
                  <c:v>2573927</c:v>
                </c:pt>
                <c:pt idx="9">
                  <c:v>7608035</c:v>
                </c:pt>
              </c:numCache>
            </c:numRef>
          </c:val>
          <c:extLst>
            <c:ext xmlns:c16="http://schemas.microsoft.com/office/drawing/2014/chart" uri="{C3380CC4-5D6E-409C-BE32-E72D297353CC}">
              <c16:uniqueId val="{00000008-4FC7-4F64-A988-6BDA2F76B306}"/>
            </c:ext>
          </c:extLst>
        </c:ser>
        <c:ser>
          <c:idx val="11"/>
          <c:order val="11"/>
          <c:tx>
            <c:strRef>
              <c:f>'Import. TBB céréales pays'!$C$16</c:f>
              <c:strCache>
                <c:ptCount val="1"/>
                <c:pt idx="0">
                  <c:v>Chili</c:v>
                </c:pt>
              </c:strCache>
            </c:strRef>
          </c:tx>
          <c:spPr>
            <a:solidFill>
              <a:schemeClr val="accent3">
                <a:lumMod val="40000"/>
                <a:lumOff val="60000"/>
              </a:schemeClr>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pays'!$D$16:$M$16</c:f>
              <c:numCache>
                <c:formatCode>0</c:formatCode>
                <c:ptCount val="10"/>
                <c:pt idx="0">
                  <c:v>10862196</c:v>
                </c:pt>
                <c:pt idx="1">
                  <c:v>3171596</c:v>
                </c:pt>
                <c:pt idx="2">
                  <c:v>3668897</c:v>
                </c:pt>
                <c:pt idx="3">
                  <c:v>4988540</c:v>
                </c:pt>
                <c:pt idx="4">
                  <c:v>3211887</c:v>
                </c:pt>
                <c:pt idx="5">
                  <c:v>2087393</c:v>
                </c:pt>
                <c:pt idx="6">
                  <c:v>1801981</c:v>
                </c:pt>
                <c:pt idx="7">
                  <c:v>8699311</c:v>
                </c:pt>
                <c:pt idx="8">
                  <c:v>4664598</c:v>
                </c:pt>
                <c:pt idx="9">
                  <c:v>3412393</c:v>
                </c:pt>
              </c:numCache>
            </c:numRef>
          </c:val>
          <c:extLst>
            <c:ext xmlns:c16="http://schemas.microsoft.com/office/drawing/2014/chart" uri="{C3380CC4-5D6E-409C-BE32-E72D297353CC}">
              <c16:uniqueId val="{00000009-4FC7-4F64-A988-6BDA2F76B306}"/>
            </c:ext>
          </c:extLst>
        </c:ser>
        <c:ser>
          <c:idx val="13"/>
          <c:order val="12"/>
          <c:tx>
            <c:strRef>
              <c:f>'Import. TBB céréales pays'!$C$17</c:f>
              <c:strCache>
                <c:ptCount val="1"/>
                <c:pt idx="0">
                  <c:v>Autres</c:v>
                </c:pt>
              </c:strCache>
            </c:strRef>
          </c:tx>
          <c:spPr>
            <a:solidFill>
              <a:schemeClr val="bg1">
                <a:lumMod val="85000"/>
              </a:schemeClr>
            </a:solidFill>
            <a:ln>
              <a:noFill/>
            </a:ln>
            <a:effectLst/>
          </c:spPr>
          <c:invertIfNegative val="0"/>
          <c:cat>
            <c:strRef>
              <c:f>'Import. TBB céréales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pays'!$D$17:$M$17</c:f>
              <c:numCache>
                <c:formatCode>0</c:formatCode>
                <c:ptCount val="10"/>
                <c:pt idx="0">
                  <c:v>125050474</c:v>
                </c:pt>
                <c:pt idx="1">
                  <c:v>93787332</c:v>
                </c:pt>
                <c:pt idx="2">
                  <c:v>198187231</c:v>
                </c:pt>
                <c:pt idx="3">
                  <c:v>124200501</c:v>
                </c:pt>
                <c:pt idx="4">
                  <c:v>388152193</c:v>
                </c:pt>
                <c:pt idx="5">
                  <c:v>307671066</c:v>
                </c:pt>
                <c:pt idx="6">
                  <c:v>281969685</c:v>
                </c:pt>
                <c:pt idx="7">
                  <c:v>132974690</c:v>
                </c:pt>
                <c:pt idx="8">
                  <c:v>78906150</c:v>
                </c:pt>
                <c:pt idx="9">
                  <c:v>10143552</c:v>
                </c:pt>
              </c:numCache>
            </c:numRef>
          </c:val>
          <c:extLst>
            <c:ext xmlns:c16="http://schemas.microsoft.com/office/drawing/2014/chart" uri="{C3380CC4-5D6E-409C-BE32-E72D297353CC}">
              <c16:uniqueId val="{0000000A-4FC7-4F64-A988-6BDA2F76B306}"/>
            </c:ext>
          </c:extLst>
        </c:ser>
        <c:dLbls>
          <c:showLegendKey val="0"/>
          <c:showVal val="0"/>
          <c:showCatName val="0"/>
          <c:showSerName val="0"/>
          <c:showPercent val="0"/>
          <c:showBubbleSize val="0"/>
        </c:dLbls>
        <c:gapWidth val="150"/>
        <c:overlap val="100"/>
        <c:axId val="530835728"/>
        <c:axId val="530831808"/>
        <c:extLst>
          <c:ext xmlns:c15="http://schemas.microsoft.com/office/drawing/2012/chart" uri="{02D57815-91ED-43cb-92C2-25804820EDAC}">
            <c15:filteredBarSeries>
              <c15:ser>
                <c:idx val="0"/>
                <c:order val="0"/>
                <c:tx>
                  <c:strRef>
                    <c:extLst>
                      <c:ext uri="{02D57815-91ED-43cb-92C2-25804820EDAC}">
                        <c15:formulaRef>
                          <c15:sqref>'Import. TBB céréales pays'!$C$5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TBB céréales pays'!$D$4:$M$4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TBB céréales pays'!$D$5:$M$5</c15:sqref>
                        </c15:formulaRef>
                      </c:ext>
                    </c:extLst>
                    <c:numCache>
                      <c:formatCode>0</c:formatCode>
                      <c:ptCount val="10"/>
                      <c:pt idx="0">
                        <c:v>4028864312</c:v>
                      </c:pt>
                      <c:pt idx="1">
                        <c:v>4283393130</c:v>
                      </c:pt>
                      <c:pt idx="2">
                        <c:v>4510427919</c:v>
                      </c:pt>
                      <c:pt idx="3">
                        <c:v>4760171143</c:v>
                      </c:pt>
                      <c:pt idx="4">
                        <c:v>4993745596</c:v>
                      </c:pt>
                      <c:pt idx="5">
                        <c:v>4844557499</c:v>
                      </c:pt>
                      <c:pt idx="6">
                        <c:v>6562942745</c:v>
                      </c:pt>
                      <c:pt idx="7">
                        <c:v>5761811685</c:v>
                      </c:pt>
                      <c:pt idx="8">
                        <c:v>6695895672</c:v>
                      </c:pt>
                      <c:pt idx="9">
                        <c:v>7488425887</c:v>
                      </c:pt>
                    </c:numCache>
                  </c:numRef>
                </c:val>
                <c:extLst>
                  <c:ext xmlns:c16="http://schemas.microsoft.com/office/drawing/2014/chart" uri="{C3380CC4-5D6E-409C-BE32-E72D297353CC}">
                    <c16:uniqueId val="{0000000B-4FC7-4F64-A988-6BDA2F76B306}"/>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TBB céréales pays'!$C$6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TBB céréales pays'!$D$4:$M$4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TBB céréales pays'!$D$6:$M$6</c15:sqref>
                        </c15:formulaRef>
                      </c:ext>
                    </c:extLst>
                    <c:numCache>
                      <c:formatCode>0</c:formatCode>
                      <c:ptCount val="10"/>
                      <c:pt idx="0">
                        <c:v>43383979</c:v>
                      </c:pt>
                      <c:pt idx="1">
                        <c:v>91321719</c:v>
                      </c:pt>
                      <c:pt idx="2">
                        <c:v>29552240</c:v>
                      </c:pt>
                      <c:pt idx="3">
                        <c:v>40539275</c:v>
                      </c:pt>
                      <c:pt idx="4">
                        <c:v>75052864</c:v>
                      </c:pt>
                      <c:pt idx="5">
                        <c:v>99735546</c:v>
                      </c:pt>
                      <c:pt idx="6">
                        <c:v>145561320</c:v>
                      </c:pt>
                      <c:pt idx="7">
                        <c:v>63015662</c:v>
                      </c:pt>
                      <c:pt idx="8">
                        <c:v>65810427</c:v>
                      </c:pt>
                      <c:pt idx="9">
                        <c:v>52142572</c:v>
                      </c:pt>
                    </c:numCache>
                  </c:numRef>
                </c:val>
                <c:extLst xmlns:c15="http://schemas.microsoft.com/office/drawing/2012/chart">
                  <c:ext xmlns:c16="http://schemas.microsoft.com/office/drawing/2014/chart" uri="{C3380CC4-5D6E-409C-BE32-E72D297353CC}">
                    <c16:uniqueId val="{0000000C-4FC7-4F64-A988-6BDA2F76B306}"/>
                  </c:ext>
                </c:extLst>
              </c15:ser>
            </c15:filteredBarSeries>
          </c:ext>
        </c:extLst>
      </c:barChart>
      <c:catAx>
        <c:axId val="530835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31808"/>
        <c:crosses val="autoZero"/>
        <c:auto val="1"/>
        <c:lblAlgn val="ctr"/>
        <c:lblOffset val="100"/>
        <c:noMultiLvlLbl val="0"/>
      </c:catAx>
      <c:valAx>
        <c:axId val="5308318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35728"/>
        <c:crosses val="autoZero"/>
        <c:crossBetween val="between"/>
        <c:dispUnits>
          <c:builtInUnit val="billion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9038243919099751"/>
          <c:y val="0.76976679294230987"/>
          <c:w val="0.80354113236992031"/>
          <c:h val="0.2110259330966788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TBB céréales pays'!$C$36</c:f>
              <c:strCache>
                <c:ptCount val="1"/>
                <c:pt idx="0">
                  <c:v>États-Unis</c:v>
                </c:pt>
              </c:strCache>
            </c:strRef>
          </c:tx>
          <c:spPr>
            <a:solidFill>
              <a:srgbClr val="00B050"/>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pays'!$D$36:$M$36</c:f>
              <c:numCache>
                <c:formatCode>0%</c:formatCode>
                <c:ptCount val="10"/>
                <c:pt idx="0">
                  <c:v>0.86364882570907486</c:v>
                </c:pt>
                <c:pt idx="1">
                  <c:v>0.85679685814876394</c:v>
                </c:pt>
                <c:pt idx="2">
                  <c:v>0.85420625829537833</c:v>
                </c:pt>
                <c:pt idx="3">
                  <c:v>0.84642290454723679</c:v>
                </c:pt>
                <c:pt idx="4">
                  <c:v>0.8306012611700534</c:v>
                </c:pt>
                <c:pt idx="5">
                  <c:v>0.82787232906779873</c:v>
                </c:pt>
                <c:pt idx="6">
                  <c:v>0.87827802861626214</c:v>
                </c:pt>
                <c:pt idx="7">
                  <c:v>0.92833883896710523</c:v>
                </c:pt>
                <c:pt idx="8">
                  <c:v>0.93857021253780371</c:v>
                </c:pt>
                <c:pt idx="9">
                  <c:v>0.9345908213032702</c:v>
                </c:pt>
              </c:numCache>
            </c:numRef>
          </c:val>
          <c:extLst>
            <c:ext xmlns:c16="http://schemas.microsoft.com/office/drawing/2014/chart" uri="{C3380CC4-5D6E-409C-BE32-E72D297353CC}">
              <c16:uniqueId val="{00000000-A546-4908-8117-7CC5EE4CC093}"/>
            </c:ext>
          </c:extLst>
        </c:ser>
        <c:ser>
          <c:idx val="2"/>
          <c:order val="2"/>
          <c:tx>
            <c:strRef>
              <c:f>'Import. TBB céréales pays'!$C$37</c:f>
              <c:strCache>
                <c:ptCount val="1"/>
                <c:pt idx="0">
                  <c:v>Canada</c:v>
                </c:pt>
              </c:strCache>
            </c:strRef>
          </c:tx>
          <c:spPr>
            <a:solidFill>
              <a:srgbClr val="92D050"/>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pays'!$D$37:$M$37</c:f>
              <c:numCache>
                <c:formatCode>0%</c:formatCode>
                <c:ptCount val="10"/>
                <c:pt idx="0">
                  <c:v>7.3077970911818585E-2</c:v>
                </c:pt>
                <c:pt idx="1">
                  <c:v>7.1404526672526086E-2</c:v>
                </c:pt>
                <c:pt idx="2">
                  <c:v>6.6959384879596837E-2</c:v>
                </c:pt>
                <c:pt idx="3">
                  <c:v>6.7858941474197326E-2</c:v>
                </c:pt>
                <c:pt idx="4">
                  <c:v>5.8935994503953905E-2</c:v>
                </c:pt>
                <c:pt idx="5">
                  <c:v>7.4805444475538885E-2</c:v>
                </c:pt>
                <c:pt idx="6">
                  <c:v>4.903989010801587E-2</c:v>
                </c:pt>
                <c:pt idx="7">
                  <c:v>1.6996398937324866E-2</c:v>
                </c:pt>
                <c:pt idx="8">
                  <c:v>2.5003768308413991E-2</c:v>
                </c:pt>
                <c:pt idx="9">
                  <c:v>3.0623751701690575E-2</c:v>
                </c:pt>
              </c:numCache>
            </c:numRef>
          </c:val>
          <c:extLst>
            <c:ext xmlns:c16="http://schemas.microsoft.com/office/drawing/2014/chart" uri="{C3380CC4-5D6E-409C-BE32-E72D297353CC}">
              <c16:uniqueId val="{00000001-A546-4908-8117-7CC5EE4CC093}"/>
            </c:ext>
          </c:extLst>
        </c:ser>
        <c:ser>
          <c:idx val="3"/>
          <c:order val="3"/>
          <c:tx>
            <c:strRef>
              <c:f>'Import. TBB céréales pays'!$C$38</c:f>
              <c:strCache>
                <c:ptCount val="1"/>
                <c:pt idx="0">
                  <c:v>Thaïlande</c:v>
                </c:pt>
              </c:strCache>
            </c:strRef>
          </c:tx>
          <c:spPr>
            <a:solidFill>
              <a:schemeClr val="accent6">
                <a:lumMod val="40000"/>
                <a:lumOff val="60000"/>
              </a:schemeClr>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pays'!$D$38:$M$38</c:f>
              <c:numCache>
                <c:formatCode>0%</c:formatCode>
                <c:ptCount val="10"/>
                <c:pt idx="0">
                  <c:v>1.6228647811557272E-3</c:v>
                </c:pt>
                <c:pt idx="1">
                  <c:v>7.2938553739520986E-4</c:v>
                </c:pt>
                <c:pt idx="2">
                  <c:v>2.5078374387385925E-3</c:v>
                </c:pt>
                <c:pt idx="3">
                  <c:v>2.3441184496924717E-3</c:v>
                </c:pt>
                <c:pt idx="4">
                  <c:v>2.7420379626403381E-4</c:v>
                </c:pt>
                <c:pt idx="5">
                  <c:v>7.090451502968114E-4</c:v>
                </c:pt>
                <c:pt idx="6">
                  <c:v>1.5364464374890719E-4</c:v>
                </c:pt>
                <c:pt idx="7">
                  <c:v>3.2561806990052645E-5</c:v>
                </c:pt>
                <c:pt idx="8">
                  <c:v>5.3022480843694961E-5</c:v>
                </c:pt>
                <c:pt idx="9">
                  <c:v>1.3198838112504378E-2</c:v>
                </c:pt>
              </c:numCache>
            </c:numRef>
          </c:val>
          <c:extLst>
            <c:ext xmlns:c16="http://schemas.microsoft.com/office/drawing/2014/chart" uri="{C3380CC4-5D6E-409C-BE32-E72D297353CC}">
              <c16:uniqueId val="{00000002-A546-4908-8117-7CC5EE4CC093}"/>
            </c:ext>
          </c:extLst>
        </c:ser>
        <c:ser>
          <c:idx val="4"/>
          <c:order val="4"/>
          <c:tx>
            <c:strRef>
              <c:f>'Import. TBB céréales pays'!$C$39</c:f>
              <c:strCache>
                <c:ptCount val="1"/>
                <c:pt idx="0">
                  <c:v>Chine</c:v>
                </c:pt>
              </c:strCache>
            </c:strRef>
          </c:tx>
          <c:spPr>
            <a:solidFill>
              <a:schemeClr val="accent6"/>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pays'!$D$39:$M$39</c:f>
              <c:numCache>
                <c:formatCode>0%</c:formatCode>
                <c:ptCount val="10"/>
                <c:pt idx="0">
                  <c:v>6.7525828355571589E-4</c:v>
                </c:pt>
                <c:pt idx="1">
                  <c:v>8.521926167444733E-4</c:v>
                </c:pt>
                <c:pt idx="2">
                  <c:v>3.756676817430812E-4</c:v>
                </c:pt>
                <c:pt idx="3">
                  <c:v>5.315392921787644E-4</c:v>
                </c:pt>
                <c:pt idx="4">
                  <c:v>7.616094826789811E-4</c:v>
                </c:pt>
                <c:pt idx="5">
                  <c:v>3.5659521026566309E-4</c:v>
                </c:pt>
                <c:pt idx="6">
                  <c:v>9.4662291618087242E-4</c:v>
                </c:pt>
                <c:pt idx="7">
                  <c:v>1.0979095371111561E-3</c:v>
                </c:pt>
                <c:pt idx="8">
                  <c:v>9.7290897575382656E-4</c:v>
                </c:pt>
                <c:pt idx="9">
                  <c:v>5.500526628901656E-3</c:v>
                </c:pt>
              </c:numCache>
            </c:numRef>
          </c:val>
          <c:extLst>
            <c:ext xmlns:c16="http://schemas.microsoft.com/office/drawing/2014/chart" uri="{C3380CC4-5D6E-409C-BE32-E72D297353CC}">
              <c16:uniqueId val="{00000003-A546-4908-8117-7CC5EE4CC093}"/>
            </c:ext>
          </c:extLst>
        </c:ser>
        <c:ser>
          <c:idx val="5"/>
          <c:order val="5"/>
          <c:tx>
            <c:strRef>
              <c:f>'Import. TBB céréales pays'!$C$40</c:f>
              <c:strCache>
                <c:ptCount val="1"/>
                <c:pt idx="0">
                  <c:v>Uruguay</c:v>
                </c:pt>
              </c:strCache>
            </c:strRef>
          </c:tx>
          <c:spPr>
            <a:solidFill>
              <a:schemeClr val="accent3">
                <a:lumMod val="50000"/>
              </a:schemeClr>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pays'!$D$40:$M$40</c:f>
              <c:numCache>
                <c:formatCode>0%</c:formatCode>
                <c:ptCount val="10"/>
                <c:pt idx="0">
                  <c:v>9.0522845089055452E-3</c:v>
                </c:pt>
                <c:pt idx="1">
                  <c:v>8.5082652686609694E-3</c:v>
                </c:pt>
                <c:pt idx="2">
                  <c:v>1.2008128047417755E-2</c:v>
                </c:pt>
                <c:pt idx="3">
                  <c:v>7.9780799595507313E-3</c:v>
                </c:pt>
                <c:pt idx="4">
                  <c:v>1.0798373077553949E-2</c:v>
                </c:pt>
                <c:pt idx="5">
                  <c:v>9.1454323762583962E-3</c:v>
                </c:pt>
                <c:pt idx="6">
                  <c:v>6.1101043477105633E-3</c:v>
                </c:pt>
                <c:pt idx="7">
                  <c:v>1.8628143866524161E-2</c:v>
                </c:pt>
                <c:pt idx="8">
                  <c:v>8.388129199035704E-3</c:v>
                </c:pt>
                <c:pt idx="9">
                  <c:v>4.8829246028164637E-3</c:v>
                </c:pt>
              </c:numCache>
            </c:numRef>
          </c:val>
          <c:extLst>
            <c:ext xmlns:c16="http://schemas.microsoft.com/office/drawing/2014/chart" uri="{C3380CC4-5D6E-409C-BE32-E72D297353CC}">
              <c16:uniqueId val="{00000004-A546-4908-8117-7CC5EE4CC093}"/>
            </c:ext>
          </c:extLst>
        </c:ser>
        <c:ser>
          <c:idx val="6"/>
          <c:order val="6"/>
          <c:tx>
            <c:strRef>
              <c:f>'Import. TBB céréales pays'!$C$41</c:f>
              <c:strCache>
                <c:ptCount val="1"/>
                <c:pt idx="0">
                  <c:v>Belgique</c:v>
                </c:pt>
              </c:strCache>
            </c:strRef>
          </c:tx>
          <c:spPr>
            <a:solidFill>
              <a:schemeClr val="tx2">
                <a:lumMod val="40000"/>
                <a:lumOff val="60000"/>
              </a:schemeClr>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pays'!$D$41:$M$41</c:f>
              <c:numCache>
                <c:formatCode>0%</c:formatCode>
                <c:ptCount val="10"/>
                <c:pt idx="0">
                  <c:v>7.4094875598282501E-4</c:v>
                </c:pt>
                <c:pt idx="1">
                  <c:v>4.1180039899816527E-4</c:v>
                </c:pt>
                <c:pt idx="2">
                  <c:v>4.1341975384309431E-3</c:v>
                </c:pt>
                <c:pt idx="3">
                  <c:v>4.4319028384143958E-3</c:v>
                </c:pt>
                <c:pt idx="4">
                  <c:v>8.0772352585019424E-3</c:v>
                </c:pt>
                <c:pt idx="5">
                  <c:v>3.670719359543306E-3</c:v>
                </c:pt>
                <c:pt idx="6">
                  <c:v>7.5416419010676588E-3</c:v>
                </c:pt>
                <c:pt idx="7">
                  <c:v>8.7427753203287838E-3</c:v>
                </c:pt>
                <c:pt idx="8">
                  <c:v>8.5642584366717716E-3</c:v>
                </c:pt>
                <c:pt idx="9">
                  <c:v>4.0259478366925314E-3</c:v>
                </c:pt>
              </c:numCache>
            </c:numRef>
          </c:val>
          <c:extLst>
            <c:ext xmlns:c16="http://schemas.microsoft.com/office/drawing/2014/chart" uri="{C3380CC4-5D6E-409C-BE32-E72D297353CC}">
              <c16:uniqueId val="{00000005-A546-4908-8117-7CC5EE4CC093}"/>
            </c:ext>
          </c:extLst>
        </c:ser>
        <c:ser>
          <c:idx val="7"/>
          <c:order val="7"/>
          <c:tx>
            <c:strRef>
              <c:f>'Import. TBB céréales pays'!$C$42</c:f>
              <c:strCache>
                <c:ptCount val="1"/>
                <c:pt idx="0">
                  <c:v>Russie</c:v>
                </c:pt>
              </c:strCache>
            </c:strRef>
          </c:tx>
          <c:spPr>
            <a:solidFill>
              <a:schemeClr val="accent4"/>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pays'!$D$42:$M$42</c:f>
              <c:numCache>
                <c:formatCode>0%</c:formatCode>
                <c:ptCount val="10"/>
                <c:pt idx="0">
                  <c:v>8.5889301103868991E-3</c:v>
                </c:pt>
                <c:pt idx="1">
                  <c:v>1.927215025439423E-2</c:v>
                </c:pt>
                <c:pt idx="2">
                  <c:v>1.3930631888676902E-2</c:v>
                </c:pt>
                <c:pt idx="3">
                  <c:v>4.098781958436825E-2</c:v>
                </c:pt>
                <c:pt idx="4">
                  <c:v>6.4866756580364655E-3</c:v>
                </c:pt>
                <c:pt idx="5">
                  <c:v>4.1742644202642379E-3</c:v>
                </c:pt>
                <c:pt idx="6">
                  <c:v>1.5452543765868249E-3</c:v>
                </c:pt>
                <c:pt idx="7">
                  <c:v>0</c:v>
                </c:pt>
                <c:pt idx="8">
                  <c:v>5.2627970515368569E-3</c:v>
                </c:pt>
                <c:pt idx="9">
                  <c:v>3.0343061870246966E-3</c:v>
                </c:pt>
              </c:numCache>
            </c:numRef>
          </c:val>
          <c:extLst>
            <c:ext xmlns:c16="http://schemas.microsoft.com/office/drawing/2014/chart" uri="{C3380CC4-5D6E-409C-BE32-E72D297353CC}">
              <c16:uniqueId val="{00000006-A546-4908-8117-7CC5EE4CC093}"/>
            </c:ext>
          </c:extLst>
        </c:ser>
        <c:ser>
          <c:idx val="8"/>
          <c:order val="8"/>
          <c:tx>
            <c:strRef>
              <c:f>'Import. TBB céréales pays'!$C$43</c:f>
              <c:strCache>
                <c:ptCount val="1"/>
                <c:pt idx="0">
                  <c:v>France</c:v>
                </c:pt>
              </c:strCache>
            </c:strRef>
          </c:tx>
          <c:spPr>
            <a:solidFill>
              <a:srgbClr val="00B0F0"/>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pays'!$D$43:$M$43</c:f>
              <c:numCache>
                <c:formatCode>0%</c:formatCode>
                <c:ptCount val="10"/>
                <c:pt idx="0">
                  <c:v>8.6907714652267494E-3</c:v>
                </c:pt>
                <c:pt idx="1">
                  <c:v>1.9232006612477339E-2</c:v>
                </c:pt>
                <c:pt idx="2">
                  <c:v>9.8621418629969248E-4</c:v>
                </c:pt>
                <c:pt idx="3">
                  <c:v>2.1383426549628154E-3</c:v>
                </c:pt>
                <c:pt idx="4">
                  <c:v>5.5243462987176169E-3</c:v>
                </c:pt>
                <c:pt idx="5">
                  <c:v>1.5270365150020485E-2</c:v>
                </c:pt>
                <c:pt idx="6">
                  <c:v>1.2863649170841578E-2</c:v>
                </c:pt>
                <c:pt idx="7">
                  <c:v>1.0507715855694441E-3</c:v>
                </c:pt>
                <c:pt idx="8">
                  <c:v>3.1960772760379413E-4</c:v>
                </c:pt>
                <c:pt idx="9">
                  <c:v>1.3166581533665914E-3</c:v>
                </c:pt>
              </c:numCache>
            </c:numRef>
          </c:val>
          <c:extLst>
            <c:ext xmlns:c16="http://schemas.microsoft.com/office/drawing/2014/chart" uri="{C3380CC4-5D6E-409C-BE32-E72D297353CC}">
              <c16:uniqueId val="{00000007-A546-4908-8117-7CC5EE4CC093}"/>
            </c:ext>
          </c:extLst>
        </c:ser>
        <c:ser>
          <c:idx val="9"/>
          <c:order val="9"/>
          <c:tx>
            <c:strRef>
              <c:f>'Import. TBB céréales pays'!$C$44</c:f>
              <c:strCache>
                <c:ptCount val="1"/>
                <c:pt idx="0">
                  <c:v>Espagne</c:v>
                </c:pt>
              </c:strCache>
            </c:strRef>
          </c:tx>
          <c:spPr>
            <a:solidFill>
              <a:schemeClr val="accent5"/>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pays'!$D$44:$M$44</c:f>
              <c:numCache>
                <c:formatCode>0%</c:formatCode>
                <c:ptCount val="10"/>
                <c:pt idx="0">
                  <c:v>1.6741045311232611E-4</c:v>
                </c:pt>
                <c:pt idx="1">
                  <c:v>1.5680489266694977E-4</c:v>
                </c:pt>
                <c:pt idx="2">
                  <c:v>1.3847001021102007E-4</c:v>
                </c:pt>
                <c:pt idx="3">
                  <c:v>1.6677215506577007E-4</c:v>
                </c:pt>
                <c:pt idx="4">
                  <c:v>1.6945216445904025E-4</c:v>
                </c:pt>
                <c:pt idx="5">
                  <c:v>5.6330634956098806E-5</c:v>
                </c:pt>
                <c:pt idx="6">
                  <c:v>2.8268431892285233E-4</c:v>
                </c:pt>
                <c:pt idx="7">
                  <c:v>5.2415302080460128E-4</c:v>
                </c:pt>
                <c:pt idx="8">
                  <c:v>3.8440368937695717E-4</c:v>
                </c:pt>
                <c:pt idx="9">
                  <c:v>1.0159725307834911E-3</c:v>
                </c:pt>
              </c:numCache>
            </c:numRef>
          </c:val>
          <c:extLst>
            <c:ext xmlns:c16="http://schemas.microsoft.com/office/drawing/2014/chart" uri="{C3380CC4-5D6E-409C-BE32-E72D297353CC}">
              <c16:uniqueId val="{00000008-A546-4908-8117-7CC5EE4CC093}"/>
            </c:ext>
          </c:extLst>
        </c:ser>
        <c:ser>
          <c:idx val="10"/>
          <c:order val="10"/>
          <c:tx>
            <c:strRef>
              <c:f>'Import. TBB céréales pays'!$C$45</c:f>
              <c:strCache>
                <c:ptCount val="1"/>
                <c:pt idx="0">
                  <c:v>Chili</c:v>
                </c:pt>
              </c:strCache>
            </c:strRef>
          </c:tx>
          <c:spPr>
            <a:solidFill>
              <a:schemeClr val="accent3">
                <a:lumMod val="40000"/>
                <a:lumOff val="60000"/>
              </a:schemeClr>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pays'!$D$45:$M$45</c:f>
              <c:numCache>
                <c:formatCode>0%</c:formatCode>
                <c:ptCount val="10"/>
                <c:pt idx="0">
                  <c:v>2.696093777009783E-3</c:v>
                </c:pt>
                <c:pt idx="1">
                  <c:v>7.404400912414033E-4</c:v>
                </c:pt>
                <c:pt idx="2">
                  <c:v>8.134254811045568E-4</c:v>
                </c:pt>
                <c:pt idx="3">
                  <c:v>1.0479749257200183E-3</c:v>
                </c:pt>
                <c:pt idx="4">
                  <c:v>6.4318194394458693E-4</c:v>
                </c:pt>
                <c:pt idx="5">
                  <c:v>4.308738208661728E-4</c:v>
                </c:pt>
                <c:pt idx="6">
                  <c:v>2.7456905690253738E-4</c:v>
                </c:pt>
                <c:pt idx="7">
                  <c:v>1.5098221662896989E-3</c:v>
                </c:pt>
                <c:pt idx="8">
                  <c:v>6.9663540600039381E-4</c:v>
                </c:pt>
                <c:pt idx="9">
                  <c:v>4.5568895940119493E-4</c:v>
                </c:pt>
              </c:numCache>
            </c:numRef>
          </c:val>
          <c:extLst>
            <c:ext xmlns:c16="http://schemas.microsoft.com/office/drawing/2014/chart" uri="{C3380CC4-5D6E-409C-BE32-E72D297353CC}">
              <c16:uniqueId val="{00000009-A546-4908-8117-7CC5EE4CC093}"/>
            </c:ext>
          </c:extLst>
        </c:ser>
        <c:ser>
          <c:idx val="12"/>
          <c:order val="11"/>
          <c:tx>
            <c:strRef>
              <c:f>'Import. TBB céréales pays'!$C$46</c:f>
              <c:strCache>
                <c:ptCount val="1"/>
                <c:pt idx="0">
                  <c:v>Autres</c:v>
                </c:pt>
              </c:strCache>
            </c:strRef>
          </c:tx>
          <c:spPr>
            <a:solidFill>
              <a:schemeClr val="bg1">
                <a:lumMod val="85000"/>
              </a:schemeClr>
            </a:solidFill>
            <a:ln>
              <a:noFill/>
            </a:ln>
            <a:effectLst/>
          </c:spPr>
          <c:invertIfNegative val="0"/>
          <c:cat>
            <c:strRef>
              <c:f>'Import. TBB céréales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céréales pays'!$D$46:$M$46</c:f>
              <c:numCache>
                <c:formatCode>0%</c:formatCode>
                <c:ptCount val="10"/>
                <c:pt idx="0">
                  <c:v>3.1038641243770933E-2</c:v>
                </c:pt>
                <c:pt idx="1">
                  <c:v>2.1895569506131231E-2</c:v>
                </c:pt>
                <c:pt idx="2">
                  <c:v>4.3939784552402245E-2</c:v>
                </c:pt>
                <c:pt idx="3">
                  <c:v>2.6091604118612673E-2</c:v>
                </c:pt>
                <c:pt idx="4">
                  <c:v>7.772766664583608E-2</c:v>
                </c:pt>
                <c:pt idx="5">
                  <c:v>6.3508600334191229E-2</c:v>
                </c:pt>
                <c:pt idx="6">
                  <c:v>4.2963910543760198E-2</c:v>
                </c:pt>
                <c:pt idx="7">
                  <c:v>2.3078624791952048E-2</c:v>
                </c:pt>
                <c:pt idx="8">
                  <c:v>1.17842561869593E-2</c:v>
                </c:pt>
                <c:pt idx="9">
                  <c:v>1.3545639835481757E-3</c:v>
                </c:pt>
              </c:numCache>
            </c:numRef>
          </c:val>
          <c:extLst>
            <c:ext xmlns:c16="http://schemas.microsoft.com/office/drawing/2014/chart" uri="{C3380CC4-5D6E-409C-BE32-E72D297353CC}">
              <c16:uniqueId val="{0000000A-A546-4908-8117-7CC5EE4CC093}"/>
            </c:ext>
          </c:extLst>
        </c:ser>
        <c:dLbls>
          <c:showLegendKey val="0"/>
          <c:showVal val="0"/>
          <c:showCatName val="0"/>
          <c:showSerName val="0"/>
          <c:showPercent val="0"/>
          <c:showBubbleSize val="0"/>
        </c:dLbls>
        <c:gapWidth val="150"/>
        <c:overlap val="100"/>
        <c:axId val="530832984"/>
        <c:axId val="530831416"/>
        <c:extLst>
          <c:ext xmlns:c15="http://schemas.microsoft.com/office/drawing/2012/chart" uri="{02D57815-91ED-43cb-92C2-25804820EDAC}">
            <c15:filteredBarSeries>
              <c15:ser>
                <c:idx val="0"/>
                <c:order val="0"/>
                <c:tx>
                  <c:strRef>
                    <c:extLst>
                      <c:ext uri="{02D57815-91ED-43cb-92C2-25804820EDAC}">
                        <c15:formulaRef>
                          <c15:sqref>'Import. TBB céréales pays'!$C$35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TBB céréales pays'!$D$34:$M$34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TBB céréales pays'!$D$35:$M$35</c15:sqref>
                        </c15:formulaRef>
                      </c:ext>
                    </c:extLst>
                    <c:numCache>
                      <c:formatCode>0%</c:formatCode>
                      <c:ptCount val="10"/>
                      <c:pt idx="0">
                        <c:v>0.96896135875622891</c:v>
                      </c:pt>
                      <c:pt idx="1">
                        <c:v>0.97810443049386875</c:v>
                      </c:pt>
                      <c:pt idx="2">
                        <c:v>0.95606021544759789</c:v>
                      </c:pt>
                      <c:pt idx="3">
                        <c:v>0.97390839588138745</c:v>
                      </c:pt>
                      <c:pt idx="4">
                        <c:v>0.92227233335416403</c:v>
                      </c:pt>
                      <c:pt idx="5">
                        <c:v>0.93649139966580874</c:v>
                      </c:pt>
                      <c:pt idx="6">
                        <c:v>0.95703608945623975</c:v>
                      </c:pt>
                      <c:pt idx="7">
                        <c:v>0.97692137520804789</c:v>
                      </c:pt>
                      <c:pt idx="8">
                        <c:v>0.98821574381304078</c:v>
                      </c:pt>
                      <c:pt idx="9">
                        <c:v>0.99864543601645173</c:v>
                      </c:pt>
                    </c:numCache>
                  </c:numRef>
                </c:val>
                <c:extLst>
                  <c:ext xmlns:c16="http://schemas.microsoft.com/office/drawing/2014/chart" uri="{C3380CC4-5D6E-409C-BE32-E72D297353CC}">
                    <c16:uniqueId val="{0000000B-A546-4908-8117-7CC5EE4CC093}"/>
                  </c:ext>
                </c:extLst>
              </c15:ser>
            </c15:filteredBarSeries>
          </c:ext>
        </c:extLst>
      </c:barChart>
      <c:catAx>
        <c:axId val="530832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31416"/>
        <c:crosses val="autoZero"/>
        <c:auto val="1"/>
        <c:lblAlgn val="ctr"/>
        <c:lblOffset val="100"/>
        <c:noMultiLvlLbl val="0"/>
      </c:catAx>
      <c:valAx>
        <c:axId val="53083141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32984"/>
        <c:crosses val="autoZero"/>
        <c:crossBetween val="between"/>
      </c:valAx>
      <c:spPr>
        <a:noFill/>
        <a:ln>
          <a:noFill/>
        </a:ln>
        <a:effectLst/>
      </c:spPr>
    </c:plotArea>
    <c:legend>
      <c:legendPos val="b"/>
      <c:layout>
        <c:manualLayout>
          <c:xMode val="edge"/>
          <c:yMode val="edge"/>
          <c:x val="0.19071517706772867"/>
          <c:y val="0.76976679294230987"/>
          <c:w val="0.79411421128512938"/>
          <c:h val="0.2110259330966788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1005 - maïs'!$C$7</c:f>
              <c:strCache>
                <c:ptCount val="1"/>
                <c:pt idx="0">
                  <c:v>États-Unis</c:v>
                </c:pt>
              </c:strCache>
            </c:strRef>
          </c:tx>
          <c:spPr>
            <a:solidFill>
              <a:srgbClr val="00B050"/>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maïs'!$D$7:$M$7</c:f>
              <c:numCache>
                <c:formatCode>0</c:formatCode>
                <c:ptCount val="10"/>
                <c:pt idx="0">
                  <c:v>11869091</c:v>
                </c:pt>
                <c:pt idx="1">
                  <c:v>13893522</c:v>
                </c:pt>
                <c:pt idx="2">
                  <c:v>14682603</c:v>
                </c:pt>
                <c:pt idx="3">
                  <c:v>16947851</c:v>
                </c:pt>
                <c:pt idx="4">
                  <c:v>14391282</c:v>
                </c:pt>
                <c:pt idx="5">
                  <c:v>14796680</c:v>
                </c:pt>
                <c:pt idx="6">
                  <c:v>15599007</c:v>
                </c:pt>
                <c:pt idx="7">
                  <c:v>1265988</c:v>
                </c:pt>
                <c:pt idx="8">
                  <c:v>3209279</c:v>
                </c:pt>
                <c:pt idx="9">
                  <c:v>23355442</c:v>
                </c:pt>
              </c:numCache>
            </c:numRef>
          </c:val>
          <c:extLst>
            <c:ext xmlns:c16="http://schemas.microsoft.com/office/drawing/2014/chart" uri="{C3380CC4-5D6E-409C-BE32-E72D297353CC}">
              <c16:uniqueId val="{00000000-8A1F-494E-98CB-297F4FF0DFD3}"/>
            </c:ext>
          </c:extLst>
        </c:ser>
        <c:ser>
          <c:idx val="3"/>
          <c:order val="3"/>
          <c:tx>
            <c:strRef>
              <c:f>'Import. 1005 - maïs'!$C$8</c:f>
              <c:strCache>
                <c:ptCount val="1"/>
                <c:pt idx="0">
                  <c:v>Chili</c:v>
                </c:pt>
              </c:strCache>
            </c:strRef>
          </c:tx>
          <c:spPr>
            <a:solidFill>
              <a:schemeClr val="accent3">
                <a:lumMod val="60000"/>
                <a:lumOff val="40000"/>
              </a:schemeClr>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maïs'!$D$8:$M$8</c:f>
              <c:numCache>
                <c:formatCode>0</c:formatCode>
                <c:ptCount val="10"/>
                <c:pt idx="0">
                  <c:v>1392</c:v>
                </c:pt>
                <c:pt idx="1">
                  <c:v>2290</c:v>
                </c:pt>
                <c:pt idx="2">
                  <c:v>1105</c:v>
                </c:pt>
                <c:pt idx="3">
                  <c:v>1308</c:v>
                </c:pt>
                <c:pt idx="4">
                  <c:v>1445</c:v>
                </c:pt>
                <c:pt idx="5">
                  <c:v>1461</c:v>
                </c:pt>
                <c:pt idx="6">
                  <c:v>1995</c:v>
                </c:pt>
                <c:pt idx="7">
                  <c:v>1825</c:v>
                </c:pt>
                <c:pt idx="8">
                  <c:v>778</c:v>
                </c:pt>
                <c:pt idx="9">
                  <c:v>360</c:v>
                </c:pt>
              </c:numCache>
            </c:numRef>
          </c:val>
          <c:extLst>
            <c:ext xmlns:c16="http://schemas.microsoft.com/office/drawing/2014/chart" uri="{C3380CC4-5D6E-409C-BE32-E72D297353CC}">
              <c16:uniqueId val="{00000001-8A1F-494E-98CB-297F4FF0DFD3}"/>
            </c:ext>
          </c:extLst>
        </c:ser>
        <c:ser>
          <c:idx val="4"/>
          <c:order val="4"/>
          <c:tx>
            <c:strRef>
              <c:f>'Import. 1005 - maïs'!$C$9</c:f>
              <c:strCache>
                <c:ptCount val="1"/>
                <c:pt idx="0">
                  <c:v>Brésil</c:v>
                </c:pt>
              </c:strCache>
            </c:strRef>
          </c:tx>
          <c:spPr>
            <a:solidFill>
              <a:schemeClr val="accent3"/>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maïs'!$D$9:$M$9</c:f>
              <c:numCache>
                <c:formatCode>0</c:formatCode>
                <c:ptCount val="10"/>
                <c:pt idx="0">
                  <c:v>261956</c:v>
                </c:pt>
                <c:pt idx="1">
                  <c:v>56694</c:v>
                </c:pt>
                <c:pt idx="2">
                  <c:v>586955</c:v>
                </c:pt>
                <c:pt idx="3">
                  <c:v>145171</c:v>
                </c:pt>
                <c:pt idx="4">
                  <c:v>1823719</c:v>
                </c:pt>
                <c:pt idx="5">
                  <c:v>1241809</c:v>
                </c:pt>
                <c:pt idx="6">
                  <c:v>418662</c:v>
                </c:pt>
                <c:pt idx="7">
                  <c:v>952</c:v>
                </c:pt>
                <c:pt idx="8">
                  <c:v>183</c:v>
                </c:pt>
                <c:pt idx="9">
                  <c:v>248</c:v>
                </c:pt>
              </c:numCache>
            </c:numRef>
          </c:val>
          <c:extLst>
            <c:ext xmlns:c16="http://schemas.microsoft.com/office/drawing/2014/chart" uri="{C3380CC4-5D6E-409C-BE32-E72D297353CC}">
              <c16:uniqueId val="{00000002-8A1F-494E-98CB-297F4FF0DFD3}"/>
            </c:ext>
          </c:extLst>
        </c:ser>
        <c:ser>
          <c:idx val="5"/>
          <c:order val="5"/>
          <c:tx>
            <c:strRef>
              <c:f>'Import. 1005 - maïs'!$C$10</c:f>
              <c:strCache>
                <c:ptCount val="1"/>
                <c:pt idx="0">
                  <c:v>Thaïlande</c:v>
                </c:pt>
              </c:strCache>
            </c:strRef>
          </c:tx>
          <c:spPr>
            <a:solidFill>
              <a:schemeClr val="accent6">
                <a:lumMod val="60000"/>
                <a:lumOff val="40000"/>
              </a:schemeClr>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maïs'!$D$10:$M$10</c:f>
              <c:numCache>
                <c:formatCode>0</c:formatCode>
                <c:ptCount val="10"/>
                <c:pt idx="0">
                  <c:v>0</c:v>
                </c:pt>
                <c:pt idx="1">
                  <c:v>0</c:v>
                </c:pt>
                <c:pt idx="2">
                  <c:v>1</c:v>
                </c:pt>
                <c:pt idx="3">
                  <c:v>10</c:v>
                </c:pt>
                <c:pt idx="4">
                  <c:v>110</c:v>
                </c:pt>
                <c:pt idx="5">
                  <c:v>226</c:v>
                </c:pt>
                <c:pt idx="6">
                  <c:v>0</c:v>
                </c:pt>
                <c:pt idx="7">
                  <c:v>0</c:v>
                </c:pt>
                <c:pt idx="8">
                  <c:v>0</c:v>
                </c:pt>
                <c:pt idx="9">
                  <c:v>128</c:v>
                </c:pt>
              </c:numCache>
            </c:numRef>
          </c:val>
          <c:extLst>
            <c:ext xmlns:c16="http://schemas.microsoft.com/office/drawing/2014/chart" uri="{C3380CC4-5D6E-409C-BE32-E72D297353CC}">
              <c16:uniqueId val="{00000003-8A1F-494E-98CB-297F4FF0DFD3}"/>
            </c:ext>
          </c:extLst>
        </c:ser>
        <c:ser>
          <c:idx val="6"/>
          <c:order val="6"/>
          <c:tx>
            <c:strRef>
              <c:f>'Import. 1005 - maïs'!$C$11</c:f>
              <c:strCache>
                <c:ptCount val="1"/>
                <c:pt idx="0">
                  <c:v>France</c:v>
                </c:pt>
              </c:strCache>
            </c:strRef>
          </c:tx>
          <c:spPr>
            <a:solidFill>
              <a:srgbClr val="00B0F0"/>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maïs'!$D$11:$M$11</c:f>
              <c:numCache>
                <c:formatCode>0</c:formatCode>
                <c:ptCount val="10"/>
                <c:pt idx="0">
                  <c:v>2</c:v>
                </c:pt>
                <c:pt idx="1">
                  <c:v>3</c:v>
                </c:pt>
                <c:pt idx="2">
                  <c:v>6</c:v>
                </c:pt>
                <c:pt idx="3">
                  <c:v>6</c:v>
                </c:pt>
                <c:pt idx="4">
                  <c:v>7</c:v>
                </c:pt>
                <c:pt idx="5">
                  <c:v>4</c:v>
                </c:pt>
                <c:pt idx="6">
                  <c:v>13</c:v>
                </c:pt>
                <c:pt idx="7">
                  <c:v>0</c:v>
                </c:pt>
                <c:pt idx="8">
                  <c:v>2</c:v>
                </c:pt>
                <c:pt idx="9">
                  <c:v>3</c:v>
                </c:pt>
              </c:numCache>
            </c:numRef>
          </c:val>
          <c:extLst>
            <c:ext xmlns:c16="http://schemas.microsoft.com/office/drawing/2014/chart" uri="{C3380CC4-5D6E-409C-BE32-E72D297353CC}">
              <c16:uniqueId val="{00000004-8A1F-494E-98CB-297F4FF0DFD3}"/>
            </c:ext>
          </c:extLst>
        </c:ser>
        <c:ser>
          <c:idx val="7"/>
          <c:order val="7"/>
          <c:tx>
            <c:strRef>
              <c:f>'Import. 1005 - maïs'!$C$12</c:f>
              <c:strCache>
                <c:ptCount val="1"/>
                <c:pt idx="0">
                  <c:v>Guatemala</c:v>
                </c:pt>
              </c:strCache>
            </c:strRef>
          </c:tx>
          <c:spPr>
            <a:solidFill>
              <a:srgbClr val="00CC99"/>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maïs'!$D$12:$M$12</c:f>
              <c:numCache>
                <c:formatCode>0</c:formatCode>
                <c:ptCount val="10"/>
                <c:pt idx="0">
                  <c:v>42</c:v>
                </c:pt>
                <c:pt idx="1">
                  <c:v>0</c:v>
                </c:pt>
                <c:pt idx="2">
                  <c:v>0</c:v>
                </c:pt>
                <c:pt idx="3">
                  <c:v>0</c:v>
                </c:pt>
                <c:pt idx="4">
                  <c:v>0</c:v>
                </c:pt>
                <c:pt idx="5">
                  <c:v>36</c:v>
                </c:pt>
                <c:pt idx="6">
                  <c:v>24</c:v>
                </c:pt>
                <c:pt idx="7">
                  <c:v>0</c:v>
                </c:pt>
                <c:pt idx="8">
                  <c:v>0</c:v>
                </c:pt>
                <c:pt idx="9">
                  <c:v>0</c:v>
                </c:pt>
              </c:numCache>
            </c:numRef>
          </c:val>
          <c:extLst>
            <c:ext xmlns:c16="http://schemas.microsoft.com/office/drawing/2014/chart" uri="{C3380CC4-5D6E-409C-BE32-E72D297353CC}">
              <c16:uniqueId val="{00000005-8A1F-494E-98CB-297F4FF0DFD3}"/>
            </c:ext>
          </c:extLst>
        </c:ser>
        <c:ser>
          <c:idx val="8"/>
          <c:order val="8"/>
          <c:tx>
            <c:strRef>
              <c:f>'Import. 1005 - maïs'!$C$13</c:f>
              <c:strCache>
                <c:ptCount val="1"/>
                <c:pt idx="0">
                  <c:v>Hongrie</c:v>
                </c:pt>
              </c:strCache>
            </c:strRef>
          </c:tx>
          <c:spPr>
            <a:solidFill>
              <a:schemeClr val="accent5">
                <a:lumMod val="60000"/>
                <a:lumOff val="40000"/>
              </a:schemeClr>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maïs'!$D$13:$M$13</c:f>
              <c:numCache>
                <c:formatCode>0</c:formatCode>
                <c:ptCount val="10"/>
                <c:pt idx="0">
                  <c:v>0</c:v>
                </c:pt>
                <c:pt idx="1">
                  <c:v>0</c:v>
                </c:pt>
                <c:pt idx="2">
                  <c:v>0</c:v>
                </c:pt>
                <c:pt idx="3">
                  <c:v>36</c:v>
                </c:pt>
                <c:pt idx="4">
                  <c:v>0</c:v>
                </c:pt>
                <c:pt idx="5">
                  <c:v>0</c:v>
                </c:pt>
                <c:pt idx="6">
                  <c:v>0</c:v>
                </c:pt>
                <c:pt idx="7">
                  <c:v>0</c:v>
                </c:pt>
                <c:pt idx="8">
                  <c:v>0</c:v>
                </c:pt>
                <c:pt idx="9">
                  <c:v>0</c:v>
                </c:pt>
              </c:numCache>
            </c:numRef>
          </c:val>
          <c:extLst>
            <c:ext xmlns:c16="http://schemas.microsoft.com/office/drawing/2014/chart" uri="{C3380CC4-5D6E-409C-BE32-E72D297353CC}">
              <c16:uniqueId val="{00000006-8A1F-494E-98CB-297F4FF0DFD3}"/>
            </c:ext>
          </c:extLst>
        </c:ser>
        <c:ser>
          <c:idx val="9"/>
          <c:order val="9"/>
          <c:tx>
            <c:strRef>
              <c:f>'Import. 1005 - maïs'!$C$14</c:f>
              <c:strCache>
                <c:ptCount val="1"/>
                <c:pt idx="0">
                  <c:v>Italie</c:v>
                </c:pt>
              </c:strCache>
            </c:strRef>
          </c:tx>
          <c:spPr>
            <a:solidFill>
              <a:schemeClr val="accent5">
                <a:lumMod val="40000"/>
                <a:lumOff val="60000"/>
              </a:schemeClr>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maïs'!$D$14:$M$14</c:f>
              <c:numCache>
                <c:formatCode>0</c:formatCode>
                <c:ptCount val="10"/>
                <c:pt idx="0">
                  <c:v>4</c:v>
                </c:pt>
                <c:pt idx="1">
                  <c:v>1</c:v>
                </c:pt>
                <c:pt idx="2">
                  <c:v>0</c:v>
                </c:pt>
                <c:pt idx="3">
                  <c:v>0</c:v>
                </c:pt>
                <c:pt idx="4">
                  <c:v>0</c:v>
                </c:pt>
                <c:pt idx="5">
                  <c:v>0</c:v>
                </c:pt>
                <c:pt idx="6">
                  <c:v>1</c:v>
                </c:pt>
                <c:pt idx="7">
                  <c:v>0</c:v>
                </c:pt>
                <c:pt idx="8">
                  <c:v>0</c:v>
                </c:pt>
                <c:pt idx="9">
                  <c:v>0</c:v>
                </c:pt>
              </c:numCache>
            </c:numRef>
          </c:val>
          <c:extLst>
            <c:ext xmlns:c16="http://schemas.microsoft.com/office/drawing/2014/chart" uri="{C3380CC4-5D6E-409C-BE32-E72D297353CC}">
              <c16:uniqueId val="{00000007-8A1F-494E-98CB-297F4FF0DFD3}"/>
            </c:ext>
          </c:extLst>
        </c:ser>
        <c:ser>
          <c:idx val="10"/>
          <c:order val="10"/>
          <c:tx>
            <c:strRef>
              <c:f>'Import. 1005 - maïs'!$C$15</c:f>
              <c:strCache>
                <c:ptCount val="1"/>
                <c:pt idx="0">
                  <c:v>Porto Rico</c:v>
                </c:pt>
              </c:strCache>
            </c:strRef>
          </c:tx>
          <c:spPr>
            <a:solidFill>
              <a:srgbClr val="00B050"/>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maïs'!$D$15:$M$15</c:f>
              <c:numCache>
                <c:formatCode>0</c:formatCode>
                <c:ptCount val="10"/>
                <c:pt idx="0">
                  <c:v>0</c:v>
                </c:pt>
                <c:pt idx="1">
                  <c:v>0</c:v>
                </c:pt>
                <c:pt idx="2">
                  <c:v>0</c:v>
                </c:pt>
                <c:pt idx="3">
                  <c:v>0</c:v>
                </c:pt>
                <c:pt idx="4">
                  <c:v>1</c:v>
                </c:pt>
                <c:pt idx="5">
                  <c:v>0</c:v>
                </c:pt>
                <c:pt idx="6">
                  <c:v>1</c:v>
                </c:pt>
                <c:pt idx="7">
                  <c:v>0</c:v>
                </c:pt>
                <c:pt idx="8">
                  <c:v>0</c:v>
                </c:pt>
                <c:pt idx="9">
                  <c:v>0</c:v>
                </c:pt>
              </c:numCache>
            </c:numRef>
          </c:val>
          <c:extLst>
            <c:ext xmlns:c16="http://schemas.microsoft.com/office/drawing/2014/chart" uri="{C3380CC4-5D6E-409C-BE32-E72D297353CC}">
              <c16:uniqueId val="{00000008-8A1F-494E-98CB-297F4FF0DFD3}"/>
            </c:ext>
          </c:extLst>
        </c:ser>
        <c:ser>
          <c:idx val="11"/>
          <c:order val="11"/>
          <c:tx>
            <c:strRef>
              <c:f>'Import. 1005 - maïs'!$C$16</c:f>
              <c:strCache>
                <c:ptCount val="1"/>
                <c:pt idx="0">
                  <c:v>Afrique du Sud</c:v>
                </c:pt>
              </c:strCache>
            </c:strRef>
          </c:tx>
          <c:spPr>
            <a:solidFill>
              <a:schemeClr val="accent2">
                <a:lumMod val="75000"/>
              </a:schemeClr>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maïs'!$D$16:$M$16</c:f>
              <c:numCache>
                <c:formatCode>0</c:formatCode>
                <c:ptCount val="10"/>
                <c:pt idx="0">
                  <c:v>40</c:v>
                </c:pt>
                <c:pt idx="1">
                  <c:v>145</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9-8A1F-494E-98CB-297F4FF0DFD3}"/>
            </c:ext>
          </c:extLst>
        </c:ser>
        <c:ser>
          <c:idx val="12"/>
          <c:order val="12"/>
          <c:tx>
            <c:strRef>
              <c:f>'Import. 1005 - maïs'!$C$17</c:f>
              <c:strCache>
                <c:ptCount val="1"/>
                <c:pt idx="0">
                  <c:v>Autres</c:v>
                </c:pt>
              </c:strCache>
            </c:strRef>
          </c:tx>
          <c:spPr>
            <a:solidFill>
              <a:schemeClr val="bg1">
                <a:lumMod val="85000"/>
              </a:schemeClr>
            </a:solidFill>
            <a:ln>
              <a:noFill/>
            </a:ln>
            <a:effectLst/>
          </c:spPr>
          <c:invertIfNegative val="0"/>
          <c:cat>
            <c:strRef>
              <c:f>'Import. 1005 - maïs'!$D$4:$M$4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maïs'!$D$17:$M$17</c:f>
              <c:numCache>
                <c:formatCode>0</c:formatCode>
                <c:ptCount val="10"/>
                <c:pt idx="0">
                  <c:v>12774</c:v>
                </c:pt>
                <c:pt idx="1">
                  <c:v>153336</c:v>
                </c:pt>
                <c:pt idx="2">
                  <c:v>68042</c:v>
                </c:pt>
                <c:pt idx="3">
                  <c:v>758</c:v>
                </c:pt>
                <c:pt idx="4">
                  <c:v>2852</c:v>
                </c:pt>
                <c:pt idx="5">
                  <c:v>2099</c:v>
                </c:pt>
                <c:pt idx="6">
                  <c:v>1395871</c:v>
                </c:pt>
                <c:pt idx="7">
                  <c:v>3193176</c:v>
                </c:pt>
                <c:pt idx="8">
                  <c:v>5651886</c:v>
                </c:pt>
                <c:pt idx="9">
                  <c:v>1</c:v>
                </c:pt>
              </c:numCache>
            </c:numRef>
          </c:val>
          <c:extLst>
            <c:ext xmlns:c16="http://schemas.microsoft.com/office/drawing/2014/chart" uri="{C3380CC4-5D6E-409C-BE32-E72D297353CC}">
              <c16:uniqueId val="{0000000A-8A1F-494E-98CB-297F4FF0DFD3}"/>
            </c:ext>
          </c:extLst>
        </c:ser>
        <c:dLbls>
          <c:showLegendKey val="0"/>
          <c:showVal val="0"/>
          <c:showCatName val="0"/>
          <c:showSerName val="0"/>
          <c:showPercent val="0"/>
          <c:showBubbleSize val="0"/>
        </c:dLbls>
        <c:gapWidth val="150"/>
        <c:overlap val="100"/>
        <c:axId val="530842784"/>
        <c:axId val="530842392"/>
        <c:extLst>
          <c:ext xmlns:c15="http://schemas.microsoft.com/office/drawing/2012/chart" uri="{02D57815-91ED-43cb-92C2-25804820EDAC}">
            <c15:filteredBarSeries>
              <c15:ser>
                <c:idx val="0"/>
                <c:order val="0"/>
                <c:tx>
                  <c:strRef>
                    <c:extLst>
                      <c:ext uri="{02D57815-91ED-43cb-92C2-25804820EDAC}">
                        <c15:formulaRef>
                          <c15:sqref>'Import. 1005 - maïs'!$C$5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1005 - maïs'!$D$4:$M$4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1005 - maïs'!$D$5:$M$5</c15:sqref>
                        </c15:formulaRef>
                      </c:ext>
                    </c:extLst>
                    <c:numCache>
                      <c:formatCode>0</c:formatCode>
                      <c:ptCount val="10"/>
                      <c:pt idx="0">
                        <c:v>12145301</c:v>
                      </c:pt>
                      <c:pt idx="1">
                        <c:v>14105991</c:v>
                      </c:pt>
                      <c:pt idx="2">
                        <c:v>15338712</c:v>
                      </c:pt>
                      <c:pt idx="3">
                        <c:v>17095140</c:v>
                      </c:pt>
                      <c:pt idx="4">
                        <c:v>16219416</c:v>
                      </c:pt>
                      <c:pt idx="5">
                        <c:v>16042315</c:v>
                      </c:pt>
                      <c:pt idx="6">
                        <c:v>17415574</c:v>
                      </c:pt>
                      <c:pt idx="7">
                        <c:v>4461941</c:v>
                      </c:pt>
                      <c:pt idx="8">
                        <c:v>8862128</c:v>
                      </c:pt>
                      <c:pt idx="9">
                        <c:v>23356182</c:v>
                      </c:pt>
                    </c:numCache>
                  </c:numRef>
                </c:val>
                <c:extLst>
                  <c:ext xmlns:c16="http://schemas.microsoft.com/office/drawing/2014/chart" uri="{C3380CC4-5D6E-409C-BE32-E72D297353CC}">
                    <c16:uniqueId val="{0000000B-8A1F-494E-98CB-297F4FF0DFD3}"/>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1005 - maïs'!$C$6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1005 - maïs'!$D$4:$M$4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1005 - maïs'!$D$6:$M$6</c15:sqref>
                        </c15:formulaRef>
                      </c:ext>
                    </c:extLst>
                    <c:numCache>
                      <c:formatCode>0</c:formatCode>
                      <c:ptCount val="10"/>
                      <c:pt idx="0">
                        <c:v>7</c:v>
                      </c:pt>
                      <c:pt idx="1">
                        <c:v>5</c:v>
                      </c:pt>
                      <c:pt idx="2">
                        <c:v>7</c:v>
                      </c:pt>
                      <c:pt idx="3">
                        <c:v>42</c:v>
                      </c:pt>
                      <c:pt idx="4">
                        <c:v>8</c:v>
                      </c:pt>
                      <c:pt idx="5">
                        <c:v>5</c:v>
                      </c:pt>
                      <c:pt idx="6">
                        <c:v>14</c:v>
                      </c:pt>
                      <c:pt idx="7">
                        <c:v>1</c:v>
                      </c:pt>
                      <c:pt idx="8">
                        <c:v>2</c:v>
                      </c:pt>
                      <c:pt idx="9">
                        <c:v>4</c:v>
                      </c:pt>
                    </c:numCache>
                  </c:numRef>
                </c:val>
                <c:extLst xmlns:c15="http://schemas.microsoft.com/office/drawing/2012/chart">
                  <c:ext xmlns:c16="http://schemas.microsoft.com/office/drawing/2014/chart" uri="{C3380CC4-5D6E-409C-BE32-E72D297353CC}">
                    <c16:uniqueId val="{0000000C-8A1F-494E-98CB-297F4FF0DFD3}"/>
                  </c:ext>
                </c:extLst>
              </c15:ser>
            </c15:filteredBarSeries>
          </c:ext>
        </c:extLst>
      </c:barChart>
      <c:catAx>
        <c:axId val="530842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42392"/>
        <c:crosses val="autoZero"/>
        <c:auto val="1"/>
        <c:lblAlgn val="ctr"/>
        <c:lblOffset val="100"/>
        <c:noMultiLvlLbl val="0"/>
      </c:catAx>
      <c:valAx>
        <c:axId val="530842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42784"/>
        <c:crosses val="autoZero"/>
        <c:crossBetween val="between"/>
        <c:dispUnits>
          <c:builtInUnit val="million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Millions (en t)</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6.099506866475965E-2"/>
          <c:y val="0.77081277367400081"/>
          <c:w val="0.93801474945766117"/>
          <c:h val="0.2100672136194710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1005 - maïs'!$C$36</c:f>
              <c:strCache>
                <c:ptCount val="1"/>
                <c:pt idx="0">
                  <c:v>États-Unis</c:v>
                </c:pt>
              </c:strCache>
            </c:strRef>
          </c:tx>
          <c:spPr>
            <a:solidFill>
              <a:srgbClr val="00B050"/>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maïs'!$D$36:$M$36</c:f>
              <c:numCache>
                <c:formatCode>0%</c:formatCode>
                <c:ptCount val="10"/>
                <c:pt idx="0">
                  <c:v>0.97725787117173957</c:v>
                </c:pt>
                <c:pt idx="1">
                  <c:v>0.9849376764808655</c:v>
                </c:pt>
                <c:pt idx="2">
                  <c:v>0.95722528723402589</c:v>
                </c:pt>
                <c:pt idx="3">
                  <c:v>0.99138415947456415</c:v>
                </c:pt>
                <c:pt idx="4">
                  <c:v>0.88728731046789844</c:v>
                </c:pt>
                <c:pt idx="5">
                  <c:v>0.92235316411627621</c:v>
                </c:pt>
                <c:pt idx="6">
                  <c:v>0.89569295849795127</c:v>
                </c:pt>
                <c:pt idx="7">
                  <c:v>0.28373033170989936</c:v>
                </c:pt>
                <c:pt idx="8">
                  <c:v>0.36213412850728405</c:v>
                </c:pt>
                <c:pt idx="9">
                  <c:v>0.99996831673943964</c:v>
                </c:pt>
              </c:numCache>
            </c:numRef>
          </c:val>
          <c:extLst>
            <c:ext xmlns:c16="http://schemas.microsoft.com/office/drawing/2014/chart" uri="{C3380CC4-5D6E-409C-BE32-E72D297353CC}">
              <c16:uniqueId val="{00000000-1C64-423D-8051-B961308B601D}"/>
            </c:ext>
          </c:extLst>
        </c:ser>
        <c:ser>
          <c:idx val="2"/>
          <c:order val="2"/>
          <c:tx>
            <c:strRef>
              <c:f>'Import. 1005 - maïs'!$C$37</c:f>
              <c:strCache>
                <c:ptCount val="1"/>
                <c:pt idx="0">
                  <c:v>Chili</c:v>
                </c:pt>
              </c:strCache>
            </c:strRef>
          </c:tx>
          <c:spPr>
            <a:solidFill>
              <a:schemeClr val="accent3">
                <a:lumMod val="60000"/>
                <a:lumOff val="40000"/>
              </a:schemeClr>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maïs'!$D$37:$M$37</c:f>
              <c:numCache>
                <c:formatCode>0%</c:formatCode>
                <c:ptCount val="10"/>
                <c:pt idx="0">
                  <c:v>1.1461222739559933E-4</c:v>
                </c:pt>
                <c:pt idx="1">
                  <c:v>1.6234236928125079E-4</c:v>
                </c:pt>
                <c:pt idx="2">
                  <c:v>7.2039947030754604E-5</c:v>
                </c:pt>
                <c:pt idx="3">
                  <c:v>7.6512973862746957E-5</c:v>
                </c:pt>
                <c:pt idx="4">
                  <c:v>8.909075394576475E-5</c:v>
                </c:pt>
                <c:pt idx="5">
                  <c:v>9.1071643961610282E-5</c:v>
                </c:pt>
                <c:pt idx="6">
                  <c:v>1.1455264121641929E-4</c:v>
                </c:pt>
                <c:pt idx="7">
                  <c:v>4.0901482112829369E-4</c:v>
                </c:pt>
                <c:pt idx="8">
                  <c:v>8.7789298461949541E-5</c:v>
                </c:pt>
                <c:pt idx="9">
                  <c:v>1.5413478110420615E-5</c:v>
                </c:pt>
              </c:numCache>
            </c:numRef>
          </c:val>
          <c:extLst>
            <c:ext xmlns:c16="http://schemas.microsoft.com/office/drawing/2014/chart" uri="{C3380CC4-5D6E-409C-BE32-E72D297353CC}">
              <c16:uniqueId val="{00000001-1C64-423D-8051-B961308B601D}"/>
            </c:ext>
          </c:extLst>
        </c:ser>
        <c:ser>
          <c:idx val="3"/>
          <c:order val="3"/>
          <c:tx>
            <c:strRef>
              <c:f>'Import. 1005 - maïs'!$C$38</c:f>
              <c:strCache>
                <c:ptCount val="1"/>
                <c:pt idx="0">
                  <c:v>Brésil</c:v>
                </c:pt>
              </c:strCache>
            </c:strRef>
          </c:tx>
          <c:spPr>
            <a:solidFill>
              <a:schemeClr val="accent3"/>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maïs'!$D$38:$M$38</c:f>
              <c:numCache>
                <c:formatCode>0%</c:formatCode>
                <c:ptCount val="10"/>
                <c:pt idx="0">
                  <c:v>2.1568506206639096E-2</c:v>
                </c:pt>
                <c:pt idx="1">
                  <c:v>4.0191433554721536E-3</c:v>
                </c:pt>
                <c:pt idx="2">
                  <c:v>3.8266250777770648E-2</c:v>
                </c:pt>
                <c:pt idx="3">
                  <c:v>8.4919456640893259E-3</c:v>
                </c:pt>
                <c:pt idx="4">
                  <c:v>0.11244048491018419</c:v>
                </c:pt>
                <c:pt idx="5">
                  <c:v>7.7408341626504659E-2</c:v>
                </c:pt>
                <c:pt idx="6">
                  <c:v>2.4039517732806281E-2</c:v>
                </c:pt>
                <c:pt idx="7">
                  <c:v>2.1336006011733459E-4</c:v>
                </c:pt>
                <c:pt idx="8">
                  <c:v>2.0649667890150085E-5</c:v>
                </c:pt>
                <c:pt idx="9">
                  <c:v>1.0618173809400868E-5</c:v>
                </c:pt>
              </c:numCache>
            </c:numRef>
          </c:val>
          <c:extLst>
            <c:ext xmlns:c16="http://schemas.microsoft.com/office/drawing/2014/chart" uri="{C3380CC4-5D6E-409C-BE32-E72D297353CC}">
              <c16:uniqueId val="{00000002-1C64-423D-8051-B961308B601D}"/>
            </c:ext>
          </c:extLst>
        </c:ser>
        <c:ser>
          <c:idx val="4"/>
          <c:order val="4"/>
          <c:tx>
            <c:strRef>
              <c:f>'Import. 1005 - maïs'!$C$39</c:f>
              <c:strCache>
                <c:ptCount val="1"/>
                <c:pt idx="0">
                  <c:v>Thaïlande</c:v>
                </c:pt>
              </c:strCache>
            </c:strRef>
          </c:tx>
          <c:spPr>
            <a:solidFill>
              <a:schemeClr val="accent6">
                <a:lumMod val="60000"/>
                <a:lumOff val="40000"/>
              </a:schemeClr>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maïs'!$D$39:$M$39</c:f>
              <c:numCache>
                <c:formatCode>0%</c:formatCode>
                <c:ptCount val="10"/>
                <c:pt idx="0">
                  <c:v>0</c:v>
                </c:pt>
                <c:pt idx="1">
                  <c:v>0</c:v>
                </c:pt>
                <c:pt idx="2">
                  <c:v>6.5194522199777918E-8</c:v>
                </c:pt>
                <c:pt idx="3">
                  <c:v>5.8496157387421218E-7</c:v>
                </c:pt>
                <c:pt idx="4">
                  <c:v>6.7819951100582164E-6</c:v>
                </c:pt>
                <c:pt idx="5">
                  <c:v>1.4087742323972569E-5</c:v>
                </c:pt>
                <c:pt idx="6">
                  <c:v>0</c:v>
                </c:pt>
                <c:pt idx="7">
                  <c:v>0</c:v>
                </c:pt>
                <c:pt idx="8">
                  <c:v>0</c:v>
                </c:pt>
                <c:pt idx="9">
                  <c:v>5.480347772593997E-6</c:v>
                </c:pt>
              </c:numCache>
            </c:numRef>
          </c:val>
          <c:extLst>
            <c:ext xmlns:c16="http://schemas.microsoft.com/office/drawing/2014/chart" uri="{C3380CC4-5D6E-409C-BE32-E72D297353CC}">
              <c16:uniqueId val="{00000003-1C64-423D-8051-B961308B601D}"/>
            </c:ext>
          </c:extLst>
        </c:ser>
        <c:ser>
          <c:idx val="5"/>
          <c:order val="5"/>
          <c:tx>
            <c:strRef>
              <c:f>'Import. 1005 - maïs'!$C$40</c:f>
              <c:strCache>
                <c:ptCount val="1"/>
                <c:pt idx="0">
                  <c:v>France</c:v>
                </c:pt>
              </c:strCache>
            </c:strRef>
          </c:tx>
          <c:spPr>
            <a:solidFill>
              <a:srgbClr val="00B0F0"/>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maïs'!$D$40:$M$40</c:f>
              <c:numCache>
                <c:formatCode>0%</c:formatCode>
                <c:ptCount val="10"/>
                <c:pt idx="0">
                  <c:v>1.6467274051091859E-7</c:v>
                </c:pt>
                <c:pt idx="1">
                  <c:v>2.1267559294487001E-7</c:v>
                </c:pt>
                <c:pt idx="2">
                  <c:v>3.9116713319866751E-7</c:v>
                </c:pt>
                <c:pt idx="3">
                  <c:v>3.509769443245273E-7</c:v>
                </c:pt>
                <c:pt idx="4">
                  <c:v>4.3158150700370468E-7</c:v>
                </c:pt>
                <c:pt idx="5">
                  <c:v>2.4934057210570917E-7</c:v>
                </c:pt>
                <c:pt idx="6">
                  <c:v>7.4645831369095267E-7</c:v>
                </c:pt>
                <c:pt idx="7">
                  <c:v>0</c:v>
                </c:pt>
                <c:pt idx="8">
                  <c:v>2.2567943049344356E-7</c:v>
                </c:pt>
                <c:pt idx="9">
                  <c:v>1.2844565092017179E-7</c:v>
                </c:pt>
              </c:numCache>
            </c:numRef>
          </c:val>
          <c:extLst>
            <c:ext xmlns:c16="http://schemas.microsoft.com/office/drawing/2014/chart" uri="{C3380CC4-5D6E-409C-BE32-E72D297353CC}">
              <c16:uniqueId val="{00000004-1C64-423D-8051-B961308B601D}"/>
            </c:ext>
          </c:extLst>
        </c:ser>
        <c:ser>
          <c:idx val="6"/>
          <c:order val="6"/>
          <c:tx>
            <c:strRef>
              <c:f>'Import. 1005 - maïs'!$C$41</c:f>
              <c:strCache>
                <c:ptCount val="1"/>
                <c:pt idx="0">
                  <c:v>Guatemala</c:v>
                </c:pt>
              </c:strCache>
            </c:strRef>
          </c:tx>
          <c:spPr>
            <a:solidFill>
              <a:srgbClr val="00CC99"/>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maïs'!$D$41:$M$41</c:f>
              <c:numCache>
                <c:formatCode>0%</c:formatCode>
                <c:ptCount val="10"/>
                <c:pt idx="0">
                  <c:v>3.4581275507292905E-6</c:v>
                </c:pt>
                <c:pt idx="1">
                  <c:v>0</c:v>
                </c:pt>
                <c:pt idx="2">
                  <c:v>0</c:v>
                </c:pt>
                <c:pt idx="3">
                  <c:v>0</c:v>
                </c:pt>
                <c:pt idx="4">
                  <c:v>0</c:v>
                </c:pt>
                <c:pt idx="5">
                  <c:v>2.2440651489513828E-6</c:v>
                </c:pt>
                <c:pt idx="6">
                  <c:v>1.3780768868140666E-6</c:v>
                </c:pt>
                <c:pt idx="7">
                  <c:v>0</c:v>
                </c:pt>
                <c:pt idx="8">
                  <c:v>0</c:v>
                </c:pt>
                <c:pt idx="9">
                  <c:v>0</c:v>
                </c:pt>
              </c:numCache>
            </c:numRef>
          </c:val>
          <c:extLst>
            <c:ext xmlns:c16="http://schemas.microsoft.com/office/drawing/2014/chart" uri="{C3380CC4-5D6E-409C-BE32-E72D297353CC}">
              <c16:uniqueId val="{00000005-1C64-423D-8051-B961308B601D}"/>
            </c:ext>
          </c:extLst>
        </c:ser>
        <c:ser>
          <c:idx val="7"/>
          <c:order val="7"/>
          <c:tx>
            <c:strRef>
              <c:f>'Import. 1005 - maïs'!$C$42</c:f>
              <c:strCache>
                <c:ptCount val="1"/>
                <c:pt idx="0">
                  <c:v>Hongrie</c:v>
                </c:pt>
              </c:strCache>
            </c:strRef>
          </c:tx>
          <c:spPr>
            <a:solidFill>
              <a:schemeClr val="accent5">
                <a:lumMod val="60000"/>
                <a:lumOff val="40000"/>
              </a:schemeClr>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maïs'!$D$42:$M$42</c:f>
              <c:numCache>
                <c:formatCode>0%</c:formatCode>
                <c:ptCount val="10"/>
                <c:pt idx="0">
                  <c:v>0</c:v>
                </c:pt>
                <c:pt idx="1">
                  <c:v>0</c:v>
                </c:pt>
                <c:pt idx="2">
                  <c:v>0</c:v>
                </c:pt>
                <c:pt idx="3">
                  <c:v>2.1058616659471639E-6</c:v>
                </c:pt>
                <c:pt idx="4">
                  <c:v>0</c:v>
                </c:pt>
                <c:pt idx="5">
                  <c:v>0</c:v>
                </c:pt>
                <c:pt idx="6">
                  <c:v>0</c:v>
                </c:pt>
                <c:pt idx="7">
                  <c:v>0</c:v>
                </c:pt>
                <c:pt idx="8">
                  <c:v>0</c:v>
                </c:pt>
                <c:pt idx="9">
                  <c:v>0</c:v>
                </c:pt>
              </c:numCache>
            </c:numRef>
          </c:val>
          <c:extLst>
            <c:ext xmlns:c16="http://schemas.microsoft.com/office/drawing/2014/chart" uri="{C3380CC4-5D6E-409C-BE32-E72D297353CC}">
              <c16:uniqueId val="{00000006-1C64-423D-8051-B961308B601D}"/>
            </c:ext>
          </c:extLst>
        </c:ser>
        <c:ser>
          <c:idx val="8"/>
          <c:order val="8"/>
          <c:tx>
            <c:strRef>
              <c:f>'Import. 1005 - maïs'!$C$43</c:f>
              <c:strCache>
                <c:ptCount val="1"/>
                <c:pt idx="0">
                  <c:v>Italie</c:v>
                </c:pt>
              </c:strCache>
            </c:strRef>
          </c:tx>
          <c:spPr>
            <a:solidFill>
              <a:schemeClr val="accent5">
                <a:lumMod val="40000"/>
                <a:lumOff val="60000"/>
              </a:schemeClr>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maïs'!$D$43:$M$43</c:f>
              <c:numCache>
                <c:formatCode>0%</c:formatCode>
                <c:ptCount val="10"/>
                <c:pt idx="0">
                  <c:v>3.2934548102183718E-7</c:v>
                </c:pt>
                <c:pt idx="1">
                  <c:v>7.0891864314956675E-8</c:v>
                </c:pt>
                <c:pt idx="2">
                  <c:v>0</c:v>
                </c:pt>
                <c:pt idx="3">
                  <c:v>0</c:v>
                </c:pt>
                <c:pt idx="4">
                  <c:v>0</c:v>
                </c:pt>
                <c:pt idx="5">
                  <c:v>0</c:v>
                </c:pt>
                <c:pt idx="6">
                  <c:v>5.7419870283919441E-8</c:v>
                </c:pt>
                <c:pt idx="7">
                  <c:v>0</c:v>
                </c:pt>
                <c:pt idx="8">
                  <c:v>0</c:v>
                </c:pt>
                <c:pt idx="9">
                  <c:v>0</c:v>
                </c:pt>
              </c:numCache>
            </c:numRef>
          </c:val>
          <c:extLst>
            <c:ext xmlns:c16="http://schemas.microsoft.com/office/drawing/2014/chart" uri="{C3380CC4-5D6E-409C-BE32-E72D297353CC}">
              <c16:uniqueId val="{00000007-1C64-423D-8051-B961308B601D}"/>
            </c:ext>
          </c:extLst>
        </c:ser>
        <c:ser>
          <c:idx val="9"/>
          <c:order val="9"/>
          <c:tx>
            <c:strRef>
              <c:f>'Import. 1005 - maïs'!$C$44</c:f>
              <c:strCache>
                <c:ptCount val="1"/>
                <c:pt idx="0">
                  <c:v>Porto Rico</c:v>
                </c:pt>
              </c:strCache>
            </c:strRef>
          </c:tx>
          <c:spPr>
            <a:solidFill>
              <a:srgbClr val="00B050"/>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maïs'!$D$44:$M$44</c:f>
              <c:numCache>
                <c:formatCode>0%</c:formatCode>
                <c:ptCount val="10"/>
                <c:pt idx="0">
                  <c:v>0</c:v>
                </c:pt>
                <c:pt idx="1">
                  <c:v>0</c:v>
                </c:pt>
                <c:pt idx="2">
                  <c:v>0</c:v>
                </c:pt>
                <c:pt idx="3">
                  <c:v>0</c:v>
                </c:pt>
                <c:pt idx="4">
                  <c:v>6.1654501000529245E-8</c:v>
                </c:pt>
                <c:pt idx="5">
                  <c:v>0</c:v>
                </c:pt>
                <c:pt idx="6">
                  <c:v>5.7419870283919441E-8</c:v>
                </c:pt>
                <c:pt idx="7">
                  <c:v>0</c:v>
                </c:pt>
                <c:pt idx="8">
                  <c:v>0</c:v>
                </c:pt>
                <c:pt idx="9">
                  <c:v>0</c:v>
                </c:pt>
              </c:numCache>
            </c:numRef>
          </c:val>
          <c:extLst>
            <c:ext xmlns:c16="http://schemas.microsoft.com/office/drawing/2014/chart" uri="{C3380CC4-5D6E-409C-BE32-E72D297353CC}">
              <c16:uniqueId val="{00000008-1C64-423D-8051-B961308B601D}"/>
            </c:ext>
          </c:extLst>
        </c:ser>
        <c:ser>
          <c:idx val="10"/>
          <c:order val="10"/>
          <c:tx>
            <c:strRef>
              <c:f>'Import. 1005 - maïs'!$C$45</c:f>
              <c:strCache>
                <c:ptCount val="1"/>
                <c:pt idx="0">
                  <c:v>Afrique du Sud</c:v>
                </c:pt>
              </c:strCache>
            </c:strRef>
          </c:tx>
          <c:spPr>
            <a:solidFill>
              <a:schemeClr val="accent2">
                <a:lumMod val="75000"/>
              </a:schemeClr>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maïs'!$D$45:$M$45</c:f>
              <c:numCache>
                <c:formatCode>0%</c:formatCode>
                <c:ptCount val="10"/>
                <c:pt idx="0">
                  <c:v>3.2934548102183715E-6</c:v>
                </c:pt>
                <c:pt idx="1">
                  <c:v>1.0279320325668718E-5</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9-1C64-423D-8051-B961308B601D}"/>
            </c:ext>
          </c:extLst>
        </c:ser>
        <c:ser>
          <c:idx val="11"/>
          <c:order val="11"/>
          <c:tx>
            <c:strRef>
              <c:f>'Import. 1005 - maïs'!$C$46</c:f>
              <c:strCache>
                <c:ptCount val="1"/>
                <c:pt idx="0">
                  <c:v>Autres</c:v>
                </c:pt>
              </c:strCache>
            </c:strRef>
          </c:tx>
          <c:spPr>
            <a:solidFill>
              <a:schemeClr val="bg1">
                <a:lumMod val="85000"/>
              </a:schemeClr>
            </a:solidFill>
            <a:ln>
              <a:noFill/>
            </a:ln>
            <a:effectLst/>
          </c:spPr>
          <c:invertIfNegative val="0"/>
          <c:cat>
            <c:strRef>
              <c:f>'Import. 1005 - maïs'!$D$34:$M$34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1005 - maïs'!$D$46:$M$46</c:f>
              <c:numCache>
                <c:formatCode>0%</c:formatCode>
                <c:ptCount val="10"/>
                <c:pt idx="0">
                  <c:v>1.051764793643237E-3</c:v>
                </c:pt>
                <c:pt idx="1">
                  <c:v>1.0870274906598197E-2</c:v>
                </c:pt>
                <c:pt idx="2">
                  <c:v>4.4359656795172897E-3</c:v>
                </c:pt>
                <c:pt idx="3">
                  <c:v>4.4340087299665285E-5</c:v>
                </c:pt>
                <c:pt idx="4">
                  <c:v>1.758386368535094E-4</c:v>
                </c:pt>
                <c:pt idx="5">
                  <c:v>1.308414652124709E-4</c:v>
                </c:pt>
                <c:pt idx="6">
                  <c:v>8.0150731753084917E-2</c:v>
                </c:pt>
                <c:pt idx="7">
                  <c:v>0.71564729340885502</c:v>
                </c:pt>
                <c:pt idx="8">
                  <c:v>0.63775720684693338</c:v>
                </c:pt>
                <c:pt idx="9">
                  <c:v>4.2815216973390602E-8</c:v>
                </c:pt>
              </c:numCache>
            </c:numRef>
          </c:val>
          <c:extLst>
            <c:ext xmlns:c16="http://schemas.microsoft.com/office/drawing/2014/chart" uri="{C3380CC4-5D6E-409C-BE32-E72D297353CC}">
              <c16:uniqueId val="{0000000A-1C64-423D-8051-B961308B601D}"/>
            </c:ext>
          </c:extLst>
        </c:ser>
        <c:dLbls>
          <c:showLegendKey val="0"/>
          <c:showVal val="0"/>
          <c:showCatName val="0"/>
          <c:showSerName val="0"/>
          <c:showPercent val="0"/>
          <c:showBubbleSize val="0"/>
        </c:dLbls>
        <c:gapWidth val="150"/>
        <c:overlap val="100"/>
        <c:axId val="530843568"/>
        <c:axId val="530844352"/>
        <c:extLst>
          <c:ext xmlns:c15="http://schemas.microsoft.com/office/drawing/2012/chart" uri="{02D57815-91ED-43cb-92C2-25804820EDAC}">
            <c15:filteredBarSeries>
              <c15:ser>
                <c:idx val="0"/>
                <c:order val="0"/>
                <c:tx>
                  <c:strRef>
                    <c:extLst>
                      <c:ext uri="{02D57815-91ED-43cb-92C2-25804820EDAC}">
                        <c15:formulaRef>
                          <c15:sqref>'Import. 1005 - maïs'!$C$35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1005 - maïs'!$D$34:$M$34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1005 - maïs'!$D$35:$M$35</c15:sqref>
                        </c15:formulaRef>
                      </c:ext>
                    </c:extLst>
                    <c:numCache>
                      <c:formatCode>0%</c:formatCode>
                      <c:ptCount val="10"/>
                      <c:pt idx="0">
                        <c:v>0.99894823520635678</c:v>
                      </c:pt>
                      <c:pt idx="1">
                        <c:v>0.9891297250934018</c:v>
                      </c:pt>
                      <c:pt idx="2">
                        <c:v>0.99556403432048279</c:v>
                      </c:pt>
                      <c:pt idx="3">
                        <c:v>0.9999556599127003</c:v>
                      </c:pt>
                      <c:pt idx="4">
                        <c:v>0.99982416136314645</c:v>
                      </c:pt>
                      <c:pt idx="5">
                        <c:v>0.99986915853478742</c:v>
                      </c:pt>
                      <c:pt idx="6">
                        <c:v>0.91984926824691515</c:v>
                      </c:pt>
                      <c:pt idx="7">
                        <c:v>0.28435270659114503</c:v>
                      </c:pt>
                      <c:pt idx="8">
                        <c:v>0.36224279315306662</c:v>
                      </c:pt>
                      <c:pt idx="9">
                        <c:v>0.99999995718478296</c:v>
                      </c:pt>
                    </c:numCache>
                  </c:numRef>
                </c:val>
                <c:extLst>
                  <c:ext xmlns:c16="http://schemas.microsoft.com/office/drawing/2014/chart" uri="{C3380CC4-5D6E-409C-BE32-E72D297353CC}">
                    <c16:uniqueId val="{0000000B-1C64-423D-8051-B961308B601D}"/>
                  </c:ext>
                </c:extLst>
              </c15:ser>
            </c15:filteredBarSeries>
          </c:ext>
        </c:extLst>
      </c:barChart>
      <c:catAx>
        <c:axId val="530843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44352"/>
        <c:crosses val="autoZero"/>
        <c:auto val="1"/>
        <c:lblAlgn val="ctr"/>
        <c:lblOffset val="100"/>
        <c:noMultiLvlLbl val="0"/>
      </c:catAx>
      <c:valAx>
        <c:axId val="530844352"/>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43568"/>
        <c:crosses val="autoZero"/>
        <c:crossBetween val="between"/>
      </c:valAx>
      <c:spPr>
        <a:noFill/>
        <a:ln>
          <a:noFill/>
        </a:ln>
        <a:effectLst/>
      </c:spPr>
    </c:plotArea>
    <c:legend>
      <c:legendPos val="b"/>
      <c:layout>
        <c:manualLayout>
          <c:xMode val="edge"/>
          <c:yMode val="edge"/>
          <c:x val="6.1441753677375414E-2"/>
          <c:y val="0.77081283118137056"/>
          <c:w val="0.93706032480251911"/>
          <c:h val="0.2100671609096707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100390 - orge t.'!$C$7</c:f>
              <c:strCache>
                <c:ptCount val="1"/>
                <c:pt idx="0">
                  <c:v>France</c:v>
                </c:pt>
              </c:strCache>
            </c:strRef>
          </c:tx>
          <c:spPr>
            <a:solidFill>
              <a:srgbClr val="00B0F0"/>
            </a:solidFill>
            <a:ln>
              <a:noFill/>
            </a:ln>
            <a:effectLst/>
          </c:spPr>
          <c:invertIfNegative val="0"/>
          <c:cat>
            <c:strRef>
              <c:f>'Import. 100390 - orge t.'!$D$4:$M$4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100390 - orge t.'!$D$7:$M$7</c:f>
              <c:numCache>
                <c:formatCode>0</c:formatCode>
                <c:ptCount val="10"/>
                <c:pt idx="0">
                  <c:v>6525</c:v>
                </c:pt>
                <c:pt idx="1">
                  <c:v>39524</c:v>
                </c:pt>
                <c:pt idx="2">
                  <c:v>0</c:v>
                </c:pt>
                <c:pt idx="3">
                  <c:v>0</c:v>
                </c:pt>
                <c:pt idx="4">
                  <c:v>106411</c:v>
                </c:pt>
                <c:pt idx="5">
                  <c:v>240982</c:v>
                </c:pt>
                <c:pt idx="6">
                  <c:v>240293</c:v>
                </c:pt>
                <c:pt idx="7">
                  <c:v>0</c:v>
                </c:pt>
                <c:pt idx="8">
                  <c:v>0</c:v>
                </c:pt>
                <c:pt idx="9">
                  <c:v>30000</c:v>
                </c:pt>
              </c:numCache>
            </c:numRef>
          </c:val>
          <c:extLst>
            <c:ext xmlns:c16="http://schemas.microsoft.com/office/drawing/2014/chart" uri="{C3380CC4-5D6E-409C-BE32-E72D297353CC}">
              <c16:uniqueId val="{00000000-6EBF-4CCF-949D-708F0CC3A5A3}"/>
            </c:ext>
          </c:extLst>
        </c:ser>
        <c:ser>
          <c:idx val="3"/>
          <c:order val="3"/>
          <c:tx>
            <c:strRef>
              <c:f>'Import. 100390 - orge t.'!$C$8</c:f>
              <c:strCache>
                <c:ptCount val="1"/>
                <c:pt idx="0">
                  <c:v>États-Unis</c:v>
                </c:pt>
              </c:strCache>
            </c:strRef>
          </c:tx>
          <c:spPr>
            <a:solidFill>
              <a:srgbClr val="00B050"/>
            </a:solidFill>
            <a:ln>
              <a:noFill/>
            </a:ln>
            <a:effectLst/>
          </c:spPr>
          <c:invertIfNegative val="0"/>
          <c:cat>
            <c:strRef>
              <c:f>'Import. 100390 - orge t.'!$D$4:$M$4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100390 - orge t.'!$D$8:$M$8</c:f>
              <c:numCache>
                <c:formatCode>0</c:formatCode>
                <c:ptCount val="10"/>
                <c:pt idx="0">
                  <c:v>161857</c:v>
                </c:pt>
                <c:pt idx="1">
                  <c:v>33306</c:v>
                </c:pt>
                <c:pt idx="2">
                  <c:v>79</c:v>
                </c:pt>
                <c:pt idx="3">
                  <c:v>80</c:v>
                </c:pt>
                <c:pt idx="4">
                  <c:v>15923</c:v>
                </c:pt>
                <c:pt idx="5">
                  <c:v>31992</c:v>
                </c:pt>
                <c:pt idx="6">
                  <c:v>9845</c:v>
                </c:pt>
                <c:pt idx="7">
                  <c:v>0</c:v>
                </c:pt>
                <c:pt idx="8">
                  <c:v>0</c:v>
                </c:pt>
                <c:pt idx="9">
                  <c:v>0</c:v>
                </c:pt>
              </c:numCache>
            </c:numRef>
          </c:val>
          <c:extLst>
            <c:ext xmlns:c16="http://schemas.microsoft.com/office/drawing/2014/chart" uri="{C3380CC4-5D6E-409C-BE32-E72D297353CC}">
              <c16:uniqueId val="{00000001-6EBF-4CCF-949D-708F0CC3A5A3}"/>
            </c:ext>
          </c:extLst>
        </c:ser>
        <c:ser>
          <c:idx val="4"/>
          <c:order val="4"/>
          <c:tx>
            <c:strRef>
              <c:f>'Import. 100390 - orge t.'!$C$9</c:f>
              <c:strCache>
                <c:ptCount val="1"/>
                <c:pt idx="0">
                  <c:v>Australie</c:v>
                </c:pt>
              </c:strCache>
            </c:strRef>
          </c:tx>
          <c:spPr>
            <a:solidFill>
              <a:schemeClr val="bg2">
                <a:lumMod val="50000"/>
              </a:schemeClr>
            </a:solidFill>
            <a:ln>
              <a:noFill/>
            </a:ln>
            <a:effectLst/>
          </c:spPr>
          <c:invertIfNegative val="0"/>
          <c:cat>
            <c:strRef>
              <c:f>'Import. 100390 - orge t.'!$D$4:$M$4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100390 - orge t.'!$D$9:$M$9</c:f>
              <c:numCache>
                <c:formatCode>0</c:formatCode>
                <c:ptCount val="10"/>
                <c:pt idx="0">
                  <c:v>0</c:v>
                </c:pt>
                <c:pt idx="1">
                  <c:v>0</c:v>
                </c:pt>
                <c:pt idx="2">
                  <c:v>0</c:v>
                </c:pt>
                <c:pt idx="3">
                  <c:v>0</c:v>
                </c:pt>
                <c:pt idx="4">
                  <c:v>0</c:v>
                </c:pt>
                <c:pt idx="5">
                  <c:v>715</c:v>
                </c:pt>
                <c:pt idx="6">
                  <c:v>235807</c:v>
                </c:pt>
                <c:pt idx="7">
                  <c:v>0</c:v>
                </c:pt>
                <c:pt idx="8">
                  <c:v>0</c:v>
                </c:pt>
                <c:pt idx="9">
                  <c:v>0</c:v>
                </c:pt>
              </c:numCache>
            </c:numRef>
          </c:val>
          <c:extLst>
            <c:ext xmlns:c16="http://schemas.microsoft.com/office/drawing/2014/chart" uri="{C3380CC4-5D6E-409C-BE32-E72D297353CC}">
              <c16:uniqueId val="{00000002-6EBF-4CCF-949D-708F0CC3A5A3}"/>
            </c:ext>
          </c:extLst>
        </c:ser>
        <c:ser>
          <c:idx val="5"/>
          <c:order val="5"/>
          <c:tx>
            <c:strRef>
              <c:f>'Import. 100390 - orge t.'!$C$10</c:f>
              <c:strCache>
                <c:ptCount val="1"/>
                <c:pt idx="0">
                  <c:v>Canada</c:v>
                </c:pt>
              </c:strCache>
            </c:strRef>
          </c:tx>
          <c:spPr>
            <a:solidFill>
              <a:srgbClr val="92D050"/>
            </a:solidFill>
            <a:ln>
              <a:noFill/>
            </a:ln>
            <a:effectLst/>
          </c:spPr>
          <c:invertIfNegative val="0"/>
          <c:cat>
            <c:strRef>
              <c:f>'Import. 100390 - orge t.'!$D$4:$M$4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100390 - orge t.'!$D$10:$M$10</c:f>
              <c:numCache>
                <c:formatCode>0</c:formatCode>
                <c:ptCount val="10"/>
                <c:pt idx="0">
                  <c:v>0</c:v>
                </c:pt>
                <c:pt idx="1">
                  <c:v>0</c:v>
                </c:pt>
                <c:pt idx="2">
                  <c:v>0</c:v>
                </c:pt>
                <c:pt idx="3">
                  <c:v>0</c:v>
                </c:pt>
                <c:pt idx="4">
                  <c:v>0</c:v>
                </c:pt>
                <c:pt idx="5">
                  <c:v>44880</c:v>
                </c:pt>
                <c:pt idx="6">
                  <c:v>0</c:v>
                </c:pt>
                <c:pt idx="7">
                  <c:v>0</c:v>
                </c:pt>
                <c:pt idx="8">
                  <c:v>0</c:v>
                </c:pt>
                <c:pt idx="9">
                  <c:v>0</c:v>
                </c:pt>
              </c:numCache>
            </c:numRef>
          </c:val>
          <c:extLst>
            <c:ext xmlns:c16="http://schemas.microsoft.com/office/drawing/2014/chart" uri="{C3380CC4-5D6E-409C-BE32-E72D297353CC}">
              <c16:uniqueId val="{00000003-6EBF-4CCF-949D-708F0CC3A5A3}"/>
            </c:ext>
          </c:extLst>
        </c:ser>
        <c:dLbls>
          <c:showLegendKey val="0"/>
          <c:showVal val="0"/>
          <c:showCatName val="0"/>
          <c:showSerName val="0"/>
          <c:showPercent val="0"/>
          <c:showBubbleSize val="0"/>
        </c:dLbls>
        <c:gapWidth val="150"/>
        <c:overlap val="100"/>
        <c:axId val="714868736"/>
        <c:axId val="714869128"/>
        <c:extLst>
          <c:ext xmlns:c15="http://schemas.microsoft.com/office/drawing/2012/chart" uri="{02D57815-91ED-43cb-92C2-25804820EDAC}">
            <c15:filteredBarSeries>
              <c15:ser>
                <c:idx val="0"/>
                <c:order val="0"/>
                <c:tx>
                  <c:strRef>
                    <c:extLst>
                      <c:ext uri="{02D57815-91ED-43cb-92C2-25804820EDAC}">
                        <c15:formulaRef>
                          <c15:sqref>'Import. 100390 - orge t.'!$C$5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100390 - orge t.'!$D$4:$M$4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100390 - orge t.'!$D$5:$M$5</c15:sqref>
                        </c15:formulaRef>
                      </c:ext>
                    </c:extLst>
                    <c:numCache>
                      <c:formatCode>0</c:formatCode>
                      <c:ptCount val="10"/>
                      <c:pt idx="0">
                        <c:v>168382</c:v>
                      </c:pt>
                      <c:pt idx="1">
                        <c:v>72830</c:v>
                      </c:pt>
                      <c:pt idx="2">
                        <c:v>80</c:v>
                      </c:pt>
                      <c:pt idx="3">
                        <c:v>80</c:v>
                      </c:pt>
                      <c:pt idx="4">
                        <c:v>122334</c:v>
                      </c:pt>
                      <c:pt idx="5">
                        <c:v>318569</c:v>
                      </c:pt>
                      <c:pt idx="6">
                        <c:v>485945</c:v>
                      </c:pt>
                      <c:pt idx="7">
                        <c:v>30001</c:v>
                      </c:pt>
                      <c:pt idx="8">
                        <c:v>225372</c:v>
                      </c:pt>
                      <c:pt idx="9">
                        <c:v>30000</c:v>
                      </c:pt>
                    </c:numCache>
                  </c:numRef>
                </c:val>
                <c:extLst>
                  <c:ext xmlns:c16="http://schemas.microsoft.com/office/drawing/2014/chart" uri="{C3380CC4-5D6E-409C-BE32-E72D297353CC}">
                    <c16:uniqueId val="{00000004-6EBF-4CCF-949D-708F0CC3A5A3}"/>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100390 - orge t.'!$C$6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100390 - orge t.'!$D$4:$M$4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100390 - orge t.'!$D$6:$M$6</c15:sqref>
                        </c15:formulaRef>
                      </c:ext>
                    </c:extLst>
                    <c:numCache>
                      <c:formatCode>0</c:formatCode>
                      <c:ptCount val="10"/>
                      <c:pt idx="0">
                        <c:v>6525</c:v>
                      </c:pt>
                      <c:pt idx="1">
                        <c:v>39524</c:v>
                      </c:pt>
                      <c:pt idx="2">
                        <c:v>0</c:v>
                      </c:pt>
                      <c:pt idx="3">
                        <c:v>0</c:v>
                      </c:pt>
                      <c:pt idx="4">
                        <c:v>106411</c:v>
                      </c:pt>
                      <c:pt idx="5">
                        <c:v>240982</c:v>
                      </c:pt>
                      <c:pt idx="6">
                        <c:v>240293</c:v>
                      </c:pt>
                      <c:pt idx="7">
                        <c:v>0</c:v>
                      </c:pt>
                      <c:pt idx="8">
                        <c:v>0</c:v>
                      </c:pt>
                      <c:pt idx="9">
                        <c:v>30000</c:v>
                      </c:pt>
                    </c:numCache>
                  </c:numRef>
                </c:val>
                <c:extLst xmlns:c15="http://schemas.microsoft.com/office/drawing/2012/chart">
                  <c:ext xmlns:c16="http://schemas.microsoft.com/office/drawing/2014/chart" uri="{C3380CC4-5D6E-409C-BE32-E72D297353CC}">
                    <c16:uniqueId val="{00000005-6EBF-4CCF-949D-708F0CC3A5A3}"/>
                  </c:ext>
                </c:extLst>
              </c15:ser>
            </c15:filteredBarSeries>
          </c:ext>
        </c:extLst>
      </c:barChart>
      <c:catAx>
        <c:axId val="714868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714869128"/>
        <c:crosses val="autoZero"/>
        <c:auto val="1"/>
        <c:lblAlgn val="ctr"/>
        <c:lblOffset val="100"/>
        <c:noMultiLvlLbl val="0"/>
      </c:catAx>
      <c:valAx>
        <c:axId val="714869128"/>
        <c:scaling>
          <c:orientation val="minMax"/>
          <c:max val="5000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714868736"/>
        <c:crosses val="autoZero"/>
        <c:crossBetween val="between"/>
        <c:dispUnits>
          <c:builtInUnit val="thousand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Milliers (en t)</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7637874397307338"/>
          <c:y val="0.90672146912125529"/>
          <c:w val="0.78632705439494521"/>
          <c:h val="7.362269882312640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100390 - orge t.'!$C$22</c:f>
              <c:strCache>
                <c:ptCount val="1"/>
                <c:pt idx="0">
                  <c:v>France</c:v>
                </c:pt>
              </c:strCache>
            </c:strRef>
          </c:tx>
          <c:spPr>
            <a:solidFill>
              <a:srgbClr val="00B0F0"/>
            </a:solidFill>
            <a:ln>
              <a:noFill/>
            </a:ln>
            <a:effectLst/>
          </c:spPr>
          <c:invertIfNegative val="0"/>
          <c:cat>
            <c:strRef>
              <c:f>'Import. 100390 - orge t.'!$D$20:$M$20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100390 - orge t.'!$D$22:$M$22</c:f>
              <c:numCache>
                <c:formatCode>0%</c:formatCode>
                <c:ptCount val="10"/>
                <c:pt idx="0">
                  <c:v>3.8751172928222728E-2</c:v>
                </c:pt>
                <c:pt idx="1">
                  <c:v>0.54268845256075793</c:v>
                </c:pt>
                <c:pt idx="2">
                  <c:v>0</c:v>
                </c:pt>
                <c:pt idx="3">
                  <c:v>0</c:v>
                </c:pt>
                <c:pt idx="4">
                  <c:v>0.86983994637631401</c:v>
                </c:pt>
                <c:pt idx="5">
                  <c:v>0.75645150658099192</c:v>
                </c:pt>
                <c:pt idx="6">
                  <c:v>0.4944860015022276</c:v>
                </c:pt>
                <c:pt idx="7">
                  <c:v>0</c:v>
                </c:pt>
                <c:pt idx="8">
                  <c:v>0</c:v>
                </c:pt>
                <c:pt idx="9">
                  <c:v>1</c:v>
                </c:pt>
              </c:numCache>
            </c:numRef>
          </c:val>
          <c:extLst>
            <c:ext xmlns:c16="http://schemas.microsoft.com/office/drawing/2014/chart" uri="{C3380CC4-5D6E-409C-BE32-E72D297353CC}">
              <c16:uniqueId val="{00000000-9B61-4E55-86C9-7C42A41B93A6}"/>
            </c:ext>
          </c:extLst>
        </c:ser>
        <c:ser>
          <c:idx val="2"/>
          <c:order val="2"/>
          <c:tx>
            <c:strRef>
              <c:f>'Import. 100390 - orge t.'!$C$23</c:f>
              <c:strCache>
                <c:ptCount val="1"/>
                <c:pt idx="0">
                  <c:v>États-Unis</c:v>
                </c:pt>
              </c:strCache>
            </c:strRef>
          </c:tx>
          <c:spPr>
            <a:solidFill>
              <a:srgbClr val="00B050"/>
            </a:solidFill>
            <a:ln>
              <a:noFill/>
            </a:ln>
            <a:effectLst/>
          </c:spPr>
          <c:invertIfNegative val="0"/>
          <c:cat>
            <c:strRef>
              <c:f>'Import. 100390 - orge t.'!$D$20:$M$20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100390 - orge t.'!$D$23:$M$23</c:f>
              <c:numCache>
                <c:formatCode>0%</c:formatCode>
                <c:ptCount val="10"/>
                <c:pt idx="0">
                  <c:v>0.96124882707177728</c:v>
                </c:pt>
                <c:pt idx="1">
                  <c:v>0.45731154743924207</c:v>
                </c:pt>
                <c:pt idx="2">
                  <c:v>0.98750000000000004</c:v>
                </c:pt>
                <c:pt idx="3">
                  <c:v>1</c:v>
                </c:pt>
                <c:pt idx="4">
                  <c:v>0.13016005362368596</c:v>
                </c:pt>
                <c:pt idx="5">
                  <c:v>0.10042408395041577</c:v>
                </c:pt>
                <c:pt idx="6">
                  <c:v>2.025949438722489E-2</c:v>
                </c:pt>
                <c:pt idx="7">
                  <c:v>0</c:v>
                </c:pt>
                <c:pt idx="8">
                  <c:v>0</c:v>
                </c:pt>
                <c:pt idx="9">
                  <c:v>0</c:v>
                </c:pt>
              </c:numCache>
            </c:numRef>
          </c:val>
          <c:extLst>
            <c:ext xmlns:c16="http://schemas.microsoft.com/office/drawing/2014/chart" uri="{C3380CC4-5D6E-409C-BE32-E72D297353CC}">
              <c16:uniqueId val="{00000001-9B61-4E55-86C9-7C42A41B93A6}"/>
            </c:ext>
          </c:extLst>
        </c:ser>
        <c:ser>
          <c:idx val="3"/>
          <c:order val="3"/>
          <c:tx>
            <c:strRef>
              <c:f>'Import. 100390 - orge t.'!$C$24</c:f>
              <c:strCache>
                <c:ptCount val="1"/>
                <c:pt idx="0">
                  <c:v>Australie</c:v>
                </c:pt>
              </c:strCache>
            </c:strRef>
          </c:tx>
          <c:spPr>
            <a:solidFill>
              <a:schemeClr val="bg2">
                <a:lumMod val="50000"/>
              </a:schemeClr>
            </a:solidFill>
            <a:ln>
              <a:noFill/>
            </a:ln>
            <a:effectLst/>
          </c:spPr>
          <c:invertIfNegative val="0"/>
          <c:cat>
            <c:strRef>
              <c:f>'Import. 100390 - orge t.'!$D$20:$M$20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100390 - orge t.'!$D$24:$M$24</c:f>
              <c:numCache>
                <c:formatCode>0%</c:formatCode>
                <c:ptCount val="10"/>
                <c:pt idx="0">
                  <c:v>0</c:v>
                </c:pt>
                <c:pt idx="1">
                  <c:v>0</c:v>
                </c:pt>
                <c:pt idx="2">
                  <c:v>0</c:v>
                </c:pt>
                <c:pt idx="3">
                  <c:v>0</c:v>
                </c:pt>
                <c:pt idx="4">
                  <c:v>0</c:v>
                </c:pt>
                <c:pt idx="5">
                  <c:v>2.2444117286992771E-3</c:v>
                </c:pt>
                <c:pt idx="6">
                  <c:v>0.48525450411054749</c:v>
                </c:pt>
                <c:pt idx="7">
                  <c:v>0</c:v>
                </c:pt>
                <c:pt idx="8">
                  <c:v>0</c:v>
                </c:pt>
                <c:pt idx="9">
                  <c:v>0</c:v>
                </c:pt>
              </c:numCache>
            </c:numRef>
          </c:val>
          <c:extLst>
            <c:ext xmlns:c16="http://schemas.microsoft.com/office/drawing/2014/chart" uri="{C3380CC4-5D6E-409C-BE32-E72D297353CC}">
              <c16:uniqueId val="{00000002-9B61-4E55-86C9-7C42A41B93A6}"/>
            </c:ext>
          </c:extLst>
        </c:ser>
        <c:ser>
          <c:idx val="4"/>
          <c:order val="4"/>
          <c:tx>
            <c:strRef>
              <c:f>'Import. 100390 - orge t.'!$C$25</c:f>
              <c:strCache>
                <c:ptCount val="1"/>
                <c:pt idx="0">
                  <c:v>Canada</c:v>
                </c:pt>
              </c:strCache>
            </c:strRef>
          </c:tx>
          <c:spPr>
            <a:solidFill>
              <a:srgbClr val="92D050"/>
            </a:solidFill>
            <a:ln>
              <a:noFill/>
            </a:ln>
            <a:effectLst/>
          </c:spPr>
          <c:invertIfNegative val="0"/>
          <c:cat>
            <c:strRef>
              <c:f>'Import. 100390 - orge t.'!$D$20:$M$20</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100390 - orge t.'!$D$25:$M$25</c:f>
              <c:numCache>
                <c:formatCode>0%</c:formatCode>
                <c:ptCount val="10"/>
                <c:pt idx="0">
                  <c:v>0</c:v>
                </c:pt>
                <c:pt idx="1">
                  <c:v>0</c:v>
                </c:pt>
                <c:pt idx="2">
                  <c:v>0</c:v>
                </c:pt>
                <c:pt idx="3">
                  <c:v>0</c:v>
                </c:pt>
                <c:pt idx="4">
                  <c:v>0</c:v>
                </c:pt>
                <c:pt idx="5">
                  <c:v>0.1408799977398931</c:v>
                </c:pt>
                <c:pt idx="6">
                  <c:v>0</c:v>
                </c:pt>
                <c:pt idx="7">
                  <c:v>0</c:v>
                </c:pt>
                <c:pt idx="8">
                  <c:v>0</c:v>
                </c:pt>
                <c:pt idx="9">
                  <c:v>0</c:v>
                </c:pt>
              </c:numCache>
            </c:numRef>
          </c:val>
          <c:extLst>
            <c:ext xmlns:c16="http://schemas.microsoft.com/office/drawing/2014/chart" uri="{C3380CC4-5D6E-409C-BE32-E72D297353CC}">
              <c16:uniqueId val="{00000003-9B61-4E55-86C9-7C42A41B93A6}"/>
            </c:ext>
          </c:extLst>
        </c:ser>
        <c:dLbls>
          <c:showLegendKey val="0"/>
          <c:showVal val="0"/>
          <c:showCatName val="0"/>
          <c:showSerName val="0"/>
          <c:showPercent val="0"/>
          <c:showBubbleSize val="0"/>
        </c:dLbls>
        <c:gapWidth val="150"/>
        <c:overlap val="100"/>
        <c:axId val="714867168"/>
        <c:axId val="631465592"/>
        <c:extLst>
          <c:ext xmlns:c15="http://schemas.microsoft.com/office/drawing/2012/chart" uri="{02D57815-91ED-43cb-92C2-25804820EDAC}">
            <c15:filteredBarSeries>
              <c15:ser>
                <c:idx val="0"/>
                <c:order val="0"/>
                <c:tx>
                  <c:strRef>
                    <c:extLst>
                      <c:ext uri="{02D57815-91ED-43cb-92C2-25804820EDAC}">
                        <c15:formulaRef>
                          <c15:sqref>'Import. 100390 - orge t.'!$C$21</c15:sqref>
                        </c15:formulaRef>
                      </c:ext>
                    </c:extLst>
                    <c:strCache>
                      <c:ptCount val="1"/>
                      <c:pt idx="0">
                        <c:v>4 pays</c:v>
                      </c:pt>
                    </c:strCache>
                  </c:strRef>
                </c:tx>
                <c:spPr>
                  <a:solidFill>
                    <a:schemeClr val="accent1"/>
                  </a:solidFill>
                  <a:ln>
                    <a:noFill/>
                  </a:ln>
                  <a:effectLst/>
                </c:spPr>
                <c:invertIfNegative val="0"/>
                <c:cat>
                  <c:strRef>
                    <c:extLst>
                      <c:ext uri="{02D57815-91ED-43cb-92C2-25804820EDAC}">
                        <c15:formulaRef>
                          <c15:sqref>'Import. 100390 - orge t.'!$D$20:$M$20</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100390 - orge t.'!$D$21:$M$21</c15:sqref>
                        </c15:formulaRef>
                      </c:ext>
                    </c:extLst>
                    <c:numCache>
                      <c:formatCode>0%</c:formatCode>
                      <c:ptCount val="10"/>
                      <c:pt idx="0">
                        <c:v>1</c:v>
                      </c:pt>
                      <c:pt idx="1">
                        <c:v>1</c:v>
                      </c:pt>
                      <c:pt idx="2">
                        <c:v>0.98750000000000004</c:v>
                      </c:pt>
                      <c:pt idx="3">
                        <c:v>1</c:v>
                      </c:pt>
                      <c:pt idx="4">
                        <c:v>1</c:v>
                      </c:pt>
                      <c:pt idx="5">
                        <c:v>1</c:v>
                      </c:pt>
                      <c:pt idx="6">
                        <c:v>1</c:v>
                      </c:pt>
                      <c:pt idx="7">
                        <c:v>0</c:v>
                      </c:pt>
                      <c:pt idx="8">
                        <c:v>0</c:v>
                      </c:pt>
                      <c:pt idx="9">
                        <c:v>1</c:v>
                      </c:pt>
                    </c:numCache>
                  </c:numRef>
                </c:val>
                <c:extLst>
                  <c:ext xmlns:c16="http://schemas.microsoft.com/office/drawing/2014/chart" uri="{C3380CC4-5D6E-409C-BE32-E72D297353CC}">
                    <c16:uniqueId val="{00000004-9B61-4E55-86C9-7C42A41B93A6}"/>
                  </c:ext>
                </c:extLst>
              </c15:ser>
            </c15:filteredBarSeries>
          </c:ext>
        </c:extLst>
      </c:barChart>
      <c:catAx>
        <c:axId val="71486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1465592"/>
        <c:crosses val="autoZero"/>
        <c:auto val="1"/>
        <c:lblAlgn val="ctr"/>
        <c:lblOffset val="100"/>
        <c:noMultiLvlLbl val="0"/>
      </c:catAx>
      <c:valAx>
        <c:axId val="631465592"/>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714867168"/>
        <c:crosses val="autoZero"/>
        <c:crossBetween val="between"/>
      </c:valAx>
      <c:spPr>
        <a:noFill/>
        <a:ln>
          <a:noFill/>
        </a:ln>
        <a:effectLst/>
      </c:spPr>
    </c:plotArea>
    <c:legend>
      <c:legendPos val="b"/>
      <c:layout>
        <c:manualLayout>
          <c:xMode val="edge"/>
          <c:yMode val="edge"/>
          <c:x val="0.1753695838452945"/>
          <c:y val="0.90672146912125529"/>
          <c:w val="0.79951105244566734"/>
          <c:h val="7.362269882312640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190120 - farine'!$C$7</c:f>
              <c:strCache>
                <c:ptCount val="1"/>
                <c:pt idx="0">
                  <c:v>États-Unis</c:v>
                </c:pt>
              </c:strCache>
            </c:strRef>
          </c:tx>
          <c:spPr>
            <a:solidFill>
              <a:srgbClr val="00B050"/>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farine'!$D$7:$M$7</c:f>
              <c:numCache>
                <c:formatCode>0</c:formatCode>
                <c:ptCount val="10"/>
                <c:pt idx="0">
                  <c:v>51279</c:v>
                </c:pt>
                <c:pt idx="1">
                  <c:v>48730</c:v>
                </c:pt>
                <c:pt idx="2">
                  <c:v>45992</c:v>
                </c:pt>
                <c:pt idx="3">
                  <c:v>48923</c:v>
                </c:pt>
                <c:pt idx="4">
                  <c:v>53702</c:v>
                </c:pt>
                <c:pt idx="5">
                  <c:v>68559</c:v>
                </c:pt>
                <c:pt idx="6">
                  <c:v>56113</c:v>
                </c:pt>
                <c:pt idx="7">
                  <c:v>31616</c:v>
                </c:pt>
                <c:pt idx="8">
                  <c:v>26265</c:v>
                </c:pt>
                <c:pt idx="9">
                  <c:v>74824</c:v>
                </c:pt>
              </c:numCache>
            </c:numRef>
          </c:val>
          <c:extLst>
            <c:ext xmlns:c16="http://schemas.microsoft.com/office/drawing/2014/chart" uri="{C3380CC4-5D6E-409C-BE32-E72D297353CC}">
              <c16:uniqueId val="{00000000-255A-4195-BDA7-76AF067FD20C}"/>
            </c:ext>
          </c:extLst>
        </c:ser>
        <c:ser>
          <c:idx val="3"/>
          <c:order val="3"/>
          <c:tx>
            <c:strRef>
              <c:f>'Import. 190120 - farine'!$C$8</c:f>
              <c:strCache>
                <c:ptCount val="1"/>
                <c:pt idx="0">
                  <c:v>Canada</c:v>
                </c:pt>
              </c:strCache>
            </c:strRef>
          </c:tx>
          <c:spPr>
            <a:solidFill>
              <a:srgbClr val="92D050"/>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farine'!$D$8:$M$8</c:f>
              <c:numCache>
                <c:formatCode>0</c:formatCode>
                <c:ptCount val="10"/>
                <c:pt idx="0">
                  <c:v>521</c:v>
                </c:pt>
                <c:pt idx="1">
                  <c:v>714</c:v>
                </c:pt>
                <c:pt idx="2">
                  <c:v>813</c:v>
                </c:pt>
                <c:pt idx="3">
                  <c:v>976</c:v>
                </c:pt>
                <c:pt idx="4">
                  <c:v>1094</c:v>
                </c:pt>
                <c:pt idx="5">
                  <c:v>1386</c:v>
                </c:pt>
                <c:pt idx="6">
                  <c:v>2621</c:v>
                </c:pt>
                <c:pt idx="7">
                  <c:v>1898</c:v>
                </c:pt>
                <c:pt idx="8">
                  <c:v>1376</c:v>
                </c:pt>
                <c:pt idx="9">
                  <c:v>6758</c:v>
                </c:pt>
              </c:numCache>
            </c:numRef>
          </c:val>
          <c:extLst>
            <c:ext xmlns:c16="http://schemas.microsoft.com/office/drawing/2014/chart" uri="{C3380CC4-5D6E-409C-BE32-E72D297353CC}">
              <c16:uniqueId val="{00000001-255A-4195-BDA7-76AF067FD20C}"/>
            </c:ext>
          </c:extLst>
        </c:ser>
        <c:ser>
          <c:idx val="4"/>
          <c:order val="4"/>
          <c:tx>
            <c:strRef>
              <c:f>'Import. 190120 - farine'!$C$9</c:f>
              <c:strCache>
                <c:ptCount val="1"/>
                <c:pt idx="0">
                  <c:v>Espagne</c:v>
                </c:pt>
              </c:strCache>
            </c:strRef>
          </c:tx>
          <c:spPr>
            <a:solidFill>
              <a:schemeClr val="accent5"/>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farine'!$D$9:$M$9</c:f>
              <c:numCache>
                <c:formatCode>0</c:formatCode>
                <c:ptCount val="10"/>
                <c:pt idx="0">
                  <c:v>294</c:v>
                </c:pt>
                <c:pt idx="1">
                  <c:v>335</c:v>
                </c:pt>
                <c:pt idx="2">
                  <c:v>288</c:v>
                </c:pt>
                <c:pt idx="3">
                  <c:v>355</c:v>
                </c:pt>
                <c:pt idx="4">
                  <c:v>341</c:v>
                </c:pt>
                <c:pt idx="5">
                  <c:v>120</c:v>
                </c:pt>
                <c:pt idx="6">
                  <c:v>665</c:v>
                </c:pt>
                <c:pt idx="7">
                  <c:v>190</c:v>
                </c:pt>
                <c:pt idx="8">
                  <c:v>424</c:v>
                </c:pt>
                <c:pt idx="9">
                  <c:v>2389</c:v>
                </c:pt>
              </c:numCache>
            </c:numRef>
          </c:val>
          <c:extLst>
            <c:ext xmlns:c16="http://schemas.microsoft.com/office/drawing/2014/chart" uri="{C3380CC4-5D6E-409C-BE32-E72D297353CC}">
              <c16:uniqueId val="{00000002-255A-4195-BDA7-76AF067FD20C}"/>
            </c:ext>
          </c:extLst>
        </c:ser>
        <c:ser>
          <c:idx val="5"/>
          <c:order val="5"/>
          <c:tx>
            <c:strRef>
              <c:f>'Import. 190120 - farine'!$C$10</c:f>
              <c:strCache>
                <c:ptCount val="1"/>
                <c:pt idx="0">
                  <c:v>France</c:v>
                </c:pt>
              </c:strCache>
            </c:strRef>
          </c:tx>
          <c:spPr>
            <a:solidFill>
              <a:srgbClr val="00B0F0"/>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farine'!$D$10:$M$10</c:f>
              <c:numCache>
                <c:formatCode>0</c:formatCode>
                <c:ptCount val="10"/>
                <c:pt idx="0">
                  <c:v>427</c:v>
                </c:pt>
                <c:pt idx="1">
                  <c:v>500</c:v>
                </c:pt>
                <c:pt idx="2">
                  <c:v>466</c:v>
                </c:pt>
                <c:pt idx="3">
                  <c:v>524</c:v>
                </c:pt>
                <c:pt idx="4">
                  <c:v>285</c:v>
                </c:pt>
                <c:pt idx="5">
                  <c:v>374</c:v>
                </c:pt>
                <c:pt idx="6">
                  <c:v>426</c:v>
                </c:pt>
                <c:pt idx="7">
                  <c:v>524</c:v>
                </c:pt>
                <c:pt idx="8">
                  <c:v>164</c:v>
                </c:pt>
                <c:pt idx="9">
                  <c:v>297</c:v>
                </c:pt>
              </c:numCache>
            </c:numRef>
          </c:val>
          <c:extLst>
            <c:ext xmlns:c16="http://schemas.microsoft.com/office/drawing/2014/chart" uri="{C3380CC4-5D6E-409C-BE32-E72D297353CC}">
              <c16:uniqueId val="{00000003-255A-4195-BDA7-76AF067FD20C}"/>
            </c:ext>
          </c:extLst>
        </c:ser>
        <c:ser>
          <c:idx val="6"/>
          <c:order val="6"/>
          <c:tx>
            <c:strRef>
              <c:f>'Import. 190120 - farine'!$C$11</c:f>
              <c:strCache>
                <c:ptCount val="1"/>
                <c:pt idx="0">
                  <c:v>Allemagne</c:v>
                </c:pt>
              </c:strCache>
            </c:strRef>
          </c:tx>
          <c:spPr>
            <a:solidFill>
              <a:schemeClr val="tx2">
                <a:lumMod val="60000"/>
                <a:lumOff val="40000"/>
              </a:schemeClr>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farine'!$D$11:$M$11</c:f>
              <c:numCache>
                <c:formatCode>0</c:formatCode>
                <c:ptCount val="10"/>
                <c:pt idx="0">
                  <c:v>35</c:v>
                </c:pt>
                <c:pt idx="1">
                  <c:v>14</c:v>
                </c:pt>
                <c:pt idx="2">
                  <c:v>28</c:v>
                </c:pt>
                <c:pt idx="3">
                  <c:v>53</c:v>
                </c:pt>
                <c:pt idx="4">
                  <c:v>71</c:v>
                </c:pt>
                <c:pt idx="5">
                  <c:v>31</c:v>
                </c:pt>
                <c:pt idx="6">
                  <c:v>73</c:v>
                </c:pt>
                <c:pt idx="7">
                  <c:v>32</c:v>
                </c:pt>
                <c:pt idx="8">
                  <c:v>0</c:v>
                </c:pt>
                <c:pt idx="9">
                  <c:v>133</c:v>
                </c:pt>
              </c:numCache>
            </c:numRef>
          </c:val>
          <c:extLst>
            <c:ext xmlns:c16="http://schemas.microsoft.com/office/drawing/2014/chart" uri="{C3380CC4-5D6E-409C-BE32-E72D297353CC}">
              <c16:uniqueId val="{00000004-255A-4195-BDA7-76AF067FD20C}"/>
            </c:ext>
          </c:extLst>
        </c:ser>
        <c:ser>
          <c:idx val="7"/>
          <c:order val="7"/>
          <c:tx>
            <c:strRef>
              <c:f>'Import. 190120 - farine'!$C$12</c:f>
              <c:strCache>
                <c:ptCount val="1"/>
                <c:pt idx="0">
                  <c:v>Belgique</c:v>
                </c:pt>
              </c:strCache>
            </c:strRef>
          </c:tx>
          <c:spPr>
            <a:solidFill>
              <a:schemeClr val="tx2">
                <a:lumMod val="40000"/>
                <a:lumOff val="60000"/>
              </a:schemeClr>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farine'!$D$12:$M$12</c:f>
              <c:numCache>
                <c:formatCode>0</c:formatCode>
                <c:ptCount val="10"/>
                <c:pt idx="0">
                  <c:v>253</c:v>
                </c:pt>
                <c:pt idx="1">
                  <c:v>115</c:v>
                </c:pt>
                <c:pt idx="2">
                  <c:v>60</c:v>
                </c:pt>
                <c:pt idx="3">
                  <c:v>21</c:v>
                </c:pt>
                <c:pt idx="4">
                  <c:v>50</c:v>
                </c:pt>
                <c:pt idx="5">
                  <c:v>76</c:v>
                </c:pt>
                <c:pt idx="6">
                  <c:v>388</c:v>
                </c:pt>
                <c:pt idx="7">
                  <c:v>0</c:v>
                </c:pt>
                <c:pt idx="8">
                  <c:v>0</c:v>
                </c:pt>
                <c:pt idx="9">
                  <c:v>59</c:v>
                </c:pt>
              </c:numCache>
            </c:numRef>
          </c:val>
          <c:extLst>
            <c:ext xmlns:c16="http://schemas.microsoft.com/office/drawing/2014/chart" uri="{C3380CC4-5D6E-409C-BE32-E72D297353CC}">
              <c16:uniqueId val="{00000005-255A-4195-BDA7-76AF067FD20C}"/>
            </c:ext>
          </c:extLst>
        </c:ser>
        <c:ser>
          <c:idx val="8"/>
          <c:order val="8"/>
          <c:tx>
            <c:strRef>
              <c:f>'Import. 190120 - farine'!$C$13</c:f>
              <c:strCache>
                <c:ptCount val="1"/>
                <c:pt idx="0">
                  <c:v>Chine</c:v>
                </c:pt>
              </c:strCache>
            </c:strRef>
          </c:tx>
          <c:spPr>
            <a:solidFill>
              <a:schemeClr val="accent6"/>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farine'!$D$13:$M$13</c:f>
              <c:numCache>
                <c:formatCode>0</c:formatCode>
                <c:ptCount val="10"/>
                <c:pt idx="0">
                  <c:v>1</c:v>
                </c:pt>
                <c:pt idx="1">
                  <c:v>10</c:v>
                </c:pt>
                <c:pt idx="2">
                  <c:v>18</c:v>
                </c:pt>
                <c:pt idx="3">
                  <c:v>15</c:v>
                </c:pt>
                <c:pt idx="4">
                  <c:v>27</c:v>
                </c:pt>
                <c:pt idx="5">
                  <c:v>25</c:v>
                </c:pt>
                <c:pt idx="6">
                  <c:v>21</c:v>
                </c:pt>
                <c:pt idx="7">
                  <c:v>0</c:v>
                </c:pt>
                <c:pt idx="8">
                  <c:v>0</c:v>
                </c:pt>
                <c:pt idx="9">
                  <c:v>38</c:v>
                </c:pt>
              </c:numCache>
            </c:numRef>
          </c:val>
          <c:extLst>
            <c:ext xmlns:c16="http://schemas.microsoft.com/office/drawing/2014/chart" uri="{C3380CC4-5D6E-409C-BE32-E72D297353CC}">
              <c16:uniqueId val="{00000006-255A-4195-BDA7-76AF067FD20C}"/>
            </c:ext>
          </c:extLst>
        </c:ser>
        <c:ser>
          <c:idx val="9"/>
          <c:order val="9"/>
          <c:tx>
            <c:strRef>
              <c:f>'Import. 190120 - farine'!$C$14</c:f>
              <c:strCache>
                <c:ptCount val="1"/>
                <c:pt idx="0">
                  <c:v>Brésil</c:v>
                </c:pt>
              </c:strCache>
            </c:strRef>
          </c:tx>
          <c:spPr>
            <a:solidFill>
              <a:schemeClr val="accent3"/>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farine'!$D$14:$M$14</c:f>
              <c:numCache>
                <c:formatCode>0</c:formatCode>
                <c:ptCount val="10"/>
                <c:pt idx="0">
                  <c:v>18</c:v>
                </c:pt>
                <c:pt idx="1">
                  <c:v>14</c:v>
                </c:pt>
                <c:pt idx="2">
                  <c:v>19</c:v>
                </c:pt>
                <c:pt idx="3">
                  <c:v>5</c:v>
                </c:pt>
                <c:pt idx="4">
                  <c:v>16</c:v>
                </c:pt>
                <c:pt idx="5">
                  <c:v>8</c:v>
                </c:pt>
                <c:pt idx="6">
                  <c:v>8</c:v>
                </c:pt>
                <c:pt idx="7">
                  <c:v>0</c:v>
                </c:pt>
                <c:pt idx="8">
                  <c:v>0</c:v>
                </c:pt>
                <c:pt idx="9">
                  <c:v>27</c:v>
                </c:pt>
              </c:numCache>
            </c:numRef>
          </c:val>
          <c:extLst>
            <c:ext xmlns:c16="http://schemas.microsoft.com/office/drawing/2014/chart" uri="{C3380CC4-5D6E-409C-BE32-E72D297353CC}">
              <c16:uniqueId val="{00000007-255A-4195-BDA7-76AF067FD20C}"/>
            </c:ext>
          </c:extLst>
        </c:ser>
        <c:ser>
          <c:idx val="10"/>
          <c:order val="10"/>
          <c:tx>
            <c:strRef>
              <c:f>'Import. 190120 - farine'!$C$15</c:f>
              <c:strCache>
                <c:ptCount val="1"/>
                <c:pt idx="0">
                  <c:v>Italie</c:v>
                </c:pt>
              </c:strCache>
            </c:strRef>
          </c:tx>
          <c:spPr>
            <a:solidFill>
              <a:schemeClr val="accent5">
                <a:lumMod val="60000"/>
                <a:lumOff val="40000"/>
              </a:schemeClr>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farine'!$D$15:$M$15</c:f>
              <c:numCache>
                <c:formatCode>0</c:formatCode>
                <c:ptCount val="10"/>
                <c:pt idx="0">
                  <c:v>91</c:v>
                </c:pt>
                <c:pt idx="1">
                  <c:v>123</c:v>
                </c:pt>
                <c:pt idx="2">
                  <c:v>79</c:v>
                </c:pt>
                <c:pt idx="3">
                  <c:v>62</c:v>
                </c:pt>
                <c:pt idx="4">
                  <c:v>51</c:v>
                </c:pt>
                <c:pt idx="5">
                  <c:v>10</c:v>
                </c:pt>
                <c:pt idx="6">
                  <c:v>7</c:v>
                </c:pt>
                <c:pt idx="7">
                  <c:v>16</c:v>
                </c:pt>
                <c:pt idx="8">
                  <c:v>8</c:v>
                </c:pt>
                <c:pt idx="9">
                  <c:v>15</c:v>
                </c:pt>
              </c:numCache>
            </c:numRef>
          </c:val>
          <c:extLst>
            <c:ext xmlns:c16="http://schemas.microsoft.com/office/drawing/2014/chart" uri="{C3380CC4-5D6E-409C-BE32-E72D297353CC}">
              <c16:uniqueId val="{00000008-255A-4195-BDA7-76AF067FD20C}"/>
            </c:ext>
          </c:extLst>
        </c:ser>
        <c:ser>
          <c:idx val="11"/>
          <c:order val="11"/>
          <c:tx>
            <c:strRef>
              <c:f>'Import. 190120 - farine'!$C$16</c:f>
              <c:strCache>
                <c:ptCount val="1"/>
                <c:pt idx="0">
                  <c:v>Danemark</c:v>
                </c:pt>
              </c:strCache>
            </c:strRef>
          </c:tx>
          <c:spPr>
            <a:solidFill>
              <a:schemeClr val="tx2">
                <a:lumMod val="20000"/>
                <a:lumOff val="80000"/>
              </a:schemeClr>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farine'!$D$16:$M$16</c:f>
              <c:numCache>
                <c:formatCode>0</c:formatCode>
                <c:ptCount val="10"/>
                <c:pt idx="0">
                  <c:v>190</c:v>
                </c:pt>
                <c:pt idx="1">
                  <c:v>206</c:v>
                </c:pt>
                <c:pt idx="2">
                  <c:v>175</c:v>
                </c:pt>
                <c:pt idx="3">
                  <c:v>193</c:v>
                </c:pt>
                <c:pt idx="4">
                  <c:v>189</c:v>
                </c:pt>
                <c:pt idx="5">
                  <c:v>212</c:v>
                </c:pt>
                <c:pt idx="6">
                  <c:v>204</c:v>
                </c:pt>
                <c:pt idx="7">
                  <c:v>0</c:v>
                </c:pt>
                <c:pt idx="8">
                  <c:v>0</c:v>
                </c:pt>
                <c:pt idx="9">
                  <c:v>4</c:v>
                </c:pt>
              </c:numCache>
            </c:numRef>
          </c:val>
          <c:extLst>
            <c:ext xmlns:c16="http://schemas.microsoft.com/office/drawing/2014/chart" uri="{C3380CC4-5D6E-409C-BE32-E72D297353CC}">
              <c16:uniqueId val="{00000009-255A-4195-BDA7-76AF067FD20C}"/>
            </c:ext>
          </c:extLst>
        </c:ser>
        <c:ser>
          <c:idx val="12"/>
          <c:order val="12"/>
          <c:tx>
            <c:strRef>
              <c:f>'Import. 190120 - farine'!$C$17</c:f>
              <c:strCache>
                <c:ptCount val="1"/>
                <c:pt idx="0">
                  <c:v>Autres</c:v>
                </c:pt>
              </c:strCache>
            </c:strRef>
          </c:tx>
          <c:spPr>
            <a:solidFill>
              <a:schemeClr val="bg1">
                <a:lumMod val="85000"/>
              </a:schemeClr>
            </a:solidFill>
            <a:ln>
              <a:noFill/>
            </a:ln>
            <a:effectLst/>
          </c:spPr>
          <c:invertIfNegative val="0"/>
          <c:cat>
            <c:strRef>
              <c:f>'Import. 190120 - farine'!$D$4:$M$4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190120 - farine'!$D$17:$M$17</c:f>
              <c:numCache>
                <c:formatCode>0</c:formatCode>
                <c:ptCount val="10"/>
                <c:pt idx="0">
                  <c:v>571</c:v>
                </c:pt>
                <c:pt idx="1">
                  <c:v>875</c:v>
                </c:pt>
                <c:pt idx="2">
                  <c:v>446</c:v>
                </c:pt>
                <c:pt idx="3">
                  <c:v>517</c:v>
                </c:pt>
                <c:pt idx="4">
                  <c:v>2955</c:v>
                </c:pt>
                <c:pt idx="5">
                  <c:v>21885</c:v>
                </c:pt>
                <c:pt idx="6">
                  <c:v>8830</c:v>
                </c:pt>
                <c:pt idx="7">
                  <c:v>6404</c:v>
                </c:pt>
                <c:pt idx="8">
                  <c:v>2218</c:v>
                </c:pt>
                <c:pt idx="9">
                  <c:v>5</c:v>
                </c:pt>
              </c:numCache>
            </c:numRef>
          </c:val>
          <c:extLst>
            <c:ext xmlns:c16="http://schemas.microsoft.com/office/drawing/2014/chart" uri="{C3380CC4-5D6E-409C-BE32-E72D297353CC}">
              <c16:uniqueId val="{0000000A-255A-4195-BDA7-76AF067FD20C}"/>
            </c:ext>
          </c:extLst>
        </c:ser>
        <c:dLbls>
          <c:showLegendKey val="0"/>
          <c:showVal val="0"/>
          <c:showCatName val="0"/>
          <c:showSerName val="0"/>
          <c:showPercent val="0"/>
          <c:showBubbleSize val="0"/>
        </c:dLbls>
        <c:gapWidth val="150"/>
        <c:overlap val="100"/>
        <c:axId val="530842784"/>
        <c:axId val="530842392"/>
        <c:extLst>
          <c:ext xmlns:c15="http://schemas.microsoft.com/office/drawing/2012/chart" uri="{02D57815-91ED-43cb-92C2-25804820EDAC}">
            <c15:filteredBarSeries>
              <c15:ser>
                <c:idx val="0"/>
                <c:order val="0"/>
                <c:tx>
                  <c:strRef>
                    <c:extLst>
                      <c:ext uri="{02D57815-91ED-43cb-92C2-25804820EDAC}">
                        <c15:formulaRef>
                          <c15:sqref>'Import. 190120 - farine'!$C$5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190120 - farine'!$D$4:$M$4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190120 - farine'!$D$5:$M$5</c15:sqref>
                        </c15:formulaRef>
                      </c:ext>
                    </c:extLst>
                    <c:numCache>
                      <c:formatCode>0</c:formatCode>
                      <c:ptCount val="10"/>
                      <c:pt idx="0">
                        <c:v>53680</c:v>
                      </c:pt>
                      <c:pt idx="1">
                        <c:v>51636</c:v>
                      </c:pt>
                      <c:pt idx="2">
                        <c:v>48384</c:v>
                      </c:pt>
                      <c:pt idx="3">
                        <c:v>51644</c:v>
                      </c:pt>
                      <c:pt idx="4">
                        <c:v>58781</c:v>
                      </c:pt>
                      <c:pt idx="5">
                        <c:v>92686</c:v>
                      </c:pt>
                      <c:pt idx="6">
                        <c:v>69356</c:v>
                      </c:pt>
                      <c:pt idx="7">
                        <c:v>40680</c:v>
                      </c:pt>
                      <c:pt idx="8">
                        <c:v>30455</c:v>
                      </c:pt>
                      <c:pt idx="9">
                        <c:v>84549</c:v>
                      </c:pt>
                    </c:numCache>
                  </c:numRef>
                </c:val>
                <c:extLst>
                  <c:ext xmlns:c16="http://schemas.microsoft.com/office/drawing/2014/chart" uri="{C3380CC4-5D6E-409C-BE32-E72D297353CC}">
                    <c16:uniqueId val="{0000000B-255A-4195-BDA7-76AF067FD20C}"/>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190120 - farine'!$C$6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190120 - farine'!$D$4:$M$4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190120 - farine'!$D$6:$M$6</c15:sqref>
                        </c15:formulaRef>
                      </c:ext>
                    </c:extLst>
                    <c:numCache>
                      <c:formatCode>0</c:formatCode>
                      <c:ptCount val="10"/>
                      <c:pt idx="0">
                        <c:v>1433</c:v>
                      </c:pt>
                      <c:pt idx="1">
                        <c:v>1466</c:v>
                      </c:pt>
                      <c:pt idx="2">
                        <c:v>1246</c:v>
                      </c:pt>
                      <c:pt idx="3">
                        <c:v>1427</c:v>
                      </c:pt>
                      <c:pt idx="4">
                        <c:v>1196</c:v>
                      </c:pt>
                      <c:pt idx="5">
                        <c:v>934</c:v>
                      </c:pt>
                      <c:pt idx="6">
                        <c:v>1910</c:v>
                      </c:pt>
                      <c:pt idx="7">
                        <c:v>763</c:v>
                      </c:pt>
                      <c:pt idx="8">
                        <c:v>597</c:v>
                      </c:pt>
                      <c:pt idx="9">
                        <c:v>2898</c:v>
                      </c:pt>
                    </c:numCache>
                  </c:numRef>
                </c:val>
                <c:extLst xmlns:c15="http://schemas.microsoft.com/office/drawing/2012/chart">
                  <c:ext xmlns:c16="http://schemas.microsoft.com/office/drawing/2014/chart" uri="{C3380CC4-5D6E-409C-BE32-E72D297353CC}">
                    <c16:uniqueId val="{0000000C-255A-4195-BDA7-76AF067FD20C}"/>
                  </c:ext>
                </c:extLst>
              </c15:ser>
            </c15:filteredBarSeries>
          </c:ext>
        </c:extLst>
      </c:barChart>
      <c:catAx>
        <c:axId val="530842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42392"/>
        <c:crosses val="autoZero"/>
        <c:auto val="1"/>
        <c:lblAlgn val="ctr"/>
        <c:lblOffset val="100"/>
        <c:noMultiLvlLbl val="0"/>
      </c:catAx>
      <c:valAx>
        <c:axId val="530842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30842784"/>
        <c:crosses val="autoZero"/>
        <c:crossBetween val="between"/>
        <c:dispUnits>
          <c:builtInUnit val="thousand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Milliers (en t)</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7280941287010121"/>
          <c:y val="0.76657059193043775"/>
          <c:w val="0.82582862612204422"/>
          <c:h val="0.213955490085935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4AB073-19B6-468D-B34E-5E979DBA6034}" type="datetimeFigureOut">
              <a:rPr lang="fr-FR" smtClean="0"/>
              <a:t>11/08/2025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8044C-5866-40BC-AB90-84F59A8D8279}" type="slidenum">
              <a:rPr lang="fr-FR" smtClean="0"/>
              <a:t>‹N°›</a:t>
            </a:fld>
            <a:endParaRPr lang="fr-FR"/>
          </a:p>
        </p:txBody>
      </p:sp>
    </p:spTree>
    <p:extLst>
      <p:ext uri="{BB962C8B-B14F-4D97-AF65-F5344CB8AC3E}">
        <p14:creationId xmlns:p14="http://schemas.microsoft.com/office/powerpoint/2010/main" val="1219197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Deux contenus">
    <p:bg>
      <p:bgPr>
        <a:solidFill>
          <a:schemeClr val="accent6"/>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Tree>
    <p:extLst>
      <p:ext uri="{BB962C8B-B14F-4D97-AF65-F5344CB8AC3E}">
        <p14:creationId xmlns:p14="http://schemas.microsoft.com/office/powerpoint/2010/main" val="351172192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Diapositive de titre">
    <p:bg>
      <p:bgPr>
        <a:solidFill>
          <a:schemeClr val="accent6"/>
        </a:solidFill>
        <a:effectLst/>
      </p:bgPr>
    </p:bg>
    <p:spTree>
      <p:nvGrpSpPr>
        <p:cNvPr id="1" name=""/>
        <p:cNvGrpSpPr/>
        <p:nvPr/>
      </p:nvGrpSpPr>
      <p:grpSpPr>
        <a:xfrm>
          <a:off x="0" y="0"/>
          <a:ext cx="0" cy="0"/>
          <a:chOff x="0" y="0"/>
          <a:chExt cx="0" cy="0"/>
        </a:xfrm>
      </p:grpSpPr>
      <p:sp>
        <p:nvSpPr>
          <p:cNvPr id="11" name="Espace réservé du contenu 10"/>
          <p:cNvSpPr>
            <a:spLocks noGrp="1"/>
          </p:cNvSpPr>
          <p:nvPr>
            <p:ph sz="quarter" idx="13" hasCustomPrompt="1"/>
          </p:nvPr>
        </p:nvSpPr>
        <p:spPr>
          <a:xfrm>
            <a:off x="4912178" y="4279515"/>
            <a:ext cx="2367644" cy="675626"/>
          </a:xfrm>
          <a:solidFill>
            <a:schemeClr val="bg1"/>
          </a:solidFill>
          <a:ln>
            <a:noFill/>
          </a:ln>
        </p:spPr>
        <p:txBody>
          <a:bodyPr>
            <a:normAutofit/>
          </a:bodyPr>
          <a:lstStyle>
            <a:lvl1pPr marL="0" indent="0" algn="ctr">
              <a:buNone/>
              <a:defRPr lang="fr-FR" sz="4000" b="1" kern="1200" cap="all" baseline="0" dirty="0" smtClean="0">
                <a:solidFill>
                  <a:schemeClr val="accent6"/>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Pays</a:t>
            </a: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3716669"/>
          </a:xfrm>
          <a:prstGeom prst="rect">
            <a:avLst/>
          </a:prstGeom>
        </p:spPr>
      </p:pic>
      <p:sp>
        <p:nvSpPr>
          <p:cNvPr id="4" name="ZoneTexte 3"/>
          <p:cNvSpPr txBox="1"/>
          <p:nvPr userDrawn="1"/>
        </p:nvSpPr>
        <p:spPr>
          <a:xfrm>
            <a:off x="0" y="5090615"/>
            <a:ext cx="12192000" cy="1323439"/>
          </a:xfrm>
          <a:prstGeom prst="rect">
            <a:avLst/>
          </a:prstGeom>
          <a:noFill/>
        </p:spPr>
        <p:txBody>
          <a:bodyPr wrap="square" rtlCol="0">
            <a:spAutoFit/>
          </a:bodyPr>
          <a:lstStyle/>
          <a:p>
            <a:pPr algn="ctr"/>
            <a:r>
              <a:rPr lang="fr-FR" sz="4000" b="1" dirty="0" smtClean="0">
                <a:solidFill>
                  <a:schemeClr val="bg1"/>
                </a:solidFill>
                <a:latin typeface="Marianne" panose="02000000000000000000" pitchFamily="50" charset="0"/>
              </a:rPr>
              <a:t>Les importations de </a:t>
            </a:r>
            <a:br>
              <a:rPr lang="fr-FR" sz="4000" b="1" dirty="0" smtClean="0">
                <a:solidFill>
                  <a:schemeClr val="bg1"/>
                </a:solidFill>
                <a:latin typeface="Marianne" panose="02000000000000000000" pitchFamily="50" charset="0"/>
              </a:rPr>
            </a:br>
            <a:r>
              <a:rPr lang="fr-FR" sz="4000" b="1" i="1" dirty="0" smtClean="0">
                <a:solidFill>
                  <a:schemeClr val="bg1"/>
                </a:solidFill>
                <a:latin typeface="Marianne" panose="02000000000000000000" pitchFamily="50" charset="0"/>
              </a:rPr>
              <a:t>céréales </a:t>
            </a:r>
            <a:r>
              <a:rPr lang="fr-FR" sz="4000" b="1" dirty="0" smtClean="0">
                <a:solidFill>
                  <a:schemeClr val="bg1"/>
                </a:solidFill>
                <a:latin typeface="Marianne" panose="02000000000000000000" pitchFamily="50" charset="0"/>
              </a:rPr>
              <a:t>en	</a:t>
            </a:r>
          </a:p>
        </p:txBody>
      </p:sp>
      <p:sp>
        <p:nvSpPr>
          <p:cNvPr id="8" name="Espace réservé du contenu 10"/>
          <p:cNvSpPr>
            <a:spLocks noGrp="1"/>
          </p:cNvSpPr>
          <p:nvPr>
            <p:ph sz="quarter" idx="14" hasCustomPrompt="1"/>
          </p:nvPr>
        </p:nvSpPr>
        <p:spPr>
          <a:xfrm>
            <a:off x="7393577" y="5817840"/>
            <a:ext cx="1384663" cy="561894"/>
          </a:xfrm>
          <a:noFill/>
          <a:ln>
            <a:noFill/>
          </a:ln>
        </p:spPr>
        <p:txBody>
          <a:bodyPr anchor="ctr" anchorCtr="0">
            <a:normAutofit/>
          </a:bodyPr>
          <a:lstStyle>
            <a:lvl1pPr marL="0" indent="0" algn="ctr">
              <a:buNone/>
              <a:defRPr lang="fr-FR" sz="4000" b="1" i="0" u="none" kern="1200" cap="all" baseline="0" dirty="0" smtClean="0">
                <a:solidFill>
                  <a:schemeClr val="tx2"/>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2024</a:t>
            </a:r>
          </a:p>
        </p:txBody>
      </p:sp>
      <p:sp>
        <p:nvSpPr>
          <p:cNvPr id="10" name="Ellipse 9"/>
          <p:cNvSpPr/>
          <p:nvPr userDrawn="1"/>
        </p:nvSpPr>
        <p:spPr>
          <a:xfrm>
            <a:off x="8686798" y="4278836"/>
            <a:ext cx="1440000" cy="144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p:cNvPicPr>
            <a:picLocks noChangeAspect="1"/>
          </p:cNvPicPr>
          <p:nvPr userDrawn="1"/>
        </p:nvPicPr>
        <p:blipFill>
          <a:blip r:embed="rId3" cstate="print">
            <a:duotone>
              <a:schemeClr val="accent6">
                <a:shade val="45000"/>
                <a:satMod val="135000"/>
              </a:schemeClr>
              <a:prstClr val="white"/>
            </a:duotone>
            <a:extLst>
              <a:ext uri="{BEBA8EAE-BF5A-486C-A8C5-ECC9F3942E4B}">
                <a14:imgProps xmlns:a14="http://schemas.microsoft.com/office/drawing/2010/main">
                  <a14:imgLayer r:embed="rId4">
                    <a14:imgEffect>
                      <a14:backgroundRemoval t="5926" b="97531" l="2979" r="97447">
                        <a14:foregroundMark x1="50638" y1="5926" x2="50638" y2="5926"/>
                        <a14:foregroundMark x1="92766" y1="27407" x2="92766" y2="27407"/>
                      </a14:backgroundRemoval>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9000891" y="4365303"/>
            <a:ext cx="785383" cy="1353533"/>
          </a:xfrm>
          <a:prstGeom prst="rect">
            <a:avLst/>
          </a:prstGeom>
        </p:spPr>
      </p:pic>
    </p:spTree>
    <p:extLst>
      <p:ext uri="{BB962C8B-B14F-4D97-AF65-F5344CB8AC3E}">
        <p14:creationId xmlns:p14="http://schemas.microsoft.com/office/powerpoint/2010/main" val="399400022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Céréales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accent6"/>
          </a:solidFill>
        </p:spPr>
        <p:txBody>
          <a:bodyPr/>
          <a:lstStyle>
            <a:lvl1pPr>
              <a:defRPr b="1">
                <a:solidFill>
                  <a:schemeClr val="bg1"/>
                </a:solidFill>
              </a:defRPr>
            </a:lvl1pPr>
          </a:lstStyle>
          <a:p>
            <a:pPr lvl="0"/>
            <a:r>
              <a:rPr lang="fr-FR" dirty="0" smtClean="0"/>
              <a:t>Titre</a:t>
            </a:r>
          </a:p>
        </p:txBody>
      </p:sp>
      <p:sp>
        <p:nvSpPr>
          <p:cNvPr id="8" name="Espace réservé du texte 12"/>
          <p:cNvSpPr>
            <a:spLocks noGrp="1"/>
          </p:cNvSpPr>
          <p:nvPr>
            <p:ph type="body" sz="quarter" idx="16" hasCustomPrompt="1"/>
          </p:nvPr>
        </p:nvSpPr>
        <p:spPr>
          <a:xfrm>
            <a:off x="166798" y="839522"/>
            <a:ext cx="11858404" cy="340468"/>
          </a:xfrm>
          <a:noFill/>
        </p:spPr>
        <p:txBody>
          <a:bodyPr anchor="t" anchorCtr="0"/>
          <a:lstStyle>
            <a:lvl1pPr>
              <a:defRPr b="1">
                <a:solidFill>
                  <a:schemeClr val="accent6"/>
                </a:solidFill>
              </a:defRPr>
            </a:lvl1pPr>
          </a:lstStyle>
          <a:p>
            <a:pPr lvl="0"/>
            <a:r>
              <a:rPr lang="fr-FR" dirty="0" smtClean="0"/>
              <a:t>Sous-titre</a:t>
            </a:r>
          </a:p>
        </p:txBody>
      </p:sp>
      <p:sp>
        <p:nvSpPr>
          <p:cNvPr id="10" name="Espace réservé du texte 19"/>
          <p:cNvSpPr>
            <a:spLocks noGrp="1"/>
          </p:cNvSpPr>
          <p:nvPr>
            <p:ph type="body" sz="quarter" idx="15" hasCustomPrompt="1"/>
          </p:nvPr>
        </p:nvSpPr>
        <p:spPr>
          <a:xfrm>
            <a:off x="166797" y="1393870"/>
            <a:ext cx="11852028" cy="355197"/>
          </a:xfrm>
          <a:noFill/>
        </p:spPr>
        <p:txBody>
          <a:bodyPr anchor="t" anchorCtr="0"/>
          <a:lstStyle>
            <a:lvl2pPr>
              <a:defRPr>
                <a:solidFill>
                  <a:schemeClr val="accent6"/>
                </a:solidFill>
              </a:defRPr>
            </a:lvl2pPr>
          </a:lstStyle>
          <a:p>
            <a:pPr lvl="1"/>
            <a:r>
              <a:rPr lang="fr-FR" dirty="0" smtClean="0"/>
              <a:t>Texte</a:t>
            </a:r>
          </a:p>
        </p:txBody>
      </p:sp>
    </p:spTree>
    <p:extLst>
      <p:ext uri="{BB962C8B-B14F-4D97-AF65-F5344CB8AC3E}">
        <p14:creationId xmlns:p14="http://schemas.microsoft.com/office/powerpoint/2010/main" val="131719708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Céréales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accent6"/>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825910"/>
            <a:ext cx="11852028" cy="737419"/>
          </a:xfrm>
          <a:noFill/>
        </p:spPr>
        <p:txBody>
          <a:bodyPr anchor="t" anchorCtr="0"/>
          <a:lstStyle>
            <a:lvl2pPr>
              <a:defRPr>
                <a:solidFill>
                  <a:schemeClr val="accent6"/>
                </a:solidFill>
              </a:defRPr>
            </a:lvl2pPr>
          </a:lstStyle>
          <a:p>
            <a:pPr lvl="1"/>
            <a:r>
              <a:rPr lang="fr-FR" dirty="0" smtClean="0"/>
              <a:t>Texte</a:t>
            </a:r>
          </a:p>
        </p:txBody>
      </p:sp>
      <p:graphicFrame>
        <p:nvGraphicFramePr>
          <p:cNvPr id="8" name="Tableau 7"/>
          <p:cNvGraphicFramePr>
            <a:graphicFrameLocks noGrp="1"/>
          </p:cNvGraphicFramePr>
          <p:nvPr userDrawn="1">
            <p:extLst/>
          </p:nvPr>
        </p:nvGraphicFramePr>
        <p:xfrm>
          <a:off x="166798" y="1763597"/>
          <a:ext cx="11852028" cy="4327270"/>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4327270">
                <a:tc>
                  <a:txBody>
                    <a:bodyPr/>
                    <a:lstStyle/>
                    <a:p>
                      <a:endParaRPr lang="fr-FR" dirty="0">
                        <a:solidFill>
                          <a:srgbClr val="0B6482"/>
                        </a:solidFill>
                      </a:endParaRPr>
                    </a:p>
                  </a:txBody>
                  <a:tcPr anchor="ctr">
                    <a:lnL w="381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lnB w="38100" cap="flat" cmpd="sng" algn="ctr">
                      <a:solidFill>
                        <a:schemeClr val="accent6"/>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chemeClr val="accent6"/>
                      </a:solidFill>
                      <a:prstDash val="solid"/>
                      <a:round/>
                      <a:headEnd type="none" w="med" len="med"/>
                      <a:tailEnd type="none" w="med" len="med"/>
                    </a:lnL>
                    <a:lnR w="381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lnB w="381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ZoneTexte 9"/>
          <p:cNvSpPr txBox="1"/>
          <p:nvPr userDrawn="1"/>
        </p:nvSpPr>
        <p:spPr>
          <a:xfrm>
            <a:off x="166797" y="5759389"/>
            <a:ext cx="5926014" cy="323165"/>
          </a:xfrm>
          <a:prstGeom prst="rect">
            <a:avLst/>
          </a:prstGeom>
          <a:noFill/>
        </p:spPr>
        <p:txBody>
          <a:bodyPr wrap="square" rtlCol="0">
            <a:spAutoFit/>
          </a:bodyPr>
          <a:lstStyle/>
          <a:p>
            <a:pPr algn="ctr"/>
            <a:r>
              <a:rPr lang="fr-FR" sz="1500" b="1" dirty="0" smtClean="0">
                <a:solidFill>
                  <a:schemeClr val="accent6"/>
                </a:solidFill>
                <a:latin typeface="Marianne" panose="02000000000000000000" pitchFamily="50" charset="0"/>
              </a:rPr>
              <a:t>En provenance du monde</a:t>
            </a:r>
          </a:p>
        </p:txBody>
      </p:sp>
      <p:sp>
        <p:nvSpPr>
          <p:cNvPr id="11" name="ZoneTexte 10"/>
          <p:cNvSpPr txBox="1"/>
          <p:nvPr userDrawn="1"/>
        </p:nvSpPr>
        <p:spPr>
          <a:xfrm>
            <a:off x="6095999" y="5759388"/>
            <a:ext cx="5922825" cy="323165"/>
          </a:xfrm>
          <a:prstGeom prst="rect">
            <a:avLst/>
          </a:prstGeom>
          <a:noFill/>
        </p:spPr>
        <p:txBody>
          <a:bodyPr wrap="square" rtlCol="0">
            <a:spAutoFit/>
          </a:bodyPr>
          <a:lstStyle/>
          <a:p>
            <a:pPr algn="ctr"/>
            <a:r>
              <a:rPr lang="fr-FR" sz="1500" b="1" dirty="0" smtClean="0">
                <a:solidFill>
                  <a:schemeClr val="accent6"/>
                </a:solidFill>
                <a:latin typeface="Marianne" panose="02000000000000000000" pitchFamily="50" charset="0"/>
              </a:rPr>
              <a:t>En provenance de France</a:t>
            </a:r>
          </a:p>
        </p:txBody>
      </p:sp>
    </p:spTree>
    <p:extLst>
      <p:ext uri="{BB962C8B-B14F-4D97-AF65-F5344CB8AC3E}">
        <p14:creationId xmlns:p14="http://schemas.microsoft.com/office/powerpoint/2010/main" val="61708909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bg>
      <p:bgPr>
        <a:solidFill>
          <a:schemeClr val="accent6"/>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4651465" y="4002520"/>
            <a:ext cx="2889070" cy="707886"/>
          </a:xfrm>
          <a:prstGeom prst="rect">
            <a:avLst/>
          </a:prstGeom>
          <a:noFill/>
        </p:spPr>
        <p:txBody>
          <a:bodyPr wrap="square" rtlCol="0">
            <a:spAutoFit/>
          </a:bodyPr>
          <a:lstStyle/>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Fournisseurs</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Parts de marché</a:t>
            </a:r>
            <a:endParaRPr lang="fr-FR" sz="2000" b="1" dirty="0">
              <a:solidFill>
                <a:schemeClr val="bg1"/>
              </a:solidFill>
              <a:latin typeface="Marianne" panose="02000000000000000000" pitchFamily="50" charset="0"/>
            </a:endParaRPr>
          </a:p>
        </p:txBody>
      </p:sp>
      <p:sp>
        <p:nvSpPr>
          <p:cNvPr id="3" name="Espace réservé du texte 2"/>
          <p:cNvSpPr>
            <a:spLocks noGrp="1"/>
          </p:cNvSpPr>
          <p:nvPr>
            <p:ph type="body" sz="quarter" idx="10" hasCustomPrompt="1"/>
          </p:nvPr>
        </p:nvSpPr>
        <p:spPr>
          <a:xfrm>
            <a:off x="3366407" y="3024052"/>
            <a:ext cx="5459186" cy="809896"/>
          </a:xfrm>
          <a:solidFill>
            <a:schemeClr val="bg1"/>
          </a:solidFill>
        </p:spPr>
        <p:txBody>
          <a:bodyPr/>
          <a:lstStyle>
            <a:lvl1pPr algn="ctr">
              <a:defRPr sz="4000" b="1"/>
            </a:lvl1pPr>
          </a:lstStyle>
          <a:p>
            <a:pPr lvl="0"/>
            <a:r>
              <a:rPr lang="fr-FR" dirty="0" smtClean="0"/>
              <a:t>Produit</a:t>
            </a:r>
          </a:p>
        </p:txBody>
      </p:sp>
    </p:spTree>
    <p:extLst>
      <p:ext uri="{BB962C8B-B14F-4D97-AF65-F5344CB8AC3E}">
        <p14:creationId xmlns:p14="http://schemas.microsoft.com/office/powerpoint/2010/main" val="8107203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Céréales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accent6"/>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825910"/>
            <a:ext cx="11852028" cy="737419"/>
          </a:xfrm>
          <a:noFill/>
        </p:spPr>
        <p:txBody>
          <a:bodyPr anchor="t" anchorCtr="0"/>
          <a:lstStyle>
            <a:lvl2pPr>
              <a:defRPr>
                <a:solidFill>
                  <a:schemeClr val="accent6"/>
                </a:solidFill>
              </a:defRPr>
            </a:lvl2pPr>
          </a:lstStyle>
          <a:p>
            <a:pPr lvl="1"/>
            <a:r>
              <a:rPr lang="fr-FR" dirty="0" smtClean="0"/>
              <a:t>Texte</a:t>
            </a:r>
          </a:p>
        </p:txBody>
      </p:sp>
      <p:graphicFrame>
        <p:nvGraphicFramePr>
          <p:cNvPr id="8" name="Tableau 7"/>
          <p:cNvGraphicFramePr>
            <a:graphicFrameLocks noGrp="1"/>
          </p:cNvGraphicFramePr>
          <p:nvPr userDrawn="1">
            <p:extLst>
              <p:ext uri="{D42A27DB-BD31-4B8C-83A1-F6EECF244321}">
                <p14:modId xmlns:p14="http://schemas.microsoft.com/office/powerpoint/2010/main" val="3368137533"/>
              </p:ext>
            </p:extLst>
          </p:nvPr>
        </p:nvGraphicFramePr>
        <p:xfrm>
          <a:off x="166798" y="1763597"/>
          <a:ext cx="11852028" cy="4327270"/>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4327270">
                <a:tc>
                  <a:txBody>
                    <a:bodyPr/>
                    <a:lstStyle/>
                    <a:p>
                      <a:endParaRPr lang="fr-FR" dirty="0">
                        <a:solidFill>
                          <a:srgbClr val="0B6482"/>
                        </a:solidFill>
                      </a:endParaRPr>
                    </a:p>
                  </a:txBody>
                  <a:tcPr anchor="ctr">
                    <a:lnL w="381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lnB w="38100" cap="flat" cmpd="sng" algn="ctr">
                      <a:solidFill>
                        <a:schemeClr val="accent6"/>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chemeClr val="accent6"/>
                      </a:solidFill>
                      <a:prstDash val="solid"/>
                      <a:round/>
                      <a:headEnd type="none" w="med" len="med"/>
                      <a:tailEnd type="none" w="med" len="med"/>
                    </a:lnL>
                    <a:lnR w="381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lnB w="381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ZoneTexte 9"/>
          <p:cNvSpPr txBox="1"/>
          <p:nvPr userDrawn="1"/>
        </p:nvSpPr>
        <p:spPr>
          <a:xfrm>
            <a:off x="166797" y="5759389"/>
            <a:ext cx="5926014" cy="323165"/>
          </a:xfrm>
          <a:prstGeom prst="rect">
            <a:avLst/>
          </a:prstGeom>
          <a:noFill/>
        </p:spPr>
        <p:txBody>
          <a:bodyPr wrap="square" rtlCol="0">
            <a:spAutoFit/>
          </a:bodyPr>
          <a:lstStyle/>
          <a:p>
            <a:pPr algn="ctr"/>
            <a:r>
              <a:rPr lang="fr-FR" sz="1500" b="1" dirty="0" smtClean="0">
                <a:solidFill>
                  <a:schemeClr val="accent6"/>
                </a:solidFill>
                <a:latin typeface="Marianne" panose="02000000000000000000" pitchFamily="50" charset="0"/>
              </a:rPr>
              <a:t>Fournisseurs</a:t>
            </a:r>
          </a:p>
        </p:txBody>
      </p:sp>
      <p:sp>
        <p:nvSpPr>
          <p:cNvPr id="11" name="ZoneTexte 10"/>
          <p:cNvSpPr txBox="1"/>
          <p:nvPr userDrawn="1"/>
        </p:nvSpPr>
        <p:spPr>
          <a:xfrm>
            <a:off x="6095999" y="5759388"/>
            <a:ext cx="5922825" cy="323165"/>
          </a:xfrm>
          <a:prstGeom prst="rect">
            <a:avLst/>
          </a:prstGeom>
          <a:noFill/>
        </p:spPr>
        <p:txBody>
          <a:bodyPr wrap="square" rtlCol="0">
            <a:spAutoFit/>
          </a:bodyPr>
          <a:lstStyle/>
          <a:p>
            <a:pPr algn="ctr"/>
            <a:r>
              <a:rPr lang="fr-FR" sz="1500" b="1" dirty="0" smtClean="0">
                <a:solidFill>
                  <a:schemeClr val="accent6"/>
                </a:solidFill>
                <a:latin typeface="Marianne" panose="02000000000000000000" pitchFamily="50" charset="0"/>
              </a:rPr>
              <a:t>Parts de marché</a:t>
            </a:r>
          </a:p>
        </p:txBody>
      </p:sp>
    </p:spTree>
    <p:extLst>
      <p:ext uri="{BB962C8B-B14F-4D97-AF65-F5344CB8AC3E}">
        <p14:creationId xmlns:p14="http://schemas.microsoft.com/office/powerpoint/2010/main" val="35573425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529087"/>
            <a:ext cx="10515600" cy="555130"/>
          </a:xfrm>
          <a:prstGeom prst="rect">
            <a:avLst/>
          </a:prstGeom>
          <a:noFill/>
        </p:spPr>
        <p:txBody>
          <a:bodyPr vert="horz" lIns="91440" tIns="45720" rIns="91440" bIns="45720" rtlCol="0" anchor="ctr" anchorCtr="0">
            <a:normAutofit/>
          </a:bodyPr>
          <a:lstStyle/>
          <a:p>
            <a:pPr lvl="0"/>
            <a:r>
              <a:rPr lang="fr-FR" dirty="0" smtClean="0"/>
              <a:t>Texte</a:t>
            </a:r>
          </a:p>
        </p:txBody>
      </p:sp>
      <p:sp>
        <p:nvSpPr>
          <p:cNvPr id="5" name="Espace réservé du pied de page 4"/>
          <p:cNvSpPr>
            <a:spLocks noGrp="1"/>
          </p:cNvSpPr>
          <p:nvPr>
            <p:ph type="ftr" sz="quarter" idx="3"/>
          </p:nvPr>
        </p:nvSpPr>
        <p:spPr>
          <a:xfrm>
            <a:off x="4511038" y="6356350"/>
            <a:ext cx="5773783" cy="365125"/>
          </a:xfrm>
          <a:prstGeom prst="rect">
            <a:avLst/>
          </a:prstGeom>
          <a:noFill/>
        </p:spPr>
        <p:txBody>
          <a:bodyPr vert="horz" lIns="91440" tIns="45720" rIns="91440" bIns="45720" rtlCol="0" anchor="ctr"/>
          <a:lstStyle>
            <a:lvl1pPr algn="l">
              <a:defRPr sz="1000">
                <a:solidFill>
                  <a:schemeClr val="accent6"/>
                </a:solidFill>
                <a:latin typeface="Marianne" panose="02000000000000000000" pitchFamily="50" charset="0"/>
              </a:defRPr>
            </a:lvl1pPr>
          </a:lstStyle>
          <a:p>
            <a:r>
              <a:rPr lang="fr-FR" smtClean="0"/>
              <a:t>Mexique – Céréales Source : douane mexicaine, d’après Trade Data Monitor, données 2024</a:t>
            </a:r>
            <a:endParaRPr lang="fr-FR" dirty="0" smtClean="0"/>
          </a:p>
        </p:txBody>
      </p:sp>
      <p:sp>
        <p:nvSpPr>
          <p:cNvPr id="6" name="Espace réservé du numéro de diapositive 5"/>
          <p:cNvSpPr>
            <a:spLocks noGrp="1"/>
          </p:cNvSpPr>
          <p:nvPr>
            <p:ph type="sldNum" sz="quarter" idx="4"/>
          </p:nvPr>
        </p:nvSpPr>
        <p:spPr>
          <a:xfrm>
            <a:off x="10284821" y="6356350"/>
            <a:ext cx="901336" cy="365125"/>
          </a:xfrm>
          <a:prstGeom prst="rect">
            <a:avLst/>
          </a:prstGeom>
        </p:spPr>
        <p:txBody>
          <a:bodyPr vert="horz" lIns="91440" tIns="45720" rIns="91440" bIns="45720" rtlCol="0" anchor="ctr"/>
          <a:lstStyle>
            <a:lvl1pPr algn="l">
              <a:defRPr sz="1000">
                <a:solidFill>
                  <a:schemeClr val="accent6"/>
                </a:solidFill>
                <a:latin typeface="Marianne" panose="02000000000000000000" pitchFamily="50" charset="0"/>
              </a:defRPr>
            </a:lvl1pPr>
          </a:lstStyle>
          <a:p>
            <a:fld id="{6A68152B-30FF-4F47-8AD6-E728982B61F2}" type="slidenum">
              <a:rPr lang="fr-FR" smtClean="0"/>
              <a:pPr/>
              <a:t>‹N°›</a:t>
            </a:fld>
            <a:endParaRPr lang="fr-FR" dirty="0"/>
          </a:p>
        </p:txBody>
      </p:sp>
      <p:cxnSp>
        <p:nvCxnSpPr>
          <p:cNvPr id="7" name="Connecteur droit 6"/>
          <p:cNvCxnSpPr/>
          <p:nvPr userDrawn="1"/>
        </p:nvCxnSpPr>
        <p:spPr>
          <a:xfrm flipH="1">
            <a:off x="4490113" y="6229685"/>
            <a:ext cx="7701888" cy="1298"/>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2244484"/>
      </p:ext>
    </p:extLst>
  </p:cSld>
  <p:clrMap bg1="lt1" tx1="dk1" bg2="lt2" tx2="dk2" accent1="accent1" accent2="accent2" accent3="accent3" accent4="accent4" accent5="accent5" accent6="accent6" hlink="hlink" folHlink="folHlink"/>
  <p:sldLayoutIdLst>
    <p:sldLayoutId id="2147483660" r:id="rId1"/>
    <p:sldLayoutId id="2147483656" r:id="rId2"/>
    <p:sldLayoutId id="2147483654" r:id="rId3"/>
    <p:sldLayoutId id="2147483659" r:id="rId4"/>
    <p:sldLayoutId id="2147483657" r:id="rId5"/>
    <p:sldLayoutId id="2147483653" r:id="rId6"/>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2000" b="0" kern="1200">
          <a:solidFill>
            <a:schemeClr val="bg1"/>
          </a:solidFill>
          <a:latin typeface="Marianne" panose="02000000000000000000" pitchFamily="50" charset="0"/>
          <a:ea typeface="Malgun Gothic Semilight" panose="020B0502040204020203" pitchFamily="34" charset="-128"/>
          <a:cs typeface="Malgun Gothic Semilight" panose="020B0502040204020203" pitchFamily="34" charset="-128"/>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b="0" kern="1200">
          <a:solidFill>
            <a:schemeClr val="accent6"/>
          </a:solidFill>
          <a:latin typeface="Marianne" panose="02000000000000000000" pitchFamily="50" charset="0"/>
          <a:ea typeface="Malgun Gothic Semilight" panose="020B0502040204020203" pitchFamily="34" charset="-128"/>
          <a:cs typeface="Malgun Gothic Semilight" panose="020B0502040204020203" pitchFamily="34" charset="-128"/>
        </a:defRPr>
      </a:lvl1pPr>
      <a:lvl2pPr marL="0" indent="0" algn="l" defTabSz="914400" rtl="0" eaLnBrk="1" latinLnBrk="0" hangingPunct="1">
        <a:lnSpc>
          <a:spcPct val="90000"/>
        </a:lnSpc>
        <a:spcBef>
          <a:spcPts val="500"/>
        </a:spcBef>
        <a:buFont typeface="Arial" panose="020B0604020202020204" pitchFamily="34" charset="0"/>
        <a:buNone/>
        <a:defRPr sz="2000" b="0"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2pPr>
      <a:lvl3pPr marL="0" indent="0" algn="l" defTabSz="914400" rtl="0" eaLnBrk="1" latinLnBrk="0" hangingPunct="1">
        <a:lnSpc>
          <a:spcPct val="90000"/>
        </a:lnSpc>
        <a:spcBef>
          <a:spcPts val="500"/>
        </a:spcBef>
        <a:buFont typeface="Arial" panose="020B0604020202020204" pitchFamily="34" charset="0"/>
        <a:buNone/>
        <a:defRPr sz="4000" b="1"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3pPr>
      <a:lvl4pPr marL="1371600" indent="0" algn="l" defTabSz="914400" rtl="0" eaLnBrk="1" latinLnBrk="0" hangingPunct="1">
        <a:lnSpc>
          <a:spcPct val="90000"/>
        </a:lnSpc>
        <a:spcBef>
          <a:spcPts val="500"/>
        </a:spcBef>
        <a:buFont typeface="Arial" panose="020B0604020202020204" pitchFamily="34" charset="0"/>
        <a:buNone/>
        <a:defRPr sz="40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3"/>
          </p:nvPr>
        </p:nvSpPr>
        <p:spPr>
          <a:xfrm>
            <a:off x="4852657" y="4279515"/>
            <a:ext cx="2670773" cy="675626"/>
          </a:xfrm>
        </p:spPr>
        <p:txBody>
          <a:bodyPr>
            <a:normAutofit/>
          </a:bodyPr>
          <a:lstStyle/>
          <a:p>
            <a:r>
              <a:rPr lang="fr-FR" dirty="0" smtClean="0"/>
              <a:t>Mexique</a:t>
            </a:r>
            <a:endParaRPr lang="fr-FR" dirty="0"/>
          </a:p>
        </p:txBody>
      </p:sp>
      <p:sp>
        <p:nvSpPr>
          <p:cNvPr id="3" name="Espace réservé du contenu 2"/>
          <p:cNvSpPr>
            <a:spLocks noGrp="1"/>
          </p:cNvSpPr>
          <p:nvPr>
            <p:ph sz="quarter" idx="14"/>
          </p:nvPr>
        </p:nvSpPr>
        <p:spPr/>
        <p:txBody>
          <a:bodyPr>
            <a:normAutofit fontScale="92500" lnSpcReduction="10000"/>
          </a:bodyPr>
          <a:lstStyle/>
          <a:p>
            <a:r>
              <a:rPr lang="fr-FR" dirty="0" smtClean="0"/>
              <a:t>2024</a:t>
            </a:r>
            <a:endParaRPr lang="fr-FR" dirty="0"/>
          </a:p>
        </p:txBody>
      </p:sp>
    </p:spTree>
    <p:extLst>
      <p:ext uri="{BB962C8B-B14F-4D97-AF65-F5344CB8AC3E}">
        <p14:creationId xmlns:p14="http://schemas.microsoft.com/office/powerpoint/2010/main" val="1153615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Céréales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10</a:t>
            </a:fld>
            <a:endParaRPr lang="fr-FR"/>
          </a:p>
        </p:txBody>
      </p:sp>
      <p:sp>
        <p:nvSpPr>
          <p:cNvPr id="4" name="Espace réservé du texte 3"/>
          <p:cNvSpPr>
            <a:spLocks noGrp="1"/>
          </p:cNvSpPr>
          <p:nvPr>
            <p:ph type="body" sz="quarter" idx="13"/>
          </p:nvPr>
        </p:nvSpPr>
        <p:spPr/>
        <p:txBody>
          <a:bodyPr/>
          <a:lstStyle/>
          <a:p>
            <a:r>
              <a:rPr lang="fr-FR" dirty="0" smtClean="0"/>
              <a:t>190120 – Produits à base de farine (en volume)</a:t>
            </a:r>
            <a:endParaRPr lang="fr-FR" dirty="0"/>
          </a:p>
        </p:txBody>
      </p:sp>
      <p:sp>
        <p:nvSpPr>
          <p:cNvPr id="5" name="Espace réservé du texte 4"/>
          <p:cNvSpPr>
            <a:spLocks noGrp="1"/>
          </p:cNvSpPr>
          <p:nvPr>
            <p:ph type="body" sz="quarter" idx="15"/>
          </p:nvPr>
        </p:nvSpPr>
        <p:spPr/>
        <p:txBody>
          <a:bodyPr>
            <a:normAutofit/>
          </a:bodyPr>
          <a:lstStyle/>
          <a:p>
            <a:r>
              <a:rPr lang="fr-FR" dirty="0" smtClean="0"/>
              <a:t>Les deux autres pays de l’ACEUM sont les principaux fournisseurs de </a:t>
            </a:r>
            <a:r>
              <a:rPr lang="fr-FR" i="1" dirty="0" smtClean="0"/>
              <a:t>Produits à base de </a:t>
            </a:r>
            <a:r>
              <a:rPr lang="fr-FR" dirty="0" smtClean="0"/>
              <a:t>farine du Mexique. En 4</a:t>
            </a:r>
            <a:r>
              <a:rPr lang="fr-FR" baseline="30000" dirty="0" smtClean="0"/>
              <a:t>e</a:t>
            </a:r>
            <a:r>
              <a:rPr lang="fr-FR" dirty="0" smtClean="0"/>
              <a:t> position, la France a une part de marché négligeable.</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3501132057"/>
              </p:ext>
            </p:extLst>
          </p:nvPr>
        </p:nvGraphicFramePr>
        <p:xfrm>
          <a:off x="166798" y="1763597"/>
          <a:ext cx="5926014" cy="39129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2402955674"/>
              </p:ext>
            </p:extLst>
          </p:nvPr>
        </p:nvGraphicFramePr>
        <p:xfrm>
          <a:off x="6092812" y="1763597"/>
          <a:ext cx="5932390" cy="39129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16777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3"/>
          <p:cNvSpPr txBox="1">
            <a:spLocks/>
          </p:cNvSpPr>
          <p:nvPr/>
        </p:nvSpPr>
        <p:spPr>
          <a:xfrm>
            <a:off x="1663337" y="1541477"/>
            <a:ext cx="8865326" cy="4140805"/>
          </a:xfrm>
          <a:prstGeom prst="rect">
            <a:avLst/>
          </a:prstGeom>
          <a:ln>
            <a:solidFill>
              <a:schemeClr val="bg1"/>
            </a:solidFill>
          </a:ln>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000" b="0" kern="1200">
                <a:solidFill>
                  <a:schemeClr val="accent6"/>
                </a:solidFill>
                <a:latin typeface="Marianne" panose="02000000000000000000" pitchFamily="50" charset="0"/>
                <a:ea typeface="Malgun Gothic Semilight" panose="020B0502040204020203" pitchFamily="34" charset="-128"/>
                <a:cs typeface="Malgun Gothic Semilight" panose="020B0502040204020203" pitchFamily="34" charset="-128"/>
              </a:defRPr>
            </a:lvl1pPr>
            <a:lvl2pPr marL="0" indent="0" algn="l" defTabSz="914400" rtl="0" eaLnBrk="1" latinLnBrk="0" hangingPunct="1">
              <a:lnSpc>
                <a:spcPct val="90000"/>
              </a:lnSpc>
              <a:spcBef>
                <a:spcPts val="500"/>
              </a:spcBef>
              <a:buFont typeface="Arial" panose="020B0604020202020204" pitchFamily="34" charset="0"/>
              <a:buNone/>
              <a:defRPr sz="2000" b="0"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2pPr>
            <a:lvl3pPr marL="0" indent="0" algn="l" defTabSz="914400" rtl="0" eaLnBrk="1" latinLnBrk="0" hangingPunct="1">
              <a:lnSpc>
                <a:spcPct val="90000"/>
              </a:lnSpc>
              <a:spcBef>
                <a:spcPts val="500"/>
              </a:spcBef>
              <a:buFont typeface="Arial" panose="020B0604020202020204" pitchFamily="34" charset="0"/>
              <a:buNone/>
              <a:defRPr sz="4000" b="1"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3pPr>
            <a:lvl4pPr marL="1371600" indent="0" algn="l" defTabSz="914400" rtl="0" eaLnBrk="1" latinLnBrk="0" hangingPunct="1">
              <a:lnSpc>
                <a:spcPct val="90000"/>
              </a:lnSpc>
              <a:spcBef>
                <a:spcPts val="500"/>
              </a:spcBef>
              <a:buFont typeface="Arial" panose="020B0604020202020204" pitchFamily="34" charset="0"/>
              <a:buNone/>
              <a:defRPr sz="40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fr-FR" sz="1500" i="1" smtClean="0">
                <a:solidFill>
                  <a:schemeClr val="bg1"/>
                </a:solidFill>
              </a:rPr>
              <a:t>Nous avons constaté que les données de TDM (Trade Data Monitor) concernant les déclarations commerciales du Mexique étaient erronées et sous-estimées. Ce phénomène, qui s’apparente selon les experts consultés à une dissimulation de données, semble avoir commencé en 2021. </a:t>
            </a:r>
          </a:p>
          <a:p>
            <a:pPr algn="just">
              <a:lnSpc>
                <a:spcPct val="100000"/>
              </a:lnSpc>
            </a:pPr>
            <a:endParaRPr lang="fr-FR" sz="1500" i="1" smtClean="0">
              <a:solidFill>
                <a:schemeClr val="bg1"/>
              </a:solidFill>
            </a:endParaRPr>
          </a:p>
          <a:p>
            <a:pPr algn="just">
              <a:lnSpc>
                <a:spcPct val="100000"/>
              </a:lnSpc>
            </a:pPr>
            <a:r>
              <a:rPr lang="fr-FR" sz="1500" i="1" smtClean="0">
                <a:solidFill>
                  <a:schemeClr val="bg1"/>
                </a:solidFill>
              </a:rPr>
              <a:t>En comparant deux bases de données, l'une recensant les importations déclarées par les autorités mexicaines et l'autre fournissant des estimations des importations, nous observons une divergence croissante depuis 2021, alors qu’aucune différence notable n’était relevée auparavant. </a:t>
            </a:r>
          </a:p>
          <a:p>
            <a:pPr algn="just">
              <a:lnSpc>
                <a:spcPct val="100000"/>
              </a:lnSpc>
            </a:pPr>
            <a:endParaRPr lang="fr-FR" sz="1500" i="1" smtClean="0">
              <a:solidFill>
                <a:schemeClr val="bg1"/>
              </a:solidFill>
            </a:endParaRPr>
          </a:p>
          <a:p>
            <a:pPr algn="just">
              <a:lnSpc>
                <a:spcPct val="100000"/>
              </a:lnSpc>
            </a:pPr>
            <a:r>
              <a:rPr lang="fr-FR" sz="1500" i="1" smtClean="0">
                <a:solidFill>
                  <a:schemeClr val="bg1"/>
                </a:solidFill>
              </a:rPr>
              <a:t>En 2023, cette divergence atteint 6 milliards de dollars pour les importations de produits agricoles et agro-alimentaires en provenance de tous les pays du monde. Dans le cas spécifique de la France, la différence est de 241 millions de dollars. Les importations déclarées par les autorités mexicaines passent ainsi de 200 millions à 441 millions de dollars.</a:t>
            </a:r>
          </a:p>
          <a:p>
            <a:pPr algn="just">
              <a:lnSpc>
                <a:spcPct val="100000"/>
              </a:lnSpc>
            </a:pPr>
            <a:endParaRPr lang="fr-FR" sz="1500" i="1" smtClean="0">
              <a:solidFill>
                <a:schemeClr val="bg1"/>
              </a:solidFill>
            </a:endParaRPr>
          </a:p>
          <a:p>
            <a:pPr algn="just">
              <a:lnSpc>
                <a:spcPct val="100000"/>
              </a:lnSpc>
            </a:pPr>
            <a:r>
              <a:rPr lang="fr-FR" sz="1500" i="1" smtClean="0">
                <a:solidFill>
                  <a:schemeClr val="bg1"/>
                </a:solidFill>
              </a:rPr>
              <a:t>Les chiffres sont donc à observer avec prudence.</a:t>
            </a:r>
            <a:endParaRPr lang="fr-FR" sz="1500" i="1" dirty="0">
              <a:solidFill>
                <a:schemeClr val="bg1"/>
              </a:solidFill>
            </a:endParaRPr>
          </a:p>
        </p:txBody>
      </p:sp>
      <p:sp>
        <p:nvSpPr>
          <p:cNvPr id="3" name="Espace réservé du texte 4"/>
          <p:cNvSpPr txBox="1">
            <a:spLocks/>
          </p:cNvSpPr>
          <p:nvPr/>
        </p:nvSpPr>
        <p:spPr>
          <a:xfrm>
            <a:off x="4398496" y="1070381"/>
            <a:ext cx="3395008" cy="340468"/>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000" b="0" kern="1200">
                <a:solidFill>
                  <a:schemeClr val="accent6"/>
                </a:solidFill>
                <a:latin typeface="Marianne" panose="02000000000000000000" pitchFamily="50" charset="0"/>
                <a:ea typeface="Malgun Gothic Semilight" panose="020B0502040204020203" pitchFamily="34" charset="-128"/>
                <a:cs typeface="Malgun Gothic Semilight" panose="020B0502040204020203" pitchFamily="34" charset="-128"/>
              </a:defRPr>
            </a:lvl1pPr>
            <a:lvl2pPr marL="0" indent="0" algn="l" defTabSz="914400" rtl="0" eaLnBrk="1" latinLnBrk="0" hangingPunct="1">
              <a:lnSpc>
                <a:spcPct val="90000"/>
              </a:lnSpc>
              <a:spcBef>
                <a:spcPts val="500"/>
              </a:spcBef>
              <a:buFont typeface="Arial" panose="020B0604020202020204" pitchFamily="34" charset="0"/>
              <a:buNone/>
              <a:defRPr sz="2000" b="0"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2pPr>
            <a:lvl3pPr marL="0" indent="0" algn="l" defTabSz="914400" rtl="0" eaLnBrk="1" latinLnBrk="0" hangingPunct="1">
              <a:lnSpc>
                <a:spcPct val="90000"/>
              </a:lnSpc>
              <a:spcBef>
                <a:spcPts val="500"/>
              </a:spcBef>
              <a:buFont typeface="Arial" panose="020B0604020202020204" pitchFamily="34" charset="0"/>
              <a:buNone/>
              <a:defRPr sz="4000" b="1"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3pPr>
            <a:lvl4pPr marL="1371600" indent="0" algn="l" defTabSz="914400" rtl="0" eaLnBrk="1" latinLnBrk="0" hangingPunct="1">
              <a:lnSpc>
                <a:spcPct val="90000"/>
              </a:lnSpc>
              <a:spcBef>
                <a:spcPts val="500"/>
              </a:spcBef>
              <a:buFont typeface="Arial" panose="020B0604020202020204" pitchFamily="34" charset="0"/>
              <a:buNone/>
              <a:defRPr sz="40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r-FR" sz="1500" i="1" smtClean="0">
                <a:solidFill>
                  <a:schemeClr val="bg1"/>
                </a:solidFill>
              </a:rPr>
              <a:t>Avertissement</a:t>
            </a:r>
            <a:endParaRPr lang="fr-FR" sz="1500" i="1" dirty="0">
              <a:solidFill>
                <a:schemeClr val="bg1"/>
              </a:solidFill>
            </a:endParaRPr>
          </a:p>
        </p:txBody>
      </p:sp>
    </p:spTree>
    <p:extLst>
      <p:ext uri="{BB962C8B-B14F-4D97-AF65-F5344CB8AC3E}">
        <p14:creationId xmlns:p14="http://schemas.microsoft.com/office/powerpoint/2010/main" val="988289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a:t>
            </a:r>
            <a:r>
              <a:rPr lang="fr-FR" dirty="0"/>
              <a:t>– Céréales</a:t>
            </a:r>
          </a:p>
          <a:p>
            <a:r>
              <a:rPr lang="fr-FR" i="1" dirty="0"/>
              <a:t>Source : douane </a:t>
            </a:r>
            <a:r>
              <a:rPr lang="fr-FR" i="1" dirty="0" smtClean="0"/>
              <a:t>mexicaine, </a:t>
            </a:r>
            <a:r>
              <a:rPr lang="fr-FR" i="1" dirty="0"/>
              <a:t>d’après Trade Data Monitor, données </a:t>
            </a:r>
            <a:r>
              <a:rPr lang="fr-FR" i="1" dirty="0" smtClean="0"/>
              <a:t>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3</a:t>
            </a:fld>
            <a:endParaRPr lang="fr-FR"/>
          </a:p>
        </p:txBody>
      </p:sp>
      <p:sp>
        <p:nvSpPr>
          <p:cNvPr id="4" name="Espace réservé du texte 3"/>
          <p:cNvSpPr>
            <a:spLocks noGrp="1"/>
          </p:cNvSpPr>
          <p:nvPr>
            <p:ph type="body" sz="quarter" idx="13"/>
          </p:nvPr>
        </p:nvSpPr>
        <p:spPr/>
        <p:txBody>
          <a:bodyPr/>
          <a:lstStyle/>
          <a:p>
            <a:r>
              <a:rPr lang="fr-FR" dirty="0" smtClean="0"/>
              <a:t>Principaux postes d’importation (en valeur)</a:t>
            </a:r>
            <a:endParaRPr lang="fr-FR" dirty="0"/>
          </a:p>
        </p:txBody>
      </p:sp>
      <p:sp>
        <p:nvSpPr>
          <p:cNvPr id="5" name="Espace réservé du texte 4"/>
          <p:cNvSpPr>
            <a:spLocks noGrp="1"/>
          </p:cNvSpPr>
          <p:nvPr>
            <p:ph type="body" sz="quarter" idx="15"/>
          </p:nvPr>
        </p:nvSpPr>
        <p:spPr/>
        <p:txBody>
          <a:bodyPr/>
          <a:lstStyle/>
          <a:p>
            <a:pPr algn="just"/>
            <a:r>
              <a:rPr lang="fr-FR" dirty="0"/>
              <a:t>Le poste </a:t>
            </a:r>
            <a:r>
              <a:rPr lang="fr-FR" i="1" dirty="0"/>
              <a:t>Maïs</a:t>
            </a:r>
            <a:r>
              <a:rPr lang="fr-FR" dirty="0"/>
              <a:t> représente </a:t>
            </a:r>
            <a:r>
              <a:rPr lang="fr-FR" dirty="0" smtClean="0"/>
              <a:t>65 % </a:t>
            </a:r>
            <a:r>
              <a:rPr lang="fr-FR" dirty="0"/>
              <a:t>des importations mexicaines </a:t>
            </a:r>
            <a:r>
              <a:rPr lang="fr-FR" dirty="0" smtClean="0"/>
              <a:t>totales de céréales. L’</a:t>
            </a:r>
            <a:r>
              <a:rPr lang="fr-FR" i="1" dirty="0" smtClean="0"/>
              <a:t>Orge</a:t>
            </a:r>
            <a:r>
              <a:rPr lang="fr-FR" dirty="0" smtClean="0"/>
              <a:t> correspond à 85 % des importations mexicaines en provenance de France.</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3687221600"/>
              </p:ext>
            </p:extLst>
          </p:nvPr>
        </p:nvGraphicFramePr>
        <p:xfrm>
          <a:off x="166798" y="1763597"/>
          <a:ext cx="5917132" cy="39038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4245950382"/>
              </p:ext>
            </p:extLst>
          </p:nvPr>
        </p:nvGraphicFramePr>
        <p:xfrm>
          <a:off x="6083930" y="1763597"/>
          <a:ext cx="5941272" cy="39038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4076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Céréales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4</a:t>
            </a:fld>
            <a:endParaRPr lang="fr-FR"/>
          </a:p>
        </p:txBody>
      </p:sp>
      <p:sp>
        <p:nvSpPr>
          <p:cNvPr id="4" name="Espace réservé du texte 3"/>
          <p:cNvSpPr>
            <a:spLocks noGrp="1"/>
          </p:cNvSpPr>
          <p:nvPr>
            <p:ph type="body" sz="quarter" idx="13"/>
          </p:nvPr>
        </p:nvSpPr>
        <p:spPr/>
        <p:txBody>
          <a:bodyPr/>
          <a:lstStyle/>
          <a:p>
            <a:r>
              <a:rPr lang="fr-FR" dirty="0"/>
              <a:t>Fournisseurs et parts de marché (en valeur</a:t>
            </a:r>
            <a:r>
              <a:rPr lang="fr-FR" dirty="0" smtClean="0"/>
              <a:t>)</a:t>
            </a:r>
            <a:endParaRPr lang="fr-FR" dirty="0"/>
          </a:p>
        </p:txBody>
      </p:sp>
      <p:sp>
        <p:nvSpPr>
          <p:cNvPr id="5" name="Espace réservé du texte 4"/>
          <p:cNvSpPr>
            <a:spLocks noGrp="1"/>
          </p:cNvSpPr>
          <p:nvPr>
            <p:ph type="body" sz="quarter" idx="15"/>
          </p:nvPr>
        </p:nvSpPr>
        <p:spPr/>
        <p:txBody>
          <a:bodyPr/>
          <a:lstStyle/>
          <a:p>
            <a:r>
              <a:rPr lang="fr-FR" dirty="0"/>
              <a:t>Les États-Unis sont le principal </a:t>
            </a:r>
            <a:r>
              <a:rPr lang="fr-FR" dirty="0" smtClean="0"/>
              <a:t>fournisseur de céréales du Mexique. En 8</a:t>
            </a:r>
            <a:r>
              <a:rPr lang="fr-FR" baseline="30000" dirty="0" smtClean="0"/>
              <a:t>e</a:t>
            </a:r>
            <a:r>
              <a:rPr lang="fr-FR" dirty="0" smtClean="0"/>
              <a:t> position, la France a </a:t>
            </a:r>
            <a:r>
              <a:rPr lang="fr-FR" dirty="0"/>
              <a:t>une part de marché négligeable.</a:t>
            </a:r>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2491215897"/>
              </p:ext>
            </p:extLst>
          </p:nvPr>
        </p:nvGraphicFramePr>
        <p:xfrm>
          <a:off x="166797" y="1763597"/>
          <a:ext cx="5926014" cy="39672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2091167099"/>
              </p:ext>
            </p:extLst>
          </p:nvPr>
        </p:nvGraphicFramePr>
        <p:xfrm>
          <a:off x="6092811" y="1763596"/>
          <a:ext cx="5932391" cy="39672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37736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4610214" y="3024052"/>
            <a:ext cx="2971571" cy="809896"/>
          </a:xfrm>
        </p:spPr>
        <p:txBody>
          <a:bodyPr/>
          <a:lstStyle/>
          <a:p>
            <a:r>
              <a:rPr lang="fr-FR" dirty="0" smtClean="0"/>
              <a:t>1005 - Maïs</a:t>
            </a:r>
            <a:endParaRPr lang="fr-FR" dirty="0"/>
          </a:p>
        </p:txBody>
      </p:sp>
    </p:spTree>
    <p:extLst>
      <p:ext uri="{BB962C8B-B14F-4D97-AF65-F5344CB8AC3E}">
        <p14:creationId xmlns:p14="http://schemas.microsoft.com/office/powerpoint/2010/main" val="2625144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Céréales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6</a:t>
            </a:fld>
            <a:endParaRPr lang="fr-FR"/>
          </a:p>
        </p:txBody>
      </p:sp>
      <p:sp>
        <p:nvSpPr>
          <p:cNvPr id="4" name="Espace réservé du texte 3"/>
          <p:cNvSpPr>
            <a:spLocks noGrp="1"/>
          </p:cNvSpPr>
          <p:nvPr>
            <p:ph type="body" sz="quarter" idx="13"/>
          </p:nvPr>
        </p:nvSpPr>
        <p:spPr/>
        <p:txBody>
          <a:bodyPr/>
          <a:lstStyle/>
          <a:p>
            <a:r>
              <a:rPr lang="fr-FR" dirty="0" smtClean="0"/>
              <a:t>1005 – Maïs (en volume)</a:t>
            </a:r>
            <a:endParaRPr lang="fr-FR" dirty="0"/>
          </a:p>
        </p:txBody>
      </p:sp>
      <p:sp>
        <p:nvSpPr>
          <p:cNvPr id="5" name="Espace réservé du texte 4"/>
          <p:cNvSpPr>
            <a:spLocks noGrp="1"/>
          </p:cNvSpPr>
          <p:nvPr>
            <p:ph type="body" sz="quarter" idx="15"/>
          </p:nvPr>
        </p:nvSpPr>
        <p:spPr/>
        <p:txBody>
          <a:bodyPr>
            <a:normAutofit/>
          </a:bodyPr>
          <a:lstStyle/>
          <a:p>
            <a:r>
              <a:rPr lang="fr-FR" dirty="0"/>
              <a:t>Le marché du </a:t>
            </a:r>
            <a:r>
              <a:rPr lang="fr-FR" i="1" dirty="0" smtClean="0"/>
              <a:t>Maïs</a:t>
            </a:r>
            <a:r>
              <a:rPr lang="fr-FR" dirty="0" smtClean="0"/>
              <a:t> </a:t>
            </a:r>
            <a:r>
              <a:rPr lang="fr-FR" dirty="0"/>
              <a:t>est largement dominé par les États-Unis</a:t>
            </a:r>
            <a:r>
              <a:rPr lang="fr-FR" dirty="0" smtClean="0"/>
              <a:t>. La France est le 5</a:t>
            </a:r>
            <a:r>
              <a:rPr lang="fr-FR" baseline="30000" dirty="0" smtClean="0"/>
              <a:t>e</a:t>
            </a:r>
            <a:r>
              <a:rPr lang="fr-FR" dirty="0" smtClean="0"/>
              <a:t> fournisseur avec une part de marché de moins de 1 %. </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1984686464"/>
              </p:ext>
            </p:extLst>
          </p:nvPr>
        </p:nvGraphicFramePr>
        <p:xfrm>
          <a:off x="166798" y="1763597"/>
          <a:ext cx="5926184" cy="39853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3466047548"/>
              </p:ext>
            </p:extLst>
          </p:nvPr>
        </p:nvGraphicFramePr>
        <p:xfrm>
          <a:off x="6092982" y="1763596"/>
          <a:ext cx="5932220" cy="39853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1355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4206088" y="3024052"/>
            <a:ext cx="3779823" cy="809896"/>
          </a:xfrm>
        </p:spPr>
        <p:txBody>
          <a:bodyPr/>
          <a:lstStyle/>
          <a:p>
            <a:r>
              <a:rPr lang="fr-FR" dirty="0" smtClean="0"/>
              <a:t>100390 – Orge</a:t>
            </a:r>
            <a:endParaRPr lang="fr-FR" dirty="0"/>
          </a:p>
        </p:txBody>
      </p:sp>
    </p:spTree>
    <p:extLst>
      <p:ext uri="{BB962C8B-B14F-4D97-AF65-F5344CB8AC3E}">
        <p14:creationId xmlns:p14="http://schemas.microsoft.com/office/powerpoint/2010/main" val="3227255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Céréales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8</a:t>
            </a:fld>
            <a:endParaRPr lang="fr-FR"/>
          </a:p>
        </p:txBody>
      </p:sp>
      <p:sp>
        <p:nvSpPr>
          <p:cNvPr id="4" name="Espace réservé du texte 3"/>
          <p:cNvSpPr>
            <a:spLocks noGrp="1"/>
          </p:cNvSpPr>
          <p:nvPr>
            <p:ph type="body" sz="quarter" idx="13"/>
          </p:nvPr>
        </p:nvSpPr>
        <p:spPr/>
        <p:txBody>
          <a:bodyPr/>
          <a:lstStyle/>
          <a:p>
            <a:r>
              <a:rPr lang="fr-FR" dirty="0" smtClean="0"/>
              <a:t>100390 – Orge (en volume)</a:t>
            </a:r>
            <a:endParaRPr lang="fr-FR" dirty="0"/>
          </a:p>
        </p:txBody>
      </p:sp>
      <p:sp>
        <p:nvSpPr>
          <p:cNvPr id="5" name="Espace réservé du texte 4"/>
          <p:cNvSpPr>
            <a:spLocks noGrp="1"/>
          </p:cNvSpPr>
          <p:nvPr>
            <p:ph type="body" sz="quarter" idx="15"/>
          </p:nvPr>
        </p:nvSpPr>
        <p:spPr/>
        <p:txBody>
          <a:bodyPr/>
          <a:lstStyle/>
          <a:p>
            <a:r>
              <a:rPr lang="fr-FR" dirty="0" smtClean="0"/>
              <a:t>Les importations d’</a:t>
            </a:r>
            <a:r>
              <a:rPr lang="fr-FR" i="1" dirty="0"/>
              <a:t>O</a:t>
            </a:r>
            <a:r>
              <a:rPr lang="fr-FR" i="1" dirty="0" smtClean="0"/>
              <a:t>rge</a:t>
            </a:r>
            <a:r>
              <a:rPr lang="fr-FR" dirty="0" smtClean="0"/>
              <a:t> sont très irrégulières. </a:t>
            </a:r>
            <a:r>
              <a:rPr lang="fr-FR" dirty="0"/>
              <a:t>La réouverture du marché chinois </a:t>
            </a:r>
            <a:r>
              <a:rPr lang="fr-FR" dirty="0" smtClean="0"/>
              <a:t>à l’orge australien </a:t>
            </a:r>
            <a:r>
              <a:rPr lang="fr-FR" dirty="0"/>
              <a:t>en août 2023 a contribué à consolider la France sur le marché </a:t>
            </a:r>
            <a:r>
              <a:rPr lang="fr-FR" dirty="0" smtClean="0"/>
              <a:t>mexicain.</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3206672027"/>
              </p:ext>
            </p:extLst>
          </p:nvPr>
        </p:nvGraphicFramePr>
        <p:xfrm>
          <a:off x="166796" y="1763597"/>
          <a:ext cx="5935239" cy="38767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2124134976"/>
              </p:ext>
            </p:extLst>
          </p:nvPr>
        </p:nvGraphicFramePr>
        <p:xfrm>
          <a:off x="6102035" y="1763597"/>
          <a:ext cx="5916790" cy="38767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50596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854451" y="3033008"/>
            <a:ext cx="8483097" cy="791984"/>
          </a:xfrm>
        </p:spPr>
        <p:txBody>
          <a:bodyPr>
            <a:normAutofit/>
          </a:bodyPr>
          <a:lstStyle/>
          <a:p>
            <a:r>
              <a:rPr lang="fr-FR" dirty="0" smtClean="0"/>
              <a:t>190120 – Produits à base de farine</a:t>
            </a:r>
            <a:endParaRPr lang="fr-FR" dirty="0"/>
          </a:p>
        </p:txBody>
      </p:sp>
    </p:spTree>
    <p:extLst>
      <p:ext uri="{BB962C8B-B14F-4D97-AF65-F5344CB8AC3E}">
        <p14:creationId xmlns:p14="http://schemas.microsoft.com/office/powerpoint/2010/main" val="794957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Panorama">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TotalTime>
  <Words>458</Words>
  <Application>Microsoft Office PowerPoint</Application>
  <PresentationFormat>Grand écran</PresentationFormat>
  <Paragraphs>47</Paragraphs>
  <Slides>10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Malgun Gothic Semilight</vt:lpstr>
      <vt:lpstr>Arial</vt:lpstr>
      <vt:lpstr>Calibri</vt:lpstr>
      <vt:lpstr>Marianne</vt:lpstr>
      <vt:lpstr>Panorama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FranceAgriMer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VERSLUYS Henri</dc:creator>
  <cp:lastModifiedBy>VERSLUYS Henri</cp:lastModifiedBy>
  <cp:revision>50</cp:revision>
  <dcterms:created xsi:type="dcterms:W3CDTF">2025-04-03T15:40:27Z</dcterms:created>
  <dcterms:modified xsi:type="dcterms:W3CDTF">2025-08-11T09:16:06Z</dcterms:modified>
</cp:coreProperties>
</file>