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6482"/>
    <a:srgbClr val="2FB6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114" d="100"/>
          <a:sy n="114" d="100"/>
        </p:scale>
        <p:origin x="41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SRF3\FAM\FRANCEAGRIMER\ENTITE\INTERNATIONAL\UCIPAC\06%20-%20Veille%20par%20pays\2025\Mexique\Mexique%20-%20202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1-C6E3-42EA-86C2-4D991ADF55CC}"/>
              </c:ext>
            </c:extLst>
          </c:dPt>
          <c:dPt>
            <c:idx val="1"/>
            <c:bubble3D val="0"/>
            <c:spPr>
              <a:solidFill>
                <a:srgbClr val="FFFFCC"/>
              </a:solidFill>
              <a:ln w="19050">
                <a:solidFill>
                  <a:schemeClr val="lt1"/>
                </a:solidFill>
              </a:ln>
              <a:effectLst/>
            </c:spPr>
            <c:extLst>
              <c:ext xmlns:c16="http://schemas.microsoft.com/office/drawing/2014/chart" uri="{C3380CC4-5D6E-409C-BE32-E72D297353CC}">
                <c16:uniqueId val="{00000003-C6E3-42EA-86C2-4D991ADF55CC}"/>
              </c:ext>
            </c:extLst>
          </c:dPt>
          <c:dPt>
            <c:idx val="2"/>
            <c:bubble3D val="0"/>
            <c:spPr>
              <a:solidFill>
                <a:srgbClr val="FFFF99"/>
              </a:solidFill>
              <a:ln w="19050">
                <a:solidFill>
                  <a:schemeClr val="lt1"/>
                </a:solidFill>
              </a:ln>
              <a:effectLst/>
            </c:spPr>
            <c:extLst>
              <c:ext xmlns:c16="http://schemas.microsoft.com/office/drawing/2014/chart" uri="{C3380CC4-5D6E-409C-BE32-E72D297353CC}">
                <c16:uniqueId val="{00000005-C6E3-42EA-86C2-4D991ADF55CC}"/>
              </c:ext>
            </c:extLst>
          </c:dPt>
          <c:dPt>
            <c:idx val="3"/>
            <c:bubble3D val="0"/>
            <c:spPr>
              <a:solidFill>
                <a:schemeClr val="bg1">
                  <a:lumMod val="95000"/>
                </a:schemeClr>
              </a:solidFill>
              <a:ln w="19050">
                <a:solidFill>
                  <a:schemeClr val="lt1"/>
                </a:solidFill>
              </a:ln>
              <a:effectLst/>
            </c:spPr>
            <c:extLst>
              <c:ext xmlns:c16="http://schemas.microsoft.com/office/drawing/2014/chart" uri="{C3380CC4-5D6E-409C-BE32-E72D297353CC}">
                <c16:uniqueId val="{00000007-C6E3-42EA-86C2-4D991ADF55CC}"/>
              </c:ext>
            </c:extLst>
          </c:dPt>
          <c:dPt>
            <c:idx val="4"/>
            <c:bubble3D val="0"/>
            <c:spPr>
              <a:solidFill>
                <a:schemeClr val="bg2">
                  <a:lumMod val="90000"/>
                </a:schemeClr>
              </a:solidFill>
              <a:ln w="19050">
                <a:solidFill>
                  <a:schemeClr val="lt1"/>
                </a:solidFill>
              </a:ln>
              <a:effectLst/>
            </c:spPr>
            <c:extLst>
              <c:ext xmlns:c16="http://schemas.microsoft.com/office/drawing/2014/chart" uri="{C3380CC4-5D6E-409C-BE32-E72D297353CC}">
                <c16:uniqueId val="{00000009-C6E3-42EA-86C2-4D991ADF55CC}"/>
              </c:ext>
            </c:extLst>
          </c:dPt>
          <c:dPt>
            <c:idx val="5"/>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B-C6E3-42EA-86C2-4D991ADF55C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C6E3-42EA-86C2-4D991ADF55CC}"/>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C6E3-42EA-86C2-4D991ADF55CC}"/>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C6E3-42EA-86C2-4D991ADF55CC}"/>
              </c:ext>
            </c:extLst>
          </c:dPt>
          <c:dLbls>
            <c:dLbl>
              <c:idx val="0"/>
              <c:layout>
                <c:manualLayout>
                  <c:x val="-0.23494482538091538"/>
                  <c:y val="0.11181582005087801"/>
                </c:manualLayout>
              </c:layout>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6024972220745718"/>
                      <c:h val="0.33650825513122901"/>
                    </c:manualLayout>
                  </c15:layout>
                </c:ext>
                <c:ext xmlns:c16="http://schemas.microsoft.com/office/drawing/2014/chart" uri="{C3380CC4-5D6E-409C-BE32-E72D297353CC}">
                  <c16:uniqueId val="{00000001-C6E3-42EA-86C2-4D991ADF55CC}"/>
                </c:ext>
              </c:extLst>
            </c:dLbl>
            <c:dLbl>
              <c:idx val="1"/>
              <c:layout>
                <c:manualLayout>
                  <c:x val="0.16929955780995701"/>
                  <c:y val="-0.18454924577271142"/>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2609140619133557"/>
                      <c:h val="0.27290636464119677"/>
                    </c:manualLayout>
                  </c15:layout>
                </c:ext>
                <c:ext xmlns:c16="http://schemas.microsoft.com/office/drawing/2014/chart" uri="{C3380CC4-5D6E-409C-BE32-E72D297353CC}">
                  <c16:uniqueId val="{00000003-C6E3-42EA-86C2-4D991ADF55CC}"/>
                </c:ext>
              </c:extLst>
            </c:dLbl>
            <c:dLbl>
              <c:idx val="2"/>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6E3-42EA-86C2-4D991ADF55CC}"/>
                </c:ext>
              </c:extLst>
            </c:dLbl>
            <c:dLbl>
              <c:idx val="3"/>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6E3-42EA-86C2-4D991ADF55CC}"/>
                </c:ext>
              </c:extLst>
            </c:dLbl>
            <c:dLbl>
              <c:idx val="4"/>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6E3-42EA-86C2-4D991ADF55CC}"/>
                </c:ext>
              </c:extLst>
            </c:dLbl>
            <c:dLbl>
              <c:idx val="5"/>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6E3-42EA-86C2-4D991ADF55CC}"/>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'Import. TBB laits compo.'!$C$22:$C$29</c:f>
              <c:strCache>
                <c:ptCount val="6"/>
                <c:pt idx="0">
                  <c:v>0406 - Fromages</c:v>
                </c:pt>
                <c:pt idx="1">
                  <c:v>0402 - Lait concentré</c:v>
                </c:pt>
                <c:pt idx="2">
                  <c:v>0405 - Beurre</c:v>
                </c:pt>
                <c:pt idx="3">
                  <c:v>0404 - Lactosérum</c:v>
                </c:pt>
                <c:pt idx="4">
                  <c:v>3501 - Caséines</c:v>
                </c:pt>
                <c:pt idx="5">
                  <c:v>Autres produits laitiers</c:v>
                </c:pt>
              </c:strCache>
              <c:extLst/>
            </c:strRef>
          </c:cat>
          <c:val>
            <c:numRef>
              <c:f>'Import. TBB laits compo.'!$M$22:$M$29</c:f>
              <c:numCache>
                <c:formatCode>0%</c:formatCode>
                <c:ptCount val="6"/>
                <c:pt idx="0">
                  <c:v>0.3998106033641412</c:v>
                </c:pt>
                <c:pt idx="1">
                  <c:v>0.35806342617529985</c:v>
                </c:pt>
                <c:pt idx="2">
                  <c:v>7.1570971334442596E-2</c:v>
                </c:pt>
                <c:pt idx="3">
                  <c:v>5.6639262451559702E-2</c:v>
                </c:pt>
                <c:pt idx="4">
                  <c:v>5.015348163321063E-2</c:v>
                </c:pt>
                <c:pt idx="5">
                  <c:v>6.3762255041345972E-2</c:v>
                </c:pt>
              </c:numCache>
              <c:extLst/>
            </c:numRef>
          </c:val>
          <c:extLst>
            <c:ext xmlns:c16="http://schemas.microsoft.com/office/drawing/2014/chart" uri="{C3380CC4-5D6E-409C-BE32-E72D297353CC}">
              <c16:uniqueId val="{00000012-C6E3-42EA-86C2-4D991ADF55C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0402 - lait co.'!$C$38</c:f>
              <c:strCache>
                <c:ptCount val="1"/>
                <c:pt idx="0">
                  <c:v>États-Unis</c:v>
                </c:pt>
              </c:strCache>
            </c:strRef>
          </c:tx>
          <c:spPr>
            <a:solidFill>
              <a:srgbClr val="00B050"/>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co.'!$D$38:$M$38</c:f>
              <c:numCache>
                <c:formatCode>0%</c:formatCode>
                <c:ptCount val="10"/>
                <c:pt idx="0">
                  <c:v>0.83540008886375572</c:v>
                </c:pt>
                <c:pt idx="1">
                  <c:v>0.89786600067175915</c:v>
                </c:pt>
                <c:pt idx="2">
                  <c:v>0.84091218879084018</c:v>
                </c:pt>
                <c:pt idx="3">
                  <c:v>0.95080101431174402</c:v>
                </c:pt>
                <c:pt idx="4">
                  <c:v>0.88839574006983135</c:v>
                </c:pt>
                <c:pt idx="5">
                  <c:v>0.9784943154676603</c:v>
                </c:pt>
                <c:pt idx="6">
                  <c:v>0.91264255128962957</c:v>
                </c:pt>
                <c:pt idx="7">
                  <c:v>0.7517072098040497</c:v>
                </c:pt>
                <c:pt idx="8">
                  <c:v>0.50871668505506273</c:v>
                </c:pt>
                <c:pt idx="9">
                  <c:v>0.97239291459265553</c:v>
                </c:pt>
              </c:numCache>
            </c:numRef>
          </c:val>
          <c:extLst>
            <c:ext xmlns:c16="http://schemas.microsoft.com/office/drawing/2014/chart" uri="{C3380CC4-5D6E-409C-BE32-E72D297353CC}">
              <c16:uniqueId val="{00000000-0D0F-4A5B-84C0-382321C89407}"/>
            </c:ext>
          </c:extLst>
        </c:ser>
        <c:ser>
          <c:idx val="2"/>
          <c:order val="2"/>
          <c:tx>
            <c:strRef>
              <c:f>'Import. 0402 - lait co.'!$C$39</c:f>
              <c:strCache>
                <c:ptCount val="1"/>
                <c:pt idx="0">
                  <c:v>Nouvelle-Zélande</c:v>
                </c:pt>
              </c:strCache>
            </c:strRef>
          </c:tx>
          <c:spPr>
            <a:solidFill>
              <a:schemeClr val="bg2">
                <a:lumMod val="75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co.'!$D$39:$M$39</c:f>
              <c:numCache>
                <c:formatCode>0%</c:formatCode>
                <c:ptCount val="10"/>
                <c:pt idx="0">
                  <c:v>2.101884866355521E-2</c:v>
                </c:pt>
                <c:pt idx="1">
                  <c:v>4.0601523762649527E-2</c:v>
                </c:pt>
                <c:pt idx="2">
                  <c:v>9.3162732536432435E-3</c:v>
                </c:pt>
                <c:pt idx="3">
                  <c:v>3.8820673360259093E-3</c:v>
                </c:pt>
                <c:pt idx="4">
                  <c:v>3.9348532775850178E-3</c:v>
                </c:pt>
                <c:pt idx="5">
                  <c:v>2.0859208305467978E-3</c:v>
                </c:pt>
                <c:pt idx="6">
                  <c:v>1.6983607502775336E-3</c:v>
                </c:pt>
                <c:pt idx="7">
                  <c:v>8.3206047891023853E-4</c:v>
                </c:pt>
                <c:pt idx="8">
                  <c:v>4.5917337087102465E-3</c:v>
                </c:pt>
                <c:pt idx="9">
                  <c:v>2.7607085407344491E-2</c:v>
                </c:pt>
              </c:numCache>
            </c:numRef>
          </c:val>
          <c:extLst>
            <c:ext xmlns:c16="http://schemas.microsoft.com/office/drawing/2014/chart" uri="{C3380CC4-5D6E-409C-BE32-E72D297353CC}">
              <c16:uniqueId val="{00000001-0D0F-4A5B-84C0-382321C89407}"/>
            </c:ext>
          </c:extLst>
        </c:ser>
        <c:ser>
          <c:idx val="3"/>
          <c:order val="3"/>
          <c:tx>
            <c:strRef>
              <c:f>'Import. 0402 - lait co.'!$C$40</c:f>
              <c:strCache>
                <c:ptCount val="1"/>
                <c:pt idx="0">
                  <c:v>Pays-Bas</c:v>
                </c:pt>
              </c:strCache>
            </c:strRef>
          </c:tx>
          <c:spPr>
            <a:solidFill>
              <a:schemeClr val="tx2"/>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co.'!$D$40:$M$40</c:f>
              <c:numCache>
                <c:formatCode>0%</c:formatCode>
                <c:ptCount val="10"/>
                <c:pt idx="0">
                  <c:v>0</c:v>
                </c:pt>
                <c:pt idx="1">
                  <c:v>2.2613675287576113E-4</c:v>
                </c:pt>
                <c:pt idx="2">
                  <c:v>1.4815956192180731E-3</c:v>
                </c:pt>
                <c:pt idx="3">
                  <c:v>3.568474152892897E-4</c:v>
                </c:pt>
                <c:pt idx="4">
                  <c:v>0</c:v>
                </c:pt>
                <c:pt idx="5">
                  <c:v>0</c:v>
                </c:pt>
                <c:pt idx="6">
                  <c:v>0</c:v>
                </c:pt>
                <c:pt idx="7">
                  <c:v>0</c:v>
                </c:pt>
                <c:pt idx="8">
                  <c:v>0</c:v>
                </c:pt>
                <c:pt idx="9">
                  <c:v>0</c:v>
                </c:pt>
              </c:numCache>
            </c:numRef>
          </c:val>
          <c:extLst>
            <c:ext xmlns:c16="http://schemas.microsoft.com/office/drawing/2014/chart" uri="{C3380CC4-5D6E-409C-BE32-E72D297353CC}">
              <c16:uniqueId val="{00000002-0D0F-4A5B-84C0-382321C89407}"/>
            </c:ext>
          </c:extLst>
        </c:ser>
        <c:ser>
          <c:idx val="4"/>
          <c:order val="4"/>
          <c:tx>
            <c:strRef>
              <c:f>'Import. 0402 - lait co.'!$C$41</c:f>
              <c:strCache>
                <c:ptCount val="1"/>
                <c:pt idx="0">
                  <c:v>Pologne</c:v>
                </c:pt>
              </c:strCache>
            </c:strRef>
          </c:tx>
          <c:spPr>
            <a:solidFill>
              <a:schemeClr val="accent5">
                <a:lumMod val="50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co.'!$D$41:$M$41</c:f>
              <c:numCache>
                <c:formatCode>0%</c:formatCode>
                <c:ptCount val="10"/>
                <c:pt idx="0">
                  <c:v>2.8708133971291867E-2</c:v>
                </c:pt>
                <c:pt idx="1">
                  <c:v>1.05752187374253E-3</c:v>
                </c:pt>
                <c:pt idx="2">
                  <c:v>6.0567628913634824E-3</c:v>
                </c:pt>
                <c:pt idx="3">
                  <c:v>6.3043043367774516E-3</c:v>
                </c:pt>
                <c:pt idx="4">
                  <c:v>2.0298151330407275E-2</c:v>
                </c:pt>
                <c:pt idx="5">
                  <c:v>7.9615298875831977E-5</c:v>
                </c:pt>
                <c:pt idx="6">
                  <c:v>0</c:v>
                </c:pt>
                <c:pt idx="7">
                  <c:v>0</c:v>
                </c:pt>
                <c:pt idx="8">
                  <c:v>0</c:v>
                </c:pt>
                <c:pt idx="9">
                  <c:v>0</c:v>
                </c:pt>
              </c:numCache>
            </c:numRef>
          </c:val>
          <c:extLst>
            <c:ext xmlns:c16="http://schemas.microsoft.com/office/drawing/2014/chart" uri="{C3380CC4-5D6E-409C-BE32-E72D297353CC}">
              <c16:uniqueId val="{00000003-0D0F-4A5B-84C0-382321C89407}"/>
            </c:ext>
          </c:extLst>
        </c:ser>
        <c:ser>
          <c:idx val="5"/>
          <c:order val="5"/>
          <c:tx>
            <c:strRef>
              <c:f>'Import. 0402 - lait co.'!$C$42</c:f>
              <c:strCache>
                <c:ptCount val="1"/>
                <c:pt idx="0">
                  <c:v>Portugal</c:v>
                </c:pt>
              </c:strCache>
            </c:strRef>
          </c:tx>
          <c:spPr>
            <a:solidFill>
              <a:schemeClr val="accent5">
                <a:lumMod val="75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co.'!$D$42:$M$42</c:f>
              <c:numCache>
                <c:formatCode>0%</c:formatCode>
                <c:ptCount val="10"/>
                <c:pt idx="0">
                  <c:v>0</c:v>
                </c:pt>
                <c:pt idx="1">
                  <c:v>0</c:v>
                </c:pt>
                <c:pt idx="2">
                  <c:v>0</c:v>
                </c:pt>
                <c:pt idx="3">
                  <c:v>0</c:v>
                </c:pt>
                <c:pt idx="4">
                  <c:v>6.2935761741624076E-5</c:v>
                </c:pt>
                <c:pt idx="5">
                  <c:v>6.369223910066559E-5</c:v>
                </c:pt>
                <c:pt idx="6">
                  <c:v>0</c:v>
                </c:pt>
                <c:pt idx="7">
                  <c:v>0</c:v>
                </c:pt>
                <c:pt idx="8">
                  <c:v>0</c:v>
                </c:pt>
                <c:pt idx="9">
                  <c:v>0</c:v>
                </c:pt>
              </c:numCache>
            </c:numRef>
          </c:val>
          <c:extLst>
            <c:ext xmlns:c16="http://schemas.microsoft.com/office/drawing/2014/chart" uri="{C3380CC4-5D6E-409C-BE32-E72D297353CC}">
              <c16:uniqueId val="{00000004-0D0F-4A5B-84C0-382321C89407}"/>
            </c:ext>
          </c:extLst>
        </c:ser>
        <c:ser>
          <c:idx val="6"/>
          <c:order val="6"/>
          <c:tx>
            <c:strRef>
              <c:f>'Import. 0402 - lait co.'!$C$43</c:f>
              <c:strCache>
                <c:ptCount val="1"/>
                <c:pt idx="0">
                  <c:v>Espagne</c:v>
                </c:pt>
              </c:strCache>
            </c:strRef>
          </c:tx>
          <c:spPr>
            <a:solidFill>
              <a:schemeClr val="accent5"/>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co.'!$D$43:$M$43</c:f>
              <c:numCache>
                <c:formatCode>0%</c:formatCode>
                <c:ptCount val="10"/>
                <c:pt idx="0">
                  <c:v>2.9376448167093238E-2</c:v>
                </c:pt>
                <c:pt idx="1">
                  <c:v>1.5876130268071817E-2</c:v>
                </c:pt>
                <c:pt idx="2">
                  <c:v>8.9183166703212691E-2</c:v>
                </c:pt>
                <c:pt idx="3">
                  <c:v>0</c:v>
                </c:pt>
                <c:pt idx="4">
                  <c:v>4.0429386075325896E-2</c:v>
                </c:pt>
                <c:pt idx="5">
                  <c:v>2.4680742651507913E-3</c:v>
                </c:pt>
                <c:pt idx="6">
                  <c:v>0</c:v>
                </c:pt>
                <c:pt idx="7">
                  <c:v>0</c:v>
                </c:pt>
                <c:pt idx="8">
                  <c:v>0</c:v>
                </c:pt>
                <c:pt idx="9">
                  <c:v>0</c:v>
                </c:pt>
              </c:numCache>
            </c:numRef>
          </c:val>
          <c:extLst>
            <c:ext xmlns:c16="http://schemas.microsoft.com/office/drawing/2014/chart" uri="{C3380CC4-5D6E-409C-BE32-E72D297353CC}">
              <c16:uniqueId val="{00000005-0D0F-4A5B-84C0-382321C89407}"/>
            </c:ext>
          </c:extLst>
        </c:ser>
        <c:ser>
          <c:idx val="7"/>
          <c:order val="7"/>
          <c:tx>
            <c:strRef>
              <c:f>'Import. 0402 - lait co.'!$C$44</c:f>
              <c:strCache>
                <c:ptCount val="1"/>
                <c:pt idx="0">
                  <c:v>Royaume-Uni</c:v>
                </c:pt>
              </c:strCache>
            </c:strRef>
          </c:tx>
          <c:spPr>
            <a:solidFill>
              <a:schemeClr val="accent4"/>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co.'!$D$44:$M$44</c:f>
              <c:numCache>
                <c:formatCode>0%</c:formatCode>
                <c:ptCount val="10"/>
                <c:pt idx="0">
                  <c:v>1.0098154057438301E-3</c:v>
                </c:pt>
                <c:pt idx="1">
                  <c:v>1.5962594320641962E-4</c:v>
                </c:pt>
                <c:pt idx="2">
                  <c:v>6.3382660590149166E-3</c:v>
                </c:pt>
                <c:pt idx="3">
                  <c:v>4.7309316420928561E-4</c:v>
                </c:pt>
                <c:pt idx="4">
                  <c:v>9.8097698192922741E-3</c:v>
                </c:pt>
                <c:pt idx="5">
                  <c:v>1.5923059775166395E-4</c:v>
                </c:pt>
                <c:pt idx="6">
                  <c:v>6.3436224967921455E-5</c:v>
                </c:pt>
                <c:pt idx="7">
                  <c:v>0</c:v>
                </c:pt>
                <c:pt idx="8">
                  <c:v>0</c:v>
                </c:pt>
                <c:pt idx="9">
                  <c:v>0</c:v>
                </c:pt>
              </c:numCache>
            </c:numRef>
          </c:val>
          <c:extLst>
            <c:ext xmlns:c16="http://schemas.microsoft.com/office/drawing/2014/chart" uri="{C3380CC4-5D6E-409C-BE32-E72D297353CC}">
              <c16:uniqueId val="{00000006-0D0F-4A5B-84C0-382321C89407}"/>
            </c:ext>
          </c:extLst>
        </c:ser>
        <c:ser>
          <c:idx val="8"/>
          <c:order val="8"/>
          <c:tx>
            <c:strRef>
              <c:f>'Import. 0402 - lait co.'!$C$45</c:f>
              <c:strCache>
                <c:ptCount val="1"/>
                <c:pt idx="0">
                  <c:v>Ukraine</c:v>
                </c:pt>
              </c:strCache>
            </c:strRef>
          </c:tx>
          <c:spPr>
            <a:solidFill>
              <a:schemeClr val="accent4">
                <a:lumMod val="50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co.'!$D$45:$M$45</c:f>
              <c:numCache>
                <c:formatCode>0%</c:formatCode>
                <c:ptCount val="10"/>
                <c:pt idx="0">
                  <c:v>3.8226103177430074E-3</c:v>
                </c:pt>
                <c:pt idx="1">
                  <c:v>8.3138512086676887E-4</c:v>
                </c:pt>
                <c:pt idx="2">
                  <c:v>0</c:v>
                </c:pt>
                <c:pt idx="3">
                  <c:v>1.3516947548836733E-4</c:v>
                </c:pt>
                <c:pt idx="4">
                  <c:v>0</c:v>
                </c:pt>
                <c:pt idx="5">
                  <c:v>0</c:v>
                </c:pt>
                <c:pt idx="6">
                  <c:v>0</c:v>
                </c:pt>
                <c:pt idx="7">
                  <c:v>0</c:v>
                </c:pt>
                <c:pt idx="8">
                  <c:v>0</c:v>
                </c:pt>
                <c:pt idx="9">
                  <c:v>0</c:v>
                </c:pt>
              </c:numCache>
            </c:numRef>
          </c:val>
          <c:extLst>
            <c:ext xmlns:c16="http://schemas.microsoft.com/office/drawing/2014/chart" uri="{C3380CC4-5D6E-409C-BE32-E72D297353CC}">
              <c16:uniqueId val="{00000007-0D0F-4A5B-84C0-382321C89407}"/>
            </c:ext>
          </c:extLst>
        </c:ser>
        <c:ser>
          <c:idx val="9"/>
          <c:order val="9"/>
          <c:tx>
            <c:strRef>
              <c:f>'Import. 0402 - lait co.'!$C$46</c:f>
              <c:strCache>
                <c:ptCount val="1"/>
                <c:pt idx="0">
                  <c:v>Uruguay</c:v>
                </c:pt>
              </c:strCache>
            </c:strRef>
          </c:tx>
          <c:spPr>
            <a:solidFill>
              <a:schemeClr val="accent3">
                <a:lumMod val="50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co.'!$D$46:$M$46</c:f>
              <c:numCache>
                <c:formatCode>0%</c:formatCode>
                <c:ptCount val="10"/>
                <c:pt idx="0">
                  <c:v>1.4787369596110558E-2</c:v>
                </c:pt>
                <c:pt idx="1">
                  <c:v>1.0475452522921288E-3</c:v>
                </c:pt>
                <c:pt idx="2">
                  <c:v>1.4815956192180732E-4</c:v>
                </c:pt>
                <c:pt idx="3">
                  <c:v>1.634198958654361E-2</c:v>
                </c:pt>
                <c:pt idx="4">
                  <c:v>3.078379650405525E-3</c:v>
                </c:pt>
                <c:pt idx="5">
                  <c:v>2.7069201617782872E-3</c:v>
                </c:pt>
                <c:pt idx="6">
                  <c:v>1.8021654820432231E-3</c:v>
                </c:pt>
                <c:pt idx="7">
                  <c:v>0</c:v>
                </c:pt>
                <c:pt idx="8">
                  <c:v>0</c:v>
                </c:pt>
                <c:pt idx="9">
                  <c:v>0</c:v>
                </c:pt>
              </c:numCache>
            </c:numRef>
          </c:val>
          <c:extLst>
            <c:ext xmlns:c16="http://schemas.microsoft.com/office/drawing/2014/chart" uri="{C3380CC4-5D6E-409C-BE32-E72D297353CC}">
              <c16:uniqueId val="{00000008-0D0F-4A5B-84C0-382321C89407}"/>
            </c:ext>
          </c:extLst>
        </c:ser>
        <c:ser>
          <c:idx val="10"/>
          <c:order val="10"/>
          <c:tx>
            <c:strRef>
              <c:f>'Import. 0402 - lait co.'!$C$47</c:f>
              <c:strCache>
                <c:ptCount val="1"/>
                <c:pt idx="0">
                  <c:v>Argentine</c:v>
                </c:pt>
              </c:strCache>
            </c:strRef>
          </c:tx>
          <c:spPr>
            <a:solidFill>
              <a:schemeClr val="accent3">
                <a:lumMod val="20000"/>
                <a:lumOff val="80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co.'!$D$47:$M$47</c:f>
              <c:numCache>
                <c:formatCode>0%</c:formatCode>
                <c:ptCount val="10"/>
                <c:pt idx="0">
                  <c:v>2.0563513716965267E-2</c:v>
                </c:pt>
                <c:pt idx="1">
                  <c:v>7.7983924337302916E-3</c:v>
                </c:pt>
                <c:pt idx="2">
                  <c:v>2.3201787396955023E-3</c:v>
                </c:pt>
                <c:pt idx="3">
                  <c:v>2.9196606705487338E-4</c:v>
                </c:pt>
                <c:pt idx="4">
                  <c:v>0</c:v>
                </c:pt>
                <c:pt idx="5">
                  <c:v>0</c:v>
                </c:pt>
                <c:pt idx="6">
                  <c:v>0</c:v>
                </c:pt>
                <c:pt idx="7">
                  <c:v>0</c:v>
                </c:pt>
                <c:pt idx="8">
                  <c:v>0</c:v>
                </c:pt>
                <c:pt idx="9">
                  <c:v>0</c:v>
                </c:pt>
              </c:numCache>
            </c:numRef>
          </c:val>
          <c:extLst>
            <c:ext xmlns:c16="http://schemas.microsoft.com/office/drawing/2014/chart" uri="{C3380CC4-5D6E-409C-BE32-E72D297353CC}">
              <c16:uniqueId val="{00000009-0D0F-4A5B-84C0-382321C89407}"/>
            </c:ext>
          </c:extLst>
        </c:ser>
        <c:ser>
          <c:idx val="12"/>
          <c:order val="11"/>
          <c:tx>
            <c:strRef>
              <c:f>'Import. 0402 - lait co.'!$C$49</c:f>
              <c:strCache>
                <c:ptCount val="1"/>
                <c:pt idx="0">
                  <c:v>Autres</c:v>
                </c:pt>
              </c:strCache>
            </c:strRef>
          </c:tx>
          <c:spPr>
            <a:solidFill>
              <a:schemeClr val="bg1">
                <a:lumMod val="85000"/>
              </a:schemeClr>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co.'!$D$49:$M$49</c:f>
              <c:numCache>
                <c:formatCode>0%</c:formatCode>
                <c:ptCount val="10"/>
                <c:pt idx="0">
                  <c:v>3.7451299357022988E-2</c:v>
                </c:pt>
                <c:pt idx="1">
                  <c:v>3.1908560938866591E-2</c:v>
                </c:pt>
                <c:pt idx="2">
                  <c:v>4.3665586089595053E-2</c:v>
                </c:pt>
                <c:pt idx="3">
                  <c:v>2.1129692408341578E-2</c:v>
                </c:pt>
                <c:pt idx="4">
                  <c:v>1.9170780293992096E-2</c:v>
                </c:pt>
                <c:pt idx="5">
                  <c:v>6.9997770771631478E-3</c:v>
                </c:pt>
                <c:pt idx="6">
                  <c:v>8.3793486253081709E-2</c:v>
                </c:pt>
                <c:pt idx="7">
                  <c:v>0.24746072971704</c:v>
                </c:pt>
                <c:pt idx="8">
                  <c:v>0.48669158123622697</c:v>
                </c:pt>
                <c:pt idx="9">
                  <c:v>0</c:v>
                </c:pt>
              </c:numCache>
            </c:numRef>
          </c:val>
          <c:extLst>
            <c:ext xmlns:c16="http://schemas.microsoft.com/office/drawing/2014/chart" uri="{C3380CC4-5D6E-409C-BE32-E72D297353CC}">
              <c16:uniqueId val="{0000000A-0D0F-4A5B-84C0-382321C89407}"/>
            </c:ext>
          </c:extLst>
        </c:ser>
        <c:ser>
          <c:idx val="11"/>
          <c:order val="12"/>
          <c:tx>
            <c:strRef>
              <c:f>'Import. 0402 - lait co.'!$C$48</c:f>
              <c:strCache>
                <c:ptCount val="1"/>
                <c:pt idx="0">
                  <c:v>France (19)</c:v>
                </c:pt>
              </c:strCache>
            </c:strRef>
          </c:tx>
          <c:spPr>
            <a:solidFill>
              <a:srgbClr val="00B0F0"/>
            </a:solidFill>
            <a:ln>
              <a:noFill/>
            </a:ln>
            <a:effectLst/>
          </c:spPr>
          <c:invertIfNegative val="0"/>
          <c:cat>
            <c:strRef>
              <c:f>'Import. 0402 - lait co.'!$D$36:$M$36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co.'!$D$48:$M$48</c:f>
              <c:numCache>
                <c:formatCode>0%</c:formatCode>
                <c:ptCount val="10"/>
                <c:pt idx="0">
                  <c:v>7.8618719407183273E-3</c:v>
                </c:pt>
                <c:pt idx="1">
                  <c:v>2.6271769819389895E-3</c:v>
                </c:pt>
                <c:pt idx="2">
                  <c:v>5.7782229149504856E-4</c:v>
                </c:pt>
                <c:pt idx="3">
                  <c:v>2.8385589852557134E-4</c:v>
                </c:pt>
                <c:pt idx="4">
                  <c:v>1.4820003721418956E-2</c:v>
                </c:pt>
                <c:pt idx="5">
                  <c:v>6.9424540619725484E-3</c:v>
                </c:pt>
                <c:pt idx="6">
                  <c:v>0</c:v>
                </c:pt>
                <c:pt idx="7">
                  <c:v>0</c:v>
                </c:pt>
                <c:pt idx="8">
                  <c:v>0</c:v>
                </c:pt>
                <c:pt idx="9">
                  <c:v>0</c:v>
                </c:pt>
              </c:numCache>
            </c:numRef>
          </c:val>
          <c:extLst>
            <c:ext xmlns:c16="http://schemas.microsoft.com/office/drawing/2014/chart" uri="{C3380CC4-5D6E-409C-BE32-E72D297353CC}">
              <c16:uniqueId val="{0000000B-0D0F-4A5B-84C0-382321C89407}"/>
            </c:ext>
          </c:extLst>
        </c:ser>
        <c:dLbls>
          <c:showLegendKey val="0"/>
          <c:showVal val="0"/>
          <c:showCatName val="0"/>
          <c:showSerName val="0"/>
          <c:showPercent val="0"/>
          <c:showBubbleSize val="0"/>
        </c:dLbls>
        <c:gapWidth val="150"/>
        <c:overlap val="100"/>
        <c:axId val="638427344"/>
        <c:axId val="638424600"/>
        <c:extLst>
          <c:ext xmlns:c15="http://schemas.microsoft.com/office/drawing/2012/chart" uri="{02D57815-91ED-43cb-92C2-25804820EDAC}">
            <c15:filteredBarSeries>
              <c15:ser>
                <c:idx val="0"/>
                <c:order val="0"/>
                <c:tx>
                  <c:strRef>
                    <c:extLst>
                      <c:ext uri="{02D57815-91ED-43cb-92C2-25804820EDAC}">
                        <c15:formulaRef>
                          <c15:sqref>'Import. 0402 - lait co.'!$C$37</c15:sqref>
                        </c15:formulaRef>
                      </c:ext>
                    </c:extLst>
                    <c:strCache>
                      <c:ptCount val="1"/>
                      <c:pt idx="0">
                        <c:v>10 pays + France</c:v>
                      </c:pt>
                    </c:strCache>
                  </c:strRef>
                </c:tx>
                <c:spPr>
                  <a:solidFill>
                    <a:schemeClr val="accent1"/>
                  </a:solidFill>
                  <a:ln>
                    <a:noFill/>
                  </a:ln>
                  <a:effectLst/>
                </c:spPr>
                <c:invertIfNegative val="0"/>
                <c:cat>
                  <c:strRef>
                    <c:extLst>
                      <c:ext uri="{02D57815-91ED-43cb-92C2-25804820EDAC}">
                        <c15:formulaRef>
                          <c15:sqref>'Import. 0402 - lait co.'!$D$36:$M$36</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0402 - lait co.'!$D$37:$M$37</c15:sqref>
                        </c15:formulaRef>
                      </c:ext>
                    </c:extLst>
                    <c:numCache>
                      <c:formatCode>0%</c:formatCode>
                      <c:ptCount val="10"/>
                      <c:pt idx="0">
                        <c:v>0.96254870064297715</c:v>
                      </c:pt>
                      <c:pt idx="1">
                        <c:v>0.96809143906113337</c:v>
                      </c:pt>
                      <c:pt idx="2">
                        <c:v>0.95633441391040497</c:v>
                      </c:pt>
                      <c:pt idx="3">
                        <c:v>0.97887030759165838</c:v>
                      </c:pt>
                      <c:pt idx="4">
                        <c:v>0.98082921970600789</c:v>
                      </c:pt>
                      <c:pt idx="5">
                        <c:v>0.99300022292283696</c:v>
                      </c:pt>
                      <c:pt idx="6">
                        <c:v>0.91620651374691831</c:v>
                      </c:pt>
                      <c:pt idx="7">
                        <c:v>0.75253927028295997</c:v>
                      </c:pt>
                      <c:pt idx="8">
                        <c:v>0.51330841876377298</c:v>
                      </c:pt>
                      <c:pt idx="9">
                        <c:v>1</c:v>
                      </c:pt>
                    </c:numCache>
                  </c:numRef>
                </c:val>
                <c:extLst>
                  <c:ext xmlns:c16="http://schemas.microsoft.com/office/drawing/2014/chart" uri="{C3380CC4-5D6E-409C-BE32-E72D297353CC}">
                    <c16:uniqueId val="{0000000C-0D0F-4A5B-84C0-382321C89407}"/>
                  </c:ext>
                </c:extLst>
              </c15:ser>
            </c15:filteredBarSeries>
          </c:ext>
        </c:extLst>
      </c:barChart>
      <c:catAx>
        <c:axId val="638427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4600"/>
        <c:crosses val="autoZero"/>
        <c:auto val="1"/>
        <c:lblAlgn val="ctr"/>
        <c:lblOffset val="100"/>
        <c:noMultiLvlLbl val="0"/>
      </c:catAx>
      <c:valAx>
        <c:axId val="63842460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73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190110 - prép.'!$C$7</c:f>
              <c:strCache>
                <c:ptCount val="1"/>
                <c:pt idx="0">
                  <c:v>Pays-Bas</c:v>
                </c:pt>
              </c:strCache>
            </c:strRef>
          </c:tx>
          <c:spPr>
            <a:solidFill>
              <a:schemeClr val="tx2"/>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prép.'!$D$7:$M$7</c:f>
              <c:numCache>
                <c:formatCode>0</c:formatCode>
                <c:ptCount val="10"/>
                <c:pt idx="0">
                  <c:v>4501</c:v>
                </c:pt>
                <c:pt idx="1">
                  <c:v>4477</c:v>
                </c:pt>
                <c:pt idx="2">
                  <c:v>4096</c:v>
                </c:pt>
                <c:pt idx="3">
                  <c:v>4704</c:v>
                </c:pt>
                <c:pt idx="4">
                  <c:v>3927</c:v>
                </c:pt>
                <c:pt idx="5">
                  <c:v>4203</c:v>
                </c:pt>
                <c:pt idx="6">
                  <c:v>3708</c:v>
                </c:pt>
                <c:pt idx="7">
                  <c:v>820</c:v>
                </c:pt>
                <c:pt idx="8">
                  <c:v>1643</c:v>
                </c:pt>
                <c:pt idx="9">
                  <c:v>3272</c:v>
                </c:pt>
              </c:numCache>
            </c:numRef>
          </c:val>
          <c:extLst>
            <c:ext xmlns:c16="http://schemas.microsoft.com/office/drawing/2014/chart" uri="{C3380CC4-5D6E-409C-BE32-E72D297353CC}">
              <c16:uniqueId val="{00000000-B5DE-48C0-A757-7E72B702CA08}"/>
            </c:ext>
          </c:extLst>
        </c:ser>
        <c:ser>
          <c:idx val="3"/>
          <c:order val="3"/>
          <c:tx>
            <c:strRef>
              <c:f>'Import. 190110 - prép.'!$C$8</c:f>
              <c:strCache>
                <c:ptCount val="1"/>
                <c:pt idx="0">
                  <c:v>Allemagne</c:v>
                </c:pt>
              </c:strCache>
            </c:strRef>
          </c:tx>
          <c:spPr>
            <a:solidFill>
              <a:schemeClr val="tx2">
                <a:lumMod val="60000"/>
                <a:lumOff val="40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prép.'!$D$8:$M$8</c:f>
              <c:numCache>
                <c:formatCode>0</c:formatCode>
                <c:ptCount val="10"/>
                <c:pt idx="0">
                  <c:v>758</c:v>
                </c:pt>
                <c:pt idx="1">
                  <c:v>1240</c:v>
                </c:pt>
                <c:pt idx="2">
                  <c:v>1090</c:v>
                </c:pt>
                <c:pt idx="3">
                  <c:v>1164</c:v>
                </c:pt>
                <c:pt idx="4">
                  <c:v>1157</c:v>
                </c:pt>
                <c:pt idx="5">
                  <c:v>1253</c:v>
                </c:pt>
                <c:pt idx="6">
                  <c:v>1420</c:v>
                </c:pt>
                <c:pt idx="7">
                  <c:v>694</c:v>
                </c:pt>
                <c:pt idx="8">
                  <c:v>379</c:v>
                </c:pt>
                <c:pt idx="9">
                  <c:v>819</c:v>
                </c:pt>
              </c:numCache>
            </c:numRef>
          </c:val>
          <c:extLst>
            <c:ext xmlns:c16="http://schemas.microsoft.com/office/drawing/2014/chart" uri="{C3380CC4-5D6E-409C-BE32-E72D297353CC}">
              <c16:uniqueId val="{00000001-B5DE-48C0-A757-7E72B702CA08}"/>
            </c:ext>
          </c:extLst>
        </c:ser>
        <c:ser>
          <c:idx val="4"/>
          <c:order val="4"/>
          <c:tx>
            <c:strRef>
              <c:f>'Import. 190110 - prép.'!$C$9</c:f>
              <c:strCache>
                <c:ptCount val="1"/>
                <c:pt idx="0">
                  <c:v>France</c:v>
                </c:pt>
              </c:strCache>
            </c:strRef>
          </c:tx>
          <c:spPr>
            <a:solidFill>
              <a:srgbClr val="00B0F0"/>
            </a:solidFill>
            <a:ln>
              <a:solidFill>
                <a:schemeClr val="tx2">
                  <a:lumMod val="20000"/>
                  <a:lumOff val="80000"/>
                </a:schemeClr>
              </a:solid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prép.'!$D$9:$M$9</c:f>
              <c:numCache>
                <c:formatCode>0</c:formatCode>
                <c:ptCount val="10"/>
                <c:pt idx="0">
                  <c:v>288</c:v>
                </c:pt>
                <c:pt idx="1">
                  <c:v>289</c:v>
                </c:pt>
                <c:pt idx="2">
                  <c:v>165</c:v>
                </c:pt>
                <c:pt idx="3">
                  <c:v>205</c:v>
                </c:pt>
                <c:pt idx="4">
                  <c:v>262</c:v>
                </c:pt>
                <c:pt idx="5">
                  <c:v>539</c:v>
                </c:pt>
                <c:pt idx="6">
                  <c:v>276</c:v>
                </c:pt>
                <c:pt idx="7">
                  <c:v>231</c:v>
                </c:pt>
                <c:pt idx="8">
                  <c:v>0</c:v>
                </c:pt>
                <c:pt idx="9">
                  <c:v>222</c:v>
                </c:pt>
              </c:numCache>
            </c:numRef>
          </c:val>
          <c:extLst>
            <c:ext xmlns:c16="http://schemas.microsoft.com/office/drawing/2014/chart" uri="{C3380CC4-5D6E-409C-BE32-E72D297353CC}">
              <c16:uniqueId val="{00000002-B5DE-48C0-A757-7E72B702CA08}"/>
            </c:ext>
          </c:extLst>
        </c:ser>
        <c:ser>
          <c:idx val="5"/>
          <c:order val="5"/>
          <c:tx>
            <c:strRef>
              <c:f>'Import. 190110 - prép.'!$C$10</c:f>
              <c:strCache>
                <c:ptCount val="1"/>
                <c:pt idx="0">
                  <c:v>États-Unis</c:v>
                </c:pt>
              </c:strCache>
            </c:strRef>
          </c:tx>
          <c:spPr>
            <a:solidFill>
              <a:srgbClr val="00B050"/>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prép.'!$D$10:$M$10</c:f>
              <c:numCache>
                <c:formatCode>0</c:formatCode>
                <c:ptCount val="10"/>
                <c:pt idx="0">
                  <c:v>1970</c:v>
                </c:pt>
                <c:pt idx="1">
                  <c:v>974</c:v>
                </c:pt>
                <c:pt idx="2">
                  <c:v>502</c:v>
                </c:pt>
                <c:pt idx="3">
                  <c:v>1106</c:v>
                </c:pt>
                <c:pt idx="4">
                  <c:v>2451</c:v>
                </c:pt>
                <c:pt idx="5">
                  <c:v>284</c:v>
                </c:pt>
                <c:pt idx="6">
                  <c:v>271</c:v>
                </c:pt>
                <c:pt idx="7">
                  <c:v>63</c:v>
                </c:pt>
                <c:pt idx="8">
                  <c:v>62</c:v>
                </c:pt>
                <c:pt idx="9">
                  <c:v>43</c:v>
                </c:pt>
              </c:numCache>
            </c:numRef>
          </c:val>
          <c:extLst>
            <c:ext xmlns:c16="http://schemas.microsoft.com/office/drawing/2014/chart" uri="{C3380CC4-5D6E-409C-BE32-E72D297353CC}">
              <c16:uniqueId val="{00000003-B5DE-48C0-A757-7E72B702CA08}"/>
            </c:ext>
          </c:extLst>
        </c:ser>
        <c:ser>
          <c:idx val="6"/>
          <c:order val="6"/>
          <c:tx>
            <c:strRef>
              <c:f>'Import. 190110 - prép.'!$C$11</c:f>
              <c:strCache>
                <c:ptCount val="1"/>
                <c:pt idx="0">
                  <c:v>Guatemala</c:v>
                </c:pt>
              </c:strCache>
            </c:strRef>
          </c:tx>
          <c:spPr>
            <a:solidFill>
              <a:srgbClr val="00CC99"/>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prép.'!$D$11:$M$11</c:f>
              <c:numCache>
                <c:formatCode>0</c:formatCode>
                <c:ptCount val="10"/>
                <c:pt idx="0">
                  <c:v>1</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4-B5DE-48C0-A757-7E72B702CA08}"/>
            </c:ext>
          </c:extLst>
        </c:ser>
        <c:ser>
          <c:idx val="7"/>
          <c:order val="7"/>
          <c:tx>
            <c:strRef>
              <c:f>'Import. 190110 - prép.'!$C$12</c:f>
              <c:strCache>
                <c:ptCount val="1"/>
                <c:pt idx="0">
                  <c:v>Irlande</c:v>
                </c:pt>
              </c:strCache>
            </c:strRef>
          </c:tx>
          <c:spPr>
            <a:solidFill>
              <a:schemeClr val="accent5">
                <a:lumMod val="20000"/>
                <a:lumOff val="80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prép.'!$D$12:$M$12</c:f>
              <c:numCache>
                <c:formatCode>0</c:formatCode>
                <c:ptCount val="10"/>
                <c:pt idx="0">
                  <c:v>956</c:v>
                </c:pt>
                <c:pt idx="1">
                  <c:v>856</c:v>
                </c:pt>
                <c:pt idx="2">
                  <c:v>782</c:v>
                </c:pt>
                <c:pt idx="3">
                  <c:v>602</c:v>
                </c:pt>
                <c:pt idx="4">
                  <c:v>809</c:v>
                </c:pt>
                <c:pt idx="5">
                  <c:v>762</c:v>
                </c:pt>
                <c:pt idx="6">
                  <c:v>709</c:v>
                </c:pt>
                <c:pt idx="7">
                  <c:v>0</c:v>
                </c:pt>
                <c:pt idx="8">
                  <c:v>0</c:v>
                </c:pt>
                <c:pt idx="9">
                  <c:v>0</c:v>
                </c:pt>
              </c:numCache>
            </c:numRef>
          </c:val>
          <c:extLst>
            <c:ext xmlns:c16="http://schemas.microsoft.com/office/drawing/2014/chart" uri="{C3380CC4-5D6E-409C-BE32-E72D297353CC}">
              <c16:uniqueId val="{00000005-B5DE-48C0-A757-7E72B702CA08}"/>
            </c:ext>
          </c:extLst>
        </c:ser>
        <c:ser>
          <c:idx val="8"/>
          <c:order val="8"/>
          <c:tx>
            <c:strRef>
              <c:f>'Import. 190110 - prép.'!$C$13</c:f>
              <c:strCache>
                <c:ptCount val="1"/>
                <c:pt idx="0">
                  <c:v>Italie</c:v>
                </c:pt>
              </c:strCache>
            </c:strRef>
          </c:tx>
          <c:spPr>
            <a:solidFill>
              <a:schemeClr val="accent5">
                <a:lumMod val="40000"/>
                <a:lumOff val="60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prép.'!$D$13:$M$13</c:f>
              <c:numCache>
                <c:formatCode>0</c:formatCode>
                <c:ptCount val="10"/>
                <c:pt idx="0">
                  <c:v>0</c:v>
                </c:pt>
                <c:pt idx="1">
                  <c:v>1</c:v>
                </c:pt>
                <c:pt idx="2">
                  <c:v>0</c:v>
                </c:pt>
                <c:pt idx="3">
                  <c:v>0</c:v>
                </c:pt>
                <c:pt idx="4">
                  <c:v>0</c:v>
                </c:pt>
                <c:pt idx="5">
                  <c:v>0</c:v>
                </c:pt>
                <c:pt idx="6">
                  <c:v>5</c:v>
                </c:pt>
                <c:pt idx="7">
                  <c:v>0</c:v>
                </c:pt>
                <c:pt idx="8">
                  <c:v>0</c:v>
                </c:pt>
                <c:pt idx="9">
                  <c:v>0</c:v>
                </c:pt>
              </c:numCache>
            </c:numRef>
          </c:val>
          <c:extLst>
            <c:ext xmlns:c16="http://schemas.microsoft.com/office/drawing/2014/chart" uri="{C3380CC4-5D6E-409C-BE32-E72D297353CC}">
              <c16:uniqueId val="{00000006-B5DE-48C0-A757-7E72B702CA08}"/>
            </c:ext>
          </c:extLst>
        </c:ser>
        <c:ser>
          <c:idx val="9"/>
          <c:order val="9"/>
          <c:tx>
            <c:strRef>
              <c:f>'Import. 190110 - prép.'!$C$14</c:f>
              <c:strCache>
                <c:ptCount val="1"/>
                <c:pt idx="0">
                  <c:v>Nouvelle-Zélande</c:v>
                </c:pt>
              </c:strCache>
            </c:strRef>
          </c:tx>
          <c:spPr>
            <a:solidFill>
              <a:schemeClr val="bg2">
                <a:lumMod val="75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prép.'!$D$14:$M$14</c:f>
              <c:numCache>
                <c:formatCode>0</c:formatCode>
                <c:ptCount val="10"/>
                <c:pt idx="0">
                  <c:v>0</c:v>
                </c:pt>
                <c:pt idx="1">
                  <c:v>0</c:v>
                </c:pt>
                <c:pt idx="2">
                  <c:v>6</c:v>
                </c:pt>
                <c:pt idx="3">
                  <c:v>21</c:v>
                </c:pt>
                <c:pt idx="4">
                  <c:v>7</c:v>
                </c:pt>
                <c:pt idx="5">
                  <c:v>10</c:v>
                </c:pt>
                <c:pt idx="6">
                  <c:v>2</c:v>
                </c:pt>
                <c:pt idx="7">
                  <c:v>0</c:v>
                </c:pt>
                <c:pt idx="8">
                  <c:v>0</c:v>
                </c:pt>
                <c:pt idx="9">
                  <c:v>0</c:v>
                </c:pt>
              </c:numCache>
            </c:numRef>
          </c:val>
          <c:extLst>
            <c:ext xmlns:c16="http://schemas.microsoft.com/office/drawing/2014/chart" uri="{C3380CC4-5D6E-409C-BE32-E72D297353CC}">
              <c16:uniqueId val="{00000007-B5DE-48C0-A757-7E72B702CA08}"/>
            </c:ext>
          </c:extLst>
        </c:ser>
        <c:ser>
          <c:idx val="10"/>
          <c:order val="10"/>
          <c:tx>
            <c:strRef>
              <c:f>'Import. 190110 - prép.'!$C$15</c:f>
              <c:strCache>
                <c:ptCount val="1"/>
                <c:pt idx="0">
                  <c:v>Pologne</c:v>
                </c:pt>
              </c:strCache>
            </c:strRef>
          </c:tx>
          <c:spPr>
            <a:solidFill>
              <a:schemeClr val="accent5">
                <a:lumMod val="50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prép.'!$D$15:$M$15</c:f>
              <c:numCache>
                <c:formatCode>0</c:formatCode>
                <c:ptCount val="10"/>
                <c:pt idx="0">
                  <c:v>121</c:v>
                </c:pt>
                <c:pt idx="1">
                  <c:v>162</c:v>
                </c:pt>
                <c:pt idx="2">
                  <c:v>142</c:v>
                </c:pt>
                <c:pt idx="3">
                  <c:v>118</c:v>
                </c:pt>
                <c:pt idx="4">
                  <c:v>146</c:v>
                </c:pt>
                <c:pt idx="5">
                  <c:v>81</c:v>
                </c:pt>
                <c:pt idx="6">
                  <c:v>43</c:v>
                </c:pt>
                <c:pt idx="7">
                  <c:v>0</c:v>
                </c:pt>
                <c:pt idx="8">
                  <c:v>0</c:v>
                </c:pt>
                <c:pt idx="9">
                  <c:v>0</c:v>
                </c:pt>
              </c:numCache>
            </c:numRef>
          </c:val>
          <c:extLst>
            <c:ext xmlns:c16="http://schemas.microsoft.com/office/drawing/2014/chart" uri="{C3380CC4-5D6E-409C-BE32-E72D297353CC}">
              <c16:uniqueId val="{00000008-B5DE-48C0-A757-7E72B702CA08}"/>
            </c:ext>
          </c:extLst>
        </c:ser>
        <c:ser>
          <c:idx val="11"/>
          <c:order val="11"/>
          <c:tx>
            <c:strRef>
              <c:f>'Import. 190110 - prép.'!$C$16</c:f>
              <c:strCache>
                <c:ptCount val="1"/>
                <c:pt idx="0">
                  <c:v>Portugal</c:v>
                </c:pt>
              </c:strCache>
            </c:strRef>
          </c:tx>
          <c:spPr>
            <a:solidFill>
              <a:schemeClr val="accent5">
                <a:lumMod val="75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prép.'!$D$16:$M$16</c:f>
              <c:numCache>
                <c:formatCode>0</c:formatCode>
                <c:ptCount val="10"/>
                <c:pt idx="0">
                  <c:v>0</c:v>
                </c:pt>
                <c:pt idx="1">
                  <c:v>0</c:v>
                </c:pt>
                <c:pt idx="2">
                  <c:v>0</c:v>
                </c:pt>
                <c:pt idx="3">
                  <c:v>13</c:v>
                </c:pt>
                <c:pt idx="4">
                  <c:v>0</c:v>
                </c:pt>
                <c:pt idx="5">
                  <c:v>0</c:v>
                </c:pt>
                <c:pt idx="6">
                  <c:v>0</c:v>
                </c:pt>
                <c:pt idx="7">
                  <c:v>0</c:v>
                </c:pt>
                <c:pt idx="8">
                  <c:v>0</c:v>
                </c:pt>
                <c:pt idx="9">
                  <c:v>0</c:v>
                </c:pt>
              </c:numCache>
            </c:numRef>
          </c:val>
          <c:extLst>
            <c:ext xmlns:c16="http://schemas.microsoft.com/office/drawing/2014/chart" uri="{C3380CC4-5D6E-409C-BE32-E72D297353CC}">
              <c16:uniqueId val="{00000009-B5DE-48C0-A757-7E72B702CA08}"/>
            </c:ext>
          </c:extLst>
        </c:ser>
        <c:ser>
          <c:idx val="13"/>
          <c:order val="12"/>
          <c:tx>
            <c:strRef>
              <c:f>'Import. 190110 - prép.'!$C$17</c:f>
              <c:strCache>
                <c:ptCount val="1"/>
                <c:pt idx="0">
                  <c:v>Autres</c:v>
                </c:pt>
              </c:strCache>
            </c:strRef>
          </c:tx>
          <c:spPr>
            <a:solidFill>
              <a:schemeClr val="bg1">
                <a:lumMod val="85000"/>
              </a:schemeClr>
            </a:solidFill>
            <a:ln>
              <a:noFill/>
            </a:ln>
            <a:effectLst/>
          </c:spPr>
          <c:invertIfNegative val="0"/>
          <c:cat>
            <c:strRef>
              <c:f>'Import. 190110 - prép.'!$D$4:$M$4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prép.'!$D$17:$M$17</c:f>
              <c:numCache>
                <c:formatCode>0</c:formatCode>
                <c:ptCount val="10"/>
                <c:pt idx="0">
                  <c:v>1725</c:v>
                </c:pt>
                <c:pt idx="1">
                  <c:v>2257</c:v>
                </c:pt>
                <c:pt idx="2">
                  <c:v>2511</c:v>
                </c:pt>
                <c:pt idx="3">
                  <c:v>2438</c:v>
                </c:pt>
                <c:pt idx="4">
                  <c:v>2027</c:v>
                </c:pt>
                <c:pt idx="5">
                  <c:v>1483</c:v>
                </c:pt>
                <c:pt idx="6">
                  <c:v>2148</c:v>
                </c:pt>
                <c:pt idx="7">
                  <c:v>6823</c:v>
                </c:pt>
                <c:pt idx="8">
                  <c:v>5948</c:v>
                </c:pt>
                <c:pt idx="9">
                  <c:v>0</c:v>
                </c:pt>
              </c:numCache>
            </c:numRef>
          </c:val>
          <c:extLst>
            <c:ext xmlns:c16="http://schemas.microsoft.com/office/drawing/2014/chart" uri="{C3380CC4-5D6E-409C-BE32-E72D297353CC}">
              <c16:uniqueId val="{0000000A-B5DE-48C0-A757-7E72B702CA08}"/>
            </c:ext>
          </c:extLst>
        </c:ser>
        <c:dLbls>
          <c:showLegendKey val="0"/>
          <c:showVal val="0"/>
          <c:showCatName val="0"/>
          <c:showSerName val="0"/>
          <c:showPercent val="0"/>
          <c:showBubbleSize val="0"/>
        </c:dLbls>
        <c:gapWidth val="150"/>
        <c:overlap val="100"/>
        <c:axId val="638426560"/>
        <c:axId val="638423424"/>
        <c:extLst>
          <c:ext xmlns:c15="http://schemas.microsoft.com/office/drawing/2012/chart" uri="{02D57815-91ED-43cb-92C2-25804820EDAC}">
            <c15:filteredBarSeries>
              <c15:ser>
                <c:idx val="0"/>
                <c:order val="0"/>
                <c:tx>
                  <c:strRef>
                    <c:extLst>
                      <c:ext uri="{02D57815-91ED-43cb-92C2-25804820EDAC}">
                        <c15:formulaRef>
                          <c15:sqref>'Import. 190110 - prép.'!$C$5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190110 - prép.'!$D$4:$M$4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190110 - prép.'!$D$5:$M$5</c15:sqref>
                        </c15:formulaRef>
                      </c:ext>
                    </c:extLst>
                    <c:numCache>
                      <c:formatCode>0</c:formatCode>
                      <c:ptCount val="10"/>
                      <c:pt idx="0">
                        <c:v>10320</c:v>
                      </c:pt>
                      <c:pt idx="1">
                        <c:v>10256</c:v>
                      </c:pt>
                      <c:pt idx="2">
                        <c:v>9294</c:v>
                      </c:pt>
                      <c:pt idx="3">
                        <c:v>10371</c:v>
                      </c:pt>
                      <c:pt idx="4">
                        <c:v>10786</c:v>
                      </c:pt>
                      <c:pt idx="5">
                        <c:v>8615</c:v>
                      </c:pt>
                      <c:pt idx="6">
                        <c:v>8582</c:v>
                      </c:pt>
                      <c:pt idx="7">
                        <c:v>8631</c:v>
                      </c:pt>
                      <c:pt idx="8">
                        <c:v>8032</c:v>
                      </c:pt>
                      <c:pt idx="9">
                        <c:v>4356</c:v>
                      </c:pt>
                    </c:numCache>
                  </c:numRef>
                </c:val>
                <c:extLst>
                  <c:ext xmlns:c16="http://schemas.microsoft.com/office/drawing/2014/chart" uri="{C3380CC4-5D6E-409C-BE32-E72D297353CC}">
                    <c16:uniqueId val="{0000000B-B5DE-48C0-A757-7E72B702CA08}"/>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190110 - prép.'!$C$6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190110 - prép.'!$D$4:$M$4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190110 - prép.'!$D$6:$M$6</c15:sqref>
                        </c15:formulaRef>
                      </c:ext>
                    </c:extLst>
                    <c:numCache>
                      <c:formatCode>0</c:formatCode>
                      <c:ptCount val="10"/>
                      <c:pt idx="0">
                        <c:v>7630</c:v>
                      </c:pt>
                      <c:pt idx="1">
                        <c:v>8204</c:v>
                      </c:pt>
                      <c:pt idx="2">
                        <c:v>7747</c:v>
                      </c:pt>
                      <c:pt idx="3">
                        <c:v>8023</c:v>
                      </c:pt>
                      <c:pt idx="4">
                        <c:v>7540</c:v>
                      </c:pt>
                      <c:pt idx="5">
                        <c:v>7736</c:v>
                      </c:pt>
                      <c:pt idx="6">
                        <c:v>7342</c:v>
                      </c:pt>
                      <c:pt idx="7">
                        <c:v>1745</c:v>
                      </c:pt>
                      <c:pt idx="8">
                        <c:v>2021</c:v>
                      </c:pt>
                      <c:pt idx="9">
                        <c:v>4313</c:v>
                      </c:pt>
                    </c:numCache>
                  </c:numRef>
                </c:val>
                <c:extLst xmlns:c15="http://schemas.microsoft.com/office/drawing/2012/chart">
                  <c:ext xmlns:c16="http://schemas.microsoft.com/office/drawing/2014/chart" uri="{C3380CC4-5D6E-409C-BE32-E72D297353CC}">
                    <c16:uniqueId val="{0000000C-B5DE-48C0-A757-7E72B702CA08}"/>
                  </c:ext>
                </c:extLst>
              </c15:ser>
            </c15:filteredBarSeries>
          </c:ext>
        </c:extLst>
      </c:barChart>
      <c:catAx>
        <c:axId val="63842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3424"/>
        <c:crosses val="autoZero"/>
        <c:auto val="1"/>
        <c:lblAlgn val="ctr"/>
        <c:lblOffset val="100"/>
        <c:noMultiLvlLbl val="0"/>
      </c:catAx>
      <c:valAx>
        <c:axId val="638423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6560"/>
        <c:crosses val="autoZero"/>
        <c:crossBetween val="between"/>
        <c:dispUnits>
          <c:builtInUnit val="thousand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198184835606718"/>
          <c:y val="0.69433645616154493"/>
          <c:w val="0.86533073132209004"/>
          <c:h val="0.2862345769826916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190110 - prép.'!$C$36</c:f>
              <c:strCache>
                <c:ptCount val="1"/>
                <c:pt idx="0">
                  <c:v>Pays-Bas</c:v>
                </c:pt>
              </c:strCache>
            </c:strRef>
          </c:tx>
          <c:spPr>
            <a:solidFill>
              <a:schemeClr val="tx2"/>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prép.'!$D$36:$M$36</c:f>
              <c:numCache>
                <c:formatCode>0%</c:formatCode>
                <c:ptCount val="10"/>
                <c:pt idx="0">
                  <c:v>0.43614341085271319</c:v>
                </c:pt>
                <c:pt idx="1">
                  <c:v>0.43652496099843996</c:v>
                </c:pt>
                <c:pt idx="2">
                  <c:v>0.44071443942328387</c:v>
                </c:pt>
                <c:pt idx="3">
                  <c:v>0.45357246167196991</c:v>
                </c:pt>
                <c:pt idx="4">
                  <c:v>0.36408307064713519</c:v>
                </c:pt>
                <c:pt idx="5">
                  <c:v>0.4878699941961695</c:v>
                </c:pt>
                <c:pt idx="6">
                  <c:v>0.43206711722209273</c:v>
                </c:pt>
                <c:pt idx="7">
                  <c:v>9.5006372378635157E-2</c:v>
                </c:pt>
                <c:pt idx="8">
                  <c:v>0.20455677290836655</c:v>
                </c:pt>
                <c:pt idx="9">
                  <c:v>0.75114784205693297</c:v>
                </c:pt>
              </c:numCache>
            </c:numRef>
          </c:val>
          <c:extLst>
            <c:ext xmlns:c16="http://schemas.microsoft.com/office/drawing/2014/chart" uri="{C3380CC4-5D6E-409C-BE32-E72D297353CC}">
              <c16:uniqueId val="{00000000-9BCF-4625-94BC-3C8670D1FBB2}"/>
            </c:ext>
          </c:extLst>
        </c:ser>
        <c:ser>
          <c:idx val="2"/>
          <c:order val="2"/>
          <c:tx>
            <c:strRef>
              <c:f>'Import. 190110 - prép.'!$C$37</c:f>
              <c:strCache>
                <c:ptCount val="1"/>
                <c:pt idx="0">
                  <c:v>Allemagne</c:v>
                </c:pt>
              </c:strCache>
            </c:strRef>
          </c:tx>
          <c:spPr>
            <a:solidFill>
              <a:schemeClr val="tx2">
                <a:lumMod val="60000"/>
                <a:lumOff val="40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prép.'!$D$37:$M$37</c:f>
              <c:numCache>
                <c:formatCode>0%</c:formatCode>
                <c:ptCount val="10"/>
                <c:pt idx="0">
                  <c:v>7.3449612403100772E-2</c:v>
                </c:pt>
                <c:pt idx="1">
                  <c:v>0.12090483619344773</c:v>
                </c:pt>
                <c:pt idx="2">
                  <c:v>0.11727996556918442</c:v>
                </c:pt>
                <c:pt idx="3">
                  <c:v>0.11223604281168643</c:v>
                </c:pt>
                <c:pt idx="4">
                  <c:v>0.10726868162432783</c:v>
                </c:pt>
                <c:pt idx="5">
                  <c:v>0.14544399303540337</c:v>
                </c:pt>
                <c:pt idx="6">
                  <c:v>0.16546259613143791</c:v>
                </c:pt>
                <c:pt idx="7">
                  <c:v>8.0407832232649745E-2</c:v>
                </c:pt>
                <c:pt idx="8">
                  <c:v>4.7186254980079681E-2</c:v>
                </c:pt>
                <c:pt idx="9">
                  <c:v>0.18801652892561985</c:v>
                </c:pt>
              </c:numCache>
            </c:numRef>
          </c:val>
          <c:extLst>
            <c:ext xmlns:c16="http://schemas.microsoft.com/office/drawing/2014/chart" uri="{C3380CC4-5D6E-409C-BE32-E72D297353CC}">
              <c16:uniqueId val="{00000001-9BCF-4625-94BC-3C8670D1FBB2}"/>
            </c:ext>
          </c:extLst>
        </c:ser>
        <c:ser>
          <c:idx val="3"/>
          <c:order val="3"/>
          <c:tx>
            <c:strRef>
              <c:f>'Import. 190110 - prép.'!$C$38</c:f>
              <c:strCache>
                <c:ptCount val="1"/>
                <c:pt idx="0">
                  <c:v>France</c:v>
                </c:pt>
              </c:strCache>
            </c:strRef>
          </c:tx>
          <c:spPr>
            <a:solidFill>
              <a:srgbClr val="00B0F0"/>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prép.'!$D$38:$M$38</c:f>
              <c:numCache>
                <c:formatCode>0%</c:formatCode>
                <c:ptCount val="10"/>
                <c:pt idx="0">
                  <c:v>2.7906976744186046E-2</c:v>
                </c:pt>
                <c:pt idx="1">
                  <c:v>2.8178627145085802E-2</c:v>
                </c:pt>
                <c:pt idx="2">
                  <c:v>1.7753389283408652E-2</c:v>
                </c:pt>
                <c:pt idx="3">
                  <c:v>1.9766657024394948E-2</c:v>
                </c:pt>
                <c:pt idx="4">
                  <c:v>2.4290747264973114E-2</c:v>
                </c:pt>
                <c:pt idx="5">
                  <c:v>6.2565293093441665E-2</c:v>
                </c:pt>
                <c:pt idx="6">
                  <c:v>3.2160335586110464E-2</c:v>
                </c:pt>
                <c:pt idx="7">
                  <c:v>2.6763990267639901E-2</c:v>
                </c:pt>
                <c:pt idx="8">
                  <c:v>0</c:v>
                </c:pt>
                <c:pt idx="9">
                  <c:v>5.0964187327823693E-2</c:v>
                </c:pt>
              </c:numCache>
            </c:numRef>
          </c:val>
          <c:extLst>
            <c:ext xmlns:c16="http://schemas.microsoft.com/office/drawing/2014/chart" uri="{C3380CC4-5D6E-409C-BE32-E72D297353CC}">
              <c16:uniqueId val="{00000002-9BCF-4625-94BC-3C8670D1FBB2}"/>
            </c:ext>
          </c:extLst>
        </c:ser>
        <c:ser>
          <c:idx val="4"/>
          <c:order val="4"/>
          <c:tx>
            <c:strRef>
              <c:f>'Import. 190110 - prép.'!$C$39</c:f>
              <c:strCache>
                <c:ptCount val="1"/>
                <c:pt idx="0">
                  <c:v>États-Unis</c:v>
                </c:pt>
              </c:strCache>
            </c:strRef>
          </c:tx>
          <c:spPr>
            <a:solidFill>
              <a:srgbClr val="00B050"/>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prép.'!$D$39:$M$39</c:f>
              <c:numCache>
                <c:formatCode>0%</c:formatCode>
                <c:ptCount val="10"/>
                <c:pt idx="0">
                  <c:v>0.19089147286821706</c:v>
                </c:pt>
                <c:pt idx="1">
                  <c:v>9.4968798751950079E-2</c:v>
                </c:pt>
                <c:pt idx="2">
                  <c:v>5.4013341941037227E-2</c:v>
                </c:pt>
                <c:pt idx="3">
                  <c:v>0.10664352521454054</c:v>
                </c:pt>
                <c:pt idx="4">
                  <c:v>0.22723901353606527</c:v>
                </c:pt>
                <c:pt idx="5">
                  <c:v>3.2965757399883923E-2</c:v>
                </c:pt>
                <c:pt idx="6">
                  <c:v>3.1577720810999764E-2</c:v>
                </c:pt>
                <c:pt idx="7">
                  <c:v>7.2992700729927005E-3</c:v>
                </c:pt>
                <c:pt idx="8">
                  <c:v>7.7191235059760957E-3</c:v>
                </c:pt>
                <c:pt idx="9">
                  <c:v>9.8714416896235075E-3</c:v>
                </c:pt>
              </c:numCache>
            </c:numRef>
          </c:val>
          <c:extLst>
            <c:ext xmlns:c16="http://schemas.microsoft.com/office/drawing/2014/chart" uri="{C3380CC4-5D6E-409C-BE32-E72D297353CC}">
              <c16:uniqueId val="{00000003-9BCF-4625-94BC-3C8670D1FBB2}"/>
            </c:ext>
          </c:extLst>
        </c:ser>
        <c:ser>
          <c:idx val="5"/>
          <c:order val="5"/>
          <c:tx>
            <c:strRef>
              <c:f>'Import. 190110 - prép.'!$C$40</c:f>
              <c:strCache>
                <c:ptCount val="1"/>
                <c:pt idx="0">
                  <c:v>Guatemala</c:v>
                </c:pt>
              </c:strCache>
            </c:strRef>
          </c:tx>
          <c:spPr>
            <a:solidFill>
              <a:srgbClr val="00CC99"/>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prép.'!$D$40:$M$40</c:f>
              <c:numCache>
                <c:formatCode>0%</c:formatCode>
                <c:ptCount val="10"/>
                <c:pt idx="0">
                  <c:v>9.6899224806201549E-5</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4-9BCF-4625-94BC-3C8670D1FBB2}"/>
            </c:ext>
          </c:extLst>
        </c:ser>
        <c:ser>
          <c:idx val="6"/>
          <c:order val="6"/>
          <c:tx>
            <c:strRef>
              <c:f>'Import. 190110 - prép.'!$C$41</c:f>
              <c:strCache>
                <c:ptCount val="1"/>
                <c:pt idx="0">
                  <c:v>Irlande</c:v>
                </c:pt>
              </c:strCache>
            </c:strRef>
          </c:tx>
          <c:spPr>
            <a:solidFill>
              <a:schemeClr val="accent5">
                <a:lumMod val="20000"/>
                <a:lumOff val="80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prép.'!$D$41:$M$41</c:f>
              <c:numCache>
                <c:formatCode>0%</c:formatCode>
                <c:ptCount val="10"/>
                <c:pt idx="0">
                  <c:v>9.2635658914728677E-2</c:v>
                </c:pt>
                <c:pt idx="1">
                  <c:v>8.3463338533541348E-2</c:v>
                </c:pt>
                <c:pt idx="2">
                  <c:v>8.4140305573488269E-2</c:v>
                </c:pt>
                <c:pt idx="3">
                  <c:v>5.8046475749686625E-2</c:v>
                </c:pt>
                <c:pt idx="4">
                  <c:v>7.500463563879102E-2</c:v>
                </c:pt>
                <c:pt idx="5">
                  <c:v>8.845037724898433E-2</c:v>
                </c:pt>
                <c:pt idx="6">
                  <c:v>8.26147751106968E-2</c:v>
                </c:pt>
                <c:pt idx="7">
                  <c:v>0</c:v>
                </c:pt>
                <c:pt idx="8">
                  <c:v>0</c:v>
                </c:pt>
                <c:pt idx="9">
                  <c:v>0</c:v>
                </c:pt>
              </c:numCache>
            </c:numRef>
          </c:val>
          <c:extLst>
            <c:ext xmlns:c16="http://schemas.microsoft.com/office/drawing/2014/chart" uri="{C3380CC4-5D6E-409C-BE32-E72D297353CC}">
              <c16:uniqueId val="{00000005-9BCF-4625-94BC-3C8670D1FBB2}"/>
            </c:ext>
          </c:extLst>
        </c:ser>
        <c:ser>
          <c:idx val="7"/>
          <c:order val="7"/>
          <c:tx>
            <c:strRef>
              <c:f>'Import. 190110 - prép.'!$C$42</c:f>
              <c:strCache>
                <c:ptCount val="1"/>
                <c:pt idx="0">
                  <c:v>Italie</c:v>
                </c:pt>
              </c:strCache>
            </c:strRef>
          </c:tx>
          <c:spPr>
            <a:solidFill>
              <a:schemeClr val="accent5">
                <a:lumMod val="40000"/>
                <a:lumOff val="60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prép.'!$D$42:$M$42</c:f>
              <c:numCache>
                <c:formatCode>0%</c:formatCode>
                <c:ptCount val="10"/>
                <c:pt idx="0">
                  <c:v>0</c:v>
                </c:pt>
                <c:pt idx="1">
                  <c:v>9.7503900156006244E-5</c:v>
                </c:pt>
                <c:pt idx="2">
                  <c:v>0</c:v>
                </c:pt>
                <c:pt idx="3">
                  <c:v>0</c:v>
                </c:pt>
                <c:pt idx="4">
                  <c:v>0</c:v>
                </c:pt>
                <c:pt idx="5">
                  <c:v>0</c:v>
                </c:pt>
                <c:pt idx="6">
                  <c:v>5.8261477511069683E-4</c:v>
                </c:pt>
                <c:pt idx="7">
                  <c:v>0</c:v>
                </c:pt>
                <c:pt idx="8">
                  <c:v>0</c:v>
                </c:pt>
                <c:pt idx="9">
                  <c:v>0</c:v>
                </c:pt>
              </c:numCache>
            </c:numRef>
          </c:val>
          <c:extLst>
            <c:ext xmlns:c16="http://schemas.microsoft.com/office/drawing/2014/chart" uri="{C3380CC4-5D6E-409C-BE32-E72D297353CC}">
              <c16:uniqueId val="{00000006-9BCF-4625-94BC-3C8670D1FBB2}"/>
            </c:ext>
          </c:extLst>
        </c:ser>
        <c:ser>
          <c:idx val="8"/>
          <c:order val="8"/>
          <c:tx>
            <c:strRef>
              <c:f>'Import. 190110 - prép.'!$C$43</c:f>
              <c:strCache>
                <c:ptCount val="1"/>
                <c:pt idx="0">
                  <c:v>Nouvelle-Zélande</c:v>
                </c:pt>
              </c:strCache>
            </c:strRef>
          </c:tx>
          <c:spPr>
            <a:solidFill>
              <a:schemeClr val="bg2">
                <a:lumMod val="75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prép.'!$D$43:$M$43</c:f>
              <c:numCache>
                <c:formatCode>0%</c:formatCode>
                <c:ptCount val="10"/>
                <c:pt idx="0">
                  <c:v>0</c:v>
                </c:pt>
                <c:pt idx="1">
                  <c:v>0</c:v>
                </c:pt>
                <c:pt idx="2">
                  <c:v>6.4557779212395089E-4</c:v>
                </c:pt>
                <c:pt idx="3">
                  <c:v>2.0248770610355798E-3</c:v>
                </c:pt>
                <c:pt idx="4">
                  <c:v>6.4898943074355648E-4</c:v>
                </c:pt>
                <c:pt idx="5">
                  <c:v>1.1607661056297156E-3</c:v>
                </c:pt>
                <c:pt idx="6">
                  <c:v>2.3304591004427873E-4</c:v>
                </c:pt>
                <c:pt idx="7">
                  <c:v>0</c:v>
                </c:pt>
                <c:pt idx="8">
                  <c:v>0</c:v>
                </c:pt>
                <c:pt idx="9">
                  <c:v>0</c:v>
                </c:pt>
              </c:numCache>
            </c:numRef>
          </c:val>
          <c:extLst>
            <c:ext xmlns:c16="http://schemas.microsoft.com/office/drawing/2014/chart" uri="{C3380CC4-5D6E-409C-BE32-E72D297353CC}">
              <c16:uniqueId val="{00000007-9BCF-4625-94BC-3C8670D1FBB2}"/>
            </c:ext>
          </c:extLst>
        </c:ser>
        <c:ser>
          <c:idx val="9"/>
          <c:order val="9"/>
          <c:tx>
            <c:strRef>
              <c:f>'Import. 190110 - prép.'!$C$44</c:f>
              <c:strCache>
                <c:ptCount val="1"/>
                <c:pt idx="0">
                  <c:v>Pologne</c:v>
                </c:pt>
              </c:strCache>
            </c:strRef>
          </c:tx>
          <c:spPr>
            <a:solidFill>
              <a:schemeClr val="accent5">
                <a:lumMod val="50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prép.'!$D$44:$M$44</c:f>
              <c:numCache>
                <c:formatCode>0%</c:formatCode>
                <c:ptCount val="10"/>
                <c:pt idx="0">
                  <c:v>1.1724806201550388E-2</c:v>
                </c:pt>
                <c:pt idx="1">
                  <c:v>1.5795631825273011E-2</c:v>
                </c:pt>
                <c:pt idx="2">
                  <c:v>1.5278674413600172E-2</c:v>
                </c:pt>
                <c:pt idx="3">
                  <c:v>1.1377880628676116E-2</c:v>
                </c:pt>
                <c:pt idx="4">
                  <c:v>1.3536065269794178E-2</c:v>
                </c:pt>
                <c:pt idx="5">
                  <c:v>9.4022054556006963E-3</c:v>
                </c:pt>
                <c:pt idx="6">
                  <c:v>5.0104870659519922E-3</c:v>
                </c:pt>
                <c:pt idx="7">
                  <c:v>0</c:v>
                </c:pt>
                <c:pt idx="8">
                  <c:v>0</c:v>
                </c:pt>
                <c:pt idx="9">
                  <c:v>0</c:v>
                </c:pt>
              </c:numCache>
            </c:numRef>
          </c:val>
          <c:extLst>
            <c:ext xmlns:c16="http://schemas.microsoft.com/office/drawing/2014/chart" uri="{C3380CC4-5D6E-409C-BE32-E72D297353CC}">
              <c16:uniqueId val="{00000008-9BCF-4625-94BC-3C8670D1FBB2}"/>
            </c:ext>
          </c:extLst>
        </c:ser>
        <c:ser>
          <c:idx val="10"/>
          <c:order val="10"/>
          <c:tx>
            <c:strRef>
              <c:f>'Import. 190110 - prép.'!$C$45</c:f>
              <c:strCache>
                <c:ptCount val="1"/>
                <c:pt idx="0">
                  <c:v>Portugal</c:v>
                </c:pt>
              </c:strCache>
            </c:strRef>
          </c:tx>
          <c:spPr>
            <a:solidFill>
              <a:schemeClr val="accent5">
                <a:lumMod val="75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prép.'!$D$45:$M$45</c:f>
              <c:numCache>
                <c:formatCode>0%</c:formatCode>
                <c:ptCount val="10"/>
                <c:pt idx="0">
                  <c:v>0</c:v>
                </c:pt>
                <c:pt idx="1">
                  <c:v>0</c:v>
                </c:pt>
                <c:pt idx="2">
                  <c:v>0</c:v>
                </c:pt>
                <c:pt idx="3">
                  <c:v>1.2534953234982161E-3</c:v>
                </c:pt>
                <c:pt idx="4">
                  <c:v>0</c:v>
                </c:pt>
                <c:pt idx="5">
                  <c:v>0</c:v>
                </c:pt>
                <c:pt idx="6">
                  <c:v>0</c:v>
                </c:pt>
                <c:pt idx="7">
                  <c:v>0</c:v>
                </c:pt>
                <c:pt idx="8">
                  <c:v>0</c:v>
                </c:pt>
                <c:pt idx="9">
                  <c:v>0</c:v>
                </c:pt>
              </c:numCache>
            </c:numRef>
          </c:val>
          <c:extLst>
            <c:ext xmlns:c16="http://schemas.microsoft.com/office/drawing/2014/chart" uri="{C3380CC4-5D6E-409C-BE32-E72D297353CC}">
              <c16:uniqueId val="{00000009-9BCF-4625-94BC-3C8670D1FBB2}"/>
            </c:ext>
          </c:extLst>
        </c:ser>
        <c:ser>
          <c:idx val="12"/>
          <c:order val="11"/>
          <c:tx>
            <c:strRef>
              <c:f>'Import. 190110 - prép.'!$C$46</c:f>
              <c:strCache>
                <c:ptCount val="1"/>
                <c:pt idx="0">
                  <c:v>Autres</c:v>
                </c:pt>
              </c:strCache>
            </c:strRef>
          </c:tx>
          <c:spPr>
            <a:solidFill>
              <a:schemeClr val="bg1">
                <a:lumMod val="85000"/>
              </a:schemeClr>
            </a:solidFill>
            <a:ln>
              <a:noFill/>
            </a:ln>
            <a:effectLst/>
          </c:spPr>
          <c:invertIfNegative val="0"/>
          <c:cat>
            <c:strRef>
              <c:f>'Import. 190110 - prép.'!$D$34:$M$34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190110 - prép.'!$D$46:$M$46</c:f>
              <c:numCache>
                <c:formatCode>0%</c:formatCode>
                <c:ptCount val="10"/>
                <c:pt idx="0">
                  <c:v>0.16715116279069767</c:v>
                </c:pt>
                <c:pt idx="1">
                  <c:v>0.22006630265210608</c:v>
                </c:pt>
                <c:pt idx="2">
                  <c:v>0.27017430600387349</c:v>
                </c:pt>
                <c:pt idx="3">
                  <c:v>0.23507858451451161</c:v>
                </c:pt>
                <c:pt idx="4">
                  <c:v>0.18792879658816986</c:v>
                </c:pt>
                <c:pt idx="5">
                  <c:v>0.17214161346488682</c:v>
                </c:pt>
                <c:pt idx="6">
                  <c:v>0.25029130738755534</c:v>
                </c:pt>
                <c:pt idx="7">
                  <c:v>0.79052253504808245</c:v>
                </c:pt>
                <c:pt idx="8">
                  <c:v>0.7405378486055777</c:v>
                </c:pt>
                <c:pt idx="9">
                  <c:v>0</c:v>
                </c:pt>
              </c:numCache>
            </c:numRef>
          </c:val>
          <c:extLst>
            <c:ext xmlns:c16="http://schemas.microsoft.com/office/drawing/2014/chart" uri="{C3380CC4-5D6E-409C-BE32-E72D297353CC}">
              <c16:uniqueId val="{0000000A-9BCF-4625-94BC-3C8670D1FBB2}"/>
            </c:ext>
          </c:extLst>
        </c:ser>
        <c:dLbls>
          <c:showLegendKey val="0"/>
          <c:showVal val="0"/>
          <c:showCatName val="0"/>
          <c:showSerName val="0"/>
          <c:showPercent val="0"/>
          <c:showBubbleSize val="0"/>
        </c:dLbls>
        <c:gapWidth val="150"/>
        <c:overlap val="100"/>
        <c:axId val="638427344"/>
        <c:axId val="638424600"/>
        <c:extLst>
          <c:ext xmlns:c15="http://schemas.microsoft.com/office/drawing/2012/chart" uri="{02D57815-91ED-43cb-92C2-25804820EDAC}">
            <c15:filteredBarSeries>
              <c15:ser>
                <c:idx val="0"/>
                <c:order val="0"/>
                <c:tx>
                  <c:strRef>
                    <c:extLst>
                      <c:ext uri="{02D57815-91ED-43cb-92C2-25804820EDAC}">
                        <c15:formulaRef>
                          <c15:sqref>'Import. 190110 - prép.'!$C$35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190110 - prép.'!$D$34:$M$34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190110 - prép.'!$D$35:$M$35</c15:sqref>
                        </c15:formulaRef>
                      </c:ext>
                    </c:extLst>
                    <c:numCache>
                      <c:formatCode>0%</c:formatCode>
                      <c:ptCount val="10"/>
                      <c:pt idx="0">
                        <c:v>0.83284883720930225</c:v>
                      </c:pt>
                      <c:pt idx="1">
                        <c:v>0.77993369734789397</c:v>
                      </c:pt>
                      <c:pt idx="2">
                        <c:v>0.72982569399612662</c:v>
                      </c:pt>
                      <c:pt idx="3">
                        <c:v>0.76492141548548831</c:v>
                      </c:pt>
                      <c:pt idx="4">
                        <c:v>0.81207120341183014</c:v>
                      </c:pt>
                      <c:pt idx="5">
                        <c:v>0.82785838653511312</c:v>
                      </c:pt>
                      <c:pt idx="6">
                        <c:v>0.74970869261244455</c:v>
                      </c:pt>
                      <c:pt idx="7">
                        <c:v>0.20947746495191749</c:v>
                      </c:pt>
                      <c:pt idx="8">
                        <c:v>0.2594621513944223</c:v>
                      </c:pt>
                      <c:pt idx="9">
                        <c:v>1</c:v>
                      </c:pt>
                    </c:numCache>
                  </c:numRef>
                </c:val>
                <c:extLst>
                  <c:ext xmlns:c16="http://schemas.microsoft.com/office/drawing/2014/chart" uri="{C3380CC4-5D6E-409C-BE32-E72D297353CC}">
                    <c16:uniqueId val="{0000000B-9BCF-4625-94BC-3C8670D1FBB2}"/>
                  </c:ext>
                </c:extLst>
              </c15:ser>
            </c15:filteredBarSeries>
          </c:ext>
        </c:extLst>
      </c:barChart>
      <c:catAx>
        <c:axId val="638427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4600"/>
        <c:crosses val="autoZero"/>
        <c:auto val="1"/>
        <c:lblAlgn val="ctr"/>
        <c:lblOffset val="100"/>
        <c:noMultiLvlLbl val="0"/>
      </c:catAx>
      <c:valAx>
        <c:axId val="63842460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7344"/>
        <c:crosses val="autoZero"/>
        <c:crossBetween val="between"/>
      </c:valAx>
      <c:spPr>
        <a:noFill/>
        <a:ln>
          <a:noFill/>
        </a:ln>
        <a:effectLst/>
      </c:spPr>
    </c:plotArea>
    <c:legend>
      <c:legendPos val="b"/>
      <c:layout>
        <c:manualLayout>
          <c:xMode val="edge"/>
          <c:yMode val="edge"/>
          <c:x val="0.12237730115900991"/>
          <c:y val="0.69433653409757312"/>
          <c:w val="0.85800312218125874"/>
          <c:h val="0.2862345040005303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6">
                  <a:lumMod val="60000"/>
                  <a:lumOff val="40000"/>
                </a:schemeClr>
              </a:solidFill>
              <a:ln w="19050">
                <a:solidFill>
                  <a:schemeClr val="lt1"/>
                </a:solidFill>
              </a:ln>
              <a:effectLst/>
            </c:spPr>
            <c:extLst>
              <c:ext xmlns:c16="http://schemas.microsoft.com/office/drawing/2014/chart" uri="{C3380CC4-5D6E-409C-BE32-E72D297353CC}">
                <c16:uniqueId val="{00000001-3563-453F-8B14-AC57E3BF0961}"/>
              </c:ext>
            </c:extLst>
          </c:dPt>
          <c:dPt>
            <c:idx val="1"/>
            <c:bubble3D val="0"/>
            <c:spPr>
              <a:solidFill>
                <a:schemeClr val="tx2">
                  <a:lumMod val="20000"/>
                  <a:lumOff val="80000"/>
                </a:schemeClr>
              </a:solidFill>
              <a:ln w="19050">
                <a:solidFill>
                  <a:schemeClr val="lt1"/>
                </a:solidFill>
              </a:ln>
              <a:effectLst/>
            </c:spPr>
            <c:extLst>
              <c:ext xmlns:c16="http://schemas.microsoft.com/office/drawing/2014/chart" uri="{C3380CC4-5D6E-409C-BE32-E72D297353CC}">
                <c16:uniqueId val="{00000003-3563-453F-8B14-AC57E3BF0961}"/>
              </c:ext>
            </c:extLst>
          </c:dPt>
          <c:dPt>
            <c:idx val="2"/>
            <c:bubble3D val="0"/>
            <c:spPr>
              <a:solidFill>
                <a:srgbClr val="FFFF99"/>
              </a:solidFill>
              <a:ln w="19050">
                <a:solidFill>
                  <a:schemeClr val="lt1"/>
                </a:solidFill>
              </a:ln>
              <a:effectLst/>
            </c:spPr>
            <c:extLst>
              <c:ext xmlns:c16="http://schemas.microsoft.com/office/drawing/2014/chart" uri="{C3380CC4-5D6E-409C-BE32-E72D297353CC}">
                <c16:uniqueId val="{00000005-3563-453F-8B14-AC57E3BF0961}"/>
              </c:ext>
            </c:extLst>
          </c:dPt>
          <c:dPt>
            <c:idx val="3"/>
            <c:bubble3D val="0"/>
            <c:spPr>
              <a:solidFill>
                <a:schemeClr val="bg1"/>
              </a:solidFill>
              <a:ln w="19050">
                <a:solidFill>
                  <a:schemeClr val="lt1"/>
                </a:solidFill>
              </a:ln>
              <a:effectLst/>
            </c:spPr>
            <c:extLst>
              <c:ext xmlns:c16="http://schemas.microsoft.com/office/drawing/2014/chart" uri="{C3380CC4-5D6E-409C-BE32-E72D297353CC}">
                <c16:uniqueId val="{00000007-3563-453F-8B14-AC57E3BF0961}"/>
              </c:ext>
            </c:extLst>
          </c:dPt>
          <c:dPt>
            <c:idx val="4"/>
            <c:bubble3D val="0"/>
            <c:spPr>
              <a:solidFill>
                <a:srgbClr val="FFFF99"/>
              </a:solidFill>
              <a:ln w="19050">
                <a:solidFill>
                  <a:schemeClr val="lt1"/>
                </a:solidFill>
              </a:ln>
              <a:effectLst/>
            </c:spPr>
            <c:extLst>
              <c:ext xmlns:c16="http://schemas.microsoft.com/office/drawing/2014/chart" uri="{C3380CC4-5D6E-409C-BE32-E72D297353CC}">
                <c16:uniqueId val="{00000009-3563-453F-8B14-AC57E3BF0961}"/>
              </c:ext>
            </c:extLst>
          </c:dPt>
          <c:dPt>
            <c:idx val="5"/>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B-3563-453F-8B14-AC57E3BF0961}"/>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3563-453F-8B14-AC57E3BF0961}"/>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3563-453F-8B14-AC57E3BF0961}"/>
              </c:ext>
            </c:extLst>
          </c:dPt>
          <c:dPt>
            <c:idx val="8"/>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11-3563-453F-8B14-AC57E3BF0961}"/>
              </c:ext>
            </c:extLst>
          </c:dPt>
          <c:dLbls>
            <c:dLbl>
              <c:idx val="0"/>
              <c:layout>
                <c:manualLayout>
                  <c:x val="-0.25717497071724649"/>
                  <c:y val="5.0981595644615671E-2"/>
                </c:manualLayout>
              </c:layout>
              <c:spPr>
                <a:noFill/>
                <a:ln>
                  <a:noFill/>
                </a:ln>
                <a:effectLst/>
              </c:spPr>
              <c:txPr>
                <a:bodyPr rot="0" spcFirstLastPara="1" vertOverflow="ellipsis" vert="horz" wrap="square" lIns="38100" tIns="19050" rIns="38100" bIns="19050" anchor="ctr" anchorCtr="1">
                  <a:noAutofit/>
                </a:bodyPr>
                <a:lstStyle/>
                <a:p>
                  <a:pPr>
                    <a:defRPr sz="20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2168795224578169"/>
                      <c:h val="0.29728817877560781"/>
                    </c:manualLayout>
                  </c15:layout>
                </c:ext>
                <c:ext xmlns:c16="http://schemas.microsoft.com/office/drawing/2014/chart" uri="{C3380CC4-5D6E-409C-BE32-E72D297353CC}">
                  <c16:uniqueId val="{00000001-3563-453F-8B14-AC57E3BF0961}"/>
                </c:ext>
              </c:extLst>
            </c:dLbl>
            <c:dLbl>
              <c:idx val="1"/>
              <c:layout>
                <c:manualLayout>
                  <c:x val="0.22686282778669634"/>
                  <c:y val="-0.18307849290937564"/>
                </c:manualLayout>
              </c:layout>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extLst>
                <c:ext xmlns:c15="http://schemas.microsoft.com/office/drawing/2012/chart" uri="{CE6537A1-D6FC-4f65-9D91-7224C49458BB}">
                  <c15:layout>
                    <c:manualLayout>
                      <c:w val="0.25455331840549938"/>
                      <c:h val="0.39063196050198612"/>
                    </c:manualLayout>
                  </c15:layout>
                </c:ext>
                <c:ext xmlns:c16="http://schemas.microsoft.com/office/drawing/2014/chart" uri="{C3380CC4-5D6E-409C-BE32-E72D297353CC}">
                  <c16:uniqueId val="{00000003-3563-453F-8B14-AC57E3BF0961}"/>
                </c:ext>
              </c:extLst>
            </c:dLbl>
            <c:dLbl>
              <c:idx val="2"/>
              <c:layout>
                <c:manualLayout>
                  <c:x val="0.12001667948340852"/>
                  <c:y val="0.17975868329659669"/>
                </c:manualLayout>
              </c:layout>
              <c:spPr>
                <a:noFill/>
                <a:ln>
                  <a:noFill/>
                </a:ln>
                <a:effectLst/>
              </c:spPr>
              <c:txPr>
                <a:bodyPr rot="0" spcFirstLastPara="1" vertOverflow="clip" horzOverflow="clip" vert="horz" wrap="square" lIns="38100" tIns="19050" rIns="38100" bIns="19050" anchor="ctr" anchorCtr="1">
                  <a:spAutoFit/>
                </a:bodyPr>
                <a:lstStyle/>
                <a:p>
                  <a:pPr>
                    <a:defRPr sz="1600" b="0" i="0" u="none" strike="noStrike" kern="1200" baseline="0">
                      <a:solidFill>
                        <a:schemeClr val="dk1">
                          <a:lumMod val="65000"/>
                          <a:lumOff val="35000"/>
                        </a:schemeClr>
                      </a:solidFill>
                      <a:latin typeface="Marianne" panose="02000000000000000000" pitchFamily="50" charset="0"/>
                      <a:ea typeface="+mn-ea"/>
                      <a:cs typeface="+mn-cs"/>
                    </a:defRPr>
                  </a:pPr>
                  <a:endParaRPr lang="fr-FR"/>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5-3563-453F-8B14-AC57E3BF0961}"/>
                </c:ext>
              </c:extLst>
            </c:dLbl>
            <c:dLbl>
              <c:idx val="3"/>
              <c:delete val="1"/>
              <c:extLst>
                <c:ext xmlns:c15="http://schemas.microsoft.com/office/drawing/2012/chart" uri="{CE6537A1-D6FC-4f65-9D91-7224C49458BB}"/>
                <c:ext xmlns:c16="http://schemas.microsoft.com/office/drawing/2014/chart" uri="{C3380CC4-5D6E-409C-BE32-E72D297353CC}">
                  <c16:uniqueId val="{00000007-3563-453F-8B14-AC57E3BF0961}"/>
                </c:ext>
              </c:extLst>
            </c:dLbl>
            <c:dLbl>
              <c:idx val="4"/>
              <c:delete val="1"/>
              <c:extLst>
                <c:ext xmlns:c15="http://schemas.microsoft.com/office/drawing/2012/chart" uri="{CE6537A1-D6FC-4f65-9D91-7224C49458BB}"/>
                <c:ext xmlns:c16="http://schemas.microsoft.com/office/drawing/2014/chart" uri="{C3380CC4-5D6E-409C-BE32-E72D297353CC}">
                  <c16:uniqueId val="{00000009-3563-453F-8B14-AC57E3BF0961}"/>
                </c:ext>
              </c:extLst>
            </c:dLbl>
            <c:dLbl>
              <c:idx val="5"/>
              <c:delete val="1"/>
              <c:extLst>
                <c:ext xmlns:c15="http://schemas.microsoft.com/office/drawing/2012/chart" uri="{CE6537A1-D6FC-4f65-9D91-7224C49458BB}"/>
                <c:ext xmlns:c16="http://schemas.microsoft.com/office/drawing/2014/chart" uri="{C3380CC4-5D6E-409C-BE32-E72D297353CC}">
                  <c16:uniqueId val="{0000000B-3563-453F-8B14-AC57E3BF0961}"/>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arianne" panose="02000000000000000000" pitchFamily="50" charset="0"/>
                    <a:ea typeface="+mn-ea"/>
                    <a:cs typeface="+mn-cs"/>
                  </a:defRPr>
                </a:pPr>
                <a:endParaRPr lang="fr-FR"/>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'Import. TBB laits compo.'!$C$47:$C$52</c:f>
              <c:strCache>
                <c:ptCount val="4"/>
                <c:pt idx="0">
                  <c:v>0406 - Fromages</c:v>
                </c:pt>
                <c:pt idx="1">
                  <c:v>190110 - Préparations alimentaires à base de lait</c:v>
                </c:pt>
                <c:pt idx="2">
                  <c:v>0405 - Beurre</c:v>
                </c:pt>
                <c:pt idx="3">
                  <c:v>Autres produits laitiers</c:v>
                </c:pt>
              </c:strCache>
              <c:extLst/>
            </c:strRef>
          </c:cat>
          <c:val>
            <c:numRef>
              <c:f>'Import. TBB laits compo.'!$M$47:$M$52</c:f>
              <c:numCache>
                <c:formatCode>0%</c:formatCode>
                <c:ptCount val="4"/>
                <c:pt idx="0">
                  <c:v>0.44622792386404164</c:v>
                </c:pt>
                <c:pt idx="1">
                  <c:v>0.37651506595765349</c:v>
                </c:pt>
                <c:pt idx="2">
                  <c:v>0.17725701017830484</c:v>
                </c:pt>
                <c:pt idx="3">
                  <c:v>0</c:v>
                </c:pt>
              </c:numCache>
              <c:extLst/>
            </c:numRef>
          </c:val>
          <c:extLst>
            <c:ext xmlns:c16="http://schemas.microsoft.com/office/drawing/2014/chart" uri="{C3380CC4-5D6E-409C-BE32-E72D297353CC}">
              <c16:uniqueId val="{00000012-3563-453F-8B14-AC57E3BF096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sz="800">
          <a:latin typeface="Marianne" panose="02000000000000000000" pitchFamily="50"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TBB laits pays'!$C$7</c:f>
              <c:strCache>
                <c:ptCount val="1"/>
                <c:pt idx="0">
                  <c:v>États-Unis</c:v>
                </c:pt>
              </c:strCache>
            </c:strRef>
          </c:tx>
          <c:spPr>
            <a:solidFill>
              <a:srgbClr val="00B050"/>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pays'!$D$7:$M$7</c:f>
              <c:numCache>
                <c:formatCode>0</c:formatCode>
                <c:ptCount val="10"/>
                <c:pt idx="0">
                  <c:v>999894495</c:v>
                </c:pt>
                <c:pt idx="1">
                  <c:v>1001653514</c:v>
                </c:pt>
                <c:pt idx="2">
                  <c:v>1085747018</c:v>
                </c:pt>
                <c:pt idx="3">
                  <c:v>1129538890</c:v>
                </c:pt>
                <c:pt idx="4">
                  <c:v>1302281619</c:v>
                </c:pt>
                <c:pt idx="5">
                  <c:v>1229119912</c:v>
                </c:pt>
                <c:pt idx="6">
                  <c:v>1478297529</c:v>
                </c:pt>
                <c:pt idx="7">
                  <c:v>2287827067</c:v>
                </c:pt>
                <c:pt idx="8">
                  <c:v>1967546552</c:v>
                </c:pt>
                <c:pt idx="9">
                  <c:v>2081101628</c:v>
                </c:pt>
              </c:numCache>
            </c:numRef>
          </c:val>
          <c:extLst>
            <c:ext xmlns:c16="http://schemas.microsoft.com/office/drawing/2014/chart" uri="{C3380CC4-5D6E-409C-BE32-E72D297353CC}">
              <c16:uniqueId val="{00000000-C158-48B3-AB48-005636A874A8}"/>
            </c:ext>
          </c:extLst>
        </c:ser>
        <c:ser>
          <c:idx val="2"/>
          <c:order val="2"/>
          <c:tx>
            <c:strRef>
              <c:f>'Import. TBB laits pays'!$C$8</c:f>
              <c:strCache>
                <c:ptCount val="1"/>
                <c:pt idx="0">
                  <c:v>Nouvelle-Zélande</c:v>
                </c:pt>
              </c:strCache>
            </c:strRef>
          </c:tx>
          <c:spPr>
            <a:solidFill>
              <a:schemeClr val="bg2">
                <a:lumMod val="75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pays'!$D$8:$M$8</c:f>
              <c:numCache>
                <c:formatCode>0</c:formatCode>
                <c:ptCount val="10"/>
                <c:pt idx="0">
                  <c:v>193563334</c:v>
                </c:pt>
                <c:pt idx="1">
                  <c:v>249440839</c:v>
                </c:pt>
                <c:pt idx="2">
                  <c:v>238409700</c:v>
                </c:pt>
                <c:pt idx="3">
                  <c:v>171809025</c:v>
                </c:pt>
                <c:pt idx="4">
                  <c:v>291604797</c:v>
                </c:pt>
                <c:pt idx="5">
                  <c:v>195235292</c:v>
                </c:pt>
                <c:pt idx="6">
                  <c:v>149421962</c:v>
                </c:pt>
                <c:pt idx="7">
                  <c:v>174635720</c:v>
                </c:pt>
                <c:pt idx="8">
                  <c:v>315775070</c:v>
                </c:pt>
                <c:pt idx="9">
                  <c:v>244076665</c:v>
                </c:pt>
              </c:numCache>
            </c:numRef>
          </c:val>
          <c:extLst>
            <c:ext xmlns:c16="http://schemas.microsoft.com/office/drawing/2014/chart" uri="{C3380CC4-5D6E-409C-BE32-E72D297353CC}">
              <c16:uniqueId val="{00000001-C158-48B3-AB48-005636A874A8}"/>
            </c:ext>
          </c:extLst>
        </c:ser>
        <c:ser>
          <c:idx val="3"/>
          <c:order val="3"/>
          <c:tx>
            <c:strRef>
              <c:f>'Import. TBB laits pays'!$C$9</c:f>
              <c:strCache>
                <c:ptCount val="1"/>
                <c:pt idx="0">
                  <c:v>Pays-Bas</c:v>
                </c:pt>
              </c:strCache>
            </c:strRef>
          </c:tx>
          <c:spPr>
            <a:solidFill>
              <a:schemeClr val="tx2"/>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pays'!$D$9:$M$9</c:f>
              <c:numCache>
                <c:formatCode>0</c:formatCode>
                <c:ptCount val="10"/>
                <c:pt idx="0">
                  <c:v>68463778</c:v>
                </c:pt>
                <c:pt idx="1">
                  <c:v>75346358</c:v>
                </c:pt>
                <c:pt idx="2">
                  <c:v>79959298</c:v>
                </c:pt>
                <c:pt idx="3">
                  <c:v>78784263</c:v>
                </c:pt>
                <c:pt idx="4">
                  <c:v>80806181</c:v>
                </c:pt>
                <c:pt idx="5">
                  <c:v>75619000</c:v>
                </c:pt>
                <c:pt idx="6">
                  <c:v>74114624</c:v>
                </c:pt>
                <c:pt idx="7">
                  <c:v>49238022</c:v>
                </c:pt>
                <c:pt idx="8">
                  <c:v>66751716</c:v>
                </c:pt>
                <c:pt idx="9">
                  <c:v>96517994</c:v>
                </c:pt>
              </c:numCache>
            </c:numRef>
          </c:val>
          <c:extLst>
            <c:ext xmlns:c16="http://schemas.microsoft.com/office/drawing/2014/chart" uri="{C3380CC4-5D6E-409C-BE32-E72D297353CC}">
              <c16:uniqueId val="{00000002-C158-48B3-AB48-005636A874A8}"/>
            </c:ext>
          </c:extLst>
        </c:ser>
        <c:ser>
          <c:idx val="4"/>
          <c:order val="4"/>
          <c:tx>
            <c:strRef>
              <c:f>'Import. TBB laits pays'!$C$10</c:f>
              <c:strCache>
                <c:ptCount val="1"/>
                <c:pt idx="0">
                  <c:v>Irlande</c:v>
                </c:pt>
              </c:strCache>
            </c:strRef>
          </c:tx>
          <c:spPr>
            <a:solidFill>
              <a:schemeClr val="accent5">
                <a:lumMod val="20000"/>
                <a:lumOff val="80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pays'!$D$10:$M$10</c:f>
              <c:numCache>
                <c:formatCode>0</c:formatCode>
                <c:ptCount val="10"/>
                <c:pt idx="0">
                  <c:v>34655315</c:v>
                </c:pt>
                <c:pt idx="1">
                  <c:v>35030810</c:v>
                </c:pt>
                <c:pt idx="2">
                  <c:v>38507364</c:v>
                </c:pt>
                <c:pt idx="3">
                  <c:v>38344934</c:v>
                </c:pt>
                <c:pt idx="4">
                  <c:v>53293036</c:v>
                </c:pt>
                <c:pt idx="5">
                  <c:v>72890696</c:v>
                </c:pt>
                <c:pt idx="6">
                  <c:v>81338111</c:v>
                </c:pt>
                <c:pt idx="7">
                  <c:v>124656359</c:v>
                </c:pt>
                <c:pt idx="8">
                  <c:v>85575696</c:v>
                </c:pt>
                <c:pt idx="9">
                  <c:v>61133387</c:v>
                </c:pt>
              </c:numCache>
            </c:numRef>
          </c:val>
          <c:extLst>
            <c:ext xmlns:c16="http://schemas.microsoft.com/office/drawing/2014/chart" uri="{C3380CC4-5D6E-409C-BE32-E72D297353CC}">
              <c16:uniqueId val="{00000003-C158-48B3-AB48-005636A874A8}"/>
            </c:ext>
          </c:extLst>
        </c:ser>
        <c:ser>
          <c:idx val="5"/>
          <c:order val="5"/>
          <c:tx>
            <c:strRef>
              <c:f>'Import. TBB laits pays'!$C$11</c:f>
              <c:strCache>
                <c:ptCount val="1"/>
                <c:pt idx="0">
                  <c:v>Allemagne</c:v>
                </c:pt>
              </c:strCache>
            </c:strRef>
          </c:tx>
          <c:spPr>
            <a:solidFill>
              <a:schemeClr val="tx2">
                <a:lumMod val="60000"/>
                <a:lumOff val="40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pays'!$D$11:$M$11</c:f>
              <c:numCache>
                <c:formatCode>0</c:formatCode>
                <c:ptCount val="10"/>
                <c:pt idx="0">
                  <c:v>40956094</c:v>
                </c:pt>
                <c:pt idx="1">
                  <c:v>44847415</c:v>
                </c:pt>
                <c:pt idx="2">
                  <c:v>47480043</c:v>
                </c:pt>
                <c:pt idx="3">
                  <c:v>35882913</c:v>
                </c:pt>
                <c:pt idx="4">
                  <c:v>38383456</c:v>
                </c:pt>
                <c:pt idx="5">
                  <c:v>35438289</c:v>
                </c:pt>
                <c:pt idx="6">
                  <c:v>50041200</c:v>
                </c:pt>
                <c:pt idx="7">
                  <c:v>39723404</c:v>
                </c:pt>
                <c:pt idx="8">
                  <c:v>26914578</c:v>
                </c:pt>
                <c:pt idx="9">
                  <c:v>46986946</c:v>
                </c:pt>
              </c:numCache>
            </c:numRef>
          </c:val>
          <c:extLst>
            <c:ext xmlns:c16="http://schemas.microsoft.com/office/drawing/2014/chart" uri="{C3380CC4-5D6E-409C-BE32-E72D297353CC}">
              <c16:uniqueId val="{00000004-C158-48B3-AB48-005636A874A8}"/>
            </c:ext>
          </c:extLst>
        </c:ser>
        <c:ser>
          <c:idx val="6"/>
          <c:order val="6"/>
          <c:tx>
            <c:strRef>
              <c:f>'Import. TBB laits pays'!$C$12</c:f>
              <c:strCache>
                <c:ptCount val="1"/>
                <c:pt idx="0">
                  <c:v>Chili</c:v>
                </c:pt>
              </c:strCache>
            </c:strRef>
          </c:tx>
          <c:spPr>
            <a:solidFill>
              <a:schemeClr val="accent3">
                <a:lumMod val="60000"/>
                <a:lumOff val="40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pays'!$D$12:$M$12</c:f>
              <c:numCache>
                <c:formatCode>0</c:formatCode>
                <c:ptCount val="10"/>
                <c:pt idx="0">
                  <c:v>24730911</c:v>
                </c:pt>
                <c:pt idx="1">
                  <c:v>18751980</c:v>
                </c:pt>
                <c:pt idx="2">
                  <c:v>23150878</c:v>
                </c:pt>
                <c:pt idx="3">
                  <c:v>16454339</c:v>
                </c:pt>
                <c:pt idx="4">
                  <c:v>18320020</c:v>
                </c:pt>
                <c:pt idx="5">
                  <c:v>18783605</c:v>
                </c:pt>
                <c:pt idx="6">
                  <c:v>19462465</c:v>
                </c:pt>
                <c:pt idx="7">
                  <c:v>14570653</c:v>
                </c:pt>
                <c:pt idx="8">
                  <c:v>5803571</c:v>
                </c:pt>
                <c:pt idx="9">
                  <c:v>32222151</c:v>
                </c:pt>
              </c:numCache>
            </c:numRef>
          </c:val>
          <c:extLst>
            <c:ext xmlns:c16="http://schemas.microsoft.com/office/drawing/2014/chart" uri="{C3380CC4-5D6E-409C-BE32-E72D297353CC}">
              <c16:uniqueId val="{00000005-C158-48B3-AB48-005636A874A8}"/>
            </c:ext>
          </c:extLst>
        </c:ser>
        <c:ser>
          <c:idx val="7"/>
          <c:order val="7"/>
          <c:tx>
            <c:strRef>
              <c:f>'Import. TBB laits pays'!$C$13</c:f>
              <c:strCache>
                <c:ptCount val="1"/>
                <c:pt idx="0">
                  <c:v>Uruguay</c:v>
                </c:pt>
              </c:strCache>
            </c:strRef>
          </c:tx>
          <c:spPr>
            <a:solidFill>
              <a:schemeClr val="accent3">
                <a:lumMod val="50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pays'!$D$13:$M$13</c:f>
              <c:numCache>
                <c:formatCode>0</c:formatCode>
                <c:ptCount val="10"/>
                <c:pt idx="0">
                  <c:v>57506525</c:v>
                </c:pt>
                <c:pt idx="1">
                  <c:v>34515012</c:v>
                </c:pt>
                <c:pt idx="2">
                  <c:v>31803192</c:v>
                </c:pt>
                <c:pt idx="3">
                  <c:v>38301322</c:v>
                </c:pt>
                <c:pt idx="4">
                  <c:v>26248240</c:v>
                </c:pt>
                <c:pt idx="5">
                  <c:v>21098268</c:v>
                </c:pt>
                <c:pt idx="6">
                  <c:v>19054050</c:v>
                </c:pt>
                <c:pt idx="7">
                  <c:v>3141326</c:v>
                </c:pt>
                <c:pt idx="8">
                  <c:v>14735616</c:v>
                </c:pt>
                <c:pt idx="9">
                  <c:v>23513972</c:v>
                </c:pt>
              </c:numCache>
            </c:numRef>
          </c:val>
          <c:extLst>
            <c:ext xmlns:c16="http://schemas.microsoft.com/office/drawing/2014/chart" uri="{C3380CC4-5D6E-409C-BE32-E72D297353CC}">
              <c16:uniqueId val="{00000006-C158-48B3-AB48-005636A874A8}"/>
            </c:ext>
          </c:extLst>
        </c:ser>
        <c:ser>
          <c:idx val="8"/>
          <c:order val="8"/>
          <c:tx>
            <c:strRef>
              <c:f>'Import. TBB laits pays'!$C$14</c:f>
              <c:strCache>
                <c:ptCount val="1"/>
                <c:pt idx="0">
                  <c:v>Italie</c:v>
                </c:pt>
              </c:strCache>
            </c:strRef>
          </c:tx>
          <c:spPr>
            <a:solidFill>
              <a:schemeClr val="accent5">
                <a:lumMod val="40000"/>
                <a:lumOff val="60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pays'!$D$14:$M$14</c:f>
              <c:numCache>
                <c:formatCode>0</c:formatCode>
                <c:ptCount val="10"/>
                <c:pt idx="0">
                  <c:v>2445041</c:v>
                </c:pt>
                <c:pt idx="1">
                  <c:v>3012098</c:v>
                </c:pt>
                <c:pt idx="2">
                  <c:v>3973504</c:v>
                </c:pt>
                <c:pt idx="3">
                  <c:v>3965894</c:v>
                </c:pt>
                <c:pt idx="4">
                  <c:v>5328565</c:v>
                </c:pt>
                <c:pt idx="5">
                  <c:v>3731526</c:v>
                </c:pt>
                <c:pt idx="6">
                  <c:v>5844876</c:v>
                </c:pt>
                <c:pt idx="7">
                  <c:v>5767326</c:v>
                </c:pt>
                <c:pt idx="8">
                  <c:v>5743270</c:v>
                </c:pt>
                <c:pt idx="9">
                  <c:v>10417448</c:v>
                </c:pt>
              </c:numCache>
            </c:numRef>
          </c:val>
          <c:extLst>
            <c:ext xmlns:c16="http://schemas.microsoft.com/office/drawing/2014/chart" uri="{C3380CC4-5D6E-409C-BE32-E72D297353CC}">
              <c16:uniqueId val="{00000007-C158-48B3-AB48-005636A874A8}"/>
            </c:ext>
          </c:extLst>
        </c:ser>
        <c:ser>
          <c:idx val="9"/>
          <c:order val="9"/>
          <c:tx>
            <c:strRef>
              <c:f>'Import. TBB laits pays'!$C$15</c:f>
              <c:strCache>
                <c:ptCount val="1"/>
                <c:pt idx="0">
                  <c:v>Espagne</c:v>
                </c:pt>
              </c:strCache>
            </c:strRef>
          </c:tx>
          <c:spPr>
            <a:solidFill>
              <a:schemeClr val="accent5"/>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pays'!$D$15:$M$15</c:f>
              <c:numCache>
                <c:formatCode>0</c:formatCode>
                <c:ptCount val="10"/>
                <c:pt idx="0">
                  <c:v>35499189</c:v>
                </c:pt>
                <c:pt idx="1">
                  <c:v>28250020</c:v>
                </c:pt>
                <c:pt idx="2">
                  <c:v>82416718</c:v>
                </c:pt>
                <c:pt idx="3">
                  <c:v>16298392</c:v>
                </c:pt>
                <c:pt idx="4">
                  <c:v>48181611</c:v>
                </c:pt>
                <c:pt idx="5">
                  <c:v>15068202</c:v>
                </c:pt>
                <c:pt idx="6">
                  <c:v>14263424</c:v>
                </c:pt>
                <c:pt idx="7">
                  <c:v>4486525</c:v>
                </c:pt>
                <c:pt idx="8">
                  <c:v>4626587</c:v>
                </c:pt>
                <c:pt idx="9">
                  <c:v>8481470</c:v>
                </c:pt>
              </c:numCache>
            </c:numRef>
          </c:val>
          <c:extLst>
            <c:ext xmlns:c16="http://schemas.microsoft.com/office/drawing/2014/chart" uri="{C3380CC4-5D6E-409C-BE32-E72D297353CC}">
              <c16:uniqueId val="{00000008-C158-48B3-AB48-005636A874A8}"/>
            </c:ext>
          </c:extLst>
        </c:ser>
        <c:ser>
          <c:idx val="10"/>
          <c:order val="10"/>
          <c:tx>
            <c:strRef>
              <c:f>'Import. TBB laits pays'!$C$16</c:f>
              <c:strCache>
                <c:ptCount val="1"/>
                <c:pt idx="0">
                  <c:v>France</c:v>
                </c:pt>
              </c:strCache>
            </c:strRef>
          </c:tx>
          <c:spPr>
            <a:solidFill>
              <a:srgbClr val="00B0F0"/>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pays'!$D$16:$M$16</c:f>
              <c:numCache>
                <c:formatCode>0</c:formatCode>
                <c:ptCount val="10"/>
                <c:pt idx="0">
                  <c:v>13613638</c:v>
                </c:pt>
                <c:pt idx="1">
                  <c:v>9407415</c:v>
                </c:pt>
                <c:pt idx="2">
                  <c:v>6000754</c:v>
                </c:pt>
                <c:pt idx="3">
                  <c:v>8596633</c:v>
                </c:pt>
                <c:pt idx="4">
                  <c:v>21977228</c:v>
                </c:pt>
                <c:pt idx="5">
                  <c:v>14899974</c:v>
                </c:pt>
                <c:pt idx="6">
                  <c:v>10544674</c:v>
                </c:pt>
                <c:pt idx="7">
                  <c:v>6615141</c:v>
                </c:pt>
                <c:pt idx="8">
                  <c:v>5058141</c:v>
                </c:pt>
                <c:pt idx="9">
                  <c:v>5826314</c:v>
                </c:pt>
              </c:numCache>
            </c:numRef>
          </c:val>
          <c:extLst>
            <c:ext xmlns:c16="http://schemas.microsoft.com/office/drawing/2014/chart" uri="{C3380CC4-5D6E-409C-BE32-E72D297353CC}">
              <c16:uniqueId val="{00000009-C158-48B3-AB48-005636A874A8}"/>
            </c:ext>
          </c:extLst>
        </c:ser>
        <c:ser>
          <c:idx val="11"/>
          <c:order val="11"/>
          <c:tx>
            <c:strRef>
              <c:f>'Import. TBB laits pays'!$C$17</c:f>
              <c:strCache>
                <c:ptCount val="1"/>
                <c:pt idx="0">
                  <c:v>Autres</c:v>
                </c:pt>
              </c:strCache>
            </c:strRef>
          </c:tx>
          <c:spPr>
            <a:solidFill>
              <a:schemeClr val="bg1">
                <a:lumMod val="85000"/>
              </a:schemeClr>
            </a:solidFill>
            <a:ln>
              <a:noFill/>
            </a:ln>
            <a:effectLst/>
          </c:spPr>
          <c:invertIfNegative val="0"/>
          <c:cat>
            <c:strRef>
              <c:f>'Import. TBB laits pays'!$D$4:$M$4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pays'!$D$17:$M$17</c:f>
              <c:numCache>
                <c:formatCode>0</c:formatCode>
                <c:ptCount val="10"/>
                <c:pt idx="0">
                  <c:v>62423766</c:v>
                </c:pt>
                <c:pt idx="1">
                  <c:v>41647200</c:v>
                </c:pt>
                <c:pt idx="2">
                  <c:v>54306918</c:v>
                </c:pt>
                <c:pt idx="3">
                  <c:v>37624791</c:v>
                </c:pt>
                <c:pt idx="4">
                  <c:v>63244030</c:v>
                </c:pt>
                <c:pt idx="5">
                  <c:v>24051037</c:v>
                </c:pt>
                <c:pt idx="6">
                  <c:v>29639060</c:v>
                </c:pt>
                <c:pt idx="7">
                  <c:v>8294155</c:v>
                </c:pt>
                <c:pt idx="8">
                  <c:v>3845874</c:v>
                </c:pt>
                <c:pt idx="9">
                  <c:v>8892095</c:v>
                </c:pt>
              </c:numCache>
            </c:numRef>
          </c:val>
          <c:extLst>
            <c:ext xmlns:c16="http://schemas.microsoft.com/office/drawing/2014/chart" uri="{C3380CC4-5D6E-409C-BE32-E72D297353CC}">
              <c16:uniqueId val="{0000000A-C158-48B3-AB48-005636A874A8}"/>
            </c:ext>
          </c:extLst>
        </c:ser>
        <c:dLbls>
          <c:showLegendKey val="0"/>
          <c:showVal val="0"/>
          <c:showCatName val="0"/>
          <c:showSerName val="0"/>
          <c:showPercent val="0"/>
          <c:showBubbleSize val="0"/>
        </c:dLbls>
        <c:gapWidth val="150"/>
        <c:overlap val="100"/>
        <c:axId val="638433616"/>
        <c:axId val="638434008"/>
        <c:extLst>
          <c:ext xmlns:c15="http://schemas.microsoft.com/office/drawing/2012/chart" uri="{02D57815-91ED-43cb-92C2-25804820EDAC}">
            <c15:filteredBarSeries>
              <c15:ser>
                <c:idx val="0"/>
                <c:order val="0"/>
                <c:tx>
                  <c:strRef>
                    <c:extLst>
                      <c:ext uri="{02D57815-91ED-43cb-92C2-25804820EDAC}">
                        <c15:formulaRef>
                          <c15:sqref>'Import. TBB laits pays'!$C$5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TBB laits pays'!$D$4:$M$4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laits pays'!$D$5:$M$5</c15:sqref>
                        </c15:formulaRef>
                      </c:ext>
                    </c:extLst>
                    <c:numCache>
                      <c:formatCode>0</c:formatCode>
                      <c:ptCount val="10"/>
                      <c:pt idx="0">
                        <c:v>1533752086</c:v>
                      </c:pt>
                      <c:pt idx="1">
                        <c:v>1541902661</c:v>
                      </c:pt>
                      <c:pt idx="2">
                        <c:v>1691755387</c:v>
                      </c:pt>
                      <c:pt idx="3">
                        <c:v>1575601396</c:v>
                      </c:pt>
                      <c:pt idx="4">
                        <c:v>1949668783</c:v>
                      </c:pt>
                      <c:pt idx="5">
                        <c:v>1705935801</c:v>
                      </c:pt>
                      <c:pt idx="6">
                        <c:v>1932021975</c:v>
                      </c:pt>
                      <c:pt idx="7">
                        <c:v>2718955698</c:v>
                      </c:pt>
                      <c:pt idx="8">
                        <c:v>2502376671</c:v>
                      </c:pt>
                      <c:pt idx="9">
                        <c:v>2619170070</c:v>
                      </c:pt>
                    </c:numCache>
                  </c:numRef>
                </c:val>
                <c:extLst>
                  <c:ext xmlns:c16="http://schemas.microsoft.com/office/drawing/2014/chart" uri="{C3380CC4-5D6E-409C-BE32-E72D297353CC}">
                    <c16:uniqueId val="{0000000B-C158-48B3-AB48-005636A874A8}"/>
                  </c:ext>
                </c:extLst>
              </c15:ser>
            </c15:filteredBarSeries>
          </c:ext>
        </c:extLst>
      </c:barChart>
      <c:catAx>
        <c:axId val="6384336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34008"/>
        <c:crosses val="autoZero"/>
        <c:auto val="1"/>
        <c:lblAlgn val="ctr"/>
        <c:lblOffset val="100"/>
        <c:noMultiLvlLbl val="0"/>
      </c:catAx>
      <c:valAx>
        <c:axId val="63843400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33616"/>
        <c:crosses val="autoZero"/>
        <c:crossBetween val="between"/>
        <c:dispUnits>
          <c:builtInUnit val="billions"/>
          <c:dispUnitsLbl>
            <c:layout/>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en-US"/>
                    <a:t>Milliards (en €)</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198184835606718"/>
          <c:y val="0.69220495227120948"/>
          <c:w val="0.86961679394078994"/>
          <c:h val="0.2882305955681124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TBB laits pays'!$C$36</c:f>
              <c:strCache>
                <c:ptCount val="1"/>
                <c:pt idx="0">
                  <c:v>États-Unis</c:v>
                </c:pt>
              </c:strCache>
            </c:strRef>
          </c:tx>
          <c:spPr>
            <a:solidFill>
              <a:srgbClr val="00B050"/>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pays'!$D$36:$M$36</c:f>
              <c:numCache>
                <c:formatCode>0%</c:formatCode>
                <c:ptCount val="10"/>
                <c:pt idx="0">
                  <c:v>0.65192706443693138</c:v>
                </c:pt>
                <c:pt idx="1">
                  <c:v>0.64962175585738868</c:v>
                </c:pt>
                <c:pt idx="2">
                  <c:v>0.64178723847622066</c:v>
                </c:pt>
                <c:pt idx="3">
                  <c:v>0.71689381138375174</c:v>
                </c:pt>
                <c:pt idx="4">
                  <c:v>0.66795018228488501</c:v>
                </c:pt>
                <c:pt idx="5">
                  <c:v>0.72049599479623094</c:v>
                </c:pt>
                <c:pt idx="6">
                  <c:v>0.76515564943302472</c:v>
                </c:pt>
                <c:pt idx="7">
                  <c:v>0.84143594861912308</c:v>
                </c:pt>
                <c:pt idx="8">
                  <c:v>0.78627113767557977</c:v>
                </c:pt>
                <c:pt idx="9">
                  <c:v>0.79456529067621795</c:v>
                </c:pt>
              </c:numCache>
            </c:numRef>
          </c:val>
          <c:extLst>
            <c:ext xmlns:c16="http://schemas.microsoft.com/office/drawing/2014/chart" uri="{C3380CC4-5D6E-409C-BE32-E72D297353CC}">
              <c16:uniqueId val="{00000000-6FF6-4432-AFCC-D023FF9D91FA}"/>
            </c:ext>
          </c:extLst>
        </c:ser>
        <c:ser>
          <c:idx val="2"/>
          <c:order val="2"/>
          <c:tx>
            <c:strRef>
              <c:f>'Import. TBB laits pays'!$C$37</c:f>
              <c:strCache>
                <c:ptCount val="1"/>
                <c:pt idx="0">
                  <c:v>Nouvelle-Zélande</c:v>
                </c:pt>
              </c:strCache>
            </c:strRef>
          </c:tx>
          <c:spPr>
            <a:solidFill>
              <a:schemeClr val="bg2">
                <a:lumMod val="75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pays'!$D$37:$M$37</c:f>
              <c:numCache>
                <c:formatCode>0%</c:formatCode>
                <c:ptCount val="10"/>
                <c:pt idx="0">
                  <c:v>0.12620249111106996</c:v>
                </c:pt>
                <c:pt idx="1">
                  <c:v>0.16177469908393913</c:v>
                </c:pt>
                <c:pt idx="2">
                  <c:v>0.14092445150878069</c:v>
                </c:pt>
                <c:pt idx="3">
                  <c:v>0.10904345822247545</c:v>
                </c:pt>
                <c:pt idx="4">
                  <c:v>0.14956632610760737</c:v>
                </c:pt>
                <c:pt idx="5">
                  <c:v>0.11444468888310762</c:v>
                </c:pt>
                <c:pt idx="6">
                  <c:v>7.7339680362590077E-2</c:v>
                </c:pt>
                <c:pt idx="7">
                  <c:v>6.422896854423113E-2</c:v>
                </c:pt>
                <c:pt idx="8">
                  <c:v>0.12619006309462194</c:v>
                </c:pt>
                <c:pt idx="9">
                  <c:v>9.3188551517007834E-2</c:v>
                </c:pt>
              </c:numCache>
            </c:numRef>
          </c:val>
          <c:extLst>
            <c:ext xmlns:c16="http://schemas.microsoft.com/office/drawing/2014/chart" uri="{C3380CC4-5D6E-409C-BE32-E72D297353CC}">
              <c16:uniqueId val="{00000001-6FF6-4432-AFCC-D023FF9D91FA}"/>
            </c:ext>
          </c:extLst>
        </c:ser>
        <c:ser>
          <c:idx val="3"/>
          <c:order val="3"/>
          <c:tx>
            <c:strRef>
              <c:f>'Import. TBB laits pays'!$C$38</c:f>
              <c:strCache>
                <c:ptCount val="1"/>
                <c:pt idx="0">
                  <c:v>Pays-Bas</c:v>
                </c:pt>
              </c:strCache>
            </c:strRef>
          </c:tx>
          <c:spPr>
            <a:solidFill>
              <a:schemeClr val="tx2"/>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pays'!$D$38:$M$38</c:f>
              <c:numCache>
                <c:formatCode>0%</c:formatCode>
                <c:ptCount val="10"/>
                <c:pt idx="0">
                  <c:v>4.4638099354474166E-2</c:v>
                </c:pt>
                <c:pt idx="1">
                  <c:v>4.8865833042362201E-2</c:v>
                </c:pt>
                <c:pt idx="2">
                  <c:v>4.7264101308282104E-2</c:v>
                </c:pt>
                <c:pt idx="3">
                  <c:v>5.0002661333006335E-2</c:v>
                </c:pt>
                <c:pt idx="4">
                  <c:v>4.1446107002678513E-2</c:v>
                </c:pt>
                <c:pt idx="5">
                  <c:v>4.4326990473892984E-2</c:v>
                </c:pt>
                <c:pt idx="6">
                  <c:v>3.8361170296730189E-2</c:v>
                </c:pt>
                <c:pt idx="7">
                  <c:v>1.810916670551798E-2</c:v>
                </c:pt>
                <c:pt idx="8">
                  <c:v>2.6675327009552351E-2</c:v>
                </c:pt>
                <c:pt idx="9">
                  <c:v>3.6850602068769056E-2</c:v>
                </c:pt>
              </c:numCache>
            </c:numRef>
          </c:val>
          <c:extLst>
            <c:ext xmlns:c16="http://schemas.microsoft.com/office/drawing/2014/chart" uri="{C3380CC4-5D6E-409C-BE32-E72D297353CC}">
              <c16:uniqueId val="{00000002-6FF6-4432-AFCC-D023FF9D91FA}"/>
            </c:ext>
          </c:extLst>
        </c:ser>
        <c:ser>
          <c:idx val="4"/>
          <c:order val="4"/>
          <c:tx>
            <c:strRef>
              <c:f>'Import. TBB laits pays'!$C$39</c:f>
              <c:strCache>
                <c:ptCount val="1"/>
                <c:pt idx="0">
                  <c:v>Irlande</c:v>
                </c:pt>
              </c:strCache>
            </c:strRef>
          </c:tx>
          <c:spPr>
            <a:solidFill>
              <a:schemeClr val="accent5">
                <a:lumMod val="20000"/>
                <a:lumOff val="80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pays'!$D$39:$M$39</c:f>
              <c:numCache>
                <c:formatCode>0%</c:formatCode>
                <c:ptCount val="10"/>
                <c:pt idx="0">
                  <c:v>2.2595121673399308E-2</c:v>
                </c:pt>
                <c:pt idx="1">
                  <c:v>2.2719209769883134E-2</c:v>
                </c:pt>
                <c:pt idx="2">
                  <c:v>2.2761780039775928E-2</c:v>
                </c:pt>
                <c:pt idx="3">
                  <c:v>2.4336697147734693E-2</c:v>
                </c:pt>
                <c:pt idx="4">
                  <c:v>2.7334404933127558E-2</c:v>
                </c:pt>
                <c:pt idx="5">
                  <c:v>4.2727689961880339E-2</c:v>
                </c:pt>
                <c:pt idx="6">
                  <c:v>4.2099992677360719E-2</c:v>
                </c:pt>
                <c:pt idx="7">
                  <c:v>4.5847146053793482E-2</c:v>
                </c:pt>
                <c:pt idx="8">
                  <c:v>3.419776766293231E-2</c:v>
                </c:pt>
                <c:pt idx="9">
                  <c:v>2.3340747399423361E-2</c:v>
                </c:pt>
              </c:numCache>
            </c:numRef>
          </c:val>
          <c:extLst>
            <c:ext xmlns:c16="http://schemas.microsoft.com/office/drawing/2014/chart" uri="{C3380CC4-5D6E-409C-BE32-E72D297353CC}">
              <c16:uniqueId val="{00000003-6FF6-4432-AFCC-D023FF9D91FA}"/>
            </c:ext>
          </c:extLst>
        </c:ser>
        <c:ser>
          <c:idx val="5"/>
          <c:order val="5"/>
          <c:tx>
            <c:strRef>
              <c:f>'Import. TBB laits pays'!$C$40</c:f>
              <c:strCache>
                <c:ptCount val="1"/>
                <c:pt idx="0">
                  <c:v>Allemagne</c:v>
                </c:pt>
              </c:strCache>
            </c:strRef>
          </c:tx>
          <c:spPr>
            <a:solidFill>
              <a:schemeClr val="tx2">
                <a:lumMod val="60000"/>
                <a:lumOff val="40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pays'!$D$40:$M$40</c:f>
              <c:numCache>
                <c:formatCode>0%</c:formatCode>
                <c:ptCount val="10"/>
                <c:pt idx="0">
                  <c:v>2.6703203453703403E-2</c:v>
                </c:pt>
                <c:pt idx="1">
                  <c:v>2.9085762762037285E-2</c:v>
                </c:pt>
                <c:pt idx="2">
                  <c:v>2.8065548580398874E-2</c:v>
                </c:pt>
                <c:pt idx="3">
                  <c:v>2.277410586909635E-2</c:v>
                </c:pt>
                <c:pt idx="4">
                  <c:v>1.9687167551063981E-2</c:v>
                </c:pt>
                <c:pt idx="5">
                  <c:v>2.0773518545789637E-2</c:v>
                </c:pt>
                <c:pt idx="6">
                  <c:v>2.5900947632854953E-2</c:v>
                </c:pt>
                <c:pt idx="7">
                  <c:v>1.460980185488848E-2</c:v>
                </c:pt>
                <c:pt idx="8">
                  <c:v>1.0755606185077003E-2</c:v>
                </c:pt>
                <c:pt idx="9">
                  <c:v>1.7939631541376004E-2</c:v>
                </c:pt>
              </c:numCache>
            </c:numRef>
          </c:val>
          <c:extLst>
            <c:ext xmlns:c16="http://schemas.microsoft.com/office/drawing/2014/chart" uri="{C3380CC4-5D6E-409C-BE32-E72D297353CC}">
              <c16:uniqueId val="{00000004-6FF6-4432-AFCC-D023FF9D91FA}"/>
            </c:ext>
          </c:extLst>
        </c:ser>
        <c:ser>
          <c:idx val="6"/>
          <c:order val="6"/>
          <c:tx>
            <c:strRef>
              <c:f>'Import. TBB laits pays'!$C$41</c:f>
              <c:strCache>
                <c:ptCount val="1"/>
                <c:pt idx="0">
                  <c:v>Chili</c:v>
                </c:pt>
              </c:strCache>
            </c:strRef>
          </c:tx>
          <c:spPr>
            <a:solidFill>
              <a:schemeClr val="accent3">
                <a:lumMod val="60000"/>
                <a:lumOff val="40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pays'!$D$41:$M$41</c:f>
              <c:numCache>
                <c:formatCode>0%</c:formatCode>
                <c:ptCount val="10"/>
                <c:pt idx="0">
                  <c:v>1.6124451419328011E-2</c:v>
                </c:pt>
                <c:pt idx="1">
                  <c:v>1.2161584822636219E-2</c:v>
                </c:pt>
                <c:pt idx="2">
                  <c:v>1.3684530386543407E-2</c:v>
                </c:pt>
                <c:pt idx="3">
                  <c:v>1.0443211742368881E-2</c:v>
                </c:pt>
                <c:pt idx="4">
                  <c:v>9.3964780888631579E-3</c:v>
                </c:pt>
                <c:pt idx="5">
                  <c:v>1.1010733808968231E-2</c:v>
                </c:pt>
                <c:pt idx="6">
                  <c:v>1.0073625068369112E-2</c:v>
                </c:pt>
                <c:pt idx="7">
                  <c:v>5.3589151933287589E-3</c:v>
                </c:pt>
                <c:pt idx="8">
                  <c:v>2.3192235874229025E-3</c:v>
                </c:pt>
                <c:pt idx="9">
                  <c:v>1.2302427921375873E-2</c:v>
                </c:pt>
              </c:numCache>
            </c:numRef>
          </c:val>
          <c:extLst>
            <c:ext xmlns:c16="http://schemas.microsoft.com/office/drawing/2014/chart" uri="{C3380CC4-5D6E-409C-BE32-E72D297353CC}">
              <c16:uniqueId val="{00000005-6FF6-4432-AFCC-D023FF9D91FA}"/>
            </c:ext>
          </c:extLst>
        </c:ser>
        <c:ser>
          <c:idx val="7"/>
          <c:order val="7"/>
          <c:tx>
            <c:strRef>
              <c:f>'Import. TBB laits pays'!$C$42</c:f>
              <c:strCache>
                <c:ptCount val="1"/>
                <c:pt idx="0">
                  <c:v>Uruguay</c:v>
                </c:pt>
              </c:strCache>
            </c:strRef>
          </c:tx>
          <c:spPr>
            <a:solidFill>
              <a:schemeClr val="accent3">
                <a:lumMod val="50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pays'!$D$42:$M$42</c:f>
              <c:numCache>
                <c:formatCode>0%</c:formatCode>
                <c:ptCount val="10"/>
                <c:pt idx="0">
                  <c:v>3.7494015835359717E-2</c:v>
                </c:pt>
                <c:pt idx="1">
                  <c:v>2.2384689301732777E-2</c:v>
                </c:pt>
                <c:pt idx="2">
                  <c:v>1.8798930533566554E-2</c:v>
                </c:pt>
                <c:pt idx="3">
                  <c:v>2.4309017558143874E-2</c:v>
                </c:pt>
                <c:pt idx="4">
                  <c:v>1.3462922640434973E-2</c:v>
                </c:pt>
                <c:pt idx="5">
                  <c:v>1.2367562711112832E-2</c:v>
                </c:pt>
                <c:pt idx="6">
                  <c:v>9.8622325452587048E-3</c:v>
                </c:pt>
                <c:pt idx="7">
                  <c:v>1.1553428407497356E-3</c:v>
                </c:pt>
                <c:pt idx="8">
                  <c:v>5.8886482481917291E-3</c:v>
                </c:pt>
                <c:pt idx="9">
                  <c:v>8.9776422956757435E-3</c:v>
                </c:pt>
              </c:numCache>
            </c:numRef>
          </c:val>
          <c:extLst>
            <c:ext xmlns:c16="http://schemas.microsoft.com/office/drawing/2014/chart" uri="{C3380CC4-5D6E-409C-BE32-E72D297353CC}">
              <c16:uniqueId val="{00000006-6FF6-4432-AFCC-D023FF9D91FA}"/>
            </c:ext>
          </c:extLst>
        </c:ser>
        <c:ser>
          <c:idx val="8"/>
          <c:order val="8"/>
          <c:tx>
            <c:strRef>
              <c:f>'Import. TBB laits pays'!$C$43</c:f>
              <c:strCache>
                <c:ptCount val="1"/>
                <c:pt idx="0">
                  <c:v>Italie</c:v>
                </c:pt>
              </c:strCache>
            </c:strRef>
          </c:tx>
          <c:spPr>
            <a:solidFill>
              <a:schemeClr val="accent5">
                <a:lumMod val="40000"/>
                <a:lumOff val="60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pays'!$D$43:$M$43</c:f>
              <c:numCache>
                <c:formatCode>0%</c:formatCode>
                <c:ptCount val="10"/>
                <c:pt idx="0">
                  <c:v>1.5941565930492889E-3</c:v>
                </c:pt>
                <c:pt idx="1">
                  <c:v>1.9534942614642778E-3</c:v>
                </c:pt>
                <c:pt idx="2">
                  <c:v>2.3487461783977164E-3</c:v>
                </c:pt>
                <c:pt idx="3">
                  <c:v>2.5170668229085526E-3</c:v>
                </c:pt>
                <c:pt idx="4">
                  <c:v>2.7330616597352579E-3</c:v>
                </c:pt>
                <c:pt idx="5">
                  <c:v>2.1873777417723587E-3</c:v>
                </c:pt>
                <c:pt idx="6">
                  <c:v>3.0252637266198795E-3</c:v>
                </c:pt>
                <c:pt idx="7">
                  <c:v>2.1211548258187178E-3</c:v>
                </c:pt>
                <c:pt idx="8">
                  <c:v>2.2951260961463784E-3</c:v>
                </c:pt>
                <c:pt idx="9">
                  <c:v>3.977385095882682E-3</c:v>
                </c:pt>
              </c:numCache>
            </c:numRef>
          </c:val>
          <c:extLst>
            <c:ext xmlns:c16="http://schemas.microsoft.com/office/drawing/2014/chart" uri="{C3380CC4-5D6E-409C-BE32-E72D297353CC}">
              <c16:uniqueId val="{00000007-6FF6-4432-AFCC-D023FF9D91FA}"/>
            </c:ext>
          </c:extLst>
        </c:ser>
        <c:ser>
          <c:idx val="9"/>
          <c:order val="9"/>
          <c:tx>
            <c:strRef>
              <c:f>'Import. TBB laits pays'!$C$44</c:f>
              <c:strCache>
                <c:ptCount val="1"/>
                <c:pt idx="0">
                  <c:v>Espagne</c:v>
                </c:pt>
              </c:strCache>
            </c:strRef>
          </c:tx>
          <c:spPr>
            <a:solidFill>
              <a:schemeClr val="accent5"/>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pays'!$D$44:$M$44</c:f>
              <c:numCache>
                <c:formatCode>0%</c:formatCode>
                <c:ptCount val="10"/>
                <c:pt idx="0">
                  <c:v>2.3145324022072755E-2</c:v>
                </c:pt>
                <c:pt idx="1">
                  <c:v>1.8321532684610887E-2</c:v>
                </c:pt>
                <c:pt idx="2">
                  <c:v>4.8716687195629424E-2</c:v>
                </c:pt>
                <c:pt idx="3">
                  <c:v>1.0344235567052011E-2</c:v>
                </c:pt>
                <c:pt idx="4">
                  <c:v>2.4712716036752586E-2</c:v>
                </c:pt>
                <c:pt idx="5">
                  <c:v>8.8328071848701416E-3</c:v>
                </c:pt>
                <c:pt idx="6">
                  <c:v>7.3826406658754487E-3</c:v>
                </c:pt>
                <c:pt idx="7">
                  <c:v>1.6500912476434179E-3</c:v>
                </c:pt>
                <c:pt idx="8">
                  <c:v>1.8488771309361364E-3</c:v>
                </c:pt>
                <c:pt idx="9">
                  <c:v>3.2382280544309976E-3</c:v>
                </c:pt>
              </c:numCache>
            </c:numRef>
          </c:val>
          <c:extLst>
            <c:ext xmlns:c16="http://schemas.microsoft.com/office/drawing/2014/chart" uri="{C3380CC4-5D6E-409C-BE32-E72D297353CC}">
              <c16:uniqueId val="{00000008-6FF6-4432-AFCC-D023FF9D91FA}"/>
            </c:ext>
          </c:extLst>
        </c:ser>
        <c:ser>
          <c:idx val="10"/>
          <c:order val="10"/>
          <c:tx>
            <c:strRef>
              <c:f>'Import. TBB laits pays'!$C$45</c:f>
              <c:strCache>
                <c:ptCount val="1"/>
                <c:pt idx="0">
                  <c:v>France</c:v>
                </c:pt>
              </c:strCache>
            </c:strRef>
          </c:tx>
          <c:spPr>
            <a:solidFill>
              <a:srgbClr val="00B0F0"/>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pays'!$D$45:$M$45</c:f>
              <c:numCache>
                <c:formatCode>0%</c:formatCode>
                <c:ptCount val="10"/>
                <c:pt idx="0">
                  <c:v>8.8760355237749947E-3</c:v>
                </c:pt>
                <c:pt idx="1">
                  <c:v>6.1011730752827337E-3</c:v>
                </c:pt>
                <c:pt idx="2">
                  <c:v>3.5470577165657344E-3</c:v>
                </c:pt>
                <c:pt idx="3">
                  <c:v>5.4560963336440201E-3</c:v>
                </c:pt>
                <c:pt idx="4">
                  <c:v>1.1272287986364092E-2</c:v>
                </c:pt>
                <c:pt idx="5">
                  <c:v>8.7341938607923032E-3</c:v>
                </c:pt>
                <c:pt idx="6">
                  <c:v>5.4578437183666088E-3</c:v>
                </c:pt>
                <c:pt idx="7">
                  <c:v>2.4329712340903321E-3</c:v>
                </c:pt>
                <c:pt idx="8">
                  <c:v>2.0213347808979792E-3</c:v>
                </c:pt>
                <c:pt idx="9">
                  <c:v>2.2244886144411388E-3</c:v>
                </c:pt>
              </c:numCache>
            </c:numRef>
          </c:val>
          <c:extLst>
            <c:ext xmlns:c16="http://schemas.microsoft.com/office/drawing/2014/chart" uri="{C3380CC4-5D6E-409C-BE32-E72D297353CC}">
              <c16:uniqueId val="{00000009-6FF6-4432-AFCC-D023FF9D91FA}"/>
            </c:ext>
          </c:extLst>
        </c:ser>
        <c:ser>
          <c:idx val="11"/>
          <c:order val="11"/>
          <c:tx>
            <c:strRef>
              <c:f>'Import. TBB laits pays'!$C$46</c:f>
              <c:strCache>
                <c:ptCount val="1"/>
                <c:pt idx="0">
                  <c:v>Autres</c:v>
                </c:pt>
              </c:strCache>
            </c:strRef>
          </c:tx>
          <c:spPr>
            <a:solidFill>
              <a:schemeClr val="bg1">
                <a:lumMod val="85000"/>
              </a:schemeClr>
            </a:solidFill>
            <a:ln>
              <a:noFill/>
            </a:ln>
            <a:effectLst/>
          </c:spPr>
          <c:invertIfNegative val="0"/>
          <c:cat>
            <c:strRef>
              <c:f>'Import. TBB laits pays'!$D$34:$M$34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TBB laits pays'!$D$46:$M$46</c:f>
              <c:numCache>
                <c:formatCode>0%</c:formatCode>
                <c:ptCount val="10"/>
                <c:pt idx="0">
                  <c:v>4.0700036576836969E-2</c:v>
                </c:pt>
                <c:pt idx="1">
                  <c:v>2.7010265338662645E-2</c:v>
                </c:pt>
                <c:pt idx="2">
                  <c:v>3.2100928075838898E-2</c:v>
                </c:pt>
                <c:pt idx="3">
                  <c:v>2.3879638019818052E-2</c:v>
                </c:pt>
                <c:pt idx="4">
                  <c:v>3.243834570848745E-2</c:v>
                </c:pt>
                <c:pt idx="5">
                  <c:v>1.409844203158264E-2</c:v>
                </c:pt>
                <c:pt idx="6">
                  <c:v>1.5340953872949608E-2</c:v>
                </c:pt>
                <c:pt idx="7">
                  <c:v>3.0504928808148604E-3</c:v>
                </c:pt>
                <c:pt idx="8">
                  <c:v>1.5368885286414981E-3</c:v>
                </c:pt>
                <c:pt idx="9">
                  <c:v>3.3950048153994061E-3</c:v>
                </c:pt>
              </c:numCache>
            </c:numRef>
          </c:val>
          <c:extLst>
            <c:ext xmlns:c16="http://schemas.microsoft.com/office/drawing/2014/chart" uri="{C3380CC4-5D6E-409C-BE32-E72D297353CC}">
              <c16:uniqueId val="{0000000A-6FF6-4432-AFCC-D023FF9D91FA}"/>
            </c:ext>
          </c:extLst>
        </c:ser>
        <c:dLbls>
          <c:showLegendKey val="0"/>
          <c:showVal val="0"/>
          <c:showCatName val="0"/>
          <c:showSerName val="0"/>
          <c:showPercent val="0"/>
          <c:showBubbleSize val="0"/>
        </c:dLbls>
        <c:gapWidth val="150"/>
        <c:overlap val="100"/>
        <c:axId val="638432048"/>
        <c:axId val="638419504"/>
        <c:extLst>
          <c:ext xmlns:c15="http://schemas.microsoft.com/office/drawing/2012/chart" uri="{02D57815-91ED-43cb-92C2-25804820EDAC}">
            <c15:filteredBarSeries>
              <c15:ser>
                <c:idx val="0"/>
                <c:order val="0"/>
                <c:tx>
                  <c:strRef>
                    <c:extLst>
                      <c:ext uri="{02D57815-91ED-43cb-92C2-25804820EDAC}">
                        <c15:formulaRef>
                          <c15:sqref>'Import. TBB laits pays'!$C$35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TBB laits pays'!$D$34:$M$34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TBB laits pays'!$D$35:$M$35</c15:sqref>
                        </c15:formulaRef>
                      </c:ext>
                    </c:extLst>
                    <c:numCache>
                      <c:formatCode>0%</c:formatCode>
                      <c:ptCount val="10"/>
                      <c:pt idx="0">
                        <c:v>0.95929996342316304</c:v>
                      </c:pt>
                      <c:pt idx="1">
                        <c:v>0.97298973466133742</c:v>
                      </c:pt>
                      <c:pt idx="2">
                        <c:v>0.96789907192416091</c:v>
                      </c:pt>
                      <c:pt idx="3">
                        <c:v>0.97612036198018171</c:v>
                      </c:pt>
                      <c:pt idx="4">
                        <c:v>0.96756165429151253</c:v>
                      </c:pt>
                      <c:pt idx="5">
                        <c:v>0.9859015579684175</c:v>
                      </c:pt>
                      <c:pt idx="6">
                        <c:v>0.98465904612705057</c:v>
                      </c:pt>
                      <c:pt idx="7">
                        <c:v>0.99694950711918506</c:v>
                      </c:pt>
                      <c:pt idx="8">
                        <c:v>0.99846311147135847</c:v>
                      </c:pt>
                      <c:pt idx="9">
                        <c:v>0.99660499518460077</c:v>
                      </c:pt>
                    </c:numCache>
                  </c:numRef>
                </c:val>
                <c:extLst>
                  <c:ext xmlns:c16="http://schemas.microsoft.com/office/drawing/2014/chart" uri="{C3380CC4-5D6E-409C-BE32-E72D297353CC}">
                    <c16:uniqueId val="{0000000B-6FF6-4432-AFCC-D023FF9D91FA}"/>
                  </c:ext>
                </c:extLst>
              </c15:ser>
            </c15:filteredBarSeries>
          </c:ext>
        </c:extLst>
      </c:barChart>
      <c:catAx>
        <c:axId val="638432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19504"/>
        <c:crosses val="autoZero"/>
        <c:auto val="1"/>
        <c:lblAlgn val="ctr"/>
        <c:lblOffset val="100"/>
        <c:noMultiLvlLbl val="0"/>
      </c:catAx>
      <c:valAx>
        <c:axId val="63841950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32048"/>
        <c:crosses val="autoZero"/>
        <c:crossBetween val="between"/>
      </c:valAx>
      <c:spPr>
        <a:noFill/>
        <a:ln>
          <a:noFill/>
        </a:ln>
        <a:effectLst/>
      </c:spPr>
    </c:plotArea>
    <c:legend>
      <c:legendPos val="b"/>
      <c:layout>
        <c:manualLayout>
          <c:xMode val="edge"/>
          <c:yMode val="edge"/>
          <c:x val="0.12236650023094221"/>
          <c:y val="0.69220495227120948"/>
          <c:w val="0.87729551500112946"/>
          <c:h val="0.2882305955681124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0406 - fromages'!$C$7</c:f>
              <c:strCache>
                <c:ptCount val="1"/>
                <c:pt idx="0">
                  <c:v>États-Unis</c:v>
                </c:pt>
              </c:strCache>
            </c:strRef>
          </c:tx>
          <c:spPr>
            <a:solidFill>
              <a:srgbClr val="00B050"/>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fromages'!$D$7:$M$7</c:f>
              <c:numCache>
                <c:formatCode>0</c:formatCode>
                <c:ptCount val="10"/>
                <c:pt idx="0">
                  <c:v>87784</c:v>
                </c:pt>
                <c:pt idx="1">
                  <c:v>89327</c:v>
                </c:pt>
                <c:pt idx="2">
                  <c:v>91212</c:v>
                </c:pt>
                <c:pt idx="3">
                  <c:v>96234</c:v>
                </c:pt>
                <c:pt idx="4">
                  <c:v>93309</c:v>
                </c:pt>
                <c:pt idx="5">
                  <c:v>91269</c:v>
                </c:pt>
                <c:pt idx="6">
                  <c:v>104260</c:v>
                </c:pt>
                <c:pt idx="7">
                  <c:v>120200</c:v>
                </c:pt>
                <c:pt idx="8">
                  <c:v>112628</c:v>
                </c:pt>
                <c:pt idx="9">
                  <c:v>168096</c:v>
                </c:pt>
              </c:numCache>
            </c:numRef>
          </c:val>
          <c:extLst>
            <c:ext xmlns:c16="http://schemas.microsoft.com/office/drawing/2014/chart" uri="{C3380CC4-5D6E-409C-BE32-E72D297353CC}">
              <c16:uniqueId val="{00000000-C71F-4EF9-83CC-10D59B16418C}"/>
            </c:ext>
          </c:extLst>
        </c:ser>
        <c:ser>
          <c:idx val="3"/>
          <c:order val="3"/>
          <c:tx>
            <c:strRef>
              <c:f>'Import. 0406 - fromages'!$C$8</c:f>
              <c:strCache>
                <c:ptCount val="1"/>
                <c:pt idx="0">
                  <c:v>Pays-Bas</c:v>
                </c:pt>
              </c:strCache>
            </c:strRef>
          </c:tx>
          <c:spPr>
            <a:solidFill>
              <a:schemeClr val="tx2"/>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fromages'!$D$8:$M$8</c:f>
              <c:numCache>
                <c:formatCode>0</c:formatCode>
                <c:ptCount val="10"/>
                <c:pt idx="0">
                  <c:v>7847</c:v>
                </c:pt>
                <c:pt idx="1">
                  <c:v>11801</c:v>
                </c:pt>
                <c:pt idx="2">
                  <c:v>9267</c:v>
                </c:pt>
                <c:pt idx="3">
                  <c:v>10419</c:v>
                </c:pt>
                <c:pt idx="4">
                  <c:v>9833</c:v>
                </c:pt>
                <c:pt idx="5">
                  <c:v>7487</c:v>
                </c:pt>
                <c:pt idx="6">
                  <c:v>7422</c:v>
                </c:pt>
                <c:pt idx="7">
                  <c:v>1156</c:v>
                </c:pt>
                <c:pt idx="8">
                  <c:v>0</c:v>
                </c:pt>
                <c:pt idx="9">
                  <c:v>8627</c:v>
                </c:pt>
              </c:numCache>
            </c:numRef>
          </c:val>
          <c:extLst>
            <c:ext xmlns:c16="http://schemas.microsoft.com/office/drawing/2014/chart" uri="{C3380CC4-5D6E-409C-BE32-E72D297353CC}">
              <c16:uniqueId val="{00000001-C71F-4EF9-83CC-10D59B16418C}"/>
            </c:ext>
          </c:extLst>
        </c:ser>
        <c:ser>
          <c:idx val="4"/>
          <c:order val="4"/>
          <c:tx>
            <c:strRef>
              <c:f>'Import. 0406 - fromages'!$C$9</c:f>
              <c:strCache>
                <c:ptCount val="1"/>
                <c:pt idx="0">
                  <c:v>Chili</c:v>
                </c:pt>
              </c:strCache>
            </c:strRef>
          </c:tx>
          <c:spPr>
            <a:solidFill>
              <a:schemeClr val="accent3">
                <a:lumMod val="60000"/>
                <a:lumOff val="40000"/>
              </a:schemeClr>
            </a:solidFill>
            <a:ln>
              <a:solidFill>
                <a:schemeClr val="tx2">
                  <a:lumMod val="20000"/>
                  <a:lumOff val="80000"/>
                </a:schemeClr>
              </a:solid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fromages'!$D$9:$M$9</c:f>
              <c:numCache>
                <c:formatCode>0</c:formatCode>
                <c:ptCount val="10"/>
                <c:pt idx="0">
                  <c:v>3350</c:v>
                </c:pt>
                <c:pt idx="1">
                  <c:v>3187</c:v>
                </c:pt>
                <c:pt idx="2">
                  <c:v>4090</c:v>
                </c:pt>
                <c:pt idx="3">
                  <c:v>2878</c:v>
                </c:pt>
                <c:pt idx="4">
                  <c:v>4150</c:v>
                </c:pt>
                <c:pt idx="5">
                  <c:v>4214</c:v>
                </c:pt>
                <c:pt idx="6">
                  <c:v>3510</c:v>
                </c:pt>
                <c:pt idx="7">
                  <c:v>988</c:v>
                </c:pt>
                <c:pt idx="8">
                  <c:v>500</c:v>
                </c:pt>
                <c:pt idx="9">
                  <c:v>7186</c:v>
                </c:pt>
              </c:numCache>
            </c:numRef>
          </c:val>
          <c:extLst>
            <c:ext xmlns:c16="http://schemas.microsoft.com/office/drawing/2014/chart" uri="{C3380CC4-5D6E-409C-BE32-E72D297353CC}">
              <c16:uniqueId val="{00000002-C71F-4EF9-83CC-10D59B16418C}"/>
            </c:ext>
          </c:extLst>
        </c:ser>
        <c:ser>
          <c:idx val="5"/>
          <c:order val="5"/>
          <c:tx>
            <c:strRef>
              <c:f>'Import. 0406 - fromages'!$C$10</c:f>
              <c:strCache>
                <c:ptCount val="1"/>
                <c:pt idx="0">
                  <c:v>Nouvelle-Zélande</c:v>
                </c:pt>
              </c:strCache>
            </c:strRef>
          </c:tx>
          <c:spPr>
            <a:solidFill>
              <a:schemeClr val="bg2">
                <a:lumMod val="75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fromages'!$D$10:$M$10</c:f>
              <c:numCache>
                <c:formatCode>0</c:formatCode>
                <c:ptCount val="10"/>
                <c:pt idx="0">
                  <c:v>5131</c:v>
                </c:pt>
                <c:pt idx="1">
                  <c:v>5428</c:v>
                </c:pt>
                <c:pt idx="2">
                  <c:v>4076</c:v>
                </c:pt>
                <c:pt idx="3">
                  <c:v>3308</c:v>
                </c:pt>
                <c:pt idx="4">
                  <c:v>3940</c:v>
                </c:pt>
                <c:pt idx="5">
                  <c:v>2740</c:v>
                </c:pt>
                <c:pt idx="6">
                  <c:v>3127</c:v>
                </c:pt>
                <c:pt idx="7">
                  <c:v>711</c:v>
                </c:pt>
                <c:pt idx="8">
                  <c:v>1217</c:v>
                </c:pt>
                <c:pt idx="9">
                  <c:v>5310</c:v>
                </c:pt>
              </c:numCache>
            </c:numRef>
          </c:val>
          <c:extLst>
            <c:ext xmlns:c16="http://schemas.microsoft.com/office/drawing/2014/chart" uri="{C3380CC4-5D6E-409C-BE32-E72D297353CC}">
              <c16:uniqueId val="{00000003-C71F-4EF9-83CC-10D59B16418C}"/>
            </c:ext>
          </c:extLst>
        </c:ser>
        <c:ser>
          <c:idx val="6"/>
          <c:order val="6"/>
          <c:tx>
            <c:strRef>
              <c:f>'Import. 0406 - fromages'!$C$11</c:f>
              <c:strCache>
                <c:ptCount val="1"/>
                <c:pt idx="0">
                  <c:v>Uruguay</c:v>
                </c:pt>
              </c:strCache>
            </c:strRef>
          </c:tx>
          <c:spPr>
            <a:solidFill>
              <a:schemeClr val="accent3">
                <a:lumMod val="75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fromages'!$D$11:$M$11</c:f>
              <c:numCache>
                <c:formatCode>0</c:formatCode>
                <c:ptCount val="10"/>
                <c:pt idx="0">
                  <c:v>7623</c:v>
                </c:pt>
                <c:pt idx="1">
                  <c:v>8979</c:v>
                </c:pt>
                <c:pt idx="2">
                  <c:v>8011</c:v>
                </c:pt>
                <c:pt idx="3">
                  <c:v>6300</c:v>
                </c:pt>
                <c:pt idx="4">
                  <c:v>5725</c:v>
                </c:pt>
                <c:pt idx="5">
                  <c:v>5135</c:v>
                </c:pt>
                <c:pt idx="6">
                  <c:v>4574</c:v>
                </c:pt>
                <c:pt idx="7">
                  <c:v>0</c:v>
                </c:pt>
                <c:pt idx="8">
                  <c:v>1061</c:v>
                </c:pt>
                <c:pt idx="9">
                  <c:v>4086</c:v>
                </c:pt>
              </c:numCache>
            </c:numRef>
          </c:val>
          <c:extLst>
            <c:ext xmlns:c16="http://schemas.microsoft.com/office/drawing/2014/chart" uri="{C3380CC4-5D6E-409C-BE32-E72D297353CC}">
              <c16:uniqueId val="{00000004-C71F-4EF9-83CC-10D59B16418C}"/>
            </c:ext>
          </c:extLst>
        </c:ser>
        <c:ser>
          <c:idx val="7"/>
          <c:order val="7"/>
          <c:tx>
            <c:strRef>
              <c:f>'Import. 0406 - fromages'!$C$12</c:f>
              <c:strCache>
                <c:ptCount val="1"/>
                <c:pt idx="0">
                  <c:v>Allemagne</c:v>
                </c:pt>
              </c:strCache>
            </c:strRef>
          </c:tx>
          <c:spPr>
            <a:solidFill>
              <a:schemeClr val="tx2">
                <a:lumMod val="60000"/>
                <a:lumOff val="40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fromages'!$D$12:$M$12</c:f>
              <c:numCache>
                <c:formatCode>0</c:formatCode>
                <c:ptCount val="10"/>
                <c:pt idx="0">
                  <c:v>2024</c:v>
                </c:pt>
                <c:pt idx="1">
                  <c:v>2840</c:v>
                </c:pt>
                <c:pt idx="2">
                  <c:v>2187</c:v>
                </c:pt>
                <c:pt idx="3">
                  <c:v>1329</c:v>
                </c:pt>
                <c:pt idx="4">
                  <c:v>1612</c:v>
                </c:pt>
                <c:pt idx="5">
                  <c:v>1202</c:v>
                </c:pt>
                <c:pt idx="6">
                  <c:v>3973</c:v>
                </c:pt>
                <c:pt idx="7">
                  <c:v>0</c:v>
                </c:pt>
                <c:pt idx="8">
                  <c:v>0</c:v>
                </c:pt>
                <c:pt idx="9">
                  <c:v>1917</c:v>
                </c:pt>
              </c:numCache>
            </c:numRef>
          </c:val>
          <c:extLst>
            <c:ext xmlns:c16="http://schemas.microsoft.com/office/drawing/2014/chart" uri="{C3380CC4-5D6E-409C-BE32-E72D297353CC}">
              <c16:uniqueId val="{00000005-C71F-4EF9-83CC-10D59B16418C}"/>
            </c:ext>
          </c:extLst>
        </c:ser>
        <c:ser>
          <c:idx val="8"/>
          <c:order val="8"/>
          <c:tx>
            <c:strRef>
              <c:f>'Import. 0406 - fromages'!$C$13</c:f>
              <c:strCache>
                <c:ptCount val="1"/>
                <c:pt idx="0">
                  <c:v>Italie</c:v>
                </c:pt>
              </c:strCache>
            </c:strRef>
          </c:tx>
          <c:spPr>
            <a:solidFill>
              <a:schemeClr val="accent5">
                <a:lumMod val="40000"/>
                <a:lumOff val="60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fromages'!$D$13:$M$13</c:f>
              <c:numCache>
                <c:formatCode>0</c:formatCode>
                <c:ptCount val="10"/>
                <c:pt idx="0">
                  <c:v>292</c:v>
                </c:pt>
                <c:pt idx="1">
                  <c:v>359</c:v>
                </c:pt>
                <c:pt idx="2">
                  <c:v>477</c:v>
                </c:pt>
                <c:pt idx="3">
                  <c:v>501</c:v>
                </c:pt>
                <c:pt idx="4">
                  <c:v>573</c:v>
                </c:pt>
                <c:pt idx="5">
                  <c:v>405</c:v>
                </c:pt>
                <c:pt idx="6">
                  <c:v>606</c:v>
                </c:pt>
                <c:pt idx="7">
                  <c:v>374</c:v>
                </c:pt>
                <c:pt idx="8">
                  <c:v>367</c:v>
                </c:pt>
                <c:pt idx="9">
                  <c:v>957</c:v>
                </c:pt>
              </c:numCache>
            </c:numRef>
          </c:val>
          <c:extLst>
            <c:ext xmlns:c16="http://schemas.microsoft.com/office/drawing/2014/chart" uri="{C3380CC4-5D6E-409C-BE32-E72D297353CC}">
              <c16:uniqueId val="{00000006-C71F-4EF9-83CC-10D59B16418C}"/>
            </c:ext>
          </c:extLst>
        </c:ser>
        <c:ser>
          <c:idx val="9"/>
          <c:order val="9"/>
          <c:tx>
            <c:strRef>
              <c:f>'Import. 0406 - fromages'!$C$14</c:f>
              <c:strCache>
                <c:ptCount val="1"/>
                <c:pt idx="0">
                  <c:v>Espagne</c:v>
                </c:pt>
              </c:strCache>
            </c:strRef>
          </c:tx>
          <c:spPr>
            <a:solidFill>
              <a:schemeClr val="accent5"/>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fromages'!$D$14:$M$14</c:f>
              <c:numCache>
                <c:formatCode>0</c:formatCode>
                <c:ptCount val="10"/>
                <c:pt idx="0">
                  <c:v>376</c:v>
                </c:pt>
                <c:pt idx="1">
                  <c:v>438</c:v>
                </c:pt>
                <c:pt idx="2">
                  <c:v>436</c:v>
                </c:pt>
                <c:pt idx="3">
                  <c:v>444</c:v>
                </c:pt>
                <c:pt idx="4">
                  <c:v>474</c:v>
                </c:pt>
                <c:pt idx="5">
                  <c:v>448</c:v>
                </c:pt>
                <c:pt idx="6">
                  <c:v>414</c:v>
                </c:pt>
                <c:pt idx="7">
                  <c:v>13</c:v>
                </c:pt>
                <c:pt idx="8">
                  <c:v>152</c:v>
                </c:pt>
                <c:pt idx="9">
                  <c:v>615</c:v>
                </c:pt>
              </c:numCache>
            </c:numRef>
          </c:val>
          <c:extLst>
            <c:ext xmlns:c16="http://schemas.microsoft.com/office/drawing/2014/chart" uri="{C3380CC4-5D6E-409C-BE32-E72D297353CC}">
              <c16:uniqueId val="{00000007-C71F-4EF9-83CC-10D59B16418C}"/>
            </c:ext>
          </c:extLst>
        </c:ser>
        <c:ser>
          <c:idx val="10"/>
          <c:order val="10"/>
          <c:tx>
            <c:strRef>
              <c:f>'Import. 0406 - fromages'!$C$15</c:f>
              <c:strCache>
                <c:ptCount val="1"/>
                <c:pt idx="0">
                  <c:v>Danemark</c:v>
                </c:pt>
              </c:strCache>
            </c:strRef>
          </c:tx>
          <c:spPr>
            <a:solidFill>
              <a:schemeClr val="tx2">
                <a:lumMod val="20000"/>
                <a:lumOff val="80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fromages'!$D$15:$M$15</c:f>
              <c:numCache>
                <c:formatCode>0</c:formatCode>
                <c:ptCount val="10"/>
                <c:pt idx="0">
                  <c:v>908</c:v>
                </c:pt>
                <c:pt idx="1">
                  <c:v>2313</c:v>
                </c:pt>
                <c:pt idx="2">
                  <c:v>1002</c:v>
                </c:pt>
                <c:pt idx="3">
                  <c:v>735</c:v>
                </c:pt>
                <c:pt idx="4">
                  <c:v>375</c:v>
                </c:pt>
                <c:pt idx="5">
                  <c:v>335</c:v>
                </c:pt>
                <c:pt idx="6">
                  <c:v>275</c:v>
                </c:pt>
                <c:pt idx="7">
                  <c:v>220</c:v>
                </c:pt>
                <c:pt idx="8">
                  <c:v>85</c:v>
                </c:pt>
                <c:pt idx="9">
                  <c:v>383</c:v>
                </c:pt>
              </c:numCache>
            </c:numRef>
          </c:val>
          <c:extLst>
            <c:ext xmlns:c16="http://schemas.microsoft.com/office/drawing/2014/chart" uri="{C3380CC4-5D6E-409C-BE32-E72D297353CC}">
              <c16:uniqueId val="{00000008-C71F-4EF9-83CC-10D59B16418C}"/>
            </c:ext>
          </c:extLst>
        </c:ser>
        <c:ser>
          <c:idx val="11"/>
          <c:order val="11"/>
          <c:tx>
            <c:strRef>
              <c:f>'Import. 0406 - fromages'!$C$16</c:f>
              <c:strCache>
                <c:ptCount val="1"/>
                <c:pt idx="0">
                  <c:v>Lituanie</c:v>
                </c:pt>
              </c:strCache>
            </c:strRef>
          </c:tx>
          <c:spPr>
            <a:solidFill>
              <a:schemeClr val="tx2">
                <a:lumMod val="50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fromages'!$D$16:$M$16</c:f>
              <c:numCache>
                <c:formatCode>0</c:formatCode>
                <c:ptCount val="10"/>
                <c:pt idx="0">
                  <c:v>0</c:v>
                </c:pt>
                <c:pt idx="1">
                  <c:v>0</c:v>
                </c:pt>
                <c:pt idx="2">
                  <c:v>0</c:v>
                </c:pt>
                <c:pt idx="3">
                  <c:v>5</c:v>
                </c:pt>
                <c:pt idx="4">
                  <c:v>213</c:v>
                </c:pt>
                <c:pt idx="5">
                  <c:v>142</c:v>
                </c:pt>
                <c:pt idx="6">
                  <c:v>536</c:v>
                </c:pt>
                <c:pt idx="7">
                  <c:v>281</c:v>
                </c:pt>
                <c:pt idx="8">
                  <c:v>61</c:v>
                </c:pt>
                <c:pt idx="9">
                  <c:v>299</c:v>
                </c:pt>
              </c:numCache>
            </c:numRef>
          </c:val>
          <c:extLst>
            <c:ext xmlns:c16="http://schemas.microsoft.com/office/drawing/2014/chart" uri="{C3380CC4-5D6E-409C-BE32-E72D297353CC}">
              <c16:uniqueId val="{00000009-C71F-4EF9-83CC-10D59B16418C}"/>
            </c:ext>
          </c:extLst>
        </c:ser>
        <c:ser>
          <c:idx val="13"/>
          <c:order val="12"/>
          <c:tx>
            <c:strRef>
              <c:f>'Import. 0406 - fromages'!$C$18</c:f>
              <c:strCache>
                <c:ptCount val="1"/>
                <c:pt idx="0">
                  <c:v>Autres</c:v>
                </c:pt>
              </c:strCache>
            </c:strRef>
          </c:tx>
          <c:spPr>
            <a:solidFill>
              <a:schemeClr val="bg1">
                <a:lumMod val="85000"/>
              </a:schemeClr>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fromages'!$D$18:$M$18</c:f>
              <c:numCache>
                <c:formatCode>0</c:formatCode>
                <c:ptCount val="10"/>
                <c:pt idx="0">
                  <c:v>589</c:v>
                </c:pt>
                <c:pt idx="1">
                  <c:v>1303</c:v>
                </c:pt>
                <c:pt idx="2">
                  <c:v>635</c:v>
                </c:pt>
                <c:pt idx="3">
                  <c:v>585</c:v>
                </c:pt>
                <c:pt idx="4">
                  <c:v>538</c:v>
                </c:pt>
                <c:pt idx="5">
                  <c:v>313</c:v>
                </c:pt>
                <c:pt idx="6">
                  <c:v>2897</c:v>
                </c:pt>
                <c:pt idx="7">
                  <c:v>32044</c:v>
                </c:pt>
                <c:pt idx="8">
                  <c:v>64798</c:v>
                </c:pt>
                <c:pt idx="9">
                  <c:v>256</c:v>
                </c:pt>
              </c:numCache>
            </c:numRef>
          </c:val>
          <c:extLst>
            <c:ext xmlns:c16="http://schemas.microsoft.com/office/drawing/2014/chart" uri="{C3380CC4-5D6E-409C-BE32-E72D297353CC}">
              <c16:uniqueId val="{0000000B-C71F-4EF9-83CC-10D59B16418C}"/>
            </c:ext>
          </c:extLst>
        </c:ser>
        <c:ser>
          <c:idx val="12"/>
          <c:order val="13"/>
          <c:tx>
            <c:strRef>
              <c:f>'Import. 0406 - fromages'!$C$17</c:f>
              <c:strCache>
                <c:ptCount val="1"/>
                <c:pt idx="0">
                  <c:v>France (12)</c:v>
                </c:pt>
              </c:strCache>
            </c:strRef>
          </c:tx>
          <c:spPr>
            <a:solidFill>
              <a:srgbClr val="00B0F0"/>
            </a:solidFill>
            <a:ln>
              <a:noFill/>
            </a:ln>
            <a:effectLst/>
          </c:spPr>
          <c:invertIfNegative val="0"/>
          <c:cat>
            <c:strRef>
              <c:f>'Import. 0406 - fromages'!$D$4:$M$4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fromages'!$D$17:$M$17</c:f>
              <c:numCache>
                <c:formatCode>0</c:formatCode>
                <c:ptCount val="10"/>
                <c:pt idx="0">
                  <c:v>130</c:v>
                </c:pt>
                <c:pt idx="1">
                  <c:v>120</c:v>
                </c:pt>
                <c:pt idx="2">
                  <c:v>117</c:v>
                </c:pt>
                <c:pt idx="3">
                  <c:v>237</c:v>
                </c:pt>
                <c:pt idx="4">
                  <c:v>287</c:v>
                </c:pt>
                <c:pt idx="5">
                  <c:v>281</c:v>
                </c:pt>
                <c:pt idx="6">
                  <c:v>249</c:v>
                </c:pt>
                <c:pt idx="7">
                  <c:v>51</c:v>
                </c:pt>
                <c:pt idx="8">
                  <c:v>15</c:v>
                </c:pt>
                <c:pt idx="9">
                  <c:v>199</c:v>
                </c:pt>
              </c:numCache>
            </c:numRef>
          </c:val>
          <c:extLst>
            <c:ext xmlns:c16="http://schemas.microsoft.com/office/drawing/2014/chart" uri="{C3380CC4-5D6E-409C-BE32-E72D297353CC}">
              <c16:uniqueId val="{0000000A-C71F-4EF9-83CC-10D59B16418C}"/>
            </c:ext>
          </c:extLst>
        </c:ser>
        <c:dLbls>
          <c:showLegendKey val="0"/>
          <c:showVal val="0"/>
          <c:showCatName val="0"/>
          <c:showSerName val="0"/>
          <c:showPercent val="0"/>
          <c:showBubbleSize val="0"/>
        </c:dLbls>
        <c:gapWidth val="150"/>
        <c:overlap val="100"/>
        <c:axId val="638430872"/>
        <c:axId val="638429304"/>
        <c:extLst>
          <c:ext xmlns:c15="http://schemas.microsoft.com/office/drawing/2012/chart" uri="{02D57815-91ED-43cb-92C2-25804820EDAC}">
            <c15:filteredBarSeries>
              <c15:ser>
                <c:idx val="0"/>
                <c:order val="0"/>
                <c:tx>
                  <c:strRef>
                    <c:extLst>
                      <c:ext uri="{02D57815-91ED-43cb-92C2-25804820EDAC}">
                        <c15:formulaRef>
                          <c15:sqref>'Import. 0406 - fromages'!$C$5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0406 - fromages'!$D$4:$M$4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0406 - fromages'!$D$5:$M$5</c15:sqref>
                        </c15:formulaRef>
                      </c:ext>
                    </c:extLst>
                    <c:numCache>
                      <c:formatCode>0</c:formatCode>
                      <c:ptCount val="10"/>
                      <c:pt idx="0">
                        <c:v>116054</c:v>
                      </c:pt>
                      <c:pt idx="1">
                        <c:v>126095</c:v>
                      </c:pt>
                      <c:pt idx="2">
                        <c:v>121510</c:v>
                      </c:pt>
                      <c:pt idx="3">
                        <c:v>122975</c:v>
                      </c:pt>
                      <c:pt idx="4">
                        <c:v>121029</c:v>
                      </c:pt>
                      <c:pt idx="5">
                        <c:v>113971</c:v>
                      </c:pt>
                      <c:pt idx="6">
                        <c:v>131843</c:v>
                      </c:pt>
                      <c:pt idx="7">
                        <c:v>156038</c:v>
                      </c:pt>
                      <c:pt idx="8">
                        <c:v>180884</c:v>
                      </c:pt>
                      <c:pt idx="9">
                        <c:v>197931</c:v>
                      </c:pt>
                    </c:numCache>
                  </c:numRef>
                </c:val>
                <c:extLst>
                  <c:ext xmlns:c16="http://schemas.microsoft.com/office/drawing/2014/chart" uri="{C3380CC4-5D6E-409C-BE32-E72D297353CC}">
                    <c16:uniqueId val="{0000000C-C71F-4EF9-83CC-10D59B16418C}"/>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0406 - fromages'!$C$6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0406 - fromages'!$D$4:$M$4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0406 - fromages'!$D$6:$M$6</c15:sqref>
                        </c15:formulaRef>
                      </c:ext>
                    </c:extLst>
                    <c:numCache>
                      <c:formatCode>0</c:formatCode>
                      <c:ptCount val="10"/>
                      <c:pt idx="0">
                        <c:v>11785</c:v>
                      </c:pt>
                      <c:pt idx="1">
                        <c:v>18838</c:v>
                      </c:pt>
                      <c:pt idx="2">
                        <c:v>13892</c:v>
                      </c:pt>
                      <c:pt idx="3">
                        <c:v>13813</c:v>
                      </c:pt>
                      <c:pt idx="4">
                        <c:v>13641</c:v>
                      </c:pt>
                      <c:pt idx="5">
                        <c:v>10523</c:v>
                      </c:pt>
                      <c:pt idx="6">
                        <c:v>13598</c:v>
                      </c:pt>
                      <c:pt idx="7">
                        <c:v>2096</c:v>
                      </c:pt>
                      <c:pt idx="8">
                        <c:v>680</c:v>
                      </c:pt>
                      <c:pt idx="9">
                        <c:v>12998</c:v>
                      </c:pt>
                    </c:numCache>
                  </c:numRef>
                </c:val>
                <c:extLst xmlns:c15="http://schemas.microsoft.com/office/drawing/2012/chart">
                  <c:ext xmlns:c16="http://schemas.microsoft.com/office/drawing/2014/chart" uri="{C3380CC4-5D6E-409C-BE32-E72D297353CC}">
                    <c16:uniqueId val="{0000000D-C71F-4EF9-83CC-10D59B16418C}"/>
                  </c:ext>
                </c:extLst>
              </c15:ser>
            </c15:filteredBarSeries>
          </c:ext>
        </c:extLst>
      </c:barChart>
      <c:catAx>
        <c:axId val="6384308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9304"/>
        <c:crosses val="autoZero"/>
        <c:auto val="1"/>
        <c:lblAlgn val="ctr"/>
        <c:lblOffset val="100"/>
        <c:noMultiLvlLbl val="0"/>
      </c:catAx>
      <c:valAx>
        <c:axId val="638429304"/>
        <c:scaling>
          <c:orientation val="minMax"/>
          <c:max val="200000"/>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30872"/>
        <c:crosses val="autoZero"/>
        <c:crossBetween val="between"/>
        <c:dispUnits>
          <c:builtInUnit val="thousand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255852250575293"/>
          <c:y val="0.69291872274500799"/>
          <c:w val="0.87684942036022817"/>
          <c:h val="0.2875621946621200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0406 - fromages'!$C$38</c:f>
              <c:strCache>
                <c:ptCount val="1"/>
                <c:pt idx="0">
                  <c:v>États-Unis</c:v>
                </c:pt>
              </c:strCache>
            </c:strRef>
          </c:tx>
          <c:spPr>
            <a:solidFill>
              <a:srgbClr val="00B050"/>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fromages'!$D$38:$M$38</c:f>
              <c:numCache>
                <c:formatCode>0%</c:formatCode>
                <c:ptCount val="10"/>
                <c:pt idx="0">
                  <c:v>0.75640650042221724</c:v>
                </c:pt>
                <c:pt idx="1">
                  <c:v>0.70841032554819783</c:v>
                </c:pt>
                <c:pt idx="2">
                  <c:v>0.75065426713850714</c:v>
                </c:pt>
                <c:pt idx="3">
                  <c:v>0.78254929863793454</c:v>
                </c:pt>
                <c:pt idx="4">
                  <c:v>0.77096398383858411</c:v>
                </c:pt>
                <c:pt idx="5">
                  <c:v>0.80080897772240311</c:v>
                </c:pt>
                <c:pt idx="6">
                  <c:v>0.79078904454540633</c:v>
                </c:pt>
                <c:pt idx="7">
                  <c:v>0.77032517720042559</c:v>
                </c:pt>
                <c:pt idx="8">
                  <c:v>0.622653192101015</c:v>
                </c:pt>
                <c:pt idx="9">
                  <c:v>0.84926565318216951</c:v>
                </c:pt>
              </c:numCache>
            </c:numRef>
          </c:val>
          <c:extLst>
            <c:ext xmlns:c16="http://schemas.microsoft.com/office/drawing/2014/chart" uri="{C3380CC4-5D6E-409C-BE32-E72D297353CC}">
              <c16:uniqueId val="{00000000-E243-4D10-BA65-0A9D7F15D6E9}"/>
            </c:ext>
          </c:extLst>
        </c:ser>
        <c:ser>
          <c:idx val="2"/>
          <c:order val="2"/>
          <c:tx>
            <c:strRef>
              <c:f>'Import. 0406 - fromages'!$C$39</c:f>
              <c:strCache>
                <c:ptCount val="1"/>
                <c:pt idx="0">
                  <c:v>Pays-Bas</c:v>
                </c:pt>
              </c:strCache>
            </c:strRef>
          </c:tx>
          <c:spPr>
            <a:solidFill>
              <a:schemeClr val="tx2"/>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fromages'!$D$39:$M$39</c:f>
              <c:numCache>
                <c:formatCode>0%</c:formatCode>
                <c:ptCount val="10"/>
                <c:pt idx="0">
                  <c:v>6.7615075740603506E-2</c:v>
                </c:pt>
                <c:pt idx="1">
                  <c:v>9.3588167651373969E-2</c:v>
                </c:pt>
                <c:pt idx="2">
                  <c:v>7.626532795654678E-2</c:v>
                </c:pt>
                <c:pt idx="3">
                  <c:v>8.4724537507623501E-2</c:v>
                </c:pt>
                <c:pt idx="4">
                  <c:v>8.124499086995679E-2</c:v>
                </c:pt>
                <c:pt idx="5">
                  <c:v>6.569214975739443E-2</c:v>
                </c:pt>
                <c:pt idx="6">
                  <c:v>5.6294228741761036E-2</c:v>
                </c:pt>
                <c:pt idx="7">
                  <c:v>7.408451787385124E-3</c:v>
                </c:pt>
                <c:pt idx="8">
                  <c:v>0</c:v>
                </c:pt>
                <c:pt idx="9">
                  <c:v>4.3585896095103847E-2</c:v>
                </c:pt>
              </c:numCache>
            </c:numRef>
          </c:val>
          <c:extLst>
            <c:ext xmlns:c16="http://schemas.microsoft.com/office/drawing/2014/chart" uri="{C3380CC4-5D6E-409C-BE32-E72D297353CC}">
              <c16:uniqueId val="{00000001-E243-4D10-BA65-0A9D7F15D6E9}"/>
            </c:ext>
          </c:extLst>
        </c:ser>
        <c:ser>
          <c:idx val="3"/>
          <c:order val="3"/>
          <c:tx>
            <c:strRef>
              <c:f>'Import. 0406 - fromages'!$C$40</c:f>
              <c:strCache>
                <c:ptCount val="1"/>
                <c:pt idx="0">
                  <c:v>Chili</c:v>
                </c:pt>
              </c:strCache>
            </c:strRef>
          </c:tx>
          <c:spPr>
            <a:solidFill>
              <a:schemeClr val="accent3">
                <a:lumMod val="60000"/>
                <a:lumOff val="40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fromages'!$D$40:$M$40</c:f>
              <c:numCache>
                <c:formatCode>0%</c:formatCode>
                <c:ptCount val="10"/>
                <c:pt idx="0">
                  <c:v>2.8865872783359472E-2</c:v>
                </c:pt>
                <c:pt idx="1">
                  <c:v>2.5274594551726873E-2</c:v>
                </c:pt>
                <c:pt idx="2">
                  <c:v>3.36597810879763E-2</c:v>
                </c:pt>
                <c:pt idx="3">
                  <c:v>2.3403130717625533E-2</c:v>
                </c:pt>
                <c:pt idx="4">
                  <c:v>3.4289302563848337E-2</c:v>
                </c:pt>
                <c:pt idx="5">
                  <c:v>3.697431802827035E-2</c:v>
                </c:pt>
                <c:pt idx="6">
                  <c:v>2.6622573818860309E-2</c:v>
                </c:pt>
                <c:pt idx="7">
                  <c:v>6.3317909739935146E-3</c:v>
                </c:pt>
                <c:pt idx="8">
                  <c:v>2.7642024723026912E-3</c:v>
                </c:pt>
                <c:pt idx="9">
                  <c:v>3.6305581237906136E-2</c:v>
                </c:pt>
              </c:numCache>
            </c:numRef>
          </c:val>
          <c:extLst>
            <c:ext xmlns:c16="http://schemas.microsoft.com/office/drawing/2014/chart" uri="{C3380CC4-5D6E-409C-BE32-E72D297353CC}">
              <c16:uniqueId val="{00000002-E243-4D10-BA65-0A9D7F15D6E9}"/>
            </c:ext>
          </c:extLst>
        </c:ser>
        <c:ser>
          <c:idx val="4"/>
          <c:order val="4"/>
          <c:tx>
            <c:strRef>
              <c:f>'Import. 0406 - fromages'!$C$41</c:f>
              <c:strCache>
                <c:ptCount val="1"/>
                <c:pt idx="0">
                  <c:v>Nouvelle-Zélande</c:v>
                </c:pt>
              </c:strCache>
            </c:strRef>
          </c:tx>
          <c:spPr>
            <a:solidFill>
              <a:schemeClr val="bg2">
                <a:lumMod val="75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fromages'!$D$41:$M$41</c:f>
              <c:numCache>
                <c:formatCode>0%</c:formatCode>
                <c:ptCount val="10"/>
                <c:pt idx="0">
                  <c:v>4.4212177089975359E-2</c:v>
                </c:pt>
                <c:pt idx="1">
                  <c:v>4.3046909076489948E-2</c:v>
                </c:pt>
                <c:pt idx="2">
                  <c:v>3.3544564233396426E-2</c:v>
                </c:pt>
                <c:pt idx="3">
                  <c:v>2.6899776377312463E-2</c:v>
                </c:pt>
                <c:pt idx="4">
                  <c:v>3.2554181229292156E-2</c:v>
                </c:pt>
                <c:pt idx="5">
                  <c:v>2.4041203464039099E-2</c:v>
                </c:pt>
                <c:pt idx="6">
                  <c:v>2.371760351326957E-2</c:v>
                </c:pt>
                <c:pt idx="7">
                  <c:v>4.55658237096092E-3</c:v>
                </c:pt>
                <c:pt idx="8">
                  <c:v>6.7280688175847501E-3</c:v>
                </c:pt>
                <c:pt idx="9">
                  <c:v>2.6827530806190037E-2</c:v>
                </c:pt>
              </c:numCache>
            </c:numRef>
          </c:val>
          <c:extLst>
            <c:ext xmlns:c16="http://schemas.microsoft.com/office/drawing/2014/chart" uri="{C3380CC4-5D6E-409C-BE32-E72D297353CC}">
              <c16:uniqueId val="{00000003-E243-4D10-BA65-0A9D7F15D6E9}"/>
            </c:ext>
          </c:extLst>
        </c:ser>
        <c:ser>
          <c:idx val="5"/>
          <c:order val="5"/>
          <c:tx>
            <c:strRef>
              <c:f>'Import. 0406 - fromages'!$C$42</c:f>
              <c:strCache>
                <c:ptCount val="1"/>
                <c:pt idx="0">
                  <c:v>Uruguay</c:v>
                </c:pt>
              </c:strCache>
            </c:strRef>
          </c:tx>
          <c:spPr>
            <a:solidFill>
              <a:schemeClr val="accent3">
                <a:lumMod val="50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fromages'!$D$42:$M$42</c:f>
              <c:numCache>
                <c:formatCode>0%</c:formatCode>
                <c:ptCount val="10"/>
                <c:pt idx="0">
                  <c:v>6.568493976941768E-2</c:v>
                </c:pt>
                <c:pt idx="1">
                  <c:v>7.1208216027598234E-2</c:v>
                </c:pt>
                <c:pt idx="2">
                  <c:v>6.5928730145667025E-2</c:v>
                </c:pt>
                <c:pt idx="3">
                  <c:v>5.1229924781459643E-2</c:v>
                </c:pt>
                <c:pt idx="4">
                  <c:v>4.7302712573019691E-2</c:v>
                </c:pt>
                <c:pt idx="5">
                  <c:v>4.5055321090452835E-2</c:v>
                </c:pt>
                <c:pt idx="6">
                  <c:v>3.4692778532041897E-2</c:v>
                </c:pt>
                <c:pt idx="7">
                  <c:v>0</c:v>
                </c:pt>
                <c:pt idx="8">
                  <c:v>5.8656376462263111E-3</c:v>
                </c:pt>
                <c:pt idx="9">
                  <c:v>2.0643557603407248E-2</c:v>
                </c:pt>
              </c:numCache>
            </c:numRef>
          </c:val>
          <c:extLst>
            <c:ext xmlns:c16="http://schemas.microsoft.com/office/drawing/2014/chart" uri="{C3380CC4-5D6E-409C-BE32-E72D297353CC}">
              <c16:uniqueId val="{00000004-E243-4D10-BA65-0A9D7F15D6E9}"/>
            </c:ext>
          </c:extLst>
        </c:ser>
        <c:ser>
          <c:idx val="6"/>
          <c:order val="6"/>
          <c:tx>
            <c:strRef>
              <c:f>'Import. 0406 - fromages'!$C$43</c:f>
              <c:strCache>
                <c:ptCount val="1"/>
                <c:pt idx="0">
                  <c:v>Allemagne</c:v>
                </c:pt>
              </c:strCache>
            </c:strRef>
          </c:tx>
          <c:spPr>
            <a:solidFill>
              <a:schemeClr val="tx2">
                <a:lumMod val="60000"/>
                <a:lumOff val="40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fromages'!$D$43:$M$43</c:f>
              <c:numCache>
                <c:formatCode>0%</c:formatCode>
                <c:ptCount val="10"/>
                <c:pt idx="0">
                  <c:v>1.7440157168214798E-2</c:v>
                </c:pt>
                <c:pt idx="1">
                  <c:v>2.252270113803085E-2</c:v>
                </c:pt>
                <c:pt idx="2">
                  <c:v>1.7998518640441115E-2</c:v>
                </c:pt>
                <c:pt idx="3">
                  <c:v>1.0807074608660297E-2</c:v>
                </c:pt>
                <c:pt idx="4">
                  <c:v>1.3319121863355064E-2</c:v>
                </c:pt>
                <c:pt idx="5">
                  <c:v>1.0546542541523721E-2</c:v>
                </c:pt>
                <c:pt idx="6">
                  <c:v>3.0134326433712826E-2</c:v>
                </c:pt>
                <c:pt idx="7">
                  <c:v>0</c:v>
                </c:pt>
                <c:pt idx="8">
                  <c:v>0</c:v>
                </c:pt>
                <c:pt idx="9">
                  <c:v>9.685193324946573E-3</c:v>
                </c:pt>
              </c:numCache>
            </c:numRef>
          </c:val>
          <c:extLst>
            <c:ext xmlns:c16="http://schemas.microsoft.com/office/drawing/2014/chart" uri="{C3380CC4-5D6E-409C-BE32-E72D297353CC}">
              <c16:uniqueId val="{00000005-E243-4D10-BA65-0A9D7F15D6E9}"/>
            </c:ext>
          </c:extLst>
        </c:ser>
        <c:ser>
          <c:idx val="7"/>
          <c:order val="7"/>
          <c:tx>
            <c:strRef>
              <c:f>'Import. 0406 - fromages'!$C$44</c:f>
              <c:strCache>
                <c:ptCount val="1"/>
                <c:pt idx="0">
                  <c:v>Italie</c:v>
                </c:pt>
              </c:strCache>
            </c:strRef>
          </c:tx>
          <c:spPr>
            <a:solidFill>
              <a:schemeClr val="accent5">
                <a:lumMod val="40000"/>
                <a:lumOff val="60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fromages'!$D$44:$M$44</c:f>
              <c:numCache>
                <c:formatCode>0%</c:formatCode>
                <c:ptCount val="10"/>
                <c:pt idx="0">
                  <c:v>2.5160701052958107E-3</c:v>
                </c:pt>
                <c:pt idx="1">
                  <c:v>2.8470597565327729E-3</c:v>
                </c:pt>
                <c:pt idx="2">
                  <c:v>3.9256028310427123E-3</c:v>
                </c:pt>
                <c:pt idx="3">
                  <c:v>4.0739987802398863E-3</c:v>
                </c:pt>
                <c:pt idx="4">
                  <c:v>4.7344024985747218E-3</c:v>
                </c:pt>
                <c:pt idx="5">
                  <c:v>3.5535355485167277E-3</c:v>
                </c:pt>
                <c:pt idx="6">
                  <c:v>4.5963759926579339E-3</c:v>
                </c:pt>
                <c:pt idx="7">
                  <c:v>2.3968520488598932E-3</c:v>
                </c:pt>
                <c:pt idx="8">
                  <c:v>2.0289246146701755E-3</c:v>
                </c:pt>
                <c:pt idx="9">
                  <c:v>4.8350182639404641E-3</c:v>
                </c:pt>
              </c:numCache>
            </c:numRef>
          </c:val>
          <c:extLst>
            <c:ext xmlns:c16="http://schemas.microsoft.com/office/drawing/2014/chart" uri="{C3380CC4-5D6E-409C-BE32-E72D297353CC}">
              <c16:uniqueId val="{00000006-E243-4D10-BA65-0A9D7F15D6E9}"/>
            </c:ext>
          </c:extLst>
        </c:ser>
        <c:ser>
          <c:idx val="8"/>
          <c:order val="8"/>
          <c:tx>
            <c:strRef>
              <c:f>'Import. 0406 - fromages'!$C$45</c:f>
              <c:strCache>
                <c:ptCount val="1"/>
                <c:pt idx="0">
                  <c:v>Espagne</c:v>
                </c:pt>
              </c:strCache>
            </c:strRef>
          </c:tx>
          <c:spPr>
            <a:solidFill>
              <a:schemeClr val="accent5"/>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fromages'!$D$45:$M$45</c:f>
              <c:numCache>
                <c:formatCode>0%</c:formatCode>
                <c:ptCount val="10"/>
                <c:pt idx="0">
                  <c:v>3.2398710944904958E-3</c:v>
                </c:pt>
                <c:pt idx="1">
                  <c:v>3.4735715135413773E-3</c:v>
                </c:pt>
                <c:pt idx="2">
                  <c:v>3.5881820426302362E-3</c:v>
                </c:pt>
                <c:pt idx="3">
                  <c:v>3.6104899369790609E-3</c:v>
                </c:pt>
                <c:pt idx="4">
                  <c:v>3.9164167265696654E-3</c:v>
                </c:pt>
                <c:pt idx="5">
                  <c:v>3.9308245079888744E-3</c:v>
                </c:pt>
                <c:pt idx="6">
                  <c:v>3.1400984504296775E-3</c:v>
                </c:pt>
                <c:pt idx="7">
                  <c:v>8.3313039131493612E-5</c:v>
                </c:pt>
                <c:pt idx="8">
                  <c:v>8.4031755158001814E-4</c:v>
                </c:pt>
                <c:pt idx="9">
                  <c:v>3.1071433984570379E-3</c:v>
                </c:pt>
              </c:numCache>
            </c:numRef>
          </c:val>
          <c:extLst>
            <c:ext xmlns:c16="http://schemas.microsoft.com/office/drawing/2014/chart" uri="{C3380CC4-5D6E-409C-BE32-E72D297353CC}">
              <c16:uniqueId val="{00000007-E243-4D10-BA65-0A9D7F15D6E9}"/>
            </c:ext>
          </c:extLst>
        </c:ser>
        <c:ser>
          <c:idx val="9"/>
          <c:order val="9"/>
          <c:tx>
            <c:strRef>
              <c:f>'Import. 0406 - fromages'!$C$46</c:f>
              <c:strCache>
                <c:ptCount val="1"/>
                <c:pt idx="0">
                  <c:v>Danemark</c:v>
                </c:pt>
              </c:strCache>
            </c:strRef>
          </c:tx>
          <c:spPr>
            <a:solidFill>
              <a:schemeClr val="tx2">
                <a:lumMod val="20000"/>
                <a:lumOff val="80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fromages'!$D$46:$M$46</c:f>
              <c:numCache>
                <c:formatCode>0%</c:formatCode>
                <c:ptCount val="10"/>
                <c:pt idx="0">
                  <c:v>7.8239440260568349E-3</c:v>
                </c:pt>
                <c:pt idx="1">
                  <c:v>1.8343312581783577E-2</c:v>
                </c:pt>
                <c:pt idx="2">
                  <c:v>8.2462348777878371E-3</c:v>
                </c:pt>
                <c:pt idx="3">
                  <c:v>5.9768245578369584E-3</c:v>
                </c:pt>
                <c:pt idx="4">
                  <c:v>3.0984309545646085E-3</c:v>
                </c:pt>
                <c:pt idx="5">
                  <c:v>2.9393442191434664E-3</c:v>
                </c:pt>
                <c:pt idx="6">
                  <c:v>2.0858141880873461E-3</c:v>
                </c:pt>
                <c:pt idx="7">
                  <c:v>1.4099129699175841E-3</c:v>
                </c:pt>
                <c:pt idx="8">
                  <c:v>4.6991442029145749E-4</c:v>
                </c:pt>
                <c:pt idx="9">
                  <c:v>1.9350177587138953E-3</c:v>
                </c:pt>
              </c:numCache>
            </c:numRef>
          </c:val>
          <c:extLst>
            <c:ext xmlns:c16="http://schemas.microsoft.com/office/drawing/2014/chart" uri="{C3380CC4-5D6E-409C-BE32-E72D297353CC}">
              <c16:uniqueId val="{00000008-E243-4D10-BA65-0A9D7F15D6E9}"/>
            </c:ext>
          </c:extLst>
        </c:ser>
        <c:ser>
          <c:idx val="10"/>
          <c:order val="10"/>
          <c:tx>
            <c:strRef>
              <c:f>'Import. 0406 - fromages'!$C$47</c:f>
              <c:strCache>
                <c:ptCount val="1"/>
                <c:pt idx="0">
                  <c:v>Lituanie</c:v>
                </c:pt>
              </c:strCache>
            </c:strRef>
          </c:tx>
          <c:spPr>
            <a:solidFill>
              <a:schemeClr val="tx2">
                <a:lumMod val="50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fromages'!$D$47:$M$47</c:f>
              <c:numCache>
                <c:formatCode>0%</c:formatCode>
                <c:ptCount val="10"/>
                <c:pt idx="0">
                  <c:v>0</c:v>
                </c:pt>
                <c:pt idx="1">
                  <c:v>0</c:v>
                </c:pt>
                <c:pt idx="2">
                  <c:v>0</c:v>
                </c:pt>
                <c:pt idx="3">
                  <c:v>4.0658670461475912E-5</c:v>
                </c:pt>
                <c:pt idx="4">
                  <c:v>1.7599087821926977E-3</c:v>
                </c:pt>
                <c:pt idx="5">
                  <c:v>1.2459309824429021E-3</c:v>
                </c:pt>
                <c:pt idx="6">
                  <c:v>4.0654414720538825E-3</c:v>
                </c:pt>
                <c:pt idx="7">
                  <c:v>1.8008433843038235E-3</c:v>
                </c:pt>
                <c:pt idx="8">
                  <c:v>3.3723270162092832E-4</c:v>
                </c:pt>
                <c:pt idx="9">
                  <c:v>1.5106274408758608E-3</c:v>
                </c:pt>
              </c:numCache>
            </c:numRef>
          </c:val>
          <c:extLst>
            <c:ext xmlns:c16="http://schemas.microsoft.com/office/drawing/2014/chart" uri="{C3380CC4-5D6E-409C-BE32-E72D297353CC}">
              <c16:uniqueId val="{00000009-E243-4D10-BA65-0A9D7F15D6E9}"/>
            </c:ext>
          </c:extLst>
        </c:ser>
        <c:ser>
          <c:idx val="12"/>
          <c:order val="11"/>
          <c:tx>
            <c:strRef>
              <c:f>'Import. 0406 - fromages'!$C$49</c:f>
              <c:strCache>
                <c:ptCount val="1"/>
                <c:pt idx="0">
                  <c:v>Autres</c:v>
                </c:pt>
              </c:strCache>
            </c:strRef>
          </c:tx>
          <c:spPr>
            <a:solidFill>
              <a:schemeClr val="bg1">
                <a:lumMod val="85000"/>
              </a:schemeClr>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fromages'!$D$49:$M$49</c:f>
              <c:numCache>
                <c:formatCode>0%</c:formatCode>
                <c:ptCount val="10"/>
                <c:pt idx="0">
                  <c:v>5.0752236028055904E-3</c:v>
                </c:pt>
                <c:pt idx="1">
                  <c:v>1.0333478726357112E-2</c:v>
                </c:pt>
                <c:pt idx="2">
                  <c:v>5.225907332729816E-3</c:v>
                </c:pt>
                <c:pt idx="3">
                  <c:v>4.7570644439926812E-3</c:v>
                </c:pt>
                <c:pt idx="4">
                  <c:v>4.4452156094820254E-3</c:v>
                </c:pt>
                <c:pt idx="5">
                  <c:v>2.7463126584832986E-3</c:v>
                </c:pt>
                <c:pt idx="6">
                  <c:v>2.1973104374141971E-2</c:v>
                </c:pt>
                <c:pt idx="7">
                  <c:v>0.20536023276381393</c:v>
                </c:pt>
                <c:pt idx="8">
                  <c:v>0.35822958360053958</c:v>
                </c:pt>
                <c:pt idx="9">
                  <c:v>1.2933800162682955E-3</c:v>
                </c:pt>
              </c:numCache>
            </c:numRef>
          </c:val>
          <c:extLst>
            <c:ext xmlns:c16="http://schemas.microsoft.com/office/drawing/2014/chart" uri="{C3380CC4-5D6E-409C-BE32-E72D297353CC}">
              <c16:uniqueId val="{0000000B-E243-4D10-BA65-0A9D7F15D6E9}"/>
            </c:ext>
          </c:extLst>
        </c:ser>
        <c:ser>
          <c:idx val="11"/>
          <c:order val="12"/>
          <c:tx>
            <c:strRef>
              <c:f>'Import. 0406 - fromages'!$C$48</c:f>
              <c:strCache>
                <c:ptCount val="1"/>
                <c:pt idx="0">
                  <c:v>France (12)</c:v>
                </c:pt>
              </c:strCache>
            </c:strRef>
          </c:tx>
          <c:spPr>
            <a:solidFill>
              <a:srgbClr val="00B0F0"/>
            </a:solidFill>
            <a:ln>
              <a:noFill/>
            </a:ln>
            <a:effectLst/>
          </c:spPr>
          <c:invertIfNegative val="0"/>
          <c:cat>
            <c:strRef>
              <c:f>'Import. 0406 - fromages'!$D$36:$M$36</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0406 - fromages'!$D$48:$M$48</c:f>
              <c:numCache>
                <c:formatCode>0%</c:formatCode>
                <c:ptCount val="10"/>
                <c:pt idx="0">
                  <c:v>1.1201681975632034E-3</c:v>
                </c:pt>
                <c:pt idx="1">
                  <c:v>9.516634283675007E-4</c:v>
                </c:pt>
                <c:pt idx="2">
                  <c:v>9.6288371327462761E-4</c:v>
                </c:pt>
                <c:pt idx="3">
                  <c:v>1.9272209798739581E-3</c:v>
                </c:pt>
                <c:pt idx="4">
                  <c:v>2.3713324905601137E-3</c:v>
                </c:pt>
                <c:pt idx="5">
                  <c:v>2.4655394793412361E-3</c:v>
                </c:pt>
                <c:pt idx="6">
                  <c:v>1.88860993757727E-3</c:v>
                </c:pt>
                <c:pt idx="7">
                  <c:v>3.2684346120816725E-4</c:v>
                </c:pt>
                <c:pt idx="8">
                  <c:v>8.2926074169080733E-5</c:v>
                </c:pt>
                <c:pt idx="9">
                  <c:v>1.0054008720210578E-3</c:v>
                </c:pt>
              </c:numCache>
            </c:numRef>
          </c:val>
          <c:extLst>
            <c:ext xmlns:c16="http://schemas.microsoft.com/office/drawing/2014/chart" uri="{C3380CC4-5D6E-409C-BE32-E72D297353CC}">
              <c16:uniqueId val="{0000000A-E243-4D10-BA65-0A9D7F15D6E9}"/>
            </c:ext>
          </c:extLst>
        </c:ser>
        <c:dLbls>
          <c:showLegendKey val="0"/>
          <c:showVal val="0"/>
          <c:showCatName val="0"/>
          <c:showSerName val="0"/>
          <c:showPercent val="0"/>
          <c:showBubbleSize val="0"/>
        </c:dLbls>
        <c:gapWidth val="150"/>
        <c:overlap val="100"/>
        <c:axId val="638429696"/>
        <c:axId val="638424208"/>
        <c:extLst>
          <c:ext xmlns:c15="http://schemas.microsoft.com/office/drawing/2012/chart" uri="{02D57815-91ED-43cb-92C2-25804820EDAC}">
            <c15:filteredBarSeries>
              <c15:ser>
                <c:idx val="0"/>
                <c:order val="0"/>
                <c:tx>
                  <c:strRef>
                    <c:extLst>
                      <c:ext uri="{02D57815-91ED-43cb-92C2-25804820EDAC}">
                        <c15:formulaRef>
                          <c15:sqref>'Import. 0406 - fromages'!$C$37</c15:sqref>
                        </c15:formulaRef>
                      </c:ext>
                    </c:extLst>
                    <c:strCache>
                      <c:ptCount val="1"/>
                      <c:pt idx="0">
                        <c:v>10 pays + France</c:v>
                      </c:pt>
                    </c:strCache>
                  </c:strRef>
                </c:tx>
                <c:spPr>
                  <a:solidFill>
                    <a:schemeClr val="accent1"/>
                  </a:solidFill>
                  <a:ln>
                    <a:noFill/>
                  </a:ln>
                  <a:effectLst/>
                </c:spPr>
                <c:invertIfNegative val="0"/>
                <c:cat>
                  <c:strRef>
                    <c:extLst>
                      <c:ext uri="{02D57815-91ED-43cb-92C2-25804820EDAC}">
                        <c15:formulaRef>
                          <c15:sqref>'Import. 0406 - fromages'!$D$36:$M$36</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0406 - fromages'!$D$37:$M$37</c15:sqref>
                        </c15:formulaRef>
                      </c:ext>
                    </c:extLst>
                    <c:numCache>
                      <c:formatCode>0%</c:formatCode>
                      <c:ptCount val="10"/>
                      <c:pt idx="0">
                        <c:v>0.99492477639719457</c:v>
                      </c:pt>
                      <c:pt idx="1">
                        <c:v>0.98966652127364285</c:v>
                      </c:pt>
                      <c:pt idx="2">
                        <c:v>0.99477409266727013</c:v>
                      </c:pt>
                      <c:pt idx="3">
                        <c:v>0.99524293555600729</c:v>
                      </c:pt>
                      <c:pt idx="4">
                        <c:v>0.9955547843905177</c:v>
                      </c:pt>
                      <c:pt idx="5">
                        <c:v>0.99725368734151676</c:v>
                      </c:pt>
                      <c:pt idx="6">
                        <c:v>0.97802689562585821</c:v>
                      </c:pt>
                      <c:pt idx="7">
                        <c:v>0.79463976723618601</c:v>
                      </c:pt>
                      <c:pt idx="8">
                        <c:v>0.6417704163994602</c:v>
                      </c:pt>
                      <c:pt idx="9">
                        <c:v>0.99870661998373167</c:v>
                      </c:pt>
                    </c:numCache>
                  </c:numRef>
                </c:val>
                <c:extLst>
                  <c:ext xmlns:c16="http://schemas.microsoft.com/office/drawing/2014/chart" uri="{C3380CC4-5D6E-409C-BE32-E72D297353CC}">
                    <c16:uniqueId val="{0000000C-E243-4D10-BA65-0A9D7F15D6E9}"/>
                  </c:ext>
                </c:extLst>
              </c15:ser>
            </c15:filteredBarSeries>
          </c:ext>
        </c:extLst>
      </c:barChart>
      <c:catAx>
        <c:axId val="638429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4208"/>
        <c:crosses val="autoZero"/>
        <c:auto val="1"/>
        <c:lblAlgn val="ctr"/>
        <c:lblOffset val="100"/>
        <c:noMultiLvlLbl val="0"/>
      </c:catAx>
      <c:valAx>
        <c:axId val="63842420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9696"/>
        <c:crosses val="autoZero"/>
        <c:crossBetween val="between"/>
      </c:valAx>
      <c:spPr>
        <a:noFill/>
        <a:ln>
          <a:noFill/>
        </a:ln>
        <a:effectLst/>
      </c:spPr>
    </c:plotArea>
    <c:legend>
      <c:legendPos val="b"/>
      <c:layout>
        <c:manualLayout>
          <c:xMode val="edge"/>
          <c:yMode val="edge"/>
          <c:x val="0.12138154664633131"/>
          <c:y val="0.69291880140568096"/>
          <c:w val="0.86241202787525462"/>
          <c:h val="0.2875621210013747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0405 - beurre'!$C$7</c:f>
              <c:strCache>
                <c:ptCount val="1"/>
                <c:pt idx="0">
                  <c:v>Nouvelle-Zélande</c:v>
                </c:pt>
              </c:strCache>
            </c:strRef>
          </c:tx>
          <c:spPr>
            <a:solidFill>
              <a:schemeClr val="bg2">
                <a:lumMod val="75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beurre'!$D$7:$M$7</c:f>
              <c:numCache>
                <c:formatCode>0</c:formatCode>
                <c:ptCount val="10"/>
                <c:pt idx="0">
                  <c:v>30221</c:v>
                </c:pt>
                <c:pt idx="1">
                  <c:v>46846</c:v>
                </c:pt>
                <c:pt idx="2">
                  <c:v>31570</c:v>
                </c:pt>
                <c:pt idx="3">
                  <c:v>19560</c:v>
                </c:pt>
                <c:pt idx="4">
                  <c:v>43129</c:v>
                </c:pt>
                <c:pt idx="5">
                  <c:v>29326</c:v>
                </c:pt>
                <c:pt idx="6">
                  <c:v>13266</c:v>
                </c:pt>
                <c:pt idx="7">
                  <c:v>3347</c:v>
                </c:pt>
                <c:pt idx="8">
                  <c:v>4086</c:v>
                </c:pt>
                <c:pt idx="9">
                  <c:v>27617</c:v>
                </c:pt>
              </c:numCache>
            </c:numRef>
          </c:val>
          <c:extLst>
            <c:ext xmlns:c16="http://schemas.microsoft.com/office/drawing/2014/chart" uri="{C3380CC4-5D6E-409C-BE32-E72D297353CC}">
              <c16:uniqueId val="{00000000-4EE1-4C36-B126-45A3080788BC}"/>
            </c:ext>
          </c:extLst>
        </c:ser>
        <c:ser>
          <c:idx val="3"/>
          <c:order val="3"/>
          <c:tx>
            <c:strRef>
              <c:f>'Import. 0405 - beurre'!$C$8</c:f>
              <c:strCache>
                <c:ptCount val="1"/>
                <c:pt idx="0">
                  <c:v>États-Unis</c:v>
                </c:pt>
              </c:strCache>
            </c:strRef>
          </c:tx>
          <c:spPr>
            <a:solidFill>
              <a:srgbClr val="00B050"/>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beurre'!$D$8:$M$8</c:f>
              <c:numCache>
                <c:formatCode>0</c:formatCode>
                <c:ptCount val="10"/>
                <c:pt idx="0">
                  <c:v>1152</c:v>
                </c:pt>
                <c:pt idx="1">
                  <c:v>1697</c:v>
                </c:pt>
                <c:pt idx="2">
                  <c:v>2597</c:v>
                </c:pt>
                <c:pt idx="3">
                  <c:v>4874</c:v>
                </c:pt>
                <c:pt idx="4">
                  <c:v>1848</c:v>
                </c:pt>
                <c:pt idx="5">
                  <c:v>1612</c:v>
                </c:pt>
                <c:pt idx="6">
                  <c:v>3436</c:v>
                </c:pt>
                <c:pt idx="7">
                  <c:v>1076</c:v>
                </c:pt>
                <c:pt idx="8">
                  <c:v>448</c:v>
                </c:pt>
                <c:pt idx="9">
                  <c:v>2885</c:v>
                </c:pt>
              </c:numCache>
            </c:numRef>
          </c:val>
          <c:extLst>
            <c:ext xmlns:c16="http://schemas.microsoft.com/office/drawing/2014/chart" uri="{C3380CC4-5D6E-409C-BE32-E72D297353CC}">
              <c16:uniqueId val="{00000001-4EE1-4C36-B126-45A3080788BC}"/>
            </c:ext>
          </c:extLst>
        </c:ser>
        <c:ser>
          <c:idx val="4"/>
          <c:order val="4"/>
          <c:tx>
            <c:strRef>
              <c:f>'Import. 0405 - beurre'!$C$9</c:f>
              <c:strCache>
                <c:ptCount val="1"/>
                <c:pt idx="0">
                  <c:v>Argentine</c:v>
                </c:pt>
              </c:strCache>
            </c:strRef>
          </c:tx>
          <c:spPr>
            <a:solidFill>
              <a:schemeClr val="accent3">
                <a:lumMod val="20000"/>
                <a:lumOff val="8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beurre'!$D$9:$M$9</c:f>
              <c:numCache>
                <c:formatCode>0</c:formatCode>
                <c:ptCount val="10"/>
                <c:pt idx="0">
                  <c:v>0</c:v>
                </c:pt>
                <c:pt idx="1">
                  <c:v>0</c:v>
                </c:pt>
                <c:pt idx="2">
                  <c:v>0</c:v>
                </c:pt>
                <c:pt idx="3">
                  <c:v>43</c:v>
                </c:pt>
                <c:pt idx="4">
                  <c:v>353</c:v>
                </c:pt>
                <c:pt idx="5">
                  <c:v>0</c:v>
                </c:pt>
                <c:pt idx="6">
                  <c:v>476</c:v>
                </c:pt>
                <c:pt idx="7">
                  <c:v>0</c:v>
                </c:pt>
                <c:pt idx="8">
                  <c:v>0</c:v>
                </c:pt>
                <c:pt idx="9">
                  <c:v>159</c:v>
                </c:pt>
              </c:numCache>
            </c:numRef>
          </c:val>
          <c:extLst>
            <c:ext xmlns:c16="http://schemas.microsoft.com/office/drawing/2014/chart" uri="{C3380CC4-5D6E-409C-BE32-E72D297353CC}">
              <c16:uniqueId val="{00000002-4EE1-4C36-B126-45A3080788BC}"/>
            </c:ext>
          </c:extLst>
        </c:ser>
        <c:ser>
          <c:idx val="5"/>
          <c:order val="5"/>
          <c:tx>
            <c:strRef>
              <c:f>'Import. 0405 - beurre'!$C$10</c:f>
              <c:strCache>
                <c:ptCount val="1"/>
                <c:pt idx="0">
                  <c:v>France</c:v>
                </c:pt>
              </c:strCache>
            </c:strRef>
          </c:tx>
          <c:spPr>
            <a:solidFill>
              <a:srgbClr val="00B0F0"/>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beurre'!$D$10:$M$10</c:f>
              <c:numCache>
                <c:formatCode>0</c:formatCode>
                <c:ptCount val="10"/>
                <c:pt idx="0">
                  <c:v>200</c:v>
                </c:pt>
                <c:pt idx="1">
                  <c:v>378</c:v>
                </c:pt>
                <c:pt idx="2">
                  <c:v>427</c:v>
                </c:pt>
                <c:pt idx="3">
                  <c:v>388</c:v>
                </c:pt>
                <c:pt idx="4">
                  <c:v>578</c:v>
                </c:pt>
                <c:pt idx="5">
                  <c:v>367</c:v>
                </c:pt>
                <c:pt idx="6">
                  <c:v>462</c:v>
                </c:pt>
                <c:pt idx="7">
                  <c:v>177</c:v>
                </c:pt>
                <c:pt idx="8">
                  <c:v>147</c:v>
                </c:pt>
                <c:pt idx="9">
                  <c:v>148</c:v>
                </c:pt>
              </c:numCache>
            </c:numRef>
          </c:val>
          <c:extLst>
            <c:ext xmlns:c16="http://schemas.microsoft.com/office/drawing/2014/chart" uri="{C3380CC4-5D6E-409C-BE32-E72D297353CC}">
              <c16:uniqueId val="{00000003-4EE1-4C36-B126-45A3080788BC}"/>
            </c:ext>
          </c:extLst>
        </c:ser>
        <c:ser>
          <c:idx val="6"/>
          <c:order val="6"/>
          <c:tx>
            <c:strRef>
              <c:f>'Import. 0405 - beurre'!$C$11</c:f>
              <c:strCache>
                <c:ptCount val="1"/>
                <c:pt idx="0">
                  <c:v>Danemark</c:v>
                </c:pt>
              </c:strCache>
            </c:strRef>
          </c:tx>
          <c:spPr>
            <a:solidFill>
              <a:schemeClr val="tx2">
                <a:lumMod val="20000"/>
                <a:lumOff val="8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beurre'!$D$11:$M$11</c:f>
              <c:numCache>
                <c:formatCode>0</c:formatCode>
                <c:ptCount val="10"/>
                <c:pt idx="0">
                  <c:v>194</c:v>
                </c:pt>
                <c:pt idx="1">
                  <c:v>146</c:v>
                </c:pt>
                <c:pt idx="2">
                  <c:v>140</c:v>
                </c:pt>
                <c:pt idx="3">
                  <c:v>257</c:v>
                </c:pt>
                <c:pt idx="4">
                  <c:v>356</c:v>
                </c:pt>
                <c:pt idx="5">
                  <c:v>336</c:v>
                </c:pt>
                <c:pt idx="6">
                  <c:v>362</c:v>
                </c:pt>
                <c:pt idx="7">
                  <c:v>0</c:v>
                </c:pt>
                <c:pt idx="8">
                  <c:v>0</c:v>
                </c:pt>
                <c:pt idx="9">
                  <c:v>75</c:v>
                </c:pt>
              </c:numCache>
            </c:numRef>
          </c:val>
          <c:extLst>
            <c:ext xmlns:c16="http://schemas.microsoft.com/office/drawing/2014/chart" uri="{C3380CC4-5D6E-409C-BE32-E72D297353CC}">
              <c16:uniqueId val="{00000004-4EE1-4C36-B126-45A3080788BC}"/>
            </c:ext>
          </c:extLst>
        </c:ser>
        <c:ser>
          <c:idx val="7"/>
          <c:order val="7"/>
          <c:tx>
            <c:strRef>
              <c:f>'Import. 0405 - beurre'!$C$12</c:f>
              <c:strCache>
                <c:ptCount val="1"/>
                <c:pt idx="0">
                  <c:v>Allemagne</c:v>
                </c:pt>
              </c:strCache>
            </c:strRef>
          </c:tx>
          <c:spPr>
            <a:solidFill>
              <a:schemeClr val="tx2">
                <a:lumMod val="60000"/>
                <a:lumOff val="4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beurre'!$D$12:$M$12</c:f>
              <c:numCache>
                <c:formatCode>0</c:formatCode>
                <c:ptCount val="10"/>
                <c:pt idx="0">
                  <c:v>0</c:v>
                </c:pt>
                <c:pt idx="1">
                  <c:v>0</c:v>
                </c:pt>
                <c:pt idx="2">
                  <c:v>0</c:v>
                </c:pt>
                <c:pt idx="3">
                  <c:v>0</c:v>
                </c:pt>
                <c:pt idx="4">
                  <c:v>1</c:v>
                </c:pt>
                <c:pt idx="5">
                  <c:v>0</c:v>
                </c:pt>
                <c:pt idx="6">
                  <c:v>0</c:v>
                </c:pt>
                <c:pt idx="7">
                  <c:v>0</c:v>
                </c:pt>
                <c:pt idx="8">
                  <c:v>0</c:v>
                </c:pt>
                <c:pt idx="9">
                  <c:v>0</c:v>
                </c:pt>
              </c:numCache>
            </c:numRef>
          </c:val>
          <c:extLst>
            <c:ext xmlns:c16="http://schemas.microsoft.com/office/drawing/2014/chart" uri="{C3380CC4-5D6E-409C-BE32-E72D297353CC}">
              <c16:uniqueId val="{00000005-4EE1-4C36-B126-45A3080788BC}"/>
            </c:ext>
          </c:extLst>
        </c:ser>
        <c:ser>
          <c:idx val="8"/>
          <c:order val="8"/>
          <c:tx>
            <c:strRef>
              <c:f>'Import. 0405 - beurre'!$C$13</c:f>
              <c:strCache>
                <c:ptCount val="1"/>
                <c:pt idx="0">
                  <c:v>Irlande</c:v>
                </c:pt>
              </c:strCache>
            </c:strRef>
          </c:tx>
          <c:spPr>
            <a:solidFill>
              <a:schemeClr val="accent5">
                <a:lumMod val="20000"/>
                <a:lumOff val="8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beurre'!$D$13:$M$13</c:f>
              <c:numCache>
                <c:formatCode>0</c:formatCode>
                <c:ptCount val="10"/>
                <c:pt idx="0">
                  <c:v>0</c:v>
                </c:pt>
                <c:pt idx="1">
                  <c:v>0</c:v>
                </c:pt>
                <c:pt idx="2">
                  <c:v>0</c:v>
                </c:pt>
                <c:pt idx="3">
                  <c:v>0</c:v>
                </c:pt>
                <c:pt idx="4">
                  <c:v>102</c:v>
                </c:pt>
                <c:pt idx="5">
                  <c:v>1421</c:v>
                </c:pt>
                <c:pt idx="6">
                  <c:v>66</c:v>
                </c:pt>
                <c:pt idx="7">
                  <c:v>0</c:v>
                </c:pt>
                <c:pt idx="8">
                  <c:v>0</c:v>
                </c:pt>
                <c:pt idx="9">
                  <c:v>0</c:v>
                </c:pt>
              </c:numCache>
            </c:numRef>
          </c:val>
          <c:extLst>
            <c:ext xmlns:c16="http://schemas.microsoft.com/office/drawing/2014/chart" uri="{C3380CC4-5D6E-409C-BE32-E72D297353CC}">
              <c16:uniqueId val="{00000006-4EE1-4C36-B126-45A3080788BC}"/>
            </c:ext>
          </c:extLst>
        </c:ser>
        <c:ser>
          <c:idx val="9"/>
          <c:order val="9"/>
          <c:tx>
            <c:strRef>
              <c:f>'Import. 0405 - beurre'!$C$14</c:f>
              <c:strCache>
                <c:ptCount val="1"/>
                <c:pt idx="0">
                  <c:v>Australie</c:v>
                </c:pt>
              </c:strCache>
            </c:strRef>
          </c:tx>
          <c:spPr>
            <a:solidFill>
              <a:schemeClr val="bg2">
                <a:lumMod val="5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beurre'!$D$14:$M$14</c:f>
              <c:numCache>
                <c:formatCode>0</c:formatCode>
                <c:ptCount val="10"/>
                <c:pt idx="0">
                  <c:v>823</c:v>
                </c:pt>
                <c:pt idx="1">
                  <c:v>839</c:v>
                </c:pt>
                <c:pt idx="2">
                  <c:v>822</c:v>
                </c:pt>
                <c:pt idx="3">
                  <c:v>117</c:v>
                </c:pt>
                <c:pt idx="4">
                  <c:v>739</c:v>
                </c:pt>
                <c:pt idx="5">
                  <c:v>313</c:v>
                </c:pt>
                <c:pt idx="6">
                  <c:v>655</c:v>
                </c:pt>
                <c:pt idx="7">
                  <c:v>0</c:v>
                </c:pt>
                <c:pt idx="8">
                  <c:v>0</c:v>
                </c:pt>
                <c:pt idx="9">
                  <c:v>0</c:v>
                </c:pt>
              </c:numCache>
            </c:numRef>
          </c:val>
          <c:extLst>
            <c:ext xmlns:c16="http://schemas.microsoft.com/office/drawing/2014/chart" uri="{C3380CC4-5D6E-409C-BE32-E72D297353CC}">
              <c16:uniqueId val="{00000007-4EE1-4C36-B126-45A3080788BC}"/>
            </c:ext>
          </c:extLst>
        </c:ser>
        <c:ser>
          <c:idx val="10"/>
          <c:order val="10"/>
          <c:tx>
            <c:strRef>
              <c:f>'Import. 0405 - beurre'!$C$15</c:f>
              <c:strCache>
                <c:ptCount val="1"/>
                <c:pt idx="0">
                  <c:v>Belgique</c:v>
                </c:pt>
              </c:strCache>
            </c:strRef>
          </c:tx>
          <c:spPr>
            <a:solidFill>
              <a:schemeClr val="tx2">
                <a:lumMod val="40000"/>
                <a:lumOff val="6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beurre'!$D$15:$M$15</c:f>
              <c:numCache>
                <c:formatCode>0</c:formatCode>
                <c:ptCount val="10"/>
                <c:pt idx="0">
                  <c:v>133</c:v>
                </c:pt>
                <c:pt idx="1">
                  <c:v>47</c:v>
                </c:pt>
                <c:pt idx="2">
                  <c:v>48</c:v>
                </c:pt>
                <c:pt idx="3">
                  <c:v>37</c:v>
                </c:pt>
                <c:pt idx="4">
                  <c:v>2</c:v>
                </c:pt>
                <c:pt idx="5">
                  <c:v>32</c:v>
                </c:pt>
                <c:pt idx="6">
                  <c:v>0</c:v>
                </c:pt>
                <c:pt idx="7">
                  <c:v>0</c:v>
                </c:pt>
                <c:pt idx="8">
                  <c:v>0</c:v>
                </c:pt>
                <c:pt idx="9">
                  <c:v>0</c:v>
                </c:pt>
              </c:numCache>
            </c:numRef>
          </c:val>
          <c:extLst>
            <c:ext xmlns:c16="http://schemas.microsoft.com/office/drawing/2014/chart" uri="{C3380CC4-5D6E-409C-BE32-E72D297353CC}">
              <c16:uniqueId val="{00000008-4EE1-4C36-B126-45A3080788BC}"/>
            </c:ext>
          </c:extLst>
        </c:ser>
        <c:ser>
          <c:idx val="11"/>
          <c:order val="11"/>
          <c:tx>
            <c:strRef>
              <c:f>'Import. 0405 - beurre'!$C$16</c:f>
              <c:strCache>
                <c:ptCount val="1"/>
                <c:pt idx="0">
                  <c:v>Chili</c:v>
                </c:pt>
              </c:strCache>
            </c:strRef>
          </c:tx>
          <c:spPr>
            <a:solidFill>
              <a:schemeClr val="accent3">
                <a:lumMod val="60000"/>
                <a:lumOff val="40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beurre'!$D$16:$M$16</c:f>
              <c:numCache>
                <c:formatCode>0</c:formatCode>
                <c:ptCount val="10"/>
                <c:pt idx="0">
                  <c:v>1474</c:v>
                </c:pt>
                <c:pt idx="1">
                  <c:v>975</c:v>
                </c:pt>
                <c:pt idx="2">
                  <c:v>842</c:v>
                </c:pt>
                <c:pt idx="3">
                  <c:v>605</c:v>
                </c:pt>
                <c:pt idx="4">
                  <c:v>108</c:v>
                </c:pt>
                <c:pt idx="5">
                  <c:v>238</c:v>
                </c:pt>
                <c:pt idx="6">
                  <c:v>505</c:v>
                </c:pt>
                <c:pt idx="7">
                  <c:v>0</c:v>
                </c:pt>
                <c:pt idx="8">
                  <c:v>0</c:v>
                </c:pt>
                <c:pt idx="9">
                  <c:v>0</c:v>
                </c:pt>
              </c:numCache>
            </c:numRef>
          </c:val>
          <c:extLst>
            <c:ext xmlns:c16="http://schemas.microsoft.com/office/drawing/2014/chart" uri="{C3380CC4-5D6E-409C-BE32-E72D297353CC}">
              <c16:uniqueId val="{00000009-4EE1-4C36-B126-45A3080788BC}"/>
            </c:ext>
          </c:extLst>
        </c:ser>
        <c:ser>
          <c:idx val="12"/>
          <c:order val="12"/>
          <c:tx>
            <c:strRef>
              <c:f>'Import. 0405 - beurre'!$C$17</c:f>
              <c:strCache>
                <c:ptCount val="1"/>
                <c:pt idx="0">
                  <c:v>Autres</c:v>
                </c:pt>
              </c:strCache>
            </c:strRef>
          </c:tx>
          <c:spPr>
            <a:solidFill>
              <a:schemeClr val="bg1">
                <a:lumMod val="85000"/>
              </a:schemeClr>
            </a:solidFill>
            <a:ln>
              <a:noFill/>
            </a:ln>
            <a:effectLst/>
          </c:spPr>
          <c:invertIfNegative val="0"/>
          <c:cat>
            <c:strRef>
              <c:f>'Import. 0405 - beurre'!$D$4:$M$4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beurre'!$D$17:$M$17</c:f>
              <c:numCache>
                <c:formatCode>0</c:formatCode>
                <c:ptCount val="10"/>
                <c:pt idx="0">
                  <c:v>813</c:v>
                </c:pt>
                <c:pt idx="1">
                  <c:v>1391</c:v>
                </c:pt>
                <c:pt idx="2">
                  <c:v>2967</c:v>
                </c:pt>
                <c:pt idx="3">
                  <c:v>839</c:v>
                </c:pt>
                <c:pt idx="4">
                  <c:v>1011</c:v>
                </c:pt>
                <c:pt idx="5">
                  <c:v>877</c:v>
                </c:pt>
                <c:pt idx="6">
                  <c:v>539</c:v>
                </c:pt>
                <c:pt idx="7">
                  <c:v>3231</c:v>
                </c:pt>
                <c:pt idx="8">
                  <c:v>10414</c:v>
                </c:pt>
                <c:pt idx="9">
                  <c:v>0</c:v>
                </c:pt>
              </c:numCache>
            </c:numRef>
          </c:val>
          <c:extLst>
            <c:ext xmlns:c16="http://schemas.microsoft.com/office/drawing/2014/chart" uri="{C3380CC4-5D6E-409C-BE32-E72D297353CC}">
              <c16:uniqueId val="{0000000A-4EE1-4C36-B126-45A3080788BC}"/>
            </c:ext>
          </c:extLst>
        </c:ser>
        <c:dLbls>
          <c:showLegendKey val="0"/>
          <c:showVal val="0"/>
          <c:showCatName val="0"/>
          <c:showSerName val="0"/>
          <c:showPercent val="0"/>
          <c:showBubbleSize val="0"/>
        </c:dLbls>
        <c:gapWidth val="150"/>
        <c:overlap val="100"/>
        <c:axId val="638422640"/>
        <c:axId val="638421072"/>
        <c:extLst>
          <c:ext xmlns:c15="http://schemas.microsoft.com/office/drawing/2012/chart" uri="{02D57815-91ED-43cb-92C2-25804820EDAC}">
            <c15:filteredBarSeries>
              <c15:ser>
                <c:idx val="0"/>
                <c:order val="0"/>
                <c:tx>
                  <c:strRef>
                    <c:extLst>
                      <c:ext uri="{02D57815-91ED-43cb-92C2-25804820EDAC}">
                        <c15:formulaRef>
                          <c15:sqref>'Import. 0405 - beurre'!$C$5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0405 - beurre'!$D$4:$M$4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0405 - beurre'!$D$5:$M$5</c15:sqref>
                        </c15:formulaRef>
                      </c:ext>
                    </c:extLst>
                    <c:numCache>
                      <c:formatCode>0</c:formatCode>
                      <c:ptCount val="10"/>
                      <c:pt idx="0">
                        <c:v>35010</c:v>
                      </c:pt>
                      <c:pt idx="1">
                        <c:v>52319</c:v>
                      </c:pt>
                      <c:pt idx="2">
                        <c:v>39413</c:v>
                      </c:pt>
                      <c:pt idx="3">
                        <c:v>26720</c:v>
                      </c:pt>
                      <c:pt idx="4">
                        <c:v>48227</c:v>
                      </c:pt>
                      <c:pt idx="5">
                        <c:v>34522</c:v>
                      </c:pt>
                      <c:pt idx="6">
                        <c:v>19767</c:v>
                      </c:pt>
                      <c:pt idx="7">
                        <c:v>7831</c:v>
                      </c:pt>
                      <c:pt idx="8">
                        <c:v>15095</c:v>
                      </c:pt>
                      <c:pt idx="9">
                        <c:v>30884</c:v>
                      </c:pt>
                    </c:numCache>
                  </c:numRef>
                </c:val>
                <c:extLst>
                  <c:ext xmlns:c16="http://schemas.microsoft.com/office/drawing/2014/chart" uri="{C3380CC4-5D6E-409C-BE32-E72D297353CC}">
                    <c16:uniqueId val="{0000000B-4EE1-4C36-B126-45A3080788BC}"/>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0405 - beurre'!$C$6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0405 - beurre'!$D$4:$M$4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0405 - beurre'!$D$6:$M$6</c15:sqref>
                        </c15:formulaRef>
                      </c:ext>
                    </c:extLst>
                    <c:numCache>
                      <c:formatCode>0</c:formatCode>
                      <c:ptCount val="10"/>
                      <c:pt idx="0">
                        <c:v>550</c:v>
                      </c:pt>
                      <c:pt idx="1">
                        <c:v>1936</c:v>
                      </c:pt>
                      <c:pt idx="2">
                        <c:v>3271</c:v>
                      </c:pt>
                      <c:pt idx="3">
                        <c:v>1477</c:v>
                      </c:pt>
                      <c:pt idx="4">
                        <c:v>2027</c:v>
                      </c:pt>
                      <c:pt idx="5">
                        <c:v>3010</c:v>
                      </c:pt>
                      <c:pt idx="6">
                        <c:v>1198</c:v>
                      </c:pt>
                      <c:pt idx="7">
                        <c:v>177</c:v>
                      </c:pt>
                      <c:pt idx="8">
                        <c:v>147</c:v>
                      </c:pt>
                      <c:pt idx="9">
                        <c:v>222</c:v>
                      </c:pt>
                    </c:numCache>
                  </c:numRef>
                </c:val>
                <c:extLst xmlns:c15="http://schemas.microsoft.com/office/drawing/2012/chart">
                  <c:ext xmlns:c16="http://schemas.microsoft.com/office/drawing/2014/chart" uri="{C3380CC4-5D6E-409C-BE32-E72D297353CC}">
                    <c16:uniqueId val="{0000000C-4EE1-4C36-B126-45A3080788BC}"/>
                  </c:ext>
                </c:extLst>
              </c15:ser>
            </c15:filteredBarSeries>
          </c:ext>
        </c:extLst>
      </c:barChart>
      <c:catAx>
        <c:axId val="638422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1072"/>
        <c:crosses val="autoZero"/>
        <c:auto val="1"/>
        <c:lblAlgn val="ctr"/>
        <c:lblOffset val="100"/>
        <c:noMultiLvlLbl val="0"/>
      </c:catAx>
      <c:valAx>
        <c:axId val="6384210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2640"/>
        <c:crosses val="autoZero"/>
        <c:crossBetween val="between"/>
        <c:dispUnits>
          <c:builtInUnit val="thousand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140357862559091"/>
          <c:y val="0.69148777653821059"/>
          <c:w val="0.85806941606170017"/>
          <c:h val="0.2889021852839788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1"/>
          <c:tx>
            <c:strRef>
              <c:f>'Import. 0405 - beurre'!$C$36</c:f>
              <c:strCache>
                <c:ptCount val="1"/>
                <c:pt idx="0">
                  <c:v>Nouvelle-Zélande</c:v>
                </c:pt>
              </c:strCache>
            </c:strRef>
          </c:tx>
          <c:spPr>
            <a:solidFill>
              <a:schemeClr val="bg2">
                <a:lumMod val="75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beurre'!$D$36:$M$36</c:f>
              <c:numCache>
                <c:formatCode>0%</c:formatCode>
                <c:ptCount val="10"/>
                <c:pt idx="0">
                  <c:v>0.86321051128249071</c:v>
                </c:pt>
                <c:pt idx="1">
                  <c:v>0.89539173149333895</c:v>
                </c:pt>
                <c:pt idx="2">
                  <c:v>0.80100474462740723</c:v>
                </c:pt>
                <c:pt idx="3">
                  <c:v>0.73203592814371254</c:v>
                </c:pt>
                <c:pt idx="4">
                  <c:v>0.89429157940572712</c:v>
                </c:pt>
                <c:pt idx="5">
                  <c:v>0.84948728347140956</c:v>
                </c:pt>
                <c:pt idx="6">
                  <c:v>0.671118530884808</c:v>
                </c:pt>
                <c:pt idx="7">
                  <c:v>0.42740390754692886</c:v>
                </c:pt>
                <c:pt idx="8">
                  <c:v>0.27068565750248424</c:v>
                </c:pt>
                <c:pt idx="9">
                  <c:v>0.89421707032767772</c:v>
                </c:pt>
              </c:numCache>
            </c:numRef>
          </c:val>
          <c:extLst>
            <c:ext xmlns:c16="http://schemas.microsoft.com/office/drawing/2014/chart" uri="{C3380CC4-5D6E-409C-BE32-E72D297353CC}">
              <c16:uniqueId val="{00000000-070A-46B0-8DD0-DFAA57585094}"/>
            </c:ext>
          </c:extLst>
        </c:ser>
        <c:ser>
          <c:idx val="2"/>
          <c:order val="2"/>
          <c:tx>
            <c:strRef>
              <c:f>'Import. 0405 - beurre'!$C$37</c:f>
              <c:strCache>
                <c:ptCount val="1"/>
                <c:pt idx="0">
                  <c:v>États-Unis</c:v>
                </c:pt>
              </c:strCache>
            </c:strRef>
          </c:tx>
          <c:spPr>
            <a:solidFill>
              <a:srgbClr val="00B050"/>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beurre'!$D$37:$M$37</c:f>
              <c:numCache>
                <c:formatCode>0%</c:formatCode>
                <c:ptCount val="10"/>
                <c:pt idx="0">
                  <c:v>3.2904884318766064E-2</c:v>
                </c:pt>
                <c:pt idx="1">
                  <c:v>3.2435635237676563E-2</c:v>
                </c:pt>
                <c:pt idx="2">
                  <c:v>6.5891964580214651E-2</c:v>
                </c:pt>
                <c:pt idx="3">
                  <c:v>0.18241017964071857</c:v>
                </c:pt>
                <c:pt idx="4">
                  <c:v>3.8318784083604618E-2</c:v>
                </c:pt>
                <c:pt idx="5">
                  <c:v>4.6694861247899892E-2</c:v>
                </c:pt>
                <c:pt idx="6">
                  <c:v>0.1738250619719735</c:v>
                </c:pt>
                <c:pt idx="7">
                  <c:v>0.13740263057080832</c:v>
                </c:pt>
                <c:pt idx="8">
                  <c:v>2.9678701556806891E-2</c:v>
                </c:pt>
                <c:pt idx="9">
                  <c:v>9.3414065535552385E-2</c:v>
                </c:pt>
              </c:numCache>
            </c:numRef>
          </c:val>
          <c:extLst>
            <c:ext xmlns:c16="http://schemas.microsoft.com/office/drawing/2014/chart" uri="{C3380CC4-5D6E-409C-BE32-E72D297353CC}">
              <c16:uniqueId val="{00000001-070A-46B0-8DD0-DFAA57585094}"/>
            </c:ext>
          </c:extLst>
        </c:ser>
        <c:ser>
          <c:idx val="3"/>
          <c:order val="3"/>
          <c:tx>
            <c:strRef>
              <c:f>'Import. 0405 - beurre'!$C$38</c:f>
              <c:strCache>
                <c:ptCount val="1"/>
                <c:pt idx="0">
                  <c:v>Argentine</c:v>
                </c:pt>
              </c:strCache>
            </c:strRef>
          </c:tx>
          <c:spPr>
            <a:solidFill>
              <a:schemeClr val="accent3">
                <a:lumMod val="20000"/>
                <a:lumOff val="8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beurre'!$D$38:$M$38</c:f>
              <c:numCache>
                <c:formatCode>0%</c:formatCode>
                <c:ptCount val="10"/>
                <c:pt idx="0">
                  <c:v>0</c:v>
                </c:pt>
                <c:pt idx="1">
                  <c:v>0</c:v>
                </c:pt>
                <c:pt idx="2">
                  <c:v>0</c:v>
                </c:pt>
                <c:pt idx="3">
                  <c:v>1.6092814371257485E-3</c:v>
                </c:pt>
                <c:pt idx="4">
                  <c:v>7.319551288697203E-3</c:v>
                </c:pt>
                <c:pt idx="5">
                  <c:v>0</c:v>
                </c:pt>
                <c:pt idx="6">
                  <c:v>2.4080538270855465E-2</c:v>
                </c:pt>
                <c:pt idx="7">
                  <c:v>0</c:v>
                </c:pt>
                <c:pt idx="8">
                  <c:v>0</c:v>
                </c:pt>
                <c:pt idx="9">
                  <c:v>5.1482968527392821E-3</c:v>
                </c:pt>
              </c:numCache>
            </c:numRef>
          </c:val>
          <c:extLst>
            <c:ext xmlns:c16="http://schemas.microsoft.com/office/drawing/2014/chart" uri="{C3380CC4-5D6E-409C-BE32-E72D297353CC}">
              <c16:uniqueId val="{00000002-070A-46B0-8DD0-DFAA57585094}"/>
            </c:ext>
          </c:extLst>
        </c:ser>
        <c:ser>
          <c:idx val="4"/>
          <c:order val="4"/>
          <c:tx>
            <c:strRef>
              <c:f>'Import. 0405 - beurre'!$C$39</c:f>
              <c:strCache>
                <c:ptCount val="1"/>
                <c:pt idx="0">
                  <c:v>France</c:v>
                </c:pt>
              </c:strCache>
            </c:strRef>
          </c:tx>
          <c:spPr>
            <a:solidFill>
              <a:srgbClr val="00B0F0"/>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beurre'!$D$39:$M$39</c:f>
              <c:numCache>
                <c:formatCode>0%</c:formatCode>
                <c:ptCount val="10"/>
                <c:pt idx="0">
                  <c:v>5.7126535275635534E-3</c:v>
                </c:pt>
                <c:pt idx="1">
                  <c:v>7.2249087329650796E-3</c:v>
                </c:pt>
                <c:pt idx="2">
                  <c:v>1.0833988785426128E-2</c:v>
                </c:pt>
                <c:pt idx="3">
                  <c:v>1.4520958083832336E-2</c:v>
                </c:pt>
                <c:pt idx="4">
                  <c:v>1.19849876625127E-2</c:v>
                </c:pt>
                <c:pt idx="5">
                  <c:v>1.0630902033485892E-2</c:v>
                </c:pt>
                <c:pt idx="6">
                  <c:v>2.337228714524207E-2</c:v>
                </c:pt>
                <c:pt idx="7">
                  <c:v>2.2602477333673859E-2</c:v>
                </c:pt>
                <c:pt idx="8">
                  <c:v>9.7383239483272606E-3</c:v>
                </c:pt>
                <c:pt idx="9">
                  <c:v>4.7921253723610929E-3</c:v>
                </c:pt>
              </c:numCache>
            </c:numRef>
          </c:val>
          <c:extLst>
            <c:ext xmlns:c16="http://schemas.microsoft.com/office/drawing/2014/chart" uri="{C3380CC4-5D6E-409C-BE32-E72D297353CC}">
              <c16:uniqueId val="{00000003-070A-46B0-8DD0-DFAA57585094}"/>
            </c:ext>
          </c:extLst>
        </c:ser>
        <c:ser>
          <c:idx val="5"/>
          <c:order val="5"/>
          <c:tx>
            <c:strRef>
              <c:f>'Import. 0405 - beurre'!$C$40</c:f>
              <c:strCache>
                <c:ptCount val="1"/>
                <c:pt idx="0">
                  <c:v>Danemark</c:v>
                </c:pt>
              </c:strCache>
            </c:strRef>
          </c:tx>
          <c:spPr>
            <a:solidFill>
              <a:schemeClr val="tx2">
                <a:lumMod val="20000"/>
                <a:lumOff val="8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beurre'!$D$40:$M$40</c:f>
              <c:numCache>
                <c:formatCode>0%</c:formatCode>
                <c:ptCount val="10"/>
                <c:pt idx="0">
                  <c:v>5.5412739217366464E-3</c:v>
                </c:pt>
                <c:pt idx="1">
                  <c:v>2.7905732143198455E-3</c:v>
                </c:pt>
                <c:pt idx="2">
                  <c:v>3.5521274706315177E-3</c:v>
                </c:pt>
                <c:pt idx="3">
                  <c:v>9.6182634730538914E-3</c:v>
                </c:pt>
                <c:pt idx="4">
                  <c:v>7.3817571070147426E-3</c:v>
                </c:pt>
                <c:pt idx="5">
                  <c:v>9.7329239325647417E-3</c:v>
                </c:pt>
                <c:pt idx="6">
                  <c:v>1.8313350533717812E-2</c:v>
                </c:pt>
                <c:pt idx="7">
                  <c:v>0</c:v>
                </c:pt>
                <c:pt idx="8">
                  <c:v>0</c:v>
                </c:pt>
                <c:pt idx="9">
                  <c:v>2.4284419116694729E-3</c:v>
                </c:pt>
              </c:numCache>
            </c:numRef>
          </c:val>
          <c:extLst>
            <c:ext xmlns:c16="http://schemas.microsoft.com/office/drawing/2014/chart" uri="{C3380CC4-5D6E-409C-BE32-E72D297353CC}">
              <c16:uniqueId val="{00000004-070A-46B0-8DD0-DFAA57585094}"/>
            </c:ext>
          </c:extLst>
        </c:ser>
        <c:ser>
          <c:idx val="6"/>
          <c:order val="6"/>
          <c:tx>
            <c:strRef>
              <c:f>'Import. 0405 - beurre'!$C$41</c:f>
              <c:strCache>
                <c:ptCount val="1"/>
                <c:pt idx="0">
                  <c:v>Allemagne</c:v>
                </c:pt>
              </c:strCache>
            </c:strRef>
          </c:tx>
          <c:spPr>
            <a:solidFill>
              <a:schemeClr val="tx2">
                <a:lumMod val="60000"/>
                <a:lumOff val="4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beurre'!$D$41:$M$41</c:f>
              <c:numCache>
                <c:formatCode>0%</c:formatCode>
                <c:ptCount val="10"/>
                <c:pt idx="0">
                  <c:v>0</c:v>
                </c:pt>
                <c:pt idx="1">
                  <c:v>0</c:v>
                </c:pt>
                <c:pt idx="2">
                  <c:v>0</c:v>
                </c:pt>
                <c:pt idx="3">
                  <c:v>0</c:v>
                </c:pt>
                <c:pt idx="4">
                  <c:v>2.0735272772513321E-5</c:v>
                </c:pt>
                <c:pt idx="5">
                  <c:v>0</c:v>
                </c:pt>
                <c:pt idx="6">
                  <c:v>0</c:v>
                </c:pt>
                <c:pt idx="7">
                  <c:v>0</c:v>
                </c:pt>
                <c:pt idx="8">
                  <c:v>0</c:v>
                </c:pt>
                <c:pt idx="9">
                  <c:v>0</c:v>
                </c:pt>
              </c:numCache>
            </c:numRef>
          </c:val>
          <c:extLst>
            <c:ext xmlns:c16="http://schemas.microsoft.com/office/drawing/2014/chart" uri="{C3380CC4-5D6E-409C-BE32-E72D297353CC}">
              <c16:uniqueId val="{00000005-070A-46B0-8DD0-DFAA57585094}"/>
            </c:ext>
          </c:extLst>
        </c:ser>
        <c:ser>
          <c:idx val="7"/>
          <c:order val="7"/>
          <c:tx>
            <c:strRef>
              <c:f>'Import. 0405 - beurre'!$C$42</c:f>
              <c:strCache>
                <c:ptCount val="1"/>
                <c:pt idx="0">
                  <c:v>Irlande</c:v>
                </c:pt>
              </c:strCache>
            </c:strRef>
          </c:tx>
          <c:spPr>
            <a:solidFill>
              <a:schemeClr val="accent5">
                <a:lumMod val="20000"/>
                <a:lumOff val="8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beurre'!$D$42:$M$42</c:f>
              <c:numCache>
                <c:formatCode>0%</c:formatCode>
                <c:ptCount val="10"/>
                <c:pt idx="0">
                  <c:v>0</c:v>
                </c:pt>
                <c:pt idx="1">
                  <c:v>0</c:v>
                </c:pt>
                <c:pt idx="2">
                  <c:v>0</c:v>
                </c:pt>
                <c:pt idx="3">
                  <c:v>0</c:v>
                </c:pt>
                <c:pt idx="4">
                  <c:v>2.1149978227963588E-3</c:v>
                </c:pt>
                <c:pt idx="5">
                  <c:v>4.1162157464805053E-2</c:v>
                </c:pt>
                <c:pt idx="6">
                  <c:v>3.3388981636060101E-3</c:v>
                </c:pt>
                <c:pt idx="7">
                  <c:v>0</c:v>
                </c:pt>
                <c:pt idx="8">
                  <c:v>0</c:v>
                </c:pt>
                <c:pt idx="9">
                  <c:v>0</c:v>
                </c:pt>
              </c:numCache>
            </c:numRef>
          </c:val>
          <c:extLst>
            <c:ext xmlns:c16="http://schemas.microsoft.com/office/drawing/2014/chart" uri="{C3380CC4-5D6E-409C-BE32-E72D297353CC}">
              <c16:uniqueId val="{00000006-070A-46B0-8DD0-DFAA57585094}"/>
            </c:ext>
          </c:extLst>
        </c:ser>
        <c:ser>
          <c:idx val="8"/>
          <c:order val="8"/>
          <c:tx>
            <c:strRef>
              <c:f>'Import. 0405 - beurre'!$C$43</c:f>
              <c:strCache>
                <c:ptCount val="1"/>
                <c:pt idx="0">
                  <c:v>Australie</c:v>
                </c:pt>
              </c:strCache>
            </c:strRef>
          </c:tx>
          <c:spPr>
            <a:solidFill>
              <a:schemeClr val="bg2">
                <a:lumMod val="5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beurre'!$D$43:$M$43</c:f>
              <c:numCache>
                <c:formatCode>0%</c:formatCode>
                <c:ptCount val="10"/>
                <c:pt idx="0">
                  <c:v>2.3507569265924021E-2</c:v>
                </c:pt>
                <c:pt idx="1">
                  <c:v>1.6036239224755826E-2</c:v>
                </c:pt>
                <c:pt idx="2">
                  <c:v>2.0856062720422196E-2</c:v>
                </c:pt>
                <c:pt idx="3">
                  <c:v>4.3787425149700602E-3</c:v>
                </c:pt>
                <c:pt idx="4">
                  <c:v>1.5323366578887346E-2</c:v>
                </c:pt>
                <c:pt idx="5">
                  <c:v>9.0666821157522736E-3</c:v>
                </c:pt>
                <c:pt idx="6">
                  <c:v>3.313603480548389E-2</c:v>
                </c:pt>
                <c:pt idx="7">
                  <c:v>0</c:v>
                </c:pt>
                <c:pt idx="8">
                  <c:v>0</c:v>
                </c:pt>
                <c:pt idx="9">
                  <c:v>0</c:v>
                </c:pt>
              </c:numCache>
            </c:numRef>
          </c:val>
          <c:extLst>
            <c:ext xmlns:c16="http://schemas.microsoft.com/office/drawing/2014/chart" uri="{C3380CC4-5D6E-409C-BE32-E72D297353CC}">
              <c16:uniqueId val="{00000007-070A-46B0-8DD0-DFAA57585094}"/>
            </c:ext>
          </c:extLst>
        </c:ser>
        <c:ser>
          <c:idx val="9"/>
          <c:order val="9"/>
          <c:tx>
            <c:strRef>
              <c:f>'Import. 0405 - beurre'!$C$44</c:f>
              <c:strCache>
                <c:ptCount val="1"/>
                <c:pt idx="0">
                  <c:v>Belgique</c:v>
                </c:pt>
              </c:strCache>
            </c:strRef>
          </c:tx>
          <c:spPr>
            <a:solidFill>
              <a:schemeClr val="tx2">
                <a:lumMod val="40000"/>
                <a:lumOff val="6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beurre'!$D$44:$M$44</c:f>
              <c:numCache>
                <c:formatCode>0%</c:formatCode>
                <c:ptCount val="10"/>
                <c:pt idx="0">
                  <c:v>3.7989145958297627E-3</c:v>
                </c:pt>
                <c:pt idx="1">
                  <c:v>8.9833521282899141E-4</c:v>
                </c:pt>
                <c:pt idx="2">
                  <c:v>1.2178722756450917E-3</c:v>
                </c:pt>
                <c:pt idx="3">
                  <c:v>1.3847305389221556E-3</c:v>
                </c:pt>
                <c:pt idx="4">
                  <c:v>4.1470545545026642E-5</c:v>
                </c:pt>
                <c:pt idx="5">
                  <c:v>9.269451364347373E-4</c:v>
                </c:pt>
                <c:pt idx="6">
                  <c:v>0</c:v>
                </c:pt>
                <c:pt idx="7">
                  <c:v>0</c:v>
                </c:pt>
                <c:pt idx="8">
                  <c:v>0</c:v>
                </c:pt>
                <c:pt idx="9">
                  <c:v>0</c:v>
                </c:pt>
              </c:numCache>
            </c:numRef>
          </c:val>
          <c:extLst>
            <c:ext xmlns:c16="http://schemas.microsoft.com/office/drawing/2014/chart" uri="{C3380CC4-5D6E-409C-BE32-E72D297353CC}">
              <c16:uniqueId val="{00000008-070A-46B0-8DD0-DFAA57585094}"/>
            </c:ext>
          </c:extLst>
        </c:ser>
        <c:ser>
          <c:idx val="10"/>
          <c:order val="10"/>
          <c:tx>
            <c:strRef>
              <c:f>'Import. 0405 - beurre'!$C$45</c:f>
              <c:strCache>
                <c:ptCount val="1"/>
                <c:pt idx="0">
                  <c:v>Chili</c:v>
                </c:pt>
              </c:strCache>
            </c:strRef>
          </c:tx>
          <c:spPr>
            <a:solidFill>
              <a:schemeClr val="accent3">
                <a:lumMod val="60000"/>
                <a:lumOff val="40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beurre'!$D$45:$M$45</c:f>
              <c:numCache>
                <c:formatCode>0%</c:formatCode>
                <c:ptCount val="10"/>
                <c:pt idx="0">
                  <c:v>4.2102256498143385E-2</c:v>
                </c:pt>
                <c:pt idx="1">
                  <c:v>1.8635677287409929E-2</c:v>
                </c:pt>
                <c:pt idx="2">
                  <c:v>2.1363509501940985E-2</c:v>
                </c:pt>
                <c:pt idx="3">
                  <c:v>2.2642215568862277E-2</c:v>
                </c:pt>
                <c:pt idx="4">
                  <c:v>2.239409459431439E-3</c:v>
                </c:pt>
                <c:pt idx="5">
                  <c:v>6.8941544522333588E-3</c:v>
                </c:pt>
                <c:pt idx="6">
                  <c:v>2.55476298881975E-2</c:v>
                </c:pt>
                <c:pt idx="7">
                  <c:v>0</c:v>
                </c:pt>
                <c:pt idx="8">
                  <c:v>0</c:v>
                </c:pt>
                <c:pt idx="9">
                  <c:v>0</c:v>
                </c:pt>
              </c:numCache>
            </c:numRef>
          </c:val>
          <c:extLst>
            <c:ext xmlns:c16="http://schemas.microsoft.com/office/drawing/2014/chart" uri="{C3380CC4-5D6E-409C-BE32-E72D297353CC}">
              <c16:uniqueId val="{00000009-070A-46B0-8DD0-DFAA57585094}"/>
            </c:ext>
          </c:extLst>
        </c:ser>
        <c:ser>
          <c:idx val="11"/>
          <c:order val="11"/>
          <c:tx>
            <c:strRef>
              <c:f>'Import. 0405 - beurre'!$C$46</c:f>
              <c:strCache>
                <c:ptCount val="1"/>
                <c:pt idx="0">
                  <c:v>Autres</c:v>
                </c:pt>
              </c:strCache>
            </c:strRef>
          </c:tx>
          <c:spPr>
            <a:solidFill>
              <a:schemeClr val="bg1">
                <a:lumMod val="85000"/>
              </a:schemeClr>
            </a:solidFill>
            <a:ln>
              <a:noFill/>
            </a:ln>
            <a:effectLst/>
          </c:spPr>
          <c:invertIfNegative val="0"/>
          <c:cat>
            <c:strRef>
              <c:f>'Import. 0405 - beurre'!$D$34:$M$34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0405 - beurre'!$D$46:$M$46</c:f>
              <c:numCache>
                <c:formatCode>0%</c:formatCode>
                <c:ptCount val="10"/>
                <c:pt idx="0">
                  <c:v>2.3221936589545845E-2</c:v>
                </c:pt>
                <c:pt idx="1">
                  <c:v>2.6586899596704829E-2</c:v>
                </c:pt>
                <c:pt idx="2">
                  <c:v>7.5279730038312231E-2</c:v>
                </c:pt>
                <c:pt idx="3">
                  <c:v>3.1399700598802392E-2</c:v>
                </c:pt>
                <c:pt idx="4">
                  <c:v>2.0963360773010968E-2</c:v>
                </c:pt>
                <c:pt idx="5">
                  <c:v>2.5404090145414518E-2</c:v>
                </c:pt>
                <c:pt idx="6">
                  <c:v>2.7267668336115748E-2</c:v>
                </c:pt>
                <c:pt idx="7">
                  <c:v>0.41259098454858895</c:v>
                </c:pt>
                <c:pt idx="8">
                  <c:v>0.68989731699238155</c:v>
                </c:pt>
                <c:pt idx="9">
                  <c:v>0</c:v>
                </c:pt>
              </c:numCache>
            </c:numRef>
          </c:val>
          <c:extLst>
            <c:ext xmlns:c16="http://schemas.microsoft.com/office/drawing/2014/chart" uri="{C3380CC4-5D6E-409C-BE32-E72D297353CC}">
              <c16:uniqueId val="{0000000A-070A-46B0-8DD0-DFAA57585094}"/>
            </c:ext>
          </c:extLst>
        </c:ser>
        <c:dLbls>
          <c:showLegendKey val="0"/>
          <c:showVal val="0"/>
          <c:showCatName val="0"/>
          <c:showSerName val="0"/>
          <c:showPercent val="0"/>
          <c:showBubbleSize val="0"/>
        </c:dLbls>
        <c:gapWidth val="150"/>
        <c:overlap val="100"/>
        <c:axId val="638426168"/>
        <c:axId val="638430088"/>
        <c:extLst>
          <c:ext xmlns:c15="http://schemas.microsoft.com/office/drawing/2012/chart" uri="{02D57815-91ED-43cb-92C2-25804820EDAC}">
            <c15:filteredBarSeries>
              <c15:ser>
                <c:idx val="0"/>
                <c:order val="0"/>
                <c:tx>
                  <c:strRef>
                    <c:extLst>
                      <c:ext uri="{02D57815-91ED-43cb-92C2-25804820EDAC}">
                        <c15:formulaRef>
                          <c15:sqref>'Import. 0405 - beurre'!$C$35</c15:sqref>
                        </c15:formulaRef>
                      </c:ext>
                    </c:extLst>
                    <c:strCache>
                      <c:ptCount val="1"/>
                      <c:pt idx="0">
                        <c:v>10 pays</c:v>
                      </c:pt>
                    </c:strCache>
                  </c:strRef>
                </c:tx>
                <c:spPr>
                  <a:solidFill>
                    <a:schemeClr val="accent1"/>
                  </a:solidFill>
                  <a:ln>
                    <a:noFill/>
                  </a:ln>
                  <a:effectLst/>
                </c:spPr>
                <c:invertIfNegative val="0"/>
                <c:cat>
                  <c:strRef>
                    <c:extLst>
                      <c:ext uri="{02D57815-91ED-43cb-92C2-25804820EDAC}">
                        <c15:formulaRef>
                          <c15:sqref>'Import. 0405 - beurre'!$D$34:$M$34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0405 - beurre'!$D$35:$M$35</c15:sqref>
                        </c15:formulaRef>
                      </c:ext>
                    </c:extLst>
                    <c:numCache>
                      <c:formatCode>0%</c:formatCode>
                      <c:ptCount val="10"/>
                      <c:pt idx="0">
                        <c:v>0.97677806341045414</c:v>
                      </c:pt>
                      <c:pt idx="1">
                        <c:v>0.97341310040329521</c:v>
                      </c:pt>
                      <c:pt idx="2">
                        <c:v>0.92472026996168766</c:v>
                      </c:pt>
                      <c:pt idx="3">
                        <c:v>0.96860029940119774</c:v>
                      </c:pt>
                      <c:pt idx="4">
                        <c:v>0.97903663922698891</c:v>
                      </c:pt>
                      <c:pt idx="5">
                        <c:v>0.97459590985458555</c:v>
                      </c:pt>
                      <c:pt idx="6">
                        <c:v>0.97273233166388418</c:v>
                      </c:pt>
                      <c:pt idx="7">
                        <c:v>0.587409015451411</c:v>
                      </c:pt>
                      <c:pt idx="8">
                        <c:v>0.3101026830076184</c:v>
                      </c:pt>
                      <c:pt idx="9">
                        <c:v>1</c:v>
                      </c:pt>
                    </c:numCache>
                  </c:numRef>
                </c:val>
                <c:extLst>
                  <c:ext xmlns:c16="http://schemas.microsoft.com/office/drawing/2014/chart" uri="{C3380CC4-5D6E-409C-BE32-E72D297353CC}">
                    <c16:uniqueId val="{0000000B-070A-46B0-8DD0-DFAA57585094}"/>
                  </c:ext>
                </c:extLst>
              </c15:ser>
            </c15:filteredBarSeries>
          </c:ext>
        </c:extLst>
      </c:barChart>
      <c:catAx>
        <c:axId val="638426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30088"/>
        <c:crosses val="autoZero"/>
        <c:auto val="1"/>
        <c:lblAlgn val="ctr"/>
        <c:lblOffset val="100"/>
        <c:noMultiLvlLbl val="0"/>
      </c:catAx>
      <c:valAx>
        <c:axId val="63843008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6168"/>
        <c:crosses val="autoZero"/>
        <c:crossBetween val="between"/>
      </c:valAx>
      <c:spPr>
        <a:noFill/>
        <a:ln>
          <a:noFill/>
        </a:ln>
        <a:effectLst/>
      </c:spPr>
    </c:plotArea>
    <c:legend>
      <c:legendPos val="b"/>
      <c:layout>
        <c:manualLayout>
          <c:xMode val="edge"/>
          <c:yMode val="edge"/>
          <c:x val="0.13109631575683886"/>
          <c:y val="0.68981086877874176"/>
          <c:w val="0.86834040562800086"/>
          <c:h val="0.2874275322150876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2"/>
          <c:tx>
            <c:strRef>
              <c:f>'Import. 0402 - lait co.'!$C$7</c:f>
              <c:strCache>
                <c:ptCount val="1"/>
                <c:pt idx="0">
                  <c:v>États-Unis</c:v>
                </c:pt>
              </c:strCache>
            </c:strRef>
          </c:tx>
          <c:spPr>
            <a:solidFill>
              <a:srgbClr val="00B050"/>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co.'!$D$7:$M$7</c:f>
              <c:numCache>
                <c:formatCode>0</c:formatCode>
                <c:ptCount val="10"/>
                <c:pt idx="0">
                  <c:v>227502</c:v>
                </c:pt>
                <c:pt idx="1">
                  <c:v>269991</c:v>
                </c:pt>
                <c:pt idx="2">
                  <c:v>283786</c:v>
                </c:pt>
                <c:pt idx="3">
                  <c:v>351707</c:v>
                </c:pt>
                <c:pt idx="4">
                  <c:v>324666</c:v>
                </c:pt>
                <c:pt idx="5">
                  <c:v>307257</c:v>
                </c:pt>
                <c:pt idx="6">
                  <c:v>316509</c:v>
                </c:pt>
                <c:pt idx="7">
                  <c:v>252960</c:v>
                </c:pt>
                <c:pt idx="8">
                  <c:v>173829</c:v>
                </c:pt>
                <c:pt idx="9">
                  <c:v>204925</c:v>
                </c:pt>
              </c:numCache>
            </c:numRef>
          </c:val>
          <c:extLst>
            <c:ext xmlns:c16="http://schemas.microsoft.com/office/drawing/2014/chart" uri="{C3380CC4-5D6E-409C-BE32-E72D297353CC}">
              <c16:uniqueId val="{00000000-B65B-4AAD-A420-40EA60A8EEF5}"/>
            </c:ext>
          </c:extLst>
        </c:ser>
        <c:ser>
          <c:idx val="3"/>
          <c:order val="3"/>
          <c:tx>
            <c:strRef>
              <c:f>'Import. 0402 - lait co.'!$C$8</c:f>
              <c:strCache>
                <c:ptCount val="1"/>
                <c:pt idx="0">
                  <c:v>Nouvelle-Zélande</c:v>
                </c:pt>
              </c:strCache>
            </c:strRef>
          </c:tx>
          <c:spPr>
            <a:solidFill>
              <a:schemeClr val="bg2">
                <a:lumMod val="75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co.'!$D$8:$M$8</c:f>
              <c:numCache>
                <c:formatCode>0</c:formatCode>
                <c:ptCount val="10"/>
                <c:pt idx="0">
                  <c:v>5724</c:v>
                </c:pt>
                <c:pt idx="1">
                  <c:v>12209</c:v>
                </c:pt>
                <c:pt idx="2">
                  <c:v>3144</c:v>
                </c:pt>
                <c:pt idx="3">
                  <c:v>1436</c:v>
                </c:pt>
                <c:pt idx="4">
                  <c:v>1438</c:v>
                </c:pt>
                <c:pt idx="5">
                  <c:v>655</c:v>
                </c:pt>
                <c:pt idx="6">
                  <c:v>589</c:v>
                </c:pt>
                <c:pt idx="7">
                  <c:v>280</c:v>
                </c:pt>
                <c:pt idx="8">
                  <c:v>1569</c:v>
                </c:pt>
                <c:pt idx="9">
                  <c:v>5818</c:v>
                </c:pt>
              </c:numCache>
            </c:numRef>
          </c:val>
          <c:extLst>
            <c:ext xmlns:c16="http://schemas.microsoft.com/office/drawing/2014/chart" uri="{C3380CC4-5D6E-409C-BE32-E72D297353CC}">
              <c16:uniqueId val="{00000001-B65B-4AAD-A420-40EA60A8EEF5}"/>
            </c:ext>
          </c:extLst>
        </c:ser>
        <c:ser>
          <c:idx val="4"/>
          <c:order val="4"/>
          <c:tx>
            <c:strRef>
              <c:f>'Import. 0402 - lait co.'!$C$9</c:f>
              <c:strCache>
                <c:ptCount val="1"/>
                <c:pt idx="0">
                  <c:v>Pays-Bas</c:v>
                </c:pt>
              </c:strCache>
            </c:strRef>
          </c:tx>
          <c:spPr>
            <a:solidFill>
              <a:schemeClr val="tx2"/>
            </a:solidFill>
            <a:ln>
              <a:solidFill>
                <a:schemeClr val="tx2">
                  <a:lumMod val="20000"/>
                  <a:lumOff val="80000"/>
                </a:schemeClr>
              </a:solid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co.'!$D$9:$M$9</c:f>
              <c:numCache>
                <c:formatCode>0</c:formatCode>
                <c:ptCount val="10"/>
                <c:pt idx="0">
                  <c:v>0</c:v>
                </c:pt>
                <c:pt idx="1">
                  <c:v>68</c:v>
                </c:pt>
                <c:pt idx="2">
                  <c:v>500</c:v>
                </c:pt>
                <c:pt idx="3">
                  <c:v>132</c:v>
                </c:pt>
                <c:pt idx="4">
                  <c:v>0</c:v>
                </c:pt>
                <c:pt idx="5">
                  <c:v>0</c:v>
                </c:pt>
                <c:pt idx="6">
                  <c:v>0</c:v>
                </c:pt>
                <c:pt idx="7">
                  <c:v>0</c:v>
                </c:pt>
                <c:pt idx="8">
                  <c:v>0</c:v>
                </c:pt>
                <c:pt idx="9">
                  <c:v>0</c:v>
                </c:pt>
              </c:numCache>
            </c:numRef>
          </c:val>
          <c:extLst>
            <c:ext xmlns:c16="http://schemas.microsoft.com/office/drawing/2014/chart" uri="{C3380CC4-5D6E-409C-BE32-E72D297353CC}">
              <c16:uniqueId val="{00000002-B65B-4AAD-A420-40EA60A8EEF5}"/>
            </c:ext>
          </c:extLst>
        </c:ser>
        <c:ser>
          <c:idx val="5"/>
          <c:order val="5"/>
          <c:tx>
            <c:strRef>
              <c:f>'Import. 0402 - lait co.'!$C$10</c:f>
              <c:strCache>
                <c:ptCount val="1"/>
                <c:pt idx="0">
                  <c:v>Pologne</c:v>
                </c:pt>
              </c:strCache>
            </c:strRef>
          </c:tx>
          <c:spPr>
            <a:solidFill>
              <a:schemeClr val="accent5">
                <a:lumMod val="50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co.'!$D$10:$M$10</c:f>
              <c:numCache>
                <c:formatCode>0</c:formatCode>
                <c:ptCount val="10"/>
                <c:pt idx="0">
                  <c:v>7818</c:v>
                </c:pt>
                <c:pt idx="1">
                  <c:v>318</c:v>
                </c:pt>
                <c:pt idx="2">
                  <c:v>2044</c:v>
                </c:pt>
                <c:pt idx="3">
                  <c:v>2332</c:v>
                </c:pt>
                <c:pt idx="4">
                  <c:v>7418</c:v>
                </c:pt>
                <c:pt idx="5">
                  <c:v>25</c:v>
                </c:pt>
                <c:pt idx="6">
                  <c:v>0</c:v>
                </c:pt>
                <c:pt idx="7">
                  <c:v>0</c:v>
                </c:pt>
                <c:pt idx="8">
                  <c:v>0</c:v>
                </c:pt>
                <c:pt idx="9">
                  <c:v>0</c:v>
                </c:pt>
              </c:numCache>
            </c:numRef>
          </c:val>
          <c:extLst>
            <c:ext xmlns:c16="http://schemas.microsoft.com/office/drawing/2014/chart" uri="{C3380CC4-5D6E-409C-BE32-E72D297353CC}">
              <c16:uniqueId val="{00000003-B65B-4AAD-A420-40EA60A8EEF5}"/>
            </c:ext>
          </c:extLst>
        </c:ser>
        <c:ser>
          <c:idx val="6"/>
          <c:order val="6"/>
          <c:tx>
            <c:strRef>
              <c:f>'Import. 0402 - lait co.'!$C$11</c:f>
              <c:strCache>
                <c:ptCount val="1"/>
                <c:pt idx="0">
                  <c:v>Portugal</c:v>
                </c:pt>
              </c:strCache>
            </c:strRef>
          </c:tx>
          <c:spPr>
            <a:solidFill>
              <a:schemeClr val="accent5">
                <a:lumMod val="75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co.'!$D$11:$M$11</c:f>
              <c:numCache>
                <c:formatCode>0</c:formatCode>
                <c:ptCount val="10"/>
                <c:pt idx="0">
                  <c:v>0</c:v>
                </c:pt>
                <c:pt idx="1">
                  <c:v>0</c:v>
                </c:pt>
                <c:pt idx="2">
                  <c:v>0</c:v>
                </c:pt>
                <c:pt idx="3">
                  <c:v>0</c:v>
                </c:pt>
                <c:pt idx="4">
                  <c:v>23</c:v>
                </c:pt>
                <c:pt idx="5">
                  <c:v>20</c:v>
                </c:pt>
                <c:pt idx="6">
                  <c:v>0</c:v>
                </c:pt>
                <c:pt idx="7">
                  <c:v>0</c:v>
                </c:pt>
                <c:pt idx="8">
                  <c:v>0</c:v>
                </c:pt>
                <c:pt idx="9">
                  <c:v>0</c:v>
                </c:pt>
              </c:numCache>
            </c:numRef>
          </c:val>
          <c:extLst>
            <c:ext xmlns:c16="http://schemas.microsoft.com/office/drawing/2014/chart" uri="{C3380CC4-5D6E-409C-BE32-E72D297353CC}">
              <c16:uniqueId val="{00000004-B65B-4AAD-A420-40EA60A8EEF5}"/>
            </c:ext>
          </c:extLst>
        </c:ser>
        <c:ser>
          <c:idx val="7"/>
          <c:order val="7"/>
          <c:tx>
            <c:strRef>
              <c:f>'Import. 0402 - lait co.'!$C$12</c:f>
              <c:strCache>
                <c:ptCount val="1"/>
                <c:pt idx="0">
                  <c:v>Espagne</c:v>
                </c:pt>
              </c:strCache>
            </c:strRef>
          </c:tx>
          <c:spPr>
            <a:solidFill>
              <a:schemeClr val="accent5"/>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co.'!$D$12:$M$12</c:f>
              <c:numCache>
                <c:formatCode>0</c:formatCode>
                <c:ptCount val="10"/>
                <c:pt idx="0">
                  <c:v>8000</c:v>
                </c:pt>
                <c:pt idx="1">
                  <c:v>4774</c:v>
                </c:pt>
                <c:pt idx="2">
                  <c:v>30097</c:v>
                </c:pt>
                <c:pt idx="3">
                  <c:v>0</c:v>
                </c:pt>
                <c:pt idx="4">
                  <c:v>14775</c:v>
                </c:pt>
                <c:pt idx="5">
                  <c:v>775</c:v>
                </c:pt>
                <c:pt idx="6">
                  <c:v>0</c:v>
                </c:pt>
                <c:pt idx="7">
                  <c:v>0</c:v>
                </c:pt>
                <c:pt idx="8">
                  <c:v>0</c:v>
                </c:pt>
                <c:pt idx="9">
                  <c:v>0</c:v>
                </c:pt>
              </c:numCache>
            </c:numRef>
          </c:val>
          <c:extLst>
            <c:ext xmlns:c16="http://schemas.microsoft.com/office/drawing/2014/chart" uri="{C3380CC4-5D6E-409C-BE32-E72D297353CC}">
              <c16:uniqueId val="{00000005-B65B-4AAD-A420-40EA60A8EEF5}"/>
            </c:ext>
          </c:extLst>
        </c:ser>
        <c:ser>
          <c:idx val="8"/>
          <c:order val="8"/>
          <c:tx>
            <c:strRef>
              <c:f>'Import. 0402 - lait co.'!$C$13</c:f>
              <c:strCache>
                <c:ptCount val="1"/>
                <c:pt idx="0">
                  <c:v>Royaume-Uni</c:v>
                </c:pt>
              </c:strCache>
            </c:strRef>
          </c:tx>
          <c:spPr>
            <a:solidFill>
              <a:schemeClr val="accent4"/>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co.'!$D$13:$M$13</c:f>
              <c:numCache>
                <c:formatCode>0</c:formatCode>
                <c:ptCount val="10"/>
                <c:pt idx="0">
                  <c:v>275</c:v>
                </c:pt>
                <c:pt idx="1">
                  <c:v>48</c:v>
                </c:pt>
                <c:pt idx="2">
                  <c:v>2139</c:v>
                </c:pt>
                <c:pt idx="3">
                  <c:v>175</c:v>
                </c:pt>
                <c:pt idx="4">
                  <c:v>3585</c:v>
                </c:pt>
                <c:pt idx="5">
                  <c:v>50</c:v>
                </c:pt>
                <c:pt idx="6">
                  <c:v>22</c:v>
                </c:pt>
                <c:pt idx="7">
                  <c:v>0</c:v>
                </c:pt>
                <c:pt idx="8">
                  <c:v>0</c:v>
                </c:pt>
                <c:pt idx="9">
                  <c:v>0</c:v>
                </c:pt>
              </c:numCache>
            </c:numRef>
          </c:val>
          <c:extLst>
            <c:ext xmlns:c16="http://schemas.microsoft.com/office/drawing/2014/chart" uri="{C3380CC4-5D6E-409C-BE32-E72D297353CC}">
              <c16:uniqueId val="{00000006-B65B-4AAD-A420-40EA60A8EEF5}"/>
            </c:ext>
          </c:extLst>
        </c:ser>
        <c:ser>
          <c:idx val="9"/>
          <c:order val="9"/>
          <c:tx>
            <c:strRef>
              <c:f>'Import. 0402 - lait co.'!$C$14</c:f>
              <c:strCache>
                <c:ptCount val="1"/>
                <c:pt idx="0">
                  <c:v>Ukraine</c:v>
                </c:pt>
              </c:strCache>
            </c:strRef>
          </c:tx>
          <c:spPr>
            <a:solidFill>
              <a:schemeClr val="accent4">
                <a:lumMod val="50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co.'!$D$14:$M$14</c:f>
              <c:numCache>
                <c:formatCode>0</c:formatCode>
                <c:ptCount val="10"/>
                <c:pt idx="0">
                  <c:v>1041</c:v>
                </c:pt>
                <c:pt idx="1">
                  <c:v>250</c:v>
                </c:pt>
                <c:pt idx="2">
                  <c:v>0</c:v>
                </c:pt>
                <c:pt idx="3">
                  <c:v>50</c:v>
                </c:pt>
                <c:pt idx="4">
                  <c:v>0</c:v>
                </c:pt>
                <c:pt idx="5">
                  <c:v>0</c:v>
                </c:pt>
                <c:pt idx="6">
                  <c:v>0</c:v>
                </c:pt>
                <c:pt idx="7">
                  <c:v>0</c:v>
                </c:pt>
                <c:pt idx="8">
                  <c:v>0</c:v>
                </c:pt>
                <c:pt idx="9">
                  <c:v>0</c:v>
                </c:pt>
              </c:numCache>
            </c:numRef>
          </c:val>
          <c:extLst>
            <c:ext xmlns:c16="http://schemas.microsoft.com/office/drawing/2014/chart" uri="{C3380CC4-5D6E-409C-BE32-E72D297353CC}">
              <c16:uniqueId val="{00000007-B65B-4AAD-A420-40EA60A8EEF5}"/>
            </c:ext>
          </c:extLst>
        </c:ser>
        <c:ser>
          <c:idx val="10"/>
          <c:order val="10"/>
          <c:tx>
            <c:strRef>
              <c:f>'Import. 0402 - lait co.'!$C$15</c:f>
              <c:strCache>
                <c:ptCount val="1"/>
                <c:pt idx="0">
                  <c:v>Uruguay</c:v>
                </c:pt>
              </c:strCache>
            </c:strRef>
          </c:tx>
          <c:spPr>
            <a:solidFill>
              <a:schemeClr val="accent3">
                <a:lumMod val="50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co.'!$D$15:$M$15</c:f>
              <c:numCache>
                <c:formatCode>0</c:formatCode>
                <c:ptCount val="10"/>
                <c:pt idx="0">
                  <c:v>4027</c:v>
                </c:pt>
                <c:pt idx="1">
                  <c:v>315</c:v>
                </c:pt>
                <c:pt idx="2">
                  <c:v>50</c:v>
                </c:pt>
                <c:pt idx="3">
                  <c:v>6045</c:v>
                </c:pt>
                <c:pt idx="4">
                  <c:v>1125</c:v>
                </c:pt>
                <c:pt idx="5">
                  <c:v>850</c:v>
                </c:pt>
                <c:pt idx="6">
                  <c:v>625</c:v>
                </c:pt>
                <c:pt idx="7">
                  <c:v>0</c:v>
                </c:pt>
                <c:pt idx="8">
                  <c:v>0</c:v>
                </c:pt>
                <c:pt idx="9">
                  <c:v>0</c:v>
                </c:pt>
              </c:numCache>
            </c:numRef>
          </c:val>
          <c:extLst>
            <c:ext xmlns:c16="http://schemas.microsoft.com/office/drawing/2014/chart" uri="{C3380CC4-5D6E-409C-BE32-E72D297353CC}">
              <c16:uniqueId val="{00000008-B65B-4AAD-A420-40EA60A8EEF5}"/>
            </c:ext>
          </c:extLst>
        </c:ser>
        <c:ser>
          <c:idx val="11"/>
          <c:order val="11"/>
          <c:tx>
            <c:strRef>
              <c:f>'Import. 0402 - lait co.'!$C$16</c:f>
              <c:strCache>
                <c:ptCount val="1"/>
                <c:pt idx="0">
                  <c:v>Argentine</c:v>
                </c:pt>
              </c:strCache>
            </c:strRef>
          </c:tx>
          <c:spPr>
            <a:solidFill>
              <a:schemeClr val="accent3">
                <a:lumMod val="20000"/>
                <a:lumOff val="80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co.'!$D$16:$M$16</c:f>
              <c:numCache>
                <c:formatCode>0</c:formatCode>
                <c:ptCount val="10"/>
                <c:pt idx="0">
                  <c:v>5600</c:v>
                </c:pt>
                <c:pt idx="1">
                  <c:v>2345</c:v>
                </c:pt>
                <c:pt idx="2">
                  <c:v>783</c:v>
                </c:pt>
                <c:pt idx="3">
                  <c:v>108</c:v>
                </c:pt>
                <c:pt idx="4">
                  <c:v>0</c:v>
                </c:pt>
                <c:pt idx="5">
                  <c:v>0</c:v>
                </c:pt>
                <c:pt idx="6">
                  <c:v>0</c:v>
                </c:pt>
                <c:pt idx="7">
                  <c:v>0</c:v>
                </c:pt>
                <c:pt idx="8">
                  <c:v>0</c:v>
                </c:pt>
                <c:pt idx="9">
                  <c:v>0</c:v>
                </c:pt>
              </c:numCache>
            </c:numRef>
          </c:val>
          <c:extLst>
            <c:ext xmlns:c16="http://schemas.microsoft.com/office/drawing/2014/chart" uri="{C3380CC4-5D6E-409C-BE32-E72D297353CC}">
              <c16:uniqueId val="{00000009-B65B-4AAD-A420-40EA60A8EEF5}"/>
            </c:ext>
          </c:extLst>
        </c:ser>
        <c:ser>
          <c:idx val="13"/>
          <c:order val="12"/>
          <c:tx>
            <c:strRef>
              <c:f>'Import. 0402 - lait co.'!$C$18</c:f>
              <c:strCache>
                <c:ptCount val="1"/>
                <c:pt idx="0">
                  <c:v>Autres</c:v>
                </c:pt>
              </c:strCache>
            </c:strRef>
          </c:tx>
          <c:spPr>
            <a:solidFill>
              <a:schemeClr val="bg1">
                <a:lumMod val="85000"/>
              </a:schemeClr>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co.'!$D$18:$M$18</c:f>
              <c:numCache>
                <c:formatCode>0</c:formatCode>
                <c:ptCount val="10"/>
                <c:pt idx="0">
                  <c:v>10199</c:v>
                </c:pt>
                <c:pt idx="1">
                  <c:v>9595</c:v>
                </c:pt>
                <c:pt idx="2">
                  <c:v>14736</c:v>
                </c:pt>
                <c:pt idx="3">
                  <c:v>7816</c:v>
                </c:pt>
                <c:pt idx="4">
                  <c:v>7006</c:v>
                </c:pt>
                <c:pt idx="5">
                  <c:v>2198</c:v>
                </c:pt>
                <c:pt idx="6">
                  <c:v>29060</c:v>
                </c:pt>
                <c:pt idx="7">
                  <c:v>83274</c:v>
                </c:pt>
                <c:pt idx="8">
                  <c:v>166303</c:v>
                </c:pt>
                <c:pt idx="9">
                  <c:v>0</c:v>
                </c:pt>
              </c:numCache>
            </c:numRef>
          </c:val>
          <c:extLst>
            <c:ext xmlns:c16="http://schemas.microsoft.com/office/drawing/2014/chart" uri="{C3380CC4-5D6E-409C-BE32-E72D297353CC}">
              <c16:uniqueId val="{0000000A-B65B-4AAD-A420-40EA60A8EEF5}"/>
            </c:ext>
          </c:extLst>
        </c:ser>
        <c:ser>
          <c:idx val="12"/>
          <c:order val="13"/>
          <c:tx>
            <c:strRef>
              <c:f>'Import. 0402 - lait co.'!$C$17</c:f>
              <c:strCache>
                <c:ptCount val="1"/>
                <c:pt idx="0">
                  <c:v>France (19)</c:v>
                </c:pt>
              </c:strCache>
            </c:strRef>
          </c:tx>
          <c:spPr>
            <a:solidFill>
              <a:srgbClr val="00B0F0"/>
            </a:solidFill>
            <a:ln>
              <a:noFill/>
            </a:ln>
            <a:effectLst/>
          </c:spPr>
          <c:invertIfNegative val="0"/>
          <c:cat>
            <c:strRef>
              <c:f>'Import. 0402 - lait co.'!$D$4:$M$4</c:f>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f>'Import. 0402 - lait co.'!$D$17:$M$17</c:f>
              <c:numCache>
                <c:formatCode>0</c:formatCode>
                <c:ptCount val="10"/>
                <c:pt idx="0">
                  <c:v>2141</c:v>
                </c:pt>
                <c:pt idx="1">
                  <c:v>790</c:v>
                </c:pt>
                <c:pt idx="2">
                  <c:v>195</c:v>
                </c:pt>
                <c:pt idx="3">
                  <c:v>105</c:v>
                </c:pt>
                <c:pt idx="4">
                  <c:v>5416</c:v>
                </c:pt>
                <c:pt idx="5">
                  <c:v>2180</c:v>
                </c:pt>
                <c:pt idx="6">
                  <c:v>0</c:v>
                </c:pt>
                <c:pt idx="7">
                  <c:v>0</c:v>
                </c:pt>
                <c:pt idx="8">
                  <c:v>0</c:v>
                </c:pt>
                <c:pt idx="9">
                  <c:v>0</c:v>
                </c:pt>
              </c:numCache>
            </c:numRef>
          </c:val>
          <c:extLst>
            <c:ext xmlns:c16="http://schemas.microsoft.com/office/drawing/2014/chart" uri="{C3380CC4-5D6E-409C-BE32-E72D297353CC}">
              <c16:uniqueId val="{0000000B-B65B-4AAD-A420-40EA60A8EEF5}"/>
            </c:ext>
          </c:extLst>
        </c:ser>
        <c:dLbls>
          <c:showLegendKey val="0"/>
          <c:showVal val="0"/>
          <c:showCatName val="0"/>
          <c:showSerName val="0"/>
          <c:showPercent val="0"/>
          <c:showBubbleSize val="0"/>
        </c:dLbls>
        <c:gapWidth val="150"/>
        <c:overlap val="100"/>
        <c:axId val="638426560"/>
        <c:axId val="638423424"/>
        <c:extLst>
          <c:ext xmlns:c15="http://schemas.microsoft.com/office/drawing/2012/chart" uri="{02D57815-91ED-43cb-92C2-25804820EDAC}">
            <c15:filteredBarSeries>
              <c15:ser>
                <c:idx val="0"/>
                <c:order val="0"/>
                <c:tx>
                  <c:strRef>
                    <c:extLst>
                      <c:ext uri="{02D57815-91ED-43cb-92C2-25804820EDAC}">
                        <c15:formulaRef>
                          <c15:sqref>'Import. 0402 - lait co.'!$C$5</c15:sqref>
                        </c15:formulaRef>
                      </c:ext>
                    </c:extLst>
                    <c:strCache>
                      <c:ptCount val="1"/>
                      <c:pt idx="0">
                        <c:v>Monde</c:v>
                      </c:pt>
                    </c:strCache>
                  </c:strRef>
                </c:tx>
                <c:spPr>
                  <a:solidFill>
                    <a:schemeClr val="accent1"/>
                  </a:solidFill>
                  <a:ln>
                    <a:noFill/>
                  </a:ln>
                  <a:effectLst/>
                </c:spPr>
                <c:invertIfNegative val="0"/>
                <c:cat>
                  <c:strRef>
                    <c:extLst>
                      <c:ext uri="{02D57815-91ED-43cb-92C2-25804820EDAC}">
                        <c15:formulaRef>
                          <c15:sqref>'Import. 0402 - lait co.'!$D$4:$M$4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c:ext uri="{02D57815-91ED-43cb-92C2-25804820EDAC}">
                        <c15:formulaRef>
                          <c15:sqref>'Import. 0402 - lait co.'!$D$5:$M$5</c15:sqref>
                        </c15:formulaRef>
                      </c:ext>
                    </c:extLst>
                    <c:numCache>
                      <c:formatCode>0</c:formatCode>
                      <c:ptCount val="10"/>
                      <c:pt idx="0">
                        <c:v>272327</c:v>
                      </c:pt>
                      <c:pt idx="1">
                        <c:v>300703</c:v>
                      </c:pt>
                      <c:pt idx="2">
                        <c:v>337474</c:v>
                      </c:pt>
                      <c:pt idx="3">
                        <c:v>369906</c:v>
                      </c:pt>
                      <c:pt idx="4">
                        <c:v>365452</c:v>
                      </c:pt>
                      <c:pt idx="5">
                        <c:v>314010</c:v>
                      </c:pt>
                      <c:pt idx="6">
                        <c:v>346805</c:v>
                      </c:pt>
                      <c:pt idx="7">
                        <c:v>336514</c:v>
                      </c:pt>
                      <c:pt idx="8">
                        <c:v>341701</c:v>
                      </c:pt>
                      <c:pt idx="9">
                        <c:v>210743</c:v>
                      </c:pt>
                    </c:numCache>
                  </c:numRef>
                </c:val>
                <c:extLst>
                  <c:ext xmlns:c16="http://schemas.microsoft.com/office/drawing/2014/chart" uri="{C3380CC4-5D6E-409C-BE32-E72D297353CC}">
                    <c16:uniqueId val="{0000000C-B65B-4AAD-A420-40EA60A8EEF5}"/>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'Import. 0402 - lait co.'!$C$6</c15:sqref>
                        </c15:formulaRef>
                      </c:ext>
                    </c:extLst>
                    <c:strCache>
                      <c:ptCount val="1"/>
                      <c:pt idx="0">
                        <c:v>Union européenne</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'Import. 0402 - lait co.'!$D$4:$M$4</c15:sqref>
                        </c15:formulaRef>
                      </c:ext>
                    </c:extLst>
                    <c:strCache>
                      <c:ptCount val="10"/>
                      <c:pt idx="0">
                        <c:v>2015</c:v>
                      </c:pt>
                      <c:pt idx="1">
                        <c:v>2016</c:v>
                      </c:pt>
                      <c:pt idx="2">
                        <c:v>2017</c:v>
                      </c:pt>
                      <c:pt idx="3">
                        <c:v>2018</c:v>
                      </c:pt>
                      <c:pt idx="4">
                        <c:v>2019</c:v>
                      </c:pt>
                      <c:pt idx="5">
                        <c:v>2020</c:v>
                      </c:pt>
                      <c:pt idx="6">
                        <c:v>2021</c:v>
                      </c:pt>
                      <c:pt idx="7">
                        <c:v>2022</c:v>
                      </c:pt>
                      <c:pt idx="8">
                        <c:v>2023</c:v>
                      </c:pt>
                      <c:pt idx="9">
                        <c:v>2024</c:v>
                      </c:pt>
                    </c:strCache>
                  </c:strRef>
                </c:cat>
                <c:val>
                  <c:numRef>
                    <c:extLst xmlns:c15="http://schemas.microsoft.com/office/drawing/2012/chart">
                      <c:ext xmlns:c15="http://schemas.microsoft.com/office/drawing/2012/chart" uri="{02D57815-91ED-43cb-92C2-25804820EDAC}">
                        <c15:formulaRef>
                          <c15:sqref>'Import. 0402 - lait co.'!$D$6:$M$6</c15:sqref>
                        </c15:formulaRef>
                      </c:ext>
                    </c:extLst>
                    <c:numCache>
                      <c:formatCode>0</c:formatCode>
                      <c:ptCount val="10"/>
                      <c:pt idx="0">
                        <c:v>21169</c:v>
                      </c:pt>
                      <c:pt idx="1">
                        <c:v>8947</c:v>
                      </c:pt>
                      <c:pt idx="2">
                        <c:v>40058</c:v>
                      </c:pt>
                      <c:pt idx="3">
                        <c:v>4966</c:v>
                      </c:pt>
                      <c:pt idx="4">
                        <c:v>34236</c:v>
                      </c:pt>
                      <c:pt idx="5">
                        <c:v>3161</c:v>
                      </c:pt>
                      <c:pt idx="6">
                        <c:v>59</c:v>
                      </c:pt>
                      <c:pt idx="7">
                        <c:v>0</c:v>
                      </c:pt>
                      <c:pt idx="8">
                        <c:v>0</c:v>
                      </c:pt>
                      <c:pt idx="9">
                        <c:v>0</c:v>
                      </c:pt>
                    </c:numCache>
                  </c:numRef>
                </c:val>
                <c:extLst xmlns:c15="http://schemas.microsoft.com/office/drawing/2012/chart">
                  <c:ext xmlns:c16="http://schemas.microsoft.com/office/drawing/2014/chart" uri="{C3380CC4-5D6E-409C-BE32-E72D297353CC}">
                    <c16:uniqueId val="{0000000D-B65B-4AAD-A420-40EA60A8EEF5}"/>
                  </c:ext>
                </c:extLst>
              </c15:ser>
            </c15:filteredBarSeries>
          </c:ext>
        </c:extLst>
      </c:barChart>
      <c:catAx>
        <c:axId val="63842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3424"/>
        <c:crosses val="autoZero"/>
        <c:auto val="1"/>
        <c:lblAlgn val="ctr"/>
        <c:lblOffset val="100"/>
        <c:noMultiLvlLbl val="0"/>
      </c:catAx>
      <c:valAx>
        <c:axId val="638423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crossAx val="638426560"/>
        <c:crosses val="autoZero"/>
        <c:crossBetween val="between"/>
        <c:dispUnits>
          <c:builtInUnit val="thousands"/>
          <c:dispUnitsLbl>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r>
                    <a:rPr lang="fr-FR"/>
                    <a:t>Milliers (en t)</a:t>
                  </a:r>
                </a:p>
              </c:rich>
            </c:tx>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dispUnitsLbl>
        </c:dispUnits>
      </c:valAx>
      <c:spPr>
        <a:noFill/>
        <a:ln>
          <a:noFill/>
        </a:ln>
        <a:effectLst/>
      </c:spPr>
    </c:plotArea>
    <c:legend>
      <c:legendPos val="b"/>
      <c:layout>
        <c:manualLayout>
          <c:xMode val="edge"/>
          <c:yMode val="edge"/>
          <c:x val="0.12140357862559091"/>
          <c:y val="0.69362926873649033"/>
          <c:w val="0.8688009664141344"/>
          <c:h val="0.286896813279883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arianne" panose="02000000000000000000" pitchFamily="50" charset="0"/>
              <a:ea typeface="+mn-ea"/>
              <a:cs typeface="+mn-cs"/>
            </a:defRPr>
          </a:pPr>
          <a:endParaRPr lang="fr-FR"/>
        </a:p>
      </c:txPr>
    </c:legend>
    <c:plotVisOnly val="1"/>
    <c:dispBlanksAs val="gap"/>
    <c:showDLblsOverMax val="0"/>
  </c:chart>
  <c:spPr>
    <a:noFill/>
    <a:ln>
      <a:noFill/>
    </a:ln>
    <a:effectLst/>
  </c:spPr>
  <c:txPr>
    <a:bodyPr/>
    <a:lstStyle/>
    <a:p>
      <a:pPr>
        <a:defRPr sz="1200">
          <a:latin typeface="Marianne" panose="02000000000000000000" pitchFamily="50"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4AB073-19B6-468D-B34E-5E979DBA6034}" type="datetimeFigureOut">
              <a:rPr lang="fr-FR" smtClean="0"/>
              <a:t>11/08/2025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8044C-5866-40BC-AB90-84F59A8D8279}" type="slidenum">
              <a:rPr lang="fr-FR" smtClean="0"/>
              <a:t>‹N°›</a:t>
            </a:fld>
            <a:endParaRPr lang="fr-FR"/>
          </a:p>
        </p:txBody>
      </p:sp>
    </p:spTree>
    <p:extLst>
      <p:ext uri="{BB962C8B-B14F-4D97-AF65-F5344CB8AC3E}">
        <p14:creationId xmlns:p14="http://schemas.microsoft.com/office/powerpoint/2010/main" val="1219197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apositive de titre">
    <p:bg>
      <p:bgPr>
        <a:solidFill>
          <a:schemeClr val="bg1">
            <a:lumMod val="65000"/>
          </a:schemeClr>
        </a:solidFill>
        <a:effectLst/>
      </p:bgPr>
    </p:bg>
    <p:spTree>
      <p:nvGrpSpPr>
        <p:cNvPr id="1" name=""/>
        <p:cNvGrpSpPr/>
        <p:nvPr/>
      </p:nvGrpSpPr>
      <p:grpSpPr>
        <a:xfrm>
          <a:off x="0" y="0"/>
          <a:ext cx="0" cy="0"/>
          <a:chOff x="0" y="0"/>
          <a:chExt cx="0" cy="0"/>
        </a:xfrm>
      </p:grpSpPr>
      <p:sp>
        <p:nvSpPr>
          <p:cNvPr id="11" name="Espace réservé du contenu 10"/>
          <p:cNvSpPr>
            <a:spLocks noGrp="1"/>
          </p:cNvSpPr>
          <p:nvPr>
            <p:ph sz="quarter" idx="13" hasCustomPrompt="1"/>
          </p:nvPr>
        </p:nvSpPr>
        <p:spPr>
          <a:xfrm>
            <a:off x="4912178" y="4279515"/>
            <a:ext cx="2367644" cy="675626"/>
          </a:xfrm>
          <a:solidFill>
            <a:schemeClr val="bg1"/>
          </a:solidFill>
          <a:ln>
            <a:noFill/>
          </a:ln>
        </p:spPr>
        <p:txBody>
          <a:bodyPr>
            <a:normAutofit/>
          </a:bodyPr>
          <a:lstStyle>
            <a:lvl1pPr marL="0" indent="0" algn="ctr">
              <a:buNone/>
              <a:defRPr lang="fr-FR" sz="4000" b="1" kern="1200" cap="all" baseline="0" dirty="0" smtClean="0">
                <a:solidFill>
                  <a:schemeClr val="bg1">
                    <a:lumMod val="65000"/>
                  </a:schemeClr>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Pays</a:t>
            </a: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3716669"/>
          </a:xfrm>
          <a:prstGeom prst="rect">
            <a:avLst/>
          </a:prstGeom>
        </p:spPr>
      </p:pic>
      <p:sp>
        <p:nvSpPr>
          <p:cNvPr id="4" name="ZoneTexte 3"/>
          <p:cNvSpPr txBox="1"/>
          <p:nvPr userDrawn="1"/>
        </p:nvSpPr>
        <p:spPr>
          <a:xfrm>
            <a:off x="0" y="5090615"/>
            <a:ext cx="12192000" cy="1323439"/>
          </a:xfrm>
          <a:prstGeom prst="rect">
            <a:avLst/>
          </a:prstGeom>
          <a:noFill/>
        </p:spPr>
        <p:txBody>
          <a:bodyPr wrap="square" rtlCol="0">
            <a:spAutoFit/>
          </a:bodyPr>
          <a:lstStyle/>
          <a:p>
            <a:pPr algn="ctr"/>
            <a:r>
              <a:rPr lang="fr-FR" sz="4000" b="1" dirty="0" smtClean="0">
                <a:solidFill>
                  <a:schemeClr val="bg1"/>
                </a:solidFill>
                <a:latin typeface="Marianne" panose="02000000000000000000" pitchFamily="50" charset="0"/>
              </a:rPr>
              <a:t>Les importations de </a:t>
            </a:r>
            <a:br>
              <a:rPr lang="fr-FR" sz="4000" b="1" dirty="0" smtClean="0">
                <a:solidFill>
                  <a:schemeClr val="bg1"/>
                </a:solidFill>
                <a:latin typeface="Marianne" panose="02000000000000000000" pitchFamily="50" charset="0"/>
              </a:rPr>
            </a:br>
            <a:r>
              <a:rPr lang="fr-FR" sz="4000" b="1" i="1" dirty="0" smtClean="0">
                <a:solidFill>
                  <a:schemeClr val="bg1"/>
                </a:solidFill>
                <a:latin typeface="Marianne" panose="02000000000000000000" pitchFamily="50" charset="0"/>
              </a:rPr>
              <a:t>laits et produits laitiers</a:t>
            </a:r>
            <a:r>
              <a:rPr lang="fr-FR" sz="4000" b="1" i="1" baseline="0" dirty="0" smtClean="0">
                <a:solidFill>
                  <a:schemeClr val="bg1"/>
                </a:solidFill>
                <a:latin typeface="Marianne" panose="02000000000000000000" pitchFamily="50" charset="0"/>
              </a:rPr>
              <a:t> </a:t>
            </a:r>
            <a:r>
              <a:rPr lang="fr-FR" sz="4000" b="1" dirty="0" smtClean="0">
                <a:solidFill>
                  <a:schemeClr val="bg1"/>
                </a:solidFill>
                <a:latin typeface="Marianne" panose="02000000000000000000" pitchFamily="50" charset="0"/>
              </a:rPr>
              <a:t>en	</a:t>
            </a:r>
          </a:p>
        </p:txBody>
      </p:sp>
      <p:sp>
        <p:nvSpPr>
          <p:cNvPr id="8" name="Espace réservé du contenu 10"/>
          <p:cNvSpPr>
            <a:spLocks noGrp="1"/>
          </p:cNvSpPr>
          <p:nvPr>
            <p:ph sz="quarter" idx="14" hasCustomPrompt="1"/>
          </p:nvPr>
        </p:nvSpPr>
        <p:spPr>
          <a:xfrm>
            <a:off x="9157063" y="5817840"/>
            <a:ext cx="1384663" cy="561894"/>
          </a:xfrm>
          <a:noFill/>
          <a:ln>
            <a:noFill/>
          </a:ln>
        </p:spPr>
        <p:txBody>
          <a:bodyPr anchor="ctr" anchorCtr="0">
            <a:normAutofit/>
          </a:bodyPr>
          <a:lstStyle>
            <a:lvl1pPr marL="0" indent="0" algn="ctr">
              <a:buNone/>
              <a:defRPr lang="fr-FR" sz="4000" b="1" i="0" u="none" kern="1200" cap="all" baseline="0" dirty="0" smtClean="0">
                <a:solidFill>
                  <a:schemeClr val="tx2"/>
                </a:solidFill>
                <a:latin typeface="Marianne" panose="02000000000000000000" pitchFamily="50" charset="0"/>
                <a:ea typeface="+mn-ea"/>
                <a:cs typeface="Calibri" panose="020F0502020204030204" pitchFamily="34" charset="0"/>
              </a:defRPr>
            </a:lvl1pPr>
            <a:lvl2pPr marL="457200" indent="0">
              <a:buNone/>
              <a:defRPr/>
            </a:lvl2pPr>
          </a:lstStyle>
          <a:p>
            <a:pPr lvl="0"/>
            <a:r>
              <a:rPr lang="fr-FR" dirty="0" smtClean="0"/>
              <a:t>2024</a:t>
            </a:r>
          </a:p>
        </p:txBody>
      </p:sp>
      <p:sp>
        <p:nvSpPr>
          <p:cNvPr id="10" name="Ellipse 9"/>
          <p:cNvSpPr/>
          <p:nvPr userDrawn="1"/>
        </p:nvSpPr>
        <p:spPr>
          <a:xfrm>
            <a:off x="8686798" y="4278836"/>
            <a:ext cx="1440000" cy="1440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 name="Image 1"/>
          <p:cNvPicPr>
            <a:picLocks noChangeAspect="1"/>
          </p:cNvPicPr>
          <p:nvPr userDrawn="1"/>
        </p:nvPicPr>
        <p:blipFill>
          <a:blip r:embed="rId3" cstate="print">
            <a:grayscl/>
            <a:extLst>
              <a:ext uri="{BEBA8EAE-BF5A-486C-A8C5-ECC9F3942E4B}">
                <a14:imgProps xmlns:a14="http://schemas.microsoft.com/office/drawing/2010/main">
                  <a14:imgLayer r:embed="rId4">
                    <a14:imgEffect>
                      <a14:backgroundRemoval t="2309" b="94457" l="4723" r="95483">
                        <a14:foregroundMark x1="43943" y1="3233" x2="43943" y2="3233"/>
                        <a14:foregroundMark x1="76181" y1="26790" x2="76181" y2="26790"/>
                        <a14:foregroundMark x1="95483" y1="57506" x2="95483" y2="57506"/>
                        <a14:foregroundMark x1="72279" y1="94919" x2="72279" y2="94919"/>
                        <a14:foregroundMark x1="8214" y1="70208" x2="8214" y2="70208"/>
                        <a14:foregroundMark x1="4723" y1="43187" x2="4723" y2="43187"/>
                      </a14:backgroundRemoval>
                    </a14:imgEffect>
                    <a14:imgEffect>
                      <a14:saturation sat="0"/>
                    </a14:imgEffect>
                  </a14:imgLayer>
                </a14:imgProps>
              </a:ext>
              <a:ext uri="{28A0092B-C50C-407E-A947-70E740481C1C}">
                <a14:useLocalDpi xmlns:a14="http://schemas.microsoft.com/office/drawing/2010/main" val="0"/>
              </a:ext>
            </a:extLst>
          </a:blip>
          <a:stretch>
            <a:fillRect/>
          </a:stretch>
        </p:blipFill>
        <p:spPr>
          <a:xfrm>
            <a:off x="8833844" y="4435380"/>
            <a:ext cx="1145908" cy="1018847"/>
          </a:xfrm>
          <a:prstGeom prst="rect">
            <a:avLst/>
          </a:prstGeom>
        </p:spPr>
      </p:pic>
    </p:spTree>
    <p:extLst>
      <p:ext uri="{BB962C8B-B14F-4D97-AF65-F5344CB8AC3E}">
        <p14:creationId xmlns:p14="http://schemas.microsoft.com/office/powerpoint/2010/main" val="399400022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Laits et produits laitiers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bg1">
              <a:lumMod val="65000"/>
            </a:schemeClr>
          </a:solidFill>
        </p:spPr>
        <p:txBody>
          <a:bodyPr/>
          <a:lstStyle>
            <a:lvl1pPr>
              <a:defRPr b="1">
                <a:solidFill>
                  <a:schemeClr val="bg1"/>
                </a:solidFill>
              </a:defRPr>
            </a:lvl1pPr>
          </a:lstStyle>
          <a:p>
            <a:pPr lvl="0"/>
            <a:r>
              <a:rPr lang="fr-FR" dirty="0" smtClean="0"/>
              <a:t>Titre</a:t>
            </a:r>
          </a:p>
        </p:txBody>
      </p:sp>
      <p:sp>
        <p:nvSpPr>
          <p:cNvPr id="8"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chemeClr val="bg1">
                    <a:lumMod val="65000"/>
                  </a:schemeClr>
                </a:solidFill>
              </a:defRPr>
            </a:lvl1pPr>
          </a:lstStyle>
          <a:p>
            <a:pPr lvl="0"/>
            <a:r>
              <a:rPr lang="fr-FR" dirty="0" smtClean="0"/>
              <a:t>Sous-titre</a:t>
            </a:r>
          </a:p>
        </p:txBody>
      </p:sp>
      <p:sp>
        <p:nvSpPr>
          <p:cNvPr id="10"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chemeClr val="bg1">
                    <a:lumMod val="65000"/>
                  </a:schemeClr>
                </a:solidFill>
              </a:defRPr>
            </a:lvl2pPr>
          </a:lstStyle>
          <a:p>
            <a:pPr lvl="1"/>
            <a:r>
              <a:rPr lang="fr-FR" dirty="0" smtClean="0"/>
              <a:t>Texte</a:t>
            </a:r>
          </a:p>
        </p:txBody>
      </p:sp>
    </p:spTree>
    <p:extLst>
      <p:ext uri="{BB962C8B-B14F-4D97-AF65-F5344CB8AC3E}">
        <p14:creationId xmlns:p14="http://schemas.microsoft.com/office/powerpoint/2010/main" val="131719708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Laits et produits laitiers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bg1">
              <a:lumMod val="65000"/>
            </a:schemeClr>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bg1">
                    <a:lumMod val="65000"/>
                  </a:schemeClr>
                </a:solidFill>
              </a:defRPr>
            </a:lvl2pPr>
          </a:lstStyle>
          <a:p>
            <a:pPr lvl="1"/>
            <a:r>
              <a:rPr lang="fr-FR" dirty="0" smtClean="0"/>
              <a:t>Texte</a:t>
            </a:r>
          </a:p>
        </p:txBody>
      </p:sp>
      <p:graphicFrame>
        <p:nvGraphicFramePr>
          <p:cNvPr id="8" name="Tableau 7"/>
          <p:cNvGraphicFramePr>
            <a:graphicFrameLocks noGrp="1"/>
          </p:cNvGraphicFramePr>
          <p:nvPr userDrawn="1">
            <p:extLst>
              <p:ext uri="{D42A27DB-BD31-4B8C-83A1-F6EECF244321}">
                <p14:modId xmlns:p14="http://schemas.microsoft.com/office/powerpoint/2010/main" val="708246797"/>
              </p:ext>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bg1">
                          <a:lumMod val="65000"/>
                        </a:schemeClr>
                      </a:solidFill>
                      <a:prstDash val="solid"/>
                      <a:round/>
                      <a:headEnd type="none" w="med" len="med"/>
                      <a:tailEnd type="none" w="med" len="med"/>
                    </a:lnL>
                    <a:lnR w="38100" cap="flat" cmpd="sng" algn="ctr">
                      <a:solidFill>
                        <a:schemeClr val="bg1">
                          <a:lumMod val="65000"/>
                        </a:schemeClr>
                      </a:solidFill>
                      <a:prstDash val="solid"/>
                      <a:round/>
                      <a:headEnd type="none" w="med" len="med"/>
                      <a:tailEnd type="none" w="med" len="med"/>
                    </a:lnR>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36094"/>
            <a:ext cx="5929203" cy="323165"/>
          </a:xfrm>
          <a:prstGeom prst="rect">
            <a:avLst/>
          </a:prstGeom>
          <a:noFill/>
        </p:spPr>
        <p:txBody>
          <a:bodyPr wrap="square" rtlCol="0">
            <a:spAutoFit/>
          </a:bodyPr>
          <a:lstStyle/>
          <a:p>
            <a:pPr algn="ctr"/>
            <a:r>
              <a:rPr lang="fr-FR" sz="1500" b="1" dirty="0" smtClean="0">
                <a:solidFill>
                  <a:schemeClr val="bg1">
                    <a:lumMod val="65000"/>
                  </a:schemeClr>
                </a:solidFill>
                <a:latin typeface="Marianne" panose="02000000000000000000" pitchFamily="50" charset="0"/>
              </a:rPr>
              <a:t>En provenance du monde</a:t>
            </a:r>
          </a:p>
        </p:txBody>
      </p:sp>
      <p:sp>
        <p:nvSpPr>
          <p:cNvPr id="11" name="ZoneTexte 10"/>
          <p:cNvSpPr txBox="1"/>
          <p:nvPr userDrawn="1"/>
        </p:nvSpPr>
        <p:spPr>
          <a:xfrm>
            <a:off x="6095999" y="5742763"/>
            <a:ext cx="5922825" cy="323165"/>
          </a:xfrm>
          <a:prstGeom prst="rect">
            <a:avLst/>
          </a:prstGeom>
          <a:noFill/>
        </p:spPr>
        <p:txBody>
          <a:bodyPr wrap="square" rtlCol="0">
            <a:spAutoFit/>
          </a:bodyPr>
          <a:lstStyle/>
          <a:p>
            <a:pPr algn="ctr"/>
            <a:r>
              <a:rPr lang="fr-FR" sz="1500" b="1" dirty="0" smtClean="0">
                <a:solidFill>
                  <a:schemeClr val="bg1">
                    <a:lumMod val="65000"/>
                  </a:schemeClr>
                </a:solidFill>
                <a:latin typeface="Marianne" panose="02000000000000000000" pitchFamily="50" charset="0"/>
              </a:rPr>
              <a:t>En provenance de France</a:t>
            </a:r>
          </a:p>
        </p:txBody>
      </p:sp>
    </p:spTree>
    <p:extLst>
      <p:ext uri="{BB962C8B-B14F-4D97-AF65-F5344CB8AC3E}">
        <p14:creationId xmlns:p14="http://schemas.microsoft.com/office/powerpoint/2010/main" val="355734252"/>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ux contenus">
    <p:bg>
      <p:bgPr>
        <a:solidFill>
          <a:schemeClr val="bg1">
            <a:lumMod val="65000"/>
          </a:schemeClr>
        </a:solidFill>
        <a:effectLst/>
      </p:bgPr>
    </p:bg>
    <p:spTree>
      <p:nvGrpSpPr>
        <p:cNvPr id="1" name=""/>
        <p:cNvGrpSpPr/>
        <p:nvPr/>
      </p:nvGrpSpPr>
      <p:grpSpPr>
        <a:xfrm>
          <a:off x="0" y="0"/>
          <a:ext cx="0" cy="0"/>
          <a:chOff x="0" y="0"/>
          <a:chExt cx="0" cy="0"/>
        </a:xfrm>
      </p:grpSpPr>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
        <p:nvSpPr>
          <p:cNvPr id="12" name="ZoneTexte 11"/>
          <p:cNvSpPr txBox="1"/>
          <p:nvPr userDrawn="1"/>
        </p:nvSpPr>
        <p:spPr>
          <a:xfrm>
            <a:off x="4651465" y="4002520"/>
            <a:ext cx="2889070" cy="707886"/>
          </a:xfrm>
          <a:prstGeom prst="rect">
            <a:avLst/>
          </a:prstGeom>
          <a:noFill/>
        </p:spPr>
        <p:txBody>
          <a:bodyPr wrap="square" rtlCol="0">
            <a:spAutoFit/>
          </a:bodyPr>
          <a:lstStyle/>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Fournisseurs</a:t>
            </a:r>
          </a:p>
          <a:p>
            <a:pPr marL="342900" indent="-342900" algn="l">
              <a:buFont typeface="Arial" panose="020B0604020202020204" pitchFamily="34" charset="0"/>
              <a:buChar char="•"/>
            </a:pPr>
            <a:r>
              <a:rPr lang="fr-FR" sz="2000" b="1" dirty="0" smtClean="0">
                <a:solidFill>
                  <a:schemeClr val="bg1"/>
                </a:solidFill>
                <a:latin typeface="Marianne" panose="02000000000000000000" pitchFamily="50" charset="0"/>
              </a:rPr>
              <a:t>Parts de marché</a:t>
            </a:r>
            <a:endParaRPr lang="fr-FR" sz="2000" b="1" dirty="0">
              <a:solidFill>
                <a:schemeClr val="bg1"/>
              </a:solidFill>
              <a:latin typeface="Marianne" panose="02000000000000000000" pitchFamily="50" charset="0"/>
            </a:endParaRPr>
          </a:p>
        </p:txBody>
      </p:sp>
      <p:sp>
        <p:nvSpPr>
          <p:cNvPr id="3" name="Espace réservé du texte 2"/>
          <p:cNvSpPr>
            <a:spLocks noGrp="1"/>
          </p:cNvSpPr>
          <p:nvPr>
            <p:ph type="body" sz="quarter" idx="10" hasCustomPrompt="1"/>
          </p:nvPr>
        </p:nvSpPr>
        <p:spPr>
          <a:xfrm>
            <a:off x="3366407" y="3024052"/>
            <a:ext cx="5459186" cy="809896"/>
          </a:xfrm>
          <a:solidFill>
            <a:schemeClr val="bg1"/>
          </a:solidFill>
        </p:spPr>
        <p:txBody>
          <a:bodyPr/>
          <a:lstStyle>
            <a:lvl1pPr algn="ctr">
              <a:defRPr sz="4000" b="1"/>
            </a:lvl1pPr>
          </a:lstStyle>
          <a:p>
            <a:pPr lvl="0"/>
            <a:r>
              <a:rPr lang="fr-FR" dirty="0" smtClean="0"/>
              <a:t>Produit</a:t>
            </a:r>
          </a:p>
        </p:txBody>
      </p:sp>
    </p:spTree>
    <p:extLst>
      <p:ext uri="{BB962C8B-B14F-4D97-AF65-F5344CB8AC3E}">
        <p14:creationId xmlns:p14="http://schemas.microsoft.com/office/powerpoint/2010/main" val="81072036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Deux contenus">
    <p:bg>
      <p:bgPr>
        <a:solidFill>
          <a:schemeClr val="bg1"/>
        </a:solidFill>
        <a:effectLst/>
      </p:bgPr>
    </p:bg>
    <p:spTree>
      <p:nvGrpSpPr>
        <p:cNvPr id="1" name=""/>
        <p:cNvGrpSpPr/>
        <p:nvPr/>
      </p:nvGrpSpPr>
      <p:grpSpPr>
        <a:xfrm>
          <a:off x="0" y="0"/>
          <a:ext cx="0" cy="0"/>
          <a:chOff x="0" y="0"/>
          <a:chExt cx="0" cy="0"/>
        </a:xfrm>
      </p:grpSpPr>
      <p:sp>
        <p:nvSpPr>
          <p:cNvPr id="6" name="Espace réservé du pied de page 5"/>
          <p:cNvSpPr>
            <a:spLocks noGrp="1"/>
          </p:cNvSpPr>
          <p:nvPr>
            <p:ph type="ftr" sz="quarter" idx="11"/>
          </p:nvPr>
        </p:nvSpPr>
        <p:spPr>
          <a:xfrm>
            <a:off x="4490113" y="6352913"/>
            <a:ext cx="4965101" cy="365125"/>
          </a:xfrm>
        </p:spPr>
        <p:txBody>
          <a:bodyPr/>
          <a:lstStyle/>
          <a:p>
            <a:r>
              <a:rPr lang="fr-FR" smtClean="0"/>
              <a:t>Mexique – Laits et produits laitiers Source : douane mexicaine, d’après Trade Data Monitor, données 2024</a:t>
            </a:r>
            <a:endParaRPr lang="fr-FR" dirty="0"/>
          </a:p>
        </p:txBody>
      </p:sp>
      <p:sp>
        <p:nvSpPr>
          <p:cNvPr id="7" name="Espace réservé du numéro de diapositive 6"/>
          <p:cNvSpPr>
            <a:spLocks noGrp="1"/>
          </p:cNvSpPr>
          <p:nvPr>
            <p:ph type="sldNum" sz="quarter" idx="12"/>
          </p:nvPr>
        </p:nvSpPr>
        <p:spPr>
          <a:xfrm>
            <a:off x="9570661" y="6352913"/>
            <a:ext cx="901336" cy="365125"/>
          </a:xfrm>
        </p:spPr>
        <p:txBody>
          <a:bodyPr/>
          <a:lstStyle/>
          <a:p>
            <a:fld id="{6A68152B-30FF-4F47-8AD6-E728982B61F2}" type="slidenum">
              <a:rPr lang="fr-FR" smtClean="0"/>
              <a:t>‹N°›</a:t>
            </a:fld>
            <a:endParaRPr lang="fr-FR"/>
          </a:p>
        </p:txBody>
      </p:sp>
      <p:pic>
        <p:nvPicPr>
          <p:cNvPr id="2" name="Imag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51525" y="6334189"/>
            <a:ext cx="1367300" cy="402571"/>
          </a:xfrm>
          <a:prstGeom prst="rect">
            <a:avLst/>
          </a:prstGeom>
        </p:spPr>
      </p:pic>
      <p:sp>
        <p:nvSpPr>
          <p:cNvPr id="13" name="Espace réservé du texte 12"/>
          <p:cNvSpPr>
            <a:spLocks noGrp="1"/>
          </p:cNvSpPr>
          <p:nvPr>
            <p:ph type="body" sz="quarter" idx="13" hasCustomPrompt="1"/>
          </p:nvPr>
        </p:nvSpPr>
        <p:spPr>
          <a:xfrm>
            <a:off x="166798" y="224256"/>
            <a:ext cx="11858404" cy="401386"/>
          </a:xfrm>
          <a:solidFill>
            <a:schemeClr val="bg1">
              <a:lumMod val="65000"/>
            </a:schemeClr>
          </a:solidFill>
        </p:spPr>
        <p:txBody>
          <a:bodyPr/>
          <a:lstStyle>
            <a:lvl1pPr>
              <a:defRPr b="1">
                <a:solidFill>
                  <a:schemeClr val="bg1"/>
                </a:solidFill>
              </a:defRPr>
            </a:lvl1pPr>
          </a:lstStyle>
          <a:p>
            <a:pPr lvl="0"/>
            <a:r>
              <a:rPr lang="fr-FR" dirty="0" smtClean="0"/>
              <a:t>Titre</a:t>
            </a:r>
          </a:p>
        </p:txBody>
      </p:sp>
      <p:sp>
        <p:nvSpPr>
          <p:cNvPr id="9" name="Espace réservé du texte 19"/>
          <p:cNvSpPr>
            <a:spLocks noGrp="1"/>
          </p:cNvSpPr>
          <p:nvPr>
            <p:ph type="body" sz="quarter" idx="15" hasCustomPrompt="1"/>
          </p:nvPr>
        </p:nvSpPr>
        <p:spPr>
          <a:xfrm>
            <a:off x="166797" y="825910"/>
            <a:ext cx="11852028" cy="737419"/>
          </a:xfrm>
          <a:noFill/>
        </p:spPr>
        <p:txBody>
          <a:bodyPr anchor="t" anchorCtr="0"/>
          <a:lstStyle>
            <a:lvl2pPr>
              <a:defRPr>
                <a:solidFill>
                  <a:schemeClr val="bg1">
                    <a:lumMod val="65000"/>
                  </a:schemeClr>
                </a:solidFill>
              </a:defRPr>
            </a:lvl2pPr>
          </a:lstStyle>
          <a:p>
            <a:pPr lvl="1"/>
            <a:r>
              <a:rPr lang="fr-FR" dirty="0" smtClean="0"/>
              <a:t>Texte</a:t>
            </a:r>
          </a:p>
        </p:txBody>
      </p:sp>
      <p:graphicFrame>
        <p:nvGraphicFramePr>
          <p:cNvPr id="8" name="Tableau 7"/>
          <p:cNvGraphicFramePr>
            <a:graphicFrameLocks noGrp="1"/>
          </p:cNvGraphicFramePr>
          <p:nvPr userDrawn="1">
            <p:extLst/>
          </p:nvPr>
        </p:nvGraphicFramePr>
        <p:xfrm>
          <a:off x="166798" y="1763597"/>
          <a:ext cx="11852028" cy="4327270"/>
        </p:xfrm>
        <a:graphic>
          <a:graphicData uri="http://schemas.openxmlformats.org/drawingml/2006/table">
            <a:tbl>
              <a:tblPr firstRow="1" bandRow="1">
                <a:tableStyleId>{5C22544A-7EE6-4342-B048-85BDC9FD1C3A}</a:tableStyleId>
              </a:tblPr>
              <a:tblGrid>
                <a:gridCol w="5926014">
                  <a:extLst>
                    <a:ext uri="{9D8B030D-6E8A-4147-A177-3AD203B41FA5}">
                      <a16:colId xmlns:a16="http://schemas.microsoft.com/office/drawing/2014/main" val="20000"/>
                    </a:ext>
                  </a:extLst>
                </a:gridCol>
                <a:gridCol w="5926014">
                  <a:extLst>
                    <a:ext uri="{9D8B030D-6E8A-4147-A177-3AD203B41FA5}">
                      <a16:colId xmlns:a16="http://schemas.microsoft.com/office/drawing/2014/main" val="20002"/>
                    </a:ext>
                  </a:extLst>
                </a:gridCol>
              </a:tblGrid>
              <a:tr h="4327270">
                <a:tc>
                  <a:txBody>
                    <a:bodyPr/>
                    <a:lstStyle/>
                    <a:p>
                      <a:endParaRPr lang="fr-FR" dirty="0">
                        <a:solidFill>
                          <a:srgbClr val="0B6482"/>
                        </a:solidFill>
                      </a:endParaRPr>
                    </a:p>
                  </a:txBody>
                  <a:tcPr anchor="ctr">
                    <a:lnL w="381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tc>
                  <a:txBody>
                    <a:bodyPr/>
                    <a:lstStyle/>
                    <a:p>
                      <a:endParaRPr lang="fr-FR" dirty="0">
                        <a:solidFill>
                          <a:srgbClr val="0B6482"/>
                        </a:solidFill>
                      </a:endParaRPr>
                    </a:p>
                  </a:txBody>
                  <a:tcPr anchor="ctr">
                    <a:lnL w="12700" cap="flat" cmpd="sng" algn="ctr">
                      <a:solidFill>
                        <a:schemeClr val="bg1">
                          <a:lumMod val="65000"/>
                        </a:schemeClr>
                      </a:solidFill>
                      <a:prstDash val="solid"/>
                      <a:round/>
                      <a:headEnd type="none" w="med" len="med"/>
                      <a:tailEnd type="none" w="med" len="med"/>
                    </a:lnL>
                    <a:lnR w="38100" cap="flat" cmpd="sng" algn="ctr">
                      <a:solidFill>
                        <a:schemeClr val="bg1">
                          <a:lumMod val="65000"/>
                        </a:schemeClr>
                      </a:solidFill>
                      <a:prstDash val="solid"/>
                      <a:round/>
                      <a:headEnd type="none" w="med" len="med"/>
                      <a:tailEnd type="none" w="med" len="med"/>
                    </a:lnR>
                    <a:lnT w="38100" cap="flat" cmpd="sng" algn="ctr">
                      <a:solidFill>
                        <a:schemeClr val="bg1">
                          <a:lumMod val="65000"/>
                        </a:schemeClr>
                      </a:solidFill>
                      <a:prstDash val="solid"/>
                      <a:round/>
                      <a:headEnd type="none" w="med" len="med"/>
                      <a:tailEnd type="none" w="med" len="med"/>
                    </a:lnT>
                    <a:lnB w="381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10" name="ZoneTexte 9"/>
          <p:cNvSpPr txBox="1"/>
          <p:nvPr userDrawn="1"/>
        </p:nvSpPr>
        <p:spPr>
          <a:xfrm>
            <a:off x="166797" y="5736094"/>
            <a:ext cx="5929203" cy="323165"/>
          </a:xfrm>
          <a:prstGeom prst="rect">
            <a:avLst/>
          </a:prstGeom>
          <a:noFill/>
        </p:spPr>
        <p:txBody>
          <a:bodyPr wrap="square" rtlCol="0">
            <a:spAutoFit/>
          </a:bodyPr>
          <a:lstStyle/>
          <a:p>
            <a:pPr algn="ctr"/>
            <a:r>
              <a:rPr lang="fr-FR" sz="1500" b="1" dirty="0" smtClean="0">
                <a:solidFill>
                  <a:schemeClr val="bg1">
                    <a:lumMod val="65000"/>
                  </a:schemeClr>
                </a:solidFill>
                <a:latin typeface="Marianne" panose="02000000000000000000" pitchFamily="50" charset="0"/>
              </a:rPr>
              <a:t>Fournisseurs</a:t>
            </a:r>
          </a:p>
        </p:txBody>
      </p:sp>
      <p:sp>
        <p:nvSpPr>
          <p:cNvPr id="11" name="ZoneTexte 10"/>
          <p:cNvSpPr txBox="1"/>
          <p:nvPr userDrawn="1"/>
        </p:nvSpPr>
        <p:spPr>
          <a:xfrm>
            <a:off x="6095999" y="5742763"/>
            <a:ext cx="5922825" cy="323165"/>
          </a:xfrm>
          <a:prstGeom prst="rect">
            <a:avLst/>
          </a:prstGeom>
          <a:noFill/>
        </p:spPr>
        <p:txBody>
          <a:bodyPr wrap="square" rtlCol="0">
            <a:spAutoFit/>
          </a:bodyPr>
          <a:lstStyle/>
          <a:p>
            <a:pPr algn="ctr"/>
            <a:r>
              <a:rPr lang="fr-FR" sz="1500" b="1" dirty="0" smtClean="0">
                <a:solidFill>
                  <a:schemeClr val="bg1">
                    <a:lumMod val="65000"/>
                  </a:schemeClr>
                </a:solidFill>
                <a:latin typeface="Marianne" panose="02000000000000000000" pitchFamily="50" charset="0"/>
              </a:rPr>
              <a:t>Parts de marché</a:t>
            </a:r>
          </a:p>
        </p:txBody>
      </p:sp>
    </p:spTree>
    <p:extLst>
      <p:ext uri="{BB962C8B-B14F-4D97-AF65-F5344CB8AC3E}">
        <p14:creationId xmlns:p14="http://schemas.microsoft.com/office/powerpoint/2010/main" val="25546809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6_Deux contenus">
    <p:bg>
      <p:bgPr>
        <a:solidFill>
          <a:schemeClr val="bg1">
            <a:lumMod val="65000"/>
          </a:schemeClr>
        </a:solidFill>
        <a:effectLst/>
      </p:bgPr>
    </p:bg>
    <p:spTree>
      <p:nvGrpSpPr>
        <p:cNvPr id="1" name=""/>
        <p:cNvGrpSpPr/>
        <p:nvPr/>
      </p:nvGrpSpPr>
      <p:grpSpPr>
        <a:xfrm>
          <a:off x="0" y="0"/>
          <a:ext cx="0" cy="0"/>
          <a:chOff x="0" y="0"/>
          <a:chExt cx="0" cy="0"/>
        </a:xfrm>
      </p:grpSpPr>
      <p:sp>
        <p:nvSpPr>
          <p:cNvPr id="9" name="Espace réservé du texte 19"/>
          <p:cNvSpPr>
            <a:spLocks noGrp="1"/>
          </p:cNvSpPr>
          <p:nvPr>
            <p:ph type="body" sz="quarter" idx="15" hasCustomPrompt="1"/>
          </p:nvPr>
        </p:nvSpPr>
        <p:spPr>
          <a:xfrm>
            <a:off x="166797" y="1393870"/>
            <a:ext cx="11852028" cy="355197"/>
          </a:xfrm>
          <a:noFill/>
        </p:spPr>
        <p:txBody>
          <a:bodyPr anchor="t" anchorCtr="0"/>
          <a:lstStyle>
            <a:lvl2pPr>
              <a:defRPr>
                <a:solidFill>
                  <a:srgbClr val="0B6482"/>
                </a:solidFill>
              </a:defRPr>
            </a:lvl2pPr>
          </a:lstStyle>
          <a:p>
            <a:pPr lvl="1"/>
            <a:r>
              <a:rPr lang="fr-FR" dirty="0" smtClean="0"/>
              <a:t>Texte</a:t>
            </a:r>
          </a:p>
        </p:txBody>
      </p:sp>
      <p:sp>
        <p:nvSpPr>
          <p:cNvPr id="10" name="Espace réservé du texte 12"/>
          <p:cNvSpPr>
            <a:spLocks noGrp="1"/>
          </p:cNvSpPr>
          <p:nvPr>
            <p:ph type="body" sz="quarter" idx="16" hasCustomPrompt="1"/>
          </p:nvPr>
        </p:nvSpPr>
        <p:spPr>
          <a:xfrm>
            <a:off x="166798" y="839522"/>
            <a:ext cx="11858404" cy="340468"/>
          </a:xfrm>
          <a:noFill/>
        </p:spPr>
        <p:txBody>
          <a:bodyPr anchor="t" anchorCtr="0"/>
          <a:lstStyle>
            <a:lvl1pPr>
              <a:defRPr b="1">
                <a:solidFill>
                  <a:srgbClr val="0B6482"/>
                </a:solidFill>
              </a:defRPr>
            </a:lvl1pPr>
          </a:lstStyle>
          <a:p>
            <a:pPr lvl="0"/>
            <a:r>
              <a:rPr lang="fr-FR" dirty="0" smtClean="0"/>
              <a:t>Sous-titre</a:t>
            </a: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87444" y="6299145"/>
            <a:ext cx="1427850" cy="472659"/>
          </a:xfrm>
          <a:prstGeom prst="rect">
            <a:avLst/>
          </a:prstGeom>
        </p:spPr>
      </p:pic>
    </p:spTree>
    <p:extLst>
      <p:ext uri="{BB962C8B-B14F-4D97-AF65-F5344CB8AC3E}">
        <p14:creationId xmlns:p14="http://schemas.microsoft.com/office/powerpoint/2010/main" val="193668397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838200" y="529087"/>
            <a:ext cx="10515600" cy="555130"/>
          </a:xfrm>
          <a:prstGeom prst="rect">
            <a:avLst/>
          </a:prstGeom>
          <a:noFill/>
        </p:spPr>
        <p:txBody>
          <a:bodyPr vert="horz" lIns="91440" tIns="45720" rIns="91440" bIns="45720" rtlCol="0" anchor="ctr" anchorCtr="0">
            <a:normAutofit/>
          </a:bodyPr>
          <a:lstStyle/>
          <a:p>
            <a:pPr lvl="0"/>
            <a:r>
              <a:rPr lang="fr-FR" dirty="0" smtClean="0"/>
              <a:t>Texte</a:t>
            </a:r>
          </a:p>
        </p:txBody>
      </p:sp>
      <p:sp>
        <p:nvSpPr>
          <p:cNvPr id="5" name="Espace réservé du pied de page 4"/>
          <p:cNvSpPr>
            <a:spLocks noGrp="1"/>
          </p:cNvSpPr>
          <p:nvPr>
            <p:ph type="ftr" sz="quarter" idx="3"/>
          </p:nvPr>
        </p:nvSpPr>
        <p:spPr>
          <a:xfrm>
            <a:off x="4511038" y="6356350"/>
            <a:ext cx="5773783" cy="365125"/>
          </a:xfrm>
          <a:prstGeom prst="rect">
            <a:avLst/>
          </a:prstGeom>
          <a:noFill/>
        </p:spPr>
        <p:txBody>
          <a:bodyPr vert="horz" lIns="91440" tIns="45720" rIns="91440" bIns="45720" rtlCol="0" anchor="ctr"/>
          <a:lstStyle>
            <a:lvl1pPr algn="l">
              <a:defRPr sz="1000">
                <a:solidFill>
                  <a:schemeClr val="bg1">
                    <a:lumMod val="65000"/>
                  </a:schemeClr>
                </a:solidFill>
                <a:latin typeface="Marianne" panose="02000000000000000000" pitchFamily="50" charset="0"/>
              </a:defRPr>
            </a:lvl1pPr>
          </a:lstStyle>
          <a:p>
            <a:r>
              <a:rPr lang="fr-FR" smtClean="0"/>
              <a:t>Mexique – Laits et produits laitiers Source : douane mexicaine, d’après Trade Data Monitor, données 2024</a:t>
            </a:r>
            <a:endParaRPr lang="fr-FR" dirty="0" smtClean="0"/>
          </a:p>
        </p:txBody>
      </p:sp>
      <p:sp>
        <p:nvSpPr>
          <p:cNvPr id="6" name="Espace réservé du numéro de diapositive 5"/>
          <p:cNvSpPr>
            <a:spLocks noGrp="1"/>
          </p:cNvSpPr>
          <p:nvPr>
            <p:ph type="sldNum" sz="quarter" idx="4"/>
          </p:nvPr>
        </p:nvSpPr>
        <p:spPr>
          <a:xfrm>
            <a:off x="10284821" y="6356350"/>
            <a:ext cx="901336" cy="365125"/>
          </a:xfrm>
          <a:prstGeom prst="rect">
            <a:avLst/>
          </a:prstGeom>
        </p:spPr>
        <p:txBody>
          <a:bodyPr vert="horz" lIns="91440" tIns="45720" rIns="91440" bIns="45720" rtlCol="0" anchor="ctr"/>
          <a:lstStyle>
            <a:lvl1pPr algn="l">
              <a:defRPr sz="1000">
                <a:solidFill>
                  <a:schemeClr val="bg1">
                    <a:lumMod val="65000"/>
                  </a:schemeClr>
                </a:solidFill>
                <a:latin typeface="Marianne" panose="02000000000000000000" pitchFamily="50" charset="0"/>
              </a:defRPr>
            </a:lvl1pPr>
          </a:lstStyle>
          <a:p>
            <a:fld id="{6A68152B-30FF-4F47-8AD6-E728982B61F2}" type="slidenum">
              <a:rPr lang="fr-FR" smtClean="0"/>
              <a:pPr/>
              <a:t>‹N°›</a:t>
            </a:fld>
            <a:endParaRPr lang="fr-FR" dirty="0"/>
          </a:p>
        </p:txBody>
      </p:sp>
      <p:cxnSp>
        <p:nvCxnSpPr>
          <p:cNvPr id="7" name="Connecteur droit 6"/>
          <p:cNvCxnSpPr/>
          <p:nvPr userDrawn="1"/>
        </p:nvCxnSpPr>
        <p:spPr>
          <a:xfrm flipH="1">
            <a:off x="4490113" y="6229685"/>
            <a:ext cx="7701888" cy="129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2244484"/>
      </p:ext>
    </p:extLst>
  </p:cSld>
  <p:clrMap bg1="lt1" tx1="dk1" bg2="lt2" tx2="dk2" accent1="accent1" accent2="accent2" accent3="accent3" accent4="accent4" accent5="accent5" accent6="accent6" hlink="hlink" folHlink="folHlink"/>
  <p:sldLayoutIdLst>
    <p:sldLayoutId id="2147483656" r:id="rId1"/>
    <p:sldLayoutId id="2147483654" r:id="rId2"/>
    <p:sldLayoutId id="2147483653" r:id="rId3"/>
    <p:sldLayoutId id="2147483657" r:id="rId4"/>
    <p:sldLayoutId id="2147483658" r:id="rId5"/>
    <p:sldLayoutId id="2147483659" r:id="rId6"/>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2000" b="0" kern="1200">
          <a:solidFill>
            <a:schemeClr val="bg1"/>
          </a:solidFill>
          <a:latin typeface="Marianne" panose="02000000000000000000" pitchFamily="50" charset="0"/>
          <a:ea typeface="Malgun Gothic Semilight" panose="020B0502040204020203" pitchFamily="34" charset="-128"/>
          <a:cs typeface="Malgun Gothic Semilight" panose="020B0502040204020203" pitchFamily="34" charset="-128"/>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b="0" kern="1200">
          <a:solidFill>
            <a:schemeClr val="bg1">
              <a:lumMod val="65000"/>
            </a:schemeClr>
          </a:solidFill>
          <a:latin typeface="Marianne" panose="02000000000000000000" pitchFamily="50" charset="0"/>
          <a:ea typeface="Malgun Gothic Semilight" panose="020B0502040204020203" pitchFamily="34" charset="-128"/>
          <a:cs typeface="Malgun Gothic Semilight" panose="020B0502040204020203" pitchFamily="34" charset="-128"/>
        </a:defRPr>
      </a:lvl1pPr>
      <a:lvl2pPr marL="0" indent="0" algn="l" defTabSz="914400" rtl="0" eaLnBrk="1" latinLnBrk="0" hangingPunct="1">
        <a:lnSpc>
          <a:spcPct val="90000"/>
        </a:lnSpc>
        <a:spcBef>
          <a:spcPts val="500"/>
        </a:spcBef>
        <a:buFont typeface="Arial" panose="020B0604020202020204" pitchFamily="34" charset="0"/>
        <a:buNone/>
        <a:defRPr sz="2000" b="0"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2pPr>
      <a:lvl3pPr marL="0" indent="0" algn="l" defTabSz="914400" rtl="0" eaLnBrk="1" latinLnBrk="0" hangingPunct="1">
        <a:lnSpc>
          <a:spcPct val="90000"/>
        </a:lnSpc>
        <a:spcBef>
          <a:spcPts val="500"/>
        </a:spcBef>
        <a:buFont typeface="Arial" panose="020B0604020202020204" pitchFamily="34" charset="0"/>
        <a:buNone/>
        <a:defRPr sz="4000" b="1" kern="1200">
          <a:solidFill>
            <a:srgbClr val="0B6482"/>
          </a:solidFill>
          <a:latin typeface="Marianne" panose="02000000000000000000" pitchFamily="50" charset="0"/>
          <a:ea typeface="Malgun Gothic Semilight" panose="020B0502040204020203" pitchFamily="34" charset="-128"/>
          <a:cs typeface="Malgun Gothic Semilight" panose="020B0502040204020203" pitchFamily="34" charset="-128"/>
        </a:defRPr>
      </a:lvl3pPr>
      <a:lvl4pPr marL="1371600" indent="0" algn="l" defTabSz="914400" rtl="0" eaLnBrk="1" latinLnBrk="0" hangingPunct="1">
        <a:lnSpc>
          <a:spcPct val="90000"/>
        </a:lnSpc>
        <a:spcBef>
          <a:spcPts val="500"/>
        </a:spcBef>
        <a:buFont typeface="Arial" panose="020B0604020202020204" pitchFamily="34" charset="0"/>
        <a:buNone/>
        <a:defRPr sz="40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arianne" panose="02000000000000000000" pitchFamily="50" charset="0"/>
          <a:ea typeface="Malgun Gothic Semilight" panose="020B0502040204020203" pitchFamily="34" charset="-128"/>
          <a:cs typeface="Malgun Gothic Semilight" panose="020B0502040204020203" pitchFamily="34" charset="-128"/>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quarter" idx="13"/>
          </p:nvPr>
        </p:nvSpPr>
        <p:spPr>
          <a:xfrm>
            <a:off x="4771175" y="4279515"/>
            <a:ext cx="2688879" cy="675626"/>
          </a:xfrm>
        </p:spPr>
        <p:txBody>
          <a:bodyPr>
            <a:normAutofit/>
          </a:bodyPr>
          <a:lstStyle/>
          <a:p>
            <a:r>
              <a:rPr lang="fr-FR" dirty="0" smtClean="0"/>
              <a:t>Mexique</a:t>
            </a:r>
            <a:endParaRPr lang="fr-FR" dirty="0"/>
          </a:p>
        </p:txBody>
      </p:sp>
      <p:sp>
        <p:nvSpPr>
          <p:cNvPr id="3" name="Espace réservé du contenu 2"/>
          <p:cNvSpPr>
            <a:spLocks noGrp="1"/>
          </p:cNvSpPr>
          <p:nvPr>
            <p:ph sz="quarter" idx="14"/>
          </p:nvPr>
        </p:nvSpPr>
        <p:spPr/>
        <p:txBody>
          <a:bodyPr>
            <a:normAutofit fontScale="92500" lnSpcReduction="10000"/>
          </a:bodyPr>
          <a:lstStyle/>
          <a:p>
            <a:r>
              <a:rPr lang="fr-FR" dirty="0" smtClean="0"/>
              <a:t>2025</a:t>
            </a:r>
            <a:endParaRPr lang="fr-FR" dirty="0"/>
          </a:p>
        </p:txBody>
      </p:sp>
    </p:spTree>
    <p:extLst>
      <p:ext uri="{BB962C8B-B14F-4D97-AF65-F5344CB8AC3E}">
        <p14:creationId xmlns:p14="http://schemas.microsoft.com/office/powerpoint/2010/main" val="1974627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Laits et produits laitiers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10</a:t>
            </a:fld>
            <a:endParaRPr lang="fr-FR"/>
          </a:p>
        </p:txBody>
      </p:sp>
      <p:sp>
        <p:nvSpPr>
          <p:cNvPr id="4" name="Espace réservé du texte 3"/>
          <p:cNvSpPr>
            <a:spLocks noGrp="1"/>
          </p:cNvSpPr>
          <p:nvPr>
            <p:ph type="body" sz="quarter" idx="13"/>
          </p:nvPr>
        </p:nvSpPr>
        <p:spPr/>
        <p:txBody>
          <a:bodyPr/>
          <a:lstStyle/>
          <a:p>
            <a:r>
              <a:rPr lang="fr-FR" dirty="0" smtClean="0"/>
              <a:t>0402 – Lait concentré (en volume)</a:t>
            </a:r>
            <a:endParaRPr lang="fr-FR" dirty="0"/>
          </a:p>
        </p:txBody>
      </p:sp>
      <p:sp>
        <p:nvSpPr>
          <p:cNvPr id="5" name="Espace réservé du texte 4"/>
          <p:cNvSpPr>
            <a:spLocks noGrp="1"/>
          </p:cNvSpPr>
          <p:nvPr>
            <p:ph type="body" sz="quarter" idx="15"/>
          </p:nvPr>
        </p:nvSpPr>
        <p:spPr/>
        <p:txBody>
          <a:bodyPr/>
          <a:lstStyle/>
          <a:p>
            <a:pPr algn="just"/>
            <a:r>
              <a:rPr lang="fr-FR" dirty="0"/>
              <a:t>Les États-Unis </a:t>
            </a:r>
            <a:r>
              <a:rPr lang="fr-FR" dirty="0" smtClean="0"/>
              <a:t>monopolise le marché. La France est le 19</a:t>
            </a:r>
            <a:r>
              <a:rPr lang="fr-FR" baseline="30000" dirty="0" smtClean="0"/>
              <a:t>e</a:t>
            </a:r>
            <a:r>
              <a:rPr lang="fr-FR" dirty="0" smtClean="0"/>
              <a:t> fournisseur avec une part de marché négligeable.</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587184356"/>
              </p:ext>
            </p:extLst>
          </p:nvPr>
        </p:nvGraphicFramePr>
        <p:xfrm>
          <a:off x="166797" y="1763597"/>
          <a:ext cx="5917132" cy="391292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907443612"/>
              </p:ext>
            </p:extLst>
          </p:nvPr>
        </p:nvGraphicFramePr>
        <p:xfrm>
          <a:off x="6083929" y="1763597"/>
          <a:ext cx="5941273" cy="391292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72738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2796268" y="2817981"/>
            <a:ext cx="6599464" cy="1222038"/>
          </a:xfrm>
        </p:spPr>
        <p:txBody>
          <a:bodyPr>
            <a:normAutofit/>
          </a:bodyPr>
          <a:lstStyle/>
          <a:p>
            <a:r>
              <a:rPr lang="fr-FR" dirty="0"/>
              <a:t>190110 - Préparations alimentaires à base de lait</a:t>
            </a:r>
          </a:p>
        </p:txBody>
      </p:sp>
    </p:spTree>
    <p:extLst>
      <p:ext uri="{BB962C8B-B14F-4D97-AF65-F5344CB8AC3E}">
        <p14:creationId xmlns:p14="http://schemas.microsoft.com/office/powerpoint/2010/main" val="1291120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Laits et produits laitiers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12</a:t>
            </a:fld>
            <a:endParaRPr lang="fr-FR"/>
          </a:p>
        </p:txBody>
      </p:sp>
      <p:sp>
        <p:nvSpPr>
          <p:cNvPr id="4" name="Espace réservé du texte 3"/>
          <p:cNvSpPr>
            <a:spLocks noGrp="1"/>
          </p:cNvSpPr>
          <p:nvPr>
            <p:ph type="body" sz="quarter" idx="13"/>
          </p:nvPr>
        </p:nvSpPr>
        <p:spPr/>
        <p:txBody>
          <a:bodyPr/>
          <a:lstStyle/>
          <a:p>
            <a:r>
              <a:rPr lang="fr-FR" dirty="0"/>
              <a:t>191110 - Préparations alimentaires à base de lait </a:t>
            </a:r>
            <a:r>
              <a:rPr lang="fr-FR" dirty="0" smtClean="0"/>
              <a:t>(en volume)</a:t>
            </a:r>
            <a:endParaRPr lang="fr-FR" dirty="0"/>
          </a:p>
        </p:txBody>
      </p:sp>
      <p:sp>
        <p:nvSpPr>
          <p:cNvPr id="5" name="Espace réservé du texte 4"/>
          <p:cNvSpPr>
            <a:spLocks noGrp="1"/>
          </p:cNvSpPr>
          <p:nvPr>
            <p:ph type="body" sz="quarter" idx="15"/>
          </p:nvPr>
        </p:nvSpPr>
        <p:spPr/>
        <p:txBody>
          <a:bodyPr/>
          <a:lstStyle/>
          <a:p>
            <a:r>
              <a:rPr lang="fr-FR" dirty="0" smtClean="0"/>
              <a:t>La France, 3</a:t>
            </a:r>
            <a:r>
              <a:rPr lang="fr-FR" baseline="30000" dirty="0" smtClean="0"/>
              <a:t>e</a:t>
            </a:r>
            <a:r>
              <a:rPr lang="fr-FR" dirty="0" smtClean="0"/>
              <a:t> fournisseur, a une part de marché de 5 %.</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204394636"/>
              </p:ext>
            </p:extLst>
          </p:nvPr>
        </p:nvGraphicFramePr>
        <p:xfrm>
          <a:off x="166797" y="1763597"/>
          <a:ext cx="5926185" cy="392197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3343996464"/>
              </p:ext>
            </p:extLst>
          </p:nvPr>
        </p:nvGraphicFramePr>
        <p:xfrm>
          <a:off x="6092811" y="1763596"/>
          <a:ext cx="5932391" cy="39219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6863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4294967295"/>
          </p:nvPr>
        </p:nvSpPr>
        <p:spPr>
          <a:xfrm>
            <a:off x="4490113" y="6352913"/>
            <a:ext cx="4965101" cy="365125"/>
          </a:xfrm>
        </p:spPr>
        <p:txBody>
          <a:bodyPr/>
          <a:lstStyle/>
          <a:p>
            <a:r>
              <a:rPr lang="fr-FR" dirty="0" smtClean="0"/>
              <a:t>Mexique – Les échanges de produits agricoles et agro-alimentaires</a:t>
            </a:r>
          </a:p>
          <a:p>
            <a:r>
              <a:rPr lang="fr-FR" dirty="0" smtClean="0"/>
              <a:t>Source :</a:t>
            </a:r>
            <a:endParaRPr lang="fr-FR" dirty="0"/>
          </a:p>
        </p:txBody>
      </p:sp>
      <p:sp>
        <p:nvSpPr>
          <p:cNvPr id="3" name="Espace réservé du numéro de diapositive 2"/>
          <p:cNvSpPr>
            <a:spLocks noGrp="1"/>
          </p:cNvSpPr>
          <p:nvPr>
            <p:ph type="sldNum" sz="quarter" idx="4294967295"/>
          </p:nvPr>
        </p:nvSpPr>
        <p:spPr>
          <a:xfrm>
            <a:off x="9570661" y="6352913"/>
            <a:ext cx="901336" cy="365125"/>
          </a:xfrm>
        </p:spPr>
        <p:txBody>
          <a:bodyPr/>
          <a:lstStyle/>
          <a:p>
            <a:fld id="{6A68152B-30FF-4F47-8AD6-E728982B61F2}" type="slidenum">
              <a:rPr lang="fr-FR" smtClean="0"/>
              <a:t>2</a:t>
            </a:fld>
            <a:endParaRPr lang="fr-FR"/>
          </a:p>
        </p:txBody>
      </p:sp>
      <p:sp>
        <p:nvSpPr>
          <p:cNvPr id="9" name="Espace réservé du texte 3"/>
          <p:cNvSpPr>
            <a:spLocks noGrp="1"/>
          </p:cNvSpPr>
          <p:nvPr>
            <p:ph type="body" sz="quarter" idx="15"/>
          </p:nvPr>
        </p:nvSpPr>
        <p:spPr>
          <a:xfrm>
            <a:off x="1663337" y="1541477"/>
            <a:ext cx="8865326" cy="4140805"/>
          </a:xfrm>
          <a:ln>
            <a:solidFill>
              <a:schemeClr val="bg1"/>
            </a:solidFill>
          </a:ln>
        </p:spPr>
        <p:txBody>
          <a:bodyPr>
            <a:normAutofit/>
          </a:bodyPr>
          <a:lstStyle/>
          <a:p>
            <a:pPr algn="just">
              <a:lnSpc>
                <a:spcPct val="100000"/>
              </a:lnSpc>
            </a:pPr>
            <a:r>
              <a:rPr lang="fr-FR" sz="1500" i="1" dirty="0">
                <a:solidFill>
                  <a:schemeClr val="bg1"/>
                </a:solidFill>
              </a:rPr>
              <a:t>Nous avons constaté que les données de TDM (Trade Data Monitor) concernant les déclarations commerciales du Mexique étaient erronées et sous-estimées. Ce phénomène, qui s’apparente selon les experts consultés à une dissimulation de données, semble avoir commencé en 2021.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comparant deux bases de données, l'une recensant les importations déclarées par les autorités mexicaines et l'autre fournissant des estimations des importations, nous observons une divergence croissante depuis 2021, alors qu’aucune différence notable n’était relevée auparavant. </a:t>
            </a:r>
            <a:endParaRPr lang="fr-FR" sz="1500" i="1" dirty="0" smtClean="0">
              <a:solidFill>
                <a:schemeClr val="bg1"/>
              </a:solidFill>
            </a:endParaRPr>
          </a:p>
          <a:p>
            <a:pPr algn="just">
              <a:lnSpc>
                <a:spcPct val="100000"/>
              </a:lnSpc>
            </a:pPr>
            <a:endParaRPr lang="fr-FR" sz="1500" i="1" dirty="0" smtClean="0">
              <a:solidFill>
                <a:schemeClr val="bg1"/>
              </a:solidFill>
            </a:endParaRPr>
          </a:p>
          <a:p>
            <a:pPr algn="just">
              <a:lnSpc>
                <a:spcPct val="100000"/>
              </a:lnSpc>
            </a:pPr>
            <a:r>
              <a:rPr lang="fr-FR" sz="1500" i="1" dirty="0" smtClean="0">
                <a:solidFill>
                  <a:schemeClr val="bg1"/>
                </a:solidFill>
              </a:rPr>
              <a:t>En </a:t>
            </a:r>
            <a:r>
              <a:rPr lang="fr-FR" sz="1500" i="1" dirty="0">
                <a:solidFill>
                  <a:schemeClr val="bg1"/>
                </a:solidFill>
              </a:rPr>
              <a:t>2023, cette divergence atteint 6 milliards de dollars pour les importations de produits agricoles et </a:t>
            </a:r>
            <a:r>
              <a:rPr lang="fr-FR" sz="1500" i="1" dirty="0" smtClean="0">
                <a:solidFill>
                  <a:schemeClr val="bg1"/>
                </a:solidFill>
              </a:rPr>
              <a:t>agro-alimentaires </a:t>
            </a:r>
            <a:r>
              <a:rPr lang="fr-FR" sz="1500" i="1" dirty="0">
                <a:solidFill>
                  <a:schemeClr val="bg1"/>
                </a:solidFill>
              </a:rPr>
              <a:t>en provenance de tous les pays du monde. Dans le cas spécifique de la France, la différence est de 241 millions de dollars. Les importations déclarées par les autorités mexicaines passent ainsi de 200 millions à 441 millions de dollars</a:t>
            </a:r>
            <a:r>
              <a:rPr lang="fr-FR" sz="1500" i="1" dirty="0" smtClean="0">
                <a:solidFill>
                  <a:schemeClr val="bg1"/>
                </a:solidFill>
              </a:rPr>
              <a:t>.</a:t>
            </a:r>
          </a:p>
          <a:p>
            <a:pPr algn="just">
              <a:lnSpc>
                <a:spcPct val="100000"/>
              </a:lnSpc>
            </a:pPr>
            <a:endParaRPr lang="fr-FR" sz="1500" i="1" dirty="0">
              <a:solidFill>
                <a:schemeClr val="bg1"/>
              </a:solidFill>
            </a:endParaRPr>
          </a:p>
          <a:p>
            <a:pPr algn="just">
              <a:lnSpc>
                <a:spcPct val="100000"/>
              </a:lnSpc>
            </a:pPr>
            <a:r>
              <a:rPr lang="fr-FR" sz="1500" i="1" dirty="0" smtClean="0">
                <a:solidFill>
                  <a:schemeClr val="bg1"/>
                </a:solidFill>
              </a:rPr>
              <a:t>Les chiffres sont donc à observer avec prudence.</a:t>
            </a:r>
            <a:endParaRPr lang="fr-FR" sz="1500" i="1" dirty="0">
              <a:solidFill>
                <a:schemeClr val="bg1"/>
              </a:solidFill>
            </a:endParaRPr>
          </a:p>
        </p:txBody>
      </p:sp>
      <p:sp>
        <p:nvSpPr>
          <p:cNvPr id="10" name="Espace réservé du texte 4"/>
          <p:cNvSpPr>
            <a:spLocks noGrp="1"/>
          </p:cNvSpPr>
          <p:nvPr>
            <p:ph type="body" sz="quarter" idx="16"/>
          </p:nvPr>
        </p:nvSpPr>
        <p:spPr>
          <a:xfrm>
            <a:off x="4398496" y="1070381"/>
            <a:ext cx="3395008" cy="340468"/>
          </a:xfrm>
        </p:spPr>
        <p:txBody>
          <a:bodyPr>
            <a:normAutofit/>
          </a:bodyPr>
          <a:lstStyle/>
          <a:p>
            <a:pPr algn="ctr"/>
            <a:r>
              <a:rPr lang="fr-FR" sz="1500" i="1" dirty="0" smtClean="0">
                <a:solidFill>
                  <a:schemeClr val="bg1"/>
                </a:solidFill>
              </a:rPr>
              <a:t>Avertissement</a:t>
            </a:r>
            <a:endParaRPr lang="fr-FR" sz="1500" i="1" dirty="0">
              <a:solidFill>
                <a:schemeClr val="bg1"/>
              </a:solidFill>
            </a:endParaRPr>
          </a:p>
        </p:txBody>
      </p:sp>
    </p:spTree>
    <p:extLst>
      <p:ext uri="{BB962C8B-B14F-4D97-AF65-F5344CB8AC3E}">
        <p14:creationId xmlns:p14="http://schemas.microsoft.com/office/powerpoint/2010/main" val="4073691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a:t>
            </a:r>
            <a:r>
              <a:rPr lang="fr-FR" dirty="0"/>
              <a:t>– Laits et produits laitiers</a:t>
            </a:r>
          </a:p>
          <a:p>
            <a:r>
              <a:rPr lang="fr-FR" i="1" dirty="0"/>
              <a:t>Source : douane </a:t>
            </a:r>
            <a:r>
              <a:rPr lang="fr-FR" i="1" dirty="0" smtClean="0"/>
              <a:t>mexicaine, </a:t>
            </a:r>
            <a:r>
              <a:rPr lang="fr-FR" i="1" dirty="0"/>
              <a:t>d’après Trade Data Monitor, données </a:t>
            </a:r>
            <a:r>
              <a:rPr lang="fr-FR" i="1" dirty="0" smtClean="0"/>
              <a:t>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3</a:t>
            </a:fld>
            <a:endParaRPr lang="fr-FR"/>
          </a:p>
        </p:txBody>
      </p:sp>
      <p:sp>
        <p:nvSpPr>
          <p:cNvPr id="4" name="Espace réservé du texte 3"/>
          <p:cNvSpPr>
            <a:spLocks noGrp="1"/>
          </p:cNvSpPr>
          <p:nvPr>
            <p:ph type="body" sz="quarter" idx="13"/>
          </p:nvPr>
        </p:nvSpPr>
        <p:spPr/>
        <p:txBody>
          <a:bodyPr/>
          <a:lstStyle/>
          <a:p>
            <a:r>
              <a:rPr lang="fr-FR" dirty="0" smtClean="0"/>
              <a:t>Principaux postes d’importation (en valeur)</a:t>
            </a:r>
            <a:endParaRPr lang="fr-FR" dirty="0"/>
          </a:p>
        </p:txBody>
      </p:sp>
      <p:sp>
        <p:nvSpPr>
          <p:cNvPr id="5" name="Espace réservé du texte 4"/>
          <p:cNvSpPr>
            <a:spLocks noGrp="1"/>
          </p:cNvSpPr>
          <p:nvPr>
            <p:ph type="body" sz="quarter" idx="15"/>
          </p:nvPr>
        </p:nvSpPr>
        <p:spPr/>
        <p:txBody>
          <a:bodyPr/>
          <a:lstStyle/>
          <a:p>
            <a:r>
              <a:rPr lang="fr-FR" dirty="0"/>
              <a:t>Le poste </a:t>
            </a:r>
            <a:r>
              <a:rPr lang="fr-FR" i="1" dirty="0"/>
              <a:t>Fromages</a:t>
            </a:r>
            <a:r>
              <a:rPr lang="fr-FR" b="1" dirty="0">
                <a:latin typeface="Calibri" panose="020F0502020204030204" pitchFamily="34" charset="0"/>
                <a:cs typeface="Calibri" panose="020F0502020204030204" pitchFamily="34" charset="0"/>
              </a:rPr>
              <a:t> </a:t>
            </a:r>
            <a:r>
              <a:rPr lang="fr-FR" dirty="0">
                <a:cs typeface="Calibri" panose="020F0502020204030204" pitchFamily="34" charset="0"/>
              </a:rPr>
              <a:t>pèse </a:t>
            </a:r>
            <a:r>
              <a:rPr lang="fr-FR" dirty="0" smtClean="0">
                <a:cs typeface="Calibri" panose="020F0502020204030204" pitchFamily="34" charset="0"/>
              </a:rPr>
              <a:t>40 % </a:t>
            </a:r>
            <a:r>
              <a:rPr lang="fr-FR" dirty="0">
                <a:cs typeface="Calibri" panose="020F0502020204030204" pitchFamily="34" charset="0"/>
              </a:rPr>
              <a:t>dans les importations </a:t>
            </a:r>
            <a:r>
              <a:rPr lang="fr-FR" dirty="0" smtClean="0">
                <a:cs typeface="Calibri" panose="020F0502020204030204" pitchFamily="34" charset="0"/>
              </a:rPr>
              <a:t>totales </a:t>
            </a:r>
            <a:r>
              <a:rPr lang="fr-FR" dirty="0">
                <a:cs typeface="Calibri" panose="020F0502020204030204" pitchFamily="34" charset="0"/>
              </a:rPr>
              <a:t>contre </a:t>
            </a:r>
            <a:r>
              <a:rPr lang="fr-FR" dirty="0" smtClean="0">
                <a:cs typeface="Calibri" panose="020F0502020204030204" pitchFamily="34" charset="0"/>
              </a:rPr>
              <a:t>45 % </a:t>
            </a:r>
            <a:r>
              <a:rPr lang="fr-FR" dirty="0">
                <a:cs typeface="Calibri" panose="020F0502020204030204" pitchFamily="34" charset="0"/>
              </a:rPr>
              <a:t>dans les importations en provenance de France</a:t>
            </a:r>
            <a:r>
              <a:rPr lang="fr-FR" i="1" dirty="0">
                <a:cs typeface="Calibri" panose="020F0502020204030204" pitchFamily="34" charset="0"/>
              </a:rPr>
              <a:t>.</a:t>
            </a:r>
            <a:endParaRPr lang="fr-FR" i="1"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1664017271"/>
              </p:ext>
            </p:extLst>
          </p:nvPr>
        </p:nvGraphicFramePr>
        <p:xfrm>
          <a:off x="166796" y="1763597"/>
          <a:ext cx="5926185" cy="38857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1002271265"/>
              </p:ext>
            </p:extLst>
          </p:nvPr>
        </p:nvGraphicFramePr>
        <p:xfrm>
          <a:off x="6092981" y="1763597"/>
          <a:ext cx="5925843" cy="38857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9072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Laits et produits laitiers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4</a:t>
            </a:fld>
            <a:endParaRPr lang="fr-FR"/>
          </a:p>
        </p:txBody>
      </p:sp>
      <p:sp>
        <p:nvSpPr>
          <p:cNvPr id="4" name="Espace réservé du texte 3"/>
          <p:cNvSpPr>
            <a:spLocks noGrp="1"/>
          </p:cNvSpPr>
          <p:nvPr>
            <p:ph type="body" sz="quarter" idx="13"/>
          </p:nvPr>
        </p:nvSpPr>
        <p:spPr/>
        <p:txBody>
          <a:bodyPr/>
          <a:lstStyle/>
          <a:p>
            <a:r>
              <a:rPr lang="fr-FR" dirty="0" smtClean="0"/>
              <a:t>Fournisseurs et parts de marché (en valeur)</a:t>
            </a:r>
            <a:endParaRPr lang="fr-FR" dirty="0"/>
          </a:p>
        </p:txBody>
      </p:sp>
      <p:sp>
        <p:nvSpPr>
          <p:cNvPr id="5" name="Espace réservé du texte 4"/>
          <p:cNvSpPr>
            <a:spLocks noGrp="1"/>
          </p:cNvSpPr>
          <p:nvPr>
            <p:ph type="body" sz="quarter" idx="15"/>
          </p:nvPr>
        </p:nvSpPr>
        <p:spPr/>
        <p:txBody>
          <a:bodyPr>
            <a:normAutofit/>
          </a:bodyPr>
          <a:lstStyle/>
          <a:p>
            <a:r>
              <a:rPr lang="fr-FR" dirty="0"/>
              <a:t>Les États-Unis sont le 1</a:t>
            </a:r>
            <a:r>
              <a:rPr lang="fr-FR" baseline="30000" dirty="0"/>
              <a:t>er</a:t>
            </a:r>
            <a:r>
              <a:rPr lang="fr-FR" dirty="0"/>
              <a:t> fournisseur avec une part de marché proche de </a:t>
            </a:r>
            <a:r>
              <a:rPr lang="fr-FR" dirty="0" smtClean="0"/>
              <a:t>80 %. En 10</a:t>
            </a:r>
            <a:r>
              <a:rPr lang="fr-FR" baseline="30000" dirty="0" smtClean="0"/>
              <a:t>e</a:t>
            </a:r>
            <a:r>
              <a:rPr lang="fr-FR" dirty="0" smtClean="0"/>
              <a:t> position, les importations françaises restent négligeables.</a:t>
            </a:r>
            <a:endParaRPr lang="fr-FR" dirty="0"/>
          </a:p>
          <a:p>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3398084457"/>
              </p:ext>
            </p:extLst>
          </p:nvPr>
        </p:nvGraphicFramePr>
        <p:xfrm>
          <a:off x="166797" y="1763597"/>
          <a:ext cx="5926185" cy="38948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1759596259"/>
              </p:ext>
            </p:extLst>
          </p:nvPr>
        </p:nvGraphicFramePr>
        <p:xfrm>
          <a:off x="6092982" y="1763597"/>
          <a:ext cx="5932220" cy="389481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94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3974478" y="3024052"/>
            <a:ext cx="4243043" cy="809896"/>
          </a:xfrm>
        </p:spPr>
        <p:txBody>
          <a:bodyPr/>
          <a:lstStyle/>
          <a:p>
            <a:r>
              <a:rPr lang="fr-FR" dirty="0" smtClean="0"/>
              <a:t>0406 - Fromages</a:t>
            </a:r>
            <a:endParaRPr lang="fr-FR" dirty="0"/>
          </a:p>
        </p:txBody>
      </p:sp>
    </p:spTree>
    <p:extLst>
      <p:ext uri="{BB962C8B-B14F-4D97-AF65-F5344CB8AC3E}">
        <p14:creationId xmlns:p14="http://schemas.microsoft.com/office/powerpoint/2010/main" val="496596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Laits et produits laitiers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6</a:t>
            </a:fld>
            <a:endParaRPr lang="fr-FR"/>
          </a:p>
        </p:txBody>
      </p:sp>
      <p:sp>
        <p:nvSpPr>
          <p:cNvPr id="4" name="Espace réservé du texte 3"/>
          <p:cNvSpPr>
            <a:spLocks noGrp="1"/>
          </p:cNvSpPr>
          <p:nvPr>
            <p:ph type="body" sz="quarter" idx="13"/>
          </p:nvPr>
        </p:nvSpPr>
        <p:spPr/>
        <p:txBody>
          <a:bodyPr/>
          <a:lstStyle/>
          <a:p>
            <a:r>
              <a:rPr lang="fr-FR" dirty="0" smtClean="0"/>
              <a:t>0406 – Fromages (en volume)</a:t>
            </a:r>
            <a:endParaRPr lang="fr-FR" dirty="0"/>
          </a:p>
        </p:txBody>
      </p:sp>
      <p:sp>
        <p:nvSpPr>
          <p:cNvPr id="5" name="Espace réservé du texte 4"/>
          <p:cNvSpPr>
            <a:spLocks noGrp="1"/>
          </p:cNvSpPr>
          <p:nvPr>
            <p:ph type="body" sz="quarter" idx="15"/>
          </p:nvPr>
        </p:nvSpPr>
        <p:spPr/>
        <p:txBody>
          <a:bodyPr/>
          <a:lstStyle/>
          <a:p>
            <a:r>
              <a:rPr lang="fr-FR" dirty="0"/>
              <a:t>Les importations mexicaines </a:t>
            </a:r>
            <a:r>
              <a:rPr lang="fr-FR" dirty="0" smtClean="0"/>
              <a:t>progressent, </a:t>
            </a:r>
            <a:r>
              <a:rPr lang="fr-FR" dirty="0"/>
              <a:t>avec les États-Unis comme 1</a:t>
            </a:r>
            <a:r>
              <a:rPr lang="fr-FR" baseline="30000" dirty="0"/>
              <a:t>er</a:t>
            </a:r>
            <a:r>
              <a:rPr lang="fr-FR" dirty="0"/>
              <a:t> fournisseur. La part de marché de la France est négligeable</a:t>
            </a:r>
            <a:r>
              <a:rPr lang="fr-FR" dirty="0" smtClean="0"/>
              <a:t>.</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4046196841"/>
              </p:ext>
            </p:extLst>
          </p:nvPr>
        </p:nvGraphicFramePr>
        <p:xfrm>
          <a:off x="166798" y="1763597"/>
          <a:ext cx="5935238" cy="390387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154596970"/>
              </p:ext>
            </p:extLst>
          </p:nvPr>
        </p:nvGraphicFramePr>
        <p:xfrm>
          <a:off x="6102035" y="1763596"/>
          <a:ext cx="5916789" cy="390387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10873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4240102" y="3024052"/>
            <a:ext cx="3711796" cy="809896"/>
          </a:xfrm>
        </p:spPr>
        <p:txBody>
          <a:bodyPr/>
          <a:lstStyle/>
          <a:p>
            <a:r>
              <a:rPr lang="fr-FR" dirty="0" smtClean="0"/>
              <a:t>0405 – Beurre</a:t>
            </a:r>
            <a:endParaRPr lang="fr-FR" dirty="0"/>
          </a:p>
        </p:txBody>
      </p:sp>
    </p:spTree>
    <p:extLst>
      <p:ext uri="{BB962C8B-B14F-4D97-AF65-F5344CB8AC3E}">
        <p14:creationId xmlns:p14="http://schemas.microsoft.com/office/powerpoint/2010/main" val="181118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pied de page 1"/>
          <p:cNvSpPr>
            <a:spLocks noGrp="1"/>
          </p:cNvSpPr>
          <p:nvPr>
            <p:ph type="ftr" sz="quarter" idx="11"/>
          </p:nvPr>
        </p:nvSpPr>
        <p:spPr/>
        <p:txBody>
          <a:bodyPr/>
          <a:lstStyle/>
          <a:p>
            <a:r>
              <a:rPr lang="fr-FR" dirty="0" smtClean="0"/>
              <a:t>Mexique – Laits et produits laitiers </a:t>
            </a:r>
          </a:p>
          <a:p>
            <a:r>
              <a:rPr lang="fr-FR" i="1" dirty="0" smtClean="0"/>
              <a:t>Source : douane mexicaine, d’après Trade Data Monitor, données 2024</a:t>
            </a:r>
            <a:endParaRPr lang="fr-FR" i="1" dirty="0"/>
          </a:p>
        </p:txBody>
      </p:sp>
      <p:sp>
        <p:nvSpPr>
          <p:cNvPr id="3" name="Espace réservé du numéro de diapositive 2"/>
          <p:cNvSpPr>
            <a:spLocks noGrp="1"/>
          </p:cNvSpPr>
          <p:nvPr>
            <p:ph type="sldNum" sz="quarter" idx="12"/>
          </p:nvPr>
        </p:nvSpPr>
        <p:spPr/>
        <p:txBody>
          <a:bodyPr/>
          <a:lstStyle/>
          <a:p>
            <a:fld id="{6A68152B-30FF-4F47-8AD6-E728982B61F2}" type="slidenum">
              <a:rPr lang="fr-FR" smtClean="0"/>
              <a:t>8</a:t>
            </a:fld>
            <a:endParaRPr lang="fr-FR"/>
          </a:p>
        </p:txBody>
      </p:sp>
      <p:sp>
        <p:nvSpPr>
          <p:cNvPr id="4" name="Espace réservé du texte 3"/>
          <p:cNvSpPr>
            <a:spLocks noGrp="1"/>
          </p:cNvSpPr>
          <p:nvPr>
            <p:ph type="body" sz="quarter" idx="13"/>
          </p:nvPr>
        </p:nvSpPr>
        <p:spPr/>
        <p:txBody>
          <a:bodyPr/>
          <a:lstStyle/>
          <a:p>
            <a:r>
              <a:rPr lang="fr-FR" dirty="0" smtClean="0"/>
              <a:t>0405 – Beurre (en volume)</a:t>
            </a:r>
            <a:endParaRPr lang="fr-FR" dirty="0"/>
          </a:p>
        </p:txBody>
      </p:sp>
      <p:sp>
        <p:nvSpPr>
          <p:cNvPr id="5" name="Espace réservé du texte 4"/>
          <p:cNvSpPr>
            <a:spLocks noGrp="1"/>
          </p:cNvSpPr>
          <p:nvPr>
            <p:ph type="body" sz="quarter" idx="15"/>
          </p:nvPr>
        </p:nvSpPr>
        <p:spPr/>
        <p:txBody>
          <a:bodyPr/>
          <a:lstStyle/>
          <a:p>
            <a:r>
              <a:rPr lang="fr-FR" dirty="0"/>
              <a:t>En 2024, la Nouvelle-Zélande est le principal fournisseur, tandis que la France occupe la </a:t>
            </a:r>
            <a:r>
              <a:rPr lang="fr-FR" dirty="0" smtClean="0"/>
              <a:t>4</a:t>
            </a:r>
            <a:r>
              <a:rPr lang="fr-FR" baseline="30000" dirty="0" smtClean="0"/>
              <a:t>e</a:t>
            </a:r>
            <a:r>
              <a:rPr lang="fr-FR" dirty="0" smtClean="0"/>
              <a:t> </a:t>
            </a:r>
            <a:r>
              <a:rPr lang="fr-FR" dirty="0"/>
              <a:t>place, mais avec une part de marché très faible, inférieure à 1 </a:t>
            </a:r>
            <a:r>
              <a:rPr lang="fr-FR" dirty="0" smtClean="0"/>
              <a:t>%.</a:t>
            </a:r>
            <a:endParaRPr lang="fr-FR" dirty="0"/>
          </a:p>
        </p:txBody>
      </p:sp>
      <p:graphicFrame>
        <p:nvGraphicFramePr>
          <p:cNvPr id="6" name="Graphique 5"/>
          <p:cNvGraphicFramePr>
            <a:graphicFrameLocks/>
          </p:cNvGraphicFramePr>
          <p:nvPr>
            <p:extLst>
              <p:ext uri="{D42A27DB-BD31-4B8C-83A1-F6EECF244321}">
                <p14:modId xmlns:p14="http://schemas.microsoft.com/office/powerpoint/2010/main" val="2419911864"/>
              </p:ext>
            </p:extLst>
          </p:nvPr>
        </p:nvGraphicFramePr>
        <p:xfrm>
          <a:off x="166797" y="1763597"/>
          <a:ext cx="5917132" cy="38857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phique 6"/>
          <p:cNvGraphicFramePr>
            <a:graphicFrameLocks/>
          </p:cNvGraphicFramePr>
          <p:nvPr>
            <p:extLst>
              <p:ext uri="{D42A27DB-BD31-4B8C-83A1-F6EECF244321}">
                <p14:modId xmlns:p14="http://schemas.microsoft.com/office/powerpoint/2010/main" val="2406018483"/>
              </p:ext>
            </p:extLst>
          </p:nvPr>
        </p:nvGraphicFramePr>
        <p:xfrm>
          <a:off x="6083930" y="1743660"/>
          <a:ext cx="5934896" cy="39057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63767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0"/>
          </p:nvPr>
        </p:nvSpPr>
        <p:spPr>
          <a:xfrm>
            <a:off x="3340029" y="3024052"/>
            <a:ext cx="5511942" cy="809896"/>
          </a:xfrm>
        </p:spPr>
        <p:txBody>
          <a:bodyPr>
            <a:normAutofit/>
          </a:bodyPr>
          <a:lstStyle/>
          <a:p>
            <a:r>
              <a:rPr lang="fr-FR" dirty="0" smtClean="0"/>
              <a:t>0402 – Lait concentré</a:t>
            </a:r>
            <a:endParaRPr lang="fr-FR" dirty="0"/>
          </a:p>
        </p:txBody>
      </p:sp>
    </p:spTree>
    <p:extLst>
      <p:ext uri="{BB962C8B-B14F-4D97-AF65-F5344CB8AC3E}">
        <p14:creationId xmlns:p14="http://schemas.microsoft.com/office/powerpoint/2010/main" val="424144563"/>
      </p:ext>
    </p:extLst>
  </p:cSld>
  <p:clrMapOvr>
    <a:masterClrMapping/>
  </p:clrMapOvr>
</p:sld>
</file>

<file path=ppt/theme/theme1.xml><?xml version="1.0" encoding="utf-8"?>
<a:theme xmlns:a="http://schemas.openxmlformats.org/drawingml/2006/main" name="Panorama">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486</Words>
  <Application>Microsoft Office PowerPoint</Application>
  <PresentationFormat>Grand écran</PresentationFormat>
  <Paragraphs>47</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Malgun Gothic Semilight</vt:lpstr>
      <vt:lpstr>Arial</vt:lpstr>
      <vt:lpstr>Calibri</vt:lpstr>
      <vt:lpstr>Marianne</vt:lpstr>
      <vt:lpstr>Panorama</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FranceAgriMer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VERSLUYS Henri</dc:creator>
  <cp:lastModifiedBy>VERSLUYS Henri</cp:lastModifiedBy>
  <cp:revision>46</cp:revision>
  <dcterms:created xsi:type="dcterms:W3CDTF">2025-04-03T15:40:27Z</dcterms:created>
  <dcterms:modified xsi:type="dcterms:W3CDTF">2025-08-11T09:18:53Z</dcterms:modified>
</cp:coreProperties>
</file>