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B6482"/>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4" d="100"/>
          <a:sy n="114" d="100"/>
        </p:scale>
        <p:origin x="414" y="1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1-8B55-429E-A008-DC886C50B54D}"/>
              </c:ext>
            </c:extLst>
          </c:dPt>
          <c:dPt>
            <c:idx val="1"/>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3-8B55-429E-A008-DC886C50B54D}"/>
              </c:ext>
            </c:extLst>
          </c:dPt>
          <c:dPt>
            <c:idx val="2"/>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05-8B55-429E-A008-DC886C50B54D}"/>
              </c:ext>
            </c:extLst>
          </c:dPt>
          <c:dPt>
            <c:idx val="3"/>
            <c:bubble3D val="0"/>
            <c:spPr>
              <a:solidFill>
                <a:srgbClr val="FFFF00"/>
              </a:solidFill>
              <a:ln w="19050">
                <a:solidFill>
                  <a:schemeClr val="lt1"/>
                </a:solidFill>
              </a:ln>
              <a:effectLst/>
            </c:spPr>
            <c:extLst>
              <c:ext xmlns:c16="http://schemas.microsoft.com/office/drawing/2014/chart" uri="{C3380CC4-5D6E-409C-BE32-E72D297353CC}">
                <c16:uniqueId val="{00000007-8B55-429E-A008-DC886C50B54D}"/>
              </c:ext>
            </c:extLst>
          </c:dPt>
          <c:dPt>
            <c:idx val="4"/>
            <c:bubble3D val="0"/>
            <c:spPr>
              <a:solidFill>
                <a:schemeClr val="bg2">
                  <a:lumMod val="25000"/>
                </a:schemeClr>
              </a:solidFill>
              <a:ln w="19050">
                <a:solidFill>
                  <a:schemeClr val="lt1"/>
                </a:solidFill>
              </a:ln>
              <a:effectLst/>
            </c:spPr>
            <c:extLst>
              <c:ext xmlns:c16="http://schemas.microsoft.com/office/drawing/2014/chart" uri="{C3380CC4-5D6E-409C-BE32-E72D297353CC}">
                <c16:uniqueId val="{00000009-8B55-429E-A008-DC886C50B54D}"/>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8B55-429E-A008-DC886C50B54D}"/>
              </c:ext>
            </c:extLst>
          </c:dPt>
          <c:dPt>
            <c:idx val="6"/>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D-8B55-429E-A008-DC886C50B54D}"/>
              </c:ext>
            </c:extLst>
          </c:dPt>
          <c:dPt>
            <c:idx val="7"/>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F-8B55-429E-A008-DC886C50B54D}"/>
              </c:ext>
            </c:extLst>
          </c:dPt>
          <c:dPt>
            <c:idx val="8"/>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11-8B55-429E-A008-DC886C50B54D}"/>
              </c:ext>
            </c:extLst>
          </c:dPt>
          <c:dPt>
            <c:idx val="9"/>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13-8B55-429E-A008-DC886C50B54D}"/>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8B55-429E-A008-DC886C50B54D}"/>
              </c:ext>
            </c:extLst>
          </c:dPt>
          <c:dPt>
            <c:idx val="11"/>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17-8B55-429E-A008-DC886C50B54D}"/>
              </c:ext>
            </c:extLst>
          </c:dPt>
          <c:dPt>
            <c:idx val="12"/>
            <c:bubble3D val="0"/>
            <c:spPr>
              <a:solidFill>
                <a:srgbClr val="FFFFCC"/>
              </a:solidFill>
              <a:ln w="19050">
                <a:solidFill>
                  <a:schemeClr val="lt1"/>
                </a:solidFill>
              </a:ln>
              <a:effectLst/>
            </c:spPr>
            <c:extLst>
              <c:ext xmlns:c16="http://schemas.microsoft.com/office/drawing/2014/chart" uri="{C3380CC4-5D6E-409C-BE32-E72D297353CC}">
                <c16:uniqueId val="{00000019-8B55-429E-A008-DC886C50B54D}"/>
              </c:ext>
            </c:extLst>
          </c:dPt>
          <c:dPt>
            <c:idx val="13"/>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1B-8B55-429E-A008-DC886C50B54D}"/>
              </c:ext>
            </c:extLst>
          </c:dPt>
          <c:dPt>
            <c:idx val="14"/>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D-8B55-429E-A008-DC886C50B54D}"/>
              </c:ext>
            </c:extLst>
          </c:dPt>
          <c:dLbls>
            <c:dLbl>
              <c:idx val="0"/>
              <c:layout>
                <c:manualLayout>
                  <c:x val="-0.13567480596707662"/>
                  <c:y val="0.1372703959194650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19767320797443888"/>
                      <c:h val="0.28591435663247772"/>
                    </c:manualLayout>
                  </c15:layout>
                </c:ext>
                <c:ext xmlns:c16="http://schemas.microsoft.com/office/drawing/2014/chart" uri="{C3380CC4-5D6E-409C-BE32-E72D297353CC}">
                  <c16:uniqueId val="{00000001-8B55-429E-A008-DC886C50B54D}"/>
                </c:ext>
              </c:extLst>
            </c:dLbl>
            <c:dLbl>
              <c:idx val="1"/>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B55-429E-A008-DC886C50B54D}"/>
                </c:ext>
              </c:extLst>
            </c:dLbl>
            <c:dLbl>
              <c:idx val="2"/>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B55-429E-A008-DC886C50B54D}"/>
                </c:ext>
              </c:extLst>
            </c:dLbl>
            <c:dLbl>
              <c:idx val="3"/>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B55-429E-A008-DC886C50B54D}"/>
                </c:ext>
              </c:extLst>
            </c:dLbl>
            <c:dLbl>
              <c:idx val="4"/>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fld id="{D5D24955-93EF-422E-B790-D4C60CE5CA08}" type="CATEGORYNAME">
                      <a:rPr lang="fr-FR" sz="1000">
                        <a:solidFill>
                          <a:schemeClr val="tx1"/>
                        </a:solidFill>
                      </a:rPr>
                      <a:pPr>
                        <a:defRPr sz="1000"/>
                      </a:pPr>
                      <a:t>[NOM DE CATÉGORIE]</a:t>
                    </a:fld>
                    <a:r>
                      <a:rPr lang="fr-FR" sz="1000" baseline="0" dirty="0">
                        <a:solidFill>
                          <a:schemeClr val="tx1"/>
                        </a:solidFill>
                      </a:rPr>
                      <a:t>
</a:t>
                    </a:r>
                    <a:fld id="{F8FF0378-8AF2-4A04-A3FE-26BB119FF410}" type="VALUE">
                      <a:rPr lang="fr-FR" sz="1000" baseline="0">
                        <a:solidFill>
                          <a:schemeClr val="tx1"/>
                        </a:solidFill>
                      </a:rPr>
                      <a:pPr>
                        <a:defRPr sz="1000"/>
                      </a:pPr>
                      <a:t>[VALEUR]</a:t>
                    </a:fld>
                    <a:endParaRPr lang="fr-FR" sz="10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8B55-429E-A008-DC886C50B54D}"/>
                </c:ext>
              </c:extLst>
            </c:dLbl>
            <c:dLbl>
              <c:idx val="5"/>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B55-429E-A008-DC886C50B54D}"/>
                </c:ext>
              </c:extLst>
            </c:dLbl>
            <c:dLbl>
              <c:idx val="6"/>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B55-429E-A008-DC886C50B54D}"/>
                </c:ext>
              </c:extLst>
            </c:dLbl>
            <c:dLbl>
              <c:idx val="7"/>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B55-429E-A008-DC886C50B54D}"/>
                </c:ext>
              </c:extLst>
            </c:dLbl>
            <c:dLbl>
              <c:idx val="8"/>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B55-429E-A008-DC886C50B54D}"/>
                </c:ext>
              </c:extLst>
            </c:dLbl>
            <c:dLbl>
              <c:idx val="9"/>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8B55-429E-A008-DC886C50B54D}"/>
                </c:ext>
              </c:extLst>
            </c:dLbl>
            <c:dLbl>
              <c:idx val="10"/>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8B55-429E-A008-DC886C50B54D}"/>
                </c:ext>
              </c:extLst>
            </c:dLbl>
            <c:dLbl>
              <c:idx val="13"/>
              <c:delete val="1"/>
              <c:extLst>
                <c:ext xmlns:c15="http://schemas.microsoft.com/office/drawing/2012/chart" uri="{CE6537A1-D6FC-4f65-9D91-7224C49458BB}"/>
                <c:ext xmlns:c16="http://schemas.microsoft.com/office/drawing/2014/chart" uri="{C3380CC4-5D6E-409C-BE32-E72D297353CC}">
                  <c16:uniqueId val="{0000001B-8B55-429E-A008-DC886C50B54D}"/>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'Import. TBB épicerie compo.'!$C$32:$C$44</c15:sqref>
                  </c15:fullRef>
                </c:ext>
              </c:extLst>
              <c:f>'Import. TBB épicerie compo.'!$C$34:$C$44</c:f>
              <c:strCache>
                <c:ptCount val="11"/>
                <c:pt idx="0">
                  <c:v>1905 - Produits de boulangerie, biscuiterie</c:v>
                </c:pt>
                <c:pt idx="1">
                  <c:v>09 - Café, thé, épices</c:v>
                </c:pt>
                <c:pt idx="2">
                  <c:v>2104 - Soupes</c:v>
                </c:pt>
                <c:pt idx="3">
                  <c:v>2103 - Sauces et moutardes</c:v>
                </c:pt>
                <c:pt idx="4">
                  <c:v>1806 - Chocolat et préparations cacaotées</c:v>
                </c:pt>
                <c:pt idx="5">
                  <c:v>1509 - Huile d'olive</c:v>
                </c:pt>
                <c:pt idx="6">
                  <c:v>1704 - Sucreries</c:v>
                </c:pt>
                <c:pt idx="7">
                  <c:v>2101 - Essences de café et thé</c:v>
                </c:pt>
                <c:pt idx="8">
                  <c:v>2202 - Eaux aromatisées</c:v>
                </c:pt>
                <c:pt idx="9">
                  <c:v>2105 - Glaces</c:v>
                </c:pt>
                <c:pt idx="10">
                  <c:v>Autres </c:v>
                </c:pt>
              </c:strCache>
            </c:strRef>
          </c:cat>
          <c:val>
            <c:numRef>
              <c:extLst>
                <c:ext xmlns:c15="http://schemas.microsoft.com/office/drawing/2012/chart" uri="{02D57815-91ED-43cb-92C2-25804820EDAC}">
                  <c15:fullRef>
                    <c15:sqref>'Import. TBB épicerie compo.'!$M$32:$M$44</c15:sqref>
                  </c15:fullRef>
                </c:ext>
              </c:extLst>
              <c:f>'Import. TBB épicerie compo.'!$M$34:$M$44</c:f>
              <c:numCache>
                <c:formatCode>0%</c:formatCode>
                <c:ptCount val="11"/>
                <c:pt idx="0">
                  <c:v>0.14885002956277135</c:v>
                </c:pt>
                <c:pt idx="1">
                  <c:v>0.14171259245436182</c:v>
                </c:pt>
                <c:pt idx="2">
                  <c:v>0.13082147868037503</c:v>
                </c:pt>
                <c:pt idx="3">
                  <c:v>0.11574168054943511</c:v>
                </c:pt>
                <c:pt idx="4">
                  <c:v>0.1072242259595403</c:v>
                </c:pt>
                <c:pt idx="5">
                  <c:v>5.2163648782463615E-2</c:v>
                </c:pt>
                <c:pt idx="6">
                  <c:v>5.1829132058177359E-2</c:v>
                </c:pt>
                <c:pt idx="7">
                  <c:v>5.0671289543988383E-2</c:v>
                </c:pt>
                <c:pt idx="8">
                  <c:v>4.0621358831885758E-2</c:v>
                </c:pt>
                <c:pt idx="9">
                  <c:v>2.2147666755358557E-2</c:v>
                </c:pt>
                <c:pt idx="10">
                  <c:v>0.1382168968216427</c:v>
                </c:pt>
              </c:numCache>
            </c:numRef>
          </c:val>
          <c:extLst>
            <c:ext xmlns:c15="http://schemas.microsoft.com/office/drawing/2012/chart" uri="{02D57815-91ED-43cb-92C2-25804820EDAC}">
              <c15:categoryFilterExceptions/>
            </c:ext>
            <c:ext xmlns:c16="http://schemas.microsoft.com/office/drawing/2014/chart" uri="{C3380CC4-5D6E-409C-BE32-E72D297353CC}">
              <c16:uniqueId val="{0000001E-8B55-429E-A008-DC886C50B5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2202 - eaux ar.'!$C$36</c:f>
              <c:strCache>
                <c:ptCount val="1"/>
                <c:pt idx="0">
                  <c:v>États-Unis</c:v>
                </c:pt>
              </c:strCache>
            </c:strRef>
          </c:tx>
          <c:spPr>
            <a:solidFill>
              <a:srgbClr val="00B050"/>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ar.'!$D$36:$M$36</c:f>
              <c:numCache>
                <c:formatCode>0%</c:formatCode>
                <c:ptCount val="10"/>
                <c:pt idx="0">
                  <c:v>0.82345585897912343</c:v>
                </c:pt>
                <c:pt idx="1">
                  <c:v>0.84024715774266789</c:v>
                </c:pt>
                <c:pt idx="2">
                  <c:v>0.87612251153990728</c:v>
                </c:pt>
                <c:pt idx="3">
                  <c:v>0.8628348336896583</c:v>
                </c:pt>
                <c:pt idx="4">
                  <c:v>0.88205947846678934</c:v>
                </c:pt>
                <c:pt idx="5">
                  <c:v>0.80030157464232099</c:v>
                </c:pt>
                <c:pt idx="6">
                  <c:v>0.88967544494409467</c:v>
                </c:pt>
                <c:pt idx="7">
                  <c:v>0.74571688670866632</c:v>
                </c:pt>
                <c:pt idx="8">
                  <c:v>0.7896018515023836</c:v>
                </c:pt>
                <c:pt idx="9">
                  <c:v>0.74937067501084953</c:v>
                </c:pt>
              </c:numCache>
            </c:numRef>
          </c:val>
          <c:extLst>
            <c:ext xmlns:c16="http://schemas.microsoft.com/office/drawing/2014/chart" uri="{C3380CC4-5D6E-409C-BE32-E72D297353CC}">
              <c16:uniqueId val="{00000000-0597-4E26-B140-4FFA50FB9DF0}"/>
            </c:ext>
          </c:extLst>
        </c:ser>
        <c:ser>
          <c:idx val="2"/>
          <c:order val="2"/>
          <c:tx>
            <c:strRef>
              <c:f>'Import. 2202 - eaux ar.'!$C$37</c:f>
              <c:strCache>
                <c:ptCount val="1"/>
                <c:pt idx="0">
                  <c:v>Chine</c:v>
                </c:pt>
              </c:strCache>
            </c:strRef>
          </c:tx>
          <c:spPr>
            <a:solidFill>
              <a:schemeClr val="accent6"/>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ar.'!$D$37:$M$37</c:f>
              <c:numCache>
                <c:formatCode>0%</c:formatCode>
                <c:ptCount val="10"/>
                <c:pt idx="0">
                  <c:v>3.9947928658097239E-3</c:v>
                </c:pt>
                <c:pt idx="1">
                  <c:v>5.8640288839488727E-3</c:v>
                </c:pt>
                <c:pt idx="2">
                  <c:v>3.5518918521319845E-3</c:v>
                </c:pt>
                <c:pt idx="3">
                  <c:v>4.8711074117005317E-3</c:v>
                </c:pt>
                <c:pt idx="4">
                  <c:v>4.6722951617628313E-3</c:v>
                </c:pt>
                <c:pt idx="5">
                  <c:v>0.11321075327524466</c:v>
                </c:pt>
                <c:pt idx="6">
                  <c:v>2.7392932508813646E-3</c:v>
                </c:pt>
                <c:pt idx="7">
                  <c:v>0</c:v>
                </c:pt>
                <c:pt idx="8">
                  <c:v>9.676693691999421E-4</c:v>
                </c:pt>
                <c:pt idx="9">
                  <c:v>0.11329140595953867</c:v>
                </c:pt>
              </c:numCache>
            </c:numRef>
          </c:val>
          <c:extLst>
            <c:ext xmlns:c16="http://schemas.microsoft.com/office/drawing/2014/chart" uri="{C3380CC4-5D6E-409C-BE32-E72D297353CC}">
              <c16:uniqueId val="{00000001-0597-4E26-B140-4FFA50FB9DF0}"/>
            </c:ext>
          </c:extLst>
        </c:ser>
        <c:ser>
          <c:idx val="3"/>
          <c:order val="3"/>
          <c:tx>
            <c:strRef>
              <c:f>'Import. 2202 - eaux ar.'!$C$38</c:f>
              <c:strCache>
                <c:ptCount val="1"/>
                <c:pt idx="0">
                  <c:v>Thaïlande</c:v>
                </c:pt>
              </c:strCache>
            </c:strRef>
          </c:tx>
          <c:spPr>
            <a:solidFill>
              <a:schemeClr val="accent6">
                <a:lumMod val="40000"/>
                <a:lumOff val="60000"/>
              </a:schemeClr>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ar.'!$D$38:$M$38</c:f>
              <c:numCache>
                <c:formatCode>0%</c:formatCode>
                <c:ptCount val="10"/>
                <c:pt idx="0">
                  <c:v>4.7276411031671782E-3</c:v>
                </c:pt>
                <c:pt idx="1">
                  <c:v>5.8441009738827831E-3</c:v>
                </c:pt>
                <c:pt idx="2">
                  <c:v>5.5330115160007265E-3</c:v>
                </c:pt>
                <c:pt idx="3">
                  <c:v>5.7554097738075887E-3</c:v>
                </c:pt>
                <c:pt idx="4">
                  <c:v>4.4596827701605633E-3</c:v>
                </c:pt>
                <c:pt idx="5">
                  <c:v>3.7790236389464021E-3</c:v>
                </c:pt>
                <c:pt idx="6">
                  <c:v>8.9366858779129105E-3</c:v>
                </c:pt>
                <c:pt idx="7">
                  <c:v>1.0951788707181612E-3</c:v>
                </c:pt>
                <c:pt idx="8">
                  <c:v>1.3776486034861896E-3</c:v>
                </c:pt>
                <c:pt idx="9">
                  <c:v>0.11145445768142472</c:v>
                </c:pt>
              </c:numCache>
            </c:numRef>
          </c:val>
          <c:extLst>
            <c:ext xmlns:c16="http://schemas.microsoft.com/office/drawing/2014/chart" uri="{C3380CC4-5D6E-409C-BE32-E72D297353CC}">
              <c16:uniqueId val="{00000002-0597-4E26-B140-4FFA50FB9DF0}"/>
            </c:ext>
          </c:extLst>
        </c:ser>
        <c:ser>
          <c:idx val="4"/>
          <c:order val="4"/>
          <c:tx>
            <c:strRef>
              <c:f>'Import. 2202 - eaux ar.'!$C$39</c:f>
              <c:strCache>
                <c:ptCount val="1"/>
                <c:pt idx="0">
                  <c:v>Italie</c:v>
                </c:pt>
              </c:strCache>
            </c:strRef>
          </c:tx>
          <c:spPr>
            <a:solidFill>
              <a:schemeClr val="accent5">
                <a:lumMod val="40000"/>
                <a:lumOff val="60000"/>
              </a:schemeClr>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ar.'!$D$39:$M$39</c:f>
              <c:numCache>
                <c:formatCode>0%</c:formatCode>
                <c:ptCount val="10"/>
                <c:pt idx="0">
                  <c:v>1.3995357258078718E-2</c:v>
                </c:pt>
                <c:pt idx="1">
                  <c:v>1.2522936516218873E-2</c:v>
                </c:pt>
                <c:pt idx="2">
                  <c:v>1.3776584485390484E-2</c:v>
                </c:pt>
                <c:pt idx="3">
                  <c:v>1.6817777453892867E-2</c:v>
                </c:pt>
                <c:pt idx="4">
                  <c:v>1.6161955975360156E-2</c:v>
                </c:pt>
                <c:pt idx="5">
                  <c:v>1.5798566466880704E-2</c:v>
                </c:pt>
                <c:pt idx="6">
                  <c:v>1.756303052184098E-2</c:v>
                </c:pt>
                <c:pt idx="7">
                  <c:v>5.0991907826782078E-3</c:v>
                </c:pt>
                <c:pt idx="8">
                  <c:v>1.2071137822710677E-3</c:v>
                </c:pt>
                <c:pt idx="9">
                  <c:v>8.2520114997400671E-3</c:v>
                </c:pt>
              </c:numCache>
            </c:numRef>
          </c:val>
          <c:extLst>
            <c:ext xmlns:c16="http://schemas.microsoft.com/office/drawing/2014/chart" uri="{C3380CC4-5D6E-409C-BE32-E72D297353CC}">
              <c16:uniqueId val="{00000003-0597-4E26-B140-4FFA50FB9DF0}"/>
            </c:ext>
          </c:extLst>
        </c:ser>
        <c:ser>
          <c:idx val="5"/>
          <c:order val="5"/>
          <c:tx>
            <c:strRef>
              <c:f>'Import. 2202 - eaux ar.'!$C$40</c:f>
              <c:strCache>
                <c:ptCount val="1"/>
                <c:pt idx="0">
                  <c:v>Corée du Sud</c:v>
                </c:pt>
              </c:strCache>
            </c:strRef>
          </c:tx>
          <c:spPr>
            <a:solidFill>
              <a:srgbClr val="FFFF99"/>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ar.'!$D$40:$M$40</c:f>
              <c:numCache>
                <c:formatCode>0%</c:formatCode>
                <c:ptCount val="10"/>
                <c:pt idx="0">
                  <c:v>1.6956746003524745E-2</c:v>
                </c:pt>
                <c:pt idx="1">
                  <c:v>2.0424445560245443E-2</c:v>
                </c:pt>
                <c:pt idx="2">
                  <c:v>1.9968372023481711E-2</c:v>
                </c:pt>
                <c:pt idx="3">
                  <c:v>3.5214387828042856E-2</c:v>
                </c:pt>
                <c:pt idx="4">
                  <c:v>2.4912473134613203E-2</c:v>
                </c:pt>
                <c:pt idx="5">
                  <c:v>1.3489035818051144E-2</c:v>
                </c:pt>
                <c:pt idx="6">
                  <c:v>9.3999100772490882E-3</c:v>
                </c:pt>
                <c:pt idx="7">
                  <c:v>5.3117937807119632E-4</c:v>
                </c:pt>
                <c:pt idx="8">
                  <c:v>3.5320969795277542E-3</c:v>
                </c:pt>
                <c:pt idx="9">
                  <c:v>6.1866201281360134E-3</c:v>
                </c:pt>
              </c:numCache>
            </c:numRef>
          </c:val>
          <c:extLst>
            <c:ext xmlns:c16="http://schemas.microsoft.com/office/drawing/2014/chart" uri="{C3380CC4-5D6E-409C-BE32-E72D297353CC}">
              <c16:uniqueId val="{00000004-0597-4E26-B140-4FFA50FB9DF0}"/>
            </c:ext>
          </c:extLst>
        </c:ser>
        <c:ser>
          <c:idx val="6"/>
          <c:order val="6"/>
          <c:tx>
            <c:strRef>
              <c:f>'Import. 2202 - eaux ar.'!$C$41</c:f>
              <c:strCache>
                <c:ptCount val="1"/>
                <c:pt idx="0">
                  <c:v>Allemagne</c:v>
                </c:pt>
              </c:strCache>
            </c:strRef>
          </c:tx>
          <c:spPr>
            <a:solidFill>
              <a:schemeClr val="tx2">
                <a:lumMod val="60000"/>
                <a:lumOff val="40000"/>
              </a:schemeClr>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ar.'!$D$41:$M$41</c:f>
              <c:numCache>
                <c:formatCode>0%</c:formatCode>
                <c:ptCount val="10"/>
                <c:pt idx="0">
                  <c:v>1.1275828303102238E-3</c:v>
                </c:pt>
                <c:pt idx="1">
                  <c:v>1.1433007062235233E-3</c:v>
                </c:pt>
                <c:pt idx="2">
                  <c:v>1.5919842750475874E-3</c:v>
                </c:pt>
                <c:pt idx="3">
                  <c:v>1.3925938320258778E-3</c:v>
                </c:pt>
                <c:pt idx="4">
                  <c:v>1.6829629546665145E-3</c:v>
                </c:pt>
                <c:pt idx="5">
                  <c:v>1.8933235762865048E-3</c:v>
                </c:pt>
                <c:pt idx="6">
                  <c:v>4.9086220644982232E-3</c:v>
                </c:pt>
                <c:pt idx="7">
                  <c:v>1.8241623282025591E-4</c:v>
                </c:pt>
                <c:pt idx="8">
                  <c:v>1.1493283179625916E-3</c:v>
                </c:pt>
                <c:pt idx="9">
                  <c:v>2.7250803597479709E-3</c:v>
                </c:pt>
              </c:numCache>
            </c:numRef>
          </c:val>
          <c:extLst>
            <c:ext xmlns:c16="http://schemas.microsoft.com/office/drawing/2014/chart" uri="{C3380CC4-5D6E-409C-BE32-E72D297353CC}">
              <c16:uniqueId val="{00000005-0597-4E26-B140-4FFA50FB9DF0}"/>
            </c:ext>
          </c:extLst>
        </c:ser>
        <c:ser>
          <c:idx val="7"/>
          <c:order val="7"/>
          <c:tx>
            <c:strRef>
              <c:f>'Import. 2202 - eaux ar.'!$C$42</c:f>
              <c:strCache>
                <c:ptCount val="1"/>
                <c:pt idx="0">
                  <c:v>Japon</c:v>
                </c:pt>
              </c:strCache>
            </c:strRef>
          </c:tx>
          <c:spPr>
            <a:solidFill>
              <a:srgbClr val="FFFF00"/>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ar.'!$D$42:$M$42</c:f>
              <c:numCache>
                <c:formatCode>0%</c:formatCode>
                <c:ptCount val="10"/>
                <c:pt idx="0">
                  <c:v>4.5490790663390239E-4</c:v>
                </c:pt>
                <c:pt idx="1">
                  <c:v>5.6109501800777892E-4</c:v>
                </c:pt>
                <c:pt idx="2">
                  <c:v>6.0746885813380382E-4</c:v>
                </c:pt>
                <c:pt idx="3">
                  <c:v>9.0451057888304824E-4</c:v>
                </c:pt>
                <c:pt idx="4">
                  <c:v>3.2775195702623794E-3</c:v>
                </c:pt>
                <c:pt idx="5">
                  <c:v>3.8331696280635443E-3</c:v>
                </c:pt>
                <c:pt idx="6">
                  <c:v>1.013003899565627E-3</c:v>
                </c:pt>
                <c:pt idx="7">
                  <c:v>7.0973392604390599E-4</c:v>
                </c:pt>
                <c:pt idx="8">
                  <c:v>9.4895618670745401E-4</c:v>
                </c:pt>
                <c:pt idx="9">
                  <c:v>2.2641631928249912E-3</c:v>
                </c:pt>
              </c:numCache>
            </c:numRef>
          </c:val>
          <c:extLst>
            <c:ext xmlns:c16="http://schemas.microsoft.com/office/drawing/2014/chart" uri="{C3380CC4-5D6E-409C-BE32-E72D297353CC}">
              <c16:uniqueId val="{00000006-0597-4E26-B140-4FFA50FB9DF0}"/>
            </c:ext>
          </c:extLst>
        </c:ser>
        <c:ser>
          <c:idx val="8"/>
          <c:order val="8"/>
          <c:tx>
            <c:strRef>
              <c:f>'Import. 2202 - eaux ar.'!$C$43</c:f>
              <c:strCache>
                <c:ptCount val="1"/>
                <c:pt idx="0">
                  <c:v>Guatemala</c:v>
                </c:pt>
              </c:strCache>
            </c:strRef>
          </c:tx>
          <c:spPr>
            <a:solidFill>
              <a:srgbClr val="00CC99"/>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ar.'!$D$43:$M$43</c:f>
              <c:numCache>
                <c:formatCode>0%</c:formatCode>
                <c:ptCount val="10"/>
                <c:pt idx="0">
                  <c:v>1.0448666530058883E-2</c:v>
                </c:pt>
                <c:pt idx="1">
                  <c:v>5.7734678168695772E-3</c:v>
                </c:pt>
                <c:pt idx="2">
                  <c:v>5.542059260460845E-3</c:v>
                </c:pt>
                <c:pt idx="3">
                  <c:v>4.5619000385329952E-3</c:v>
                </c:pt>
                <c:pt idx="4">
                  <c:v>1.4213826834639724E-3</c:v>
                </c:pt>
                <c:pt idx="5">
                  <c:v>1.1331391038039021E-3</c:v>
                </c:pt>
                <c:pt idx="6">
                  <c:v>6.0789687676302976E-3</c:v>
                </c:pt>
                <c:pt idx="7">
                  <c:v>3.5405255976870141E-3</c:v>
                </c:pt>
                <c:pt idx="8">
                  <c:v>4.5142552816194101E-3</c:v>
                </c:pt>
                <c:pt idx="9">
                  <c:v>1.7649673889961219E-3</c:v>
                </c:pt>
              </c:numCache>
            </c:numRef>
          </c:val>
          <c:extLst>
            <c:ext xmlns:c16="http://schemas.microsoft.com/office/drawing/2014/chart" uri="{C3380CC4-5D6E-409C-BE32-E72D297353CC}">
              <c16:uniqueId val="{00000007-0597-4E26-B140-4FFA50FB9DF0}"/>
            </c:ext>
          </c:extLst>
        </c:ser>
        <c:ser>
          <c:idx val="9"/>
          <c:order val="9"/>
          <c:tx>
            <c:strRef>
              <c:f>'Import. 2202 - eaux ar.'!$C$44</c:f>
              <c:strCache>
                <c:ptCount val="1"/>
                <c:pt idx="0">
                  <c:v>Espagne</c:v>
                </c:pt>
              </c:strCache>
            </c:strRef>
          </c:tx>
          <c:spPr>
            <a:solidFill>
              <a:schemeClr val="accent5"/>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ar.'!$D$44:$M$44</c:f>
              <c:numCache>
                <c:formatCode>0%</c:formatCode>
                <c:ptCount val="10"/>
                <c:pt idx="0">
                  <c:v>1.5462284750413992E-3</c:v>
                </c:pt>
                <c:pt idx="1">
                  <c:v>1.3296589514966879E-3</c:v>
                </c:pt>
                <c:pt idx="2">
                  <c:v>1.5163896149604662E-3</c:v>
                </c:pt>
                <c:pt idx="3">
                  <c:v>1.8510550607787159E-3</c:v>
                </c:pt>
                <c:pt idx="4">
                  <c:v>1.2919001190239763E-3</c:v>
                </c:pt>
                <c:pt idx="5">
                  <c:v>8.808605564014526E-4</c:v>
                </c:pt>
                <c:pt idx="6">
                  <c:v>1.8854435131216559E-3</c:v>
                </c:pt>
                <c:pt idx="7">
                  <c:v>5.4592781715125853E-4</c:v>
                </c:pt>
                <c:pt idx="8">
                  <c:v>4.0873871568947515E-4</c:v>
                </c:pt>
                <c:pt idx="9">
                  <c:v>9.2119489379283127E-4</c:v>
                </c:pt>
              </c:numCache>
            </c:numRef>
          </c:val>
          <c:extLst>
            <c:ext xmlns:c16="http://schemas.microsoft.com/office/drawing/2014/chart" uri="{C3380CC4-5D6E-409C-BE32-E72D297353CC}">
              <c16:uniqueId val="{00000008-0597-4E26-B140-4FFA50FB9DF0}"/>
            </c:ext>
          </c:extLst>
        </c:ser>
        <c:ser>
          <c:idx val="10"/>
          <c:order val="10"/>
          <c:tx>
            <c:strRef>
              <c:f>'Import. 2202 - eaux ar.'!$C$45</c:f>
              <c:strCache>
                <c:ptCount val="1"/>
                <c:pt idx="0">
                  <c:v>France</c:v>
                </c:pt>
              </c:strCache>
            </c:strRef>
          </c:tx>
          <c:spPr>
            <a:solidFill>
              <a:srgbClr val="00B0F0"/>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ar.'!$D$45:$M$45</c:f>
              <c:numCache>
                <c:formatCode>0%</c:formatCode>
                <c:ptCount val="10"/>
                <c:pt idx="0">
                  <c:v>2.3066456451063429E-3</c:v>
                </c:pt>
                <c:pt idx="1">
                  <c:v>2.3897956365011874E-3</c:v>
                </c:pt>
                <c:pt idx="2">
                  <c:v>2.475045507305762E-3</c:v>
                </c:pt>
                <c:pt idx="3">
                  <c:v>4.1953706305052291E-3</c:v>
                </c:pt>
                <c:pt idx="4">
                  <c:v>8.6824904393929779E-3</c:v>
                </c:pt>
                <c:pt idx="5">
                  <c:v>5.631826368902337E-3</c:v>
                </c:pt>
                <c:pt idx="6">
                  <c:v>6.7703519394728658E-3</c:v>
                </c:pt>
                <c:pt idx="7">
                  <c:v>2.2940763706314204E-3</c:v>
                </c:pt>
                <c:pt idx="8">
                  <c:v>1.2309025506562323E-3</c:v>
                </c:pt>
                <c:pt idx="9">
                  <c:v>8.4307036494887528E-4</c:v>
                </c:pt>
              </c:numCache>
            </c:numRef>
          </c:val>
          <c:extLst>
            <c:ext xmlns:c16="http://schemas.microsoft.com/office/drawing/2014/chart" uri="{C3380CC4-5D6E-409C-BE32-E72D297353CC}">
              <c16:uniqueId val="{00000009-0597-4E26-B140-4FFA50FB9DF0}"/>
            </c:ext>
          </c:extLst>
        </c:ser>
        <c:ser>
          <c:idx val="11"/>
          <c:order val="11"/>
          <c:tx>
            <c:strRef>
              <c:f>'Import. 2202 - eaux ar.'!$C$46</c:f>
              <c:strCache>
                <c:ptCount val="1"/>
                <c:pt idx="0">
                  <c:v>Autres</c:v>
                </c:pt>
              </c:strCache>
            </c:strRef>
          </c:tx>
          <c:spPr>
            <a:solidFill>
              <a:schemeClr val="bg1">
                <a:lumMod val="85000"/>
              </a:schemeClr>
            </a:solidFill>
            <a:ln>
              <a:noFill/>
            </a:ln>
            <a:effectLst/>
          </c:spPr>
          <c:invertIfNegative val="0"/>
          <c:cat>
            <c:strRef>
              <c:f>'Import. 2202 - eaux ar.'!$D$34:$M$34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ar.'!$D$46:$M$46</c:f>
              <c:numCache>
                <c:formatCode>0%</c:formatCode>
                <c:ptCount val="10"/>
                <c:pt idx="0">
                  <c:v>0.12098557240314547</c:v>
                </c:pt>
                <c:pt idx="1">
                  <c:v>0.10390001219393739</c:v>
                </c:pt>
                <c:pt idx="2">
                  <c:v>6.9314681067179404E-2</c:v>
                </c:pt>
                <c:pt idx="3">
                  <c:v>6.1601053702172046E-2</c:v>
                </c:pt>
                <c:pt idx="4">
                  <c:v>5.1377858724504087E-2</c:v>
                </c:pt>
                <c:pt idx="5">
                  <c:v>4.0048726925098393E-2</c:v>
                </c:pt>
                <c:pt idx="6">
                  <c:v>5.1029245143732326E-2</c:v>
                </c:pt>
                <c:pt idx="7">
                  <c:v>0.24028488431553227</c:v>
                </c:pt>
                <c:pt idx="8">
                  <c:v>0.19506143871049633</c:v>
                </c:pt>
                <c:pt idx="9">
                  <c:v>2.9263535200002616E-3</c:v>
                </c:pt>
              </c:numCache>
            </c:numRef>
          </c:val>
          <c:extLst>
            <c:ext xmlns:c16="http://schemas.microsoft.com/office/drawing/2014/chart" uri="{C3380CC4-5D6E-409C-BE32-E72D297353CC}">
              <c16:uniqueId val="{0000000A-0597-4E26-B140-4FFA50FB9DF0}"/>
            </c:ext>
          </c:extLst>
        </c:ser>
        <c:dLbls>
          <c:showLegendKey val="0"/>
          <c:showVal val="0"/>
          <c:showCatName val="0"/>
          <c:showSerName val="0"/>
          <c:showPercent val="0"/>
          <c:showBubbleSize val="0"/>
        </c:dLbls>
        <c:gapWidth val="150"/>
        <c:overlap val="100"/>
        <c:axId val="525885480"/>
        <c:axId val="525888616"/>
        <c:extLst>
          <c:ext xmlns:c15="http://schemas.microsoft.com/office/drawing/2012/chart" uri="{02D57815-91ED-43cb-92C2-25804820EDAC}">
            <c15:filteredBarSeries>
              <c15:ser>
                <c:idx val="0"/>
                <c:order val="0"/>
                <c:tx>
                  <c:strRef>
                    <c:extLst>
                      <c:ext uri="{02D57815-91ED-43cb-92C2-25804820EDAC}">
                        <c15:formulaRef>
                          <c15:sqref>'Import. 2202 - eaux ar.'!$C$35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2202 - eaux ar.'!$D$34:$M$34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2202 - eaux ar.'!$D$35:$M$35</c15:sqref>
                        </c15:formulaRef>
                      </c:ext>
                    </c:extLst>
                    <c:numCache>
                      <c:formatCode>0%</c:formatCode>
                      <c:ptCount val="10"/>
                      <c:pt idx="0">
                        <c:v>0.87901442759685455</c:v>
                      </c:pt>
                      <c:pt idx="1">
                        <c:v>0.8960999878060627</c:v>
                      </c:pt>
                      <c:pt idx="2">
                        <c:v>0.93068531893282058</c:v>
                      </c:pt>
                      <c:pt idx="3">
                        <c:v>0.93839894629782805</c:v>
                      </c:pt>
                      <c:pt idx="4">
                        <c:v>0.94862214127549582</c:v>
                      </c:pt>
                      <c:pt idx="5">
                        <c:v>0.95995127307490169</c:v>
                      </c:pt>
                      <c:pt idx="6">
                        <c:v>0.9489707548562677</c:v>
                      </c:pt>
                      <c:pt idx="7">
                        <c:v>0.7597151156844677</c:v>
                      </c:pt>
                      <c:pt idx="8">
                        <c:v>0.8049385612895037</c:v>
                      </c:pt>
                      <c:pt idx="9">
                        <c:v>0.99707364647999974</c:v>
                      </c:pt>
                    </c:numCache>
                  </c:numRef>
                </c:val>
                <c:extLst>
                  <c:ext xmlns:c16="http://schemas.microsoft.com/office/drawing/2014/chart" uri="{C3380CC4-5D6E-409C-BE32-E72D297353CC}">
                    <c16:uniqueId val="{0000000B-0597-4E26-B140-4FFA50FB9DF0}"/>
                  </c:ext>
                </c:extLst>
              </c15:ser>
            </c15:filteredBarSeries>
          </c:ext>
        </c:extLst>
      </c:barChart>
      <c:catAx>
        <c:axId val="525885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8616"/>
        <c:crosses val="autoZero"/>
        <c:auto val="1"/>
        <c:lblAlgn val="ctr"/>
        <c:lblOffset val="100"/>
        <c:noMultiLvlLbl val="0"/>
      </c:catAx>
      <c:valAx>
        <c:axId val="52588861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5480"/>
        <c:crosses val="autoZero"/>
        <c:crossBetween val="between"/>
      </c:valAx>
      <c:spPr>
        <a:noFill/>
        <a:ln>
          <a:noFill/>
        </a:ln>
        <a:effectLst/>
      </c:spPr>
    </c:plotArea>
    <c:legend>
      <c:legendPos val="b"/>
      <c:layout>
        <c:manualLayout>
          <c:xMode val="edge"/>
          <c:yMode val="edge"/>
          <c:x val="9.6230753411033307E-2"/>
          <c:y val="0.76439002948890711"/>
          <c:w val="0.90173594371078614"/>
          <c:h val="0.2159541384554746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2101 - extr café.'!$C$7</c:f>
              <c:strCache>
                <c:ptCount val="1"/>
                <c:pt idx="0">
                  <c:v>États-Unis</c:v>
                </c:pt>
              </c:strCache>
            </c:strRef>
          </c:tx>
          <c:spPr>
            <a:solidFill>
              <a:srgbClr val="00B050"/>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café.'!$D$7:$M$7</c:f>
              <c:numCache>
                <c:formatCode>0</c:formatCode>
                <c:ptCount val="10"/>
                <c:pt idx="0">
                  <c:v>3609</c:v>
                </c:pt>
                <c:pt idx="1">
                  <c:v>4422</c:v>
                </c:pt>
                <c:pt idx="2">
                  <c:v>4459</c:v>
                </c:pt>
                <c:pt idx="3">
                  <c:v>4909</c:v>
                </c:pt>
                <c:pt idx="4">
                  <c:v>4805</c:v>
                </c:pt>
                <c:pt idx="5">
                  <c:v>4662</c:v>
                </c:pt>
                <c:pt idx="6">
                  <c:v>3622</c:v>
                </c:pt>
                <c:pt idx="7">
                  <c:v>3145</c:v>
                </c:pt>
                <c:pt idx="8">
                  <c:v>3036</c:v>
                </c:pt>
                <c:pt idx="9">
                  <c:v>5206</c:v>
                </c:pt>
              </c:numCache>
            </c:numRef>
          </c:val>
          <c:extLst>
            <c:ext xmlns:c16="http://schemas.microsoft.com/office/drawing/2014/chart" uri="{C3380CC4-5D6E-409C-BE32-E72D297353CC}">
              <c16:uniqueId val="{00000000-B1E2-4B5A-9D20-DE52E5E5CF06}"/>
            </c:ext>
          </c:extLst>
        </c:ser>
        <c:ser>
          <c:idx val="3"/>
          <c:order val="3"/>
          <c:tx>
            <c:strRef>
              <c:f>'Import. 2101 - extr café.'!$C$8</c:f>
              <c:strCache>
                <c:ptCount val="1"/>
                <c:pt idx="0">
                  <c:v>Brésil</c:v>
                </c:pt>
              </c:strCache>
            </c:strRef>
          </c:tx>
          <c:spPr>
            <a:solidFill>
              <a:srgbClr val="92D050"/>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café.'!$D$8:$M$8</c:f>
              <c:numCache>
                <c:formatCode>0</c:formatCode>
                <c:ptCount val="10"/>
                <c:pt idx="0">
                  <c:v>8</c:v>
                </c:pt>
                <c:pt idx="1">
                  <c:v>24</c:v>
                </c:pt>
                <c:pt idx="2">
                  <c:v>14</c:v>
                </c:pt>
                <c:pt idx="3">
                  <c:v>12</c:v>
                </c:pt>
                <c:pt idx="4">
                  <c:v>447</c:v>
                </c:pt>
                <c:pt idx="5">
                  <c:v>1281</c:v>
                </c:pt>
                <c:pt idx="6">
                  <c:v>737</c:v>
                </c:pt>
                <c:pt idx="7">
                  <c:v>39</c:v>
                </c:pt>
                <c:pt idx="8">
                  <c:v>482</c:v>
                </c:pt>
                <c:pt idx="9">
                  <c:v>3427</c:v>
                </c:pt>
              </c:numCache>
            </c:numRef>
          </c:val>
          <c:extLst>
            <c:ext xmlns:c16="http://schemas.microsoft.com/office/drawing/2014/chart" uri="{C3380CC4-5D6E-409C-BE32-E72D297353CC}">
              <c16:uniqueId val="{00000001-B1E2-4B5A-9D20-DE52E5E5CF06}"/>
            </c:ext>
          </c:extLst>
        </c:ser>
        <c:ser>
          <c:idx val="4"/>
          <c:order val="4"/>
          <c:tx>
            <c:strRef>
              <c:f>'Import. 2101 - extr café.'!$C$9</c:f>
              <c:strCache>
                <c:ptCount val="1"/>
                <c:pt idx="0">
                  <c:v>Colombie</c:v>
                </c:pt>
              </c:strCache>
            </c:strRef>
          </c:tx>
          <c:spPr>
            <a:solidFill>
              <a:schemeClr val="accent3">
                <a:lumMod val="75000"/>
              </a:schemeClr>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café.'!$D$9:$M$9</c:f>
              <c:numCache>
                <c:formatCode>0</c:formatCode>
                <c:ptCount val="10"/>
                <c:pt idx="0">
                  <c:v>1383</c:v>
                </c:pt>
                <c:pt idx="1">
                  <c:v>1221</c:v>
                </c:pt>
                <c:pt idx="2">
                  <c:v>1410</c:v>
                </c:pt>
                <c:pt idx="3">
                  <c:v>1783</c:v>
                </c:pt>
                <c:pt idx="4">
                  <c:v>2097</c:v>
                </c:pt>
                <c:pt idx="5">
                  <c:v>3727</c:v>
                </c:pt>
                <c:pt idx="6">
                  <c:v>2095</c:v>
                </c:pt>
                <c:pt idx="7">
                  <c:v>646</c:v>
                </c:pt>
                <c:pt idx="8">
                  <c:v>911</c:v>
                </c:pt>
                <c:pt idx="9">
                  <c:v>2560</c:v>
                </c:pt>
              </c:numCache>
            </c:numRef>
          </c:val>
          <c:extLst>
            <c:ext xmlns:c16="http://schemas.microsoft.com/office/drawing/2014/chart" uri="{C3380CC4-5D6E-409C-BE32-E72D297353CC}">
              <c16:uniqueId val="{00000002-B1E2-4B5A-9D20-DE52E5E5CF06}"/>
            </c:ext>
          </c:extLst>
        </c:ser>
        <c:ser>
          <c:idx val="5"/>
          <c:order val="5"/>
          <c:tx>
            <c:strRef>
              <c:f>'Import. 2101 - extr café.'!$C$10</c:f>
              <c:strCache>
                <c:ptCount val="1"/>
                <c:pt idx="0">
                  <c:v>France</c:v>
                </c:pt>
              </c:strCache>
            </c:strRef>
          </c:tx>
          <c:spPr>
            <a:solidFill>
              <a:srgbClr val="00B0F0"/>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café.'!$D$10:$M$10</c:f>
              <c:numCache>
                <c:formatCode>0</c:formatCode>
                <c:ptCount val="10"/>
                <c:pt idx="0">
                  <c:v>23</c:v>
                </c:pt>
                <c:pt idx="1">
                  <c:v>5</c:v>
                </c:pt>
                <c:pt idx="2">
                  <c:v>5</c:v>
                </c:pt>
                <c:pt idx="3">
                  <c:v>5</c:v>
                </c:pt>
                <c:pt idx="4">
                  <c:v>4</c:v>
                </c:pt>
                <c:pt idx="5">
                  <c:v>13</c:v>
                </c:pt>
                <c:pt idx="6">
                  <c:v>21</c:v>
                </c:pt>
                <c:pt idx="7">
                  <c:v>1</c:v>
                </c:pt>
                <c:pt idx="8">
                  <c:v>2</c:v>
                </c:pt>
                <c:pt idx="9">
                  <c:v>512</c:v>
                </c:pt>
              </c:numCache>
            </c:numRef>
          </c:val>
          <c:extLst>
            <c:ext xmlns:c16="http://schemas.microsoft.com/office/drawing/2014/chart" uri="{C3380CC4-5D6E-409C-BE32-E72D297353CC}">
              <c16:uniqueId val="{00000003-B1E2-4B5A-9D20-DE52E5E5CF06}"/>
            </c:ext>
          </c:extLst>
        </c:ser>
        <c:ser>
          <c:idx val="6"/>
          <c:order val="6"/>
          <c:tx>
            <c:strRef>
              <c:f>'Import. 2101 - extr café.'!$C$11</c:f>
              <c:strCache>
                <c:ptCount val="1"/>
                <c:pt idx="0">
                  <c:v>Chine</c:v>
                </c:pt>
              </c:strCache>
            </c:strRef>
          </c:tx>
          <c:spPr>
            <a:solidFill>
              <a:schemeClr val="accent6"/>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café.'!$D$11:$M$11</c:f>
              <c:numCache>
                <c:formatCode>0</c:formatCode>
                <c:ptCount val="10"/>
                <c:pt idx="0">
                  <c:v>61</c:v>
                </c:pt>
                <c:pt idx="1">
                  <c:v>59</c:v>
                </c:pt>
                <c:pt idx="2">
                  <c:v>100</c:v>
                </c:pt>
                <c:pt idx="3">
                  <c:v>64</c:v>
                </c:pt>
                <c:pt idx="4">
                  <c:v>98</c:v>
                </c:pt>
                <c:pt idx="5">
                  <c:v>407</c:v>
                </c:pt>
                <c:pt idx="6">
                  <c:v>92</c:v>
                </c:pt>
                <c:pt idx="7">
                  <c:v>75</c:v>
                </c:pt>
                <c:pt idx="8">
                  <c:v>59</c:v>
                </c:pt>
                <c:pt idx="9">
                  <c:v>236</c:v>
                </c:pt>
              </c:numCache>
            </c:numRef>
          </c:val>
          <c:extLst>
            <c:ext xmlns:c16="http://schemas.microsoft.com/office/drawing/2014/chart" uri="{C3380CC4-5D6E-409C-BE32-E72D297353CC}">
              <c16:uniqueId val="{00000004-B1E2-4B5A-9D20-DE52E5E5CF06}"/>
            </c:ext>
          </c:extLst>
        </c:ser>
        <c:ser>
          <c:idx val="7"/>
          <c:order val="7"/>
          <c:tx>
            <c:strRef>
              <c:f>'Import. 2101 - extr café.'!$C$12</c:f>
              <c:strCache>
                <c:ptCount val="1"/>
                <c:pt idx="0">
                  <c:v>Chili</c:v>
                </c:pt>
              </c:strCache>
            </c:strRef>
          </c:tx>
          <c:spPr>
            <a:solidFill>
              <a:schemeClr val="accent3">
                <a:lumMod val="40000"/>
                <a:lumOff val="60000"/>
              </a:schemeClr>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café.'!$D$12:$M$12</c:f>
              <c:numCache>
                <c:formatCode>0</c:formatCode>
                <c:ptCount val="10"/>
                <c:pt idx="0">
                  <c:v>1893</c:v>
                </c:pt>
                <c:pt idx="1">
                  <c:v>883</c:v>
                </c:pt>
                <c:pt idx="2">
                  <c:v>851</c:v>
                </c:pt>
                <c:pt idx="3">
                  <c:v>328</c:v>
                </c:pt>
                <c:pt idx="4">
                  <c:v>315</c:v>
                </c:pt>
                <c:pt idx="5">
                  <c:v>306</c:v>
                </c:pt>
                <c:pt idx="6">
                  <c:v>277</c:v>
                </c:pt>
                <c:pt idx="7">
                  <c:v>131</c:v>
                </c:pt>
                <c:pt idx="8">
                  <c:v>200</c:v>
                </c:pt>
                <c:pt idx="9">
                  <c:v>218</c:v>
                </c:pt>
              </c:numCache>
            </c:numRef>
          </c:val>
          <c:extLst>
            <c:ext xmlns:c16="http://schemas.microsoft.com/office/drawing/2014/chart" uri="{C3380CC4-5D6E-409C-BE32-E72D297353CC}">
              <c16:uniqueId val="{00000005-B1E2-4B5A-9D20-DE52E5E5CF06}"/>
            </c:ext>
          </c:extLst>
        </c:ser>
        <c:ser>
          <c:idx val="8"/>
          <c:order val="8"/>
          <c:tx>
            <c:strRef>
              <c:f>'Import. 2101 - extr café.'!$C$13</c:f>
              <c:strCache>
                <c:ptCount val="1"/>
                <c:pt idx="0">
                  <c:v>Malaisie</c:v>
                </c:pt>
              </c:strCache>
            </c:strRef>
          </c:tx>
          <c:spPr>
            <a:solidFill>
              <a:schemeClr val="accent6">
                <a:lumMod val="60000"/>
                <a:lumOff val="40000"/>
              </a:schemeClr>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café.'!$D$13:$M$13</c:f>
              <c:numCache>
                <c:formatCode>0</c:formatCode>
                <c:ptCount val="10"/>
                <c:pt idx="0">
                  <c:v>454</c:v>
                </c:pt>
                <c:pt idx="1">
                  <c:v>269</c:v>
                </c:pt>
                <c:pt idx="2">
                  <c:v>218</c:v>
                </c:pt>
                <c:pt idx="3">
                  <c:v>338</c:v>
                </c:pt>
                <c:pt idx="4">
                  <c:v>279</c:v>
                </c:pt>
                <c:pt idx="5">
                  <c:v>371</c:v>
                </c:pt>
                <c:pt idx="6">
                  <c:v>288</c:v>
                </c:pt>
                <c:pt idx="7">
                  <c:v>26</c:v>
                </c:pt>
                <c:pt idx="8">
                  <c:v>46</c:v>
                </c:pt>
                <c:pt idx="9">
                  <c:v>38</c:v>
                </c:pt>
              </c:numCache>
            </c:numRef>
          </c:val>
          <c:extLst>
            <c:ext xmlns:c16="http://schemas.microsoft.com/office/drawing/2014/chart" uri="{C3380CC4-5D6E-409C-BE32-E72D297353CC}">
              <c16:uniqueId val="{00000006-B1E2-4B5A-9D20-DE52E5E5CF06}"/>
            </c:ext>
          </c:extLst>
        </c:ser>
        <c:ser>
          <c:idx val="9"/>
          <c:order val="9"/>
          <c:tx>
            <c:strRef>
              <c:f>'Import. 2101 - extr café.'!$C$14</c:f>
              <c:strCache>
                <c:ptCount val="1"/>
                <c:pt idx="0">
                  <c:v>Espagne</c:v>
                </c:pt>
              </c:strCache>
            </c:strRef>
          </c:tx>
          <c:spPr>
            <a:solidFill>
              <a:schemeClr val="accent5"/>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café.'!$D$14:$M$14</c:f>
              <c:numCache>
                <c:formatCode>0</c:formatCode>
                <c:ptCount val="10"/>
                <c:pt idx="0">
                  <c:v>280</c:v>
                </c:pt>
                <c:pt idx="1">
                  <c:v>326</c:v>
                </c:pt>
                <c:pt idx="2">
                  <c:v>369</c:v>
                </c:pt>
                <c:pt idx="3">
                  <c:v>348</c:v>
                </c:pt>
                <c:pt idx="4">
                  <c:v>244</c:v>
                </c:pt>
                <c:pt idx="5">
                  <c:v>241</c:v>
                </c:pt>
                <c:pt idx="6">
                  <c:v>172</c:v>
                </c:pt>
                <c:pt idx="7">
                  <c:v>14</c:v>
                </c:pt>
                <c:pt idx="8">
                  <c:v>25</c:v>
                </c:pt>
                <c:pt idx="9">
                  <c:v>25</c:v>
                </c:pt>
              </c:numCache>
            </c:numRef>
          </c:val>
          <c:extLst>
            <c:ext xmlns:c16="http://schemas.microsoft.com/office/drawing/2014/chart" uri="{C3380CC4-5D6E-409C-BE32-E72D297353CC}">
              <c16:uniqueId val="{00000007-B1E2-4B5A-9D20-DE52E5E5CF06}"/>
            </c:ext>
          </c:extLst>
        </c:ser>
        <c:ser>
          <c:idx val="10"/>
          <c:order val="10"/>
          <c:tx>
            <c:strRef>
              <c:f>'Import. 2101 - extr café.'!$C$15</c:f>
              <c:strCache>
                <c:ptCount val="1"/>
                <c:pt idx="0">
                  <c:v>Kenya</c:v>
                </c:pt>
              </c:strCache>
            </c:strRef>
          </c:tx>
          <c:spPr>
            <a:solidFill>
              <a:srgbClr val="FF6699"/>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café.'!$D$15:$M$15</c:f>
              <c:numCache>
                <c:formatCode>0</c:formatCode>
                <c:ptCount val="10"/>
                <c:pt idx="0">
                  <c:v>10</c:v>
                </c:pt>
                <c:pt idx="1">
                  <c:v>7</c:v>
                </c:pt>
                <c:pt idx="2">
                  <c:v>8</c:v>
                </c:pt>
                <c:pt idx="3">
                  <c:v>7</c:v>
                </c:pt>
                <c:pt idx="4">
                  <c:v>9</c:v>
                </c:pt>
                <c:pt idx="5">
                  <c:v>7</c:v>
                </c:pt>
                <c:pt idx="6">
                  <c:v>58</c:v>
                </c:pt>
                <c:pt idx="7">
                  <c:v>75</c:v>
                </c:pt>
                <c:pt idx="8">
                  <c:v>38</c:v>
                </c:pt>
                <c:pt idx="9">
                  <c:v>14</c:v>
                </c:pt>
              </c:numCache>
            </c:numRef>
          </c:val>
          <c:extLst>
            <c:ext xmlns:c16="http://schemas.microsoft.com/office/drawing/2014/chart" uri="{C3380CC4-5D6E-409C-BE32-E72D297353CC}">
              <c16:uniqueId val="{00000008-B1E2-4B5A-9D20-DE52E5E5CF06}"/>
            </c:ext>
          </c:extLst>
        </c:ser>
        <c:ser>
          <c:idx val="11"/>
          <c:order val="11"/>
          <c:tx>
            <c:strRef>
              <c:f>'Import. 2101 - extr café.'!$C$16</c:f>
              <c:strCache>
                <c:ptCount val="1"/>
                <c:pt idx="0">
                  <c:v>Japon</c:v>
                </c:pt>
              </c:strCache>
            </c:strRef>
          </c:tx>
          <c:spPr>
            <a:solidFill>
              <a:srgbClr val="FFFF00"/>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café.'!$D$16:$M$16</c:f>
              <c:numCache>
                <c:formatCode>0</c:formatCode>
                <c:ptCount val="10"/>
                <c:pt idx="0">
                  <c:v>1</c:v>
                </c:pt>
                <c:pt idx="1">
                  <c:v>1</c:v>
                </c:pt>
                <c:pt idx="2">
                  <c:v>1</c:v>
                </c:pt>
                <c:pt idx="3">
                  <c:v>1</c:v>
                </c:pt>
                <c:pt idx="4">
                  <c:v>1</c:v>
                </c:pt>
                <c:pt idx="5">
                  <c:v>2</c:v>
                </c:pt>
                <c:pt idx="6">
                  <c:v>2</c:v>
                </c:pt>
                <c:pt idx="7">
                  <c:v>0</c:v>
                </c:pt>
                <c:pt idx="8">
                  <c:v>1</c:v>
                </c:pt>
                <c:pt idx="9">
                  <c:v>10</c:v>
                </c:pt>
              </c:numCache>
            </c:numRef>
          </c:val>
          <c:extLst>
            <c:ext xmlns:c16="http://schemas.microsoft.com/office/drawing/2014/chart" uri="{C3380CC4-5D6E-409C-BE32-E72D297353CC}">
              <c16:uniqueId val="{00000009-B1E2-4B5A-9D20-DE52E5E5CF06}"/>
            </c:ext>
          </c:extLst>
        </c:ser>
        <c:ser>
          <c:idx val="12"/>
          <c:order val="12"/>
          <c:tx>
            <c:strRef>
              <c:f>'Import. 2101 - extr café.'!$C$17</c:f>
              <c:strCache>
                <c:ptCount val="1"/>
                <c:pt idx="0">
                  <c:v>Autres</c:v>
                </c:pt>
              </c:strCache>
            </c:strRef>
          </c:tx>
          <c:spPr>
            <a:solidFill>
              <a:schemeClr val="bg1">
                <a:lumMod val="85000"/>
              </a:schemeClr>
            </a:solidFill>
            <a:ln>
              <a:noFill/>
            </a:ln>
            <a:effectLst/>
          </c:spPr>
          <c:invertIfNegative val="0"/>
          <c:cat>
            <c:strRef>
              <c:f>'Import. 2101 - extr café.'!$D$4:$M$4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café.'!$D$17:$M$17</c:f>
              <c:numCache>
                <c:formatCode>0</c:formatCode>
                <c:ptCount val="10"/>
                <c:pt idx="0">
                  <c:v>221</c:v>
                </c:pt>
                <c:pt idx="1">
                  <c:v>1409</c:v>
                </c:pt>
                <c:pt idx="2">
                  <c:v>372</c:v>
                </c:pt>
                <c:pt idx="3">
                  <c:v>142</c:v>
                </c:pt>
                <c:pt idx="4">
                  <c:v>172</c:v>
                </c:pt>
                <c:pt idx="5">
                  <c:v>487</c:v>
                </c:pt>
                <c:pt idx="6">
                  <c:v>1293</c:v>
                </c:pt>
                <c:pt idx="7">
                  <c:v>52740</c:v>
                </c:pt>
                <c:pt idx="8">
                  <c:v>3177</c:v>
                </c:pt>
                <c:pt idx="9">
                  <c:v>21</c:v>
                </c:pt>
              </c:numCache>
            </c:numRef>
          </c:val>
          <c:extLst>
            <c:ext xmlns:c16="http://schemas.microsoft.com/office/drawing/2014/chart" uri="{C3380CC4-5D6E-409C-BE32-E72D297353CC}">
              <c16:uniqueId val="{0000000A-B1E2-4B5A-9D20-DE52E5E5CF06}"/>
            </c:ext>
          </c:extLst>
        </c:ser>
        <c:dLbls>
          <c:showLegendKey val="0"/>
          <c:showVal val="0"/>
          <c:showCatName val="0"/>
          <c:showSerName val="0"/>
          <c:showPercent val="0"/>
          <c:showBubbleSize val="0"/>
        </c:dLbls>
        <c:gapWidth val="150"/>
        <c:overlap val="100"/>
        <c:axId val="530834160"/>
        <c:axId val="530832200"/>
        <c:extLst>
          <c:ext xmlns:c15="http://schemas.microsoft.com/office/drawing/2012/chart" uri="{02D57815-91ED-43cb-92C2-25804820EDAC}">
            <c15:filteredBarSeries>
              <c15:ser>
                <c:idx val="0"/>
                <c:order val="0"/>
                <c:tx>
                  <c:strRef>
                    <c:extLst>
                      <c:ext uri="{02D57815-91ED-43cb-92C2-25804820EDAC}">
                        <c15:formulaRef>
                          <c15:sqref>'Import. 2101 - extr café.'!$C$5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2101 - extr café.'!$D$4:$M$4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2101 - extr café.'!$D$5:$M$5</c15:sqref>
                        </c15:formulaRef>
                      </c:ext>
                    </c:extLst>
                    <c:numCache>
                      <c:formatCode>0</c:formatCode>
                      <c:ptCount val="10"/>
                      <c:pt idx="0">
                        <c:v>7943</c:v>
                      </c:pt>
                      <c:pt idx="1">
                        <c:v>8626</c:v>
                      </c:pt>
                      <c:pt idx="2">
                        <c:v>7807</c:v>
                      </c:pt>
                      <c:pt idx="3">
                        <c:v>7937</c:v>
                      </c:pt>
                      <c:pt idx="4">
                        <c:v>8471</c:v>
                      </c:pt>
                      <c:pt idx="5">
                        <c:v>11504</c:v>
                      </c:pt>
                      <c:pt idx="6">
                        <c:v>8657</c:v>
                      </c:pt>
                      <c:pt idx="7">
                        <c:v>56892</c:v>
                      </c:pt>
                      <c:pt idx="8">
                        <c:v>7977</c:v>
                      </c:pt>
                      <c:pt idx="9">
                        <c:v>12267</c:v>
                      </c:pt>
                    </c:numCache>
                  </c:numRef>
                </c:val>
                <c:extLst>
                  <c:ext xmlns:c16="http://schemas.microsoft.com/office/drawing/2014/chart" uri="{C3380CC4-5D6E-409C-BE32-E72D297353CC}">
                    <c16:uniqueId val="{0000000B-B1E2-4B5A-9D20-DE52E5E5CF06}"/>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2101 - extr café.'!$C$6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2101 - extr café.'!$D$4:$M$4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2101 - extr café.'!$D$6:$M$6</c15:sqref>
                        </c15:formulaRef>
                      </c:ext>
                    </c:extLst>
                    <c:numCache>
                      <c:formatCode>0</c:formatCode>
                      <c:ptCount val="10"/>
                      <c:pt idx="0">
                        <c:v>377</c:v>
                      </c:pt>
                      <c:pt idx="1">
                        <c:v>420</c:v>
                      </c:pt>
                      <c:pt idx="2">
                        <c:v>451</c:v>
                      </c:pt>
                      <c:pt idx="3">
                        <c:v>403</c:v>
                      </c:pt>
                      <c:pt idx="4">
                        <c:v>285</c:v>
                      </c:pt>
                      <c:pt idx="5">
                        <c:v>280</c:v>
                      </c:pt>
                      <c:pt idx="6">
                        <c:v>241</c:v>
                      </c:pt>
                      <c:pt idx="7">
                        <c:v>16</c:v>
                      </c:pt>
                      <c:pt idx="8">
                        <c:v>27</c:v>
                      </c:pt>
                      <c:pt idx="9">
                        <c:v>543</c:v>
                      </c:pt>
                    </c:numCache>
                  </c:numRef>
                </c:val>
                <c:extLst xmlns:c15="http://schemas.microsoft.com/office/drawing/2012/chart">
                  <c:ext xmlns:c16="http://schemas.microsoft.com/office/drawing/2014/chart" uri="{C3380CC4-5D6E-409C-BE32-E72D297353CC}">
                    <c16:uniqueId val="{0000000C-B1E2-4B5A-9D20-DE52E5E5CF06}"/>
                  </c:ext>
                </c:extLst>
              </c15:ser>
            </c15:filteredBarSeries>
          </c:ext>
        </c:extLst>
      </c:barChart>
      <c:catAx>
        <c:axId val="53083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2200"/>
        <c:crosses val="autoZero"/>
        <c:auto val="1"/>
        <c:lblAlgn val="ctr"/>
        <c:lblOffset val="100"/>
        <c:noMultiLvlLbl val="0"/>
      </c:catAx>
      <c:valAx>
        <c:axId val="530832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4160"/>
        <c:crosses val="autoZero"/>
        <c:crossBetween val="between"/>
        <c:dispUnits>
          <c:builtInUnit val="thousand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8880490504115097"/>
          <c:y val="0.76548537942327999"/>
          <c:w val="0.80117300361687427"/>
          <c:h val="0.2149501684160419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2101 - extr café.'!$C$36</c:f>
              <c:strCache>
                <c:ptCount val="1"/>
                <c:pt idx="0">
                  <c:v>États-Unis</c:v>
                </c:pt>
              </c:strCache>
            </c:strRef>
          </c:tx>
          <c:spPr>
            <a:solidFill>
              <a:srgbClr val="00B050"/>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café.'!$D$36:$M$36</c:f>
              <c:numCache>
                <c:formatCode>0%</c:formatCode>
                <c:ptCount val="10"/>
                <c:pt idx="0">
                  <c:v>0.45436233161274076</c:v>
                </c:pt>
                <c:pt idx="1">
                  <c:v>0.51263621609088805</c:v>
                </c:pt>
                <c:pt idx="2">
                  <c:v>0.57115409248110671</c:v>
                </c:pt>
                <c:pt idx="3">
                  <c:v>0.61849565326949729</c:v>
                </c:pt>
                <c:pt idx="4">
                  <c:v>0.56722937079447522</c:v>
                </c:pt>
                <c:pt idx="5">
                  <c:v>0.40525034770514606</c:v>
                </c:pt>
                <c:pt idx="6">
                  <c:v>0.41838974240499016</c:v>
                </c:pt>
                <c:pt idx="7">
                  <c:v>5.5280179990156789E-2</c:v>
                </c:pt>
                <c:pt idx="8">
                  <c:v>0.38059420834900337</c:v>
                </c:pt>
                <c:pt idx="9">
                  <c:v>0.4243906415586533</c:v>
                </c:pt>
              </c:numCache>
            </c:numRef>
          </c:val>
          <c:extLst>
            <c:ext xmlns:c16="http://schemas.microsoft.com/office/drawing/2014/chart" uri="{C3380CC4-5D6E-409C-BE32-E72D297353CC}">
              <c16:uniqueId val="{00000000-7C64-4B58-A628-6D1CDA25A549}"/>
            </c:ext>
          </c:extLst>
        </c:ser>
        <c:ser>
          <c:idx val="2"/>
          <c:order val="2"/>
          <c:tx>
            <c:strRef>
              <c:f>'Import. 2101 - extr café.'!$C$37</c:f>
              <c:strCache>
                <c:ptCount val="1"/>
                <c:pt idx="0">
                  <c:v>Brésil</c:v>
                </c:pt>
              </c:strCache>
            </c:strRef>
          </c:tx>
          <c:spPr>
            <a:solidFill>
              <a:srgbClr val="92D050"/>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café.'!$D$37:$M$37</c:f>
              <c:numCache>
                <c:formatCode>0%</c:formatCode>
                <c:ptCount val="10"/>
                <c:pt idx="0">
                  <c:v>1.0071761299257208E-3</c:v>
                </c:pt>
                <c:pt idx="1">
                  <c:v>2.7822861117551586E-3</c:v>
                </c:pt>
                <c:pt idx="2">
                  <c:v>1.7932624567695659E-3</c:v>
                </c:pt>
                <c:pt idx="3">
                  <c:v>1.5119062618117677E-3</c:v>
                </c:pt>
                <c:pt idx="4">
                  <c:v>5.2768268209184274E-2</c:v>
                </c:pt>
                <c:pt idx="5">
                  <c:v>0.11135257301808067</c:v>
                </c:pt>
                <c:pt idx="6">
                  <c:v>8.5133418043202028E-2</c:v>
                </c:pt>
                <c:pt idx="7">
                  <c:v>6.8550938620544192E-4</c:v>
                </c:pt>
                <c:pt idx="8">
                  <c:v>6.042371818979566E-2</c:v>
                </c:pt>
                <c:pt idx="9">
                  <c:v>0.27936740849433439</c:v>
                </c:pt>
              </c:numCache>
            </c:numRef>
          </c:val>
          <c:extLst>
            <c:ext xmlns:c16="http://schemas.microsoft.com/office/drawing/2014/chart" uri="{C3380CC4-5D6E-409C-BE32-E72D297353CC}">
              <c16:uniqueId val="{00000001-7C64-4B58-A628-6D1CDA25A549}"/>
            </c:ext>
          </c:extLst>
        </c:ser>
        <c:ser>
          <c:idx val="3"/>
          <c:order val="3"/>
          <c:tx>
            <c:strRef>
              <c:f>'Import. 2101 - extr café.'!$C$38</c:f>
              <c:strCache>
                <c:ptCount val="1"/>
                <c:pt idx="0">
                  <c:v>Colombie</c:v>
                </c:pt>
              </c:strCache>
            </c:strRef>
          </c:tx>
          <c:spPr>
            <a:solidFill>
              <a:schemeClr val="accent3">
                <a:lumMod val="75000"/>
              </a:schemeClr>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café.'!$D$38:$M$38</c:f>
              <c:numCache>
                <c:formatCode>0%</c:formatCode>
                <c:ptCount val="10"/>
                <c:pt idx="0">
                  <c:v>0.17411557346090897</c:v>
                </c:pt>
                <c:pt idx="1">
                  <c:v>0.1415488059355437</c:v>
                </c:pt>
                <c:pt idx="2">
                  <c:v>0.18060714743179199</c:v>
                </c:pt>
                <c:pt idx="3">
                  <c:v>0.22464407206753181</c:v>
                </c:pt>
                <c:pt idx="4">
                  <c:v>0.24755046629677724</c:v>
                </c:pt>
                <c:pt idx="5">
                  <c:v>0.32397426981919331</c:v>
                </c:pt>
                <c:pt idx="6">
                  <c:v>0.2420006930807439</c:v>
                </c:pt>
                <c:pt idx="7">
                  <c:v>1.1354847781761934E-2</c:v>
                </c:pt>
                <c:pt idx="8">
                  <c:v>0.11420333458693745</c:v>
                </c:pt>
                <c:pt idx="9">
                  <c:v>0.2086899812505095</c:v>
                </c:pt>
              </c:numCache>
            </c:numRef>
          </c:val>
          <c:extLst>
            <c:ext xmlns:c16="http://schemas.microsoft.com/office/drawing/2014/chart" uri="{C3380CC4-5D6E-409C-BE32-E72D297353CC}">
              <c16:uniqueId val="{00000002-7C64-4B58-A628-6D1CDA25A549}"/>
            </c:ext>
          </c:extLst>
        </c:ser>
        <c:ser>
          <c:idx val="4"/>
          <c:order val="4"/>
          <c:tx>
            <c:strRef>
              <c:f>'Import. 2101 - extr café.'!$C$39</c:f>
              <c:strCache>
                <c:ptCount val="1"/>
                <c:pt idx="0">
                  <c:v>France</c:v>
                </c:pt>
              </c:strCache>
            </c:strRef>
          </c:tx>
          <c:spPr>
            <a:solidFill>
              <a:srgbClr val="00B0F0"/>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café.'!$D$39:$M$39</c:f>
              <c:numCache>
                <c:formatCode>0%</c:formatCode>
                <c:ptCount val="10"/>
                <c:pt idx="0">
                  <c:v>2.8956313735364471E-3</c:v>
                </c:pt>
                <c:pt idx="1">
                  <c:v>5.7964293994899148E-4</c:v>
                </c:pt>
                <c:pt idx="2">
                  <c:v>6.4045087741770206E-4</c:v>
                </c:pt>
                <c:pt idx="3">
                  <c:v>6.2996094242156987E-4</c:v>
                </c:pt>
                <c:pt idx="4">
                  <c:v>4.7219926809113444E-4</c:v>
                </c:pt>
                <c:pt idx="5">
                  <c:v>1.1300417246175244E-3</c:v>
                </c:pt>
                <c:pt idx="6">
                  <c:v>2.4257826036733279E-3</c:v>
                </c:pt>
                <c:pt idx="7">
                  <c:v>1.7577163748857486E-5</c:v>
                </c:pt>
                <c:pt idx="8">
                  <c:v>2.5072082236429733E-4</c:v>
                </c:pt>
                <c:pt idx="9">
                  <c:v>4.1737996250101897E-2</c:v>
                </c:pt>
              </c:numCache>
            </c:numRef>
          </c:val>
          <c:extLst>
            <c:ext xmlns:c16="http://schemas.microsoft.com/office/drawing/2014/chart" uri="{C3380CC4-5D6E-409C-BE32-E72D297353CC}">
              <c16:uniqueId val="{00000003-7C64-4B58-A628-6D1CDA25A549}"/>
            </c:ext>
          </c:extLst>
        </c:ser>
        <c:ser>
          <c:idx val="5"/>
          <c:order val="5"/>
          <c:tx>
            <c:strRef>
              <c:f>'Import. 2101 - extr café.'!$C$40</c:f>
              <c:strCache>
                <c:ptCount val="1"/>
                <c:pt idx="0">
                  <c:v>Chine</c:v>
                </c:pt>
              </c:strCache>
            </c:strRef>
          </c:tx>
          <c:spPr>
            <a:solidFill>
              <a:schemeClr val="accent6"/>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café.'!$D$40:$M$40</c:f>
              <c:numCache>
                <c:formatCode>0%</c:formatCode>
                <c:ptCount val="10"/>
                <c:pt idx="0">
                  <c:v>7.679717990683621E-3</c:v>
                </c:pt>
                <c:pt idx="1">
                  <c:v>6.839786691398099E-3</c:v>
                </c:pt>
                <c:pt idx="2">
                  <c:v>1.2809017548354042E-2</c:v>
                </c:pt>
                <c:pt idx="3">
                  <c:v>8.0635000629960939E-3</c:v>
                </c:pt>
                <c:pt idx="4">
                  <c:v>1.1568882068232793E-2</c:v>
                </c:pt>
                <c:pt idx="5">
                  <c:v>3.5378998609179417E-2</c:v>
                </c:pt>
                <c:pt idx="6">
                  <c:v>1.0627238073235531E-2</c:v>
                </c:pt>
                <c:pt idx="7">
                  <c:v>1.3182872811643113E-3</c:v>
                </c:pt>
                <c:pt idx="8">
                  <c:v>7.3962642597467723E-3</c:v>
                </c:pt>
                <c:pt idx="9">
                  <c:v>1.9238607646531344E-2</c:v>
                </c:pt>
              </c:numCache>
            </c:numRef>
          </c:val>
          <c:extLst>
            <c:ext xmlns:c16="http://schemas.microsoft.com/office/drawing/2014/chart" uri="{C3380CC4-5D6E-409C-BE32-E72D297353CC}">
              <c16:uniqueId val="{00000004-7C64-4B58-A628-6D1CDA25A549}"/>
            </c:ext>
          </c:extLst>
        </c:ser>
        <c:ser>
          <c:idx val="6"/>
          <c:order val="6"/>
          <c:tx>
            <c:strRef>
              <c:f>'Import. 2101 - extr café.'!$C$41</c:f>
              <c:strCache>
                <c:ptCount val="1"/>
                <c:pt idx="0">
                  <c:v>Chili</c:v>
                </c:pt>
              </c:strCache>
            </c:strRef>
          </c:tx>
          <c:spPr>
            <a:solidFill>
              <a:schemeClr val="accent3">
                <a:lumMod val="40000"/>
                <a:lumOff val="60000"/>
              </a:schemeClr>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café.'!$D$41:$M$41</c:f>
              <c:numCache>
                <c:formatCode>0%</c:formatCode>
                <c:ptCount val="10"/>
                <c:pt idx="0">
                  <c:v>0.23832305174367369</c:v>
                </c:pt>
                <c:pt idx="1">
                  <c:v>0.10236494319499188</c:v>
                </c:pt>
                <c:pt idx="2">
                  <c:v>0.10900473933649289</c:v>
                </c:pt>
                <c:pt idx="3">
                  <c:v>4.1325437822854985E-2</c:v>
                </c:pt>
                <c:pt idx="4">
                  <c:v>3.7185692362176836E-2</c:v>
                </c:pt>
                <c:pt idx="5">
                  <c:v>2.6599443671766341E-2</c:v>
                </c:pt>
                <c:pt idx="6">
                  <c:v>3.199722767702437E-2</c:v>
                </c:pt>
                <c:pt idx="7">
                  <c:v>2.3026084511003305E-3</c:v>
                </c:pt>
                <c:pt idx="8">
                  <c:v>2.5072082236429736E-2</c:v>
                </c:pt>
                <c:pt idx="9">
                  <c:v>1.7771256215863701E-2</c:v>
                </c:pt>
              </c:numCache>
            </c:numRef>
          </c:val>
          <c:extLst>
            <c:ext xmlns:c16="http://schemas.microsoft.com/office/drawing/2014/chart" uri="{C3380CC4-5D6E-409C-BE32-E72D297353CC}">
              <c16:uniqueId val="{00000005-7C64-4B58-A628-6D1CDA25A549}"/>
            </c:ext>
          </c:extLst>
        </c:ser>
        <c:ser>
          <c:idx val="7"/>
          <c:order val="7"/>
          <c:tx>
            <c:strRef>
              <c:f>'Import. 2101 - extr café.'!$C$42</c:f>
              <c:strCache>
                <c:ptCount val="1"/>
                <c:pt idx="0">
                  <c:v>Malaisie</c:v>
                </c:pt>
              </c:strCache>
            </c:strRef>
          </c:tx>
          <c:spPr>
            <a:solidFill>
              <a:schemeClr val="accent6">
                <a:lumMod val="60000"/>
                <a:lumOff val="40000"/>
              </a:schemeClr>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café.'!$D$42:$M$42</c:f>
              <c:numCache>
                <c:formatCode>0%</c:formatCode>
                <c:ptCount val="10"/>
                <c:pt idx="0">
                  <c:v>5.7157245373284656E-2</c:v>
                </c:pt>
                <c:pt idx="1">
                  <c:v>3.1184790169255738E-2</c:v>
                </c:pt>
                <c:pt idx="2">
                  <c:v>2.792365825541181E-2</c:v>
                </c:pt>
                <c:pt idx="3">
                  <c:v>4.2585359707698126E-2</c:v>
                </c:pt>
                <c:pt idx="4">
                  <c:v>3.2935898949356626E-2</c:v>
                </c:pt>
                <c:pt idx="5">
                  <c:v>3.2249652294853964E-2</c:v>
                </c:pt>
                <c:pt idx="6">
                  <c:v>3.3267875707519927E-2</c:v>
                </c:pt>
                <c:pt idx="7">
                  <c:v>4.5700625747029458E-4</c:v>
                </c:pt>
                <c:pt idx="8">
                  <c:v>5.7665789143788388E-3</c:v>
                </c:pt>
                <c:pt idx="9">
                  <c:v>3.0977419091872504E-3</c:v>
                </c:pt>
              </c:numCache>
            </c:numRef>
          </c:val>
          <c:extLst>
            <c:ext xmlns:c16="http://schemas.microsoft.com/office/drawing/2014/chart" uri="{C3380CC4-5D6E-409C-BE32-E72D297353CC}">
              <c16:uniqueId val="{00000006-7C64-4B58-A628-6D1CDA25A549}"/>
            </c:ext>
          </c:extLst>
        </c:ser>
        <c:ser>
          <c:idx val="8"/>
          <c:order val="8"/>
          <c:tx>
            <c:strRef>
              <c:f>'Import. 2101 - extr café.'!$C$43</c:f>
              <c:strCache>
                <c:ptCount val="1"/>
                <c:pt idx="0">
                  <c:v>Espagne</c:v>
                </c:pt>
              </c:strCache>
            </c:strRef>
          </c:tx>
          <c:spPr>
            <a:solidFill>
              <a:schemeClr val="accent5"/>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café.'!$D$43:$M$43</c:f>
              <c:numCache>
                <c:formatCode>0%</c:formatCode>
                <c:ptCount val="10"/>
                <c:pt idx="0">
                  <c:v>3.5251164547400224E-2</c:v>
                </c:pt>
                <c:pt idx="1">
                  <c:v>3.7792719684674243E-2</c:v>
                </c:pt>
                <c:pt idx="2">
                  <c:v>4.7265274753426414E-2</c:v>
                </c:pt>
                <c:pt idx="3">
                  <c:v>4.3845281592541266E-2</c:v>
                </c:pt>
                <c:pt idx="4">
                  <c:v>2.8804155353559201E-2</c:v>
                </c:pt>
                <c:pt idx="5">
                  <c:v>2.0949235048678721E-2</c:v>
                </c:pt>
                <c:pt idx="6">
                  <c:v>1.9868314658657734E-2</c:v>
                </c:pt>
                <c:pt idx="7">
                  <c:v>2.4608029248400476E-4</c:v>
                </c:pt>
                <c:pt idx="8">
                  <c:v>3.134010279553717E-3</c:v>
                </c:pt>
                <c:pt idx="9">
                  <c:v>2.0379880981495069E-3</c:v>
                </c:pt>
              </c:numCache>
            </c:numRef>
          </c:val>
          <c:extLst>
            <c:ext xmlns:c16="http://schemas.microsoft.com/office/drawing/2014/chart" uri="{C3380CC4-5D6E-409C-BE32-E72D297353CC}">
              <c16:uniqueId val="{00000007-7C64-4B58-A628-6D1CDA25A549}"/>
            </c:ext>
          </c:extLst>
        </c:ser>
        <c:ser>
          <c:idx val="9"/>
          <c:order val="9"/>
          <c:tx>
            <c:strRef>
              <c:f>'Import. 2101 - extr café.'!$C$44</c:f>
              <c:strCache>
                <c:ptCount val="1"/>
                <c:pt idx="0">
                  <c:v>Kenya</c:v>
                </c:pt>
              </c:strCache>
            </c:strRef>
          </c:tx>
          <c:spPr>
            <a:solidFill>
              <a:srgbClr val="FF6699"/>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café.'!$D$44:$M$44</c:f>
              <c:numCache>
                <c:formatCode>0%</c:formatCode>
                <c:ptCount val="10"/>
                <c:pt idx="0">
                  <c:v>1.258970162407151E-3</c:v>
                </c:pt>
                <c:pt idx="1">
                  <c:v>8.1150011592858796E-4</c:v>
                </c:pt>
                <c:pt idx="2">
                  <c:v>1.0247214038683233E-3</c:v>
                </c:pt>
                <c:pt idx="3">
                  <c:v>8.8194531939019786E-4</c:v>
                </c:pt>
                <c:pt idx="4">
                  <c:v>1.0624483532050526E-3</c:v>
                </c:pt>
                <c:pt idx="5">
                  <c:v>6.0848400556328232E-4</c:v>
                </c:pt>
                <c:pt idx="6">
                  <c:v>6.6997805244310964E-3</c:v>
                </c:pt>
                <c:pt idx="7">
                  <c:v>1.3182872811643113E-3</c:v>
                </c:pt>
                <c:pt idx="8">
                  <c:v>4.7636956249216501E-3</c:v>
                </c:pt>
                <c:pt idx="9">
                  <c:v>1.1412733349637238E-3</c:v>
                </c:pt>
              </c:numCache>
            </c:numRef>
          </c:val>
          <c:extLst>
            <c:ext xmlns:c16="http://schemas.microsoft.com/office/drawing/2014/chart" uri="{C3380CC4-5D6E-409C-BE32-E72D297353CC}">
              <c16:uniqueId val="{00000008-7C64-4B58-A628-6D1CDA25A549}"/>
            </c:ext>
          </c:extLst>
        </c:ser>
        <c:ser>
          <c:idx val="10"/>
          <c:order val="10"/>
          <c:tx>
            <c:strRef>
              <c:f>'Import. 2101 - extr café.'!$C$45</c:f>
              <c:strCache>
                <c:ptCount val="1"/>
                <c:pt idx="0">
                  <c:v>Japon</c:v>
                </c:pt>
              </c:strCache>
            </c:strRef>
          </c:tx>
          <c:spPr>
            <a:solidFill>
              <a:srgbClr val="FFFF00"/>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café.'!$D$45:$M$45</c:f>
              <c:numCache>
                <c:formatCode>0%</c:formatCode>
                <c:ptCount val="10"/>
                <c:pt idx="0">
                  <c:v>1.258970162407151E-4</c:v>
                </c:pt>
                <c:pt idx="1">
                  <c:v>1.1592858798979828E-4</c:v>
                </c:pt>
                <c:pt idx="2">
                  <c:v>1.2809017548354041E-4</c:v>
                </c:pt>
                <c:pt idx="3">
                  <c:v>1.2599218848431397E-4</c:v>
                </c:pt>
                <c:pt idx="4">
                  <c:v>1.1804981702278361E-4</c:v>
                </c:pt>
                <c:pt idx="5">
                  <c:v>1.7385257301808066E-4</c:v>
                </c:pt>
                <c:pt idx="6">
                  <c:v>2.3102691463555504E-4</c:v>
                </c:pt>
                <c:pt idx="7">
                  <c:v>0</c:v>
                </c:pt>
                <c:pt idx="8">
                  <c:v>1.2536041118214867E-4</c:v>
                </c:pt>
                <c:pt idx="9">
                  <c:v>8.1519523925980273E-4</c:v>
                </c:pt>
              </c:numCache>
            </c:numRef>
          </c:val>
          <c:extLst>
            <c:ext xmlns:c16="http://schemas.microsoft.com/office/drawing/2014/chart" uri="{C3380CC4-5D6E-409C-BE32-E72D297353CC}">
              <c16:uniqueId val="{00000009-7C64-4B58-A628-6D1CDA25A549}"/>
            </c:ext>
          </c:extLst>
        </c:ser>
        <c:ser>
          <c:idx val="11"/>
          <c:order val="11"/>
          <c:tx>
            <c:strRef>
              <c:f>'Import. 2101 - extr café.'!$C$46</c:f>
              <c:strCache>
                <c:ptCount val="1"/>
                <c:pt idx="0">
                  <c:v>Autres</c:v>
                </c:pt>
              </c:strCache>
            </c:strRef>
          </c:tx>
          <c:spPr>
            <a:solidFill>
              <a:schemeClr val="bg1">
                <a:lumMod val="85000"/>
              </a:schemeClr>
            </a:solidFill>
            <a:ln>
              <a:noFill/>
            </a:ln>
            <a:effectLst/>
          </c:spPr>
          <c:invertIfNegative val="0"/>
          <c:cat>
            <c:strRef>
              <c:f>'Import. 2101 - extr café.'!$D$34:$M$34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2101 - extr café.'!$D$46:$M$46</c:f>
              <c:numCache>
                <c:formatCode>0%</c:formatCode>
                <c:ptCount val="10"/>
                <c:pt idx="0">
                  <c:v>2.7823240589198037E-2</c:v>
                </c:pt>
                <c:pt idx="1">
                  <c:v>0.16334338047762578</c:v>
                </c:pt>
                <c:pt idx="2">
                  <c:v>4.7649545279877033E-2</c:v>
                </c:pt>
                <c:pt idx="3">
                  <c:v>1.7890890764772585E-2</c:v>
                </c:pt>
                <c:pt idx="4">
                  <c:v>2.030456852791878E-2</c:v>
                </c:pt>
                <c:pt idx="5">
                  <c:v>4.2333101529902641E-2</c:v>
                </c:pt>
                <c:pt idx="6">
                  <c:v>0.14935890031188634</c:v>
                </c:pt>
                <c:pt idx="7">
                  <c:v>0.92701961611474371</c:v>
                </c:pt>
                <c:pt idx="8">
                  <c:v>0.39827002632568637</c:v>
                </c:pt>
                <c:pt idx="9">
                  <c:v>1.7119100024455857E-3</c:v>
                </c:pt>
              </c:numCache>
            </c:numRef>
          </c:val>
          <c:extLst>
            <c:ext xmlns:c16="http://schemas.microsoft.com/office/drawing/2014/chart" uri="{C3380CC4-5D6E-409C-BE32-E72D297353CC}">
              <c16:uniqueId val="{0000000A-7C64-4B58-A628-6D1CDA25A549}"/>
            </c:ext>
          </c:extLst>
        </c:ser>
        <c:dLbls>
          <c:showLegendKey val="0"/>
          <c:showVal val="0"/>
          <c:showCatName val="0"/>
          <c:showSerName val="0"/>
          <c:showPercent val="0"/>
          <c:showBubbleSize val="0"/>
        </c:dLbls>
        <c:gapWidth val="150"/>
        <c:overlap val="100"/>
        <c:axId val="530837296"/>
        <c:axId val="530838080"/>
        <c:extLst>
          <c:ext xmlns:c15="http://schemas.microsoft.com/office/drawing/2012/chart" uri="{02D57815-91ED-43cb-92C2-25804820EDAC}">
            <c15:filteredBarSeries>
              <c15:ser>
                <c:idx val="0"/>
                <c:order val="0"/>
                <c:tx>
                  <c:strRef>
                    <c:extLst>
                      <c:ext uri="{02D57815-91ED-43cb-92C2-25804820EDAC}">
                        <c15:formulaRef>
                          <c15:sqref>'Import. 2101 - extr café.'!$C$35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2101 - extr café.'!$D$34:$M$34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2101 - extr café.'!$D$35:$M$35</c15:sqref>
                        </c15:formulaRef>
                      </c:ext>
                    </c:extLst>
                    <c:numCache>
                      <c:formatCode>0%</c:formatCode>
                      <c:ptCount val="10"/>
                      <c:pt idx="0">
                        <c:v>0.97217675941080184</c:v>
                      </c:pt>
                      <c:pt idx="1">
                        <c:v>0.83665661952237413</c:v>
                      </c:pt>
                      <c:pt idx="2">
                        <c:v>0.95235045472012303</c:v>
                      </c:pt>
                      <c:pt idx="3">
                        <c:v>0.98210910923522743</c:v>
                      </c:pt>
                      <c:pt idx="4">
                        <c:v>0.97969543147208116</c:v>
                      </c:pt>
                      <c:pt idx="5">
                        <c:v>0.95766689847009734</c:v>
                      </c:pt>
                      <c:pt idx="6">
                        <c:v>0.85064109968811352</c:v>
                      </c:pt>
                      <c:pt idx="7">
                        <c:v>7.2980383885256281E-2</c:v>
                      </c:pt>
                      <c:pt idx="8">
                        <c:v>0.60172997367431369</c:v>
                      </c:pt>
                      <c:pt idx="9">
                        <c:v>0.99828808999755425</c:v>
                      </c:pt>
                    </c:numCache>
                  </c:numRef>
                </c:val>
                <c:extLst>
                  <c:ext xmlns:c16="http://schemas.microsoft.com/office/drawing/2014/chart" uri="{C3380CC4-5D6E-409C-BE32-E72D297353CC}">
                    <c16:uniqueId val="{0000000B-7C64-4B58-A628-6D1CDA25A549}"/>
                  </c:ext>
                </c:extLst>
              </c15:ser>
            </c15:filteredBarSeries>
          </c:ext>
        </c:extLst>
      </c:barChart>
      <c:catAx>
        <c:axId val="53083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8080"/>
        <c:crosses val="autoZero"/>
        <c:auto val="1"/>
        <c:lblAlgn val="ctr"/>
        <c:lblOffset val="100"/>
        <c:noMultiLvlLbl val="0"/>
      </c:catAx>
      <c:valAx>
        <c:axId val="5308380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7296"/>
        <c:crosses val="autoZero"/>
        <c:crossBetween val="between"/>
      </c:valAx>
      <c:spPr>
        <a:noFill/>
        <a:ln>
          <a:noFill/>
        </a:ln>
        <a:effectLst/>
      </c:spPr>
    </c:plotArea>
    <c:legend>
      <c:legendPos val="b"/>
      <c:layout>
        <c:manualLayout>
          <c:xMode val="edge"/>
          <c:yMode val="edge"/>
          <c:x val="0.19038243919099751"/>
          <c:y val="0.76548537942327999"/>
          <c:w val="0.79068257348025162"/>
          <c:h val="0.2149501684160419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2105 - glace.'!$C$7</c:f>
              <c:strCache>
                <c:ptCount val="1"/>
                <c:pt idx="0">
                  <c:v>États-Unis</c:v>
                </c:pt>
              </c:strCache>
            </c:strRef>
          </c:tx>
          <c:spPr>
            <a:solidFill>
              <a:srgbClr val="00B050"/>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glace.'!$D$7:$M$7</c:f>
              <c:numCache>
                <c:formatCode>0</c:formatCode>
                <c:ptCount val="10"/>
                <c:pt idx="0">
                  <c:v>25576</c:v>
                </c:pt>
                <c:pt idx="1">
                  <c:v>23549</c:v>
                </c:pt>
                <c:pt idx="2">
                  <c:v>20476</c:v>
                </c:pt>
                <c:pt idx="3">
                  <c:v>23696</c:v>
                </c:pt>
                <c:pt idx="4">
                  <c:v>24942</c:v>
                </c:pt>
                <c:pt idx="5">
                  <c:v>23200</c:v>
                </c:pt>
                <c:pt idx="6">
                  <c:v>22737</c:v>
                </c:pt>
                <c:pt idx="7">
                  <c:v>19468</c:v>
                </c:pt>
                <c:pt idx="8">
                  <c:v>23181</c:v>
                </c:pt>
                <c:pt idx="9">
                  <c:v>25713</c:v>
                </c:pt>
              </c:numCache>
            </c:numRef>
          </c:val>
          <c:extLst>
            <c:ext xmlns:c16="http://schemas.microsoft.com/office/drawing/2014/chart" uri="{C3380CC4-5D6E-409C-BE32-E72D297353CC}">
              <c16:uniqueId val="{00000000-81A0-436E-A24C-4F82A344034A}"/>
            </c:ext>
          </c:extLst>
        </c:ser>
        <c:ser>
          <c:idx val="3"/>
          <c:order val="3"/>
          <c:tx>
            <c:strRef>
              <c:f>'Import. 2105 - glace.'!$C$8</c:f>
              <c:strCache>
                <c:ptCount val="1"/>
                <c:pt idx="0">
                  <c:v>France</c:v>
                </c:pt>
              </c:strCache>
            </c:strRef>
          </c:tx>
          <c:spPr>
            <a:solidFill>
              <a:srgbClr val="00B0F0"/>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glace.'!$D$8:$M$8</c:f>
              <c:numCache>
                <c:formatCode>0</c:formatCode>
                <c:ptCount val="10"/>
                <c:pt idx="0">
                  <c:v>220</c:v>
                </c:pt>
                <c:pt idx="1">
                  <c:v>218</c:v>
                </c:pt>
                <c:pt idx="2">
                  <c:v>293</c:v>
                </c:pt>
                <c:pt idx="3">
                  <c:v>421</c:v>
                </c:pt>
                <c:pt idx="4">
                  <c:v>679</c:v>
                </c:pt>
                <c:pt idx="5">
                  <c:v>521</c:v>
                </c:pt>
                <c:pt idx="6">
                  <c:v>426</c:v>
                </c:pt>
                <c:pt idx="7">
                  <c:v>0</c:v>
                </c:pt>
                <c:pt idx="8">
                  <c:v>396</c:v>
                </c:pt>
                <c:pt idx="9">
                  <c:v>1762</c:v>
                </c:pt>
              </c:numCache>
            </c:numRef>
          </c:val>
          <c:extLst>
            <c:ext xmlns:c16="http://schemas.microsoft.com/office/drawing/2014/chart" uri="{C3380CC4-5D6E-409C-BE32-E72D297353CC}">
              <c16:uniqueId val="{00000001-81A0-436E-A24C-4F82A344034A}"/>
            </c:ext>
          </c:extLst>
        </c:ser>
        <c:ser>
          <c:idx val="4"/>
          <c:order val="4"/>
          <c:tx>
            <c:strRef>
              <c:f>'Import. 2105 - glace.'!$C$9</c:f>
              <c:strCache>
                <c:ptCount val="1"/>
                <c:pt idx="0">
                  <c:v>Italie</c:v>
                </c:pt>
              </c:strCache>
            </c:strRef>
          </c:tx>
          <c:spPr>
            <a:solidFill>
              <a:schemeClr val="accent5">
                <a:lumMod val="40000"/>
                <a:lumOff val="60000"/>
              </a:schemeClr>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glace.'!$D$9:$M$9</c:f>
              <c:numCache>
                <c:formatCode>0</c:formatCode>
                <c:ptCount val="10"/>
                <c:pt idx="0">
                  <c:v>17</c:v>
                </c:pt>
                <c:pt idx="1">
                  <c:v>30</c:v>
                </c:pt>
                <c:pt idx="2">
                  <c:v>64</c:v>
                </c:pt>
                <c:pt idx="3">
                  <c:v>148</c:v>
                </c:pt>
                <c:pt idx="4">
                  <c:v>139</c:v>
                </c:pt>
                <c:pt idx="5">
                  <c:v>194</c:v>
                </c:pt>
                <c:pt idx="6">
                  <c:v>163</c:v>
                </c:pt>
                <c:pt idx="7">
                  <c:v>13</c:v>
                </c:pt>
                <c:pt idx="8">
                  <c:v>0</c:v>
                </c:pt>
                <c:pt idx="9">
                  <c:v>38</c:v>
                </c:pt>
              </c:numCache>
            </c:numRef>
          </c:val>
          <c:extLst>
            <c:ext xmlns:c16="http://schemas.microsoft.com/office/drawing/2014/chart" uri="{C3380CC4-5D6E-409C-BE32-E72D297353CC}">
              <c16:uniqueId val="{00000002-81A0-436E-A24C-4F82A344034A}"/>
            </c:ext>
          </c:extLst>
        </c:ser>
        <c:ser>
          <c:idx val="5"/>
          <c:order val="5"/>
          <c:tx>
            <c:strRef>
              <c:f>'Import. 2105 - glace.'!$C$10</c:f>
              <c:strCache>
                <c:ptCount val="1"/>
                <c:pt idx="0">
                  <c:v>Brésil</c:v>
                </c:pt>
              </c:strCache>
            </c:strRef>
          </c:tx>
          <c:spPr>
            <a:solidFill>
              <a:schemeClr val="accent3"/>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glace.'!$D$10:$M$10</c:f>
              <c:numCache>
                <c:formatCode>0</c:formatCode>
                <c:ptCount val="10"/>
                <c:pt idx="0">
                  <c:v>0</c:v>
                </c:pt>
                <c:pt idx="1">
                  <c:v>0</c:v>
                </c:pt>
                <c:pt idx="2">
                  <c:v>1</c:v>
                </c:pt>
                <c:pt idx="3">
                  <c:v>0</c:v>
                </c:pt>
                <c:pt idx="4">
                  <c:v>0</c:v>
                </c:pt>
                <c:pt idx="5">
                  <c:v>14</c:v>
                </c:pt>
                <c:pt idx="6">
                  <c:v>17</c:v>
                </c:pt>
                <c:pt idx="7">
                  <c:v>0</c:v>
                </c:pt>
                <c:pt idx="8">
                  <c:v>0</c:v>
                </c:pt>
                <c:pt idx="9">
                  <c:v>19</c:v>
                </c:pt>
              </c:numCache>
            </c:numRef>
          </c:val>
          <c:extLst>
            <c:ext xmlns:c16="http://schemas.microsoft.com/office/drawing/2014/chart" uri="{C3380CC4-5D6E-409C-BE32-E72D297353CC}">
              <c16:uniqueId val="{00000003-81A0-436E-A24C-4F82A344034A}"/>
            </c:ext>
          </c:extLst>
        </c:ser>
        <c:ser>
          <c:idx val="6"/>
          <c:order val="6"/>
          <c:tx>
            <c:strRef>
              <c:f>'Import. 2105 - glace.'!$C$11</c:f>
              <c:strCache>
                <c:ptCount val="1"/>
                <c:pt idx="0">
                  <c:v>Canada</c:v>
                </c:pt>
              </c:strCache>
            </c:strRef>
          </c:tx>
          <c:spPr>
            <a:solidFill>
              <a:srgbClr val="92D050"/>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glace.'!$D$11:$M$11</c:f>
              <c:numCache>
                <c:formatCode>0</c:formatCode>
                <c:ptCount val="10"/>
                <c:pt idx="0">
                  <c:v>84</c:v>
                </c:pt>
                <c:pt idx="1">
                  <c:v>40</c:v>
                </c:pt>
                <c:pt idx="2">
                  <c:v>15</c:v>
                </c:pt>
                <c:pt idx="3">
                  <c:v>0</c:v>
                </c:pt>
                <c:pt idx="4">
                  <c:v>0</c:v>
                </c:pt>
                <c:pt idx="5">
                  <c:v>1</c:v>
                </c:pt>
                <c:pt idx="6">
                  <c:v>2</c:v>
                </c:pt>
                <c:pt idx="7">
                  <c:v>0</c:v>
                </c:pt>
                <c:pt idx="8">
                  <c:v>0</c:v>
                </c:pt>
                <c:pt idx="9">
                  <c:v>0</c:v>
                </c:pt>
              </c:numCache>
            </c:numRef>
          </c:val>
          <c:extLst>
            <c:ext xmlns:c16="http://schemas.microsoft.com/office/drawing/2014/chart" uri="{C3380CC4-5D6E-409C-BE32-E72D297353CC}">
              <c16:uniqueId val="{00000004-81A0-436E-A24C-4F82A344034A}"/>
            </c:ext>
          </c:extLst>
        </c:ser>
        <c:ser>
          <c:idx val="7"/>
          <c:order val="7"/>
          <c:tx>
            <c:strRef>
              <c:f>'Import. 2105 - glace.'!$C$12</c:f>
              <c:strCache>
                <c:ptCount val="1"/>
                <c:pt idx="0">
                  <c:v>Allemagne</c:v>
                </c:pt>
              </c:strCache>
            </c:strRef>
          </c:tx>
          <c:spPr>
            <a:solidFill>
              <a:schemeClr val="tx2">
                <a:lumMod val="60000"/>
                <a:lumOff val="40000"/>
              </a:schemeClr>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glace.'!$D$12:$M$12</c:f>
              <c:numCache>
                <c:formatCode>0</c:formatCode>
                <c:ptCount val="10"/>
                <c:pt idx="0">
                  <c:v>0</c:v>
                </c:pt>
                <c:pt idx="1">
                  <c:v>0</c:v>
                </c:pt>
                <c:pt idx="2">
                  <c:v>0</c:v>
                </c:pt>
                <c:pt idx="3">
                  <c:v>27</c:v>
                </c:pt>
                <c:pt idx="4">
                  <c:v>417</c:v>
                </c:pt>
                <c:pt idx="5">
                  <c:v>676</c:v>
                </c:pt>
                <c:pt idx="6">
                  <c:v>0</c:v>
                </c:pt>
                <c:pt idx="7">
                  <c:v>0</c:v>
                </c:pt>
                <c:pt idx="8">
                  <c:v>0</c:v>
                </c:pt>
                <c:pt idx="9">
                  <c:v>0</c:v>
                </c:pt>
              </c:numCache>
            </c:numRef>
          </c:val>
          <c:extLst>
            <c:ext xmlns:c16="http://schemas.microsoft.com/office/drawing/2014/chart" uri="{C3380CC4-5D6E-409C-BE32-E72D297353CC}">
              <c16:uniqueId val="{00000005-81A0-436E-A24C-4F82A344034A}"/>
            </c:ext>
          </c:extLst>
        </c:ser>
        <c:ser>
          <c:idx val="8"/>
          <c:order val="8"/>
          <c:tx>
            <c:strRef>
              <c:f>'Import. 2105 - glace.'!$C$13</c:f>
              <c:strCache>
                <c:ptCount val="1"/>
                <c:pt idx="0">
                  <c:v>Nouvelle-Zélande</c:v>
                </c:pt>
              </c:strCache>
            </c:strRef>
          </c:tx>
          <c:spPr>
            <a:solidFill>
              <a:schemeClr val="bg2">
                <a:lumMod val="75000"/>
              </a:schemeClr>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glace.'!$D$13:$M$13</c:f>
              <c:numCache>
                <c:formatCode>0</c:formatCode>
                <c:ptCount val="10"/>
                <c:pt idx="0">
                  <c:v>14</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6-81A0-436E-A24C-4F82A344034A}"/>
            </c:ext>
          </c:extLst>
        </c:ser>
        <c:ser>
          <c:idx val="9"/>
          <c:order val="9"/>
          <c:tx>
            <c:strRef>
              <c:f>'Import. 2105 - glace.'!$C$14</c:f>
              <c:strCache>
                <c:ptCount val="1"/>
                <c:pt idx="0">
                  <c:v>Pays-Bas</c:v>
                </c:pt>
              </c:strCache>
            </c:strRef>
          </c:tx>
          <c:spPr>
            <a:solidFill>
              <a:schemeClr val="tx2"/>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glace.'!$D$14:$M$14</c:f>
              <c:numCache>
                <c:formatCode>0</c:formatCode>
                <c:ptCount val="10"/>
                <c:pt idx="0">
                  <c:v>0</c:v>
                </c:pt>
                <c:pt idx="1">
                  <c:v>0</c:v>
                </c:pt>
                <c:pt idx="2">
                  <c:v>0</c:v>
                </c:pt>
                <c:pt idx="3">
                  <c:v>0</c:v>
                </c:pt>
                <c:pt idx="4">
                  <c:v>0</c:v>
                </c:pt>
                <c:pt idx="5">
                  <c:v>0</c:v>
                </c:pt>
                <c:pt idx="6">
                  <c:v>3</c:v>
                </c:pt>
                <c:pt idx="7">
                  <c:v>0</c:v>
                </c:pt>
                <c:pt idx="8">
                  <c:v>0</c:v>
                </c:pt>
                <c:pt idx="9">
                  <c:v>0</c:v>
                </c:pt>
              </c:numCache>
            </c:numRef>
          </c:val>
          <c:extLst>
            <c:ext xmlns:c16="http://schemas.microsoft.com/office/drawing/2014/chart" uri="{C3380CC4-5D6E-409C-BE32-E72D297353CC}">
              <c16:uniqueId val="{00000007-81A0-436E-A24C-4F82A344034A}"/>
            </c:ext>
          </c:extLst>
        </c:ser>
        <c:ser>
          <c:idx val="10"/>
          <c:order val="10"/>
          <c:tx>
            <c:strRef>
              <c:f>'Import. 2105 - glace.'!$C$15</c:f>
              <c:strCache>
                <c:ptCount val="1"/>
                <c:pt idx="0">
                  <c:v>Philippines</c:v>
                </c:pt>
              </c:strCache>
            </c:strRef>
          </c:tx>
          <c:spPr>
            <a:solidFill>
              <a:schemeClr val="accent6">
                <a:lumMod val="75000"/>
              </a:schemeClr>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glace.'!$D$15:$M$15</c:f>
              <c:numCache>
                <c:formatCode>0</c:formatCode>
                <c:ptCount val="10"/>
                <c:pt idx="0">
                  <c:v>0</c:v>
                </c:pt>
                <c:pt idx="1">
                  <c:v>0</c:v>
                </c:pt>
                <c:pt idx="2">
                  <c:v>0</c:v>
                </c:pt>
                <c:pt idx="3">
                  <c:v>8</c:v>
                </c:pt>
                <c:pt idx="4">
                  <c:v>0</c:v>
                </c:pt>
                <c:pt idx="5">
                  <c:v>0</c:v>
                </c:pt>
                <c:pt idx="6">
                  <c:v>0</c:v>
                </c:pt>
                <c:pt idx="7">
                  <c:v>0</c:v>
                </c:pt>
                <c:pt idx="8">
                  <c:v>0</c:v>
                </c:pt>
                <c:pt idx="9">
                  <c:v>0</c:v>
                </c:pt>
              </c:numCache>
            </c:numRef>
          </c:val>
          <c:extLst>
            <c:ext xmlns:c16="http://schemas.microsoft.com/office/drawing/2014/chart" uri="{C3380CC4-5D6E-409C-BE32-E72D297353CC}">
              <c16:uniqueId val="{00000008-81A0-436E-A24C-4F82A344034A}"/>
            </c:ext>
          </c:extLst>
        </c:ser>
        <c:ser>
          <c:idx val="11"/>
          <c:order val="11"/>
          <c:tx>
            <c:strRef>
              <c:f>'Import. 2105 - glace.'!$C$16</c:f>
              <c:strCache>
                <c:ptCount val="1"/>
                <c:pt idx="0">
                  <c:v>Espagne</c:v>
                </c:pt>
              </c:strCache>
            </c:strRef>
          </c:tx>
          <c:spPr>
            <a:solidFill>
              <a:srgbClr val="00B0F0"/>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glace.'!$D$16:$M$16</c:f>
              <c:numCache>
                <c:formatCode>0</c:formatCode>
                <c:ptCount val="10"/>
                <c:pt idx="0">
                  <c:v>7</c:v>
                </c:pt>
                <c:pt idx="1">
                  <c:v>28</c:v>
                </c:pt>
                <c:pt idx="2">
                  <c:v>35</c:v>
                </c:pt>
                <c:pt idx="3">
                  <c:v>66</c:v>
                </c:pt>
                <c:pt idx="4">
                  <c:v>64</c:v>
                </c:pt>
                <c:pt idx="5">
                  <c:v>51</c:v>
                </c:pt>
                <c:pt idx="6">
                  <c:v>85</c:v>
                </c:pt>
                <c:pt idx="7">
                  <c:v>0</c:v>
                </c:pt>
                <c:pt idx="8">
                  <c:v>0</c:v>
                </c:pt>
                <c:pt idx="9">
                  <c:v>0</c:v>
                </c:pt>
              </c:numCache>
            </c:numRef>
          </c:val>
          <c:extLst>
            <c:ext xmlns:c16="http://schemas.microsoft.com/office/drawing/2014/chart" uri="{C3380CC4-5D6E-409C-BE32-E72D297353CC}">
              <c16:uniqueId val="{00000009-81A0-436E-A24C-4F82A344034A}"/>
            </c:ext>
          </c:extLst>
        </c:ser>
        <c:ser>
          <c:idx val="12"/>
          <c:order val="12"/>
          <c:tx>
            <c:strRef>
              <c:f>'Import. 2105 - glace.'!$C$17</c:f>
              <c:strCache>
                <c:ptCount val="1"/>
                <c:pt idx="0">
                  <c:v>Autres</c:v>
                </c:pt>
              </c:strCache>
            </c:strRef>
          </c:tx>
          <c:spPr>
            <a:solidFill>
              <a:schemeClr val="bg1">
                <a:lumMod val="85000"/>
              </a:schemeClr>
            </a:solidFill>
            <a:ln>
              <a:noFill/>
            </a:ln>
            <a:effectLst/>
          </c:spPr>
          <c:invertIfNegative val="0"/>
          <c:cat>
            <c:strRef>
              <c:f>'Import. 2105 - glace.'!$D$4:$M$4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glace.'!$D$17:$M$17</c:f>
              <c:numCache>
                <c:formatCode>0</c:formatCode>
                <c:ptCount val="10"/>
                <c:pt idx="0">
                  <c:v>0</c:v>
                </c:pt>
                <c:pt idx="1">
                  <c:v>0</c:v>
                </c:pt>
                <c:pt idx="2">
                  <c:v>5</c:v>
                </c:pt>
                <c:pt idx="3">
                  <c:v>0</c:v>
                </c:pt>
                <c:pt idx="4">
                  <c:v>1</c:v>
                </c:pt>
                <c:pt idx="5">
                  <c:v>47</c:v>
                </c:pt>
                <c:pt idx="6">
                  <c:v>1172</c:v>
                </c:pt>
                <c:pt idx="7">
                  <c:v>4085</c:v>
                </c:pt>
                <c:pt idx="8">
                  <c:v>2453</c:v>
                </c:pt>
                <c:pt idx="9">
                  <c:v>0</c:v>
                </c:pt>
              </c:numCache>
            </c:numRef>
          </c:val>
          <c:extLst>
            <c:ext xmlns:c16="http://schemas.microsoft.com/office/drawing/2014/chart" uri="{C3380CC4-5D6E-409C-BE32-E72D297353CC}">
              <c16:uniqueId val="{0000000A-81A0-436E-A24C-4F82A344034A}"/>
            </c:ext>
          </c:extLst>
        </c:ser>
        <c:dLbls>
          <c:showLegendKey val="0"/>
          <c:showVal val="0"/>
          <c:showCatName val="0"/>
          <c:showSerName val="0"/>
          <c:showPercent val="0"/>
          <c:showBubbleSize val="0"/>
        </c:dLbls>
        <c:gapWidth val="150"/>
        <c:overlap val="100"/>
        <c:axId val="530838864"/>
        <c:axId val="530829848"/>
        <c:extLst>
          <c:ext xmlns:c15="http://schemas.microsoft.com/office/drawing/2012/chart" uri="{02D57815-91ED-43cb-92C2-25804820EDAC}">
            <c15:filteredBarSeries>
              <c15:ser>
                <c:idx val="0"/>
                <c:order val="0"/>
                <c:tx>
                  <c:strRef>
                    <c:extLst>
                      <c:ext uri="{02D57815-91ED-43cb-92C2-25804820EDAC}">
                        <c15:formulaRef>
                          <c15:sqref>'Import. 2105 - glace.'!$C$5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2105 - glace.'!$D$4:$M$4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2105 - glace.'!$D$5:$M$5</c15:sqref>
                        </c15:formulaRef>
                      </c:ext>
                    </c:extLst>
                    <c:numCache>
                      <c:formatCode>0</c:formatCode>
                      <c:ptCount val="10"/>
                      <c:pt idx="0">
                        <c:v>25918</c:v>
                      </c:pt>
                      <c:pt idx="1">
                        <c:v>23865</c:v>
                      </c:pt>
                      <c:pt idx="2">
                        <c:v>20889</c:v>
                      </c:pt>
                      <c:pt idx="3">
                        <c:v>24366</c:v>
                      </c:pt>
                      <c:pt idx="4">
                        <c:v>26242</c:v>
                      </c:pt>
                      <c:pt idx="5">
                        <c:v>24704</c:v>
                      </c:pt>
                      <c:pt idx="6">
                        <c:v>24605</c:v>
                      </c:pt>
                      <c:pt idx="7">
                        <c:v>23566</c:v>
                      </c:pt>
                      <c:pt idx="8">
                        <c:v>26030</c:v>
                      </c:pt>
                      <c:pt idx="9">
                        <c:v>27532</c:v>
                      </c:pt>
                    </c:numCache>
                  </c:numRef>
                </c:val>
                <c:extLst>
                  <c:ext xmlns:c16="http://schemas.microsoft.com/office/drawing/2014/chart" uri="{C3380CC4-5D6E-409C-BE32-E72D297353CC}">
                    <c16:uniqueId val="{0000000B-81A0-436E-A24C-4F82A344034A}"/>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2105 - glace.'!$C$6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2105 - glace.'!$D$4:$M$4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2105 - glace.'!$D$6:$M$6</c15:sqref>
                        </c15:formulaRef>
                      </c:ext>
                    </c:extLst>
                    <c:numCache>
                      <c:formatCode>0</c:formatCode>
                      <c:ptCount val="10"/>
                      <c:pt idx="0">
                        <c:v>244</c:v>
                      </c:pt>
                      <c:pt idx="1">
                        <c:v>276</c:v>
                      </c:pt>
                      <c:pt idx="2">
                        <c:v>392</c:v>
                      </c:pt>
                      <c:pt idx="3">
                        <c:v>662</c:v>
                      </c:pt>
                      <c:pt idx="4">
                        <c:v>1299</c:v>
                      </c:pt>
                      <c:pt idx="5">
                        <c:v>1488</c:v>
                      </c:pt>
                      <c:pt idx="6">
                        <c:v>1794</c:v>
                      </c:pt>
                      <c:pt idx="7">
                        <c:v>13</c:v>
                      </c:pt>
                      <c:pt idx="8">
                        <c:v>396</c:v>
                      </c:pt>
                      <c:pt idx="9">
                        <c:v>1800</c:v>
                      </c:pt>
                    </c:numCache>
                  </c:numRef>
                </c:val>
                <c:extLst xmlns:c15="http://schemas.microsoft.com/office/drawing/2012/chart">
                  <c:ext xmlns:c16="http://schemas.microsoft.com/office/drawing/2014/chart" uri="{C3380CC4-5D6E-409C-BE32-E72D297353CC}">
                    <c16:uniqueId val="{0000000C-81A0-436E-A24C-4F82A344034A}"/>
                  </c:ext>
                </c:extLst>
              </c15:ser>
            </c15:filteredBarSeries>
          </c:ext>
        </c:extLst>
      </c:barChart>
      <c:catAx>
        <c:axId val="53083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29848"/>
        <c:crosses val="autoZero"/>
        <c:auto val="1"/>
        <c:lblAlgn val="ctr"/>
        <c:lblOffset val="100"/>
        <c:noMultiLvlLbl val="0"/>
      </c:catAx>
      <c:valAx>
        <c:axId val="530829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8864"/>
        <c:crosses val="autoZero"/>
        <c:crossBetween val="between"/>
        <c:dispUnits>
          <c:builtInUnit val="thousand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082338791058615"/>
          <c:y val="0.69362926873649033"/>
          <c:w val="0.87228198409025748"/>
          <c:h val="0.286896813279883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2105 - glace.'!$C$36</c:f>
              <c:strCache>
                <c:ptCount val="1"/>
                <c:pt idx="0">
                  <c:v>États-Unis</c:v>
                </c:pt>
              </c:strCache>
            </c:strRef>
          </c:tx>
          <c:spPr>
            <a:solidFill>
              <a:srgbClr val="00B050"/>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glace.'!$D$36:$M$36</c:f>
              <c:numCache>
                <c:formatCode>0%</c:formatCode>
                <c:ptCount val="10"/>
                <c:pt idx="0">
                  <c:v>0.98680453738714402</c:v>
                </c:pt>
                <c:pt idx="1">
                  <c:v>0.9867588518751309</c:v>
                </c:pt>
                <c:pt idx="2">
                  <c:v>0.98022882857006077</c:v>
                </c:pt>
                <c:pt idx="3">
                  <c:v>0.97250266765164572</c:v>
                </c:pt>
                <c:pt idx="4">
                  <c:v>0.9504610929045042</c:v>
                </c:pt>
                <c:pt idx="5">
                  <c:v>0.93911917098445596</c:v>
                </c:pt>
                <c:pt idx="6">
                  <c:v>0.92408047144889249</c:v>
                </c:pt>
                <c:pt idx="7">
                  <c:v>0.82610540609352456</c:v>
                </c:pt>
                <c:pt idx="8">
                  <c:v>0.89054936611601998</c:v>
                </c:pt>
                <c:pt idx="9">
                  <c:v>0.93393142525061745</c:v>
                </c:pt>
              </c:numCache>
            </c:numRef>
          </c:val>
          <c:extLst>
            <c:ext xmlns:c16="http://schemas.microsoft.com/office/drawing/2014/chart" uri="{C3380CC4-5D6E-409C-BE32-E72D297353CC}">
              <c16:uniqueId val="{00000000-AEEB-42D8-A74D-78B786F1D7BD}"/>
            </c:ext>
          </c:extLst>
        </c:ser>
        <c:ser>
          <c:idx val="2"/>
          <c:order val="2"/>
          <c:tx>
            <c:strRef>
              <c:f>'Import. 2105 - glace.'!$C$37</c:f>
              <c:strCache>
                <c:ptCount val="1"/>
                <c:pt idx="0">
                  <c:v>France</c:v>
                </c:pt>
              </c:strCache>
            </c:strRef>
          </c:tx>
          <c:spPr>
            <a:solidFill>
              <a:srgbClr val="00B0F0"/>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glace.'!$D$37:$M$37</c:f>
              <c:numCache>
                <c:formatCode>0%</c:formatCode>
                <c:ptCount val="10"/>
                <c:pt idx="0">
                  <c:v>8.4883092831236975E-3</c:v>
                </c:pt>
                <c:pt idx="1">
                  <c:v>9.1347161114602969E-3</c:v>
                </c:pt>
                <c:pt idx="2">
                  <c:v>1.4026521135525875E-2</c:v>
                </c:pt>
                <c:pt idx="3">
                  <c:v>1.7278174505458425E-2</c:v>
                </c:pt>
                <c:pt idx="4">
                  <c:v>2.5874552244493559E-2</c:v>
                </c:pt>
                <c:pt idx="5">
                  <c:v>2.1089702072538859E-2</c:v>
                </c:pt>
                <c:pt idx="6">
                  <c:v>1.7313554155659418E-2</c:v>
                </c:pt>
                <c:pt idx="7">
                  <c:v>0</c:v>
                </c:pt>
                <c:pt idx="8">
                  <c:v>1.5213215520553209E-2</c:v>
                </c:pt>
                <c:pt idx="9">
                  <c:v>6.3998256574168244E-2</c:v>
                </c:pt>
              </c:numCache>
            </c:numRef>
          </c:val>
          <c:extLst>
            <c:ext xmlns:c16="http://schemas.microsoft.com/office/drawing/2014/chart" uri="{C3380CC4-5D6E-409C-BE32-E72D297353CC}">
              <c16:uniqueId val="{00000001-AEEB-42D8-A74D-78B786F1D7BD}"/>
            </c:ext>
          </c:extLst>
        </c:ser>
        <c:ser>
          <c:idx val="3"/>
          <c:order val="3"/>
          <c:tx>
            <c:strRef>
              <c:f>'Import. 2105 - glace.'!$C$38</c:f>
              <c:strCache>
                <c:ptCount val="1"/>
                <c:pt idx="0">
                  <c:v>Italie</c:v>
                </c:pt>
              </c:strCache>
            </c:strRef>
          </c:tx>
          <c:spPr>
            <a:solidFill>
              <a:schemeClr val="accent5">
                <a:lumMod val="40000"/>
                <a:lumOff val="60000"/>
              </a:schemeClr>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glace.'!$D$38:$M$38</c:f>
              <c:numCache>
                <c:formatCode>0%</c:formatCode>
                <c:ptCount val="10"/>
                <c:pt idx="0">
                  <c:v>6.5591480824137667E-4</c:v>
                </c:pt>
                <c:pt idx="1">
                  <c:v>1.257071024512885E-3</c:v>
                </c:pt>
                <c:pt idx="2">
                  <c:v>3.0638134903537748E-3</c:v>
                </c:pt>
                <c:pt idx="3">
                  <c:v>6.074037593367808E-3</c:v>
                </c:pt>
                <c:pt idx="4">
                  <c:v>5.2968523740568553E-3</c:v>
                </c:pt>
                <c:pt idx="5">
                  <c:v>7.8529792746113991E-3</c:v>
                </c:pt>
                <c:pt idx="6">
                  <c:v>6.6246697825645198E-3</c:v>
                </c:pt>
                <c:pt idx="7">
                  <c:v>5.5164219638462186E-4</c:v>
                </c:pt>
                <c:pt idx="8">
                  <c:v>0</c:v>
                </c:pt>
                <c:pt idx="9">
                  <c:v>1.3802121168095308E-3</c:v>
                </c:pt>
              </c:numCache>
            </c:numRef>
          </c:val>
          <c:extLst>
            <c:ext xmlns:c16="http://schemas.microsoft.com/office/drawing/2014/chart" uri="{C3380CC4-5D6E-409C-BE32-E72D297353CC}">
              <c16:uniqueId val="{00000002-AEEB-42D8-A74D-78B786F1D7BD}"/>
            </c:ext>
          </c:extLst>
        </c:ser>
        <c:ser>
          <c:idx val="4"/>
          <c:order val="4"/>
          <c:tx>
            <c:strRef>
              <c:f>'Import. 2105 - glace.'!$C$39</c:f>
              <c:strCache>
                <c:ptCount val="1"/>
                <c:pt idx="0">
                  <c:v>Brésil</c:v>
                </c:pt>
              </c:strCache>
            </c:strRef>
          </c:tx>
          <c:spPr>
            <a:solidFill>
              <a:schemeClr val="accent3"/>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glace.'!$D$39:$M$39</c:f>
              <c:numCache>
                <c:formatCode>0%</c:formatCode>
                <c:ptCount val="10"/>
                <c:pt idx="0">
                  <c:v>0</c:v>
                </c:pt>
                <c:pt idx="1">
                  <c:v>0</c:v>
                </c:pt>
                <c:pt idx="2">
                  <c:v>4.7872085786777731E-5</c:v>
                </c:pt>
                <c:pt idx="3">
                  <c:v>0</c:v>
                </c:pt>
                <c:pt idx="4">
                  <c:v>0</c:v>
                </c:pt>
                <c:pt idx="5">
                  <c:v>5.6670984455958545E-4</c:v>
                </c:pt>
                <c:pt idx="6">
                  <c:v>6.9091648039016457E-4</c:v>
                </c:pt>
                <c:pt idx="7">
                  <c:v>0</c:v>
                </c:pt>
                <c:pt idx="8">
                  <c:v>0</c:v>
                </c:pt>
                <c:pt idx="9">
                  <c:v>6.9010605840476541E-4</c:v>
                </c:pt>
              </c:numCache>
            </c:numRef>
          </c:val>
          <c:extLst>
            <c:ext xmlns:c16="http://schemas.microsoft.com/office/drawing/2014/chart" uri="{C3380CC4-5D6E-409C-BE32-E72D297353CC}">
              <c16:uniqueId val="{00000003-AEEB-42D8-A74D-78B786F1D7BD}"/>
            </c:ext>
          </c:extLst>
        </c:ser>
        <c:ser>
          <c:idx val="5"/>
          <c:order val="5"/>
          <c:tx>
            <c:strRef>
              <c:f>'Import. 2105 - glace.'!$C$40</c:f>
              <c:strCache>
                <c:ptCount val="1"/>
                <c:pt idx="0">
                  <c:v>Canada</c:v>
                </c:pt>
              </c:strCache>
            </c:strRef>
          </c:tx>
          <c:spPr>
            <a:solidFill>
              <a:srgbClr val="92D050"/>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glace.'!$D$40:$M$40</c:f>
              <c:numCache>
                <c:formatCode>0%</c:formatCode>
                <c:ptCount val="10"/>
                <c:pt idx="0">
                  <c:v>3.2409908171926846E-3</c:v>
                </c:pt>
                <c:pt idx="1">
                  <c:v>1.6760946993505132E-3</c:v>
                </c:pt>
                <c:pt idx="2">
                  <c:v>7.1808128680166594E-4</c:v>
                </c:pt>
                <c:pt idx="3">
                  <c:v>0</c:v>
                </c:pt>
                <c:pt idx="4">
                  <c:v>0</c:v>
                </c:pt>
                <c:pt idx="5">
                  <c:v>4.0479274611398965E-5</c:v>
                </c:pt>
                <c:pt idx="6">
                  <c:v>8.1284291810607595E-5</c:v>
                </c:pt>
                <c:pt idx="7">
                  <c:v>0</c:v>
                </c:pt>
                <c:pt idx="8">
                  <c:v>0</c:v>
                </c:pt>
                <c:pt idx="9">
                  <c:v>0</c:v>
                </c:pt>
              </c:numCache>
            </c:numRef>
          </c:val>
          <c:extLst>
            <c:ext xmlns:c16="http://schemas.microsoft.com/office/drawing/2014/chart" uri="{C3380CC4-5D6E-409C-BE32-E72D297353CC}">
              <c16:uniqueId val="{00000004-AEEB-42D8-A74D-78B786F1D7BD}"/>
            </c:ext>
          </c:extLst>
        </c:ser>
        <c:ser>
          <c:idx val="6"/>
          <c:order val="6"/>
          <c:tx>
            <c:strRef>
              <c:f>'Import. 2105 - glace.'!$C$41</c:f>
              <c:strCache>
                <c:ptCount val="1"/>
                <c:pt idx="0">
                  <c:v>Allemagne</c:v>
                </c:pt>
              </c:strCache>
            </c:strRef>
          </c:tx>
          <c:spPr>
            <a:solidFill>
              <a:schemeClr val="tx2">
                <a:lumMod val="60000"/>
                <a:lumOff val="40000"/>
              </a:schemeClr>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glace.'!$D$41:$M$41</c:f>
              <c:numCache>
                <c:formatCode>0%</c:formatCode>
                <c:ptCount val="10"/>
                <c:pt idx="0">
                  <c:v>0</c:v>
                </c:pt>
                <c:pt idx="1">
                  <c:v>0</c:v>
                </c:pt>
                <c:pt idx="2">
                  <c:v>0</c:v>
                </c:pt>
                <c:pt idx="3">
                  <c:v>1.108101452844127E-3</c:v>
                </c:pt>
                <c:pt idx="4">
                  <c:v>1.5890557122170565E-2</c:v>
                </c:pt>
                <c:pt idx="5">
                  <c:v>2.73639896373057E-2</c:v>
                </c:pt>
                <c:pt idx="6">
                  <c:v>0</c:v>
                </c:pt>
                <c:pt idx="7">
                  <c:v>0</c:v>
                </c:pt>
                <c:pt idx="8">
                  <c:v>0</c:v>
                </c:pt>
                <c:pt idx="9">
                  <c:v>0</c:v>
                </c:pt>
              </c:numCache>
            </c:numRef>
          </c:val>
          <c:extLst>
            <c:ext xmlns:c16="http://schemas.microsoft.com/office/drawing/2014/chart" uri="{C3380CC4-5D6E-409C-BE32-E72D297353CC}">
              <c16:uniqueId val="{00000005-AEEB-42D8-A74D-78B786F1D7BD}"/>
            </c:ext>
          </c:extLst>
        </c:ser>
        <c:ser>
          <c:idx val="7"/>
          <c:order val="7"/>
          <c:tx>
            <c:strRef>
              <c:f>'Import. 2105 - glace.'!$C$42</c:f>
              <c:strCache>
                <c:ptCount val="1"/>
                <c:pt idx="0">
                  <c:v>Nouvelle-Zélande</c:v>
                </c:pt>
              </c:strCache>
            </c:strRef>
          </c:tx>
          <c:spPr>
            <a:solidFill>
              <a:schemeClr val="bg2">
                <a:lumMod val="75000"/>
              </a:schemeClr>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glace.'!$D$42:$M$42</c:f>
              <c:numCache>
                <c:formatCode>0%</c:formatCode>
                <c:ptCount val="10"/>
                <c:pt idx="0">
                  <c:v>5.4016513619878077E-4</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6-AEEB-42D8-A74D-78B786F1D7BD}"/>
            </c:ext>
          </c:extLst>
        </c:ser>
        <c:ser>
          <c:idx val="8"/>
          <c:order val="8"/>
          <c:tx>
            <c:strRef>
              <c:f>'Import. 2105 - glace.'!$C$43</c:f>
              <c:strCache>
                <c:ptCount val="1"/>
                <c:pt idx="0">
                  <c:v>Pays-Bas</c:v>
                </c:pt>
              </c:strCache>
            </c:strRef>
          </c:tx>
          <c:spPr>
            <a:solidFill>
              <a:schemeClr val="tx2"/>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glace.'!$D$43:$M$43</c:f>
              <c:numCache>
                <c:formatCode>0%</c:formatCode>
                <c:ptCount val="10"/>
                <c:pt idx="0">
                  <c:v>0</c:v>
                </c:pt>
                <c:pt idx="1">
                  <c:v>0</c:v>
                </c:pt>
                <c:pt idx="2">
                  <c:v>0</c:v>
                </c:pt>
                <c:pt idx="3">
                  <c:v>0</c:v>
                </c:pt>
                <c:pt idx="4">
                  <c:v>0</c:v>
                </c:pt>
                <c:pt idx="5">
                  <c:v>0</c:v>
                </c:pt>
                <c:pt idx="6">
                  <c:v>1.2192643771591141E-4</c:v>
                </c:pt>
                <c:pt idx="7">
                  <c:v>0</c:v>
                </c:pt>
                <c:pt idx="8">
                  <c:v>0</c:v>
                </c:pt>
                <c:pt idx="9">
                  <c:v>0</c:v>
                </c:pt>
              </c:numCache>
            </c:numRef>
          </c:val>
          <c:extLst>
            <c:ext xmlns:c16="http://schemas.microsoft.com/office/drawing/2014/chart" uri="{C3380CC4-5D6E-409C-BE32-E72D297353CC}">
              <c16:uniqueId val="{00000007-AEEB-42D8-A74D-78B786F1D7BD}"/>
            </c:ext>
          </c:extLst>
        </c:ser>
        <c:ser>
          <c:idx val="9"/>
          <c:order val="9"/>
          <c:tx>
            <c:strRef>
              <c:f>'Import. 2105 - glace.'!$C$44</c:f>
              <c:strCache>
                <c:ptCount val="1"/>
                <c:pt idx="0">
                  <c:v>Philippines</c:v>
                </c:pt>
              </c:strCache>
            </c:strRef>
          </c:tx>
          <c:spPr>
            <a:solidFill>
              <a:schemeClr val="accent6">
                <a:lumMod val="75000"/>
              </a:schemeClr>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glace.'!$D$44:$M$44</c:f>
              <c:numCache>
                <c:formatCode>0%</c:formatCode>
                <c:ptCount val="10"/>
                <c:pt idx="0">
                  <c:v>0</c:v>
                </c:pt>
                <c:pt idx="1">
                  <c:v>0</c:v>
                </c:pt>
                <c:pt idx="2">
                  <c:v>0</c:v>
                </c:pt>
                <c:pt idx="3">
                  <c:v>3.2832635639825985E-4</c:v>
                </c:pt>
                <c:pt idx="4">
                  <c:v>0</c:v>
                </c:pt>
                <c:pt idx="5">
                  <c:v>0</c:v>
                </c:pt>
                <c:pt idx="6">
                  <c:v>0</c:v>
                </c:pt>
                <c:pt idx="7">
                  <c:v>0</c:v>
                </c:pt>
                <c:pt idx="8">
                  <c:v>0</c:v>
                </c:pt>
                <c:pt idx="9">
                  <c:v>0</c:v>
                </c:pt>
              </c:numCache>
            </c:numRef>
          </c:val>
          <c:extLst>
            <c:ext xmlns:c16="http://schemas.microsoft.com/office/drawing/2014/chart" uri="{C3380CC4-5D6E-409C-BE32-E72D297353CC}">
              <c16:uniqueId val="{00000008-AEEB-42D8-A74D-78B786F1D7BD}"/>
            </c:ext>
          </c:extLst>
        </c:ser>
        <c:ser>
          <c:idx val="10"/>
          <c:order val="10"/>
          <c:tx>
            <c:strRef>
              <c:f>'Import. 2105 - glace.'!$C$45</c:f>
              <c:strCache>
                <c:ptCount val="1"/>
                <c:pt idx="0">
                  <c:v>Espagne</c:v>
                </c:pt>
              </c:strCache>
            </c:strRef>
          </c:tx>
          <c:spPr>
            <a:solidFill>
              <a:schemeClr val="accent5"/>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glace.'!$D$45:$M$45</c:f>
              <c:numCache>
                <c:formatCode>0%</c:formatCode>
                <c:ptCount val="10"/>
                <c:pt idx="0">
                  <c:v>2.7008256809939039E-4</c:v>
                </c:pt>
                <c:pt idx="1">
                  <c:v>1.1732662895453593E-3</c:v>
                </c:pt>
                <c:pt idx="2">
                  <c:v>1.6755230025372206E-3</c:v>
                </c:pt>
                <c:pt idx="3">
                  <c:v>2.7086924402856438E-3</c:v>
                </c:pt>
                <c:pt idx="4">
                  <c:v>2.4388385031628686E-3</c:v>
                </c:pt>
                <c:pt idx="5">
                  <c:v>2.0644430051813471E-3</c:v>
                </c:pt>
                <c:pt idx="6">
                  <c:v>3.4545824019508232E-3</c:v>
                </c:pt>
                <c:pt idx="7">
                  <c:v>0</c:v>
                </c:pt>
                <c:pt idx="8">
                  <c:v>0</c:v>
                </c:pt>
                <c:pt idx="9">
                  <c:v>0</c:v>
                </c:pt>
              </c:numCache>
            </c:numRef>
          </c:val>
          <c:extLst>
            <c:ext xmlns:c16="http://schemas.microsoft.com/office/drawing/2014/chart" uri="{C3380CC4-5D6E-409C-BE32-E72D297353CC}">
              <c16:uniqueId val="{00000009-AEEB-42D8-A74D-78B786F1D7BD}"/>
            </c:ext>
          </c:extLst>
        </c:ser>
        <c:ser>
          <c:idx val="11"/>
          <c:order val="11"/>
          <c:tx>
            <c:strRef>
              <c:f>'Import. 2105 - glace.'!$C$46</c:f>
              <c:strCache>
                <c:ptCount val="1"/>
                <c:pt idx="0">
                  <c:v>Autres</c:v>
                </c:pt>
              </c:strCache>
            </c:strRef>
          </c:tx>
          <c:spPr>
            <a:solidFill>
              <a:schemeClr val="bg1">
                <a:lumMod val="85000"/>
              </a:schemeClr>
            </a:solidFill>
            <a:ln>
              <a:noFill/>
            </a:ln>
            <a:effectLst/>
          </c:spPr>
          <c:invertIfNegative val="0"/>
          <c:cat>
            <c:strRef>
              <c:f>'Import. 2105 - glace.'!$D$34:$M$34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2105 - glace.'!$D$46:$M$46</c:f>
              <c:numCache>
                <c:formatCode>0%</c:formatCode>
                <c:ptCount val="10"/>
                <c:pt idx="0">
                  <c:v>0</c:v>
                </c:pt>
                <c:pt idx="1">
                  <c:v>0</c:v>
                </c:pt>
                <c:pt idx="2">
                  <c:v>2.3936042893388864E-4</c:v>
                </c:pt>
                <c:pt idx="3">
                  <c:v>0</c:v>
                </c:pt>
                <c:pt idx="4">
                  <c:v>3.8106851611919822E-5</c:v>
                </c:pt>
                <c:pt idx="5">
                  <c:v>1.9025259067357513E-3</c:v>
                </c:pt>
                <c:pt idx="6">
                  <c:v>4.7632595001016055E-2</c:v>
                </c:pt>
                <c:pt idx="7">
                  <c:v>0.17334295171009081</c:v>
                </c:pt>
                <c:pt idx="8">
                  <c:v>9.423741836342682E-2</c:v>
                </c:pt>
                <c:pt idx="9">
                  <c:v>0</c:v>
                </c:pt>
              </c:numCache>
            </c:numRef>
          </c:val>
          <c:extLst>
            <c:ext xmlns:c16="http://schemas.microsoft.com/office/drawing/2014/chart" uri="{C3380CC4-5D6E-409C-BE32-E72D297353CC}">
              <c16:uniqueId val="{0000000A-AEEB-42D8-A74D-78B786F1D7BD}"/>
            </c:ext>
          </c:extLst>
        </c:ser>
        <c:dLbls>
          <c:showLegendKey val="0"/>
          <c:showVal val="0"/>
          <c:showCatName val="0"/>
          <c:showSerName val="0"/>
          <c:showPercent val="0"/>
          <c:showBubbleSize val="0"/>
        </c:dLbls>
        <c:gapWidth val="150"/>
        <c:overlap val="100"/>
        <c:axId val="530840040"/>
        <c:axId val="530836904"/>
        <c:extLst>
          <c:ext xmlns:c15="http://schemas.microsoft.com/office/drawing/2012/chart" uri="{02D57815-91ED-43cb-92C2-25804820EDAC}">
            <c15:filteredBarSeries>
              <c15:ser>
                <c:idx val="0"/>
                <c:order val="0"/>
                <c:tx>
                  <c:strRef>
                    <c:extLst>
                      <c:ext uri="{02D57815-91ED-43cb-92C2-25804820EDAC}">
                        <c15:formulaRef>
                          <c15:sqref>'Import. 2105 - glace.'!$C$35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2105 - glace.'!$D$34:$M$34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2105 - glace.'!$D$35:$M$35</c15:sqref>
                        </c15:formulaRef>
                      </c:ext>
                    </c:extLst>
                    <c:numCache>
                      <c:formatCode>0%</c:formatCode>
                      <c:ptCount val="10"/>
                      <c:pt idx="0">
                        <c:v>0.99999999999999989</c:v>
                      </c:pt>
                      <c:pt idx="1">
                        <c:v>1</c:v>
                      </c:pt>
                      <c:pt idx="2">
                        <c:v>0.99976063957106609</c:v>
                      </c:pt>
                      <c:pt idx="3">
                        <c:v>0.99999999999999989</c:v>
                      </c:pt>
                      <c:pt idx="4">
                        <c:v>0.99996189314838801</c:v>
                      </c:pt>
                      <c:pt idx="5">
                        <c:v>0.99809747409326421</c:v>
                      </c:pt>
                      <c:pt idx="6">
                        <c:v>0.95236740499898398</c:v>
                      </c:pt>
                      <c:pt idx="7">
                        <c:v>0.82665704828990916</c:v>
                      </c:pt>
                      <c:pt idx="8">
                        <c:v>0.90576258163657319</c:v>
                      </c:pt>
                      <c:pt idx="9">
                        <c:v>1</c:v>
                      </c:pt>
                    </c:numCache>
                  </c:numRef>
                </c:val>
                <c:extLst>
                  <c:ext xmlns:c16="http://schemas.microsoft.com/office/drawing/2014/chart" uri="{C3380CC4-5D6E-409C-BE32-E72D297353CC}">
                    <c16:uniqueId val="{0000000B-AEEB-42D8-A74D-78B786F1D7BD}"/>
                  </c:ext>
                </c:extLst>
              </c15:ser>
            </c15:filteredBarSeries>
          </c:ext>
        </c:extLst>
      </c:barChart>
      <c:catAx>
        <c:axId val="530840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6904"/>
        <c:crosses val="autoZero"/>
        <c:auto val="1"/>
        <c:lblAlgn val="ctr"/>
        <c:lblOffset val="100"/>
        <c:noMultiLvlLbl val="0"/>
      </c:catAx>
      <c:valAx>
        <c:axId val="5308369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0040"/>
        <c:crosses val="autoZero"/>
        <c:crossBetween val="between"/>
      </c:valAx>
      <c:spPr>
        <a:noFill/>
        <a:ln>
          <a:noFill/>
        </a:ln>
        <a:effectLst/>
      </c:spPr>
    </c:plotArea>
    <c:legend>
      <c:legendPos val="b"/>
      <c:layout>
        <c:manualLayout>
          <c:xMode val="edge"/>
          <c:yMode val="edge"/>
          <c:x val="0.12311173546210853"/>
          <c:y val="0.69362926873649033"/>
          <c:w val="0.86488109758662168"/>
          <c:h val="0.286896813279883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1-4754-490F-B32F-40D6C3CFB8CB}"/>
              </c:ext>
            </c:extLst>
          </c:dPt>
          <c:dPt>
            <c:idx val="1"/>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3-4754-490F-B32F-40D6C3CFB8CB}"/>
              </c:ext>
            </c:extLst>
          </c:dPt>
          <c:dPt>
            <c:idx val="2"/>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5-4754-490F-B32F-40D6C3CFB8CB}"/>
              </c:ext>
            </c:extLst>
          </c:dPt>
          <c:dPt>
            <c:idx val="3"/>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7-4754-490F-B32F-40D6C3CFB8CB}"/>
              </c:ext>
            </c:extLst>
          </c:dPt>
          <c:dPt>
            <c:idx val="4"/>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09-4754-490F-B32F-40D6C3CFB8CB}"/>
              </c:ext>
            </c:extLst>
          </c:dPt>
          <c:dPt>
            <c:idx val="5"/>
            <c:bubble3D val="0"/>
            <c:spPr>
              <a:solidFill>
                <a:srgbClr val="FFFFCC"/>
              </a:solidFill>
              <a:ln w="19050">
                <a:solidFill>
                  <a:schemeClr val="lt1"/>
                </a:solidFill>
              </a:ln>
              <a:effectLst/>
            </c:spPr>
            <c:extLst>
              <c:ext xmlns:c16="http://schemas.microsoft.com/office/drawing/2014/chart" uri="{C3380CC4-5D6E-409C-BE32-E72D297353CC}">
                <c16:uniqueId val="{0000000B-4754-490F-B32F-40D6C3CFB8CB}"/>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4754-490F-B32F-40D6C3CFB8CB}"/>
              </c:ext>
            </c:extLst>
          </c:dPt>
          <c:dPt>
            <c:idx val="7"/>
            <c:bubble3D val="0"/>
            <c:spPr>
              <a:solidFill>
                <a:schemeClr val="bg2">
                  <a:lumMod val="25000"/>
                </a:schemeClr>
              </a:solidFill>
              <a:ln w="19050">
                <a:solidFill>
                  <a:schemeClr val="lt1"/>
                </a:solidFill>
              </a:ln>
              <a:effectLst/>
            </c:spPr>
            <c:extLst>
              <c:ext xmlns:c16="http://schemas.microsoft.com/office/drawing/2014/chart" uri="{C3380CC4-5D6E-409C-BE32-E72D297353CC}">
                <c16:uniqueId val="{0000000F-4754-490F-B32F-40D6C3CFB8CB}"/>
              </c:ext>
            </c:extLst>
          </c:dPt>
          <c:dPt>
            <c:idx val="8"/>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11-4754-490F-B32F-40D6C3CFB8CB}"/>
              </c:ext>
            </c:extLst>
          </c:dPt>
          <c:dPt>
            <c:idx val="9"/>
            <c:bubble3D val="0"/>
            <c:spPr>
              <a:solidFill>
                <a:srgbClr val="FFC000"/>
              </a:solidFill>
              <a:ln w="19050">
                <a:solidFill>
                  <a:schemeClr val="lt1"/>
                </a:solidFill>
              </a:ln>
              <a:effectLst/>
            </c:spPr>
            <c:extLst>
              <c:ext xmlns:c16="http://schemas.microsoft.com/office/drawing/2014/chart" uri="{C3380CC4-5D6E-409C-BE32-E72D297353CC}">
                <c16:uniqueId val="{00000013-4754-490F-B32F-40D6C3CFB8CB}"/>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4754-490F-B32F-40D6C3CFB8CB}"/>
              </c:ext>
            </c:extLst>
          </c:dPt>
          <c:dPt>
            <c:idx val="11"/>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17-4754-490F-B32F-40D6C3CFB8CB}"/>
              </c:ext>
            </c:extLst>
          </c:dPt>
          <c:dPt>
            <c:idx val="12"/>
            <c:bubble3D val="0"/>
            <c:spPr>
              <a:solidFill>
                <a:schemeClr val="accent3"/>
              </a:solidFill>
              <a:ln w="19050">
                <a:solidFill>
                  <a:schemeClr val="lt1"/>
                </a:solidFill>
              </a:ln>
              <a:effectLst/>
            </c:spPr>
            <c:extLst>
              <c:ext xmlns:c16="http://schemas.microsoft.com/office/drawing/2014/chart" uri="{C3380CC4-5D6E-409C-BE32-E72D297353CC}">
                <c16:uniqueId val="{00000019-4754-490F-B32F-40D6C3CFB8CB}"/>
              </c:ext>
            </c:extLst>
          </c:dPt>
          <c:dPt>
            <c:idx val="13"/>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1B-4754-490F-B32F-40D6C3CFB8CB}"/>
              </c:ext>
            </c:extLst>
          </c:dPt>
          <c:dPt>
            <c:idx val="14"/>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D-4754-490F-B32F-40D6C3CFB8CB}"/>
              </c:ext>
            </c:extLst>
          </c:dPt>
          <c:dLbls>
            <c:dLbl>
              <c:idx val="0"/>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754-490F-B32F-40D6C3CFB8CB}"/>
                </c:ext>
              </c:extLst>
            </c:dLbl>
            <c:dLbl>
              <c:idx val="1"/>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754-490F-B32F-40D6C3CFB8CB}"/>
                </c:ext>
              </c:extLst>
            </c:dLbl>
            <c:dLbl>
              <c:idx val="2"/>
              <c:layout>
                <c:manualLayout>
                  <c:x val="1.4033527403391175E-2"/>
                  <c:y val="-0.14321730725154708"/>
                </c:manualLayout>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4754-490F-B32F-40D6C3CFB8CB}"/>
                </c:ext>
              </c:extLst>
            </c:dLbl>
            <c:dLbl>
              <c:idx val="3"/>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754-490F-B32F-40D6C3CFB8CB}"/>
                </c:ext>
              </c:extLst>
            </c:dLbl>
            <c:dLbl>
              <c:idx val="4"/>
              <c:layout>
                <c:manualLayout>
                  <c:x val="-2.0614113902008388E-2"/>
                  <c:y val="9.248222947978909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9-4754-490F-B32F-40D6C3CFB8CB}"/>
                </c:ext>
              </c:extLst>
            </c:dLbl>
            <c:dLbl>
              <c:idx val="5"/>
              <c:layout>
                <c:manualLayout>
                  <c:x val="-5.5011933133992628E-2"/>
                  <c:y val="8.0710390739032314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B-4754-490F-B32F-40D6C3CFB8CB}"/>
                </c:ext>
              </c:extLst>
            </c:dLbl>
            <c:dLbl>
              <c:idx val="6"/>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4754-490F-B32F-40D6C3CFB8CB}"/>
                </c:ext>
              </c:extLst>
            </c:dLbl>
            <c:dLbl>
              <c:idx val="7"/>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4754-490F-B32F-40D6C3CFB8CB}"/>
                </c:ext>
              </c:extLst>
            </c:dLbl>
            <c:dLbl>
              <c:idx val="8"/>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4754-490F-B32F-40D6C3CFB8CB}"/>
                </c:ext>
              </c:extLst>
            </c:dLbl>
            <c:dLbl>
              <c:idx val="9"/>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4754-490F-B32F-40D6C3CFB8CB}"/>
                </c:ext>
              </c:extLst>
            </c:dLbl>
            <c:dLbl>
              <c:idx val="10"/>
              <c:layout>
                <c:manualLayout>
                  <c:x val="0.17604980056376851"/>
                  <c:y val="-2.541290596322696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5-4754-490F-B32F-40D6C3CFB8CB}"/>
                </c:ext>
              </c:extLst>
            </c:dLbl>
            <c:dLbl>
              <c:idx val="12"/>
              <c:delete val="1"/>
              <c:extLst>
                <c:ext xmlns:c15="http://schemas.microsoft.com/office/drawing/2012/chart" uri="{CE6537A1-D6FC-4f65-9D91-7224C49458BB}"/>
                <c:ext xmlns:c16="http://schemas.microsoft.com/office/drawing/2014/chart" uri="{C3380CC4-5D6E-409C-BE32-E72D297353CC}">
                  <c16:uniqueId val="{00000019-4754-490F-B32F-40D6C3CFB8CB}"/>
                </c:ext>
              </c:extLst>
            </c:dLbl>
            <c:dLbl>
              <c:idx val="13"/>
              <c:delete val="1"/>
              <c:extLst>
                <c:ext xmlns:c15="http://schemas.microsoft.com/office/drawing/2012/chart" uri="{CE6537A1-D6FC-4f65-9D91-7224C49458BB}"/>
                <c:ext xmlns:c16="http://schemas.microsoft.com/office/drawing/2014/chart" uri="{C3380CC4-5D6E-409C-BE32-E72D297353CC}">
                  <c16:uniqueId val="{0000001B-4754-490F-B32F-40D6C3CFB8CB}"/>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 épicerie compo.'!$C$78:$C$88</c:f>
              <c:strCache>
                <c:ptCount val="11"/>
                <c:pt idx="0">
                  <c:v>2201 - Eaux minérales</c:v>
                </c:pt>
                <c:pt idx="1">
                  <c:v>2101 - Essences de café et thé</c:v>
                </c:pt>
                <c:pt idx="2">
                  <c:v>2105 - Glaces</c:v>
                </c:pt>
                <c:pt idx="3">
                  <c:v>1905 - Produits de boulangerie, biscuiterie</c:v>
                </c:pt>
                <c:pt idx="4">
                  <c:v>2007 - Confitures</c:v>
                </c:pt>
                <c:pt idx="5">
                  <c:v>110813 - Fécule de pommes de terre</c:v>
                </c:pt>
                <c:pt idx="6">
                  <c:v>2103 - Sauces et moutardes</c:v>
                </c:pt>
                <c:pt idx="7">
                  <c:v>1806 - Chocolat et préparations cacaotées</c:v>
                </c:pt>
                <c:pt idx="8">
                  <c:v>1704 - Sucreries</c:v>
                </c:pt>
                <c:pt idx="9">
                  <c:v>1902 - Pâtes alimentaires</c:v>
                </c:pt>
                <c:pt idx="10">
                  <c:v>Autres</c:v>
                </c:pt>
              </c:strCache>
            </c:strRef>
          </c:cat>
          <c:val>
            <c:numRef>
              <c:f>'Import. TBB épicerie compo.'!$M$78:$M$88</c:f>
              <c:numCache>
                <c:formatCode>0%</c:formatCode>
                <c:ptCount val="11"/>
                <c:pt idx="0">
                  <c:v>0.23875435510187556</c:v>
                </c:pt>
                <c:pt idx="1">
                  <c:v>0.23517400487615656</c:v>
                </c:pt>
                <c:pt idx="2">
                  <c:v>0.17238843688874669</c:v>
                </c:pt>
                <c:pt idx="3">
                  <c:v>0.15411626919252117</c:v>
                </c:pt>
                <c:pt idx="4">
                  <c:v>5.5330268824502066E-2</c:v>
                </c:pt>
                <c:pt idx="5">
                  <c:v>4.3111831917090539E-2</c:v>
                </c:pt>
                <c:pt idx="6">
                  <c:v>3.3313516425088965E-2</c:v>
                </c:pt>
                <c:pt idx="7">
                  <c:v>2.3649298134539622E-2</c:v>
                </c:pt>
                <c:pt idx="8">
                  <c:v>1.1886508521431449E-2</c:v>
                </c:pt>
                <c:pt idx="9">
                  <c:v>9.5759786633878349E-3</c:v>
                </c:pt>
                <c:pt idx="10">
                  <c:v>2.2699531454659538E-2</c:v>
                </c:pt>
              </c:numCache>
            </c:numRef>
          </c:val>
          <c:extLst>
            <c:ext xmlns:c16="http://schemas.microsoft.com/office/drawing/2014/chart" uri="{C3380CC4-5D6E-409C-BE32-E72D297353CC}">
              <c16:uniqueId val="{0000001E-4754-490F-B32F-40D6C3CFB8CB}"/>
            </c:ext>
          </c:extLst>
        </c:ser>
        <c:dLbls>
          <c:showLegendKey val="0"/>
          <c:showVal val="0"/>
          <c:showCatName val="0"/>
          <c:showSerName val="0"/>
          <c:showPercent val="0"/>
          <c:showBubbleSize val="0"/>
          <c:showLeaderLines val="1"/>
        </c:dLbls>
        <c:firstSliceAng val="34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TBB épicerie pays'!$C$7</c:f>
              <c:strCache>
                <c:ptCount val="1"/>
                <c:pt idx="0">
                  <c:v>États-Unis</c:v>
                </c:pt>
              </c:strCache>
            </c:strRef>
          </c:tx>
          <c:spPr>
            <a:solidFill>
              <a:srgbClr val="00B050"/>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pays'!$D$7:$M$7</c:f>
              <c:numCache>
                <c:formatCode>0</c:formatCode>
                <c:ptCount val="10"/>
                <c:pt idx="0">
                  <c:v>1304472043</c:v>
                </c:pt>
                <c:pt idx="1">
                  <c:v>1215622510</c:v>
                </c:pt>
                <c:pt idx="2">
                  <c:v>1160248706</c:v>
                </c:pt>
                <c:pt idx="3">
                  <c:v>1172093897</c:v>
                </c:pt>
                <c:pt idx="4">
                  <c:v>1314819165</c:v>
                </c:pt>
                <c:pt idx="5">
                  <c:v>1196872193</c:v>
                </c:pt>
                <c:pt idx="6">
                  <c:v>1297166455</c:v>
                </c:pt>
                <c:pt idx="7">
                  <c:v>1736752808</c:v>
                </c:pt>
                <c:pt idx="8">
                  <c:v>1983937764</c:v>
                </c:pt>
                <c:pt idx="9">
                  <c:v>2257240859</c:v>
                </c:pt>
              </c:numCache>
            </c:numRef>
          </c:val>
          <c:extLst>
            <c:ext xmlns:c16="http://schemas.microsoft.com/office/drawing/2014/chart" uri="{C3380CC4-5D6E-409C-BE32-E72D297353CC}">
              <c16:uniqueId val="{00000000-1E3B-43A6-A02B-E0B1D423DFF0}"/>
            </c:ext>
          </c:extLst>
        </c:ser>
        <c:ser>
          <c:idx val="3"/>
          <c:order val="3"/>
          <c:tx>
            <c:strRef>
              <c:f>'Import. TBB épicerie pays'!$C$8</c:f>
              <c:strCache>
                <c:ptCount val="1"/>
                <c:pt idx="0">
                  <c:v>Espagne</c:v>
                </c:pt>
              </c:strCache>
            </c:strRef>
          </c:tx>
          <c:spPr>
            <a:solidFill>
              <a:schemeClr val="accent5"/>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pays'!$D$8:$M$8</c:f>
              <c:numCache>
                <c:formatCode>0</c:formatCode>
                <c:ptCount val="10"/>
                <c:pt idx="0">
                  <c:v>82514398</c:v>
                </c:pt>
                <c:pt idx="1">
                  <c:v>85763300</c:v>
                </c:pt>
                <c:pt idx="2">
                  <c:v>91149287</c:v>
                </c:pt>
                <c:pt idx="3">
                  <c:v>95200421</c:v>
                </c:pt>
                <c:pt idx="4">
                  <c:v>84145331</c:v>
                </c:pt>
                <c:pt idx="5">
                  <c:v>91409126</c:v>
                </c:pt>
                <c:pt idx="6">
                  <c:v>120879249</c:v>
                </c:pt>
                <c:pt idx="7">
                  <c:v>135657321</c:v>
                </c:pt>
                <c:pt idx="8">
                  <c:v>163220755</c:v>
                </c:pt>
                <c:pt idx="9">
                  <c:v>263480666</c:v>
                </c:pt>
              </c:numCache>
            </c:numRef>
          </c:val>
          <c:extLst>
            <c:ext xmlns:c16="http://schemas.microsoft.com/office/drawing/2014/chart" uri="{C3380CC4-5D6E-409C-BE32-E72D297353CC}">
              <c16:uniqueId val="{00000001-1E3B-43A6-A02B-E0B1D423DFF0}"/>
            </c:ext>
          </c:extLst>
        </c:ser>
        <c:ser>
          <c:idx val="4"/>
          <c:order val="4"/>
          <c:tx>
            <c:strRef>
              <c:f>'Import. TBB épicerie pays'!$C$9</c:f>
              <c:strCache>
                <c:ptCount val="1"/>
                <c:pt idx="0">
                  <c:v>Brésil</c:v>
                </c:pt>
              </c:strCache>
            </c:strRef>
          </c:tx>
          <c:spPr>
            <a:solidFill>
              <a:schemeClr val="accent3"/>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pays'!$D$9:$M$9</c:f>
              <c:numCache>
                <c:formatCode>0</c:formatCode>
                <c:ptCount val="10"/>
                <c:pt idx="0">
                  <c:v>68989011</c:v>
                </c:pt>
                <c:pt idx="1">
                  <c:v>57791605</c:v>
                </c:pt>
                <c:pt idx="2">
                  <c:v>33784355</c:v>
                </c:pt>
                <c:pt idx="3">
                  <c:v>30863068</c:v>
                </c:pt>
                <c:pt idx="4">
                  <c:v>52571350</c:v>
                </c:pt>
                <c:pt idx="5">
                  <c:v>42867274</c:v>
                </c:pt>
                <c:pt idx="6">
                  <c:v>64717376</c:v>
                </c:pt>
                <c:pt idx="7">
                  <c:v>55404767</c:v>
                </c:pt>
                <c:pt idx="8">
                  <c:v>75038376</c:v>
                </c:pt>
                <c:pt idx="9">
                  <c:v>184788308</c:v>
                </c:pt>
              </c:numCache>
            </c:numRef>
          </c:val>
          <c:extLst>
            <c:ext xmlns:c16="http://schemas.microsoft.com/office/drawing/2014/chart" uri="{C3380CC4-5D6E-409C-BE32-E72D297353CC}">
              <c16:uniqueId val="{00000002-1E3B-43A6-A02B-E0B1D423DFF0}"/>
            </c:ext>
          </c:extLst>
        </c:ser>
        <c:ser>
          <c:idx val="5"/>
          <c:order val="5"/>
          <c:tx>
            <c:strRef>
              <c:f>'Import. TBB épicerie pays'!$C$10</c:f>
              <c:strCache>
                <c:ptCount val="1"/>
                <c:pt idx="0">
                  <c:v>Canada</c:v>
                </c:pt>
              </c:strCache>
            </c:strRef>
          </c:tx>
          <c:spPr>
            <a:solidFill>
              <a:srgbClr val="92D050"/>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pays'!$D$10:$M$10</c:f>
              <c:numCache>
                <c:formatCode>0</c:formatCode>
                <c:ptCount val="10"/>
                <c:pt idx="0">
                  <c:v>90684481</c:v>
                </c:pt>
                <c:pt idx="1">
                  <c:v>84799648</c:v>
                </c:pt>
                <c:pt idx="2">
                  <c:v>75787188</c:v>
                </c:pt>
                <c:pt idx="3">
                  <c:v>87302322</c:v>
                </c:pt>
                <c:pt idx="4">
                  <c:v>92468564</c:v>
                </c:pt>
                <c:pt idx="5">
                  <c:v>87719115</c:v>
                </c:pt>
                <c:pt idx="6">
                  <c:v>103383908</c:v>
                </c:pt>
                <c:pt idx="7">
                  <c:v>123591755</c:v>
                </c:pt>
                <c:pt idx="8">
                  <c:v>173356031</c:v>
                </c:pt>
                <c:pt idx="9">
                  <c:v>180720660</c:v>
                </c:pt>
              </c:numCache>
            </c:numRef>
          </c:val>
          <c:extLst>
            <c:ext xmlns:c16="http://schemas.microsoft.com/office/drawing/2014/chart" uri="{C3380CC4-5D6E-409C-BE32-E72D297353CC}">
              <c16:uniqueId val="{00000003-1E3B-43A6-A02B-E0B1D423DFF0}"/>
            </c:ext>
          </c:extLst>
        </c:ser>
        <c:ser>
          <c:idx val="6"/>
          <c:order val="6"/>
          <c:tx>
            <c:strRef>
              <c:f>'Import. TBB épicerie pays'!$C$11</c:f>
              <c:strCache>
                <c:ptCount val="1"/>
                <c:pt idx="0">
                  <c:v>Chine</c:v>
                </c:pt>
              </c:strCache>
            </c:strRef>
          </c:tx>
          <c:spPr>
            <a:solidFill>
              <a:schemeClr val="accent6"/>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pays'!$D$11:$M$11</c:f>
              <c:numCache>
                <c:formatCode>0</c:formatCode>
                <c:ptCount val="10"/>
                <c:pt idx="0">
                  <c:v>48855425</c:v>
                </c:pt>
                <c:pt idx="1">
                  <c:v>55608400</c:v>
                </c:pt>
                <c:pt idx="2">
                  <c:v>42857811</c:v>
                </c:pt>
                <c:pt idx="3">
                  <c:v>84190001</c:v>
                </c:pt>
                <c:pt idx="4">
                  <c:v>90802862</c:v>
                </c:pt>
                <c:pt idx="5">
                  <c:v>71939276</c:v>
                </c:pt>
                <c:pt idx="6">
                  <c:v>109581090</c:v>
                </c:pt>
                <c:pt idx="7">
                  <c:v>125506487</c:v>
                </c:pt>
                <c:pt idx="8">
                  <c:v>149652239</c:v>
                </c:pt>
                <c:pt idx="9">
                  <c:v>165514867</c:v>
                </c:pt>
              </c:numCache>
            </c:numRef>
          </c:val>
          <c:extLst>
            <c:ext xmlns:c16="http://schemas.microsoft.com/office/drawing/2014/chart" uri="{C3380CC4-5D6E-409C-BE32-E72D297353CC}">
              <c16:uniqueId val="{00000004-1E3B-43A6-A02B-E0B1D423DFF0}"/>
            </c:ext>
          </c:extLst>
        </c:ser>
        <c:ser>
          <c:idx val="7"/>
          <c:order val="7"/>
          <c:tx>
            <c:strRef>
              <c:f>'Import. TBB épicerie pays'!$C$12</c:f>
              <c:strCache>
                <c:ptCount val="1"/>
                <c:pt idx="0">
                  <c:v>Italie</c:v>
                </c:pt>
              </c:strCache>
            </c:strRef>
          </c:tx>
          <c:spPr>
            <a:solidFill>
              <a:schemeClr val="accent5">
                <a:lumMod val="40000"/>
                <a:lumOff val="60000"/>
              </a:schemeClr>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pays'!$D$12:$M$12</c:f>
              <c:numCache>
                <c:formatCode>0</c:formatCode>
                <c:ptCount val="10"/>
                <c:pt idx="0">
                  <c:v>40332940</c:v>
                </c:pt>
                <c:pt idx="1">
                  <c:v>40714196</c:v>
                </c:pt>
                <c:pt idx="2">
                  <c:v>42060570</c:v>
                </c:pt>
                <c:pt idx="3">
                  <c:v>49247363</c:v>
                </c:pt>
                <c:pt idx="4">
                  <c:v>43297579</c:v>
                </c:pt>
                <c:pt idx="5">
                  <c:v>36416299</c:v>
                </c:pt>
                <c:pt idx="6">
                  <c:v>48058293</c:v>
                </c:pt>
                <c:pt idx="7">
                  <c:v>60217582</c:v>
                </c:pt>
                <c:pt idx="8">
                  <c:v>66545030</c:v>
                </c:pt>
                <c:pt idx="9">
                  <c:v>94153607</c:v>
                </c:pt>
              </c:numCache>
            </c:numRef>
          </c:val>
          <c:extLst>
            <c:ext xmlns:c16="http://schemas.microsoft.com/office/drawing/2014/chart" uri="{C3380CC4-5D6E-409C-BE32-E72D297353CC}">
              <c16:uniqueId val="{00000005-1E3B-43A6-A02B-E0B1D423DFF0}"/>
            </c:ext>
          </c:extLst>
        </c:ser>
        <c:ser>
          <c:idx val="8"/>
          <c:order val="8"/>
          <c:tx>
            <c:strRef>
              <c:f>'Import. TBB épicerie pays'!$C$13</c:f>
              <c:strCache>
                <c:ptCount val="1"/>
                <c:pt idx="0">
                  <c:v>Sri Lanka</c:v>
                </c:pt>
              </c:strCache>
            </c:strRef>
          </c:tx>
          <c:spPr>
            <a:solidFill>
              <a:schemeClr val="accent6">
                <a:lumMod val="50000"/>
              </a:schemeClr>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pays'!$D$13:$M$13</c:f>
              <c:numCache>
                <c:formatCode>0</c:formatCode>
                <c:ptCount val="10"/>
                <c:pt idx="0">
                  <c:v>54252348</c:v>
                </c:pt>
                <c:pt idx="1">
                  <c:v>73891847</c:v>
                </c:pt>
                <c:pt idx="2">
                  <c:v>74478486</c:v>
                </c:pt>
                <c:pt idx="3">
                  <c:v>79467089</c:v>
                </c:pt>
                <c:pt idx="4">
                  <c:v>62960125</c:v>
                </c:pt>
                <c:pt idx="5">
                  <c:v>58406557</c:v>
                </c:pt>
                <c:pt idx="6">
                  <c:v>83908395</c:v>
                </c:pt>
                <c:pt idx="7">
                  <c:v>89587008</c:v>
                </c:pt>
                <c:pt idx="8">
                  <c:v>85160471</c:v>
                </c:pt>
                <c:pt idx="9">
                  <c:v>77787898</c:v>
                </c:pt>
              </c:numCache>
            </c:numRef>
          </c:val>
          <c:extLst>
            <c:ext xmlns:c16="http://schemas.microsoft.com/office/drawing/2014/chart" uri="{C3380CC4-5D6E-409C-BE32-E72D297353CC}">
              <c16:uniqueId val="{00000006-1E3B-43A6-A02B-E0B1D423DFF0}"/>
            </c:ext>
          </c:extLst>
        </c:ser>
        <c:ser>
          <c:idx val="9"/>
          <c:order val="9"/>
          <c:tx>
            <c:strRef>
              <c:f>'Import. TBB épicerie pays'!$C$14</c:f>
              <c:strCache>
                <c:ptCount val="1"/>
                <c:pt idx="0">
                  <c:v>Pérou</c:v>
                </c:pt>
              </c:strCache>
            </c:strRef>
          </c:tx>
          <c:spPr>
            <a:solidFill>
              <a:srgbClr val="33CCCC"/>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pays'!$D$14:$M$14</c:f>
              <c:numCache>
                <c:formatCode>0</c:formatCode>
                <c:ptCount val="10"/>
                <c:pt idx="0">
                  <c:v>28571315</c:v>
                </c:pt>
                <c:pt idx="1">
                  <c:v>27051831</c:v>
                </c:pt>
                <c:pt idx="2">
                  <c:v>19622312</c:v>
                </c:pt>
                <c:pt idx="3">
                  <c:v>29651948</c:v>
                </c:pt>
                <c:pt idx="4">
                  <c:v>32537215</c:v>
                </c:pt>
                <c:pt idx="5">
                  <c:v>29713488</c:v>
                </c:pt>
                <c:pt idx="6">
                  <c:v>38891039</c:v>
                </c:pt>
                <c:pt idx="7">
                  <c:v>67818028</c:v>
                </c:pt>
                <c:pt idx="8">
                  <c:v>76117808</c:v>
                </c:pt>
                <c:pt idx="9">
                  <c:v>77462474</c:v>
                </c:pt>
              </c:numCache>
            </c:numRef>
          </c:val>
          <c:extLst>
            <c:ext xmlns:c16="http://schemas.microsoft.com/office/drawing/2014/chart" uri="{C3380CC4-5D6E-409C-BE32-E72D297353CC}">
              <c16:uniqueId val="{00000007-1E3B-43A6-A02B-E0B1D423DFF0}"/>
            </c:ext>
          </c:extLst>
        </c:ser>
        <c:ser>
          <c:idx val="10"/>
          <c:order val="10"/>
          <c:tx>
            <c:strRef>
              <c:f>'Import. TBB épicerie pays'!$C$15</c:f>
              <c:strCache>
                <c:ptCount val="1"/>
                <c:pt idx="0">
                  <c:v>Colombie</c:v>
                </c:pt>
              </c:strCache>
            </c:strRef>
          </c:tx>
          <c:spPr>
            <a:solidFill>
              <a:schemeClr val="accent3">
                <a:lumMod val="75000"/>
              </a:schemeClr>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pays'!$D$15:$M$15</c:f>
              <c:numCache>
                <c:formatCode>0</c:formatCode>
                <c:ptCount val="10"/>
                <c:pt idx="0">
                  <c:v>41574110</c:v>
                </c:pt>
                <c:pt idx="1">
                  <c:v>28447368</c:v>
                </c:pt>
                <c:pt idx="2">
                  <c:v>30932866</c:v>
                </c:pt>
                <c:pt idx="3">
                  <c:v>35205805</c:v>
                </c:pt>
                <c:pt idx="4">
                  <c:v>40335315</c:v>
                </c:pt>
                <c:pt idx="5">
                  <c:v>54271491</c:v>
                </c:pt>
                <c:pt idx="6">
                  <c:v>40809413</c:v>
                </c:pt>
                <c:pt idx="7">
                  <c:v>61207214</c:v>
                </c:pt>
                <c:pt idx="8">
                  <c:v>69445874</c:v>
                </c:pt>
                <c:pt idx="9">
                  <c:v>74833273</c:v>
                </c:pt>
              </c:numCache>
            </c:numRef>
          </c:val>
          <c:extLst>
            <c:ext xmlns:c16="http://schemas.microsoft.com/office/drawing/2014/chart" uri="{C3380CC4-5D6E-409C-BE32-E72D297353CC}">
              <c16:uniqueId val="{00000008-1E3B-43A6-A02B-E0B1D423DFF0}"/>
            </c:ext>
          </c:extLst>
        </c:ser>
        <c:ser>
          <c:idx val="11"/>
          <c:order val="11"/>
          <c:tx>
            <c:strRef>
              <c:f>'Import. TBB épicerie pays'!$C$16</c:f>
              <c:strCache>
                <c:ptCount val="1"/>
                <c:pt idx="0">
                  <c:v>Guatemala</c:v>
                </c:pt>
              </c:strCache>
            </c:strRef>
          </c:tx>
          <c:spPr>
            <a:solidFill>
              <a:srgbClr val="00CC99"/>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pays'!$D$16:$M$16</c:f>
              <c:numCache>
                <c:formatCode>0</c:formatCode>
                <c:ptCount val="10"/>
                <c:pt idx="0">
                  <c:v>38040320</c:v>
                </c:pt>
                <c:pt idx="1">
                  <c:v>35467734</c:v>
                </c:pt>
                <c:pt idx="2">
                  <c:v>33435625</c:v>
                </c:pt>
                <c:pt idx="3">
                  <c:v>39209112</c:v>
                </c:pt>
                <c:pt idx="4">
                  <c:v>39858805</c:v>
                </c:pt>
                <c:pt idx="5">
                  <c:v>32831015</c:v>
                </c:pt>
                <c:pt idx="6">
                  <c:v>44051895</c:v>
                </c:pt>
                <c:pt idx="7">
                  <c:v>36867298</c:v>
                </c:pt>
                <c:pt idx="8">
                  <c:v>51037616</c:v>
                </c:pt>
                <c:pt idx="9">
                  <c:v>64339392</c:v>
                </c:pt>
              </c:numCache>
            </c:numRef>
          </c:val>
          <c:extLst>
            <c:ext xmlns:c16="http://schemas.microsoft.com/office/drawing/2014/chart" uri="{C3380CC4-5D6E-409C-BE32-E72D297353CC}">
              <c16:uniqueId val="{00000009-1E3B-43A6-A02B-E0B1D423DFF0}"/>
            </c:ext>
          </c:extLst>
        </c:ser>
        <c:ser>
          <c:idx val="13"/>
          <c:order val="12"/>
          <c:tx>
            <c:strRef>
              <c:f>'Import. TBB épicerie pays'!$C$17</c:f>
              <c:strCache>
                <c:ptCount val="1"/>
                <c:pt idx="0">
                  <c:v>France</c:v>
                </c:pt>
              </c:strCache>
            </c:strRef>
          </c:tx>
          <c:spPr>
            <a:solidFill>
              <a:srgbClr val="00B0F0"/>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pays'!$D$17:$M$17</c:f>
              <c:numCache>
                <c:formatCode>0</c:formatCode>
                <c:ptCount val="10"/>
                <c:pt idx="0">
                  <c:v>24651386</c:v>
                </c:pt>
                <c:pt idx="1">
                  <c:v>24840137</c:v>
                </c:pt>
                <c:pt idx="2">
                  <c:v>24982774</c:v>
                </c:pt>
                <c:pt idx="3">
                  <c:v>26978238</c:v>
                </c:pt>
                <c:pt idx="4">
                  <c:v>28840426</c:v>
                </c:pt>
                <c:pt idx="5">
                  <c:v>19903324</c:v>
                </c:pt>
                <c:pt idx="6">
                  <c:v>25249053</c:v>
                </c:pt>
                <c:pt idx="7">
                  <c:v>27449099</c:v>
                </c:pt>
                <c:pt idx="8">
                  <c:v>34532116</c:v>
                </c:pt>
                <c:pt idx="9">
                  <c:v>62148948</c:v>
                </c:pt>
              </c:numCache>
            </c:numRef>
          </c:val>
          <c:extLst>
            <c:ext xmlns:c16="http://schemas.microsoft.com/office/drawing/2014/chart" uri="{C3380CC4-5D6E-409C-BE32-E72D297353CC}">
              <c16:uniqueId val="{0000000B-1E3B-43A6-A02B-E0B1D423DFF0}"/>
            </c:ext>
          </c:extLst>
        </c:ser>
        <c:ser>
          <c:idx val="12"/>
          <c:order val="13"/>
          <c:tx>
            <c:strRef>
              <c:f>'Import. TBB épicerie pays'!$C$18</c:f>
              <c:strCache>
                <c:ptCount val="1"/>
                <c:pt idx="0">
                  <c:v>Autres</c:v>
                </c:pt>
              </c:strCache>
            </c:strRef>
          </c:tx>
          <c:spPr>
            <a:solidFill>
              <a:schemeClr val="bg1">
                <a:lumMod val="85000"/>
              </a:schemeClr>
            </a:solidFill>
            <a:ln>
              <a:noFill/>
            </a:ln>
            <a:effectLst/>
          </c:spPr>
          <c:invertIfNegative val="0"/>
          <c:cat>
            <c:strRef>
              <c:f>'Import. TBB épicerie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pays'!$D$18:$M$18</c:f>
              <c:numCache>
                <c:formatCode>0</c:formatCode>
                <c:ptCount val="10"/>
                <c:pt idx="0">
                  <c:v>274239910</c:v>
                </c:pt>
                <c:pt idx="1">
                  <c:v>401367605</c:v>
                </c:pt>
                <c:pt idx="2">
                  <c:v>366371419</c:v>
                </c:pt>
                <c:pt idx="3">
                  <c:v>328026623</c:v>
                </c:pt>
                <c:pt idx="4">
                  <c:v>352728817</c:v>
                </c:pt>
                <c:pt idx="5">
                  <c:v>279588730</c:v>
                </c:pt>
                <c:pt idx="6">
                  <c:v>334901018</c:v>
                </c:pt>
                <c:pt idx="7">
                  <c:v>350665113</c:v>
                </c:pt>
                <c:pt idx="8">
                  <c:v>343008647</c:v>
                </c:pt>
                <c:pt idx="9">
                  <c:v>474732289</c:v>
                </c:pt>
              </c:numCache>
            </c:numRef>
          </c:val>
          <c:extLst>
            <c:ext xmlns:c16="http://schemas.microsoft.com/office/drawing/2014/chart" uri="{C3380CC4-5D6E-409C-BE32-E72D297353CC}">
              <c16:uniqueId val="{0000000A-1E3B-43A6-A02B-E0B1D423DFF0}"/>
            </c:ext>
          </c:extLst>
        </c:ser>
        <c:dLbls>
          <c:showLegendKey val="0"/>
          <c:showVal val="0"/>
          <c:showCatName val="0"/>
          <c:showSerName val="0"/>
          <c:showPercent val="0"/>
          <c:showBubbleSize val="0"/>
        </c:dLbls>
        <c:gapWidth val="150"/>
        <c:overlap val="100"/>
        <c:axId val="528052200"/>
        <c:axId val="528054160"/>
        <c:extLst>
          <c:ext xmlns:c15="http://schemas.microsoft.com/office/drawing/2012/chart" uri="{02D57815-91ED-43cb-92C2-25804820EDAC}">
            <c15:filteredBarSeries>
              <c15:ser>
                <c:idx val="0"/>
                <c:order val="0"/>
                <c:tx>
                  <c:strRef>
                    <c:extLst>
                      <c:ext uri="{02D57815-91ED-43cb-92C2-25804820EDAC}">
                        <c15:formulaRef>
                          <c15:sqref>'Import. TBB épicerie pays'!$C$5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TBB épicerie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épicerie pays'!$D$5:$M$5</c15:sqref>
                        </c15:formulaRef>
                      </c:ext>
                    </c:extLst>
                    <c:numCache>
                      <c:formatCode>0</c:formatCode>
                      <c:ptCount val="10"/>
                      <c:pt idx="0">
                        <c:v>2097177687</c:v>
                      </c:pt>
                      <c:pt idx="1">
                        <c:v>2131366181</c:v>
                      </c:pt>
                      <c:pt idx="2">
                        <c:v>1995711399</c:v>
                      </c:pt>
                      <c:pt idx="3">
                        <c:v>2057435887</c:v>
                      </c:pt>
                      <c:pt idx="4">
                        <c:v>2235365554</c:v>
                      </c:pt>
                      <c:pt idx="5">
                        <c:v>2001937888</c:v>
                      </c:pt>
                      <c:pt idx="6">
                        <c:v>2311597184</c:v>
                      </c:pt>
                      <c:pt idx="7">
                        <c:v>2870724480</c:v>
                      </c:pt>
                      <c:pt idx="8">
                        <c:v>3271052727</c:v>
                      </c:pt>
                      <c:pt idx="9">
                        <c:v>3977203241</c:v>
                      </c:pt>
                    </c:numCache>
                  </c:numRef>
                </c:val>
                <c:extLst>
                  <c:ext xmlns:c16="http://schemas.microsoft.com/office/drawing/2014/chart" uri="{C3380CC4-5D6E-409C-BE32-E72D297353CC}">
                    <c16:uniqueId val="{0000000C-1E3B-43A6-A02B-E0B1D423DFF0}"/>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TBB épicerie pays'!$C$6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TBB épicerie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TBB épicerie pays'!$D$6:$M$6</c15:sqref>
                        </c15:formulaRef>
                      </c:ext>
                    </c:extLst>
                    <c:numCache>
                      <c:formatCode>0</c:formatCode>
                      <c:ptCount val="10"/>
                      <c:pt idx="0">
                        <c:v>232785784</c:v>
                      </c:pt>
                      <c:pt idx="1">
                        <c:v>229849782</c:v>
                      </c:pt>
                      <c:pt idx="2">
                        <c:v>240594594</c:v>
                      </c:pt>
                      <c:pt idx="3">
                        <c:v>260416763</c:v>
                      </c:pt>
                      <c:pt idx="4">
                        <c:v>277940347</c:v>
                      </c:pt>
                      <c:pt idx="5">
                        <c:v>248630902</c:v>
                      </c:pt>
                      <c:pt idx="6">
                        <c:v>314627579</c:v>
                      </c:pt>
                      <c:pt idx="7">
                        <c:v>308233621</c:v>
                      </c:pt>
                      <c:pt idx="8">
                        <c:v>359016852</c:v>
                      </c:pt>
                      <c:pt idx="9">
                        <c:v>568919020</c:v>
                      </c:pt>
                    </c:numCache>
                  </c:numRef>
                </c:val>
                <c:extLst xmlns:c15="http://schemas.microsoft.com/office/drawing/2012/chart">
                  <c:ext xmlns:c16="http://schemas.microsoft.com/office/drawing/2014/chart" uri="{C3380CC4-5D6E-409C-BE32-E72D297353CC}">
                    <c16:uniqueId val="{0000000D-1E3B-43A6-A02B-E0B1D423DFF0}"/>
                  </c:ext>
                </c:extLst>
              </c15:ser>
            </c15:filteredBarSeries>
          </c:ext>
        </c:extLst>
      </c:barChart>
      <c:catAx>
        <c:axId val="528052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4160"/>
        <c:crosses val="autoZero"/>
        <c:auto val="1"/>
        <c:lblAlgn val="ctr"/>
        <c:lblOffset val="100"/>
        <c:noMultiLvlLbl val="0"/>
      </c:catAx>
      <c:valAx>
        <c:axId val="528054160"/>
        <c:scaling>
          <c:orientation val="minMax"/>
          <c:max val="40000000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2200"/>
        <c:crosses val="autoZero"/>
        <c:crossBetween val="between"/>
        <c:dispUnits>
          <c:builtInUnit val="b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6319662948703498"/>
          <c:y val="0.76215558608564138"/>
          <c:w val="0.81911040145139891"/>
          <c:h val="0.2180021727514470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épicerie pays'!$C$38</c:f>
              <c:strCache>
                <c:ptCount val="1"/>
                <c:pt idx="0">
                  <c:v>États-Unis</c:v>
                </c:pt>
              </c:strCache>
            </c:strRef>
          </c:tx>
          <c:spPr>
            <a:solidFill>
              <a:srgbClr val="00B050"/>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pays'!$D$38:$M$38</c:f>
              <c:numCache>
                <c:formatCode>0%</c:formatCode>
                <c:ptCount val="10"/>
                <c:pt idx="0">
                  <c:v>0.62201312320180147</c:v>
                </c:pt>
                <c:pt idx="1">
                  <c:v>0.57034897186444566</c:v>
                </c:pt>
                <c:pt idx="2">
                  <c:v>0.58137098709832047</c:v>
                </c:pt>
                <c:pt idx="3">
                  <c:v>0.56968671753318167</c:v>
                </c:pt>
                <c:pt idx="4">
                  <c:v>0.58818977623021917</c:v>
                </c:pt>
                <c:pt idx="5">
                  <c:v>0.59785680673425567</c:v>
                </c:pt>
                <c:pt idx="6">
                  <c:v>0.56115592456094632</c:v>
                </c:pt>
                <c:pt idx="7">
                  <c:v>0.60498763294762448</c:v>
                </c:pt>
                <c:pt idx="8">
                  <c:v>0.6065135384777306</c:v>
                </c:pt>
                <c:pt idx="9">
                  <c:v>0.56754476002902365</c:v>
                </c:pt>
              </c:numCache>
            </c:numRef>
          </c:val>
          <c:extLst>
            <c:ext xmlns:c16="http://schemas.microsoft.com/office/drawing/2014/chart" uri="{C3380CC4-5D6E-409C-BE32-E72D297353CC}">
              <c16:uniqueId val="{00000000-D4AC-448B-9656-F335D0B99DA7}"/>
            </c:ext>
          </c:extLst>
        </c:ser>
        <c:ser>
          <c:idx val="2"/>
          <c:order val="2"/>
          <c:tx>
            <c:strRef>
              <c:f>'Import. TBB épicerie pays'!$C$39</c:f>
              <c:strCache>
                <c:ptCount val="1"/>
                <c:pt idx="0">
                  <c:v>Espagne</c:v>
                </c:pt>
              </c:strCache>
            </c:strRef>
          </c:tx>
          <c:spPr>
            <a:solidFill>
              <a:schemeClr val="accent5"/>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pays'!$D$39:$M$39</c:f>
              <c:numCache>
                <c:formatCode>0%</c:formatCode>
                <c:ptCount val="10"/>
                <c:pt idx="0">
                  <c:v>3.9345449129795172E-2</c:v>
                </c:pt>
                <c:pt idx="1">
                  <c:v>4.0238651042009757E-2</c:v>
                </c:pt>
                <c:pt idx="2">
                  <c:v>4.5672579234488801E-2</c:v>
                </c:pt>
                <c:pt idx="3">
                  <c:v>4.6271391299008674E-2</c:v>
                </c:pt>
                <c:pt idx="4">
                  <c:v>3.7642760867200871E-2</c:v>
                </c:pt>
                <c:pt idx="5">
                  <c:v>4.566032070621364E-2</c:v>
                </c:pt>
                <c:pt idx="6">
                  <c:v>5.2292523038477624E-2</c:v>
                </c:pt>
                <c:pt idx="7">
                  <c:v>4.7255430447996183E-2</c:v>
                </c:pt>
                <c:pt idx="8">
                  <c:v>4.9898539895960534E-2</c:v>
                </c:pt>
                <c:pt idx="9">
                  <c:v>6.6247724854451309E-2</c:v>
                </c:pt>
              </c:numCache>
            </c:numRef>
          </c:val>
          <c:extLst>
            <c:ext xmlns:c16="http://schemas.microsoft.com/office/drawing/2014/chart" uri="{C3380CC4-5D6E-409C-BE32-E72D297353CC}">
              <c16:uniqueId val="{00000001-D4AC-448B-9656-F335D0B99DA7}"/>
            </c:ext>
          </c:extLst>
        </c:ser>
        <c:ser>
          <c:idx val="3"/>
          <c:order val="3"/>
          <c:tx>
            <c:strRef>
              <c:f>'Import. TBB épicerie pays'!$C$40</c:f>
              <c:strCache>
                <c:ptCount val="1"/>
                <c:pt idx="0">
                  <c:v>Brésil</c:v>
                </c:pt>
              </c:strCache>
            </c:strRef>
          </c:tx>
          <c:spPr>
            <a:solidFill>
              <a:schemeClr val="accent3"/>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pays'!$D$40:$M$40</c:f>
              <c:numCache>
                <c:formatCode>0%</c:formatCode>
                <c:ptCount val="10"/>
                <c:pt idx="0">
                  <c:v>3.2896121023816713E-2</c:v>
                </c:pt>
                <c:pt idx="1">
                  <c:v>2.7114817488980324E-2</c:v>
                </c:pt>
                <c:pt idx="2">
                  <c:v>1.6928477242214721E-2</c:v>
                </c:pt>
                <c:pt idx="3">
                  <c:v>1.5000743495828797E-2</c:v>
                </c:pt>
                <c:pt idx="4">
                  <c:v>2.3518010244869329E-2</c:v>
                </c:pt>
                <c:pt idx="5">
                  <c:v>2.1412889109574611E-2</c:v>
                </c:pt>
                <c:pt idx="6">
                  <c:v>2.7996822477527297E-2</c:v>
                </c:pt>
                <c:pt idx="7">
                  <c:v>1.9299924944381985E-2</c:v>
                </c:pt>
                <c:pt idx="8">
                  <c:v>2.2940130368616952E-2</c:v>
                </c:pt>
                <c:pt idx="9">
                  <c:v>4.6461872024809607E-2</c:v>
                </c:pt>
              </c:numCache>
            </c:numRef>
          </c:val>
          <c:extLst>
            <c:ext xmlns:c16="http://schemas.microsoft.com/office/drawing/2014/chart" uri="{C3380CC4-5D6E-409C-BE32-E72D297353CC}">
              <c16:uniqueId val="{00000002-D4AC-448B-9656-F335D0B99DA7}"/>
            </c:ext>
          </c:extLst>
        </c:ser>
        <c:ser>
          <c:idx val="4"/>
          <c:order val="4"/>
          <c:tx>
            <c:strRef>
              <c:f>'Import. TBB épicerie pays'!$C$41</c:f>
              <c:strCache>
                <c:ptCount val="1"/>
                <c:pt idx="0">
                  <c:v>Canada</c:v>
                </c:pt>
              </c:strCache>
            </c:strRef>
          </c:tx>
          <c:spPr>
            <a:solidFill>
              <a:srgbClr val="92D050"/>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pays'!$D$41:$M$41</c:f>
              <c:numCache>
                <c:formatCode>0%</c:formatCode>
                <c:ptCount val="10"/>
                <c:pt idx="0">
                  <c:v>4.3241200572624629E-2</c:v>
                </c:pt>
                <c:pt idx="1">
                  <c:v>3.9786522257856921E-2</c:v>
                </c:pt>
                <c:pt idx="2">
                  <c:v>3.7975023862656207E-2</c:v>
                </c:pt>
                <c:pt idx="3">
                  <c:v>4.2432584437563085E-2</c:v>
                </c:pt>
                <c:pt idx="4">
                  <c:v>4.1366193477632873E-2</c:v>
                </c:pt>
                <c:pt idx="5">
                  <c:v>4.3817101182711621E-2</c:v>
                </c:pt>
                <c:pt idx="6">
                  <c:v>4.472401537585538E-2</c:v>
                </c:pt>
                <c:pt idx="7">
                  <c:v>4.3052461446944572E-2</c:v>
                </c:pt>
                <c:pt idx="8">
                  <c:v>5.2997015171623675E-2</c:v>
                </c:pt>
                <c:pt idx="9">
                  <c:v>4.5439131230960397E-2</c:v>
                </c:pt>
              </c:numCache>
            </c:numRef>
          </c:val>
          <c:extLst>
            <c:ext xmlns:c16="http://schemas.microsoft.com/office/drawing/2014/chart" uri="{C3380CC4-5D6E-409C-BE32-E72D297353CC}">
              <c16:uniqueId val="{00000003-D4AC-448B-9656-F335D0B99DA7}"/>
            </c:ext>
          </c:extLst>
        </c:ser>
        <c:ser>
          <c:idx val="5"/>
          <c:order val="5"/>
          <c:tx>
            <c:strRef>
              <c:f>'Import. TBB épicerie pays'!$C$42</c:f>
              <c:strCache>
                <c:ptCount val="1"/>
                <c:pt idx="0">
                  <c:v>Chine</c:v>
                </c:pt>
              </c:strCache>
            </c:strRef>
          </c:tx>
          <c:spPr>
            <a:solidFill>
              <a:schemeClr val="accent6"/>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pays'!$D$42:$M$42</c:f>
              <c:numCache>
                <c:formatCode>0%</c:formatCode>
                <c:ptCount val="10"/>
                <c:pt idx="0">
                  <c:v>2.3295796680865601E-2</c:v>
                </c:pt>
                <c:pt idx="1">
                  <c:v>2.6090495615309756E-2</c:v>
                </c:pt>
                <c:pt idx="2">
                  <c:v>2.147495425514679E-2</c:v>
                </c:pt>
                <c:pt idx="3">
                  <c:v>4.0919866097387653E-2</c:v>
                </c:pt>
                <c:pt idx="4">
                  <c:v>4.0621034818003644E-2</c:v>
                </c:pt>
                <c:pt idx="5">
                  <c:v>3.5934819172571651E-2</c:v>
                </c:pt>
                <c:pt idx="6">
                  <c:v>4.7404924507815978E-2</c:v>
                </c:pt>
                <c:pt idx="7">
                  <c:v>4.3719447085357355E-2</c:v>
                </c:pt>
                <c:pt idx="8">
                  <c:v>4.5750482028228096E-2</c:v>
                </c:pt>
                <c:pt idx="9">
                  <c:v>4.1615893624381166E-2</c:v>
                </c:pt>
              </c:numCache>
            </c:numRef>
          </c:val>
          <c:extLst>
            <c:ext xmlns:c16="http://schemas.microsoft.com/office/drawing/2014/chart" uri="{C3380CC4-5D6E-409C-BE32-E72D297353CC}">
              <c16:uniqueId val="{00000004-D4AC-448B-9656-F335D0B99DA7}"/>
            </c:ext>
          </c:extLst>
        </c:ser>
        <c:ser>
          <c:idx val="6"/>
          <c:order val="6"/>
          <c:tx>
            <c:strRef>
              <c:f>'Import. TBB épicerie pays'!$C$43</c:f>
              <c:strCache>
                <c:ptCount val="1"/>
                <c:pt idx="0">
                  <c:v>Italie</c:v>
                </c:pt>
              </c:strCache>
            </c:strRef>
          </c:tx>
          <c:spPr>
            <a:solidFill>
              <a:schemeClr val="accent5">
                <a:lumMod val="40000"/>
                <a:lumOff val="60000"/>
              </a:schemeClr>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pays'!$D$43:$M$43</c:f>
              <c:numCache>
                <c:formatCode>0%</c:formatCode>
                <c:ptCount val="10"/>
                <c:pt idx="0">
                  <c:v>1.9232008928006489E-2</c:v>
                </c:pt>
                <c:pt idx="1">
                  <c:v>1.9102393743011165E-2</c:v>
                </c:pt>
                <c:pt idx="2">
                  <c:v>2.1075477156203785E-2</c:v>
                </c:pt>
                <c:pt idx="3">
                  <c:v>2.3936280742049679E-2</c:v>
                </c:pt>
                <c:pt idx="4">
                  <c:v>1.9369350539790952E-2</c:v>
                </c:pt>
                <c:pt idx="5">
                  <c:v>1.819052390100926E-2</c:v>
                </c:pt>
                <c:pt idx="6">
                  <c:v>2.0790081132059383E-2</c:v>
                </c:pt>
                <c:pt idx="7">
                  <c:v>2.0976440762437779E-2</c:v>
                </c:pt>
                <c:pt idx="8">
                  <c:v>2.0343612761335964E-2</c:v>
                </c:pt>
                <c:pt idx="9">
                  <c:v>2.3673320495516511E-2</c:v>
                </c:pt>
              </c:numCache>
            </c:numRef>
          </c:val>
          <c:extLst>
            <c:ext xmlns:c16="http://schemas.microsoft.com/office/drawing/2014/chart" uri="{C3380CC4-5D6E-409C-BE32-E72D297353CC}">
              <c16:uniqueId val="{00000005-D4AC-448B-9656-F335D0B99DA7}"/>
            </c:ext>
          </c:extLst>
        </c:ser>
        <c:ser>
          <c:idx val="7"/>
          <c:order val="7"/>
          <c:tx>
            <c:strRef>
              <c:f>'Import. TBB épicerie pays'!$C$44</c:f>
              <c:strCache>
                <c:ptCount val="1"/>
                <c:pt idx="0">
                  <c:v>Sri Lanka</c:v>
                </c:pt>
              </c:strCache>
            </c:strRef>
          </c:tx>
          <c:spPr>
            <a:solidFill>
              <a:schemeClr val="accent2">
                <a:lumMod val="75000"/>
              </a:schemeClr>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pays'!$D$44:$M$44</c:f>
              <c:numCache>
                <c:formatCode>0%</c:formatCode>
                <c:ptCount val="10"/>
                <c:pt idx="0">
                  <c:v>2.5869218586627087E-2</c:v>
                </c:pt>
                <c:pt idx="1">
                  <c:v>3.4668771447490657E-2</c:v>
                </c:pt>
                <c:pt idx="2">
                  <c:v>3.7319266722292244E-2</c:v>
                </c:pt>
                <c:pt idx="3">
                  <c:v>3.8624333084747053E-2</c:v>
                </c:pt>
                <c:pt idx="4">
                  <c:v>2.8165471588008553E-2</c:v>
                </c:pt>
                <c:pt idx="5">
                  <c:v>2.9175009549547024E-2</c:v>
                </c:pt>
                <c:pt idx="6">
                  <c:v>3.6298882686301111E-2</c:v>
                </c:pt>
                <c:pt idx="7">
                  <c:v>3.1207107691505108E-2</c:v>
                </c:pt>
                <c:pt idx="8">
                  <c:v>2.6034576054695311E-2</c:v>
                </c:pt>
                <c:pt idx="9">
                  <c:v>1.9558441770866495E-2</c:v>
                </c:pt>
              </c:numCache>
            </c:numRef>
          </c:val>
          <c:extLst>
            <c:ext xmlns:c16="http://schemas.microsoft.com/office/drawing/2014/chart" uri="{C3380CC4-5D6E-409C-BE32-E72D297353CC}">
              <c16:uniqueId val="{00000006-D4AC-448B-9656-F335D0B99DA7}"/>
            </c:ext>
          </c:extLst>
        </c:ser>
        <c:ser>
          <c:idx val="8"/>
          <c:order val="8"/>
          <c:tx>
            <c:strRef>
              <c:f>'Import. TBB épicerie pays'!$C$45</c:f>
              <c:strCache>
                <c:ptCount val="1"/>
                <c:pt idx="0">
                  <c:v>Pérou</c:v>
                </c:pt>
              </c:strCache>
            </c:strRef>
          </c:tx>
          <c:spPr>
            <a:solidFill>
              <a:srgbClr val="33CCCC"/>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pays'!$D$45:$M$45</c:f>
              <c:numCache>
                <c:formatCode>0%</c:formatCode>
                <c:ptCount val="10"/>
                <c:pt idx="0">
                  <c:v>1.3623697780644945E-2</c:v>
                </c:pt>
                <c:pt idx="1">
                  <c:v>1.2692249338078429E-2</c:v>
                </c:pt>
                <c:pt idx="2">
                  <c:v>9.8322392755947775E-3</c:v>
                </c:pt>
                <c:pt idx="3">
                  <c:v>1.4412088457947657E-2</c:v>
                </c:pt>
                <c:pt idx="4">
                  <c:v>1.4555657324940598E-2</c:v>
                </c:pt>
                <c:pt idx="5">
                  <c:v>1.484236258183051E-2</c:v>
                </c:pt>
                <c:pt idx="6">
                  <c:v>1.6824314923546819E-2</c:v>
                </c:pt>
                <c:pt idx="7">
                  <c:v>2.3624011455115331E-2</c:v>
                </c:pt>
                <c:pt idx="8">
                  <c:v>2.3270125660680003E-2</c:v>
                </c:pt>
                <c:pt idx="9">
                  <c:v>1.9476619449933712E-2</c:v>
                </c:pt>
              </c:numCache>
            </c:numRef>
          </c:val>
          <c:extLst>
            <c:ext xmlns:c16="http://schemas.microsoft.com/office/drawing/2014/chart" uri="{C3380CC4-5D6E-409C-BE32-E72D297353CC}">
              <c16:uniqueId val="{00000007-D4AC-448B-9656-F335D0B99DA7}"/>
            </c:ext>
          </c:extLst>
        </c:ser>
        <c:ser>
          <c:idx val="9"/>
          <c:order val="9"/>
          <c:tx>
            <c:strRef>
              <c:f>'Import. TBB épicerie pays'!$C$46</c:f>
              <c:strCache>
                <c:ptCount val="1"/>
                <c:pt idx="0">
                  <c:v>Colombie</c:v>
                </c:pt>
              </c:strCache>
            </c:strRef>
          </c:tx>
          <c:spPr>
            <a:solidFill>
              <a:schemeClr val="accent3">
                <a:lumMod val="75000"/>
              </a:schemeClr>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pays'!$D$46:$M$46</c:f>
              <c:numCache>
                <c:formatCode>0%</c:formatCode>
                <c:ptCount val="10"/>
                <c:pt idx="0">
                  <c:v>1.9823837654629785E-2</c:v>
                </c:pt>
                <c:pt idx="1">
                  <c:v>1.334701106435544E-2</c:v>
                </c:pt>
                <c:pt idx="2">
                  <c:v>1.5499668947874762E-2</c:v>
                </c:pt>
                <c:pt idx="3">
                  <c:v>1.7111495537940911E-2</c:v>
                </c:pt>
                <c:pt idx="4">
                  <c:v>1.804416952199309E-2</c:v>
                </c:pt>
                <c:pt idx="5">
                  <c:v>2.7109477934012707E-2</c:v>
                </c:pt>
                <c:pt idx="6">
                  <c:v>1.76542060539212E-2</c:v>
                </c:pt>
                <c:pt idx="7">
                  <c:v>2.1321173253101601E-2</c:v>
                </c:pt>
                <c:pt idx="8">
                  <c:v>2.1230435519054229E-2</c:v>
                </c:pt>
                <c:pt idx="9">
                  <c:v>1.8815551649099142E-2</c:v>
                </c:pt>
              </c:numCache>
            </c:numRef>
          </c:val>
          <c:extLst>
            <c:ext xmlns:c16="http://schemas.microsoft.com/office/drawing/2014/chart" uri="{C3380CC4-5D6E-409C-BE32-E72D297353CC}">
              <c16:uniqueId val="{00000008-D4AC-448B-9656-F335D0B99DA7}"/>
            </c:ext>
          </c:extLst>
        </c:ser>
        <c:ser>
          <c:idx val="10"/>
          <c:order val="10"/>
          <c:tx>
            <c:strRef>
              <c:f>'Import. TBB épicerie pays'!$C$47</c:f>
              <c:strCache>
                <c:ptCount val="1"/>
                <c:pt idx="0">
                  <c:v>Guatemala</c:v>
                </c:pt>
              </c:strCache>
            </c:strRef>
          </c:tx>
          <c:spPr>
            <a:solidFill>
              <a:srgbClr val="00CC99"/>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pays'!$D$47:$M$47</c:f>
              <c:numCache>
                <c:formatCode>0%</c:formatCode>
                <c:ptCount val="10"/>
                <c:pt idx="0">
                  <c:v>1.8138815912359076E-2</c:v>
                </c:pt>
                <c:pt idx="1">
                  <c:v>1.6640844879765877E-2</c:v>
                </c:pt>
                <c:pt idx="2">
                  <c:v>1.6753737547800619E-2</c:v>
                </c:pt>
                <c:pt idx="3">
                  <c:v>1.9057270385796472E-2</c:v>
                </c:pt>
                <c:pt idx="4">
                  <c:v>1.7831000808201592E-2</c:v>
                </c:pt>
                <c:pt idx="5">
                  <c:v>1.6399617189322108E-2</c:v>
                </c:pt>
                <c:pt idx="6">
                  <c:v>1.905690805686671E-2</c:v>
                </c:pt>
                <c:pt idx="7">
                  <c:v>1.2842506571720877E-2</c:v>
                </c:pt>
                <c:pt idx="8">
                  <c:v>1.560281055047634E-2</c:v>
                </c:pt>
                <c:pt idx="9">
                  <c:v>1.6177044043598574E-2</c:v>
                </c:pt>
              </c:numCache>
            </c:numRef>
          </c:val>
          <c:extLst>
            <c:ext xmlns:c16="http://schemas.microsoft.com/office/drawing/2014/chart" uri="{C3380CC4-5D6E-409C-BE32-E72D297353CC}">
              <c16:uniqueId val="{00000009-D4AC-448B-9656-F335D0B99DA7}"/>
            </c:ext>
          </c:extLst>
        </c:ser>
        <c:ser>
          <c:idx val="12"/>
          <c:order val="11"/>
          <c:tx>
            <c:strRef>
              <c:f>'Import. TBB épicerie pays'!$C$48</c:f>
              <c:strCache>
                <c:ptCount val="1"/>
                <c:pt idx="0">
                  <c:v>France</c:v>
                </c:pt>
              </c:strCache>
            </c:strRef>
          </c:tx>
          <c:spPr>
            <a:solidFill>
              <a:srgbClr val="00B0F0"/>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pays'!$D$48:$M$48</c:f>
              <c:numCache>
                <c:formatCode>0%</c:formatCode>
                <c:ptCount val="10"/>
                <c:pt idx="0">
                  <c:v>1.1754552870178426E-2</c:v>
                </c:pt>
                <c:pt idx="1">
                  <c:v>1.1654560920332065E-2</c:v>
                </c:pt>
                <c:pt idx="2">
                  <c:v>1.2518229846519006E-2</c:v>
                </c:pt>
                <c:pt idx="3">
                  <c:v>1.3112553431415867E-2</c:v>
                </c:pt>
                <c:pt idx="4">
                  <c:v>1.2901883518958438E-2</c:v>
                </c:pt>
                <c:pt idx="5">
                  <c:v>9.9420287309133545E-3</c:v>
                </c:pt>
                <c:pt idx="6">
                  <c:v>1.0922773731844103E-2</c:v>
                </c:pt>
                <c:pt idx="7">
                  <c:v>9.5617323052890127E-3</c:v>
                </c:pt>
                <c:pt idx="8">
                  <c:v>1.0556881494133127E-2</c:v>
                </c:pt>
                <c:pt idx="9">
                  <c:v>1.5626294215825315E-2</c:v>
                </c:pt>
              </c:numCache>
            </c:numRef>
          </c:val>
          <c:extLst>
            <c:ext xmlns:c16="http://schemas.microsoft.com/office/drawing/2014/chart" uri="{C3380CC4-5D6E-409C-BE32-E72D297353CC}">
              <c16:uniqueId val="{0000000B-D4AC-448B-9656-F335D0B99DA7}"/>
            </c:ext>
          </c:extLst>
        </c:ser>
        <c:ser>
          <c:idx val="11"/>
          <c:order val="12"/>
          <c:tx>
            <c:strRef>
              <c:f>'Import. TBB épicerie pays'!$C$49</c:f>
              <c:strCache>
                <c:ptCount val="1"/>
                <c:pt idx="0">
                  <c:v>Autres</c:v>
                </c:pt>
              </c:strCache>
            </c:strRef>
          </c:tx>
          <c:spPr>
            <a:solidFill>
              <a:schemeClr val="bg1">
                <a:lumMod val="85000"/>
              </a:schemeClr>
            </a:solidFill>
            <a:ln>
              <a:noFill/>
            </a:ln>
            <a:effectLst/>
          </c:spPr>
          <c:invertIfNegative val="0"/>
          <c:cat>
            <c:strRef>
              <c:f>'Import. TBB épicerie pays'!$D$36:$M$36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épicerie pays'!$D$49:$M$49</c:f>
              <c:numCache>
                <c:formatCode>0%</c:formatCode>
                <c:ptCount val="10"/>
                <c:pt idx="0">
                  <c:v>0.13076617765865062</c:v>
                </c:pt>
                <c:pt idx="1">
                  <c:v>0.18831471033836394</c:v>
                </c:pt>
                <c:pt idx="2">
                  <c:v>0.18357935881088785</c:v>
                </c:pt>
                <c:pt idx="3">
                  <c:v>0.15943467549713253</c:v>
                </c:pt>
                <c:pt idx="4">
                  <c:v>0.15779469106018085</c:v>
                </c:pt>
                <c:pt idx="5">
                  <c:v>0.13965904320803782</c:v>
                </c:pt>
                <c:pt idx="6">
                  <c:v>0.14487862345483807</c:v>
                </c:pt>
                <c:pt idx="7">
                  <c:v>0.12215213108852578</c:v>
                </c:pt>
                <c:pt idx="8">
                  <c:v>0.1048618520174652</c:v>
                </c:pt>
                <c:pt idx="9">
                  <c:v>0.11936334661153415</c:v>
                </c:pt>
              </c:numCache>
            </c:numRef>
          </c:val>
          <c:extLst>
            <c:ext xmlns:c16="http://schemas.microsoft.com/office/drawing/2014/chart" uri="{C3380CC4-5D6E-409C-BE32-E72D297353CC}">
              <c16:uniqueId val="{0000000A-D4AC-448B-9656-F335D0B99DA7}"/>
            </c:ext>
          </c:extLst>
        </c:ser>
        <c:dLbls>
          <c:showLegendKey val="0"/>
          <c:showVal val="0"/>
          <c:showCatName val="0"/>
          <c:showSerName val="0"/>
          <c:showPercent val="0"/>
          <c:showBubbleSize val="0"/>
        </c:dLbls>
        <c:gapWidth val="150"/>
        <c:overlap val="100"/>
        <c:axId val="528053768"/>
        <c:axId val="528055728"/>
        <c:extLst>
          <c:ext xmlns:c15="http://schemas.microsoft.com/office/drawing/2012/chart" uri="{02D57815-91ED-43cb-92C2-25804820EDAC}">
            <c15:filteredBarSeries>
              <c15:ser>
                <c:idx val="0"/>
                <c:order val="0"/>
                <c:tx>
                  <c:strRef>
                    <c:extLst>
                      <c:ext uri="{02D57815-91ED-43cb-92C2-25804820EDAC}">
                        <c15:formulaRef>
                          <c15:sqref>'Import. TBB épicerie pays'!$C$37</c15:sqref>
                        </c15:formulaRef>
                      </c:ext>
                    </c:extLst>
                    <c:strCache>
                      <c:ptCount val="1"/>
                      <c:pt idx="0">
                        <c:v>10 pays + France</c:v>
                      </c:pt>
                    </c:strCache>
                  </c:strRef>
                </c:tx>
                <c:spPr>
                  <a:solidFill>
                    <a:schemeClr val="accent1"/>
                  </a:solidFill>
                  <a:ln>
                    <a:noFill/>
                  </a:ln>
                  <a:effectLst/>
                </c:spPr>
                <c:invertIfNegative val="0"/>
                <c:cat>
                  <c:strRef>
                    <c:extLst>
                      <c:ext uri="{02D57815-91ED-43cb-92C2-25804820EDAC}">
                        <c15:formulaRef>
                          <c15:sqref>'Import. TBB épicerie pays'!$D$36:$M$36</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épicerie pays'!$D$37:$M$37</c15:sqref>
                        </c15:formulaRef>
                      </c:ext>
                    </c:extLst>
                    <c:numCache>
                      <c:formatCode>0%</c:formatCode>
                      <c:ptCount val="10"/>
                      <c:pt idx="0">
                        <c:v>0.86923382234134938</c:v>
                      </c:pt>
                      <c:pt idx="1">
                        <c:v>0.81168528966163611</c:v>
                      </c:pt>
                      <c:pt idx="2">
                        <c:v>0.81642064118911206</c:v>
                      </c:pt>
                      <c:pt idx="3">
                        <c:v>0.84056532450286747</c:v>
                      </c:pt>
                      <c:pt idx="4">
                        <c:v>0.84220530893981893</c:v>
                      </c:pt>
                      <c:pt idx="5">
                        <c:v>0.86034095679196221</c:v>
                      </c:pt>
                      <c:pt idx="6">
                        <c:v>0.85512137654516196</c:v>
                      </c:pt>
                      <c:pt idx="7">
                        <c:v>0.87784786891147415</c:v>
                      </c:pt>
                      <c:pt idx="8">
                        <c:v>0.89513814798253477</c:v>
                      </c:pt>
                      <c:pt idx="9">
                        <c:v>0.88063665338846575</c:v>
                      </c:pt>
                    </c:numCache>
                  </c:numRef>
                </c:val>
                <c:extLst>
                  <c:ext xmlns:c16="http://schemas.microsoft.com/office/drawing/2014/chart" uri="{C3380CC4-5D6E-409C-BE32-E72D297353CC}">
                    <c16:uniqueId val="{0000000C-D4AC-448B-9656-F335D0B99DA7}"/>
                  </c:ext>
                </c:extLst>
              </c15:ser>
            </c15:filteredBarSeries>
          </c:ext>
        </c:extLst>
      </c:barChart>
      <c:catAx>
        <c:axId val="528053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5728"/>
        <c:crosses val="autoZero"/>
        <c:auto val="1"/>
        <c:lblAlgn val="ctr"/>
        <c:lblOffset val="100"/>
        <c:noMultiLvlLbl val="0"/>
      </c:catAx>
      <c:valAx>
        <c:axId val="52805572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3768"/>
        <c:crosses val="autoZero"/>
        <c:crossBetween val="between"/>
      </c:valAx>
      <c:spPr>
        <a:noFill/>
        <a:ln>
          <a:noFill/>
        </a:ln>
        <a:effectLst/>
      </c:spPr>
    </c:plotArea>
    <c:legend>
      <c:legendPos val="b"/>
      <c:layout>
        <c:manualLayout>
          <c:xMode val="edge"/>
          <c:yMode val="edge"/>
          <c:x val="0.16251021835282009"/>
          <c:y val="0.76383847796263271"/>
          <c:w val="0.81863584441158666"/>
          <c:h val="0.2164596766311809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1"/>
            </a:solidFill>
          </c:spPr>
          <c:dPt>
            <c:idx val="0"/>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1-5ED9-4B1D-8F2B-B8F4D9B2545C}"/>
              </c:ext>
            </c:extLst>
          </c:dPt>
          <c:dPt>
            <c:idx val="1"/>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3-5ED9-4B1D-8F2B-B8F4D9B2545C}"/>
              </c:ext>
            </c:extLst>
          </c:dPt>
          <c:dLbls>
            <c:dLbl>
              <c:idx val="0"/>
              <c:layout>
                <c:manualLayout>
                  <c:x val="-0.19976598142407734"/>
                  <c:y val="0.21572766686402289"/>
                </c:manualLayout>
              </c:layout>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5ED9-4B1D-8F2B-B8F4D9B2545C}"/>
                </c:ext>
              </c:extLst>
            </c:dLbl>
            <c:dLbl>
              <c:idx val="1"/>
              <c:layout>
                <c:manualLayout>
                  <c:x val="0.20636152738674066"/>
                  <c:y val="-0.14999417174306989"/>
                </c:manualLayout>
              </c:layout>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separator>
</c:separator>
              <c:extLst>
                <c:ext xmlns:c15="http://schemas.microsoft.com/office/drawing/2012/chart" uri="{CE6537A1-D6FC-4f65-9D91-7224C49458BB}">
                  <c15:layout>
                    <c:manualLayout>
                      <c:w val="0.35844567387228132"/>
                      <c:h val="0.45976474382114901"/>
                    </c:manualLayout>
                  </c15:layout>
                </c:ext>
                <c:ext xmlns:c16="http://schemas.microsoft.com/office/drawing/2014/chart" uri="{C3380CC4-5D6E-409C-BE32-E72D297353CC}">
                  <c16:uniqueId val="{00000003-5ED9-4B1D-8F2B-B8F4D9B2545C}"/>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eaux'!$B$6:$B$7</c:f>
              <c:strCache>
                <c:ptCount val="2"/>
                <c:pt idx="0">
                  <c:v>2201 - Eaux minérales</c:v>
                </c:pt>
                <c:pt idx="1">
                  <c:v>2202 - Eaux aromatisées</c:v>
                </c:pt>
              </c:strCache>
            </c:strRef>
          </c:cat>
          <c:val>
            <c:numRef>
              <c:f>'Import. eaux'!$L$6:$L$7</c:f>
              <c:numCache>
                <c:formatCode>0</c:formatCode>
                <c:ptCount val="2"/>
                <c:pt idx="0">
                  <c:v>65522872</c:v>
                </c:pt>
                <c:pt idx="1">
                  <c:v>161559400</c:v>
                </c:pt>
              </c:numCache>
            </c:numRef>
          </c:val>
          <c:extLst>
            <c:ext xmlns:c16="http://schemas.microsoft.com/office/drawing/2014/chart" uri="{C3380CC4-5D6E-409C-BE32-E72D297353CC}">
              <c16:uniqueId val="{00000004-5ED9-4B1D-8F2B-B8F4D9B2545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1"/>
            </a:solidFill>
          </c:spPr>
          <c:dPt>
            <c:idx val="0"/>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1-348B-4E73-9EB5-7BDFA5EA03BA}"/>
              </c:ext>
            </c:extLst>
          </c:dPt>
          <c:dPt>
            <c:idx val="1"/>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3-348B-4E73-9EB5-7BDFA5EA03BA}"/>
              </c:ext>
            </c:extLst>
          </c:dPt>
          <c:dLbls>
            <c:dLbl>
              <c:idx val="0"/>
              <c:layout>
                <c:manualLayout>
                  <c:x val="-6.7659816731267419E-2"/>
                  <c:y val="-0.12379573993040498"/>
                </c:manualLayout>
              </c:layout>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separator>
</c:separator>
              <c:extLst>
                <c:ext xmlns:c15="http://schemas.microsoft.com/office/drawing/2012/chart" uri="{CE6537A1-D6FC-4f65-9D91-7224C49458BB}">
                  <c15:layout>
                    <c:manualLayout>
                      <c:w val="0.32669021891002087"/>
                      <c:h val="0.46204714519468043"/>
                    </c:manualLayout>
                  </c15:layout>
                </c:ext>
                <c:ext xmlns:c16="http://schemas.microsoft.com/office/drawing/2014/chart" uri="{C3380CC4-5D6E-409C-BE32-E72D297353CC}">
                  <c16:uniqueId val="{00000001-348B-4E73-9EB5-7BDFA5EA03BA}"/>
                </c:ext>
              </c:extLst>
            </c:dLbl>
            <c:dLbl>
              <c:idx val="1"/>
              <c:layout/>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348B-4E73-9EB5-7BDFA5EA03BA}"/>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eaux'!$B$13:$B$14</c:f>
              <c:strCache>
                <c:ptCount val="2"/>
                <c:pt idx="0">
                  <c:v>2201 - Eaux minérales</c:v>
                </c:pt>
                <c:pt idx="1">
                  <c:v>2202 - Eaux aromatisées</c:v>
                </c:pt>
              </c:strCache>
            </c:strRef>
          </c:cat>
          <c:val>
            <c:numRef>
              <c:f>'Import. eaux'!$L$13:$L$14</c:f>
              <c:numCache>
                <c:formatCode>0</c:formatCode>
                <c:ptCount val="2"/>
                <c:pt idx="0">
                  <c:v>14838332</c:v>
                </c:pt>
                <c:pt idx="1">
                  <c:v>519410</c:v>
                </c:pt>
              </c:numCache>
            </c:numRef>
          </c:val>
          <c:extLst>
            <c:ext xmlns:c16="http://schemas.microsoft.com/office/drawing/2014/chart" uri="{C3380CC4-5D6E-409C-BE32-E72D297353CC}">
              <c16:uniqueId val="{00000004-348B-4E73-9EB5-7BDFA5EA03B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2201 - eaux'!$C$7</c:f>
              <c:strCache>
                <c:ptCount val="1"/>
                <c:pt idx="0">
                  <c:v>États-Unis</c:v>
                </c:pt>
              </c:strCache>
            </c:strRef>
          </c:tx>
          <c:spPr>
            <a:solidFill>
              <a:srgbClr val="00B050"/>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eaux'!$D$7:$M$7</c:f>
              <c:numCache>
                <c:formatCode>0</c:formatCode>
                <c:ptCount val="10"/>
                <c:pt idx="0">
                  <c:v>181845452</c:v>
                </c:pt>
                <c:pt idx="1">
                  <c:v>137372636</c:v>
                </c:pt>
                <c:pt idx="2">
                  <c:v>59451974</c:v>
                </c:pt>
                <c:pt idx="3">
                  <c:v>64787094</c:v>
                </c:pt>
                <c:pt idx="4">
                  <c:v>68325115</c:v>
                </c:pt>
                <c:pt idx="5">
                  <c:v>58396361</c:v>
                </c:pt>
                <c:pt idx="6">
                  <c:v>58643533</c:v>
                </c:pt>
                <c:pt idx="7">
                  <c:v>107445542</c:v>
                </c:pt>
                <c:pt idx="8">
                  <c:v>76305659</c:v>
                </c:pt>
                <c:pt idx="9">
                  <c:v>326889202</c:v>
                </c:pt>
              </c:numCache>
            </c:numRef>
          </c:val>
          <c:extLst>
            <c:ext xmlns:c16="http://schemas.microsoft.com/office/drawing/2014/chart" uri="{C3380CC4-5D6E-409C-BE32-E72D297353CC}">
              <c16:uniqueId val="{00000000-95E9-4888-82EA-49035B83A13D}"/>
            </c:ext>
          </c:extLst>
        </c:ser>
        <c:ser>
          <c:idx val="3"/>
          <c:order val="3"/>
          <c:tx>
            <c:strRef>
              <c:f>'Import. 2201 - eaux'!$C$8</c:f>
              <c:strCache>
                <c:ptCount val="1"/>
                <c:pt idx="0">
                  <c:v>France</c:v>
                </c:pt>
              </c:strCache>
            </c:strRef>
          </c:tx>
          <c:spPr>
            <a:solidFill>
              <a:srgbClr val="00B0F0"/>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eaux'!$D$8:$M$8</c:f>
              <c:numCache>
                <c:formatCode>0</c:formatCode>
                <c:ptCount val="10"/>
                <c:pt idx="0">
                  <c:v>7402075</c:v>
                </c:pt>
                <c:pt idx="1">
                  <c:v>8593127</c:v>
                </c:pt>
                <c:pt idx="2">
                  <c:v>8568237</c:v>
                </c:pt>
                <c:pt idx="3">
                  <c:v>10056660</c:v>
                </c:pt>
                <c:pt idx="4">
                  <c:v>29804297</c:v>
                </c:pt>
                <c:pt idx="5">
                  <c:v>5451602</c:v>
                </c:pt>
                <c:pt idx="6">
                  <c:v>8332073</c:v>
                </c:pt>
                <c:pt idx="7">
                  <c:v>968557</c:v>
                </c:pt>
                <c:pt idx="8">
                  <c:v>2798767</c:v>
                </c:pt>
                <c:pt idx="9">
                  <c:v>10723674</c:v>
                </c:pt>
              </c:numCache>
            </c:numRef>
          </c:val>
          <c:extLst>
            <c:ext xmlns:c16="http://schemas.microsoft.com/office/drawing/2014/chart" uri="{C3380CC4-5D6E-409C-BE32-E72D297353CC}">
              <c16:uniqueId val="{00000001-95E9-4888-82EA-49035B83A13D}"/>
            </c:ext>
          </c:extLst>
        </c:ser>
        <c:ser>
          <c:idx val="4"/>
          <c:order val="4"/>
          <c:tx>
            <c:strRef>
              <c:f>'Import. 2201 - eaux'!$C$9</c:f>
              <c:strCache>
                <c:ptCount val="1"/>
                <c:pt idx="0">
                  <c:v>Italie</c:v>
                </c:pt>
              </c:strCache>
            </c:strRef>
          </c:tx>
          <c:spPr>
            <a:solidFill>
              <a:schemeClr val="accent5">
                <a:lumMod val="40000"/>
                <a:lumOff val="60000"/>
              </a:schemeClr>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eaux'!$D$9:$M$9</c:f>
              <c:numCache>
                <c:formatCode>0</c:formatCode>
                <c:ptCount val="10"/>
                <c:pt idx="0">
                  <c:v>2150357</c:v>
                </c:pt>
                <c:pt idx="1">
                  <c:v>2597294</c:v>
                </c:pt>
                <c:pt idx="2">
                  <c:v>2629889</c:v>
                </c:pt>
                <c:pt idx="3">
                  <c:v>2774629</c:v>
                </c:pt>
                <c:pt idx="4">
                  <c:v>3163371</c:v>
                </c:pt>
                <c:pt idx="5">
                  <c:v>2309480</c:v>
                </c:pt>
                <c:pt idx="6">
                  <c:v>3698761</c:v>
                </c:pt>
                <c:pt idx="7">
                  <c:v>2179330</c:v>
                </c:pt>
                <c:pt idx="8">
                  <c:v>2234176</c:v>
                </c:pt>
                <c:pt idx="9">
                  <c:v>2776009</c:v>
                </c:pt>
              </c:numCache>
            </c:numRef>
          </c:val>
          <c:extLst>
            <c:ext xmlns:c16="http://schemas.microsoft.com/office/drawing/2014/chart" uri="{C3380CC4-5D6E-409C-BE32-E72D297353CC}">
              <c16:uniqueId val="{00000002-95E9-4888-82EA-49035B83A13D}"/>
            </c:ext>
          </c:extLst>
        </c:ser>
        <c:ser>
          <c:idx val="5"/>
          <c:order val="5"/>
          <c:tx>
            <c:strRef>
              <c:f>'Import. 2201 - eaux'!$C$10</c:f>
              <c:strCache>
                <c:ptCount val="1"/>
                <c:pt idx="0">
                  <c:v>Fidji</c:v>
                </c:pt>
              </c:strCache>
            </c:strRef>
          </c:tx>
          <c:spPr>
            <a:solidFill>
              <a:schemeClr val="bg2">
                <a:lumMod val="90000"/>
              </a:schemeClr>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eaux'!$D$10:$M$10</c:f>
              <c:numCache>
                <c:formatCode>0</c:formatCode>
                <c:ptCount val="10"/>
                <c:pt idx="0">
                  <c:v>1840824</c:v>
                </c:pt>
                <c:pt idx="1">
                  <c:v>2077589</c:v>
                </c:pt>
                <c:pt idx="2">
                  <c:v>2130822</c:v>
                </c:pt>
                <c:pt idx="3">
                  <c:v>2161690</c:v>
                </c:pt>
                <c:pt idx="4">
                  <c:v>2272245</c:v>
                </c:pt>
                <c:pt idx="5">
                  <c:v>1364335</c:v>
                </c:pt>
                <c:pt idx="6">
                  <c:v>2481100</c:v>
                </c:pt>
                <c:pt idx="7">
                  <c:v>2513845</c:v>
                </c:pt>
                <c:pt idx="8">
                  <c:v>1934158</c:v>
                </c:pt>
                <c:pt idx="9">
                  <c:v>2267602</c:v>
                </c:pt>
              </c:numCache>
            </c:numRef>
          </c:val>
          <c:extLst>
            <c:ext xmlns:c16="http://schemas.microsoft.com/office/drawing/2014/chart" uri="{C3380CC4-5D6E-409C-BE32-E72D297353CC}">
              <c16:uniqueId val="{00000003-95E9-4888-82EA-49035B83A13D}"/>
            </c:ext>
          </c:extLst>
        </c:ser>
        <c:ser>
          <c:idx val="6"/>
          <c:order val="6"/>
          <c:tx>
            <c:strRef>
              <c:f>'Import. 2201 - eaux'!$C$11</c:f>
              <c:strCache>
                <c:ptCount val="1"/>
                <c:pt idx="0">
                  <c:v>Espagne</c:v>
                </c:pt>
              </c:strCache>
            </c:strRef>
          </c:tx>
          <c:spPr>
            <a:solidFill>
              <a:schemeClr val="accent5"/>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eaux'!$D$11:$M$11</c:f>
              <c:numCache>
                <c:formatCode>0</c:formatCode>
                <c:ptCount val="10"/>
                <c:pt idx="0">
                  <c:v>119771</c:v>
                </c:pt>
                <c:pt idx="1">
                  <c:v>271676</c:v>
                </c:pt>
                <c:pt idx="2">
                  <c:v>374656</c:v>
                </c:pt>
                <c:pt idx="3">
                  <c:v>141384</c:v>
                </c:pt>
                <c:pt idx="4">
                  <c:v>189835</c:v>
                </c:pt>
                <c:pt idx="5">
                  <c:v>160733</c:v>
                </c:pt>
                <c:pt idx="6">
                  <c:v>188068</c:v>
                </c:pt>
                <c:pt idx="7">
                  <c:v>34813</c:v>
                </c:pt>
                <c:pt idx="8">
                  <c:v>0</c:v>
                </c:pt>
                <c:pt idx="9">
                  <c:v>90638</c:v>
                </c:pt>
              </c:numCache>
            </c:numRef>
          </c:val>
          <c:extLst>
            <c:ext xmlns:c16="http://schemas.microsoft.com/office/drawing/2014/chart" uri="{C3380CC4-5D6E-409C-BE32-E72D297353CC}">
              <c16:uniqueId val="{00000004-95E9-4888-82EA-49035B83A13D}"/>
            </c:ext>
          </c:extLst>
        </c:ser>
        <c:ser>
          <c:idx val="7"/>
          <c:order val="7"/>
          <c:tx>
            <c:strRef>
              <c:f>'Import. 2201 - eaux'!$C$12</c:f>
              <c:strCache>
                <c:ptCount val="1"/>
                <c:pt idx="0">
                  <c:v>Chine</c:v>
                </c:pt>
              </c:strCache>
            </c:strRef>
          </c:tx>
          <c:spPr>
            <a:solidFill>
              <a:schemeClr val="accent6"/>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eaux'!$D$12:$M$12</c:f>
              <c:numCache>
                <c:formatCode>0</c:formatCode>
                <c:ptCount val="10"/>
                <c:pt idx="0">
                  <c:v>4032</c:v>
                </c:pt>
                <c:pt idx="1">
                  <c:v>3273</c:v>
                </c:pt>
                <c:pt idx="2">
                  <c:v>1971</c:v>
                </c:pt>
                <c:pt idx="3">
                  <c:v>30</c:v>
                </c:pt>
                <c:pt idx="4">
                  <c:v>0</c:v>
                </c:pt>
                <c:pt idx="5">
                  <c:v>55</c:v>
                </c:pt>
                <c:pt idx="6">
                  <c:v>324</c:v>
                </c:pt>
                <c:pt idx="7">
                  <c:v>0</c:v>
                </c:pt>
                <c:pt idx="8">
                  <c:v>70604</c:v>
                </c:pt>
                <c:pt idx="9">
                  <c:v>73281</c:v>
                </c:pt>
              </c:numCache>
            </c:numRef>
          </c:val>
          <c:extLst>
            <c:ext xmlns:c16="http://schemas.microsoft.com/office/drawing/2014/chart" uri="{C3380CC4-5D6E-409C-BE32-E72D297353CC}">
              <c16:uniqueId val="{00000005-95E9-4888-82EA-49035B83A13D}"/>
            </c:ext>
          </c:extLst>
        </c:ser>
        <c:ser>
          <c:idx val="8"/>
          <c:order val="8"/>
          <c:tx>
            <c:strRef>
              <c:f>'Import. 2201 - eaux'!$C$13</c:f>
              <c:strCache>
                <c:ptCount val="1"/>
                <c:pt idx="0">
                  <c:v>Norvège</c:v>
                </c:pt>
              </c:strCache>
            </c:strRef>
          </c:tx>
          <c:spPr>
            <a:solidFill>
              <a:schemeClr val="accent4">
                <a:lumMod val="40000"/>
                <a:lumOff val="60000"/>
              </a:schemeClr>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eaux'!$D$13:$M$13</c:f>
              <c:numCache>
                <c:formatCode>0</c:formatCode>
                <c:ptCount val="10"/>
                <c:pt idx="0">
                  <c:v>316654</c:v>
                </c:pt>
                <c:pt idx="1">
                  <c:v>229055</c:v>
                </c:pt>
                <c:pt idx="2">
                  <c:v>461716</c:v>
                </c:pt>
                <c:pt idx="3">
                  <c:v>297441</c:v>
                </c:pt>
                <c:pt idx="4">
                  <c:v>259574</c:v>
                </c:pt>
                <c:pt idx="5">
                  <c:v>85436</c:v>
                </c:pt>
                <c:pt idx="6">
                  <c:v>90913</c:v>
                </c:pt>
                <c:pt idx="7">
                  <c:v>0</c:v>
                </c:pt>
                <c:pt idx="8">
                  <c:v>0</c:v>
                </c:pt>
                <c:pt idx="9">
                  <c:v>4980</c:v>
                </c:pt>
              </c:numCache>
            </c:numRef>
          </c:val>
          <c:extLst>
            <c:ext xmlns:c16="http://schemas.microsoft.com/office/drawing/2014/chart" uri="{C3380CC4-5D6E-409C-BE32-E72D297353CC}">
              <c16:uniqueId val="{00000006-95E9-4888-82EA-49035B83A13D}"/>
            </c:ext>
          </c:extLst>
        </c:ser>
        <c:ser>
          <c:idx val="9"/>
          <c:order val="9"/>
          <c:tx>
            <c:strRef>
              <c:f>'Import. 2201 - eaux'!$C$14</c:f>
              <c:strCache>
                <c:ptCount val="1"/>
                <c:pt idx="0">
                  <c:v>Japon</c:v>
                </c:pt>
              </c:strCache>
            </c:strRef>
          </c:tx>
          <c:spPr>
            <a:solidFill>
              <a:srgbClr val="FFFF00"/>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eaux'!$D$14:$M$14</c:f>
              <c:numCache>
                <c:formatCode>0</c:formatCode>
                <c:ptCount val="10"/>
                <c:pt idx="0">
                  <c:v>7397</c:v>
                </c:pt>
                <c:pt idx="1">
                  <c:v>10845</c:v>
                </c:pt>
                <c:pt idx="2">
                  <c:v>16166</c:v>
                </c:pt>
                <c:pt idx="3">
                  <c:v>21723</c:v>
                </c:pt>
                <c:pt idx="4">
                  <c:v>24100</c:v>
                </c:pt>
                <c:pt idx="5">
                  <c:v>22966</c:v>
                </c:pt>
                <c:pt idx="6">
                  <c:v>19971</c:v>
                </c:pt>
                <c:pt idx="7">
                  <c:v>0</c:v>
                </c:pt>
                <c:pt idx="8">
                  <c:v>0</c:v>
                </c:pt>
                <c:pt idx="9">
                  <c:v>912</c:v>
                </c:pt>
              </c:numCache>
            </c:numRef>
          </c:val>
          <c:extLst>
            <c:ext xmlns:c16="http://schemas.microsoft.com/office/drawing/2014/chart" uri="{C3380CC4-5D6E-409C-BE32-E72D297353CC}">
              <c16:uniqueId val="{00000007-95E9-4888-82EA-49035B83A13D}"/>
            </c:ext>
          </c:extLst>
        </c:ser>
        <c:ser>
          <c:idx val="10"/>
          <c:order val="10"/>
          <c:tx>
            <c:strRef>
              <c:f>'Import. 2201 - eaux'!$C$15</c:f>
              <c:strCache>
                <c:ptCount val="1"/>
                <c:pt idx="0">
                  <c:v>Jordanie</c:v>
                </c:pt>
              </c:strCache>
            </c:strRef>
          </c:tx>
          <c:spPr>
            <a:solidFill>
              <a:srgbClr val="FF3300"/>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eaux'!$D$15:$M$15</c:f>
              <c:numCache>
                <c:formatCode>0</c:formatCode>
                <c:ptCount val="10"/>
                <c:pt idx="0">
                  <c:v>0</c:v>
                </c:pt>
                <c:pt idx="1">
                  <c:v>0</c:v>
                </c:pt>
                <c:pt idx="2">
                  <c:v>0</c:v>
                </c:pt>
                <c:pt idx="3">
                  <c:v>0</c:v>
                </c:pt>
                <c:pt idx="4">
                  <c:v>10</c:v>
                </c:pt>
                <c:pt idx="5">
                  <c:v>2</c:v>
                </c:pt>
                <c:pt idx="6">
                  <c:v>0</c:v>
                </c:pt>
                <c:pt idx="7">
                  <c:v>0</c:v>
                </c:pt>
                <c:pt idx="8">
                  <c:v>0</c:v>
                </c:pt>
                <c:pt idx="9">
                  <c:v>0</c:v>
                </c:pt>
              </c:numCache>
            </c:numRef>
          </c:val>
          <c:extLst>
            <c:ext xmlns:c16="http://schemas.microsoft.com/office/drawing/2014/chart" uri="{C3380CC4-5D6E-409C-BE32-E72D297353CC}">
              <c16:uniqueId val="{00000008-95E9-4888-82EA-49035B83A13D}"/>
            </c:ext>
          </c:extLst>
        </c:ser>
        <c:ser>
          <c:idx val="11"/>
          <c:order val="11"/>
          <c:tx>
            <c:strRef>
              <c:f>'Import. 2201 - eaux'!$C$16</c:f>
              <c:strCache>
                <c:ptCount val="1"/>
                <c:pt idx="0">
                  <c:v>Corée du Sud</c:v>
                </c:pt>
              </c:strCache>
            </c:strRef>
          </c:tx>
          <c:spPr>
            <a:solidFill>
              <a:srgbClr val="FFFF99"/>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eaux'!$D$16:$M$16</c:f>
              <c:numCache>
                <c:formatCode>0</c:formatCode>
                <c:ptCount val="10"/>
                <c:pt idx="0">
                  <c:v>2</c:v>
                </c:pt>
                <c:pt idx="1">
                  <c:v>26</c:v>
                </c:pt>
                <c:pt idx="2">
                  <c:v>0</c:v>
                </c:pt>
                <c:pt idx="3">
                  <c:v>0</c:v>
                </c:pt>
                <c:pt idx="4">
                  <c:v>40</c:v>
                </c:pt>
                <c:pt idx="5">
                  <c:v>0</c:v>
                </c:pt>
                <c:pt idx="6">
                  <c:v>240</c:v>
                </c:pt>
                <c:pt idx="7">
                  <c:v>0</c:v>
                </c:pt>
                <c:pt idx="8">
                  <c:v>0</c:v>
                </c:pt>
                <c:pt idx="9">
                  <c:v>0</c:v>
                </c:pt>
              </c:numCache>
            </c:numRef>
          </c:val>
          <c:extLst>
            <c:ext xmlns:c16="http://schemas.microsoft.com/office/drawing/2014/chart" uri="{C3380CC4-5D6E-409C-BE32-E72D297353CC}">
              <c16:uniqueId val="{00000009-95E9-4888-82EA-49035B83A13D}"/>
            </c:ext>
          </c:extLst>
        </c:ser>
        <c:ser>
          <c:idx val="12"/>
          <c:order val="12"/>
          <c:tx>
            <c:strRef>
              <c:f>'Import. 2201 - eaux'!$C$17</c:f>
              <c:strCache>
                <c:ptCount val="1"/>
                <c:pt idx="0">
                  <c:v>Autres</c:v>
                </c:pt>
              </c:strCache>
            </c:strRef>
          </c:tx>
          <c:spPr>
            <a:solidFill>
              <a:schemeClr val="bg1">
                <a:lumMod val="85000"/>
              </a:schemeClr>
            </a:solidFill>
            <a:ln>
              <a:noFill/>
            </a:ln>
            <a:effectLst/>
          </c:spPr>
          <c:invertIfNegative val="0"/>
          <c:cat>
            <c:strRef>
              <c:f>'Import. 2201 - eaux'!$D$4:$M$4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eaux'!$D$17:$M$17</c:f>
              <c:numCache>
                <c:formatCode>0</c:formatCode>
                <c:ptCount val="10"/>
                <c:pt idx="0">
                  <c:v>109414</c:v>
                </c:pt>
                <c:pt idx="1">
                  <c:v>82975</c:v>
                </c:pt>
                <c:pt idx="2">
                  <c:v>244446</c:v>
                </c:pt>
                <c:pt idx="3">
                  <c:v>245786</c:v>
                </c:pt>
                <c:pt idx="4">
                  <c:v>295780</c:v>
                </c:pt>
                <c:pt idx="5">
                  <c:v>228838</c:v>
                </c:pt>
                <c:pt idx="6">
                  <c:v>1503654</c:v>
                </c:pt>
                <c:pt idx="7">
                  <c:v>31050256</c:v>
                </c:pt>
                <c:pt idx="8">
                  <c:v>59306805</c:v>
                </c:pt>
                <c:pt idx="9">
                  <c:v>0</c:v>
                </c:pt>
              </c:numCache>
            </c:numRef>
          </c:val>
          <c:extLst>
            <c:ext xmlns:c16="http://schemas.microsoft.com/office/drawing/2014/chart" uri="{C3380CC4-5D6E-409C-BE32-E72D297353CC}">
              <c16:uniqueId val="{0000000A-95E9-4888-82EA-49035B83A13D}"/>
            </c:ext>
          </c:extLst>
        </c:ser>
        <c:dLbls>
          <c:showLegendKey val="0"/>
          <c:showVal val="0"/>
          <c:showCatName val="0"/>
          <c:showSerName val="0"/>
          <c:showPercent val="0"/>
          <c:showBubbleSize val="0"/>
        </c:dLbls>
        <c:gapWidth val="150"/>
        <c:overlap val="100"/>
        <c:axId val="525889400"/>
        <c:axId val="525887440"/>
        <c:extLst>
          <c:ext xmlns:c15="http://schemas.microsoft.com/office/drawing/2012/chart" uri="{02D57815-91ED-43cb-92C2-25804820EDAC}">
            <c15:filteredBarSeries>
              <c15:ser>
                <c:idx val="0"/>
                <c:order val="0"/>
                <c:tx>
                  <c:strRef>
                    <c:extLst>
                      <c:ext uri="{02D57815-91ED-43cb-92C2-25804820EDAC}">
                        <c15:formulaRef>
                          <c15:sqref>'Import. 2201 - eaux'!$C$5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2201 - eaux'!$D$4:$M$4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2201 - eaux'!$D$5:$M$5</c15:sqref>
                        </c15:formulaRef>
                      </c:ext>
                    </c:extLst>
                    <c:numCache>
                      <c:formatCode>0</c:formatCode>
                      <c:ptCount val="10"/>
                      <c:pt idx="0">
                        <c:v>193795978</c:v>
                      </c:pt>
                      <c:pt idx="1">
                        <c:v>151238496</c:v>
                      </c:pt>
                      <c:pt idx="2">
                        <c:v>73879877</c:v>
                      </c:pt>
                      <c:pt idx="3">
                        <c:v>80486437</c:v>
                      </c:pt>
                      <c:pt idx="4">
                        <c:v>104334367</c:v>
                      </c:pt>
                      <c:pt idx="5">
                        <c:v>68019808</c:v>
                      </c:pt>
                      <c:pt idx="6">
                        <c:v>74958637</c:v>
                      </c:pt>
                      <c:pt idx="7">
                        <c:v>144192343</c:v>
                      </c:pt>
                      <c:pt idx="8">
                        <c:v>142650169</c:v>
                      </c:pt>
                      <c:pt idx="9">
                        <c:v>342826298</c:v>
                      </c:pt>
                    </c:numCache>
                  </c:numRef>
                </c:val>
                <c:extLst>
                  <c:ext xmlns:c16="http://schemas.microsoft.com/office/drawing/2014/chart" uri="{C3380CC4-5D6E-409C-BE32-E72D297353CC}">
                    <c16:uniqueId val="{0000000B-95E9-4888-82EA-49035B83A13D}"/>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2201 - eaux'!$C$6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2201 - eaux'!$D$4:$M$4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2201 - eaux'!$D$6:$M$6</c15:sqref>
                        </c15:formulaRef>
                      </c:ext>
                    </c:extLst>
                    <c:numCache>
                      <c:formatCode>0</c:formatCode>
                      <c:ptCount val="10"/>
                      <c:pt idx="0">
                        <c:v>9676338</c:v>
                      </c:pt>
                      <c:pt idx="1">
                        <c:v>11480643</c:v>
                      </c:pt>
                      <c:pt idx="2">
                        <c:v>11587130</c:v>
                      </c:pt>
                      <c:pt idx="3">
                        <c:v>12981763</c:v>
                      </c:pt>
                      <c:pt idx="4">
                        <c:v>33222817</c:v>
                      </c:pt>
                      <c:pt idx="5">
                        <c:v>7969801</c:v>
                      </c:pt>
                      <c:pt idx="6">
                        <c:v>12313830</c:v>
                      </c:pt>
                      <c:pt idx="7">
                        <c:v>3182700</c:v>
                      </c:pt>
                      <c:pt idx="8">
                        <c:v>5032943</c:v>
                      </c:pt>
                      <c:pt idx="9">
                        <c:v>13590321</c:v>
                      </c:pt>
                    </c:numCache>
                  </c:numRef>
                </c:val>
                <c:extLst xmlns:c15="http://schemas.microsoft.com/office/drawing/2012/chart">
                  <c:ext xmlns:c16="http://schemas.microsoft.com/office/drawing/2014/chart" uri="{C3380CC4-5D6E-409C-BE32-E72D297353CC}">
                    <c16:uniqueId val="{0000000C-95E9-4888-82EA-49035B83A13D}"/>
                  </c:ext>
                </c:extLst>
              </c15:ser>
            </c15:filteredBarSeries>
          </c:ext>
        </c:extLst>
      </c:barChart>
      <c:catAx>
        <c:axId val="525889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7440"/>
        <c:crosses val="autoZero"/>
        <c:auto val="1"/>
        <c:lblAlgn val="ctr"/>
        <c:lblOffset val="100"/>
        <c:noMultiLvlLbl val="0"/>
      </c:catAx>
      <c:valAx>
        <c:axId val="525887440"/>
        <c:scaling>
          <c:orientation val="minMax"/>
          <c:max val="350000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9400"/>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L)</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9.580790730497768E-2"/>
          <c:y val="0.76710941083570305"/>
          <c:w val="0.88982172502461199"/>
          <c:h val="0.2134616223085335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2201 - eaux'!$C$36</c:f>
              <c:strCache>
                <c:ptCount val="1"/>
                <c:pt idx="0">
                  <c:v>États-Unis</c:v>
                </c:pt>
              </c:strCache>
            </c:strRef>
          </c:tx>
          <c:spPr>
            <a:solidFill>
              <a:srgbClr val="00B050"/>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eaux'!$D$36:$M$36</c:f>
              <c:numCache>
                <c:formatCode>0%</c:formatCode>
                <c:ptCount val="10"/>
                <c:pt idx="0">
                  <c:v>0.93833449938780467</c:v>
                </c:pt>
                <c:pt idx="1">
                  <c:v>0.90831791926838523</c:v>
                </c:pt>
                <c:pt idx="2">
                  <c:v>0.8047113289048925</c:v>
                </c:pt>
                <c:pt idx="3">
                  <c:v>0.80494424172360868</c:v>
                </c:pt>
                <c:pt idx="4">
                  <c:v>0.65486681871563945</c:v>
                </c:pt>
                <c:pt idx="5">
                  <c:v>0.85851993289954598</c:v>
                </c:pt>
                <c:pt idx="6">
                  <c:v>0.78234524194990362</c:v>
                </c:pt>
                <c:pt idx="7">
                  <c:v>0.74515428326176791</c:v>
                </c:pt>
                <c:pt idx="8">
                  <c:v>0.53491460637526478</c:v>
                </c:pt>
                <c:pt idx="9">
                  <c:v>0.95351262113503321</c:v>
                </c:pt>
              </c:numCache>
            </c:numRef>
          </c:val>
          <c:extLst>
            <c:ext xmlns:c16="http://schemas.microsoft.com/office/drawing/2014/chart" uri="{C3380CC4-5D6E-409C-BE32-E72D297353CC}">
              <c16:uniqueId val="{00000000-54BD-474C-9BCE-BD9AE2515505}"/>
            </c:ext>
          </c:extLst>
        </c:ser>
        <c:ser>
          <c:idx val="2"/>
          <c:order val="2"/>
          <c:tx>
            <c:strRef>
              <c:f>'Import. 2201 - eaux'!$C$37</c:f>
              <c:strCache>
                <c:ptCount val="1"/>
                <c:pt idx="0">
                  <c:v>France</c:v>
                </c:pt>
              </c:strCache>
            </c:strRef>
          </c:tx>
          <c:spPr>
            <a:solidFill>
              <a:srgbClr val="00B0F0"/>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eaux'!$D$37:$M$37</c:f>
              <c:numCache>
                <c:formatCode>0%</c:formatCode>
                <c:ptCount val="10"/>
                <c:pt idx="0">
                  <c:v>3.8195194123172155E-2</c:v>
                </c:pt>
                <c:pt idx="1">
                  <c:v>5.6818384388059508E-2</c:v>
                </c:pt>
                <c:pt idx="2">
                  <c:v>0.11597524722462654</c:v>
                </c:pt>
                <c:pt idx="3">
                  <c:v>0.12494850529909779</c:v>
                </c:pt>
                <c:pt idx="4">
                  <c:v>0.28566135835184586</c:v>
                </c:pt>
                <c:pt idx="5">
                  <c:v>8.0147271218407437E-2</c:v>
                </c:pt>
                <c:pt idx="6">
                  <c:v>0.11115560972646821</c:v>
                </c:pt>
                <c:pt idx="7">
                  <c:v>6.7171181204816128E-3</c:v>
                </c:pt>
                <c:pt idx="8">
                  <c:v>1.9619794491796221E-2</c:v>
                </c:pt>
                <c:pt idx="9">
                  <c:v>3.1280196596819999E-2</c:v>
                </c:pt>
              </c:numCache>
            </c:numRef>
          </c:val>
          <c:extLst>
            <c:ext xmlns:c16="http://schemas.microsoft.com/office/drawing/2014/chart" uri="{C3380CC4-5D6E-409C-BE32-E72D297353CC}">
              <c16:uniqueId val="{00000001-54BD-474C-9BCE-BD9AE2515505}"/>
            </c:ext>
          </c:extLst>
        </c:ser>
        <c:ser>
          <c:idx val="3"/>
          <c:order val="3"/>
          <c:tx>
            <c:strRef>
              <c:f>'Import. 2201 - eaux'!$C$38</c:f>
              <c:strCache>
                <c:ptCount val="1"/>
                <c:pt idx="0">
                  <c:v>Italie</c:v>
                </c:pt>
              </c:strCache>
            </c:strRef>
          </c:tx>
          <c:spPr>
            <a:solidFill>
              <a:schemeClr val="accent5">
                <a:lumMod val="40000"/>
                <a:lumOff val="60000"/>
              </a:schemeClr>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eaux'!$D$38:$M$38</c:f>
              <c:numCache>
                <c:formatCode>0%</c:formatCode>
                <c:ptCount val="10"/>
                <c:pt idx="0">
                  <c:v>1.1095983632849181E-2</c:v>
                </c:pt>
                <c:pt idx="1">
                  <c:v>1.7173497943274971E-2</c:v>
                </c:pt>
                <c:pt idx="2">
                  <c:v>3.5596824288161716E-2</c:v>
                </c:pt>
                <c:pt idx="3">
                  <c:v>3.4473249200980285E-2</c:v>
                </c:pt>
                <c:pt idx="4">
                  <c:v>3.0319549453920586E-2</c:v>
                </c:pt>
                <c:pt idx="5">
                  <c:v>3.3953050852481091E-2</c:v>
                </c:pt>
                <c:pt idx="6">
                  <c:v>4.9344026893125073E-2</c:v>
                </c:pt>
                <c:pt idx="7">
                  <c:v>1.5114048046226699E-2</c:v>
                </c:pt>
                <c:pt idx="8">
                  <c:v>1.5661923260672759E-2</c:v>
                </c:pt>
                <c:pt idx="9">
                  <c:v>8.0974213944345654E-3</c:v>
                </c:pt>
              </c:numCache>
            </c:numRef>
          </c:val>
          <c:extLst>
            <c:ext xmlns:c16="http://schemas.microsoft.com/office/drawing/2014/chart" uri="{C3380CC4-5D6E-409C-BE32-E72D297353CC}">
              <c16:uniqueId val="{00000002-54BD-474C-9BCE-BD9AE2515505}"/>
            </c:ext>
          </c:extLst>
        </c:ser>
        <c:ser>
          <c:idx val="4"/>
          <c:order val="4"/>
          <c:tx>
            <c:strRef>
              <c:f>'Import. 2201 - eaux'!$C$39</c:f>
              <c:strCache>
                <c:ptCount val="1"/>
                <c:pt idx="0">
                  <c:v>Fidji</c:v>
                </c:pt>
              </c:strCache>
            </c:strRef>
          </c:tx>
          <c:spPr>
            <a:solidFill>
              <a:schemeClr val="bg2">
                <a:lumMod val="90000"/>
              </a:schemeClr>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eaux'!$D$39:$M$39</c:f>
              <c:numCache>
                <c:formatCode>0%</c:formatCode>
                <c:ptCount val="10"/>
                <c:pt idx="0">
                  <c:v>9.4987729827912121E-3</c:v>
                </c:pt>
                <c:pt idx="1">
                  <c:v>1.3737170462208246E-2</c:v>
                </c:pt>
                <c:pt idx="2">
                  <c:v>2.8841710172311196E-2</c:v>
                </c:pt>
                <c:pt idx="3">
                  <c:v>2.6857817050592016E-2</c:v>
                </c:pt>
                <c:pt idx="4">
                  <c:v>2.1778490303199904E-2</c:v>
                </c:pt>
                <c:pt idx="5">
                  <c:v>2.0057907249605881E-2</c:v>
                </c:pt>
                <c:pt idx="6">
                  <c:v>3.3099587976766438E-2</c:v>
                </c:pt>
                <c:pt idx="7">
                  <c:v>1.7433970124197232E-2</c:v>
                </c:pt>
                <c:pt idx="8">
                  <c:v>1.3558750147712758E-2</c:v>
                </c:pt>
                <c:pt idx="9">
                  <c:v>6.614434228730026E-3</c:v>
                </c:pt>
              </c:numCache>
            </c:numRef>
          </c:val>
          <c:extLst>
            <c:ext xmlns:c16="http://schemas.microsoft.com/office/drawing/2014/chart" uri="{C3380CC4-5D6E-409C-BE32-E72D297353CC}">
              <c16:uniqueId val="{00000003-54BD-474C-9BCE-BD9AE2515505}"/>
            </c:ext>
          </c:extLst>
        </c:ser>
        <c:ser>
          <c:idx val="5"/>
          <c:order val="5"/>
          <c:tx>
            <c:strRef>
              <c:f>'Import. 2201 - eaux'!$C$40</c:f>
              <c:strCache>
                <c:ptCount val="1"/>
                <c:pt idx="0">
                  <c:v>Espagne</c:v>
                </c:pt>
              </c:strCache>
            </c:strRef>
          </c:tx>
          <c:spPr>
            <a:solidFill>
              <a:schemeClr val="accent5"/>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eaux'!$D$40:$M$40</c:f>
              <c:numCache>
                <c:formatCode>0%</c:formatCode>
                <c:ptCount val="10"/>
                <c:pt idx="0">
                  <c:v>6.1802624201003802E-4</c:v>
                </c:pt>
                <c:pt idx="1">
                  <c:v>1.7963415875280853E-3</c:v>
                </c:pt>
                <c:pt idx="2">
                  <c:v>5.0711508358358528E-3</c:v>
                </c:pt>
                <c:pt idx="3">
                  <c:v>1.7566189443818962E-3</c:v>
                </c:pt>
                <c:pt idx="4">
                  <c:v>1.8194867660432539E-3</c:v>
                </c:pt>
                <c:pt idx="5">
                  <c:v>2.363032250840814E-3</c:v>
                </c:pt>
                <c:pt idx="6">
                  <c:v>2.5089570398672003E-3</c:v>
                </c:pt>
                <c:pt idx="7">
                  <c:v>2.4143445675197886E-4</c:v>
                </c:pt>
                <c:pt idx="8">
                  <c:v>0</c:v>
                </c:pt>
                <c:pt idx="9">
                  <c:v>2.6438461847521396E-4</c:v>
                </c:pt>
              </c:numCache>
            </c:numRef>
          </c:val>
          <c:extLst>
            <c:ext xmlns:c16="http://schemas.microsoft.com/office/drawing/2014/chart" uri="{C3380CC4-5D6E-409C-BE32-E72D297353CC}">
              <c16:uniqueId val="{00000004-54BD-474C-9BCE-BD9AE2515505}"/>
            </c:ext>
          </c:extLst>
        </c:ser>
        <c:ser>
          <c:idx val="6"/>
          <c:order val="6"/>
          <c:tx>
            <c:strRef>
              <c:f>'Import. 2201 - eaux'!$C$41</c:f>
              <c:strCache>
                <c:ptCount val="1"/>
                <c:pt idx="0">
                  <c:v>Chine</c:v>
                </c:pt>
              </c:strCache>
            </c:strRef>
          </c:tx>
          <c:spPr>
            <a:solidFill>
              <a:schemeClr val="accent6"/>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eaux'!$D$41:$M$41</c:f>
              <c:numCache>
                <c:formatCode>0%</c:formatCode>
                <c:ptCount val="10"/>
                <c:pt idx="0">
                  <c:v>2.0805385341898064E-5</c:v>
                </c:pt>
                <c:pt idx="1">
                  <c:v>2.1641315449209439E-5</c:v>
                </c:pt>
                <c:pt idx="2">
                  <c:v>2.6678441817113474E-5</c:v>
                </c:pt>
                <c:pt idx="3">
                  <c:v>3.7273360727845365E-7</c:v>
                </c:pt>
                <c:pt idx="4">
                  <c:v>0</c:v>
                </c:pt>
                <c:pt idx="5">
                  <c:v>8.0858799248595353E-7</c:v>
                </c:pt>
                <c:pt idx="6">
                  <c:v>4.3223838234945493E-6</c:v>
                </c:pt>
                <c:pt idx="7">
                  <c:v>0</c:v>
                </c:pt>
                <c:pt idx="8">
                  <c:v>4.9494508485300147E-4</c:v>
                </c:pt>
                <c:pt idx="9">
                  <c:v>2.1375548033365866E-4</c:v>
                </c:pt>
              </c:numCache>
            </c:numRef>
          </c:val>
          <c:extLst>
            <c:ext xmlns:c16="http://schemas.microsoft.com/office/drawing/2014/chart" uri="{C3380CC4-5D6E-409C-BE32-E72D297353CC}">
              <c16:uniqueId val="{00000005-54BD-474C-9BCE-BD9AE2515505}"/>
            </c:ext>
          </c:extLst>
        </c:ser>
        <c:ser>
          <c:idx val="7"/>
          <c:order val="7"/>
          <c:tx>
            <c:strRef>
              <c:f>'Import. 2201 - eaux'!$C$42</c:f>
              <c:strCache>
                <c:ptCount val="1"/>
                <c:pt idx="0">
                  <c:v>Norvège</c:v>
                </c:pt>
              </c:strCache>
            </c:strRef>
          </c:tx>
          <c:spPr>
            <a:solidFill>
              <a:schemeClr val="accent4">
                <a:lumMod val="40000"/>
                <a:lumOff val="60000"/>
              </a:schemeClr>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eaux'!$D$42:$M$42</c:f>
              <c:numCache>
                <c:formatCode>0%</c:formatCode>
                <c:ptCount val="10"/>
                <c:pt idx="0">
                  <c:v>1.6339554786838765E-3</c:v>
                </c:pt>
                <c:pt idx="1">
                  <c:v>1.514528417420919E-3</c:v>
                </c:pt>
                <c:pt idx="2">
                  <c:v>6.2495501988992213E-3</c:v>
                </c:pt>
                <c:pt idx="3">
                  <c:v>3.6955418960836844E-3</c:v>
                </c:pt>
                <c:pt idx="4">
                  <c:v>2.4879050639182005E-3</c:v>
                </c:pt>
                <c:pt idx="5">
                  <c:v>1.2560458859278167E-3</c:v>
                </c:pt>
                <c:pt idx="6">
                  <c:v>1.212842223905432E-3</c:v>
                </c:pt>
                <c:pt idx="7">
                  <c:v>0</c:v>
                </c:pt>
                <c:pt idx="8">
                  <c:v>0</c:v>
                </c:pt>
                <c:pt idx="9">
                  <c:v>1.4526306847090242E-5</c:v>
                </c:pt>
              </c:numCache>
            </c:numRef>
          </c:val>
          <c:extLst>
            <c:ext xmlns:c16="http://schemas.microsoft.com/office/drawing/2014/chart" uri="{C3380CC4-5D6E-409C-BE32-E72D297353CC}">
              <c16:uniqueId val="{00000006-54BD-474C-9BCE-BD9AE2515505}"/>
            </c:ext>
          </c:extLst>
        </c:ser>
        <c:ser>
          <c:idx val="8"/>
          <c:order val="8"/>
          <c:tx>
            <c:strRef>
              <c:f>'Import. 2201 - eaux'!$C$43</c:f>
              <c:strCache>
                <c:ptCount val="1"/>
                <c:pt idx="0">
                  <c:v>Japon</c:v>
                </c:pt>
              </c:strCache>
            </c:strRef>
          </c:tx>
          <c:spPr>
            <a:solidFill>
              <a:srgbClr val="FFFF00"/>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eaux'!$D$43:$M$43</c:f>
              <c:numCache>
                <c:formatCode>0%</c:formatCode>
                <c:ptCount val="10"/>
                <c:pt idx="0">
                  <c:v>3.8169006789191469E-5</c:v>
                </c:pt>
                <c:pt idx="1">
                  <c:v>7.1707933408700385E-5</c:v>
                </c:pt>
                <c:pt idx="2">
                  <c:v>2.1881465774503117E-4</c:v>
                </c:pt>
                <c:pt idx="3">
                  <c:v>2.6989640503032828E-4</c:v>
                </c:pt>
                <c:pt idx="4">
                  <c:v>2.3098812685565055E-4</c:v>
                </c:pt>
                <c:pt idx="5">
                  <c:v>3.3763694246240742E-4</c:v>
                </c:pt>
                <c:pt idx="6">
                  <c:v>2.6642693623151126E-4</c:v>
                </c:pt>
                <c:pt idx="7">
                  <c:v>0</c:v>
                </c:pt>
                <c:pt idx="8">
                  <c:v>0</c:v>
                </c:pt>
                <c:pt idx="9">
                  <c:v>2.6602393262141169E-6</c:v>
                </c:pt>
              </c:numCache>
            </c:numRef>
          </c:val>
          <c:extLst>
            <c:ext xmlns:c16="http://schemas.microsoft.com/office/drawing/2014/chart" uri="{C3380CC4-5D6E-409C-BE32-E72D297353CC}">
              <c16:uniqueId val="{00000007-54BD-474C-9BCE-BD9AE2515505}"/>
            </c:ext>
          </c:extLst>
        </c:ser>
        <c:ser>
          <c:idx val="9"/>
          <c:order val="9"/>
          <c:tx>
            <c:strRef>
              <c:f>'Import. 2201 - eaux'!$C$44</c:f>
              <c:strCache>
                <c:ptCount val="1"/>
                <c:pt idx="0">
                  <c:v>Jordanie</c:v>
                </c:pt>
              </c:strCache>
            </c:strRef>
          </c:tx>
          <c:spPr>
            <a:solidFill>
              <a:srgbClr val="FF3300"/>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eaux'!$D$44:$M$44</c:f>
              <c:numCache>
                <c:formatCode>0%</c:formatCode>
                <c:ptCount val="10"/>
                <c:pt idx="0">
                  <c:v>0</c:v>
                </c:pt>
                <c:pt idx="1">
                  <c:v>0</c:v>
                </c:pt>
                <c:pt idx="2">
                  <c:v>0</c:v>
                </c:pt>
                <c:pt idx="3">
                  <c:v>0</c:v>
                </c:pt>
                <c:pt idx="4">
                  <c:v>9.5845695790726368E-8</c:v>
                </c:pt>
                <c:pt idx="5">
                  <c:v>2.9403199726761944E-8</c:v>
                </c:pt>
                <c:pt idx="6">
                  <c:v>0</c:v>
                </c:pt>
                <c:pt idx="7">
                  <c:v>0</c:v>
                </c:pt>
                <c:pt idx="8">
                  <c:v>0</c:v>
                </c:pt>
                <c:pt idx="9">
                  <c:v>0</c:v>
                </c:pt>
              </c:numCache>
            </c:numRef>
          </c:val>
          <c:extLst>
            <c:ext xmlns:c16="http://schemas.microsoft.com/office/drawing/2014/chart" uri="{C3380CC4-5D6E-409C-BE32-E72D297353CC}">
              <c16:uniqueId val="{00000008-54BD-474C-9BCE-BD9AE2515505}"/>
            </c:ext>
          </c:extLst>
        </c:ser>
        <c:ser>
          <c:idx val="10"/>
          <c:order val="10"/>
          <c:tx>
            <c:strRef>
              <c:f>'Import. 2201 - eaux'!$C$45</c:f>
              <c:strCache>
                <c:ptCount val="1"/>
                <c:pt idx="0">
                  <c:v>Corée du Sud</c:v>
                </c:pt>
              </c:strCache>
            </c:strRef>
          </c:tx>
          <c:spPr>
            <a:solidFill>
              <a:srgbClr val="FFFF99"/>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eaux'!$D$45:$M$45</c:f>
              <c:numCache>
                <c:formatCode>0%</c:formatCode>
                <c:ptCount val="10"/>
                <c:pt idx="0">
                  <c:v>1.0320131618004994E-8</c:v>
                </c:pt>
                <c:pt idx="1">
                  <c:v>1.7191390213243061E-7</c:v>
                </c:pt>
                <c:pt idx="2">
                  <c:v>0</c:v>
                </c:pt>
                <c:pt idx="3">
                  <c:v>0</c:v>
                </c:pt>
                <c:pt idx="4">
                  <c:v>3.8338278316290547E-7</c:v>
                </c:pt>
                <c:pt idx="5">
                  <c:v>0</c:v>
                </c:pt>
                <c:pt idx="6">
                  <c:v>3.2017657951811478E-6</c:v>
                </c:pt>
                <c:pt idx="7">
                  <c:v>0</c:v>
                </c:pt>
                <c:pt idx="8">
                  <c:v>0</c:v>
                </c:pt>
                <c:pt idx="9">
                  <c:v>0</c:v>
                </c:pt>
              </c:numCache>
            </c:numRef>
          </c:val>
          <c:extLst>
            <c:ext xmlns:c16="http://schemas.microsoft.com/office/drawing/2014/chart" uri="{C3380CC4-5D6E-409C-BE32-E72D297353CC}">
              <c16:uniqueId val="{00000009-54BD-474C-9BCE-BD9AE2515505}"/>
            </c:ext>
          </c:extLst>
        </c:ser>
        <c:ser>
          <c:idx val="11"/>
          <c:order val="11"/>
          <c:tx>
            <c:strRef>
              <c:f>'Import. 2201 - eaux'!$C$46</c:f>
              <c:strCache>
                <c:ptCount val="1"/>
                <c:pt idx="0">
                  <c:v>Autres</c:v>
                </c:pt>
              </c:strCache>
            </c:strRef>
          </c:tx>
          <c:spPr>
            <a:solidFill>
              <a:schemeClr val="bg1">
                <a:lumMod val="85000"/>
              </a:schemeClr>
            </a:solidFill>
            <a:ln>
              <a:noFill/>
            </a:ln>
            <a:effectLst/>
          </c:spPr>
          <c:invertIfNegative val="0"/>
          <c:cat>
            <c:strRef>
              <c:f>'Import. 2201 - eaux'!$D$34:$M$34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2201 - eaux'!$D$46:$M$46</c:f>
              <c:numCache>
                <c:formatCode>0%</c:formatCode>
                <c:ptCount val="10"/>
                <c:pt idx="0">
                  <c:v>5.645834404261991E-4</c:v>
                </c:pt>
                <c:pt idx="1">
                  <c:v>5.4863677036301657E-4</c:v>
                </c:pt>
                <c:pt idx="2">
                  <c:v>3.3086952757108677E-3</c:v>
                </c:pt>
                <c:pt idx="3">
                  <c:v>3.0537567466180668E-3</c:v>
                </c:pt>
                <c:pt idx="4">
                  <c:v>2.8349239900981047E-3</c:v>
                </c:pt>
                <c:pt idx="5">
                  <c:v>3.3642847095363749E-3</c:v>
                </c:pt>
                <c:pt idx="6">
                  <c:v>2.0059783104113806E-2</c:v>
                </c:pt>
                <c:pt idx="7">
                  <c:v>0.21533914599057455</c:v>
                </c:pt>
                <c:pt idx="8">
                  <c:v>0.41574998063970048</c:v>
                </c:pt>
                <c:pt idx="9">
                  <c:v>0</c:v>
                </c:pt>
              </c:numCache>
            </c:numRef>
          </c:val>
          <c:extLst>
            <c:ext xmlns:c16="http://schemas.microsoft.com/office/drawing/2014/chart" uri="{C3380CC4-5D6E-409C-BE32-E72D297353CC}">
              <c16:uniqueId val="{0000000A-54BD-474C-9BCE-BD9AE2515505}"/>
            </c:ext>
          </c:extLst>
        </c:ser>
        <c:dLbls>
          <c:showLegendKey val="0"/>
          <c:showVal val="0"/>
          <c:showCatName val="0"/>
          <c:showSerName val="0"/>
          <c:showPercent val="0"/>
          <c:showBubbleSize val="0"/>
        </c:dLbls>
        <c:gapWidth val="150"/>
        <c:overlap val="100"/>
        <c:axId val="525888224"/>
        <c:axId val="525887832"/>
        <c:extLst>
          <c:ext xmlns:c15="http://schemas.microsoft.com/office/drawing/2012/chart" uri="{02D57815-91ED-43cb-92C2-25804820EDAC}">
            <c15:filteredBarSeries>
              <c15:ser>
                <c:idx val="0"/>
                <c:order val="0"/>
                <c:tx>
                  <c:strRef>
                    <c:extLst>
                      <c:ext uri="{02D57815-91ED-43cb-92C2-25804820EDAC}">
                        <c15:formulaRef>
                          <c15:sqref>'Import. 2201 - eaux'!$C$35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2201 - eaux'!$D$34:$M$34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2201 - eaux'!$D$35:$M$35</c15:sqref>
                        </c15:formulaRef>
                      </c:ext>
                    </c:extLst>
                    <c:numCache>
                      <c:formatCode>0%</c:formatCode>
                      <c:ptCount val="10"/>
                      <c:pt idx="0">
                        <c:v>0.9994354165595738</c:v>
                      </c:pt>
                      <c:pt idx="1">
                        <c:v>0.99945136322963701</c:v>
                      </c:pt>
                      <c:pt idx="2">
                        <c:v>0.99669130472428913</c:v>
                      </c:pt>
                      <c:pt idx="3">
                        <c:v>0.99694624325338199</c:v>
                      </c:pt>
                      <c:pt idx="4">
                        <c:v>0.9971650760099019</c:v>
                      </c:pt>
                      <c:pt idx="5">
                        <c:v>0.99663571529046369</c:v>
                      </c:pt>
                      <c:pt idx="6">
                        <c:v>0.97994021689588617</c:v>
                      </c:pt>
                      <c:pt idx="7">
                        <c:v>0.78466085400942542</c:v>
                      </c:pt>
                      <c:pt idx="8">
                        <c:v>0.58425001936029952</c:v>
                      </c:pt>
                      <c:pt idx="9">
                        <c:v>1</c:v>
                      </c:pt>
                    </c:numCache>
                  </c:numRef>
                </c:val>
                <c:extLst>
                  <c:ext xmlns:c16="http://schemas.microsoft.com/office/drawing/2014/chart" uri="{C3380CC4-5D6E-409C-BE32-E72D297353CC}">
                    <c16:uniqueId val="{0000000B-54BD-474C-9BCE-BD9AE2515505}"/>
                  </c:ext>
                </c:extLst>
              </c15:ser>
            </c15:filteredBarSeries>
          </c:ext>
        </c:extLst>
      </c:barChart>
      <c:catAx>
        <c:axId val="525888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7832"/>
        <c:crosses val="autoZero"/>
        <c:auto val="1"/>
        <c:lblAlgn val="ctr"/>
        <c:lblOffset val="100"/>
        <c:noMultiLvlLbl val="0"/>
      </c:catAx>
      <c:valAx>
        <c:axId val="52588783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88224"/>
        <c:crosses val="autoZero"/>
        <c:crossBetween val="between"/>
      </c:valAx>
      <c:spPr>
        <a:noFill/>
        <a:ln>
          <a:noFill/>
        </a:ln>
        <a:effectLst/>
      </c:spPr>
    </c:plotArea>
    <c:legend>
      <c:legendPos val="b"/>
      <c:layout>
        <c:manualLayout>
          <c:xMode val="edge"/>
          <c:yMode val="edge"/>
          <c:x val="9.6242307696846011E-2"/>
          <c:y val="0.76710947021657427"/>
          <c:w val="0.88886521471696667"/>
          <c:h val="0.2134615678815292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2202 - eaux ar.'!$C$7</c:f>
              <c:strCache>
                <c:ptCount val="1"/>
                <c:pt idx="0">
                  <c:v>États-Unis</c:v>
                </c:pt>
              </c:strCache>
            </c:strRef>
          </c:tx>
          <c:spPr>
            <a:solidFill>
              <a:srgbClr val="00B050"/>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ar.'!$D$7:$M$7</c:f>
              <c:numCache>
                <c:formatCode>0</c:formatCode>
                <c:ptCount val="10"/>
                <c:pt idx="0">
                  <c:v>140473806</c:v>
                </c:pt>
                <c:pt idx="1">
                  <c:v>131426245</c:v>
                </c:pt>
                <c:pt idx="2">
                  <c:v>127626225</c:v>
                </c:pt>
                <c:pt idx="3">
                  <c:v>127493922</c:v>
                </c:pt>
                <c:pt idx="4">
                  <c:v>133566556</c:v>
                </c:pt>
                <c:pt idx="5">
                  <c:v>121879513</c:v>
                </c:pt>
                <c:pt idx="6">
                  <c:v>123282370</c:v>
                </c:pt>
                <c:pt idx="7">
                  <c:v>88635936</c:v>
                </c:pt>
                <c:pt idx="8">
                  <c:v>97385951</c:v>
                </c:pt>
                <c:pt idx="9">
                  <c:v>119535535</c:v>
                </c:pt>
              </c:numCache>
            </c:numRef>
          </c:val>
          <c:extLst>
            <c:ext xmlns:c16="http://schemas.microsoft.com/office/drawing/2014/chart" uri="{C3380CC4-5D6E-409C-BE32-E72D297353CC}">
              <c16:uniqueId val="{00000000-98DE-4450-9642-96E4A6E38457}"/>
            </c:ext>
          </c:extLst>
        </c:ser>
        <c:ser>
          <c:idx val="3"/>
          <c:order val="3"/>
          <c:tx>
            <c:strRef>
              <c:f>'Import. 2202 - eaux ar.'!$C$8</c:f>
              <c:strCache>
                <c:ptCount val="1"/>
                <c:pt idx="0">
                  <c:v>Chine</c:v>
                </c:pt>
              </c:strCache>
            </c:strRef>
          </c:tx>
          <c:spPr>
            <a:solidFill>
              <a:schemeClr val="accent6"/>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ar.'!$D$8:$M$8</c:f>
              <c:numCache>
                <c:formatCode>0</c:formatCode>
                <c:ptCount val="10"/>
                <c:pt idx="0">
                  <c:v>681474</c:v>
                </c:pt>
                <c:pt idx="1">
                  <c:v>917215</c:v>
                </c:pt>
                <c:pt idx="2">
                  <c:v>517410</c:v>
                </c:pt>
                <c:pt idx="3">
                  <c:v>719763</c:v>
                </c:pt>
                <c:pt idx="4">
                  <c:v>707506</c:v>
                </c:pt>
                <c:pt idx="5">
                  <c:v>17241090</c:v>
                </c:pt>
                <c:pt idx="6">
                  <c:v>379584</c:v>
                </c:pt>
                <c:pt idx="7">
                  <c:v>0</c:v>
                </c:pt>
                <c:pt idx="8">
                  <c:v>119348</c:v>
                </c:pt>
                <c:pt idx="9">
                  <c:v>18071629</c:v>
                </c:pt>
              </c:numCache>
            </c:numRef>
          </c:val>
          <c:extLst>
            <c:ext xmlns:c16="http://schemas.microsoft.com/office/drawing/2014/chart" uri="{C3380CC4-5D6E-409C-BE32-E72D297353CC}">
              <c16:uniqueId val="{00000001-98DE-4450-9642-96E4A6E38457}"/>
            </c:ext>
          </c:extLst>
        </c:ser>
        <c:ser>
          <c:idx val="4"/>
          <c:order val="4"/>
          <c:tx>
            <c:strRef>
              <c:f>'Import. 2202 - eaux ar.'!$C$9</c:f>
              <c:strCache>
                <c:ptCount val="1"/>
                <c:pt idx="0">
                  <c:v>Thaïlande</c:v>
                </c:pt>
              </c:strCache>
            </c:strRef>
          </c:tx>
          <c:spPr>
            <a:solidFill>
              <a:schemeClr val="accent6">
                <a:lumMod val="40000"/>
                <a:lumOff val="60000"/>
              </a:schemeClr>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ar.'!$D$9:$M$9</c:f>
              <c:numCache>
                <c:formatCode>0</c:formatCode>
                <c:ptCount val="10"/>
                <c:pt idx="0">
                  <c:v>806491</c:v>
                </c:pt>
                <c:pt idx="1">
                  <c:v>914098</c:v>
                </c:pt>
                <c:pt idx="2">
                  <c:v>806003</c:v>
                </c:pt>
                <c:pt idx="3">
                  <c:v>850429</c:v>
                </c:pt>
                <c:pt idx="4">
                  <c:v>675311</c:v>
                </c:pt>
                <c:pt idx="5">
                  <c:v>575515</c:v>
                </c:pt>
                <c:pt idx="6">
                  <c:v>1238357</c:v>
                </c:pt>
                <c:pt idx="7">
                  <c:v>130173</c:v>
                </c:pt>
                <c:pt idx="8">
                  <c:v>169913</c:v>
                </c:pt>
                <c:pt idx="9">
                  <c:v>17778609</c:v>
                </c:pt>
              </c:numCache>
            </c:numRef>
          </c:val>
          <c:extLst>
            <c:ext xmlns:c16="http://schemas.microsoft.com/office/drawing/2014/chart" uri="{C3380CC4-5D6E-409C-BE32-E72D297353CC}">
              <c16:uniqueId val="{00000002-98DE-4450-9642-96E4A6E38457}"/>
            </c:ext>
          </c:extLst>
        </c:ser>
        <c:ser>
          <c:idx val="5"/>
          <c:order val="5"/>
          <c:tx>
            <c:strRef>
              <c:f>'Import. 2202 - eaux ar.'!$C$10</c:f>
              <c:strCache>
                <c:ptCount val="1"/>
                <c:pt idx="0">
                  <c:v>Italie</c:v>
                </c:pt>
              </c:strCache>
            </c:strRef>
          </c:tx>
          <c:spPr>
            <a:solidFill>
              <a:schemeClr val="accent5">
                <a:lumMod val="40000"/>
                <a:lumOff val="60000"/>
              </a:schemeClr>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ar.'!$D$10:$M$10</c:f>
              <c:numCache>
                <c:formatCode>0</c:formatCode>
                <c:ptCount val="10"/>
                <c:pt idx="0">
                  <c:v>2387476</c:v>
                </c:pt>
                <c:pt idx="1">
                  <c:v>1958760</c:v>
                </c:pt>
                <c:pt idx="2">
                  <c:v>2006858</c:v>
                </c:pt>
                <c:pt idx="3">
                  <c:v>2485023</c:v>
                </c:pt>
                <c:pt idx="4">
                  <c:v>2447337</c:v>
                </c:pt>
                <c:pt idx="5">
                  <c:v>2405995</c:v>
                </c:pt>
                <c:pt idx="6">
                  <c:v>2433710</c:v>
                </c:pt>
                <c:pt idx="7">
                  <c:v>606090</c:v>
                </c:pt>
                <c:pt idx="8">
                  <c:v>148880</c:v>
                </c:pt>
                <c:pt idx="9">
                  <c:v>1316316</c:v>
                </c:pt>
              </c:numCache>
            </c:numRef>
          </c:val>
          <c:extLst>
            <c:ext xmlns:c16="http://schemas.microsoft.com/office/drawing/2014/chart" uri="{C3380CC4-5D6E-409C-BE32-E72D297353CC}">
              <c16:uniqueId val="{00000003-98DE-4450-9642-96E4A6E38457}"/>
            </c:ext>
          </c:extLst>
        </c:ser>
        <c:ser>
          <c:idx val="6"/>
          <c:order val="6"/>
          <c:tx>
            <c:strRef>
              <c:f>'Import. 2202 - eaux ar.'!$C$11</c:f>
              <c:strCache>
                <c:ptCount val="1"/>
                <c:pt idx="0">
                  <c:v>Corée du Sud</c:v>
                </c:pt>
              </c:strCache>
            </c:strRef>
          </c:tx>
          <c:spPr>
            <a:solidFill>
              <a:srgbClr val="FFFF99"/>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ar.'!$D$11:$M$11</c:f>
              <c:numCache>
                <c:formatCode>0</c:formatCode>
                <c:ptCount val="10"/>
                <c:pt idx="0">
                  <c:v>2892661</c:v>
                </c:pt>
                <c:pt idx="1">
                  <c:v>3194665</c:v>
                </c:pt>
                <c:pt idx="2">
                  <c:v>2908826</c:v>
                </c:pt>
                <c:pt idx="3">
                  <c:v>5203337</c:v>
                </c:pt>
                <c:pt idx="4">
                  <c:v>3772391</c:v>
                </c:pt>
                <c:pt idx="5">
                  <c:v>2054272</c:v>
                </c:pt>
                <c:pt idx="6">
                  <c:v>1302546</c:v>
                </c:pt>
                <c:pt idx="7">
                  <c:v>63136</c:v>
                </c:pt>
                <c:pt idx="8">
                  <c:v>435633</c:v>
                </c:pt>
                <c:pt idx="9">
                  <c:v>986856</c:v>
                </c:pt>
              </c:numCache>
            </c:numRef>
          </c:val>
          <c:extLst>
            <c:ext xmlns:c16="http://schemas.microsoft.com/office/drawing/2014/chart" uri="{C3380CC4-5D6E-409C-BE32-E72D297353CC}">
              <c16:uniqueId val="{00000004-98DE-4450-9642-96E4A6E38457}"/>
            </c:ext>
          </c:extLst>
        </c:ser>
        <c:ser>
          <c:idx val="7"/>
          <c:order val="7"/>
          <c:tx>
            <c:strRef>
              <c:f>'Import. 2202 - eaux ar.'!$C$12</c:f>
              <c:strCache>
                <c:ptCount val="1"/>
                <c:pt idx="0">
                  <c:v>Allemagne</c:v>
                </c:pt>
              </c:strCache>
            </c:strRef>
          </c:tx>
          <c:spPr>
            <a:solidFill>
              <a:schemeClr val="tx2">
                <a:lumMod val="60000"/>
                <a:lumOff val="40000"/>
              </a:schemeClr>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ar.'!$D$12:$M$12</c:f>
              <c:numCache>
                <c:formatCode>0</c:formatCode>
                <c:ptCount val="10"/>
                <c:pt idx="0">
                  <c:v>192355</c:v>
                </c:pt>
                <c:pt idx="1">
                  <c:v>178828</c:v>
                </c:pt>
                <c:pt idx="2">
                  <c:v>231907</c:v>
                </c:pt>
                <c:pt idx="3">
                  <c:v>205772</c:v>
                </c:pt>
                <c:pt idx="4">
                  <c:v>254844</c:v>
                </c:pt>
                <c:pt idx="5">
                  <c:v>288338</c:v>
                </c:pt>
                <c:pt idx="6">
                  <c:v>680188</c:v>
                </c:pt>
                <c:pt idx="7">
                  <c:v>21682</c:v>
                </c:pt>
                <c:pt idx="8">
                  <c:v>141753</c:v>
                </c:pt>
                <c:pt idx="9">
                  <c:v>434690</c:v>
                </c:pt>
              </c:numCache>
            </c:numRef>
          </c:val>
          <c:extLst>
            <c:ext xmlns:c16="http://schemas.microsoft.com/office/drawing/2014/chart" uri="{C3380CC4-5D6E-409C-BE32-E72D297353CC}">
              <c16:uniqueId val="{00000005-98DE-4450-9642-96E4A6E38457}"/>
            </c:ext>
          </c:extLst>
        </c:ser>
        <c:ser>
          <c:idx val="8"/>
          <c:order val="8"/>
          <c:tx>
            <c:strRef>
              <c:f>'Import. 2202 - eaux ar.'!$C$13</c:f>
              <c:strCache>
                <c:ptCount val="1"/>
                <c:pt idx="0">
                  <c:v>Japon</c:v>
                </c:pt>
              </c:strCache>
            </c:strRef>
          </c:tx>
          <c:spPr>
            <a:solidFill>
              <a:srgbClr val="FFFF00"/>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ar.'!$D$13:$M$13</c:f>
              <c:numCache>
                <c:formatCode>0</c:formatCode>
                <c:ptCount val="10"/>
                <c:pt idx="0">
                  <c:v>77603</c:v>
                </c:pt>
                <c:pt idx="1">
                  <c:v>87763</c:v>
                </c:pt>
                <c:pt idx="2">
                  <c:v>88491</c:v>
                </c:pt>
                <c:pt idx="3">
                  <c:v>133652</c:v>
                </c:pt>
                <c:pt idx="4">
                  <c:v>496301</c:v>
                </c:pt>
                <c:pt idx="5">
                  <c:v>583761</c:v>
                </c:pt>
                <c:pt idx="6">
                  <c:v>140372</c:v>
                </c:pt>
                <c:pt idx="7">
                  <c:v>84359</c:v>
                </c:pt>
                <c:pt idx="8">
                  <c:v>117040</c:v>
                </c:pt>
                <c:pt idx="9">
                  <c:v>361167</c:v>
                </c:pt>
              </c:numCache>
            </c:numRef>
          </c:val>
          <c:extLst>
            <c:ext xmlns:c16="http://schemas.microsoft.com/office/drawing/2014/chart" uri="{C3380CC4-5D6E-409C-BE32-E72D297353CC}">
              <c16:uniqueId val="{00000006-98DE-4450-9642-96E4A6E38457}"/>
            </c:ext>
          </c:extLst>
        </c:ser>
        <c:ser>
          <c:idx val="9"/>
          <c:order val="9"/>
          <c:tx>
            <c:strRef>
              <c:f>'Import. 2202 - eaux ar.'!$C$14</c:f>
              <c:strCache>
                <c:ptCount val="1"/>
                <c:pt idx="0">
                  <c:v>Guatemala</c:v>
                </c:pt>
              </c:strCache>
            </c:strRef>
          </c:tx>
          <c:spPr>
            <a:solidFill>
              <a:srgbClr val="00CC99"/>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ar.'!$D$14:$M$14</c:f>
              <c:numCache>
                <c:formatCode>0</c:formatCode>
                <c:ptCount val="10"/>
                <c:pt idx="0">
                  <c:v>1782444</c:v>
                </c:pt>
                <c:pt idx="1">
                  <c:v>903050</c:v>
                </c:pt>
                <c:pt idx="2">
                  <c:v>807321</c:v>
                </c:pt>
                <c:pt idx="3">
                  <c:v>674074</c:v>
                </c:pt>
                <c:pt idx="4">
                  <c:v>215234</c:v>
                </c:pt>
                <c:pt idx="5">
                  <c:v>172568</c:v>
                </c:pt>
                <c:pt idx="6">
                  <c:v>842363</c:v>
                </c:pt>
                <c:pt idx="7">
                  <c:v>420827</c:v>
                </c:pt>
                <c:pt idx="8">
                  <c:v>556768</c:v>
                </c:pt>
                <c:pt idx="9">
                  <c:v>281538</c:v>
                </c:pt>
              </c:numCache>
            </c:numRef>
          </c:val>
          <c:extLst>
            <c:ext xmlns:c16="http://schemas.microsoft.com/office/drawing/2014/chart" uri="{C3380CC4-5D6E-409C-BE32-E72D297353CC}">
              <c16:uniqueId val="{00000007-98DE-4450-9642-96E4A6E38457}"/>
            </c:ext>
          </c:extLst>
        </c:ser>
        <c:ser>
          <c:idx val="10"/>
          <c:order val="10"/>
          <c:tx>
            <c:strRef>
              <c:f>'Import. 2202 - eaux ar.'!$C$15</c:f>
              <c:strCache>
                <c:ptCount val="1"/>
                <c:pt idx="0">
                  <c:v>Espagne</c:v>
                </c:pt>
              </c:strCache>
            </c:strRef>
          </c:tx>
          <c:spPr>
            <a:solidFill>
              <a:schemeClr val="accent5"/>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ar.'!$D$15:$M$15</c:f>
              <c:numCache>
                <c:formatCode>0</c:formatCode>
                <c:ptCount val="10"/>
                <c:pt idx="0">
                  <c:v>263772</c:v>
                </c:pt>
                <c:pt idx="1">
                  <c:v>207977</c:v>
                </c:pt>
                <c:pt idx="2">
                  <c:v>220895</c:v>
                </c:pt>
                <c:pt idx="3">
                  <c:v>273515</c:v>
                </c:pt>
                <c:pt idx="4">
                  <c:v>195627</c:v>
                </c:pt>
                <c:pt idx="5">
                  <c:v>134148</c:v>
                </c:pt>
                <c:pt idx="6">
                  <c:v>261266</c:v>
                </c:pt>
                <c:pt idx="7">
                  <c:v>64889</c:v>
                </c:pt>
                <c:pt idx="8">
                  <c:v>50412</c:v>
                </c:pt>
                <c:pt idx="9">
                  <c:v>146944</c:v>
                </c:pt>
              </c:numCache>
            </c:numRef>
          </c:val>
          <c:extLst>
            <c:ext xmlns:c16="http://schemas.microsoft.com/office/drawing/2014/chart" uri="{C3380CC4-5D6E-409C-BE32-E72D297353CC}">
              <c16:uniqueId val="{00000008-98DE-4450-9642-96E4A6E38457}"/>
            </c:ext>
          </c:extLst>
        </c:ser>
        <c:ser>
          <c:idx val="11"/>
          <c:order val="11"/>
          <c:tx>
            <c:strRef>
              <c:f>'Import. 2202 - eaux ar.'!$C$16</c:f>
              <c:strCache>
                <c:ptCount val="1"/>
                <c:pt idx="0">
                  <c:v>France</c:v>
                </c:pt>
              </c:strCache>
            </c:strRef>
          </c:tx>
          <c:spPr>
            <a:solidFill>
              <a:srgbClr val="00B0F0"/>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ar.'!$D$16:$M$16</c:f>
              <c:numCache>
                <c:formatCode>0</c:formatCode>
                <c:ptCount val="10"/>
                <c:pt idx="0">
                  <c:v>393492</c:v>
                </c:pt>
                <c:pt idx="1">
                  <c:v>373797</c:v>
                </c:pt>
                <c:pt idx="2">
                  <c:v>360544</c:v>
                </c:pt>
                <c:pt idx="3">
                  <c:v>619915</c:v>
                </c:pt>
                <c:pt idx="4">
                  <c:v>1314753</c:v>
                </c:pt>
                <c:pt idx="5">
                  <c:v>857682</c:v>
                </c:pt>
                <c:pt idx="6">
                  <c:v>938168</c:v>
                </c:pt>
                <c:pt idx="7">
                  <c:v>272674</c:v>
                </c:pt>
                <c:pt idx="8">
                  <c:v>151814</c:v>
                </c:pt>
                <c:pt idx="9">
                  <c:v>134482</c:v>
                </c:pt>
              </c:numCache>
            </c:numRef>
          </c:val>
          <c:extLst>
            <c:ext xmlns:c16="http://schemas.microsoft.com/office/drawing/2014/chart" uri="{C3380CC4-5D6E-409C-BE32-E72D297353CC}">
              <c16:uniqueId val="{00000009-98DE-4450-9642-96E4A6E38457}"/>
            </c:ext>
          </c:extLst>
        </c:ser>
        <c:ser>
          <c:idx val="12"/>
          <c:order val="12"/>
          <c:tx>
            <c:strRef>
              <c:f>'Import. 2202 - eaux ar.'!$C$17</c:f>
              <c:strCache>
                <c:ptCount val="1"/>
                <c:pt idx="0">
                  <c:v>Autres</c:v>
                </c:pt>
              </c:strCache>
            </c:strRef>
          </c:tx>
          <c:spPr>
            <a:solidFill>
              <a:schemeClr val="bg1">
                <a:lumMod val="85000"/>
              </a:schemeClr>
            </a:solidFill>
            <a:ln>
              <a:noFill/>
            </a:ln>
            <a:effectLst/>
          </c:spPr>
          <c:invertIfNegative val="0"/>
          <c:cat>
            <c:strRef>
              <c:f>'Import. 2202 - eaux ar.'!$D$4:$M$4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2202 - eaux ar.'!$D$17:$M$17</c:f>
              <c:numCache>
                <c:formatCode>0</c:formatCode>
                <c:ptCount val="10"/>
                <c:pt idx="0">
                  <c:v>20638998</c:v>
                </c:pt>
                <c:pt idx="1">
                  <c:v>16251395</c:v>
                </c:pt>
                <c:pt idx="2">
                  <c:v>10097185</c:v>
                </c:pt>
                <c:pt idx="3">
                  <c:v>9102275</c:v>
                </c:pt>
                <c:pt idx="4">
                  <c:v>7779933</c:v>
                </c:pt>
                <c:pt idx="5">
                  <c:v>6099100</c:v>
                </c:pt>
                <c:pt idx="6">
                  <c:v>7071125</c:v>
                </c:pt>
                <c:pt idx="7">
                  <c:v>28560270</c:v>
                </c:pt>
                <c:pt idx="8">
                  <c:v>24058003</c:v>
                </c:pt>
                <c:pt idx="9">
                  <c:v>466796</c:v>
                </c:pt>
              </c:numCache>
            </c:numRef>
          </c:val>
          <c:extLst>
            <c:ext xmlns:c16="http://schemas.microsoft.com/office/drawing/2014/chart" uri="{C3380CC4-5D6E-409C-BE32-E72D297353CC}">
              <c16:uniqueId val="{0000000A-98DE-4450-9642-96E4A6E38457}"/>
            </c:ext>
          </c:extLst>
        </c:ser>
        <c:dLbls>
          <c:showLegendKey val="0"/>
          <c:showVal val="0"/>
          <c:showCatName val="0"/>
          <c:showSerName val="0"/>
          <c:showPercent val="0"/>
          <c:showBubbleSize val="0"/>
        </c:dLbls>
        <c:gapWidth val="150"/>
        <c:overlap val="100"/>
        <c:axId val="525890968"/>
        <c:axId val="525891360"/>
        <c:extLst>
          <c:ext xmlns:c15="http://schemas.microsoft.com/office/drawing/2012/chart" uri="{02D57815-91ED-43cb-92C2-25804820EDAC}">
            <c15:filteredBarSeries>
              <c15:ser>
                <c:idx val="0"/>
                <c:order val="0"/>
                <c:tx>
                  <c:strRef>
                    <c:extLst>
                      <c:ext uri="{02D57815-91ED-43cb-92C2-25804820EDAC}">
                        <c15:formulaRef>
                          <c15:sqref>'Import. 2202 - eaux ar.'!$C$5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2202 - eaux ar.'!$D$4:$M$4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2202 - eaux ar.'!$D$5:$M$5</c15:sqref>
                        </c15:formulaRef>
                      </c:ext>
                    </c:extLst>
                    <c:numCache>
                      <c:formatCode>0</c:formatCode>
                      <c:ptCount val="10"/>
                      <c:pt idx="0">
                        <c:v>170590572</c:v>
                      </c:pt>
                      <c:pt idx="1">
                        <c:v>156413793</c:v>
                      </c:pt>
                      <c:pt idx="2">
                        <c:v>145671665</c:v>
                      </c:pt>
                      <c:pt idx="3">
                        <c:v>147761677</c:v>
                      </c:pt>
                      <c:pt idx="4">
                        <c:v>151425793</c:v>
                      </c:pt>
                      <c:pt idx="5">
                        <c:v>152291982</c:v>
                      </c:pt>
                      <c:pt idx="6">
                        <c:v>138570049</c:v>
                      </c:pt>
                      <c:pt idx="7">
                        <c:v>118860036</c:v>
                      </c:pt>
                      <c:pt idx="8">
                        <c:v>123335515</c:v>
                      </c:pt>
                      <c:pt idx="9">
                        <c:v>159514562</c:v>
                      </c:pt>
                    </c:numCache>
                  </c:numRef>
                </c:val>
                <c:extLst>
                  <c:ext xmlns:c16="http://schemas.microsoft.com/office/drawing/2014/chart" uri="{C3380CC4-5D6E-409C-BE32-E72D297353CC}">
                    <c16:uniqueId val="{0000000B-98DE-4450-9642-96E4A6E38457}"/>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2202 - eaux ar.'!$C$6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2202 - eaux ar.'!$D$4:$M$4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2202 - eaux ar.'!$D$6:$M$6</c15:sqref>
                        </c15:formulaRef>
                      </c:ext>
                    </c:extLst>
                    <c:numCache>
                      <c:formatCode>0</c:formatCode>
                      <c:ptCount val="10"/>
                      <c:pt idx="0">
                        <c:v>4050502</c:v>
                      </c:pt>
                      <c:pt idx="1">
                        <c:v>4075645</c:v>
                      </c:pt>
                      <c:pt idx="2">
                        <c:v>3592138</c:v>
                      </c:pt>
                      <c:pt idx="3">
                        <c:v>3867376</c:v>
                      </c:pt>
                      <c:pt idx="4">
                        <c:v>4802692</c:v>
                      </c:pt>
                      <c:pt idx="5">
                        <c:v>3834689</c:v>
                      </c:pt>
                      <c:pt idx="6">
                        <c:v>4737927</c:v>
                      </c:pt>
                      <c:pt idx="7">
                        <c:v>975560</c:v>
                      </c:pt>
                      <c:pt idx="8">
                        <c:v>492859</c:v>
                      </c:pt>
                      <c:pt idx="9">
                        <c:v>2146708</c:v>
                      </c:pt>
                    </c:numCache>
                  </c:numRef>
                </c:val>
                <c:extLst xmlns:c15="http://schemas.microsoft.com/office/drawing/2012/chart">
                  <c:ext xmlns:c16="http://schemas.microsoft.com/office/drawing/2014/chart" uri="{C3380CC4-5D6E-409C-BE32-E72D297353CC}">
                    <c16:uniqueId val="{0000000C-98DE-4450-9642-96E4A6E38457}"/>
                  </c:ext>
                </c:extLst>
              </c15:ser>
            </c15:filteredBarSeries>
          </c:ext>
        </c:extLst>
      </c:barChart>
      <c:catAx>
        <c:axId val="525890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91360"/>
        <c:crosses val="autoZero"/>
        <c:auto val="1"/>
        <c:lblAlgn val="ctr"/>
        <c:lblOffset val="100"/>
        <c:noMultiLvlLbl val="0"/>
      </c:catAx>
      <c:valAx>
        <c:axId val="525891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5890968"/>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L)</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9.5819485891851172E-2"/>
          <c:y val="0.76439002948890711"/>
          <c:w val="0.90265423708507242"/>
          <c:h val="0.2159541384554746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11/08/2025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e de titre">
    <p:bg>
      <p:bgPr>
        <a:solidFill>
          <a:srgbClr val="C00000"/>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rgbClr val="C00000"/>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importations de </a:t>
            </a:r>
            <a:br>
              <a:rPr lang="fr-FR" sz="4000" b="1" dirty="0" smtClean="0">
                <a:solidFill>
                  <a:schemeClr val="bg1"/>
                </a:solidFill>
                <a:latin typeface="Marianne" panose="02000000000000000000" pitchFamily="50" charset="0"/>
              </a:rPr>
            </a:br>
            <a:r>
              <a:rPr lang="fr-FR" sz="4000" b="1" i="1" dirty="0" smtClean="0">
                <a:solidFill>
                  <a:schemeClr val="bg1"/>
                </a:solidFill>
                <a:latin typeface="Marianne" panose="02000000000000000000" pitchFamily="50" charset="0"/>
              </a:rPr>
              <a:t>produits d’épicerie </a:t>
            </a:r>
            <a:r>
              <a:rPr lang="fr-FR" sz="4000" b="1" dirty="0" smtClean="0">
                <a:solidFill>
                  <a:schemeClr val="bg1"/>
                </a:solidFill>
                <a:latin typeface="Marianne" panose="02000000000000000000" pitchFamily="50" charset="0"/>
              </a:rPr>
              <a:t>en	</a:t>
            </a:r>
          </a:p>
        </p:txBody>
      </p:sp>
      <p:sp>
        <p:nvSpPr>
          <p:cNvPr id="8" name="Espace réservé du contenu 10"/>
          <p:cNvSpPr>
            <a:spLocks noGrp="1"/>
          </p:cNvSpPr>
          <p:nvPr>
            <p:ph sz="quarter" idx="14" hasCustomPrompt="1"/>
          </p:nvPr>
        </p:nvSpPr>
        <p:spPr>
          <a:xfrm>
            <a:off x="8582303" y="5817840"/>
            <a:ext cx="1384663" cy="561894"/>
          </a:xfrm>
          <a:noFill/>
          <a:ln>
            <a:noFill/>
          </a:ln>
        </p:spPr>
        <p:txBody>
          <a:bodyPr anchor="ctr" anchorCtr="0">
            <a:normAutofit/>
          </a:bodyPr>
          <a:lstStyle>
            <a:lvl1pPr marL="0" indent="0" algn="ctr">
              <a:buNone/>
              <a:defRPr lang="fr-FR" sz="4000" b="1" i="0" u="none" kern="1200" cap="all" baseline="0" dirty="0" smtClean="0">
                <a:solidFill>
                  <a:schemeClr val="tx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
        <p:nvSpPr>
          <p:cNvPr id="10" name="Ellipse 9"/>
          <p:cNvSpPr/>
          <p:nvPr userDrawn="1"/>
        </p:nvSpPr>
        <p:spPr>
          <a:xfrm>
            <a:off x="8686798" y="4278836"/>
            <a:ext cx="1440000" cy="144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p:cNvPicPr>
            <a:picLocks noChangeAspect="1"/>
          </p:cNvPicPr>
          <p:nvPr userDrawn="1"/>
        </p:nvPicPr>
        <p:blipFill>
          <a:blip r:embed="rId3" cstate="print">
            <a:duotone>
              <a:schemeClr val="accent2">
                <a:shade val="45000"/>
                <a:satMod val="135000"/>
              </a:schemeClr>
              <a:prstClr val="white"/>
            </a:duotone>
            <a:extLst>
              <a:ext uri="{BEBA8EAE-BF5A-486C-A8C5-ECC9F3942E4B}">
                <a14:imgProps xmlns:a14="http://schemas.microsoft.com/office/drawing/2010/main">
                  <a14:imgLayer r:embed="rId4">
                    <a14:imgEffect>
                      <a14:backgroundRemoval t="2339" b="95517" l="9607" r="89520">
                        <a14:foregroundMark x1="63319" y1="2534" x2="63319" y2="2534"/>
                        <a14:foregroundMark x1="86026" y1="71735" x2="86026" y2="71735"/>
                        <a14:foregroundMark x1="66812" y1="95517" x2="66812" y2="95517"/>
                        <a14:foregroundMark x1="56332" y1="45614" x2="56332" y2="45614"/>
                        <a14:foregroundMark x1="85590" y1="42690" x2="85590" y2="42690"/>
                      </a14:backgroundRemoval>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9117367" y="4350461"/>
            <a:ext cx="578861" cy="1296750"/>
          </a:xfrm>
          <a:prstGeom prst="rect">
            <a:avLst/>
          </a:prstGeom>
        </p:spPr>
      </p:pic>
    </p:spTree>
    <p:extLst>
      <p:ext uri="{BB962C8B-B14F-4D97-AF65-F5344CB8AC3E}">
        <p14:creationId xmlns:p14="http://schemas.microsoft.com/office/powerpoint/2010/main" val="39940002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Produits d’épicerie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C00000"/>
          </a:solidFill>
        </p:spPr>
        <p:txBody>
          <a:bodyPr/>
          <a:lstStyle>
            <a:lvl1pPr>
              <a:defRPr b="1">
                <a:solidFill>
                  <a:schemeClr val="bg1"/>
                </a:solidFill>
              </a:defRPr>
            </a:lvl1pPr>
          </a:lstStyle>
          <a:p>
            <a:pPr lvl="0"/>
            <a:r>
              <a:rPr lang="fr-FR" dirty="0" smtClean="0"/>
              <a:t>Titre</a:t>
            </a:r>
          </a:p>
        </p:txBody>
      </p:sp>
      <p:sp>
        <p:nvSpPr>
          <p:cNvPr id="8"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C00000"/>
                </a:solidFill>
              </a:defRPr>
            </a:lvl1pPr>
          </a:lstStyle>
          <a:p>
            <a:pPr lvl="0"/>
            <a:r>
              <a:rPr lang="fr-FR" dirty="0" smtClean="0"/>
              <a:t>Sous-titre</a:t>
            </a:r>
          </a:p>
        </p:txBody>
      </p:sp>
      <p:sp>
        <p:nvSpPr>
          <p:cNvPr id="10"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C00000"/>
                </a:solidFill>
              </a:defRPr>
            </a:lvl2pPr>
          </a:lstStyle>
          <a:p>
            <a:pPr lvl="1"/>
            <a:r>
              <a:rPr lang="fr-FR" dirty="0" smtClean="0"/>
              <a:t>Texte</a:t>
            </a:r>
          </a:p>
        </p:txBody>
      </p:sp>
    </p:spTree>
    <p:extLst>
      <p:ext uri="{BB962C8B-B14F-4D97-AF65-F5344CB8AC3E}">
        <p14:creationId xmlns:p14="http://schemas.microsoft.com/office/powerpoint/2010/main" val="131719708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Produits d’épicerie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C00000"/>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rgbClr val="C00000"/>
                </a:solidFill>
              </a:defRPr>
            </a:lvl2pPr>
          </a:lstStyle>
          <a:p>
            <a:pPr lvl="1"/>
            <a:r>
              <a:rPr lang="fr-FR" dirty="0" smtClean="0"/>
              <a:t>Texte</a:t>
            </a:r>
          </a:p>
        </p:txBody>
      </p:sp>
      <p:graphicFrame>
        <p:nvGraphicFramePr>
          <p:cNvPr id="8" name="Tableau 7"/>
          <p:cNvGraphicFramePr>
            <a:graphicFrameLocks noGrp="1"/>
          </p:cNvGraphicFramePr>
          <p:nvPr userDrawn="1">
            <p:extLst>
              <p:ext uri="{D42A27DB-BD31-4B8C-83A1-F6EECF244321}">
                <p14:modId xmlns:p14="http://schemas.microsoft.com/office/powerpoint/2010/main" val="4271125744"/>
              </p:ext>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rgbClr val="C00000"/>
                </a:solidFill>
                <a:latin typeface="Marianne" panose="02000000000000000000" pitchFamily="50" charset="0"/>
              </a:rPr>
              <a:t>En provenance du monde</a:t>
            </a:r>
          </a:p>
        </p:txBody>
      </p:sp>
      <p:sp>
        <p:nvSpPr>
          <p:cNvPr id="11" name="ZoneTexte 10"/>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rgbClr val="C00000"/>
                </a:solidFill>
                <a:latin typeface="Marianne" panose="02000000000000000000" pitchFamily="50" charset="0"/>
              </a:rPr>
              <a:t>En provenance de France</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rgbClr val="C00000"/>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707886"/>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8107203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Deux contenus">
    <p:bg>
      <p:bgPr>
        <a:solidFill>
          <a:srgbClr val="C00000"/>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1015663"/>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Répartition</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403177735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Produits d’épicerie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C00000"/>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rgbClr val="C00000"/>
                </a:solidFill>
              </a:defRPr>
            </a:lvl2pPr>
          </a:lstStyle>
          <a:p>
            <a:pPr lvl="1"/>
            <a:r>
              <a:rPr lang="fr-FR" dirty="0" smtClean="0"/>
              <a:t>Texte</a:t>
            </a:r>
          </a:p>
        </p:txBody>
      </p:sp>
      <p:graphicFrame>
        <p:nvGraphicFramePr>
          <p:cNvPr id="8" name="Tableau 7"/>
          <p:cNvGraphicFramePr>
            <a:graphicFrameLocks noGrp="1"/>
          </p:cNvGraphicFramePr>
          <p:nvPr userDrawn="1">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rgbClr val="C00000"/>
                </a:solidFill>
                <a:latin typeface="Marianne" panose="02000000000000000000" pitchFamily="50" charset="0"/>
              </a:rPr>
              <a:t>Fournisseurs</a:t>
            </a:r>
          </a:p>
        </p:txBody>
      </p:sp>
      <p:sp>
        <p:nvSpPr>
          <p:cNvPr id="11" name="ZoneTexte 10"/>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rgbClr val="C00000"/>
                </a:solidFill>
                <a:latin typeface="Marianne" panose="02000000000000000000" pitchFamily="50" charset="0"/>
              </a:rPr>
              <a:t>Parts de marché</a:t>
            </a:r>
          </a:p>
        </p:txBody>
      </p:sp>
    </p:spTree>
    <p:extLst>
      <p:ext uri="{BB962C8B-B14F-4D97-AF65-F5344CB8AC3E}">
        <p14:creationId xmlns:p14="http://schemas.microsoft.com/office/powerpoint/2010/main" val="133969347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6_Deux contenus">
    <p:bg>
      <p:bgPr>
        <a:solidFill>
          <a:srgbClr val="C00000"/>
        </a:solidFill>
        <a:effectLst/>
      </p:bgPr>
    </p:bg>
    <p:spTree>
      <p:nvGrpSpPr>
        <p:cNvPr id="1" name=""/>
        <p:cNvGrpSpPr/>
        <p:nvPr/>
      </p:nvGrpSpPr>
      <p:grpSpPr>
        <a:xfrm>
          <a:off x="0" y="0"/>
          <a:ext cx="0" cy="0"/>
          <a:chOff x="0" y="0"/>
          <a:chExt cx="0" cy="0"/>
        </a:xfrm>
      </p:grpSpPr>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Tree>
    <p:extLst>
      <p:ext uri="{BB962C8B-B14F-4D97-AF65-F5344CB8AC3E}">
        <p14:creationId xmlns:p14="http://schemas.microsoft.com/office/powerpoint/2010/main" val="3337716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rgbClr val="C00000"/>
                </a:solidFill>
                <a:latin typeface="Marianne" panose="02000000000000000000" pitchFamily="50" charset="0"/>
              </a:defRPr>
            </a:lvl1pPr>
          </a:lstStyle>
          <a:p>
            <a:r>
              <a:rPr lang="fr-FR" smtClean="0"/>
              <a:t>Mexique – Produits d’épicerie Source : douane mexicaine,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rgbClr val="C00000"/>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56" r:id="rId1"/>
    <p:sldLayoutId id="2147483654" r:id="rId2"/>
    <p:sldLayoutId id="2147483653" r:id="rId3"/>
    <p:sldLayoutId id="2147483657" r:id="rId4"/>
    <p:sldLayoutId id="2147483659" r:id="rId5"/>
    <p:sldLayoutId id="2147483658" r:id="rId6"/>
    <p:sldLayoutId id="2147483660" r:id="rId7"/>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rgbClr val="C00000"/>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a:xfrm>
            <a:off x="4526733" y="4279515"/>
            <a:ext cx="2753089" cy="675626"/>
          </a:xfrm>
        </p:spPr>
        <p:txBody>
          <a:bodyPr>
            <a:normAutofit/>
          </a:bodyPr>
          <a:lstStyle/>
          <a:p>
            <a:r>
              <a:rPr lang="fr-FR" dirty="0" smtClean="0"/>
              <a:t>Mexique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2024</a:t>
            </a:r>
            <a:endParaRPr lang="fr-FR" dirty="0"/>
          </a:p>
        </p:txBody>
      </p:sp>
    </p:spTree>
    <p:extLst>
      <p:ext uri="{BB962C8B-B14F-4D97-AF65-F5344CB8AC3E}">
        <p14:creationId xmlns:p14="http://schemas.microsoft.com/office/powerpoint/2010/main" val="3397744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10</a:t>
            </a:fld>
            <a:endParaRPr lang="fr-FR"/>
          </a:p>
        </p:txBody>
      </p:sp>
      <p:sp>
        <p:nvSpPr>
          <p:cNvPr id="4" name="Espace réservé du texte 3"/>
          <p:cNvSpPr>
            <a:spLocks noGrp="1"/>
          </p:cNvSpPr>
          <p:nvPr>
            <p:ph type="body" sz="quarter" idx="13"/>
          </p:nvPr>
        </p:nvSpPr>
        <p:spPr/>
        <p:txBody>
          <a:bodyPr/>
          <a:lstStyle/>
          <a:p>
            <a:r>
              <a:rPr lang="fr-FR" dirty="0" smtClean="0"/>
              <a:t>2101 – Essences de café, thé (en volume)</a:t>
            </a:r>
            <a:endParaRPr lang="fr-FR" dirty="0"/>
          </a:p>
        </p:txBody>
      </p:sp>
      <p:sp>
        <p:nvSpPr>
          <p:cNvPr id="5" name="Espace réservé du texte 4"/>
          <p:cNvSpPr>
            <a:spLocks noGrp="1"/>
          </p:cNvSpPr>
          <p:nvPr>
            <p:ph type="body" sz="quarter" idx="15"/>
          </p:nvPr>
        </p:nvSpPr>
        <p:spPr/>
        <p:txBody>
          <a:bodyPr/>
          <a:lstStyle/>
          <a:p>
            <a:r>
              <a:rPr lang="fr-FR" dirty="0" smtClean="0"/>
              <a:t>La France est le 4</a:t>
            </a:r>
            <a:r>
              <a:rPr lang="fr-FR" baseline="30000" dirty="0" smtClean="0"/>
              <a:t>e</a:t>
            </a:r>
            <a:r>
              <a:rPr lang="fr-FR" dirty="0" smtClean="0"/>
              <a:t> fournisseur avec une part de marché de 4 %. Le pays fournisseur n’a pu être identifié en 2022.</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475931668"/>
              </p:ext>
            </p:extLst>
          </p:nvPr>
        </p:nvGraphicFramePr>
        <p:xfrm>
          <a:off x="196836" y="1763597"/>
          <a:ext cx="5895975" cy="38948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49904588"/>
              </p:ext>
            </p:extLst>
          </p:nvPr>
        </p:nvGraphicFramePr>
        <p:xfrm>
          <a:off x="6092811" y="1763596"/>
          <a:ext cx="5926014" cy="38948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9897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332796" y="3024052"/>
            <a:ext cx="3526408" cy="809896"/>
          </a:xfrm>
        </p:spPr>
        <p:txBody>
          <a:bodyPr/>
          <a:lstStyle/>
          <a:p>
            <a:r>
              <a:rPr lang="fr-FR" dirty="0" smtClean="0"/>
              <a:t>2105 – Glaces</a:t>
            </a:r>
            <a:endParaRPr lang="fr-FR" dirty="0"/>
          </a:p>
        </p:txBody>
      </p:sp>
    </p:spTree>
    <p:extLst>
      <p:ext uri="{BB962C8B-B14F-4D97-AF65-F5344CB8AC3E}">
        <p14:creationId xmlns:p14="http://schemas.microsoft.com/office/powerpoint/2010/main" val="27893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12</a:t>
            </a:fld>
            <a:endParaRPr lang="fr-FR"/>
          </a:p>
        </p:txBody>
      </p:sp>
      <p:sp>
        <p:nvSpPr>
          <p:cNvPr id="4" name="Espace réservé du texte 3"/>
          <p:cNvSpPr>
            <a:spLocks noGrp="1"/>
          </p:cNvSpPr>
          <p:nvPr>
            <p:ph type="body" sz="quarter" idx="13"/>
          </p:nvPr>
        </p:nvSpPr>
        <p:spPr/>
        <p:txBody>
          <a:bodyPr/>
          <a:lstStyle/>
          <a:p>
            <a:r>
              <a:rPr lang="fr-FR" dirty="0" smtClean="0"/>
              <a:t>2105 – Glaces (en volume)</a:t>
            </a:r>
            <a:endParaRPr lang="fr-FR" dirty="0"/>
          </a:p>
        </p:txBody>
      </p:sp>
      <p:sp>
        <p:nvSpPr>
          <p:cNvPr id="5" name="Espace réservé du texte 4"/>
          <p:cNvSpPr>
            <a:spLocks noGrp="1"/>
          </p:cNvSpPr>
          <p:nvPr>
            <p:ph type="body" sz="quarter" idx="15"/>
          </p:nvPr>
        </p:nvSpPr>
        <p:spPr/>
        <p:txBody>
          <a:bodyPr/>
          <a:lstStyle/>
          <a:p>
            <a:r>
              <a:rPr lang="fr-FR" dirty="0" smtClean="0"/>
              <a:t>Les États-Unis sont le principal fournisseur avec une part de marché de 93 %. La France est le 2</a:t>
            </a:r>
            <a:r>
              <a:rPr lang="fr-FR" baseline="30000" dirty="0" smtClean="0"/>
              <a:t>e</a:t>
            </a:r>
            <a:r>
              <a:rPr lang="fr-FR" dirty="0" smtClean="0"/>
              <a:t> fournisseur avec seulement 6 % de part </a:t>
            </a:r>
            <a:r>
              <a:rPr lang="fr-FR" smtClean="0"/>
              <a:t>de marché.</a:t>
            </a:r>
            <a:endParaRPr lang="fr-FR"/>
          </a:p>
        </p:txBody>
      </p:sp>
      <p:graphicFrame>
        <p:nvGraphicFramePr>
          <p:cNvPr id="6" name="Graphique 5"/>
          <p:cNvGraphicFramePr>
            <a:graphicFrameLocks/>
          </p:cNvGraphicFramePr>
          <p:nvPr>
            <p:extLst>
              <p:ext uri="{D42A27DB-BD31-4B8C-83A1-F6EECF244321}">
                <p14:modId xmlns:p14="http://schemas.microsoft.com/office/powerpoint/2010/main" val="3003330575"/>
              </p:ext>
            </p:extLst>
          </p:nvPr>
        </p:nvGraphicFramePr>
        <p:xfrm>
          <a:off x="166797" y="1763597"/>
          <a:ext cx="5908078" cy="3912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925957738"/>
              </p:ext>
            </p:extLst>
          </p:nvPr>
        </p:nvGraphicFramePr>
        <p:xfrm>
          <a:off x="6074875" y="1763597"/>
          <a:ext cx="5943950" cy="39129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8689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Espace réservé du texte 3"/>
          <p:cNvSpPr>
            <a:spLocks noGrp="1"/>
          </p:cNvSpPr>
          <p:nvPr>
            <p:ph type="body" sz="quarter" idx="15"/>
          </p:nvPr>
        </p:nvSpPr>
        <p:spPr>
          <a:xfrm>
            <a:off x="1663337" y="1541477"/>
            <a:ext cx="8865326" cy="4140805"/>
          </a:xfrm>
          <a:ln>
            <a:solidFill>
              <a:schemeClr val="bg1"/>
            </a:solidFill>
          </a:ln>
        </p:spPr>
        <p:txBody>
          <a:bodyPr>
            <a:normAutofit/>
          </a:bodyPr>
          <a:lstStyle/>
          <a:p>
            <a:pPr algn="just">
              <a:lnSpc>
                <a:spcPct val="100000"/>
              </a:lnSpc>
            </a:pPr>
            <a:r>
              <a:rPr lang="fr-FR" sz="1500" i="1" dirty="0">
                <a:solidFill>
                  <a:schemeClr val="bg1"/>
                </a:solidFill>
              </a:rPr>
              <a:t>Nous avons constaté que les données de TDM (Trade Data Monitor) concernant les déclarations commerciales du Mexique étaient erronées et sous-estimées. Ce phénomène, qui s’apparente selon les experts consultés à une dissimulation de données, semble avoir commencé en 2021.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comparant deux bases de données, l'une recensant les importations déclarées par les autorités mexicaines et l'autre fournissant des estimations des importations, nous observons une divergence croissante depuis 2021, alors qu’aucune différence notable n’était relevée auparavant.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2023, cette divergence atteint 6 milliards de dollars pour les importations de produits agricoles et </a:t>
            </a:r>
            <a:r>
              <a:rPr lang="fr-FR" sz="1500" i="1" dirty="0" smtClean="0">
                <a:solidFill>
                  <a:schemeClr val="bg1"/>
                </a:solidFill>
              </a:rPr>
              <a:t>agro-alimentaires </a:t>
            </a:r>
            <a:r>
              <a:rPr lang="fr-FR" sz="1500" i="1" dirty="0">
                <a:solidFill>
                  <a:schemeClr val="bg1"/>
                </a:solidFill>
              </a:rPr>
              <a:t>en provenance de tous les pays du monde. Dans le cas spécifique de la France, la différence est de 241 millions de dollars. Les importations déclarées par les autorités mexicaines passent ainsi de 200 millions à 441 millions de dollars</a:t>
            </a:r>
            <a:r>
              <a:rPr lang="fr-FR" sz="1500" i="1" dirty="0" smtClean="0">
                <a:solidFill>
                  <a:schemeClr val="bg1"/>
                </a:solidFill>
              </a:rPr>
              <a:t>.</a:t>
            </a:r>
          </a:p>
          <a:p>
            <a:pPr algn="just">
              <a:lnSpc>
                <a:spcPct val="100000"/>
              </a:lnSpc>
            </a:pPr>
            <a:endParaRPr lang="fr-FR" sz="1500" i="1" dirty="0">
              <a:solidFill>
                <a:schemeClr val="bg1"/>
              </a:solidFill>
            </a:endParaRPr>
          </a:p>
          <a:p>
            <a:pPr algn="just">
              <a:lnSpc>
                <a:spcPct val="100000"/>
              </a:lnSpc>
            </a:pPr>
            <a:r>
              <a:rPr lang="fr-FR" sz="1500" i="1" dirty="0" smtClean="0">
                <a:solidFill>
                  <a:schemeClr val="bg1"/>
                </a:solidFill>
              </a:rPr>
              <a:t>Les chiffres sont donc à observer avec prudence.</a:t>
            </a:r>
            <a:endParaRPr lang="fr-FR" sz="1500" i="1" dirty="0">
              <a:solidFill>
                <a:schemeClr val="bg1"/>
              </a:solidFill>
            </a:endParaRPr>
          </a:p>
        </p:txBody>
      </p:sp>
      <p:sp>
        <p:nvSpPr>
          <p:cNvPr id="7" name="Espace réservé du texte 4"/>
          <p:cNvSpPr>
            <a:spLocks noGrp="1"/>
          </p:cNvSpPr>
          <p:nvPr>
            <p:ph type="body" sz="quarter" idx="16"/>
          </p:nvPr>
        </p:nvSpPr>
        <p:spPr>
          <a:xfrm>
            <a:off x="4398496" y="1070381"/>
            <a:ext cx="3395008" cy="340468"/>
          </a:xfrm>
        </p:spPr>
        <p:txBody>
          <a:bodyPr>
            <a:normAutofit/>
          </a:bodyPr>
          <a:lstStyle/>
          <a:p>
            <a:pPr algn="ctr"/>
            <a:r>
              <a:rPr lang="fr-FR" sz="1500" i="1" dirty="0" smtClean="0">
                <a:solidFill>
                  <a:schemeClr val="bg1"/>
                </a:solidFill>
              </a:rPr>
              <a:t>Avertissement</a:t>
            </a:r>
            <a:endParaRPr lang="fr-FR" sz="1500" i="1" dirty="0">
              <a:solidFill>
                <a:schemeClr val="bg1"/>
              </a:solidFill>
            </a:endParaRPr>
          </a:p>
        </p:txBody>
      </p:sp>
    </p:spTree>
    <p:extLst>
      <p:ext uri="{BB962C8B-B14F-4D97-AF65-F5344CB8AC3E}">
        <p14:creationId xmlns:p14="http://schemas.microsoft.com/office/powerpoint/2010/main" val="1958738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a:t>
            </a:r>
            <a:r>
              <a:rPr lang="fr-FR" dirty="0"/>
              <a:t>– Produits d’épicerie</a:t>
            </a:r>
          </a:p>
          <a:p>
            <a:r>
              <a:rPr lang="fr-FR" i="1" dirty="0"/>
              <a:t>Source : douane </a:t>
            </a:r>
            <a:r>
              <a:rPr lang="fr-FR" i="1" dirty="0" smtClean="0"/>
              <a:t>mexicaine, </a:t>
            </a:r>
            <a:r>
              <a:rPr lang="fr-FR" i="1" dirty="0"/>
              <a:t>d’après Trade Data Monitor, données </a:t>
            </a:r>
            <a:r>
              <a:rPr lang="fr-FR" i="1" dirty="0" smtClean="0"/>
              <a:t>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3</a:t>
            </a:fld>
            <a:endParaRPr lang="fr-FR"/>
          </a:p>
        </p:txBody>
      </p:sp>
      <p:sp>
        <p:nvSpPr>
          <p:cNvPr id="4" name="Espace réservé du texte 3"/>
          <p:cNvSpPr>
            <a:spLocks noGrp="1"/>
          </p:cNvSpPr>
          <p:nvPr>
            <p:ph type="body" sz="quarter" idx="13"/>
          </p:nvPr>
        </p:nvSpPr>
        <p:spPr/>
        <p:txBody>
          <a:bodyPr/>
          <a:lstStyle/>
          <a:p>
            <a:r>
              <a:rPr lang="fr-FR" dirty="0" smtClean="0"/>
              <a:t>Principaux postes d’importation (en valeur)</a:t>
            </a:r>
            <a:endParaRPr lang="fr-FR" dirty="0"/>
          </a:p>
        </p:txBody>
      </p:sp>
      <p:sp>
        <p:nvSpPr>
          <p:cNvPr id="5" name="Espace réservé du texte 4"/>
          <p:cNvSpPr>
            <a:spLocks noGrp="1"/>
          </p:cNvSpPr>
          <p:nvPr>
            <p:ph type="body" sz="quarter" idx="15"/>
          </p:nvPr>
        </p:nvSpPr>
        <p:spPr/>
        <p:txBody>
          <a:bodyPr/>
          <a:lstStyle/>
          <a:p>
            <a:r>
              <a:rPr lang="fr-FR" dirty="0"/>
              <a:t>Le poste </a:t>
            </a:r>
            <a:r>
              <a:rPr lang="fr-FR" i="1" dirty="0" smtClean="0"/>
              <a:t>Eaux minérales</a:t>
            </a:r>
            <a:r>
              <a:rPr lang="fr-FR" dirty="0" smtClean="0"/>
              <a:t> </a:t>
            </a:r>
            <a:r>
              <a:rPr lang="fr-FR" dirty="0">
                <a:cs typeface="Calibri" panose="020F0502020204030204" pitchFamily="34" charset="0"/>
              </a:rPr>
              <a:t>pèse </a:t>
            </a:r>
            <a:r>
              <a:rPr lang="fr-FR" dirty="0" smtClean="0">
                <a:cs typeface="Calibri" panose="020F0502020204030204" pitchFamily="34" charset="0"/>
              </a:rPr>
              <a:t>24 % </a:t>
            </a:r>
            <a:r>
              <a:rPr lang="fr-FR" dirty="0">
                <a:cs typeface="Calibri" panose="020F0502020204030204" pitchFamily="34" charset="0"/>
              </a:rPr>
              <a:t>dans les importations en provenance de France contre </a:t>
            </a:r>
            <a:r>
              <a:rPr lang="fr-FR" dirty="0" smtClean="0">
                <a:cs typeface="Calibri" panose="020F0502020204030204" pitchFamily="34" charset="0"/>
              </a:rPr>
              <a:t>moins de 2 % </a:t>
            </a:r>
            <a:r>
              <a:rPr lang="fr-FR" dirty="0">
                <a:cs typeface="Calibri" panose="020F0502020204030204" pitchFamily="34" charset="0"/>
              </a:rPr>
              <a:t>dans les importations </a:t>
            </a:r>
            <a:r>
              <a:rPr lang="fr-FR" dirty="0" smtClean="0">
                <a:cs typeface="Calibri" panose="020F0502020204030204" pitchFamily="34" charset="0"/>
              </a:rPr>
              <a:t>totales</a:t>
            </a:r>
            <a:r>
              <a:rPr lang="fr-FR" dirty="0">
                <a:cs typeface="Calibri" panose="020F0502020204030204" pitchFamily="34" charset="0"/>
              </a:rPr>
              <a:t>.</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796248653"/>
              </p:ext>
            </p:extLst>
          </p:nvPr>
        </p:nvGraphicFramePr>
        <p:xfrm>
          <a:off x="166796" y="1763597"/>
          <a:ext cx="5926185" cy="38857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1975850454"/>
              </p:ext>
            </p:extLst>
          </p:nvPr>
        </p:nvGraphicFramePr>
        <p:xfrm>
          <a:off x="6092981" y="1763598"/>
          <a:ext cx="5932222" cy="3813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7167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lstStyle/>
          <a:p>
            <a:r>
              <a:rPr lang="fr-FR" dirty="0" smtClean="0"/>
              <a:t>Fournisseurs et parts de marché (en valeur)</a:t>
            </a:r>
            <a:endParaRPr lang="fr-FR" dirty="0"/>
          </a:p>
        </p:txBody>
      </p:sp>
      <p:sp>
        <p:nvSpPr>
          <p:cNvPr id="5" name="Espace réservé du texte 4"/>
          <p:cNvSpPr>
            <a:spLocks noGrp="1"/>
          </p:cNvSpPr>
          <p:nvPr>
            <p:ph type="body" sz="quarter" idx="15"/>
          </p:nvPr>
        </p:nvSpPr>
        <p:spPr/>
        <p:txBody>
          <a:bodyPr/>
          <a:lstStyle/>
          <a:p>
            <a:r>
              <a:rPr lang="fr-FR" dirty="0"/>
              <a:t>Les </a:t>
            </a:r>
            <a:r>
              <a:rPr lang="fr-FR" dirty="0" smtClean="0"/>
              <a:t>États-Unis sont le principal fournisseur. La </a:t>
            </a:r>
            <a:r>
              <a:rPr lang="fr-FR" dirty="0"/>
              <a:t>France n’est que le </a:t>
            </a:r>
            <a:r>
              <a:rPr lang="fr-FR" dirty="0" smtClean="0"/>
              <a:t>11</a:t>
            </a:r>
            <a:r>
              <a:rPr lang="fr-FR" baseline="30000" dirty="0" smtClean="0"/>
              <a:t>e</a:t>
            </a:r>
            <a:r>
              <a:rPr lang="fr-FR" dirty="0" smtClean="0"/>
              <a:t> </a:t>
            </a:r>
            <a:r>
              <a:rPr lang="fr-FR" dirty="0"/>
              <a:t>fournisseur avec une part de marché de </a:t>
            </a:r>
            <a:r>
              <a:rPr lang="fr-FR" dirty="0" smtClean="0"/>
              <a:t>2 %.</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534047958"/>
              </p:ext>
            </p:extLst>
          </p:nvPr>
        </p:nvGraphicFramePr>
        <p:xfrm>
          <a:off x="166797" y="1790963"/>
          <a:ext cx="5935239" cy="38402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453954621"/>
              </p:ext>
            </p:extLst>
          </p:nvPr>
        </p:nvGraphicFramePr>
        <p:xfrm>
          <a:off x="6102036" y="1763597"/>
          <a:ext cx="5923166" cy="38676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769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128947" y="3024052"/>
            <a:ext cx="3934105" cy="809896"/>
          </a:xfrm>
        </p:spPr>
        <p:txBody>
          <a:bodyPr/>
          <a:lstStyle/>
          <a:p>
            <a:r>
              <a:rPr lang="fr-FR" dirty="0" smtClean="0"/>
              <a:t>2201/02 – Eaux</a:t>
            </a:r>
            <a:endParaRPr lang="fr-FR" dirty="0"/>
          </a:p>
        </p:txBody>
      </p:sp>
    </p:spTree>
    <p:extLst>
      <p:ext uri="{BB962C8B-B14F-4D97-AF65-F5344CB8AC3E}">
        <p14:creationId xmlns:p14="http://schemas.microsoft.com/office/powerpoint/2010/main" val="787508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lstStyle/>
          <a:p>
            <a:r>
              <a:rPr lang="fr-FR" dirty="0"/>
              <a:t>2201/02 – Eaux : répartition (en valeur</a:t>
            </a:r>
            <a:r>
              <a:rPr lang="fr-FR" dirty="0" smtClean="0"/>
              <a:t>)</a:t>
            </a:r>
            <a:endParaRPr lang="fr-FR" dirty="0"/>
          </a:p>
        </p:txBody>
      </p:sp>
      <p:sp>
        <p:nvSpPr>
          <p:cNvPr id="5" name="Espace réservé du texte 4"/>
          <p:cNvSpPr>
            <a:spLocks noGrp="1"/>
          </p:cNvSpPr>
          <p:nvPr>
            <p:ph type="body" sz="quarter" idx="15"/>
          </p:nvPr>
        </p:nvSpPr>
        <p:spPr/>
        <p:txBody>
          <a:bodyPr/>
          <a:lstStyle/>
          <a:p>
            <a:pPr algn="just"/>
            <a:r>
              <a:rPr lang="fr-FR" dirty="0"/>
              <a:t>L</a:t>
            </a:r>
            <a:r>
              <a:rPr lang="fr-FR" dirty="0">
                <a:cs typeface="Calibri" panose="020F0502020204030204" pitchFamily="34" charset="0"/>
              </a:rPr>
              <a:t>es </a:t>
            </a:r>
            <a:r>
              <a:rPr lang="fr-FR" i="1" dirty="0">
                <a:cs typeface="Calibri" panose="020F0502020204030204" pitchFamily="34" charset="0"/>
              </a:rPr>
              <a:t>Eaux aromatisées </a:t>
            </a:r>
            <a:r>
              <a:rPr lang="fr-FR" dirty="0">
                <a:cs typeface="Calibri" panose="020F0502020204030204" pitchFamily="34" charset="0"/>
              </a:rPr>
              <a:t>représentent </a:t>
            </a:r>
            <a:r>
              <a:rPr lang="fr-FR" dirty="0" smtClean="0">
                <a:cs typeface="Calibri" panose="020F0502020204030204" pitchFamily="34" charset="0"/>
              </a:rPr>
              <a:t>71 </a:t>
            </a:r>
            <a:r>
              <a:rPr lang="fr-FR" dirty="0">
                <a:cs typeface="Calibri" panose="020F0502020204030204" pitchFamily="34" charset="0"/>
              </a:rPr>
              <a:t>% des importations </a:t>
            </a:r>
            <a:r>
              <a:rPr lang="fr-FR" dirty="0" smtClean="0">
                <a:cs typeface="Calibri" panose="020F0502020204030204" pitchFamily="34" charset="0"/>
              </a:rPr>
              <a:t>totales </a:t>
            </a:r>
            <a:r>
              <a:rPr lang="fr-FR" dirty="0">
                <a:cs typeface="Calibri" panose="020F0502020204030204" pitchFamily="34" charset="0"/>
              </a:rPr>
              <a:t>d’eaux et </a:t>
            </a:r>
            <a:r>
              <a:rPr lang="fr-FR" dirty="0" smtClean="0">
                <a:cs typeface="Calibri" panose="020F0502020204030204" pitchFamily="34" charset="0"/>
              </a:rPr>
              <a:t>3 % </a:t>
            </a:r>
            <a:r>
              <a:rPr lang="fr-FR" dirty="0">
                <a:cs typeface="Calibri" panose="020F0502020204030204" pitchFamily="34" charset="0"/>
              </a:rPr>
              <a:t>de celles en provenance de France en 2024.</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820747549"/>
              </p:ext>
            </p:extLst>
          </p:nvPr>
        </p:nvGraphicFramePr>
        <p:xfrm>
          <a:off x="166797" y="1763598"/>
          <a:ext cx="5908078" cy="38948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043806338"/>
              </p:ext>
            </p:extLst>
          </p:nvPr>
        </p:nvGraphicFramePr>
        <p:xfrm>
          <a:off x="6074875" y="1763597"/>
          <a:ext cx="5943949" cy="38948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5048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7</a:t>
            </a:fld>
            <a:endParaRPr lang="fr-FR"/>
          </a:p>
        </p:txBody>
      </p:sp>
      <p:sp>
        <p:nvSpPr>
          <p:cNvPr id="4" name="Espace réservé du texte 3"/>
          <p:cNvSpPr>
            <a:spLocks noGrp="1"/>
          </p:cNvSpPr>
          <p:nvPr>
            <p:ph type="body" sz="quarter" idx="13"/>
          </p:nvPr>
        </p:nvSpPr>
        <p:spPr/>
        <p:txBody>
          <a:bodyPr/>
          <a:lstStyle/>
          <a:p>
            <a:r>
              <a:rPr lang="fr-FR" dirty="0"/>
              <a:t>2201 – Eaux minérales (en volume</a:t>
            </a:r>
            <a:r>
              <a:rPr lang="fr-FR" dirty="0" smtClean="0"/>
              <a:t>)</a:t>
            </a:r>
            <a:endParaRPr lang="fr-FR" dirty="0"/>
          </a:p>
        </p:txBody>
      </p:sp>
      <p:sp>
        <p:nvSpPr>
          <p:cNvPr id="5" name="Espace réservé du texte 4"/>
          <p:cNvSpPr>
            <a:spLocks noGrp="1"/>
          </p:cNvSpPr>
          <p:nvPr>
            <p:ph type="body" sz="quarter" idx="15"/>
          </p:nvPr>
        </p:nvSpPr>
        <p:spPr/>
        <p:txBody>
          <a:bodyPr/>
          <a:lstStyle/>
          <a:p>
            <a:r>
              <a:rPr lang="fr-FR" dirty="0">
                <a:cs typeface="Calibri" panose="020F0502020204030204" pitchFamily="34" charset="0"/>
              </a:rPr>
              <a:t>La France est le </a:t>
            </a:r>
            <a:r>
              <a:rPr lang="fr-FR" dirty="0" smtClean="0">
                <a:cs typeface="Calibri" panose="020F0502020204030204" pitchFamily="34" charset="0"/>
              </a:rPr>
              <a:t>2</a:t>
            </a:r>
            <a:r>
              <a:rPr lang="fr-FR" baseline="30000" dirty="0" smtClean="0">
                <a:cs typeface="Calibri" panose="020F0502020204030204" pitchFamily="34" charset="0"/>
              </a:rPr>
              <a:t>e</a:t>
            </a:r>
            <a:r>
              <a:rPr lang="fr-FR" dirty="0" smtClean="0">
                <a:cs typeface="Calibri" panose="020F0502020204030204" pitchFamily="34" charset="0"/>
              </a:rPr>
              <a:t> </a:t>
            </a:r>
            <a:r>
              <a:rPr lang="fr-FR" dirty="0">
                <a:cs typeface="Calibri" panose="020F0502020204030204" pitchFamily="34" charset="0"/>
              </a:rPr>
              <a:t>fournisseur mais avec une part de marché </a:t>
            </a:r>
            <a:r>
              <a:rPr lang="fr-FR" dirty="0" smtClean="0">
                <a:cs typeface="Calibri" panose="020F0502020204030204" pitchFamily="34" charset="0"/>
              </a:rPr>
              <a:t>désormais </a:t>
            </a:r>
            <a:r>
              <a:rPr lang="fr-FR" dirty="0">
                <a:cs typeface="Calibri" panose="020F0502020204030204" pitchFamily="34" charset="0"/>
              </a:rPr>
              <a:t>très faible à </a:t>
            </a:r>
            <a:r>
              <a:rPr lang="fr-FR" dirty="0" smtClean="0">
                <a:cs typeface="Calibri" panose="020F0502020204030204" pitchFamily="34" charset="0"/>
              </a:rPr>
              <a:t>3 %.</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4190098128"/>
              </p:ext>
            </p:extLst>
          </p:nvPr>
        </p:nvGraphicFramePr>
        <p:xfrm>
          <a:off x="166797" y="1763597"/>
          <a:ext cx="5926014" cy="39219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277113711"/>
              </p:ext>
            </p:extLst>
          </p:nvPr>
        </p:nvGraphicFramePr>
        <p:xfrm>
          <a:off x="6092811" y="1763596"/>
          <a:ext cx="5932391" cy="39219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861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Produits d’épicerie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lstStyle/>
          <a:p>
            <a:r>
              <a:rPr lang="fr-FR" dirty="0"/>
              <a:t>2202 – Eaux aromatisées </a:t>
            </a:r>
            <a:r>
              <a:rPr lang="fr-FR" dirty="0" smtClean="0"/>
              <a:t>(</a:t>
            </a:r>
            <a:r>
              <a:rPr lang="fr-FR" dirty="0"/>
              <a:t>en </a:t>
            </a:r>
            <a:r>
              <a:rPr lang="fr-FR" dirty="0" smtClean="0"/>
              <a:t>volume)</a:t>
            </a:r>
            <a:endParaRPr lang="fr-FR" dirty="0"/>
          </a:p>
        </p:txBody>
      </p:sp>
      <p:sp>
        <p:nvSpPr>
          <p:cNvPr id="5" name="Espace réservé du texte 4"/>
          <p:cNvSpPr>
            <a:spLocks noGrp="1"/>
          </p:cNvSpPr>
          <p:nvPr>
            <p:ph type="body" sz="quarter" idx="15"/>
          </p:nvPr>
        </p:nvSpPr>
        <p:spPr/>
        <p:txBody>
          <a:bodyPr/>
          <a:lstStyle/>
          <a:p>
            <a:r>
              <a:rPr lang="fr-FR" dirty="0">
                <a:cs typeface="Calibri" panose="020F0502020204030204" pitchFamily="34" charset="0"/>
              </a:rPr>
              <a:t>Les importations mexicaines sont en </a:t>
            </a:r>
            <a:r>
              <a:rPr lang="fr-FR" dirty="0" smtClean="0">
                <a:cs typeface="Calibri" panose="020F0502020204030204" pitchFamily="34" charset="0"/>
              </a:rPr>
              <a:t>hausse </a:t>
            </a:r>
            <a:r>
              <a:rPr lang="fr-FR" dirty="0">
                <a:cs typeface="Calibri" panose="020F0502020204030204" pitchFamily="34" charset="0"/>
              </a:rPr>
              <a:t>avec les États-Unis comme 1</a:t>
            </a:r>
            <a:r>
              <a:rPr lang="fr-FR" baseline="30000" dirty="0">
                <a:cs typeface="Calibri" panose="020F0502020204030204" pitchFamily="34" charset="0"/>
              </a:rPr>
              <a:t>er</a:t>
            </a:r>
            <a:r>
              <a:rPr lang="fr-FR" dirty="0">
                <a:cs typeface="Calibri" panose="020F0502020204030204" pitchFamily="34" charset="0"/>
              </a:rPr>
              <a:t> fournisseur et une part de marché de </a:t>
            </a:r>
            <a:r>
              <a:rPr lang="fr-FR" dirty="0" smtClean="0">
                <a:cs typeface="Calibri" panose="020F0502020204030204" pitchFamily="34" charset="0"/>
              </a:rPr>
              <a:t>75 %. </a:t>
            </a:r>
            <a:r>
              <a:rPr lang="fr-FR" dirty="0">
                <a:cs typeface="Calibri" panose="020F0502020204030204" pitchFamily="34" charset="0"/>
              </a:rPr>
              <a:t>La part de marché de la France est négligeable.</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535873830"/>
              </p:ext>
            </p:extLst>
          </p:nvPr>
        </p:nvGraphicFramePr>
        <p:xfrm>
          <a:off x="166797" y="1763597"/>
          <a:ext cx="5926185" cy="38767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4144127568"/>
              </p:ext>
            </p:extLst>
          </p:nvPr>
        </p:nvGraphicFramePr>
        <p:xfrm>
          <a:off x="6092982" y="1763597"/>
          <a:ext cx="5932220" cy="38767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2876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605889" y="3024052"/>
            <a:ext cx="6980221" cy="809896"/>
          </a:xfrm>
        </p:spPr>
        <p:txBody>
          <a:bodyPr>
            <a:normAutofit/>
          </a:bodyPr>
          <a:lstStyle/>
          <a:p>
            <a:r>
              <a:rPr lang="fr-FR" dirty="0" smtClean="0"/>
              <a:t>2101 – Essences de café, thé</a:t>
            </a:r>
            <a:endParaRPr lang="fr-FR" dirty="0"/>
          </a:p>
        </p:txBody>
      </p:sp>
    </p:spTree>
    <p:extLst>
      <p:ext uri="{BB962C8B-B14F-4D97-AF65-F5344CB8AC3E}">
        <p14:creationId xmlns:p14="http://schemas.microsoft.com/office/powerpoint/2010/main" val="2470903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TotalTime>
  <Words>597</Words>
  <Application>Microsoft Office PowerPoint</Application>
  <PresentationFormat>Grand écran</PresentationFormat>
  <Paragraphs>74</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Malgun Gothic Semilight</vt:lpstr>
      <vt:lpstr>Arial</vt:lpstr>
      <vt:lpstr>Calibri</vt:lpstr>
      <vt:lpstr>Marianne</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55</cp:revision>
  <dcterms:created xsi:type="dcterms:W3CDTF">2025-04-03T15:40:27Z</dcterms:created>
  <dcterms:modified xsi:type="dcterms:W3CDTF">2025-08-11T09:18:10Z</dcterms:modified>
</cp:coreProperties>
</file>