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6482"/>
    <a:srgbClr val="2FB6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4" d="100"/>
          <a:sy n="114" d="100"/>
        </p:scale>
        <p:origin x="414" y="10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1-12D8-49E9-9BEA-3F1AA3702B28}"/>
              </c:ext>
            </c:extLst>
          </c:dPt>
          <c:dPt>
            <c:idx val="1"/>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3-12D8-49E9-9BEA-3F1AA3702B28}"/>
              </c:ext>
            </c:extLst>
          </c:dPt>
          <c:dPt>
            <c:idx val="2"/>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5-12D8-49E9-9BEA-3F1AA3702B28}"/>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7-12D8-49E9-9BEA-3F1AA3702B2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2D8-49E9-9BEA-3F1AA3702B28}"/>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12D8-49E9-9BEA-3F1AA3702B28}"/>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12D8-49E9-9BEA-3F1AA3702B28}"/>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12D8-49E9-9BEA-3F1AA3702B28}"/>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12D8-49E9-9BEA-3F1AA3702B28}"/>
              </c:ext>
            </c:extLst>
          </c:dPt>
          <c:dLbls>
            <c:dLbl>
              <c:idx val="0"/>
              <c:layout>
                <c:manualLayout>
                  <c:x val="-0.20144485870758339"/>
                  <c:y val="0.16296730375171931"/>
                </c:manualLayout>
              </c:layout>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34127773601397859"/>
                      <c:h val="0.33592508521755843"/>
                    </c:manualLayout>
                  </c15:layout>
                </c:ext>
                <c:ext xmlns:c16="http://schemas.microsoft.com/office/drawing/2014/chart" uri="{C3380CC4-5D6E-409C-BE32-E72D297353CC}">
                  <c16:uniqueId val="{00000001-12D8-49E9-9BEA-3F1AA3702B28}"/>
                </c:ext>
              </c:extLst>
            </c:dLbl>
            <c:dLbl>
              <c:idx val="1"/>
              <c:layout>
                <c:manualLayout>
                  <c:x val="0.14572621340710765"/>
                  <c:y val="-0.10825683899976647"/>
                </c:manualLayout>
              </c:layout>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31234681333775433"/>
                      <c:h val="0.36757020194095158"/>
                    </c:manualLayout>
                  </c15:layout>
                </c:ext>
                <c:ext xmlns:c16="http://schemas.microsoft.com/office/drawing/2014/chart" uri="{C3380CC4-5D6E-409C-BE32-E72D297353CC}">
                  <c16:uniqueId val="{00000003-12D8-49E9-9BEA-3F1AA3702B28}"/>
                </c:ext>
              </c:extLst>
            </c:dLbl>
            <c:dLbl>
              <c:idx val="2"/>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2D8-49E9-9BEA-3F1AA3702B28}"/>
                </c:ext>
              </c:extLst>
            </c:dLbl>
            <c:dLbl>
              <c:idx val="3"/>
              <c:layout>
                <c:manualLayout>
                  <c:x val="-0.14287387248288744"/>
                  <c:y val="2.0018267659546829E-3"/>
                </c:manualLayout>
              </c:layout>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12D8-49E9-9BEA-3F1AA3702B28}"/>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 vins compo.'!$C$18:$C$23</c:f>
              <c:strCache>
                <c:ptCount val="4"/>
                <c:pt idx="0">
                  <c:v>2204 - Vins</c:v>
                </c:pt>
                <c:pt idx="1">
                  <c:v>2208 - Spiritueux</c:v>
                </c:pt>
                <c:pt idx="2">
                  <c:v>2207 - Alcool éthylique (&gt; 80 % vol.)</c:v>
                </c:pt>
                <c:pt idx="3">
                  <c:v>Autres boissons alcoolisées</c:v>
                </c:pt>
              </c:strCache>
              <c:extLst/>
            </c:strRef>
          </c:cat>
          <c:val>
            <c:numRef>
              <c:f>'Import. TBB vins compo.'!$M$18:$M$23</c:f>
              <c:numCache>
                <c:formatCode>0%</c:formatCode>
                <c:ptCount val="4"/>
                <c:pt idx="0">
                  <c:v>0.38287384550162828</c:v>
                </c:pt>
                <c:pt idx="1">
                  <c:v>0.3119247577712696</c:v>
                </c:pt>
                <c:pt idx="2">
                  <c:v>0.28251176404929773</c:v>
                </c:pt>
                <c:pt idx="3">
                  <c:v>2.2689632677804359E-2</c:v>
                </c:pt>
              </c:numCache>
              <c:extLst/>
            </c:numRef>
          </c:val>
          <c:extLst>
            <c:ext xmlns:c16="http://schemas.microsoft.com/office/drawing/2014/chart" uri="{C3380CC4-5D6E-409C-BE32-E72D297353CC}">
              <c16:uniqueId val="{00000012-12D8-49E9-9BEA-3F1AA3702B2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4">
                <a:lumMod val="40000"/>
                <a:lumOff val="60000"/>
              </a:schemeClr>
            </a:solidFill>
          </c:spPr>
          <c:dPt>
            <c:idx val="0"/>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1-C118-4517-B32B-B10D3D1C1A8F}"/>
              </c:ext>
            </c:extLst>
          </c:dPt>
          <c:dPt>
            <c:idx val="1"/>
            <c:bubble3D val="0"/>
            <c:spPr>
              <a:solidFill>
                <a:srgbClr val="FFFF99"/>
              </a:solidFill>
              <a:ln w="19050">
                <a:solidFill>
                  <a:schemeClr val="lt1"/>
                </a:solidFill>
              </a:ln>
              <a:effectLst/>
            </c:spPr>
            <c:extLst>
              <c:ext xmlns:c16="http://schemas.microsoft.com/office/drawing/2014/chart" uri="{C3380CC4-5D6E-409C-BE32-E72D297353CC}">
                <c16:uniqueId val="{00000003-C118-4517-B32B-B10D3D1C1A8F}"/>
              </c:ext>
            </c:extLst>
          </c:dPt>
          <c:dPt>
            <c:idx val="2"/>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5-C118-4517-B32B-B10D3D1C1A8F}"/>
              </c:ext>
            </c:extLst>
          </c:dPt>
          <c:dPt>
            <c:idx val="3"/>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7-C118-4517-B32B-B10D3D1C1A8F}"/>
              </c:ext>
            </c:extLst>
          </c:dPt>
          <c:dPt>
            <c:idx val="4"/>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9-C118-4517-B32B-B10D3D1C1A8F}"/>
              </c:ext>
            </c:extLst>
          </c:dPt>
          <c:dPt>
            <c:idx val="5"/>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B-C118-4517-B32B-B10D3D1C1A8F}"/>
              </c:ext>
            </c:extLst>
          </c:dPt>
          <c:dPt>
            <c:idx val="6"/>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D-C118-4517-B32B-B10D3D1C1A8F}"/>
              </c:ext>
            </c:extLst>
          </c:dPt>
          <c:dPt>
            <c:idx val="7"/>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F-C118-4517-B32B-B10D3D1C1A8F}"/>
              </c:ext>
            </c:extLst>
          </c:dPt>
          <c:dPt>
            <c:idx val="8"/>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11-C118-4517-B32B-B10D3D1C1A8F}"/>
              </c:ext>
            </c:extLst>
          </c:dPt>
          <c:dLbls>
            <c:dLbl>
              <c:idx val="0"/>
              <c:layout>
                <c:manualLayout>
                  <c:x val="-0.26345956115226093"/>
                  <c:y val="-0.12248463612215571"/>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30137607205653011"/>
                      <c:h val="0.45448246561115674"/>
                    </c:manualLayout>
                  </c15:layout>
                </c:ext>
                <c:ext xmlns:c16="http://schemas.microsoft.com/office/drawing/2014/chart" uri="{C3380CC4-5D6E-409C-BE32-E72D297353CC}">
                  <c16:uniqueId val="{00000001-C118-4517-B32B-B10D3D1C1A8F}"/>
                </c:ext>
              </c:extLst>
            </c:dLbl>
            <c:dLbl>
              <c:idx val="1"/>
              <c:layout>
                <c:manualLayout>
                  <c:x val="0.18856128272953854"/>
                  <c:y val="0.20733049989264191"/>
                </c:manualLayout>
              </c:layout>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0617454537096688"/>
                      <c:h val="0.2600542221667243"/>
                    </c:manualLayout>
                  </c15:layout>
                </c:ext>
                <c:ext xmlns:c16="http://schemas.microsoft.com/office/drawing/2014/chart" uri="{C3380CC4-5D6E-409C-BE32-E72D297353CC}">
                  <c16:uniqueId val="{00000003-C118-4517-B32B-B10D3D1C1A8F}"/>
                </c:ext>
              </c:extLst>
            </c:dLbl>
            <c:dLbl>
              <c:idx val="2"/>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118-4517-B32B-B10D3D1C1A8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2204 - vins compo.'!$C$16:$C$20</c:f>
              <c:strCache>
                <c:ptCount val="3"/>
                <c:pt idx="0">
                  <c:v>220421/22/29 - Vins tranquilles</c:v>
                </c:pt>
                <c:pt idx="1">
                  <c:v>220410 - Vins pétillants</c:v>
                </c:pt>
                <c:pt idx="2">
                  <c:v>220400/30 - Moûts de raisin</c:v>
                </c:pt>
              </c:strCache>
              <c:extLst/>
            </c:strRef>
          </c:cat>
          <c:val>
            <c:numRef>
              <c:f>'Import. 2204 - vins compo.'!$M$16:$M$20</c:f>
              <c:numCache>
                <c:formatCode>0%</c:formatCode>
                <c:ptCount val="3"/>
                <c:pt idx="0">
                  <c:v>0.76720581535257737</c:v>
                </c:pt>
                <c:pt idx="1">
                  <c:v>0.20979870072129819</c:v>
                </c:pt>
                <c:pt idx="2">
                  <c:v>2.2995483926124383E-2</c:v>
                </c:pt>
              </c:numCache>
              <c:extLst/>
            </c:numRef>
          </c:val>
          <c:extLst>
            <c:ext xmlns:c16="http://schemas.microsoft.com/office/drawing/2014/chart" uri="{C3380CC4-5D6E-409C-BE32-E72D297353CC}">
              <c16:uniqueId val="{00000012-C118-4517-B32B-B10D3D1C1A8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FFFF99"/>
              </a:solidFill>
              <a:ln w="19050">
                <a:solidFill>
                  <a:schemeClr val="lt1"/>
                </a:solidFill>
              </a:ln>
              <a:effectLst/>
            </c:spPr>
            <c:extLst>
              <c:ext xmlns:c16="http://schemas.microsoft.com/office/drawing/2014/chart" uri="{C3380CC4-5D6E-409C-BE32-E72D297353CC}">
                <c16:uniqueId val="{00000001-BC73-4733-A2AF-D5BEF349FF79}"/>
              </c:ext>
            </c:extLst>
          </c:dPt>
          <c:dPt>
            <c:idx val="1"/>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3-BC73-4733-A2AF-D5BEF349FF79}"/>
              </c:ext>
            </c:extLst>
          </c:dPt>
          <c:dPt>
            <c:idx val="2"/>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5-BC73-4733-A2AF-D5BEF349FF7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C73-4733-A2AF-D5BEF349FF7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C73-4733-A2AF-D5BEF349FF7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C73-4733-A2AF-D5BEF349FF7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C73-4733-A2AF-D5BEF349FF7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BC73-4733-A2AF-D5BEF349FF79}"/>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BC73-4733-A2AF-D5BEF349FF79}"/>
              </c:ext>
            </c:extLst>
          </c:dPt>
          <c:dLbls>
            <c:dLbl>
              <c:idx val="0"/>
              <c:layout>
                <c:manualLayout>
                  <c:x val="-0.24180710159032273"/>
                  <c:y val="-0.20391788402588168"/>
                </c:manualLayout>
              </c:layout>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5036664500944922"/>
                      <c:h val="0.43675442617242366"/>
                    </c:manualLayout>
                  </c15:layout>
                </c:ext>
                <c:ext xmlns:c16="http://schemas.microsoft.com/office/drawing/2014/chart" uri="{C3380CC4-5D6E-409C-BE32-E72D297353CC}">
                  <c16:uniqueId val="{00000001-BC73-4733-A2AF-D5BEF349FF79}"/>
                </c:ext>
              </c:extLst>
            </c:dLbl>
            <c:dLbl>
              <c:idx val="1"/>
              <c:layout>
                <c:manualLayout>
                  <c:x val="0.25678630257379403"/>
                  <c:y val="0.14775108969702691"/>
                </c:manualLayout>
              </c:layout>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4448195890879976"/>
                      <c:h val="0.4012983472949575"/>
                    </c:manualLayout>
                  </c15:layout>
                </c:ext>
                <c:ext xmlns:c16="http://schemas.microsoft.com/office/drawing/2014/chart" uri="{C3380CC4-5D6E-409C-BE32-E72D297353CC}">
                  <c16:uniqueId val="{00000003-BC73-4733-A2AF-D5BEF349FF79}"/>
                </c:ext>
              </c:extLst>
            </c:dLbl>
            <c:dLbl>
              <c:idx val="2"/>
              <c:delete val="1"/>
              <c:extLst>
                <c:ext xmlns:c15="http://schemas.microsoft.com/office/drawing/2012/chart" uri="{CE6537A1-D6FC-4f65-9D91-7224C49458BB}"/>
                <c:ext xmlns:c16="http://schemas.microsoft.com/office/drawing/2014/chart" uri="{C3380CC4-5D6E-409C-BE32-E72D297353CC}">
                  <c16:uniqueId val="{00000005-BC73-4733-A2AF-D5BEF349FF79}"/>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2204 - vins compo.'!$C$36:$C$40</c:f>
              <c:strCache>
                <c:ptCount val="3"/>
                <c:pt idx="0">
                  <c:v>220410 - Vins pétillants</c:v>
                </c:pt>
                <c:pt idx="1">
                  <c:v>220421/22/29 - Vins tranquilles</c:v>
                </c:pt>
                <c:pt idx="2">
                  <c:v>220400/30 - Moûts de raisin</c:v>
                </c:pt>
              </c:strCache>
              <c:extLst/>
            </c:strRef>
          </c:cat>
          <c:val>
            <c:numRef>
              <c:f>'Import. 2204 - vins compo.'!$M$36:$M$40</c:f>
              <c:numCache>
                <c:formatCode>0%</c:formatCode>
                <c:ptCount val="3"/>
                <c:pt idx="0">
                  <c:v>0.61683760916562502</c:v>
                </c:pt>
                <c:pt idx="1">
                  <c:v>0.38282779641356374</c:v>
                </c:pt>
                <c:pt idx="2">
                  <c:v>3.3459442081117932E-4</c:v>
                </c:pt>
              </c:numCache>
              <c:extLst/>
            </c:numRef>
          </c:val>
          <c:extLst>
            <c:ext xmlns:c16="http://schemas.microsoft.com/office/drawing/2014/chart" uri="{C3380CC4-5D6E-409C-BE32-E72D297353CC}">
              <c16:uniqueId val="{00000012-BC73-4733-A2AF-D5BEF349FF7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2220410 - pétillants'!$C$7</c:f>
              <c:strCache>
                <c:ptCount val="1"/>
                <c:pt idx="0">
                  <c:v>France</c:v>
                </c:pt>
              </c:strCache>
            </c:strRef>
          </c:tx>
          <c:spPr>
            <a:solidFill>
              <a:srgbClr val="00B0F0"/>
            </a:solidFill>
            <a:ln>
              <a:noFill/>
            </a:ln>
            <a:effectLst/>
          </c:spPr>
          <c:invertIfNegative val="0"/>
          <c:cat>
            <c:numRef>
              <c:f>'Import. 2220410 - pétillants'!$D$4:$M$4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pétillants'!$D$7:$M$7</c:f>
              <c:numCache>
                <c:formatCode>0</c:formatCode>
                <c:ptCount val="10"/>
                <c:pt idx="0">
                  <c:v>23580538</c:v>
                </c:pt>
                <c:pt idx="1">
                  <c:v>23532410</c:v>
                </c:pt>
                <c:pt idx="2">
                  <c:v>26357965</c:v>
                </c:pt>
                <c:pt idx="3">
                  <c:v>26071761</c:v>
                </c:pt>
                <c:pt idx="4">
                  <c:v>25584161</c:v>
                </c:pt>
                <c:pt idx="5">
                  <c:v>14744549</c:v>
                </c:pt>
                <c:pt idx="6">
                  <c:v>20933220</c:v>
                </c:pt>
                <c:pt idx="7">
                  <c:v>50747655</c:v>
                </c:pt>
                <c:pt idx="8">
                  <c:v>51315349</c:v>
                </c:pt>
                <c:pt idx="9">
                  <c:v>31795504</c:v>
                </c:pt>
              </c:numCache>
            </c:numRef>
          </c:val>
          <c:extLst>
            <c:ext xmlns:c16="http://schemas.microsoft.com/office/drawing/2014/chart" uri="{C3380CC4-5D6E-409C-BE32-E72D297353CC}">
              <c16:uniqueId val="{00000000-679F-4C36-B1B1-DF6017D722A1}"/>
            </c:ext>
          </c:extLst>
        </c:ser>
        <c:ser>
          <c:idx val="3"/>
          <c:order val="3"/>
          <c:tx>
            <c:strRef>
              <c:f>'Import. 2220410 - pétillants'!$C$8</c:f>
              <c:strCache>
                <c:ptCount val="1"/>
                <c:pt idx="0">
                  <c:v>Italie</c:v>
                </c:pt>
              </c:strCache>
            </c:strRef>
          </c:tx>
          <c:spPr>
            <a:solidFill>
              <a:schemeClr val="accent5">
                <a:lumMod val="40000"/>
                <a:lumOff val="60000"/>
              </a:schemeClr>
            </a:solidFill>
            <a:ln>
              <a:noFill/>
            </a:ln>
            <a:effectLst/>
          </c:spPr>
          <c:invertIfNegative val="0"/>
          <c:cat>
            <c:numRef>
              <c:f>'Import. 2220410 - pétillants'!$D$4:$M$4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pétillants'!$D$8:$M$8</c:f>
              <c:numCache>
                <c:formatCode>0</c:formatCode>
                <c:ptCount val="10"/>
                <c:pt idx="0">
                  <c:v>10231924</c:v>
                </c:pt>
                <c:pt idx="1">
                  <c:v>11829700</c:v>
                </c:pt>
                <c:pt idx="2">
                  <c:v>11788616</c:v>
                </c:pt>
                <c:pt idx="3">
                  <c:v>13298651</c:v>
                </c:pt>
                <c:pt idx="4">
                  <c:v>14437148</c:v>
                </c:pt>
                <c:pt idx="5">
                  <c:v>9397666</c:v>
                </c:pt>
                <c:pt idx="6">
                  <c:v>12771393</c:v>
                </c:pt>
                <c:pt idx="7">
                  <c:v>21978878</c:v>
                </c:pt>
                <c:pt idx="8">
                  <c:v>18401945</c:v>
                </c:pt>
                <c:pt idx="9">
                  <c:v>22203011</c:v>
                </c:pt>
              </c:numCache>
            </c:numRef>
          </c:val>
          <c:extLst>
            <c:ext xmlns:c16="http://schemas.microsoft.com/office/drawing/2014/chart" uri="{C3380CC4-5D6E-409C-BE32-E72D297353CC}">
              <c16:uniqueId val="{00000001-679F-4C36-B1B1-DF6017D722A1}"/>
            </c:ext>
          </c:extLst>
        </c:ser>
        <c:ser>
          <c:idx val="4"/>
          <c:order val="4"/>
          <c:tx>
            <c:strRef>
              <c:f>'Import. 2220410 - pétillants'!$C$9</c:f>
              <c:strCache>
                <c:ptCount val="1"/>
                <c:pt idx="0">
                  <c:v>Espagne</c:v>
                </c:pt>
              </c:strCache>
            </c:strRef>
          </c:tx>
          <c:spPr>
            <a:solidFill>
              <a:schemeClr val="accent5"/>
            </a:solidFill>
            <a:ln>
              <a:noFill/>
            </a:ln>
            <a:effectLst/>
          </c:spPr>
          <c:invertIfNegative val="0"/>
          <c:cat>
            <c:numRef>
              <c:f>'Import. 2220410 - pétillants'!$D$4:$M$4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pétillants'!$D$9:$M$9</c:f>
              <c:numCache>
                <c:formatCode>0</c:formatCode>
                <c:ptCount val="10"/>
                <c:pt idx="0">
                  <c:v>2975689</c:v>
                </c:pt>
                <c:pt idx="1">
                  <c:v>3505709</c:v>
                </c:pt>
                <c:pt idx="2">
                  <c:v>3288689</c:v>
                </c:pt>
                <c:pt idx="3">
                  <c:v>4828629</c:v>
                </c:pt>
                <c:pt idx="4">
                  <c:v>4999873</c:v>
                </c:pt>
                <c:pt idx="5">
                  <c:v>3655798</c:v>
                </c:pt>
                <c:pt idx="6">
                  <c:v>6308322</c:v>
                </c:pt>
                <c:pt idx="7">
                  <c:v>13478907</c:v>
                </c:pt>
                <c:pt idx="8">
                  <c:v>8612365</c:v>
                </c:pt>
                <c:pt idx="9">
                  <c:v>12393219</c:v>
                </c:pt>
              </c:numCache>
            </c:numRef>
          </c:val>
          <c:extLst>
            <c:ext xmlns:c16="http://schemas.microsoft.com/office/drawing/2014/chart" uri="{C3380CC4-5D6E-409C-BE32-E72D297353CC}">
              <c16:uniqueId val="{00000002-679F-4C36-B1B1-DF6017D722A1}"/>
            </c:ext>
          </c:extLst>
        </c:ser>
        <c:ser>
          <c:idx val="5"/>
          <c:order val="5"/>
          <c:tx>
            <c:strRef>
              <c:f>'Import. 2220410 - pétillants'!$C$10</c:f>
              <c:strCache>
                <c:ptCount val="1"/>
                <c:pt idx="0">
                  <c:v>États-Unis</c:v>
                </c:pt>
              </c:strCache>
            </c:strRef>
          </c:tx>
          <c:spPr>
            <a:solidFill>
              <a:srgbClr val="00B050"/>
            </a:solidFill>
            <a:ln>
              <a:noFill/>
            </a:ln>
            <a:effectLst/>
          </c:spPr>
          <c:invertIfNegative val="0"/>
          <c:cat>
            <c:numRef>
              <c:f>'Import. 2220410 - pétillants'!$D$4:$M$4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pétillants'!$D$10:$M$10</c:f>
              <c:numCache>
                <c:formatCode>0</c:formatCode>
                <c:ptCount val="10"/>
                <c:pt idx="0">
                  <c:v>1270730</c:v>
                </c:pt>
                <c:pt idx="1">
                  <c:v>966749</c:v>
                </c:pt>
                <c:pt idx="2">
                  <c:v>947727</c:v>
                </c:pt>
                <c:pt idx="3">
                  <c:v>805198</c:v>
                </c:pt>
                <c:pt idx="4">
                  <c:v>949874</c:v>
                </c:pt>
                <c:pt idx="5">
                  <c:v>575022</c:v>
                </c:pt>
                <c:pt idx="6">
                  <c:v>441271</c:v>
                </c:pt>
                <c:pt idx="7">
                  <c:v>602723</c:v>
                </c:pt>
                <c:pt idx="8">
                  <c:v>155372</c:v>
                </c:pt>
                <c:pt idx="9">
                  <c:v>542452</c:v>
                </c:pt>
              </c:numCache>
            </c:numRef>
          </c:val>
          <c:extLst>
            <c:ext xmlns:c16="http://schemas.microsoft.com/office/drawing/2014/chart" uri="{C3380CC4-5D6E-409C-BE32-E72D297353CC}">
              <c16:uniqueId val="{00000003-679F-4C36-B1B1-DF6017D722A1}"/>
            </c:ext>
          </c:extLst>
        </c:ser>
        <c:ser>
          <c:idx val="6"/>
          <c:order val="6"/>
          <c:tx>
            <c:strRef>
              <c:f>'Import. 2220410 - pétillants'!$C$11</c:f>
              <c:strCache>
                <c:ptCount val="1"/>
                <c:pt idx="0">
                  <c:v>Argentine</c:v>
                </c:pt>
              </c:strCache>
            </c:strRef>
          </c:tx>
          <c:spPr>
            <a:solidFill>
              <a:schemeClr val="accent3">
                <a:lumMod val="20000"/>
                <a:lumOff val="80000"/>
              </a:schemeClr>
            </a:solidFill>
            <a:ln>
              <a:noFill/>
            </a:ln>
            <a:effectLst/>
          </c:spPr>
          <c:invertIfNegative val="0"/>
          <c:cat>
            <c:numRef>
              <c:f>'Import. 2220410 - pétillants'!$D$4:$M$4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pétillants'!$D$11:$M$11</c:f>
              <c:numCache>
                <c:formatCode>0</c:formatCode>
                <c:ptCount val="10"/>
                <c:pt idx="0">
                  <c:v>288812</c:v>
                </c:pt>
                <c:pt idx="1">
                  <c:v>260151</c:v>
                </c:pt>
                <c:pt idx="2">
                  <c:v>443619</c:v>
                </c:pt>
                <c:pt idx="3">
                  <c:v>363323</c:v>
                </c:pt>
                <c:pt idx="4">
                  <c:v>440223</c:v>
                </c:pt>
                <c:pt idx="5">
                  <c:v>398163</c:v>
                </c:pt>
                <c:pt idx="6">
                  <c:v>585090</c:v>
                </c:pt>
                <c:pt idx="7">
                  <c:v>1602584</c:v>
                </c:pt>
                <c:pt idx="8">
                  <c:v>1467495</c:v>
                </c:pt>
                <c:pt idx="9">
                  <c:v>518234</c:v>
                </c:pt>
              </c:numCache>
            </c:numRef>
          </c:val>
          <c:extLst>
            <c:ext xmlns:c16="http://schemas.microsoft.com/office/drawing/2014/chart" uri="{C3380CC4-5D6E-409C-BE32-E72D297353CC}">
              <c16:uniqueId val="{00000004-679F-4C36-B1B1-DF6017D722A1}"/>
            </c:ext>
          </c:extLst>
        </c:ser>
        <c:ser>
          <c:idx val="7"/>
          <c:order val="7"/>
          <c:tx>
            <c:strRef>
              <c:f>'Import. 2220410 - pétillants'!$C$12</c:f>
              <c:strCache>
                <c:ptCount val="1"/>
                <c:pt idx="0">
                  <c:v>Allemagne</c:v>
                </c:pt>
              </c:strCache>
            </c:strRef>
          </c:tx>
          <c:spPr>
            <a:solidFill>
              <a:schemeClr val="tx2">
                <a:lumMod val="60000"/>
                <a:lumOff val="40000"/>
              </a:schemeClr>
            </a:solidFill>
            <a:ln>
              <a:noFill/>
            </a:ln>
            <a:effectLst/>
          </c:spPr>
          <c:invertIfNegative val="0"/>
          <c:cat>
            <c:numRef>
              <c:f>'Import. 2220410 - pétillants'!$D$4:$M$4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pétillants'!$D$12:$M$12</c:f>
              <c:numCache>
                <c:formatCode>0</c:formatCode>
                <c:ptCount val="10"/>
                <c:pt idx="0">
                  <c:v>241093</c:v>
                </c:pt>
                <c:pt idx="1">
                  <c:v>225772</c:v>
                </c:pt>
                <c:pt idx="2">
                  <c:v>257211</c:v>
                </c:pt>
                <c:pt idx="3">
                  <c:v>98151</c:v>
                </c:pt>
                <c:pt idx="4">
                  <c:v>110676</c:v>
                </c:pt>
                <c:pt idx="5">
                  <c:v>87786</c:v>
                </c:pt>
                <c:pt idx="6">
                  <c:v>335810</c:v>
                </c:pt>
                <c:pt idx="7">
                  <c:v>49568</c:v>
                </c:pt>
                <c:pt idx="8">
                  <c:v>146081</c:v>
                </c:pt>
                <c:pt idx="9">
                  <c:v>103381</c:v>
                </c:pt>
              </c:numCache>
            </c:numRef>
          </c:val>
          <c:extLst>
            <c:ext xmlns:c16="http://schemas.microsoft.com/office/drawing/2014/chart" uri="{C3380CC4-5D6E-409C-BE32-E72D297353CC}">
              <c16:uniqueId val="{00000005-679F-4C36-B1B1-DF6017D722A1}"/>
            </c:ext>
          </c:extLst>
        </c:ser>
        <c:ser>
          <c:idx val="8"/>
          <c:order val="8"/>
          <c:tx>
            <c:strRef>
              <c:f>'Import. 2220410 - pétillants'!$C$13</c:f>
              <c:strCache>
                <c:ptCount val="1"/>
                <c:pt idx="0">
                  <c:v>Chili</c:v>
                </c:pt>
              </c:strCache>
            </c:strRef>
          </c:tx>
          <c:spPr>
            <a:solidFill>
              <a:schemeClr val="accent3">
                <a:lumMod val="60000"/>
                <a:lumOff val="40000"/>
              </a:schemeClr>
            </a:solidFill>
            <a:ln>
              <a:noFill/>
            </a:ln>
            <a:effectLst/>
          </c:spPr>
          <c:invertIfNegative val="0"/>
          <c:cat>
            <c:numRef>
              <c:f>'Import. 2220410 - pétillants'!$D$4:$M$4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pétillants'!$D$13:$M$13</c:f>
              <c:numCache>
                <c:formatCode>0</c:formatCode>
                <c:ptCount val="10"/>
                <c:pt idx="0">
                  <c:v>357959</c:v>
                </c:pt>
                <c:pt idx="1">
                  <c:v>317274</c:v>
                </c:pt>
                <c:pt idx="2">
                  <c:v>228460</c:v>
                </c:pt>
                <c:pt idx="3">
                  <c:v>166337</c:v>
                </c:pt>
                <c:pt idx="4">
                  <c:v>262733</c:v>
                </c:pt>
                <c:pt idx="5">
                  <c:v>192021</c:v>
                </c:pt>
                <c:pt idx="6">
                  <c:v>198069</c:v>
                </c:pt>
                <c:pt idx="7">
                  <c:v>276441</c:v>
                </c:pt>
                <c:pt idx="8">
                  <c:v>42504</c:v>
                </c:pt>
                <c:pt idx="9">
                  <c:v>24710</c:v>
                </c:pt>
              </c:numCache>
            </c:numRef>
          </c:val>
          <c:extLst>
            <c:ext xmlns:c16="http://schemas.microsoft.com/office/drawing/2014/chart" uri="{C3380CC4-5D6E-409C-BE32-E72D297353CC}">
              <c16:uniqueId val="{00000006-679F-4C36-B1B1-DF6017D722A1}"/>
            </c:ext>
          </c:extLst>
        </c:ser>
        <c:ser>
          <c:idx val="9"/>
          <c:order val="9"/>
          <c:tx>
            <c:strRef>
              <c:f>'Import. 2220410 - pétillants'!$C$14</c:f>
              <c:strCache>
                <c:ptCount val="1"/>
                <c:pt idx="0">
                  <c:v>Chine</c:v>
                </c:pt>
              </c:strCache>
            </c:strRef>
          </c:tx>
          <c:spPr>
            <a:solidFill>
              <a:schemeClr val="accent6"/>
            </a:solidFill>
            <a:ln>
              <a:noFill/>
            </a:ln>
            <a:effectLst/>
          </c:spPr>
          <c:invertIfNegative val="0"/>
          <c:cat>
            <c:numRef>
              <c:f>'Import. 2220410 - pétillants'!$D$4:$M$4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pétillants'!$D$14:$M$14</c:f>
              <c:numCache>
                <c:formatCode>0</c:formatCode>
                <c:ptCount val="10"/>
                <c:pt idx="0">
                  <c:v>0</c:v>
                </c:pt>
                <c:pt idx="1">
                  <c:v>0</c:v>
                </c:pt>
                <c:pt idx="2">
                  <c:v>0</c:v>
                </c:pt>
                <c:pt idx="3">
                  <c:v>0</c:v>
                </c:pt>
                <c:pt idx="4">
                  <c:v>0</c:v>
                </c:pt>
                <c:pt idx="5">
                  <c:v>91</c:v>
                </c:pt>
                <c:pt idx="6">
                  <c:v>0</c:v>
                </c:pt>
                <c:pt idx="7">
                  <c:v>0</c:v>
                </c:pt>
                <c:pt idx="8">
                  <c:v>0</c:v>
                </c:pt>
                <c:pt idx="9">
                  <c:v>0</c:v>
                </c:pt>
              </c:numCache>
            </c:numRef>
          </c:val>
          <c:extLst>
            <c:ext xmlns:c16="http://schemas.microsoft.com/office/drawing/2014/chart" uri="{C3380CC4-5D6E-409C-BE32-E72D297353CC}">
              <c16:uniqueId val="{00000007-679F-4C36-B1B1-DF6017D722A1}"/>
            </c:ext>
          </c:extLst>
        </c:ser>
        <c:ser>
          <c:idx val="10"/>
          <c:order val="10"/>
          <c:tx>
            <c:strRef>
              <c:f>'Import. 2220410 - pétillants'!$C$15</c:f>
              <c:strCache>
                <c:ptCount val="1"/>
                <c:pt idx="0">
                  <c:v>Colombie</c:v>
                </c:pt>
              </c:strCache>
            </c:strRef>
          </c:tx>
          <c:spPr>
            <a:solidFill>
              <a:schemeClr val="accent3">
                <a:lumMod val="75000"/>
              </a:schemeClr>
            </a:solidFill>
            <a:ln>
              <a:noFill/>
            </a:ln>
            <a:effectLst/>
          </c:spPr>
          <c:invertIfNegative val="0"/>
          <c:cat>
            <c:numRef>
              <c:f>'Import. 2220410 - pétillants'!$D$4:$M$4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pétillants'!$D$15:$M$15</c:f>
              <c:numCache>
                <c:formatCode>0</c:formatCode>
                <c:ptCount val="10"/>
                <c:pt idx="0">
                  <c:v>0</c:v>
                </c:pt>
                <c:pt idx="1">
                  <c:v>0</c:v>
                </c:pt>
                <c:pt idx="2">
                  <c:v>0</c:v>
                </c:pt>
                <c:pt idx="3">
                  <c:v>26</c:v>
                </c:pt>
                <c:pt idx="4">
                  <c:v>0</c:v>
                </c:pt>
                <c:pt idx="5">
                  <c:v>0</c:v>
                </c:pt>
                <c:pt idx="6">
                  <c:v>0</c:v>
                </c:pt>
                <c:pt idx="7">
                  <c:v>0</c:v>
                </c:pt>
                <c:pt idx="8">
                  <c:v>0</c:v>
                </c:pt>
                <c:pt idx="9">
                  <c:v>0</c:v>
                </c:pt>
              </c:numCache>
            </c:numRef>
          </c:val>
          <c:extLst>
            <c:ext xmlns:c16="http://schemas.microsoft.com/office/drawing/2014/chart" uri="{C3380CC4-5D6E-409C-BE32-E72D297353CC}">
              <c16:uniqueId val="{00000008-679F-4C36-B1B1-DF6017D722A1}"/>
            </c:ext>
          </c:extLst>
        </c:ser>
        <c:ser>
          <c:idx val="11"/>
          <c:order val="11"/>
          <c:tx>
            <c:strRef>
              <c:f>'Import. 2220410 - pétillants'!$C$16</c:f>
              <c:strCache>
                <c:ptCount val="1"/>
                <c:pt idx="0">
                  <c:v>Croatie</c:v>
                </c:pt>
              </c:strCache>
            </c:strRef>
          </c:tx>
          <c:spPr>
            <a:solidFill>
              <a:schemeClr val="tx2">
                <a:lumMod val="50000"/>
              </a:schemeClr>
            </a:solidFill>
            <a:ln>
              <a:noFill/>
            </a:ln>
            <a:effectLst/>
          </c:spPr>
          <c:invertIfNegative val="0"/>
          <c:cat>
            <c:numRef>
              <c:f>'Import. 2220410 - pétillants'!$D$4:$M$4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pétillants'!$D$16:$M$16</c:f>
              <c:numCache>
                <c:formatCode>0</c:formatCode>
                <c:ptCount val="10"/>
                <c:pt idx="0">
                  <c:v>436</c:v>
                </c:pt>
                <c:pt idx="1">
                  <c:v>4002</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9-679F-4C36-B1B1-DF6017D722A1}"/>
            </c:ext>
          </c:extLst>
        </c:ser>
        <c:ser>
          <c:idx val="12"/>
          <c:order val="12"/>
          <c:tx>
            <c:strRef>
              <c:f>'Import. 2220410 - pétillants'!$C$17</c:f>
              <c:strCache>
                <c:ptCount val="1"/>
                <c:pt idx="0">
                  <c:v>Autres</c:v>
                </c:pt>
              </c:strCache>
            </c:strRef>
          </c:tx>
          <c:spPr>
            <a:solidFill>
              <a:schemeClr val="bg1">
                <a:lumMod val="85000"/>
              </a:schemeClr>
            </a:solidFill>
            <a:ln>
              <a:noFill/>
            </a:ln>
            <a:effectLst/>
          </c:spPr>
          <c:invertIfNegative val="0"/>
          <c:cat>
            <c:numRef>
              <c:f>'Import. 2220410 - pétillants'!$D$4:$M$4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pétillants'!$D$17:$M$17</c:f>
              <c:numCache>
                <c:formatCode>0</c:formatCode>
                <c:ptCount val="10"/>
                <c:pt idx="0">
                  <c:v>93655</c:v>
                </c:pt>
                <c:pt idx="1">
                  <c:v>132349</c:v>
                </c:pt>
                <c:pt idx="2">
                  <c:v>53221</c:v>
                </c:pt>
                <c:pt idx="3">
                  <c:v>96729</c:v>
                </c:pt>
                <c:pt idx="4">
                  <c:v>119051</c:v>
                </c:pt>
                <c:pt idx="5">
                  <c:v>42822</c:v>
                </c:pt>
                <c:pt idx="6">
                  <c:v>176831</c:v>
                </c:pt>
                <c:pt idx="7">
                  <c:v>0</c:v>
                </c:pt>
                <c:pt idx="8">
                  <c:v>0</c:v>
                </c:pt>
                <c:pt idx="9">
                  <c:v>-1</c:v>
                </c:pt>
              </c:numCache>
            </c:numRef>
          </c:val>
          <c:extLst>
            <c:ext xmlns:c16="http://schemas.microsoft.com/office/drawing/2014/chart" uri="{C3380CC4-5D6E-409C-BE32-E72D297353CC}">
              <c16:uniqueId val="{0000000A-679F-4C36-B1B1-DF6017D722A1}"/>
            </c:ext>
          </c:extLst>
        </c:ser>
        <c:dLbls>
          <c:showLegendKey val="0"/>
          <c:showVal val="0"/>
          <c:showCatName val="0"/>
          <c:showSerName val="0"/>
          <c:showPercent val="0"/>
          <c:showBubbleSize val="0"/>
        </c:dLbls>
        <c:gapWidth val="150"/>
        <c:overlap val="100"/>
        <c:axId val="523092912"/>
        <c:axId val="524477704"/>
        <c:extLst>
          <c:ext xmlns:c15="http://schemas.microsoft.com/office/drawing/2012/chart" uri="{02D57815-91ED-43cb-92C2-25804820EDAC}">
            <c15:filteredBarSeries>
              <c15:ser>
                <c:idx val="0"/>
                <c:order val="0"/>
                <c:tx>
                  <c:strRef>
                    <c:extLst>
                      <c:ext uri="{02D57815-91ED-43cb-92C2-25804820EDAC}">
                        <c15:formulaRef>
                          <c15:sqref>'Import. 2220410 - pétillants'!$C$5</c15:sqref>
                        </c15:formulaRef>
                      </c:ext>
                    </c:extLst>
                    <c:strCache>
                      <c:ptCount val="1"/>
                      <c:pt idx="0">
                        <c:v>Monde</c:v>
                      </c:pt>
                    </c:strCache>
                  </c:strRef>
                </c:tx>
                <c:spPr>
                  <a:solidFill>
                    <a:schemeClr val="accent1"/>
                  </a:solidFill>
                  <a:ln>
                    <a:noFill/>
                  </a:ln>
                  <a:effectLst/>
                </c:spPr>
                <c:invertIfNegative val="0"/>
                <c:cat>
                  <c:numRef>
                    <c:extLst>
                      <c:ext uri="{02D57815-91ED-43cb-92C2-25804820EDAC}">
                        <c15:formulaRef>
                          <c15:sqref>'Import. 2220410 - pétillants'!$D$4:$M$4</c15:sqref>
                        </c15:formulaRef>
                      </c:ext>
                    </c:extLst>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extLst>
                      <c:ext uri="{02D57815-91ED-43cb-92C2-25804820EDAC}">
                        <c15:formulaRef>
                          <c15:sqref>'Import. 2220410 - pétillants'!$D$5:$M$5</c15:sqref>
                        </c15:formulaRef>
                      </c:ext>
                    </c:extLst>
                    <c:numCache>
                      <c:formatCode>0</c:formatCode>
                      <c:ptCount val="10"/>
                      <c:pt idx="0">
                        <c:v>39040836</c:v>
                      </c:pt>
                      <c:pt idx="1">
                        <c:v>40774116</c:v>
                      </c:pt>
                      <c:pt idx="2">
                        <c:v>43365508</c:v>
                      </c:pt>
                      <c:pt idx="3">
                        <c:v>45728805</c:v>
                      </c:pt>
                      <c:pt idx="4">
                        <c:v>46903739</c:v>
                      </c:pt>
                      <c:pt idx="5">
                        <c:v>29093918</c:v>
                      </c:pt>
                      <c:pt idx="6">
                        <c:v>41750006</c:v>
                      </c:pt>
                      <c:pt idx="7">
                        <c:v>88736756</c:v>
                      </c:pt>
                      <c:pt idx="8">
                        <c:v>80141111</c:v>
                      </c:pt>
                      <c:pt idx="9">
                        <c:v>67580510</c:v>
                      </c:pt>
                    </c:numCache>
                  </c:numRef>
                </c:val>
                <c:extLst>
                  <c:ext xmlns:c16="http://schemas.microsoft.com/office/drawing/2014/chart" uri="{C3380CC4-5D6E-409C-BE32-E72D297353CC}">
                    <c16:uniqueId val="{0000000B-679F-4C36-B1B1-DF6017D722A1}"/>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2220410 - pétillants'!$C$6</c15:sqref>
                        </c15:formulaRef>
                      </c:ext>
                    </c:extLst>
                    <c:strCache>
                      <c:ptCount val="1"/>
                      <c:pt idx="0">
                        <c:v>Union européenne</c:v>
                      </c:pt>
                    </c:strCache>
                  </c:strRef>
                </c:tx>
                <c:spPr>
                  <a:solidFill>
                    <a:schemeClr val="accent2"/>
                  </a:solidFill>
                  <a:ln>
                    <a:noFill/>
                  </a:ln>
                  <a:effectLst/>
                </c:spPr>
                <c:invertIfNegative val="0"/>
                <c:cat>
                  <c:numRef>
                    <c:extLst xmlns:c15="http://schemas.microsoft.com/office/drawing/2012/chart">
                      <c:ext xmlns:c15="http://schemas.microsoft.com/office/drawing/2012/chart" uri="{02D57815-91ED-43cb-92C2-25804820EDAC}">
                        <c15:formulaRef>
                          <c15:sqref>'Import. 2220410 - pétillants'!$D$4:$M$4</c15:sqref>
                        </c15:formulaRef>
                      </c:ext>
                    </c:extLst>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extLst xmlns:c15="http://schemas.microsoft.com/office/drawing/2012/chart">
                      <c:ext xmlns:c15="http://schemas.microsoft.com/office/drawing/2012/chart" uri="{02D57815-91ED-43cb-92C2-25804820EDAC}">
                        <c15:formulaRef>
                          <c15:sqref>'Import. 2220410 - pétillants'!$D$6:$M$6</c15:sqref>
                        </c15:formulaRef>
                      </c:ext>
                    </c:extLst>
                    <c:numCache>
                      <c:formatCode>0</c:formatCode>
                      <c:ptCount val="10"/>
                      <c:pt idx="0">
                        <c:v>37111090</c:v>
                      </c:pt>
                      <c:pt idx="1">
                        <c:v>39208210</c:v>
                      </c:pt>
                      <c:pt idx="2">
                        <c:v>41745585</c:v>
                      </c:pt>
                      <c:pt idx="3">
                        <c:v>44366689</c:v>
                      </c:pt>
                      <c:pt idx="4">
                        <c:v>45214831</c:v>
                      </c:pt>
                      <c:pt idx="5">
                        <c:v>27916608</c:v>
                      </c:pt>
                      <c:pt idx="6">
                        <c:v>40464976</c:v>
                      </c:pt>
                      <c:pt idx="7">
                        <c:v>86255007</c:v>
                      </c:pt>
                      <c:pt idx="8">
                        <c:v>78475740</c:v>
                      </c:pt>
                      <c:pt idx="9">
                        <c:v>66495114</c:v>
                      </c:pt>
                    </c:numCache>
                  </c:numRef>
                </c:val>
                <c:extLst xmlns:c15="http://schemas.microsoft.com/office/drawing/2012/chart">
                  <c:ext xmlns:c16="http://schemas.microsoft.com/office/drawing/2014/chart" uri="{C3380CC4-5D6E-409C-BE32-E72D297353CC}">
                    <c16:uniqueId val="{0000000C-679F-4C36-B1B1-DF6017D722A1}"/>
                  </c:ext>
                </c:extLst>
              </c15:ser>
            </c15:filteredBarSeries>
          </c:ext>
        </c:extLst>
      </c:barChart>
      <c:catAx>
        <c:axId val="52309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4477704"/>
        <c:crosses val="autoZero"/>
        <c:auto val="1"/>
        <c:lblAlgn val="ctr"/>
        <c:lblOffset val="100"/>
        <c:noMultiLvlLbl val="0"/>
      </c:catAx>
      <c:valAx>
        <c:axId val="524477704"/>
        <c:scaling>
          <c:orientation val="minMax"/>
          <c:max val="90000000"/>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3092912"/>
        <c:crosses val="autoZero"/>
        <c:crossBetween val="between"/>
        <c:dispUnits>
          <c:builtInUnit val="m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Millions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3123853169133018"/>
          <c:y val="0.69220495227120948"/>
          <c:w val="0.86312278811890819"/>
          <c:h val="0.2882305955681124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2220410 - pétillants'!$C$36</c:f>
              <c:strCache>
                <c:ptCount val="1"/>
                <c:pt idx="0">
                  <c:v>France</c:v>
                </c:pt>
              </c:strCache>
            </c:strRef>
          </c:tx>
          <c:spPr>
            <a:solidFill>
              <a:srgbClr val="00B0F0"/>
            </a:solidFill>
            <a:ln>
              <a:noFill/>
            </a:ln>
            <a:effectLst/>
          </c:spPr>
          <c:invertIfNegative val="0"/>
          <c:cat>
            <c:numRef>
              <c:f>'Import. 2220410 - pétillants'!$D$34:$M$34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pétillants'!$D$36:$M$36</c:f>
              <c:numCache>
                <c:formatCode>0%</c:formatCode>
                <c:ptCount val="10"/>
                <c:pt idx="0">
                  <c:v>0.60399674843028461</c:v>
                </c:pt>
                <c:pt idx="1">
                  <c:v>0.57714089987873685</c:v>
                </c:pt>
                <c:pt idx="2">
                  <c:v>0.60780943693776168</c:v>
                </c:pt>
                <c:pt idx="3">
                  <c:v>0.57013869048185273</c:v>
                </c:pt>
                <c:pt idx="4">
                  <c:v>0.54546101324672647</c:v>
                </c:pt>
                <c:pt idx="5">
                  <c:v>0.50679145380144397</c:v>
                </c:pt>
                <c:pt idx="6">
                  <c:v>0.50139441896128112</c:v>
                </c:pt>
                <c:pt idx="7">
                  <c:v>0.57188990546375174</c:v>
                </c:pt>
                <c:pt idx="8">
                  <c:v>0.64031242342023431</c:v>
                </c:pt>
                <c:pt idx="9">
                  <c:v>0.47048333905737022</c:v>
                </c:pt>
              </c:numCache>
            </c:numRef>
          </c:val>
          <c:extLst>
            <c:ext xmlns:c16="http://schemas.microsoft.com/office/drawing/2014/chart" uri="{C3380CC4-5D6E-409C-BE32-E72D297353CC}">
              <c16:uniqueId val="{00000000-87AE-43CC-B1B9-93015771683B}"/>
            </c:ext>
          </c:extLst>
        </c:ser>
        <c:ser>
          <c:idx val="2"/>
          <c:order val="2"/>
          <c:tx>
            <c:strRef>
              <c:f>'Import. 2220410 - pétillants'!$C$37</c:f>
              <c:strCache>
                <c:ptCount val="1"/>
                <c:pt idx="0">
                  <c:v>Italie</c:v>
                </c:pt>
              </c:strCache>
            </c:strRef>
          </c:tx>
          <c:spPr>
            <a:solidFill>
              <a:schemeClr val="accent5">
                <a:lumMod val="40000"/>
                <a:lumOff val="60000"/>
              </a:schemeClr>
            </a:solidFill>
            <a:ln>
              <a:noFill/>
            </a:ln>
            <a:effectLst/>
          </c:spPr>
          <c:invertIfNegative val="0"/>
          <c:cat>
            <c:numRef>
              <c:f>'Import. 2220410 - pétillants'!$D$34:$M$34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pétillants'!$D$37:$M$37</c:f>
              <c:numCache>
                <c:formatCode>0%</c:formatCode>
                <c:ptCount val="10"/>
                <c:pt idx="0">
                  <c:v>0.26208260499339719</c:v>
                </c:pt>
                <c:pt idx="1">
                  <c:v>0.29012768786943166</c:v>
                </c:pt>
                <c:pt idx="2">
                  <c:v>0.27184314317267999</c:v>
                </c:pt>
                <c:pt idx="3">
                  <c:v>0.2908156248561492</c:v>
                </c:pt>
                <c:pt idx="4">
                  <c:v>0.30780377658164948</c:v>
                </c:pt>
                <c:pt idx="5">
                  <c:v>0.32301135928134533</c:v>
                </c:pt>
                <c:pt idx="6">
                  <c:v>0.30590158478061058</c:v>
                </c:pt>
                <c:pt idx="7">
                  <c:v>0.24768629134921272</c:v>
                </c:pt>
                <c:pt idx="8">
                  <c:v>0.22961928990477809</c:v>
                </c:pt>
                <c:pt idx="9">
                  <c:v>0.32854163130760627</c:v>
                </c:pt>
              </c:numCache>
            </c:numRef>
          </c:val>
          <c:extLst>
            <c:ext xmlns:c16="http://schemas.microsoft.com/office/drawing/2014/chart" uri="{C3380CC4-5D6E-409C-BE32-E72D297353CC}">
              <c16:uniqueId val="{00000001-87AE-43CC-B1B9-93015771683B}"/>
            </c:ext>
          </c:extLst>
        </c:ser>
        <c:ser>
          <c:idx val="3"/>
          <c:order val="3"/>
          <c:tx>
            <c:strRef>
              <c:f>'Import. 2220410 - pétillants'!$C$38</c:f>
              <c:strCache>
                <c:ptCount val="1"/>
                <c:pt idx="0">
                  <c:v>Espagne</c:v>
                </c:pt>
              </c:strCache>
            </c:strRef>
          </c:tx>
          <c:spPr>
            <a:solidFill>
              <a:schemeClr val="accent5"/>
            </a:solidFill>
            <a:ln>
              <a:noFill/>
            </a:ln>
            <a:effectLst/>
          </c:spPr>
          <c:invertIfNegative val="0"/>
          <c:cat>
            <c:numRef>
              <c:f>'Import. 2220410 - pétillants'!$D$34:$M$34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pétillants'!$D$38:$M$38</c:f>
              <c:numCache>
                <c:formatCode>0%</c:formatCode>
                <c:ptCount val="10"/>
                <c:pt idx="0">
                  <c:v>7.6219909840045438E-2</c:v>
                </c:pt>
                <c:pt idx="1">
                  <c:v>8.5978786149526823E-2</c:v>
                </c:pt>
                <c:pt idx="2">
                  <c:v>7.583651504785785E-2</c:v>
                </c:pt>
                <c:pt idx="3">
                  <c:v>0.10559272213651767</c:v>
                </c:pt>
                <c:pt idx="4">
                  <c:v>0.10659860187265667</c:v>
                </c:pt>
                <c:pt idx="5">
                  <c:v>0.12565505959011777</c:v>
                </c:pt>
                <c:pt idx="6">
                  <c:v>0.15109751121951934</c:v>
                </c:pt>
                <c:pt idx="7">
                  <c:v>0.15189767586275071</c:v>
                </c:pt>
                <c:pt idx="8">
                  <c:v>0.10746500631866708</c:v>
                </c:pt>
                <c:pt idx="9">
                  <c:v>0.18338451426306193</c:v>
                </c:pt>
              </c:numCache>
            </c:numRef>
          </c:val>
          <c:extLst>
            <c:ext xmlns:c16="http://schemas.microsoft.com/office/drawing/2014/chart" uri="{C3380CC4-5D6E-409C-BE32-E72D297353CC}">
              <c16:uniqueId val="{00000002-87AE-43CC-B1B9-93015771683B}"/>
            </c:ext>
          </c:extLst>
        </c:ser>
        <c:ser>
          <c:idx val="4"/>
          <c:order val="4"/>
          <c:tx>
            <c:strRef>
              <c:f>'Import. 2220410 - pétillants'!$C$39</c:f>
              <c:strCache>
                <c:ptCount val="1"/>
                <c:pt idx="0">
                  <c:v>États-Unis</c:v>
                </c:pt>
              </c:strCache>
            </c:strRef>
          </c:tx>
          <c:spPr>
            <a:solidFill>
              <a:srgbClr val="00B050"/>
            </a:solidFill>
            <a:ln>
              <a:noFill/>
            </a:ln>
            <a:effectLst/>
          </c:spPr>
          <c:invertIfNegative val="0"/>
          <c:cat>
            <c:numRef>
              <c:f>'Import. 2220410 - pétillants'!$D$34:$M$34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pétillants'!$D$39:$M$39</c:f>
              <c:numCache>
                <c:formatCode>0%</c:formatCode>
                <c:ptCount val="10"/>
                <c:pt idx="0">
                  <c:v>3.2548739478836977E-2</c:v>
                </c:pt>
                <c:pt idx="1">
                  <c:v>2.3709870252000068E-2</c:v>
                </c:pt>
                <c:pt idx="2">
                  <c:v>2.1854396355739682E-2</c:v>
                </c:pt>
                <c:pt idx="3">
                  <c:v>1.7608113747997568E-2</c:v>
                </c:pt>
                <c:pt idx="4">
                  <c:v>2.0251562460724081E-2</c:v>
                </c:pt>
                <c:pt idx="5">
                  <c:v>1.9764336999918676E-2</c:v>
                </c:pt>
                <c:pt idx="6">
                  <c:v>1.0569363750510598E-2</c:v>
                </c:pt>
                <c:pt idx="7">
                  <c:v>6.7922586667468442E-3</c:v>
                </c:pt>
                <c:pt idx="8">
                  <c:v>1.9387302978617303E-3</c:v>
                </c:pt>
                <c:pt idx="9">
                  <c:v>8.0267520916903409E-3</c:v>
                </c:pt>
              </c:numCache>
            </c:numRef>
          </c:val>
          <c:extLst>
            <c:ext xmlns:c16="http://schemas.microsoft.com/office/drawing/2014/chart" uri="{C3380CC4-5D6E-409C-BE32-E72D297353CC}">
              <c16:uniqueId val="{00000003-87AE-43CC-B1B9-93015771683B}"/>
            </c:ext>
          </c:extLst>
        </c:ser>
        <c:ser>
          <c:idx val="5"/>
          <c:order val="5"/>
          <c:tx>
            <c:strRef>
              <c:f>'Import. 2220410 - pétillants'!$C$40</c:f>
              <c:strCache>
                <c:ptCount val="1"/>
                <c:pt idx="0">
                  <c:v>Argentine</c:v>
                </c:pt>
              </c:strCache>
            </c:strRef>
          </c:tx>
          <c:spPr>
            <a:solidFill>
              <a:schemeClr val="accent3">
                <a:lumMod val="20000"/>
                <a:lumOff val="80000"/>
              </a:schemeClr>
            </a:solidFill>
            <a:ln>
              <a:noFill/>
            </a:ln>
            <a:effectLst/>
          </c:spPr>
          <c:invertIfNegative val="0"/>
          <c:cat>
            <c:numRef>
              <c:f>'Import. 2220410 - pétillants'!$D$34:$M$34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pétillants'!$D$40:$M$40</c:f>
              <c:numCache>
                <c:formatCode>0%</c:formatCode>
                <c:ptCount val="10"/>
                <c:pt idx="0">
                  <c:v>7.3976899470083067E-3</c:v>
                </c:pt>
                <c:pt idx="1">
                  <c:v>6.3802977359460108E-3</c:v>
                </c:pt>
                <c:pt idx="2">
                  <c:v>1.0229766015885251E-2</c:v>
                </c:pt>
                <c:pt idx="3">
                  <c:v>7.9451671654223194E-3</c:v>
                </c:pt>
                <c:pt idx="4">
                  <c:v>9.3856696584466333E-3</c:v>
                </c:pt>
                <c:pt idx="5">
                  <c:v>1.3685437623079848E-2</c:v>
                </c:pt>
                <c:pt idx="6">
                  <c:v>1.401412972252028E-2</c:v>
                </c:pt>
                <c:pt idx="7">
                  <c:v>1.8059979564725128E-2</c:v>
                </c:pt>
                <c:pt idx="8">
                  <c:v>1.8311388271120922E-2</c:v>
                </c:pt>
                <c:pt idx="9">
                  <c:v>7.6683943344020341E-3</c:v>
                </c:pt>
              </c:numCache>
            </c:numRef>
          </c:val>
          <c:extLst>
            <c:ext xmlns:c16="http://schemas.microsoft.com/office/drawing/2014/chart" uri="{C3380CC4-5D6E-409C-BE32-E72D297353CC}">
              <c16:uniqueId val="{00000004-87AE-43CC-B1B9-93015771683B}"/>
            </c:ext>
          </c:extLst>
        </c:ser>
        <c:ser>
          <c:idx val="6"/>
          <c:order val="6"/>
          <c:tx>
            <c:strRef>
              <c:f>'Import. 2220410 - pétillants'!$C$41</c:f>
              <c:strCache>
                <c:ptCount val="1"/>
                <c:pt idx="0">
                  <c:v>Allemagne</c:v>
                </c:pt>
              </c:strCache>
            </c:strRef>
          </c:tx>
          <c:spPr>
            <a:solidFill>
              <a:schemeClr val="tx2">
                <a:lumMod val="60000"/>
                <a:lumOff val="40000"/>
              </a:schemeClr>
            </a:solidFill>
            <a:ln>
              <a:noFill/>
            </a:ln>
            <a:effectLst/>
          </c:spPr>
          <c:invertIfNegative val="0"/>
          <c:cat>
            <c:numRef>
              <c:f>'Import. 2220410 - pétillants'!$D$34:$M$34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pétillants'!$D$41:$M$41</c:f>
              <c:numCache>
                <c:formatCode>0%</c:formatCode>
                <c:ptCount val="10"/>
                <c:pt idx="0">
                  <c:v>6.1754056701039907E-3</c:v>
                </c:pt>
                <c:pt idx="1">
                  <c:v>5.5371402779155286E-3</c:v>
                </c:pt>
                <c:pt idx="2">
                  <c:v>5.9312345654984602E-3</c:v>
                </c:pt>
                <c:pt idx="3">
                  <c:v>2.1463714173156285E-3</c:v>
                </c:pt>
                <c:pt idx="4">
                  <c:v>2.3596413070608294E-3</c:v>
                </c:pt>
                <c:pt idx="5">
                  <c:v>3.0173316636143677E-3</c:v>
                </c:pt>
                <c:pt idx="6">
                  <c:v>8.0433521374823277E-3</c:v>
                </c:pt>
                <c:pt idx="7">
                  <c:v>5.5859603431975804E-4</c:v>
                </c:pt>
                <c:pt idx="8">
                  <c:v>1.8227972906439992E-3</c:v>
                </c:pt>
                <c:pt idx="9">
                  <c:v>1.5297457802552837E-3</c:v>
                </c:pt>
              </c:numCache>
            </c:numRef>
          </c:val>
          <c:extLst>
            <c:ext xmlns:c16="http://schemas.microsoft.com/office/drawing/2014/chart" uri="{C3380CC4-5D6E-409C-BE32-E72D297353CC}">
              <c16:uniqueId val="{00000005-87AE-43CC-B1B9-93015771683B}"/>
            </c:ext>
          </c:extLst>
        </c:ser>
        <c:ser>
          <c:idx val="7"/>
          <c:order val="7"/>
          <c:tx>
            <c:strRef>
              <c:f>'Import. 2220410 - pétillants'!$C$42</c:f>
              <c:strCache>
                <c:ptCount val="1"/>
                <c:pt idx="0">
                  <c:v>Chili</c:v>
                </c:pt>
              </c:strCache>
            </c:strRef>
          </c:tx>
          <c:spPr>
            <a:solidFill>
              <a:schemeClr val="accent3">
                <a:lumMod val="60000"/>
                <a:lumOff val="40000"/>
              </a:schemeClr>
            </a:solidFill>
            <a:ln>
              <a:noFill/>
            </a:ln>
            <a:effectLst/>
          </c:spPr>
          <c:invertIfNegative val="0"/>
          <c:cat>
            <c:numRef>
              <c:f>'Import. 2220410 - pétillants'!$D$34:$M$34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pétillants'!$D$42:$M$42</c:f>
              <c:numCache>
                <c:formatCode>0%</c:formatCode>
                <c:ptCount val="10"/>
                <c:pt idx="0">
                  <c:v>9.1688354214546023E-3</c:v>
                </c:pt>
                <c:pt idx="1">
                  <c:v>7.7812600523332011E-3</c:v>
                </c:pt>
                <c:pt idx="2">
                  <c:v>5.2682422168327881E-3</c:v>
                </c:pt>
                <c:pt idx="3">
                  <c:v>3.6374665815124625E-3</c:v>
                </c:pt>
                <c:pt idx="4">
                  <c:v>5.6015363721855947E-3</c:v>
                </c:pt>
                <c:pt idx="5">
                  <c:v>6.6000392246929407E-3</c:v>
                </c:pt>
                <c:pt idx="6">
                  <c:v>4.7441669828742058E-3</c:v>
                </c:pt>
                <c:pt idx="7">
                  <c:v>3.1152930584931455E-3</c:v>
                </c:pt>
                <c:pt idx="8">
                  <c:v>5.3036449669383793E-4</c:v>
                </c:pt>
                <c:pt idx="9">
                  <c:v>3.6563796277950552E-4</c:v>
                </c:pt>
              </c:numCache>
            </c:numRef>
          </c:val>
          <c:extLst>
            <c:ext xmlns:c16="http://schemas.microsoft.com/office/drawing/2014/chart" uri="{C3380CC4-5D6E-409C-BE32-E72D297353CC}">
              <c16:uniqueId val="{00000006-87AE-43CC-B1B9-93015771683B}"/>
            </c:ext>
          </c:extLst>
        </c:ser>
        <c:ser>
          <c:idx val="8"/>
          <c:order val="8"/>
          <c:tx>
            <c:strRef>
              <c:f>'Import. 2220410 - pétillants'!$C$43</c:f>
              <c:strCache>
                <c:ptCount val="1"/>
                <c:pt idx="0">
                  <c:v>Chine</c:v>
                </c:pt>
              </c:strCache>
            </c:strRef>
          </c:tx>
          <c:spPr>
            <a:solidFill>
              <a:schemeClr val="accent6"/>
            </a:solidFill>
            <a:ln>
              <a:noFill/>
            </a:ln>
            <a:effectLst/>
          </c:spPr>
          <c:invertIfNegative val="0"/>
          <c:cat>
            <c:numRef>
              <c:f>'Import. 2220410 - pétillants'!$D$34:$M$34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pétillants'!$D$43:$M$43</c:f>
              <c:numCache>
                <c:formatCode>0%</c:formatCode>
                <c:ptCount val="10"/>
                <c:pt idx="0">
                  <c:v>0</c:v>
                </c:pt>
                <c:pt idx="1">
                  <c:v>0</c:v>
                </c:pt>
                <c:pt idx="2">
                  <c:v>0</c:v>
                </c:pt>
                <c:pt idx="3">
                  <c:v>0</c:v>
                </c:pt>
                <c:pt idx="4">
                  <c:v>0</c:v>
                </c:pt>
                <c:pt idx="5">
                  <c:v>3.1278014875823876E-6</c:v>
                </c:pt>
                <c:pt idx="6">
                  <c:v>0</c:v>
                </c:pt>
                <c:pt idx="7">
                  <c:v>0</c:v>
                </c:pt>
                <c:pt idx="8">
                  <c:v>0</c:v>
                </c:pt>
                <c:pt idx="9">
                  <c:v>0</c:v>
                </c:pt>
              </c:numCache>
            </c:numRef>
          </c:val>
          <c:extLst>
            <c:ext xmlns:c16="http://schemas.microsoft.com/office/drawing/2014/chart" uri="{C3380CC4-5D6E-409C-BE32-E72D297353CC}">
              <c16:uniqueId val="{00000007-87AE-43CC-B1B9-93015771683B}"/>
            </c:ext>
          </c:extLst>
        </c:ser>
        <c:ser>
          <c:idx val="9"/>
          <c:order val="9"/>
          <c:tx>
            <c:strRef>
              <c:f>'Import. 2220410 - pétillants'!$C$44</c:f>
              <c:strCache>
                <c:ptCount val="1"/>
                <c:pt idx="0">
                  <c:v>Colombie</c:v>
                </c:pt>
              </c:strCache>
            </c:strRef>
          </c:tx>
          <c:spPr>
            <a:solidFill>
              <a:schemeClr val="accent3">
                <a:lumMod val="75000"/>
              </a:schemeClr>
            </a:solidFill>
            <a:ln>
              <a:noFill/>
            </a:ln>
            <a:effectLst/>
          </c:spPr>
          <c:invertIfNegative val="0"/>
          <c:cat>
            <c:numRef>
              <c:f>'Import. 2220410 - pétillants'!$D$34:$M$34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pétillants'!$D$44:$M$44</c:f>
              <c:numCache>
                <c:formatCode>0%</c:formatCode>
                <c:ptCount val="10"/>
                <c:pt idx="0">
                  <c:v>0</c:v>
                </c:pt>
                <c:pt idx="1">
                  <c:v>0</c:v>
                </c:pt>
                <c:pt idx="2">
                  <c:v>0</c:v>
                </c:pt>
                <c:pt idx="3">
                  <c:v>5.6856941702281522E-7</c:v>
                </c:pt>
                <c:pt idx="4">
                  <c:v>0</c:v>
                </c:pt>
                <c:pt idx="5">
                  <c:v>0</c:v>
                </c:pt>
                <c:pt idx="6">
                  <c:v>0</c:v>
                </c:pt>
                <c:pt idx="7">
                  <c:v>0</c:v>
                </c:pt>
                <c:pt idx="8">
                  <c:v>0</c:v>
                </c:pt>
                <c:pt idx="9">
                  <c:v>0</c:v>
                </c:pt>
              </c:numCache>
            </c:numRef>
          </c:val>
          <c:extLst>
            <c:ext xmlns:c16="http://schemas.microsoft.com/office/drawing/2014/chart" uri="{C3380CC4-5D6E-409C-BE32-E72D297353CC}">
              <c16:uniqueId val="{00000008-87AE-43CC-B1B9-93015771683B}"/>
            </c:ext>
          </c:extLst>
        </c:ser>
        <c:ser>
          <c:idx val="10"/>
          <c:order val="10"/>
          <c:tx>
            <c:strRef>
              <c:f>'Import. 2220410 - pétillants'!$C$45</c:f>
              <c:strCache>
                <c:ptCount val="1"/>
                <c:pt idx="0">
                  <c:v>Croatie</c:v>
                </c:pt>
              </c:strCache>
            </c:strRef>
          </c:tx>
          <c:spPr>
            <a:solidFill>
              <a:schemeClr val="tx2">
                <a:lumMod val="50000"/>
              </a:schemeClr>
            </a:solidFill>
            <a:ln>
              <a:noFill/>
            </a:ln>
            <a:effectLst/>
          </c:spPr>
          <c:invertIfNegative val="0"/>
          <c:cat>
            <c:numRef>
              <c:f>'Import. 2220410 - pétillants'!$D$34:$M$34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pétillants'!$D$45:$M$45</c:f>
              <c:numCache>
                <c:formatCode>0%</c:formatCode>
                <c:ptCount val="10"/>
                <c:pt idx="0">
                  <c:v>1.1167793640484543E-5</c:v>
                </c:pt>
                <c:pt idx="1">
                  <c:v>9.8150503128013861E-5</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9-87AE-43CC-B1B9-93015771683B}"/>
            </c:ext>
          </c:extLst>
        </c:ser>
        <c:ser>
          <c:idx val="11"/>
          <c:order val="11"/>
          <c:tx>
            <c:strRef>
              <c:f>'Import. 2220410 - pétillants'!$C$46</c:f>
              <c:strCache>
                <c:ptCount val="1"/>
                <c:pt idx="0">
                  <c:v>Autres</c:v>
                </c:pt>
              </c:strCache>
            </c:strRef>
          </c:tx>
          <c:spPr>
            <a:solidFill>
              <a:schemeClr val="bg1">
                <a:lumMod val="85000"/>
              </a:schemeClr>
            </a:solidFill>
            <a:ln>
              <a:noFill/>
            </a:ln>
            <a:effectLst/>
          </c:spPr>
          <c:invertIfNegative val="0"/>
          <c:cat>
            <c:numRef>
              <c:f>'Import. 2220410 - pétillants'!$D$34:$M$34</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pétillants'!$D$46:$M$46</c:f>
              <c:numCache>
                <c:formatCode>0%</c:formatCode>
                <c:ptCount val="10"/>
                <c:pt idx="0">
                  <c:v>2.3988984252283942E-3</c:v>
                </c:pt>
                <c:pt idx="1">
                  <c:v>3.2459072809818855E-3</c:v>
                </c:pt>
                <c:pt idx="2">
                  <c:v>1.2272656877442781E-3</c:v>
                </c:pt>
                <c:pt idx="3">
                  <c:v>2.1152750438153808E-3</c:v>
                </c:pt>
                <c:pt idx="4">
                  <c:v>2.5381985005502438E-3</c:v>
                </c:pt>
                <c:pt idx="5">
                  <c:v>1.4718540142994836E-3</c:v>
                </c:pt>
                <c:pt idx="6">
                  <c:v>4.2354724452015645E-3</c:v>
                </c:pt>
                <c:pt idx="7">
                  <c:v>0</c:v>
                </c:pt>
                <c:pt idx="8">
                  <c:v>0</c:v>
                </c:pt>
                <c:pt idx="9">
                  <c:v>-1.4797165632517423E-8</c:v>
                </c:pt>
              </c:numCache>
            </c:numRef>
          </c:val>
          <c:extLst>
            <c:ext xmlns:c16="http://schemas.microsoft.com/office/drawing/2014/chart" uri="{C3380CC4-5D6E-409C-BE32-E72D297353CC}">
              <c16:uniqueId val="{0000000A-87AE-43CC-B1B9-93015771683B}"/>
            </c:ext>
          </c:extLst>
        </c:ser>
        <c:dLbls>
          <c:showLegendKey val="0"/>
          <c:showVal val="0"/>
          <c:showCatName val="0"/>
          <c:showSerName val="0"/>
          <c:showPercent val="0"/>
          <c:showBubbleSize val="0"/>
        </c:dLbls>
        <c:gapWidth val="150"/>
        <c:overlap val="100"/>
        <c:axId val="524475352"/>
        <c:axId val="524477312"/>
        <c:extLst>
          <c:ext xmlns:c15="http://schemas.microsoft.com/office/drawing/2012/chart" uri="{02D57815-91ED-43cb-92C2-25804820EDAC}">
            <c15:filteredBarSeries>
              <c15:ser>
                <c:idx val="0"/>
                <c:order val="0"/>
                <c:tx>
                  <c:strRef>
                    <c:extLst>
                      <c:ext uri="{02D57815-91ED-43cb-92C2-25804820EDAC}">
                        <c15:formulaRef>
                          <c15:sqref>'Import. 2220410 - pétillants'!$C$35</c15:sqref>
                        </c15:formulaRef>
                      </c:ext>
                    </c:extLst>
                    <c:strCache>
                      <c:ptCount val="1"/>
                      <c:pt idx="0">
                        <c:v>10 pays</c:v>
                      </c:pt>
                    </c:strCache>
                  </c:strRef>
                </c:tx>
                <c:spPr>
                  <a:solidFill>
                    <a:schemeClr val="accent1"/>
                  </a:solidFill>
                  <a:ln>
                    <a:noFill/>
                  </a:ln>
                  <a:effectLst/>
                </c:spPr>
                <c:invertIfNegative val="0"/>
                <c:cat>
                  <c:numRef>
                    <c:extLst>
                      <c:ext uri="{02D57815-91ED-43cb-92C2-25804820EDAC}">
                        <c15:formulaRef>
                          <c15:sqref>'Import. 2220410 - pétillants'!$D$34:$M$34</c15:sqref>
                        </c15:formulaRef>
                      </c:ext>
                    </c:extLst>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extLst>
                      <c:ext uri="{02D57815-91ED-43cb-92C2-25804820EDAC}">
                        <c15:formulaRef>
                          <c15:sqref>'Import. 2220410 - pétillants'!$D$35:$M$35</c15:sqref>
                        </c15:formulaRef>
                      </c:ext>
                    </c:extLst>
                    <c:numCache>
                      <c:formatCode>0%</c:formatCode>
                      <c:ptCount val="10"/>
                      <c:pt idx="0">
                        <c:v>0.99760110157477166</c:v>
                      </c:pt>
                      <c:pt idx="1">
                        <c:v>0.99675409271901816</c:v>
                      </c:pt>
                      <c:pt idx="2">
                        <c:v>0.99877273431225566</c:v>
                      </c:pt>
                      <c:pt idx="3">
                        <c:v>0.99788472495618463</c:v>
                      </c:pt>
                      <c:pt idx="4">
                        <c:v>0.99746180149944985</c:v>
                      </c:pt>
                      <c:pt idx="5">
                        <c:v>0.9985281459857005</c:v>
                      </c:pt>
                      <c:pt idx="6">
                        <c:v>0.99576452755479838</c:v>
                      </c:pt>
                      <c:pt idx="7">
                        <c:v>1</c:v>
                      </c:pt>
                      <c:pt idx="8">
                        <c:v>1</c:v>
                      </c:pt>
                      <c:pt idx="9">
                        <c:v>1.0000000147971657</c:v>
                      </c:pt>
                    </c:numCache>
                  </c:numRef>
                </c:val>
                <c:extLst>
                  <c:ext xmlns:c16="http://schemas.microsoft.com/office/drawing/2014/chart" uri="{C3380CC4-5D6E-409C-BE32-E72D297353CC}">
                    <c16:uniqueId val="{0000000B-87AE-43CC-B1B9-93015771683B}"/>
                  </c:ext>
                </c:extLst>
              </c15:ser>
            </c15:filteredBarSeries>
          </c:ext>
        </c:extLst>
      </c:barChart>
      <c:catAx>
        <c:axId val="524475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4477312"/>
        <c:crosses val="autoZero"/>
        <c:auto val="1"/>
        <c:lblAlgn val="ctr"/>
        <c:lblOffset val="100"/>
        <c:noMultiLvlLbl val="0"/>
      </c:catAx>
      <c:valAx>
        <c:axId val="524477312"/>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4475352"/>
        <c:crosses val="autoZero"/>
        <c:crossBetween val="between"/>
      </c:valAx>
      <c:spPr>
        <a:noFill/>
        <a:ln>
          <a:noFill/>
        </a:ln>
        <a:effectLst/>
      </c:spPr>
    </c:plotArea>
    <c:legend>
      <c:legendPos val="b"/>
      <c:layout>
        <c:manualLayout>
          <c:xMode val="edge"/>
          <c:yMode val="edge"/>
          <c:x val="0.13159667429295538"/>
          <c:y val="0.69220495227120948"/>
          <c:w val="0.86550160349665872"/>
          <c:h val="0.2882305955681124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3"/>
          <c:order val="1"/>
          <c:tx>
            <c:strRef>
              <c:f>'Import. 2220410 - pétillants'!$C$51</c:f>
              <c:strCache>
                <c:ptCount val="1"/>
                <c:pt idx="0">
                  <c:v>Monde</c:v>
                </c:pt>
              </c:strCache>
            </c:strRef>
          </c:tx>
          <c:spPr>
            <a:ln w="28575" cap="rnd">
              <a:solidFill>
                <a:srgbClr val="FF0000"/>
              </a:solidFill>
              <a:round/>
            </a:ln>
            <a:effectLst/>
          </c:spPr>
          <c:marker>
            <c:symbol val="none"/>
          </c:marker>
          <c:cat>
            <c:numRef>
              <c:f>'Import. 2220410 - pétillants'!$D$50:$M$50</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pétillants'!$D$51:$M$51</c:f>
              <c:numCache>
                <c:formatCode>0</c:formatCode>
                <c:ptCount val="10"/>
                <c:pt idx="0">
                  <c:v>6.19</c:v>
                </c:pt>
                <c:pt idx="1">
                  <c:v>5.54</c:v>
                </c:pt>
                <c:pt idx="2">
                  <c:v>5.68</c:v>
                </c:pt>
                <c:pt idx="3">
                  <c:v>5.34</c:v>
                </c:pt>
                <c:pt idx="4">
                  <c:v>5.28</c:v>
                </c:pt>
                <c:pt idx="5">
                  <c:v>4.92</c:v>
                </c:pt>
                <c:pt idx="6">
                  <c:v>4.96</c:v>
                </c:pt>
                <c:pt idx="7">
                  <c:v>6.65</c:v>
                </c:pt>
                <c:pt idx="8">
                  <c:v>7.44</c:v>
                </c:pt>
                <c:pt idx="9">
                  <c:v>5.58</c:v>
                </c:pt>
              </c:numCache>
            </c:numRef>
          </c:val>
          <c:smooth val="0"/>
          <c:extLst>
            <c:ext xmlns:c16="http://schemas.microsoft.com/office/drawing/2014/chart" uri="{C3380CC4-5D6E-409C-BE32-E72D297353CC}">
              <c16:uniqueId val="{00000000-9447-48C8-A47B-D630F9ED5C01}"/>
            </c:ext>
          </c:extLst>
        </c:ser>
        <c:ser>
          <c:idx val="5"/>
          <c:order val="3"/>
          <c:tx>
            <c:strRef>
              <c:f>'Import. 2220410 - pétillants'!$C$53</c:f>
              <c:strCache>
                <c:ptCount val="1"/>
                <c:pt idx="0">
                  <c:v>France</c:v>
                </c:pt>
              </c:strCache>
            </c:strRef>
          </c:tx>
          <c:spPr>
            <a:ln w="28575" cap="rnd">
              <a:solidFill>
                <a:srgbClr val="00B0F0"/>
              </a:solidFill>
              <a:round/>
            </a:ln>
            <a:effectLst/>
          </c:spPr>
          <c:marker>
            <c:symbol val="none"/>
          </c:marker>
          <c:cat>
            <c:numRef>
              <c:f>'Import. 2220410 - pétillants'!$D$50:$M$50</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pétillants'!$D$53:$M$53</c:f>
              <c:numCache>
                <c:formatCode>0</c:formatCode>
                <c:ptCount val="10"/>
                <c:pt idx="0">
                  <c:v>20.71</c:v>
                </c:pt>
                <c:pt idx="1">
                  <c:v>18.43</c:v>
                </c:pt>
                <c:pt idx="2">
                  <c:v>18.03</c:v>
                </c:pt>
                <c:pt idx="3">
                  <c:v>18.13</c:v>
                </c:pt>
                <c:pt idx="4">
                  <c:v>19.96</c:v>
                </c:pt>
                <c:pt idx="5">
                  <c:v>17.89</c:v>
                </c:pt>
                <c:pt idx="6">
                  <c:v>18.059999999999999</c:v>
                </c:pt>
                <c:pt idx="7">
                  <c:v>24.1</c:v>
                </c:pt>
                <c:pt idx="8">
                  <c:v>33.200000000000003</c:v>
                </c:pt>
                <c:pt idx="9">
                  <c:v>31.71</c:v>
                </c:pt>
              </c:numCache>
            </c:numRef>
          </c:val>
          <c:smooth val="0"/>
          <c:extLst>
            <c:ext xmlns:c16="http://schemas.microsoft.com/office/drawing/2014/chart" uri="{C3380CC4-5D6E-409C-BE32-E72D297353CC}">
              <c16:uniqueId val="{00000001-9447-48C8-A47B-D630F9ED5C01}"/>
            </c:ext>
          </c:extLst>
        </c:ser>
        <c:ser>
          <c:idx val="6"/>
          <c:order val="4"/>
          <c:tx>
            <c:strRef>
              <c:f>'Import. 2220410 - pétillants'!$C$54</c:f>
              <c:strCache>
                <c:ptCount val="1"/>
                <c:pt idx="0">
                  <c:v>Allemagne</c:v>
                </c:pt>
              </c:strCache>
            </c:strRef>
          </c:tx>
          <c:spPr>
            <a:ln w="28575" cap="rnd">
              <a:solidFill>
                <a:schemeClr val="tx2">
                  <a:lumMod val="60000"/>
                  <a:lumOff val="40000"/>
                </a:schemeClr>
              </a:solidFill>
              <a:round/>
            </a:ln>
            <a:effectLst/>
          </c:spPr>
          <c:marker>
            <c:symbol val="none"/>
          </c:marker>
          <c:cat>
            <c:numRef>
              <c:f>'Import. 2220410 - pétillants'!$D$50:$M$50</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pétillants'!$D$54:$M$54</c:f>
              <c:numCache>
                <c:formatCode>0</c:formatCode>
                <c:ptCount val="10"/>
                <c:pt idx="0">
                  <c:v>2.68</c:v>
                </c:pt>
                <c:pt idx="1">
                  <c:v>3.37</c:v>
                </c:pt>
                <c:pt idx="2">
                  <c:v>3.4</c:v>
                </c:pt>
                <c:pt idx="3">
                  <c:v>3.48</c:v>
                </c:pt>
                <c:pt idx="4">
                  <c:v>4.47</c:v>
                </c:pt>
                <c:pt idx="5">
                  <c:v>4.4000000000000004</c:v>
                </c:pt>
                <c:pt idx="6">
                  <c:v>3.58</c:v>
                </c:pt>
                <c:pt idx="7">
                  <c:v>4.63</c:v>
                </c:pt>
                <c:pt idx="8">
                  <c:v>4.62</c:v>
                </c:pt>
                <c:pt idx="9">
                  <c:v>4.88</c:v>
                </c:pt>
              </c:numCache>
            </c:numRef>
          </c:val>
          <c:smooth val="0"/>
          <c:extLst>
            <c:ext xmlns:c16="http://schemas.microsoft.com/office/drawing/2014/chart" uri="{C3380CC4-5D6E-409C-BE32-E72D297353CC}">
              <c16:uniqueId val="{00000002-9447-48C8-A47B-D630F9ED5C01}"/>
            </c:ext>
          </c:extLst>
        </c:ser>
        <c:ser>
          <c:idx val="7"/>
          <c:order val="5"/>
          <c:tx>
            <c:strRef>
              <c:f>'Import. 2220410 - pétillants'!$C$55</c:f>
              <c:strCache>
                <c:ptCount val="1"/>
                <c:pt idx="0">
                  <c:v>Italie</c:v>
                </c:pt>
              </c:strCache>
            </c:strRef>
          </c:tx>
          <c:spPr>
            <a:ln w="28575" cap="rnd">
              <a:solidFill>
                <a:schemeClr val="accent5">
                  <a:lumMod val="40000"/>
                  <a:lumOff val="60000"/>
                </a:schemeClr>
              </a:solidFill>
              <a:round/>
            </a:ln>
            <a:effectLst/>
          </c:spPr>
          <c:marker>
            <c:symbol val="none"/>
          </c:marker>
          <c:cat>
            <c:numRef>
              <c:f>'Import. 2220410 - pétillants'!$D$50:$M$50</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pétillants'!$D$55:$M$55</c:f>
              <c:numCache>
                <c:formatCode>0</c:formatCode>
                <c:ptCount val="10"/>
                <c:pt idx="0">
                  <c:v>3.44</c:v>
                </c:pt>
                <c:pt idx="1">
                  <c:v>3.11</c:v>
                </c:pt>
                <c:pt idx="2">
                  <c:v>3.02</c:v>
                </c:pt>
                <c:pt idx="3">
                  <c:v>3.06</c:v>
                </c:pt>
                <c:pt idx="4">
                  <c:v>3.29</c:v>
                </c:pt>
                <c:pt idx="5">
                  <c:v>3.16</c:v>
                </c:pt>
                <c:pt idx="6">
                  <c:v>3.38</c:v>
                </c:pt>
                <c:pt idx="7">
                  <c:v>4.5</c:v>
                </c:pt>
                <c:pt idx="8">
                  <c:v>3.95</c:v>
                </c:pt>
                <c:pt idx="9">
                  <c:v>4.3</c:v>
                </c:pt>
              </c:numCache>
            </c:numRef>
          </c:val>
          <c:smooth val="0"/>
          <c:extLst>
            <c:ext xmlns:c16="http://schemas.microsoft.com/office/drawing/2014/chart" uri="{C3380CC4-5D6E-409C-BE32-E72D297353CC}">
              <c16:uniqueId val="{00000003-9447-48C8-A47B-D630F9ED5C01}"/>
            </c:ext>
          </c:extLst>
        </c:ser>
        <c:ser>
          <c:idx val="0"/>
          <c:order val="6"/>
          <c:tx>
            <c:strRef>
              <c:f>'Import. 2220410 - pétillants'!$C$56</c:f>
              <c:strCache>
                <c:ptCount val="1"/>
                <c:pt idx="0">
                  <c:v>Espagne</c:v>
                </c:pt>
              </c:strCache>
            </c:strRef>
          </c:tx>
          <c:spPr>
            <a:ln w="28575" cap="rnd">
              <a:solidFill>
                <a:schemeClr val="accent5"/>
              </a:solidFill>
              <a:round/>
            </a:ln>
            <a:effectLst/>
          </c:spPr>
          <c:marker>
            <c:symbol val="none"/>
          </c:marker>
          <c:cat>
            <c:numRef>
              <c:f>'Import. 2220410 - pétillants'!$D$50:$M$50</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pétillants'!$D$56:$M$56</c:f>
              <c:numCache>
                <c:formatCode>0</c:formatCode>
                <c:ptCount val="10"/>
                <c:pt idx="0">
                  <c:v>1.89</c:v>
                </c:pt>
                <c:pt idx="1">
                  <c:v>2</c:v>
                </c:pt>
                <c:pt idx="2">
                  <c:v>1.87</c:v>
                </c:pt>
                <c:pt idx="3">
                  <c:v>2.0299999999999998</c:v>
                </c:pt>
                <c:pt idx="4">
                  <c:v>1.83</c:v>
                </c:pt>
                <c:pt idx="5">
                  <c:v>2.0299999999999998</c:v>
                </c:pt>
                <c:pt idx="6">
                  <c:v>2.08</c:v>
                </c:pt>
                <c:pt idx="7">
                  <c:v>2.4500000000000002</c:v>
                </c:pt>
                <c:pt idx="8">
                  <c:v>2.19</c:v>
                </c:pt>
                <c:pt idx="9">
                  <c:v>2.17</c:v>
                </c:pt>
              </c:numCache>
            </c:numRef>
          </c:val>
          <c:smooth val="0"/>
          <c:extLst>
            <c:ext xmlns:c16="http://schemas.microsoft.com/office/drawing/2014/chart" uri="{C3380CC4-5D6E-409C-BE32-E72D297353CC}">
              <c16:uniqueId val="{00000004-9447-48C8-A47B-D630F9ED5C01}"/>
            </c:ext>
          </c:extLst>
        </c:ser>
        <c:ser>
          <c:idx val="1"/>
          <c:order val="7"/>
          <c:tx>
            <c:strRef>
              <c:f>'Import. 2220410 - pétillants'!$C$57</c:f>
              <c:strCache>
                <c:ptCount val="1"/>
                <c:pt idx="0">
                  <c:v>Australie</c:v>
                </c:pt>
              </c:strCache>
            </c:strRef>
          </c:tx>
          <c:spPr>
            <a:ln w="28575" cap="rnd">
              <a:solidFill>
                <a:schemeClr val="bg2">
                  <a:lumMod val="50000"/>
                </a:schemeClr>
              </a:solidFill>
              <a:round/>
            </a:ln>
            <a:effectLst/>
          </c:spPr>
          <c:marker>
            <c:symbol val="none"/>
          </c:marker>
          <c:cat>
            <c:numRef>
              <c:f>'Import. 2220410 - pétillants'!$D$50:$M$50</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pétillants'!$D$57:$M$57</c:f>
              <c:numCache>
                <c:formatCode>0</c:formatCode>
                <c:ptCount val="10"/>
                <c:pt idx="0">
                  <c:v>3.62</c:v>
                </c:pt>
                <c:pt idx="1">
                  <c:v>3.63</c:v>
                </c:pt>
                <c:pt idx="2">
                  <c:v>0</c:v>
                </c:pt>
                <c:pt idx="3">
                  <c:v>3.45</c:v>
                </c:pt>
                <c:pt idx="4">
                  <c:v>3.74</c:v>
                </c:pt>
                <c:pt idx="5">
                  <c:v>3.82</c:v>
                </c:pt>
                <c:pt idx="6">
                  <c:v>4.07</c:v>
                </c:pt>
                <c:pt idx="7">
                  <c:v>0</c:v>
                </c:pt>
                <c:pt idx="8">
                  <c:v>0</c:v>
                </c:pt>
                <c:pt idx="9">
                  <c:v>0</c:v>
                </c:pt>
              </c:numCache>
            </c:numRef>
          </c:val>
          <c:smooth val="0"/>
          <c:extLst>
            <c:ext xmlns:c16="http://schemas.microsoft.com/office/drawing/2014/chart" uri="{C3380CC4-5D6E-409C-BE32-E72D297353CC}">
              <c16:uniqueId val="{00000005-9447-48C8-A47B-D630F9ED5C01}"/>
            </c:ext>
          </c:extLst>
        </c:ser>
        <c:ser>
          <c:idx val="8"/>
          <c:order val="8"/>
          <c:tx>
            <c:strRef>
              <c:f>'Import. 2220410 - pétillants'!$C$58</c:f>
              <c:strCache>
                <c:ptCount val="1"/>
                <c:pt idx="0">
                  <c:v>Afrique du Sud</c:v>
                </c:pt>
              </c:strCache>
            </c:strRef>
          </c:tx>
          <c:spPr>
            <a:ln w="28575" cap="rnd">
              <a:solidFill>
                <a:schemeClr val="accent2">
                  <a:lumMod val="75000"/>
                </a:schemeClr>
              </a:solidFill>
              <a:round/>
            </a:ln>
            <a:effectLst/>
          </c:spPr>
          <c:marker>
            <c:symbol val="none"/>
          </c:marker>
          <c:cat>
            <c:numRef>
              <c:f>'Import. 2220410 - pétillants'!$D$50:$M$50</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2220410 - pétillants'!$D$58:$M$58</c:f>
              <c:numCache>
                <c:formatCode>0</c:formatCode>
                <c:ptCount val="10"/>
                <c:pt idx="0">
                  <c:v>8.23</c:v>
                </c:pt>
                <c:pt idx="1">
                  <c:v>0</c:v>
                </c:pt>
                <c:pt idx="2">
                  <c:v>3.26</c:v>
                </c:pt>
                <c:pt idx="3">
                  <c:v>2.97</c:v>
                </c:pt>
                <c:pt idx="4">
                  <c:v>5.67</c:v>
                </c:pt>
                <c:pt idx="5">
                  <c:v>11.35</c:v>
                </c:pt>
                <c:pt idx="6">
                  <c:v>5.78</c:v>
                </c:pt>
                <c:pt idx="7">
                  <c:v>0</c:v>
                </c:pt>
                <c:pt idx="8">
                  <c:v>0</c:v>
                </c:pt>
                <c:pt idx="9">
                  <c:v>0</c:v>
                </c:pt>
              </c:numCache>
            </c:numRef>
          </c:val>
          <c:smooth val="0"/>
          <c:extLst>
            <c:ext xmlns:c16="http://schemas.microsoft.com/office/drawing/2014/chart" uri="{C3380CC4-5D6E-409C-BE32-E72D297353CC}">
              <c16:uniqueId val="{00000006-9447-48C8-A47B-D630F9ED5C01}"/>
            </c:ext>
          </c:extLst>
        </c:ser>
        <c:dLbls>
          <c:showLegendKey val="0"/>
          <c:showVal val="0"/>
          <c:showCatName val="0"/>
          <c:showSerName val="0"/>
          <c:showPercent val="0"/>
          <c:showBubbleSize val="0"/>
        </c:dLbls>
        <c:smooth val="0"/>
        <c:axId val="524476136"/>
        <c:axId val="524475744"/>
        <c:extLst>
          <c:ext xmlns:c15="http://schemas.microsoft.com/office/drawing/2012/chart" uri="{02D57815-91ED-43cb-92C2-25804820EDAC}">
            <c15:filteredLineSeries>
              <c15:ser>
                <c:idx val="2"/>
                <c:order val="0"/>
                <c:tx>
                  <c:strRef>
                    <c:extLst>
                      <c:ext uri="{02D57815-91ED-43cb-92C2-25804820EDAC}">
                        <c15:formulaRef>
                          <c15:sqref>'Import. 2220410 - pétillants'!$C$50</c15:sqref>
                        </c15:formulaRef>
                      </c:ext>
                    </c:extLst>
                    <c:strCache>
                      <c:ptCount val="1"/>
                      <c:pt idx="0">
                        <c:v>Valeurs</c:v>
                      </c:pt>
                    </c:strCache>
                  </c:strRef>
                </c:tx>
                <c:spPr>
                  <a:ln w="28575" cap="rnd">
                    <a:solidFill>
                      <a:schemeClr val="accent3"/>
                    </a:solidFill>
                    <a:round/>
                  </a:ln>
                  <a:effectLst/>
                </c:spPr>
                <c:marker>
                  <c:symbol val="none"/>
                </c:marker>
                <c:cat>
                  <c:numRef>
                    <c:extLst>
                      <c:ext uri="{02D57815-91ED-43cb-92C2-25804820EDAC}">
                        <c15:formulaRef>
                          <c15:sqref>'Import. 2220410 - pétillants'!$D$50:$M$50</c15:sqref>
                        </c15:formulaRef>
                      </c:ext>
                    </c:extLst>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extLst>
                      <c:ext uri="{02D57815-91ED-43cb-92C2-25804820EDAC}">
                        <c15:formulaRef>
                          <c15:sqref>'Import. 2220410 - pétillants'!$D$50:$M$50</c15:sqref>
                        </c15:formulaRef>
                      </c:ext>
                    </c:extLst>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val>
                <c:smooth val="0"/>
                <c:extLst>
                  <c:ext xmlns:c16="http://schemas.microsoft.com/office/drawing/2014/chart" uri="{C3380CC4-5D6E-409C-BE32-E72D297353CC}">
                    <c16:uniqueId val="{00000007-9447-48C8-A47B-D630F9ED5C01}"/>
                  </c:ext>
                </c:extLst>
              </c15:ser>
            </c15:filteredLineSeries>
            <c15:filteredLineSeries>
              <c15:ser>
                <c:idx val="4"/>
                <c:order val="2"/>
                <c:tx>
                  <c:strRef>
                    <c:extLst xmlns:c15="http://schemas.microsoft.com/office/drawing/2012/chart">
                      <c:ext xmlns:c15="http://schemas.microsoft.com/office/drawing/2012/chart" uri="{02D57815-91ED-43cb-92C2-25804820EDAC}">
                        <c15:formulaRef>
                          <c15:sqref>'Import. 2220410 - pétillants'!$C$52</c15:sqref>
                        </c15:formulaRef>
                      </c:ext>
                    </c:extLst>
                    <c:strCache>
                      <c:ptCount val="1"/>
                      <c:pt idx="0">
                        <c:v>Union européenne</c:v>
                      </c:pt>
                    </c:strCache>
                  </c:strRef>
                </c:tx>
                <c:spPr>
                  <a:ln w="28575" cap="rnd">
                    <a:solidFill>
                      <a:schemeClr val="accent5"/>
                    </a:solidFill>
                    <a:round/>
                  </a:ln>
                  <a:effectLst/>
                </c:spPr>
                <c:marker>
                  <c:symbol val="none"/>
                </c:marker>
                <c:cat>
                  <c:numRef>
                    <c:extLst xmlns:c15="http://schemas.microsoft.com/office/drawing/2012/chart">
                      <c:ext xmlns:c15="http://schemas.microsoft.com/office/drawing/2012/chart" uri="{02D57815-91ED-43cb-92C2-25804820EDAC}">
                        <c15:formulaRef>
                          <c15:sqref>'Import. 2220410 - pétillants'!$D$50:$M$50</c15:sqref>
                        </c15:formulaRef>
                      </c:ext>
                    </c:extLst>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extLst xmlns:c15="http://schemas.microsoft.com/office/drawing/2012/chart">
                      <c:ext xmlns:c15="http://schemas.microsoft.com/office/drawing/2012/chart" uri="{02D57815-91ED-43cb-92C2-25804820EDAC}">
                        <c15:formulaRef>
                          <c15:sqref>'Import. 2220410 - pétillants'!$D$52:$M$52</c15:sqref>
                        </c15:formulaRef>
                      </c:ext>
                    </c:extLst>
                    <c:numCache>
                      <c:formatCode>0</c:formatCode>
                      <c:ptCount val="10"/>
                      <c:pt idx="0">
                        <c:v>6.4</c:v>
                      </c:pt>
                      <c:pt idx="1">
                        <c:v>5.64</c:v>
                      </c:pt>
                      <c:pt idx="2">
                        <c:v>5.78</c:v>
                      </c:pt>
                      <c:pt idx="3">
                        <c:v>5.4</c:v>
                      </c:pt>
                      <c:pt idx="4">
                        <c:v>5.34</c:v>
                      </c:pt>
                      <c:pt idx="5">
                        <c:v>4.96</c:v>
                      </c:pt>
                      <c:pt idx="6">
                        <c:v>4.99</c:v>
                      </c:pt>
                      <c:pt idx="7">
                        <c:v>6.9</c:v>
                      </c:pt>
                      <c:pt idx="8">
                        <c:v>7.72</c:v>
                      </c:pt>
                      <c:pt idx="9">
                        <c:v>5.59</c:v>
                      </c:pt>
                    </c:numCache>
                  </c:numRef>
                </c:val>
                <c:smooth val="0"/>
                <c:extLst xmlns:c15="http://schemas.microsoft.com/office/drawing/2012/chart">
                  <c:ext xmlns:c16="http://schemas.microsoft.com/office/drawing/2014/chart" uri="{C3380CC4-5D6E-409C-BE32-E72D297353CC}">
                    <c16:uniqueId val="{00000008-9447-48C8-A47B-D630F9ED5C01}"/>
                  </c:ext>
                </c:extLst>
              </c15:ser>
            </c15:filteredLineSeries>
          </c:ext>
        </c:extLst>
      </c:lineChart>
      <c:catAx>
        <c:axId val="524476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4475744"/>
        <c:crosses val="autoZero"/>
        <c:auto val="1"/>
        <c:lblAlgn val="ctr"/>
        <c:lblOffset val="100"/>
        <c:noMultiLvlLbl val="0"/>
      </c:catAx>
      <c:valAx>
        <c:axId val="524475744"/>
        <c:scaling>
          <c:orientation val="minMax"/>
        </c:scaling>
        <c:delete val="0"/>
        <c:axPos val="l"/>
        <c:majorGridlines>
          <c:spPr>
            <a:ln w="9525" cap="flat" cmpd="sng" algn="ctr">
              <a:solidFill>
                <a:schemeClr val="tx1">
                  <a:lumMod val="15000"/>
                  <a:lumOff val="85000"/>
                </a:schemeClr>
              </a:solidFill>
              <a:round/>
            </a:ln>
            <a:effectLst/>
          </c:spPr>
        </c:majorGridlines>
        <c:numFmt formatCode="#,##0\ &quot;€&quot;"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4476136"/>
        <c:crosses val="autoZero"/>
        <c:crossBetween val="between"/>
      </c:valAx>
      <c:spPr>
        <a:noFill/>
        <a:ln>
          <a:noFill/>
        </a:ln>
        <a:effectLst/>
      </c:spPr>
    </c:plotArea>
    <c:legend>
      <c:legendPos val="b"/>
      <c:layout>
        <c:manualLayout>
          <c:xMode val="edge"/>
          <c:yMode val="edge"/>
          <c:x val="0.1432577430589336"/>
          <c:y val="0.69220503129798039"/>
          <c:w val="0.85432468549139551"/>
          <c:h val="0.2882305215645395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862333745727421"/>
          <c:y val="4.2934088240713528E-2"/>
          <c:w val="0.75603221227922368"/>
          <c:h val="0.4500462680256217"/>
        </c:manualLayout>
      </c:layout>
      <c:barChart>
        <c:barDir val="col"/>
        <c:grouping val="stacked"/>
        <c:varyColors val="0"/>
        <c:ser>
          <c:idx val="3"/>
          <c:order val="3"/>
          <c:tx>
            <c:strRef>
              <c:f>'Import. 220421.22.29 - tran. 1'!$C$53</c:f>
              <c:strCache>
                <c:ptCount val="1"/>
                <c:pt idx="0">
                  <c:v>Chili</c:v>
                </c:pt>
              </c:strCache>
            </c:strRef>
          </c:tx>
          <c:spPr>
            <a:solidFill>
              <a:schemeClr val="accent3">
                <a:lumMod val="60000"/>
                <a:lumOff val="40000"/>
              </a:schemeClr>
            </a:solidFill>
            <a:ln>
              <a:noFill/>
            </a:ln>
            <a:effectLst/>
          </c:spPr>
          <c:invertIfNegative val="0"/>
          <c:cat>
            <c:strRef>
              <c:f>'Import. 220421.22.29 - tran. 1'!$D$50:$M$50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1'!$D$53:$M$53</c:f>
              <c:numCache>
                <c:formatCode>0</c:formatCode>
                <c:ptCount val="10"/>
                <c:pt idx="0">
                  <c:v>16811508</c:v>
                </c:pt>
                <c:pt idx="1">
                  <c:v>20953479</c:v>
                </c:pt>
                <c:pt idx="2">
                  <c:v>19757171</c:v>
                </c:pt>
                <c:pt idx="3">
                  <c:v>23176301</c:v>
                </c:pt>
                <c:pt idx="4">
                  <c:v>22576693</c:v>
                </c:pt>
                <c:pt idx="5">
                  <c:v>15315216</c:v>
                </c:pt>
                <c:pt idx="6">
                  <c:v>17956258</c:v>
                </c:pt>
                <c:pt idx="7">
                  <c:v>25870977</c:v>
                </c:pt>
                <c:pt idx="8">
                  <c:v>17920795</c:v>
                </c:pt>
                <c:pt idx="9">
                  <c:v>23499535</c:v>
                </c:pt>
              </c:numCache>
            </c:numRef>
          </c:val>
          <c:extLst>
            <c:ext xmlns:c16="http://schemas.microsoft.com/office/drawing/2014/chart" uri="{C3380CC4-5D6E-409C-BE32-E72D297353CC}">
              <c16:uniqueId val="{00000000-585F-4DBE-879C-C78A62FC712C}"/>
            </c:ext>
          </c:extLst>
        </c:ser>
        <c:ser>
          <c:idx val="4"/>
          <c:order val="4"/>
          <c:tx>
            <c:strRef>
              <c:f>'Import. 220421.22.29 - tran. 1'!$C$54</c:f>
              <c:strCache>
                <c:ptCount val="1"/>
                <c:pt idx="0">
                  <c:v>Espagne</c:v>
                </c:pt>
              </c:strCache>
            </c:strRef>
          </c:tx>
          <c:spPr>
            <a:solidFill>
              <a:schemeClr val="accent5"/>
            </a:solidFill>
            <a:ln>
              <a:noFill/>
            </a:ln>
            <a:effectLst/>
          </c:spPr>
          <c:invertIfNegative val="0"/>
          <c:cat>
            <c:strRef>
              <c:f>'Import. 220421.22.29 - tran. 1'!$D$50:$M$50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1'!$D$54:$M$54</c:f>
              <c:numCache>
                <c:formatCode>0</c:formatCode>
                <c:ptCount val="10"/>
                <c:pt idx="0">
                  <c:v>16614734</c:v>
                </c:pt>
                <c:pt idx="1">
                  <c:v>18420072</c:v>
                </c:pt>
                <c:pt idx="2">
                  <c:v>22849339</c:v>
                </c:pt>
                <c:pt idx="3">
                  <c:v>19191295</c:v>
                </c:pt>
                <c:pt idx="4">
                  <c:v>21575244</c:v>
                </c:pt>
                <c:pt idx="5">
                  <c:v>15051948</c:v>
                </c:pt>
                <c:pt idx="6">
                  <c:v>17170064</c:v>
                </c:pt>
                <c:pt idx="7">
                  <c:v>22873324</c:v>
                </c:pt>
                <c:pt idx="8">
                  <c:v>19991575</c:v>
                </c:pt>
                <c:pt idx="9">
                  <c:v>18876964</c:v>
                </c:pt>
              </c:numCache>
            </c:numRef>
          </c:val>
          <c:extLst>
            <c:ext xmlns:c16="http://schemas.microsoft.com/office/drawing/2014/chart" uri="{C3380CC4-5D6E-409C-BE32-E72D297353CC}">
              <c16:uniqueId val="{00000001-585F-4DBE-879C-C78A62FC712C}"/>
            </c:ext>
          </c:extLst>
        </c:ser>
        <c:ser>
          <c:idx val="5"/>
          <c:order val="5"/>
          <c:tx>
            <c:strRef>
              <c:f>'Import. 220421.22.29 - tran. 1'!$C$55</c:f>
              <c:strCache>
                <c:ptCount val="1"/>
                <c:pt idx="0">
                  <c:v>Italie</c:v>
                </c:pt>
              </c:strCache>
            </c:strRef>
          </c:tx>
          <c:spPr>
            <a:solidFill>
              <a:schemeClr val="accent5">
                <a:lumMod val="40000"/>
                <a:lumOff val="60000"/>
              </a:schemeClr>
            </a:solidFill>
            <a:ln>
              <a:noFill/>
            </a:ln>
            <a:effectLst/>
          </c:spPr>
          <c:invertIfNegative val="0"/>
          <c:cat>
            <c:strRef>
              <c:f>'Import. 220421.22.29 - tran. 1'!$D$50:$M$50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1'!$D$55:$M$55</c:f>
              <c:numCache>
                <c:formatCode>0</c:formatCode>
                <c:ptCount val="10"/>
                <c:pt idx="0">
                  <c:v>5988242</c:v>
                </c:pt>
                <c:pt idx="1">
                  <c:v>7643214</c:v>
                </c:pt>
                <c:pt idx="2">
                  <c:v>9265551</c:v>
                </c:pt>
                <c:pt idx="3">
                  <c:v>9108827</c:v>
                </c:pt>
                <c:pt idx="4">
                  <c:v>9202140</c:v>
                </c:pt>
                <c:pt idx="5">
                  <c:v>13785293</c:v>
                </c:pt>
                <c:pt idx="6">
                  <c:v>12411589</c:v>
                </c:pt>
                <c:pt idx="7">
                  <c:v>13408367</c:v>
                </c:pt>
                <c:pt idx="8">
                  <c:v>12356158</c:v>
                </c:pt>
                <c:pt idx="9">
                  <c:v>14131597</c:v>
                </c:pt>
              </c:numCache>
            </c:numRef>
          </c:val>
          <c:extLst>
            <c:ext xmlns:c16="http://schemas.microsoft.com/office/drawing/2014/chart" uri="{C3380CC4-5D6E-409C-BE32-E72D297353CC}">
              <c16:uniqueId val="{00000002-585F-4DBE-879C-C78A62FC712C}"/>
            </c:ext>
          </c:extLst>
        </c:ser>
        <c:ser>
          <c:idx val="6"/>
          <c:order val="6"/>
          <c:tx>
            <c:strRef>
              <c:f>'Import. 220421.22.29 - tran. 1'!$C$56</c:f>
              <c:strCache>
                <c:ptCount val="1"/>
                <c:pt idx="0">
                  <c:v>Argentine</c:v>
                </c:pt>
              </c:strCache>
            </c:strRef>
          </c:tx>
          <c:spPr>
            <a:solidFill>
              <a:schemeClr val="accent3">
                <a:lumMod val="20000"/>
                <a:lumOff val="80000"/>
              </a:schemeClr>
            </a:solidFill>
            <a:ln>
              <a:noFill/>
            </a:ln>
            <a:effectLst/>
          </c:spPr>
          <c:invertIfNegative val="0"/>
          <c:cat>
            <c:strRef>
              <c:f>'Import. 220421.22.29 - tran. 1'!$D$50:$M$50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1'!$D$56:$M$56</c:f>
              <c:numCache>
                <c:formatCode>0</c:formatCode>
                <c:ptCount val="10"/>
                <c:pt idx="0">
                  <c:v>6000159</c:v>
                </c:pt>
                <c:pt idx="1">
                  <c:v>7526045</c:v>
                </c:pt>
                <c:pt idx="2">
                  <c:v>4849806</c:v>
                </c:pt>
                <c:pt idx="3">
                  <c:v>6008112</c:v>
                </c:pt>
                <c:pt idx="4">
                  <c:v>11557365</c:v>
                </c:pt>
                <c:pt idx="5">
                  <c:v>15351976</c:v>
                </c:pt>
                <c:pt idx="6">
                  <c:v>12485717</c:v>
                </c:pt>
                <c:pt idx="7">
                  <c:v>5173708</c:v>
                </c:pt>
                <c:pt idx="8">
                  <c:v>5240851</c:v>
                </c:pt>
                <c:pt idx="9">
                  <c:v>6457948</c:v>
                </c:pt>
              </c:numCache>
            </c:numRef>
          </c:val>
          <c:extLst>
            <c:ext xmlns:c16="http://schemas.microsoft.com/office/drawing/2014/chart" uri="{C3380CC4-5D6E-409C-BE32-E72D297353CC}">
              <c16:uniqueId val="{00000003-585F-4DBE-879C-C78A62FC712C}"/>
            </c:ext>
          </c:extLst>
        </c:ser>
        <c:ser>
          <c:idx val="7"/>
          <c:order val="7"/>
          <c:tx>
            <c:strRef>
              <c:f>'Import. 220421.22.29 - tran. 1'!$C$57</c:f>
              <c:strCache>
                <c:ptCount val="1"/>
                <c:pt idx="0">
                  <c:v>États-Unis</c:v>
                </c:pt>
              </c:strCache>
            </c:strRef>
          </c:tx>
          <c:spPr>
            <a:solidFill>
              <a:srgbClr val="00B050"/>
            </a:solidFill>
            <a:ln>
              <a:noFill/>
            </a:ln>
            <a:effectLst/>
          </c:spPr>
          <c:invertIfNegative val="0"/>
          <c:cat>
            <c:strRef>
              <c:f>'Import. 220421.22.29 - tran. 1'!$D$50:$M$50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1'!$D$57:$M$57</c:f>
              <c:numCache>
                <c:formatCode>0</c:formatCode>
                <c:ptCount val="10"/>
                <c:pt idx="0">
                  <c:v>3541821</c:v>
                </c:pt>
                <c:pt idx="1">
                  <c:v>3406555</c:v>
                </c:pt>
                <c:pt idx="2">
                  <c:v>3599840</c:v>
                </c:pt>
                <c:pt idx="3">
                  <c:v>4017175</c:v>
                </c:pt>
                <c:pt idx="4">
                  <c:v>4522467</c:v>
                </c:pt>
                <c:pt idx="5">
                  <c:v>4026699</c:v>
                </c:pt>
                <c:pt idx="6">
                  <c:v>4648875</c:v>
                </c:pt>
                <c:pt idx="7">
                  <c:v>3859175</c:v>
                </c:pt>
                <c:pt idx="8">
                  <c:v>3064898</c:v>
                </c:pt>
                <c:pt idx="9">
                  <c:v>3045117</c:v>
                </c:pt>
              </c:numCache>
            </c:numRef>
          </c:val>
          <c:extLst>
            <c:ext xmlns:c16="http://schemas.microsoft.com/office/drawing/2014/chart" uri="{C3380CC4-5D6E-409C-BE32-E72D297353CC}">
              <c16:uniqueId val="{00000004-585F-4DBE-879C-C78A62FC712C}"/>
            </c:ext>
          </c:extLst>
        </c:ser>
        <c:ser>
          <c:idx val="8"/>
          <c:order val="8"/>
          <c:tx>
            <c:strRef>
              <c:f>'Import. 220421.22.29 - tran. 1'!$C$58</c:f>
              <c:strCache>
                <c:ptCount val="1"/>
                <c:pt idx="0">
                  <c:v>France</c:v>
                </c:pt>
              </c:strCache>
            </c:strRef>
          </c:tx>
          <c:spPr>
            <a:solidFill>
              <a:srgbClr val="00B0F0"/>
            </a:solidFill>
            <a:ln>
              <a:noFill/>
            </a:ln>
            <a:effectLst/>
          </c:spPr>
          <c:invertIfNegative val="0"/>
          <c:cat>
            <c:strRef>
              <c:f>'Import. 220421.22.29 - tran. 1'!$D$50:$M$50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1'!$D$58:$M$58</c:f>
              <c:numCache>
                <c:formatCode>0</c:formatCode>
                <c:ptCount val="10"/>
                <c:pt idx="0">
                  <c:v>2080013</c:v>
                </c:pt>
                <c:pt idx="1">
                  <c:v>1844586</c:v>
                </c:pt>
                <c:pt idx="2">
                  <c:v>2083074</c:v>
                </c:pt>
                <c:pt idx="3">
                  <c:v>2010238</c:v>
                </c:pt>
                <c:pt idx="4">
                  <c:v>2101432</c:v>
                </c:pt>
                <c:pt idx="5">
                  <c:v>1571827</c:v>
                </c:pt>
                <c:pt idx="6">
                  <c:v>2020332</c:v>
                </c:pt>
                <c:pt idx="7">
                  <c:v>2738898</c:v>
                </c:pt>
                <c:pt idx="8">
                  <c:v>1913326</c:v>
                </c:pt>
                <c:pt idx="9">
                  <c:v>2175927</c:v>
                </c:pt>
              </c:numCache>
            </c:numRef>
          </c:val>
          <c:extLst>
            <c:ext xmlns:c16="http://schemas.microsoft.com/office/drawing/2014/chart" uri="{C3380CC4-5D6E-409C-BE32-E72D297353CC}">
              <c16:uniqueId val="{00000005-585F-4DBE-879C-C78A62FC712C}"/>
            </c:ext>
          </c:extLst>
        </c:ser>
        <c:ser>
          <c:idx val="9"/>
          <c:order val="9"/>
          <c:tx>
            <c:strRef>
              <c:f>'Import. 220421.22.29 - tran. 1'!$C$59</c:f>
              <c:strCache>
                <c:ptCount val="1"/>
                <c:pt idx="0">
                  <c:v>Portugal</c:v>
                </c:pt>
              </c:strCache>
            </c:strRef>
          </c:tx>
          <c:spPr>
            <a:solidFill>
              <a:schemeClr val="accent5">
                <a:lumMod val="75000"/>
              </a:schemeClr>
            </a:solidFill>
            <a:ln>
              <a:noFill/>
            </a:ln>
            <a:effectLst/>
          </c:spPr>
          <c:invertIfNegative val="0"/>
          <c:cat>
            <c:strRef>
              <c:f>'Import. 220421.22.29 - tran. 1'!$D$50:$M$50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1'!$D$59:$M$59</c:f>
              <c:numCache>
                <c:formatCode>0</c:formatCode>
                <c:ptCount val="10"/>
                <c:pt idx="0">
                  <c:v>202697</c:v>
                </c:pt>
                <c:pt idx="1">
                  <c:v>172476</c:v>
                </c:pt>
                <c:pt idx="2">
                  <c:v>275743</c:v>
                </c:pt>
                <c:pt idx="3">
                  <c:v>305625</c:v>
                </c:pt>
                <c:pt idx="4">
                  <c:v>301527</c:v>
                </c:pt>
                <c:pt idx="5">
                  <c:v>255714</c:v>
                </c:pt>
                <c:pt idx="6">
                  <c:v>311756</c:v>
                </c:pt>
                <c:pt idx="7">
                  <c:v>95851</c:v>
                </c:pt>
                <c:pt idx="8">
                  <c:v>160458</c:v>
                </c:pt>
                <c:pt idx="9">
                  <c:v>393926</c:v>
                </c:pt>
              </c:numCache>
            </c:numRef>
          </c:val>
          <c:extLst>
            <c:ext xmlns:c16="http://schemas.microsoft.com/office/drawing/2014/chart" uri="{C3380CC4-5D6E-409C-BE32-E72D297353CC}">
              <c16:uniqueId val="{00000006-585F-4DBE-879C-C78A62FC712C}"/>
            </c:ext>
          </c:extLst>
        </c:ser>
        <c:ser>
          <c:idx val="10"/>
          <c:order val="10"/>
          <c:tx>
            <c:strRef>
              <c:f>'Import. 220421.22.29 - tran. 1'!$C$60</c:f>
              <c:strCache>
                <c:ptCount val="1"/>
                <c:pt idx="0">
                  <c:v>Allemagne</c:v>
                </c:pt>
              </c:strCache>
            </c:strRef>
          </c:tx>
          <c:spPr>
            <a:solidFill>
              <a:schemeClr val="tx2">
                <a:lumMod val="60000"/>
                <a:lumOff val="40000"/>
              </a:schemeClr>
            </a:solidFill>
            <a:ln>
              <a:noFill/>
            </a:ln>
            <a:effectLst/>
          </c:spPr>
          <c:invertIfNegative val="0"/>
          <c:cat>
            <c:strRef>
              <c:f>'Import. 220421.22.29 - tran. 1'!$D$50:$M$50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1'!$D$60:$M$60</c:f>
              <c:numCache>
                <c:formatCode>0</c:formatCode>
                <c:ptCount val="10"/>
                <c:pt idx="0">
                  <c:v>482347</c:v>
                </c:pt>
                <c:pt idx="1">
                  <c:v>350761</c:v>
                </c:pt>
                <c:pt idx="2">
                  <c:v>592588</c:v>
                </c:pt>
                <c:pt idx="3">
                  <c:v>429878</c:v>
                </c:pt>
                <c:pt idx="4">
                  <c:v>456639</c:v>
                </c:pt>
                <c:pt idx="5">
                  <c:v>548658</c:v>
                </c:pt>
                <c:pt idx="6">
                  <c:v>463529</c:v>
                </c:pt>
                <c:pt idx="7">
                  <c:v>70999</c:v>
                </c:pt>
                <c:pt idx="8">
                  <c:v>127198</c:v>
                </c:pt>
                <c:pt idx="9">
                  <c:v>385099</c:v>
                </c:pt>
              </c:numCache>
            </c:numRef>
          </c:val>
          <c:extLst>
            <c:ext xmlns:c16="http://schemas.microsoft.com/office/drawing/2014/chart" uri="{C3380CC4-5D6E-409C-BE32-E72D297353CC}">
              <c16:uniqueId val="{00000007-585F-4DBE-879C-C78A62FC712C}"/>
            </c:ext>
          </c:extLst>
        </c:ser>
        <c:ser>
          <c:idx val="11"/>
          <c:order val="11"/>
          <c:tx>
            <c:strRef>
              <c:f>'Import. 220421.22.29 - tran. 1'!$C$61</c:f>
              <c:strCache>
                <c:ptCount val="1"/>
                <c:pt idx="0">
                  <c:v>Australie</c:v>
                </c:pt>
              </c:strCache>
            </c:strRef>
          </c:tx>
          <c:spPr>
            <a:solidFill>
              <a:schemeClr val="bg2">
                <a:lumMod val="50000"/>
              </a:schemeClr>
            </a:solidFill>
            <a:ln>
              <a:noFill/>
            </a:ln>
            <a:effectLst/>
          </c:spPr>
          <c:invertIfNegative val="0"/>
          <c:cat>
            <c:strRef>
              <c:f>'Import. 220421.22.29 - tran. 1'!$D$50:$M$50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1'!$D$61:$M$61</c:f>
              <c:numCache>
                <c:formatCode>0</c:formatCode>
                <c:ptCount val="10"/>
                <c:pt idx="0">
                  <c:v>228396</c:v>
                </c:pt>
                <c:pt idx="1">
                  <c:v>218689</c:v>
                </c:pt>
                <c:pt idx="2">
                  <c:v>362860</c:v>
                </c:pt>
                <c:pt idx="3">
                  <c:v>343690</c:v>
                </c:pt>
                <c:pt idx="4">
                  <c:v>248917</c:v>
                </c:pt>
                <c:pt idx="5">
                  <c:v>240004</c:v>
                </c:pt>
                <c:pt idx="6">
                  <c:v>241669</c:v>
                </c:pt>
                <c:pt idx="7">
                  <c:v>34835</c:v>
                </c:pt>
                <c:pt idx="8">
                  <c:v>325453</c:v>
                </c:pt>
                <c:pt idx="9">
                  <c:v>227854</c:v>
                </c:pt>
              </c:numCache>
            </c:numRef>
          </c:val>
          <c:extLst>
            <c:ext xmlns:c16="http://schemas.microsoft.com/office/drawing/2014/chart" uri="{C3380CC4-5D6E-409C-BE32-E72D297353CC}">
              <c16:uniqueId val="{00000008-585F-4DBE-879C-C78A62FC712C}"/>
            </c:ext>
          </c:extLst>
        </c:ser>
        <c:ser>
          <c:idx val="12"/>
          <c:order val="12"/>
          <c:tx>
            <c:strRef>
              <c:f>'Import. 220421.22.29 - tran. 1'!$C$62</c:f>
              <c:strCache>
                <c:ptCount val="1"/>
                <c:pt idx="0">
                  <c:v>Nouvelle-Zélande</c:v>
                </c:pt>
              </c:strCache>
            </c:strRef>
          </c:tx>
          <c:spPr>
            <a:solidFill>
              <a:schemeClr val="bg2">
                <a:lumMod val="75000"/>
              </a:schemeClr>
            </a:solidFill>
            <a:ln>
              <a:noFill/>
            </a:ln>
            <a:effectLst/>
          </c:spPr>
          <c:invertIfNegative val="0"/>
          <c:cat>
            <c:strRef>
              <c:f>'Import. 220421.22.29 - tran. 1'!$D$50:$M$50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1'!$D$62:$M$62</c:f>
              <c:numCache>
                <c:formatCode>0</c:formatCode>
                <c:ptCount val="10"/>
                <c:pt idx="0">
                  <c:v>54131</c:v>
                </c:pt>
                <c:pt idx="1">
                  <c:v>66889</c:v>
                </c:pt>
                <c:pt idx="2">
                  <c:v>95218</c:v>
                </c:pt>
                <c:pt idx="3">
                  <c:v>68981</c:v>
                </c:pt>
                <c:pt idx="4">
                  <c:v>105125</c:v>
                </c:pt>
                <c:pt idx="5">
                  <c:v>71837</c:v>
                </c:pt>
                <c:pt idx="6">
                  <c:v>93728</c:v>
                </c:pt>
                <c:pt idx="7">
                  <c:v>101814</c:v>
                </c:pt>
                <c:pt idx="8">
                  <c:v>91672</c:v>
                </c:pt>
                <c:pt idx="9">
                  <c:v>121173</c:v>
                </c:pt>
              </c:numCache>
            </c:numRef>
          </c:val>
          <c:extLst>
            <c:ext xmlns:c16="http://schemas.microsoft.com/office/drawing/2014/chart" uri="{C3380CC4-5D6E-409C-BE32-E72D297353CC}">
              <c16:uniqueId val="{00000009-585F-4DBE-879C-C78A62FC712C}"/>
            </c:ext>
          </c:extLst>
        </c:ser>
        <c:ser>
          <c:idx val="13"/>
          <c:order val="13"/>
          <c:tx>
            <c:strRef>
              <c:f>'Import. 220421.22.29 - tran. 1'!$C$63</c:f>
              <c:strCache>
                <c:ptCount val="1"/>
                <c:pt idx="0">
                  <c:v>Autres</c:v>
                </c:pt>
              </c:strCache>
            </c:strRef>
          </c:tx>
          <c:spPr>
            <a:solidFill>
              <a:schemeClr val="bg1">
                <a:lumMod val="85000"/>
              </a:schemeClr>
            </a:solidFill>
            <a:ln>
              <a:noFill/>
            </a:ln>
            <a:effectLst/>
          </c:spPr>
          <c:invertIfNegative val="0"/>
          <c:cat>
            <c:strRef>
              <c:f>'Import. 220421.22.29 - tran. 1'!$D$50:$M$50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1'!$D$63:$M$63</c:f>
              <c:numCache>
                <c:formatCode>0</c:formatCode>
                <c:ptCount val="10"/>
                <c:pt idx="0">
                  <c:v>1596749</c:v>
                </c:pt>
                <c:pt idx="1">
                  <c:v>186389</c:v>
                </c:pt>
                <c:pt idx="2">
                  <c:v>585576</c:v>
                </c:pt>
                <c:pt idx="3">
                  <c:v>6499697</c:v>
                </c:pt>
                <c:pt idx="4">
                  <c:v>486162</c:v>
                </c:pt>
                <c:pt idx="5">
                  <c:v>118796</c:v>
                </c:pt>
                <c:pt idx="6">
                  <c:v>1770359</c:v>
                </c:pt>
                <c:pt idx="7">
                  <c:v>13225988</c:v>
                </c:pt>
                <c:pt idx="8">
                  <c:v>26488702</c:v>
                </c:pt>
                <c:pt idx="9">
                  <c:v>123546</c:v>
                </c:pt>
              </c:numCache>
            </c:numRef>
          </c:val>
          <c:extLst>
            <c:ext xmlns:c16="http://schemas.microsoft.com/office/drawing/2014/chart" uri="{C3380CC4-5D6E-409C-BE32-E72D297353CC}">
              <c16:uniqueId val="{0000000A-585F-4DBE-879C-C78A62FC712C}"/>
            </c:ext>
          </c:extLst>
        </c:ser>
        <c:dLbls>
          <c:showLegendKey val="0"/>
          <c:showVal val="0"/>
          <c:showCatName val="0"/>
          <c:showSerName val="0"/>
          <c:showPercent val="0"/>
          <c:showBubbleSize val="0"/>
        </c:dLbls>
        <c:gapWidth val="150"/>
        <c:overlap val="100"/>
        <c:axId val="517307664"/>
        <c:axId val="517304136"/>
        <c:extLst>
          <c:ext xmlns:c15="http://schemas.microsoft.com/office/drawing/2012/chart" uri="{02D57815-91ED-43cb-92C2-25804820EDAC}">
            <c15:filteredBarSeries>
              <c15:ser>
                <c:idx val="0"/>
                <c:order val="0"/>
                <c:tx>
                  <c:strRef>
                    <c:extLst>
                      <c:ext uri="{02D57815-91ED-43cb-92C2-25804820EDAC}">
                        <c15:formulaRef>
                          <c15:sqref>'Import. 220421.22.29 - tran. 1'!$C$50</c15:sqref>
                        </c15:formulaRef>
                      </c:ext>
                    </c:extLst>
                    <c:strCache>
                      <c:ptCount val="1"/>
                      <c:pt idx="0">
                        <c:v>Valeurs</c:v>
                      </c:pt>
                    </c:strCache>
                  </c:strRef>
                </c:tx>
                <c:spPr>
                  <a:solidFill>
                    <a:schemeClr val="accent1"/>
                  </a:solidFill>
                  <a:ln>
                    <a:noFill/>
                  </a:ln>
                  <a:effectLst/>
                </c:spPr>
                <c:invertIfNegative val="0"/>
                <c:cat>
                  <c:strRef>
                    <c:extLst>
                      <c:ext uri="{02D57815-91ED-43cb-92C2-25804820EDAC}">
                        <c15:formulaRef>
                          <c15:sqref>'Import. 220421.22.29 - tran. 1'!$D$50:$M$50</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220421.22.29 - tran. 1'!$D$50:$M$50</c15:sqref>
                        </c15:formulaRef>
                      </c:ext>
                    </c:extLst>
                    <c:numCache>
                      <c:formatCode>General</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B-585F-4DBE-879C-C78A62FC712C}"/>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220421.22.29 - tran. 1'!$C$51</c15:sqref>
                        </c15:formulaRef>
                      </c:ext>
                    </c:extLst>
                    <c:strCache>
                      <c:ptCount val="1"/>
                      <c:pt idx="0">
                        <c:v>Monde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220421.22.29 - tran. 1'!$D$50:$M$50</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220421.22.29 - tran. 1'!$D$51:$M$51</c15:sqref>
                        </c15:formulaRef>
                      </c:ext>
                    </c:extLst>
                    <c:numCache>
                      <c:formatCode>0</c:formatCode>
                      <c:ptCount val="10"/>
                      <c:pt idx="0">
                        <c:v>53600797</c:v>
                      </c:pt>
                      <c:pt idx="1">
                        <c:v>60789155</c:v>
                      </c:pt>
                      <c:pt idx="2">
                        <c:v>64316766</c:v>
                      </c:pt>
                      <c:pt idx="3">
                        <c:v>71159819</c:v>
                      </c:pt>
                      <c:pt idx="4">
                        <c:v>73133711</c:v>
                      </c:pt>
                      <c:pt idx="5">
                        <c:v>66337968</c:v>
                      </c:pt>
                      <c:pt idx="6">
                        <c:v>69573876</c:v>
                      </c:pt>
                      <c:pt idx="7">
                        <c:v>87453936</c:v>
                      </c:pt>
                      <c:pt idx="8">
                        <c:v>87681086</c:v>
                      </c:pt>
                      <c:pt idx="9">
                        <c:v>69438686</c:v>
                      </c:pt>
                    </c:numCache>
                  </c:numRef>
                </c:val>
                <c:extLst xmlns:c15="http://schemas.microsoft.com/office/drawing/2012/chart">
                  <c:ext xmlns:c16="http://schemas.microsoft.com/office/drawing/2014/chart" uri="{C3380CC4-5D6E-409C-BE32-E72D297353CC}">
                    <c16:uniqueId val="{0000000C-585F-4DBE-879C-C78A62FC712C}"/>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'Import. 220421.22.29 - tran. 1'!$C$52</c15:sqref>
                        </c15:formulaRef>
                      </c:ext>
                    </c:extLst>
                    <c:strCache>
                      <c:ptCount val="1"/>
                      <c:pt idx="0">
                        <c:v>Union européenne</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'Import. 220421.22.29 - tran. 1'!$D$50:$M$50</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220421.22.29 - tran. 1'!$D$52:$M$52</c15:sqref>
                        </c15:formulaRef>
                      </c:ext>
                    </c:extLst>
                    <c:numCache>
                      <c:formatCode>0</c:formatCode>
                      <c:ptCount val="10"/>
                      <c:pt idx="0">
                        <c:v>25391454</c:v>
                      </c:pt>
                      <c:pt idx="1">
                        <c:v>28458037</c:v>
                      </c:pt>
                      <c:pt idx="2">
                        <c:v>35093994</c:v>
                      </c:pt>
                      <c:pt idx="3">
                        <c:v>31067147</c:v>
                      </c:pt>
                      <c:pt idx="4">
                        <c:v>33662118</c:v>
                      </c:pt>
                      <c:pt idx="5">
                        <c:v>31245072</c:v>
                      </c:pt>
                      <c:pt idx="6">
                        <c:v>32421127</c:v>
                      </c:pt>
                      <c:pt idx="7">
                        <c:v>39195436</c:v>
                      </c:pt>
                      <c:pt idx="8">
                        <c:v>34558029</c:v>
                      </c:pt>
                      <c:pt idx="9">
                        <c:v>35983619</c:v>
                      </c:pt>
                    </c:numCache>
                  </c:numRef>
                </c:val>
                <c:extLst xmlns:c15="http://schemas.microsoft.com/office/drawing/2012/chart">
                  <c:ext xmlns:c16="http://schemas.microsoft.com/office/drawing/2014/chart" uri="{C3380CC4-5D6E-409C-BE32-E72D297353CC}">
                    <c16:uniqueId val="{0000000D-585F-4DBE-879C-C78A62FC712C}"/>
                  </c:ext>
                </c:extLst>
              </c15:ser>
            </c15:filteredBarSeries>
          </c:ext>
        </c:extLst>
      </c:barChart>
      <c:catAx>
        <c:axId val="517307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820000" spcFirstLastPara="1" vertOverflow="ellipsis"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7304136"/>
        <c:crosses val="autoZero"/>
        <c:auto val="1"/>
        <c:lblAlgn val="ctr"/>
        <c:lblOffset val="100"/>
        <c:noMultiLvlLbl val="0"/>
      </c:catAx>
      <c:valAx>
        <c:axId val="517304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7307664"/>
        <c:crosses val="autoZero"/>
        <c:crossBetween val="between"/>
        <c:dispUnits>
          <c:builtInUnit val="m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Millions (en L)</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2214834549010381"/>
          <c:y val="0.65400907492882121"/>
          <c:w val="0.87137605533670837"/>
          <c:h val="0.3266512456834699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22543498599426"/>
          <c:y val="4.2934088240713528E-2"/>
          <c:w val="0.80638338352361894"/>
          <c:h val="0.45739712280391853"/>
        </c:manualLayout>
      </c:layout>
      <c:barChart>
        <c:barDir val="col"/>
        <c:grouping val="stacked"/>
        <c:varyColors val="0"/>
        <c:ser>
          <c:idx val="2"/>
          <c:order val="2"/>
          <c:tx>
            <c:strRef>
              <c:f>'Import. 220421.22.29 - tran. 1'!$C$82</c:f>
              <c:strCache>
                <c:ptCount val="1"/>
                <c:pt idx="0">
                  <c:v>Chili</c:v>
                </c:pt>
              </c:strCache>
            </c:strRef>
          </c:tx>
          <c:spPr>
            <a:solidFill>
              <a:schemeClr val="accent3">
                <a:lumMod val="60000"/>
                <a:lumOff val="40000"/>
              </a:schemeClr>
            </a:solidFill>
            <a:ln>
              <a:noFill/>
            </a:ln>
            <a:effectLst/>
          </c:spPr>
          <c:invertIfNegative val="0"/>
          <c:cat>
            <c:strRef>
              <c:f>'Import. 220421.22.29 - tran. 1'!$D$80:$M$80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1'!$D$82:$M$82</c:f>
              <c:numCache>
                <c:formatCode>0%</c:formatCode>
                <c:ptCount val="10"/>
                <c:pt idx="0">
                  <c:v>0.3136428736311514</c:v>
                </c:pt>
                <c:pt idx="1">
                  <c:v>0.34469107195189669</c:v>
                </c:pt>
                <c:pt idx="2">
                  <c:v>0.30718539237498355</c:v>
                </c:pt>
                <c:pt idx="3">
                  <c:v>0.32569364742200935</c:v>
                </c:pt>
                <c:pt idx="4">
                  <c:v>0.30870432651776691</c:v>
                </c:pt>
                <c:pt idx="5">
                  <c:v>0.23086652277320283</c:v>
                </c:pt>
                <c:pt idx="6">
                  <c:v>0.25808908504680694</c:v>
                </c:pt>
                <c:pt idx="7">
                  <c:v>0.2958240438715074</c:v>
                </c:pt>
                <c:pt idx="8">
                  <c:v>0.20438609759007775</c:v>
                </c:pt>
                <c:pt idx="9">
                  <c:v>0.33842136644117948</c:v>
                </c:pt>
              </c:numCache>
            </c:numRef>
          </c:val>
          <c:extLst>
            <c:ext xmlns:c16="http://schemas.microsoft.com/office/drawing/2014/chart" uri="{C3380CC4-5D6E-409C-BE32-E72D297353CC}">
              <c16:uniqueId val="{00000000-FEAE-4E2A-92AE-0D3676DA7FA3}"/>
            </c:ext>
          </c:extLst>
        </c:ser>
        <c:ser>
          <c:idx val="3"/>
          <c:order val="3"/>
          <c:tx>
            <c:strRef>
              <c:f>'Import. 220421.22.29 - tran. 1'!$C$83</c:f>
              <c:strCache>
                <c:ptCount val="1"/>
                <c:pt idx="0">
                  <c:v>Espagne</c:v>
                </c:pt>
              </c:strCache>
            </c:strRef>
          </c:tx>
          <c:spPr>
            <a:solidFill>
              <a:schemeClr val="accent5"/>
            </a:solidFill>
            <a:ln>
              <a:noFill/>
            </a:ln>
            <a:effectLst/>
          </c:spPr>
          <c:invertIfNegative val="0"/>
          <c:cat>
            <c:strRef>
              <c:f>'Import. 220421.22.29 - tran. 1'!$D$80:$M$80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1'!$D$83:$M$83</c:f>
              <c:numCache>
                <c:formatCode>0%</c:formatCode>
                <c:ptCount val="10"/>
                <c:pt idx="0">
                  <c:v>0.30997177150183047</c:v>
                </c:pt>
                <c:pt idx="1">
                  <c:v>0.30301575996573732</c:v>
                </c:pt>
                <c:pt idx="2">
                  <c:v>0.35526256093162395</c:v>
                </c:pt>
                <c:pt idx="3">
                  <c:v>0.26969285854985098</c:v>
                </c:pt>
                <c:pt idx="4">
                  <c:v>0.29501092868102918</c:v>
                </c:pt>
                <c:pt idx="5">
                  <c:v>0.22689793573417866</c:v>
                </c:pt>
                <c:pt idx="6">
                  <c:v>0.24678895279601787</c:v>
                </c:pt>
                <c:pt idx="7">
                  <c:v>0.26154710749668258</c:v>
                </c:pt>
                <c:pt idx="8">
                  <c:v>0.2280032776966289</c:v>
                </c:pt>
                <c:pt idx="9">
                  <c:v>0.27185082390527954</c:v>
                </c:pt>
              </c:numCache>
            </c:numRef>
          </c:val>
          <c:extLst>
            <c:ext xmlns:c16="http://schemas.microsoft.com/office/drawing/2014/chart" uri="{C3380CC4-5D6E-409C-BE32-E72D297353CC}">
              <c16:uniqueId val="{00000001-FEAE-4E2A-92AE-0D3676DA7FA3}"/>
            </c:ext>
          </c:extLst>
        </c:ser>
        <c:ser>
          <c:idx val="4"/>
          <c:order val="4"/>
          <c:tx>
            <c:strRef>
              <c:f>'Import. 220421.22.29 - tran. 1'!$C$84</c:f>
              <c:strCache>
                <c:ptCount val="1"/>
                <c:pt idx="0">
                  <c:v>Italie</c:v>
                </c:pt>
              </c:strCache>
            </c:strRef>
          </c:tx>
          <c:spPr>
            <a:solidFill>
              <a:schemeClr val="accent5">
                <a:lumMod val="40000"/>
                <a:lumOff val="60000"/>
              </a:schemeClr>
            </a:solidFill>
            <a:ln>
              <a:noFill/>
            </a:ln>
            <a:effectLst/>
          </c:spPr>
          <c:invertIfNegative val="0"/>
          <c:cat>
            <c:strRef>
              <c:f>'Import. 220421.22.29 - tran. 1'!$D$80:$M$80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1'!$D$84:$M$84</c:f>
              <c:numCache>
                <c:formatCode>0%</c:formatCode>
                <c:ptCount val="10"/>
                <c:pt idx="0">
                  <c:v>0.11171927163694972</c:v>
                </c:pt>
                <c:pt idx="1">
                  <c:v>0.12573318382201562</c:v>
                </c:pt>
                <c:pt idx="2">
                  <c:v>0.14406120792827176</c:v>
                </c:pt>
                <c:pt idx="3">
                  <c:v>0.1280052019244175</c:v>
                </c:pt>
                <c:pt idx="4">
                  <c:v>0.12582624174506885</c:v>
                </c:pt>
                <c:pt idx="5">
                  <c:v>0.20780396830967146</c:v>
                </c:pt>
                <c:pt idx="6">
                  <c:v>0.17839438757156495</c:v>
                </c:pt>
                <c:pt idx="7">
                  <c:v>0.15331919423272156</c:v>
                </c:pt>
                <c:pt idx="8">
                  <c:v>0.14092158940640859</c:v>
                </c:pt>
                <c:pt idx="9">
                  <c:v>0.20351187233007262</c:v>
                </c:pt>
              </c:numCache>
            </c:numRef>
          </c:val>
          <c:extLst>
            <c:ext xmlns:c16="http://schemas.microsoft.com/office/drawing/2014/chart" uri="{C3380CC4-5D6E-409C-BE32-E72D297353CC}">
              <c16:uniqueId val="{00000002-FEAE-4E2A-92AE-0D3676DA7FA3}"/>
            </c:ext>
          </c:extLst>
        </c:ser>
        <c:ser>
          <c:idx val="5"/>
          <c:order val="5"/>
          <c:tx>
            <c:strRef>
              <c:f>'Import. 220421.22.29 - tran. 1'!$C$85</c:f>
              <c:strCache>
                <c:ptCount val="1"/>
                <c:pt idx="0">
                  <c:v>Argentine</c:v>
                </c:pt>
              </c:strCache>
            </c:strRef>
          </c:tx>
          <c:spPr>
            <a:solidFill>
              <a:schemeClr val="accent3">
                <a:lumMod val="20000"/>
                <a:lumOff val="80000"/>
              </a:schemeClr>
            </a:solidFill>
            <a:ln>
              <a:noFill/>
            </a:ln>
            <a:effectLst/>
          </c:spPr>
          <c:invertIfNegative val="0"/>
          <c:cat>
            <c:strRef>
              <c:f>'Import. 220421.22.29 - tran. 1'!$D$80:$M$80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1'!$D$85:$M$85</c:f>
              <c:numCache>
                <c:formatCode>0%</c:formatCode>
                <c:ptCount val="10"/>
                <c:pt idx="0">
                  <c:v>0.11194160042060569</c:v>
                </c:pt>
                <c:pt idx="1">
                  <c:v>0.12380571830616827</c:v>
                </c:pt>
                <c:pt idx="2">
                  <c:v>7.5405004038915757E-2</c:v>
                </c:pt>
                <c:pt idx="3">
                  <c:v>8.4431243424045246E-2</c:v>
                </c:pt>
                <c:pt idx="4">
                  <c:v>0.15803061053472317</c:v>
                </c:pt>
                <c:pt idx="5">
                  <c:v>0.23142065491062372</c:v>
                </c:pt>
                <c:pt idx="6">
                  <c:v>0.17945984495674785</c:v>
                </c:pt>
                <c:pt idx="7">
                  <c:v>5.9159235554589559E-2</c:v>
                </c:pt>
                <c:pt idx="8">
                  <c:v>5.9771739141095952E-2</c:v>
                </c:pt>
                <c:pt idx="9">
                  <c:v>9.3002163088166737E-2</c:v>
                </c:pt>
              </c:numCache>
            </c:numRef>
          </c:val>
          <c:extLst>
            <c:ext xmlns:c16="http://schemas.microsoft.com/office/drawing/2014/chart" uri="{C3380CC4-5D6E-409C-BE32-E72D297353CC}">
              <c16:uniqueId val="{00000003-FEAE-4E2A-92AE-0D3676DA7FA3}"/>
            </c:ext>
          </c:extLst>
        </c:ser>
        <c:ser>
          <c:idx val="6"/>
          <c:order val="6"/>
          <c:tx>
            <c:strRef>
              <c:f>'Import. 220421.22.29 - tran. 1'!$C$86</c:f>
              <c:strCache>
                <c:ptCount val="1"/>
                <c:pt idx="0">
                  <c:v>États-Unis</c:v>
                </c:pt>
              </c:strCache>
            </c:strRef>
          </c:tx>
          <c:spPr>
            <a:solidFill>
              <a:srgbClr val="00B050"/>
            </a:solidFill>
            <a:ln>
              <a:noFill/>
            </a:ln>
            <a:effectLst/>
          </c:spPr>
          <c:invertIfNegative val="0"/>
          <c:cat>
            <c:strRef>
              <c:f>'Import. 220421.22.29 - tran. 1'!$D$80:$M$80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1'!$D$86:$M$86</c:f>
              <c:numCache>
                <c:formatCode>0%</c:formatCode>
                <c:ptCount val="10"/>
                <c:pt idx="0">
                  <c:v>6.6077767463047235E-2</c:v>
                </c:pt>
                <c:pt idx="1">
                  <c:v>5.6038860879049891E-2</c:v>
                </c:pt>
                <c:pt idx="2">
                  <c:v>5.5970475878715668E-2</c:v>
                </c:pt>
                <c:pt idx="3">
                  <c:v>5.6452855789304354E-2</c:v>
                </c:pt>
                <c:pt idx="4">
                  <c:v>6.1838336085529695E-2</c:v>
                </c:pt>
                <c:pt idx="5">
                  <c:v>6.0699763972269997E-2</c:v>
                </c:pt>
                <c:pt idx="6">
                  <c:v>6.6819261298594321E-2</c:v>
                </c:pt>
                <c:pt idx="7">
                  <c:v>4.4128088185762158E-2</c:v>
                </c:pt>
                <c:pt idx="8">
                  <c:v>3.495506431113319E-2</c:v>
                </c:pt>
                <c:pt idx="9">
                  <c:v>4.3853321187558185E-2</c:v>
                </c:pt>
              </c:numCache>
            </c:numRef>
          </c:val>
          <c:extLst>
            <c:ext xmlns:c16="http://schemas.microsoft.com/office/drawing/2014/chart" uri="{C3380CC4-5D6E-409C-BE32-E72D297353CC}">
              <c16:uniqueId val="{00000004-FEAE-4E2A-92AE-0D3676DA7FA3}"/>
            </c:ext>
          </c:extLst>
        </c:ser>
        <c:ser>
          <c:idx val="7"/>
          <c:order val="7"/>
          <c:tx>
            <c:strRef>
              <c:f>'Import. 220421.22.29 - tran. 1'!$C$87</c:f>
              <c:strCache>
                <c:ptCount val="1"/>
                <c:pt idx="0">
                  <c:v>France</c:v>
                </c:pt>
              </c:strCache>
            </c:strRef>
          </c:tx>
          <c:spPr>
            <a:solidFill>
              <a:srgbClr val="00B0F0"/>
            </a:solidFill>
            <a:ln>
              <a:noFill/>
            </a:ln>
            <a:effectLst/>
          </c:spPr>
          <c:invertIfNegative val="0"/>
          <c:cat>
            <c:strRef>
              <c:f>'Import. 220421.22.29 - tran. 1'!$D$80:$M$80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1'!$D$87:$M$87</c:f>
              <c:numCache>
                <c:formatCode>0%</c:formatCode>
                <c:ptCount val="10"/>
                <c:pt idx="0">
                  <c:v>3.8805635669932295E-2</c:v>
                </c:pt>
                <c:pt idx="1">
                  <c:v>3.0343998037149884E-2</c:v>
                </c:pt>
                <c:pt idx="2">
                  <c:v>3.2387729196458666E-2</c:v>
                </c:pt>
                <c:pt idx="3">
                  <c:v>2.8249622163878746E-2</c:v>
                </c:pt>
                <c:pt idx="4">
                  <c:v>2.873410867937496E-2</c:v>
                </c:pt>
                <c:pt idx="5">
                  <c:v>2.3694228921814428E-2</c:v>
                </c:pt>
                <c:pt idx="6">
                  <c:v>2.9038658130819104E-2</c:v>
                </c:pt>
                <c:pt idx="7">
                  <c:v>3.1318178749553366E-2</c:v>
                </c:pt>
                <c:pt idx="8">
                  <c:v>2.1821422239227284E-2</c:v>
                </c:pt>
                <c:pt idx="9">
                  <c:v>3.1335947226881572E-2</c:v>
                </c:pt>
              </c:numCache>
            </c:numRef>
          </c:val>
          <c:extLst>
            <c:ext xmlns:c16="http://schemas.microsoft.com/office/drawing/2014/chart" uri="{C3380CC4-5D6E-409C-BE32-E72D297353CC}">
              <c16:uniqueId val="{00000005-FEAE-4E2A-92AE-0D3676DA7FA3}"/>
            </c:ext>
          </c:extLst>
        </c:ser>
        <c:ser>
          <c:idx val="8"/>
          <c:order val="8"/>
          <c:tx>
            <c:strRef>
              <c:f>'Import. 220421.22.29 - tran. 1'!$C$88</c:f>
              <c:strCache>
                <c:ptCount val="1"/>
                <c:pt idx="0">
                  <c:v>Portugal</c:v>
                </c:pt>
              </c:strCache>
            </c:strRef>
          </c:tx>
          <c:spPr>
            <a:solidFill>
              <a:schemeClr val="accent5">
                <a:lumMod val="75000"/>
              </a:schemeClr>
            </a:solidFill>
            <a:ln>
              <a:noFill/>
            </a:ln>
            <a:effectLst/>
          </c:spPr>
          <c:invertIfNegative val="0"/>
          <c:cat>
            <c:strRef>
              <c:f>'Import. 220421.22.29 - tran. 1'!$D$80:$M$80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1'!$D$88:$M$88</c:f>
              <c:numCache>
                <c:formatCode>0%</c:formatCode>
                <c:ptCount val="10"/>
                <c:pt idx="0">
                  <c:v>3.7816042175641529E-3</c:v>
                </c:pt>
                <c:pt idx="1">
                  <c:v>2.8372824067056041E-3</c:v>
                </c:pt>
                <c:pt idx="2">
                  <c:v>4.2872646923820769E-3</c:v>
                </c:pt>
                <c:pt idx="3">
                  <c:v>4.2949097439384997E-3</c:v>
                </c:pt>
                <c:pt idx="4">
                  <c:v>4.1229550077118331E-3</c:v>
                </c:pt>
                <c:pt idx="5">
                  <c:v>3.8547155981624279E-3</c:v>
                </c:pt>
                <c:pt idx="6">
                  <c:v>4.4809347692516084E-3</c:v>
                </c:pt>
                <c:pt idx="7">
                  <c:v>1.0960169934489856E-3</c:v>
                </c:pt>
                <c:pt idx="8">
                  <c:v>1.8300183918798633E-3</c:v>
                </c:pt>
                <c:pt idx="9">
                  <c:v>5.6730048146360372E-3</c:v>
                </c:pt>
              </c:numCache>
            </c:numRef>
          </c:val>
          <c:extLst>
            <c:ext xmlns:c16="http://schemas.microsoft.com/office/drawing/2014/chart" uri="{C3380CC4-5D6E-409C-BE32-E72D297353CC}">
              <c16:uniqueId val="{00000006-FEAE-4E2A-92AE-0D3676DA7FA3}"/>
            </c:ext>
          </c:extLst>
        </c:ser>
        <c:ser>
          <c:idx val="9"/>
          <c:order val="9"/>
          <c:tx>
            <c:strRef>
              <c:f>'Import. 220421.22.29 - tran. 1'!$C$89</c:f>
              <c:strCache>
                <c:ptCount val="1"/>
                <c:pt idx="0">
                  <c:v>Allemagne</c:v>
                </c:pt>
              </c:strCache>
            </c:strRef>
          </c:tx>
          <c:spPr>
            <a:solidFill>
              <a:schemeClr val="tx2">
                <a:lumMod val="60000"/>
                <a:lumOff val="40000"/>
              </a:schemeClr>
            </a:solidFill>
            <a:ln>
              <a:noFill/>
            </a:ln>
            <a:effectLst/>
          </c:spPr>
          <c:invertIfNegative val="0"/>
          <c:cat>
            <c:strRef>
              <c:f>'Import. 220421.22.29 - tran. 1'!$D$80:$M$80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1'!$D$89:$M$89</c:f>
              <c:numCache>
                <c:formatCode>0%</c:formatCode>
                <c:ptCount val="10"/>
                <c:pt idx="0">
                  <c:v>8.9988773860955832E-3</c:v>
                </c:pt>
                <c:pt idx="1">
                  <c:v>5.7701246217355708E-3</c:v>
                </c:pt>
                <c:pt idx="2">
                  <c:v>9.2135851482333542E-3</c:v>
                </c:pt>
                <c:pt idx="3">
                  <c:v>6.0410215489727428E-3</c:v>
                </c:pt>
                <c:pt idx="4">
                  <c:v>6.2438920951242306E-3</c:v>
                </c:pt>
                <c:pt idx="5">
                  <c:v>8.2706482658618675E-3</c:v>
                </c:pt>
                <c:pt idx="6">
                  <c:v>6.662400122712726E-3</c:v>
                </c:pt>
                <c:pt idx="7">
                  <c:v>8.1184453493322471E-4</c:v>
                </c:pt>
                <c:pt idx="8">
                  <c:v>1.450689148626649E-3</c:v>
                </c:pt>
                <c:pt idx="9">
                  <c:v>5.5458854736968955E-3</c:v>
                </c:pt>
              </c:numCache>
            </c:numRef>
          </c:val>
          <c:extLst>
            <c:ext xmlns:c16="http://schemas.microsoft.com/office/drawing/2014/chart" uri="{C3380CC4-5D6E-409C-BE32-E72D297353CC}">
              <c16:uniqueId val="{00000007-FEAE-4E2A-92AE-0D3676DA7FA3}"/>
            </c:ext>
          </c:extLst>
        </c:ser>
        <c:ser>
          <c:idx val="10"/>
          <c:order val="10"/>
          <c:tx>
            <c:strRef>
              <c:f>'Import. 220421.22.29 - tran. 1'!$C$90</c:f>
              <c:strCache>
                <c:ptCount val="1"/>
                <c:pt idx="0">
                  <c:v>Australie</c:v>
                </c:pt>
              </c:strCache>
            </c:strRef>
          </c:tx>
          <c:spPr>
            <a:solidFill>
              <a:schemeClr val="bg2">
                <a:lumMod val="50000"/>
              </a:schemeClr>
            </a:solidFill>
            <a:ln>
              <a:noFill/>
            </a:ln>
            <a:effectLst/>
          </c:spPr>
          <c:invertIfNegative val="0"/>
          <c:cat>
            <c:strRef>
              <c:f>'Import. 220421.22.29 - tran. 1'!$D$80:$M$80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1'!$D$90:$M$90</c:f>
              <c:numCache>
                <c:formatCode>0%</c:formatCode>
                <c:ptCount val="10"/>
                <c:pt idx="0">
                  <c:v>4.2610560436256197E-3</c:v>
                </c:pt>
                <c:pt idx="1">
                  <c:v>3.5975002449038815E-3</c:v>
                </c:pt>
                <c:pt idx="2">
                  <c:v>5.6417637665426151E-3</c:v>
                </c:pt>
                <c:pt idx="3">
                  <c:v>4.8298324086518546E-3</c:v>
                </c:pt>
                <c:pt idx="4">
                  <c:v>3.4035877107343837E-3</c:v>
                </c:pt>
                <c:pt idx="5">
                  <c:v>3.6178979736008797E-3</c:v>
                </c:pt>
                <c:pt idx="6">
                  <c:v>3.4735595297292333E-3</c:v>
                </c:pt>
                <c:pt idx="7">
                  <c:v>3.9832398166733169E-4</c:v>
                </c:pt>
                <c:pt idx="8">
                  <c:v>3.7117811246087898E-3</c:v>
                </c:pt>
                <c:pt idx="9">
                  <c:v>3.2813696964254192E-3</c:v>
                </c:pt>
              </c:numCache>
            </c:numRef>
          </c:val>
          <c:extLst>
            <c:ext xmlns:c16="http://schemas.microsoft.com/office/drawing/2014/chart" uri="{C3380CC4-5D6E-409C-BE32-E72D297353CC}">
              <c16:uniqueId val="{00000008-FEAE-4E2A-92AE-0D3676DA7FA3}"/>
            </c:ext>
          </c:extLst>
        </c:ser>
        <c:ser>
          <c:idx val="11"/>
          <c:order val="11"/>
          <c:tx>
            <c:strRef>
              <c:f>'Import. 220421.22.29 - tran. 1'!$C$91</c:f>
              <c:strCache>
                <c:ptCount val="1"/>
                <c:pt idx="0">
                  <c:v>Nouvelle-Zélande</c:v>
                </c:pt>
              </c:strCache>
            </c:strRef>
          </c:tx>
          <c:spPr>
            <a:solidFill>
              <a:schemeClr val="bg2">
                <a:lumMod val="75000"/>
              </a:schemeClr>
            </a:solidFill>
            <a:ln>
              <a:noFill/>
            </a:ln>
            <a:effectLst/>
          </c:spPr>
          <c:invertIfNegative val="0"/>
          <c:cat>
            <c:strRef>
              <c:f>'Import. 220421.22.29 - tran. 1'!$D$80:$M$80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1'!$D$91:$M$91</c:f>
              <c:numCache>
                <c:formatCode>0%</c:formatCode>
                <c:ptCount val="10"/>
                <c:pt idx="0">
                  <c:v>1.0098916999312529E-3</c:v>
                </c:pt>
                <c:pt idx="1">
                  <c:v>1.1003442966101436E-3</c:v>
                </c:pt>
                <c:pt idx="2">
                  <c:v>1.4804537902294403E-3</c:v>
                </c:pt>
                <c:pt idx="3">
                  <c:v>9.6938133021389503E-4</c:v>
                </c:pt>
                <c:pt idx="4">
                  <c:v>1.4374356033977271E-3</c:v>
                </c:pt>
                <c:pt idx="5">
                  <c:v>1.0828941881367243E-3</c:v>
                </c:pt>
                <c:pt idx="6">
                  <c:v>1.3471723208291573E-3</c:v>
                </c:pt>
                <c:pt idx="7">
                  <c:v>1.1642014602979104E-3</c:v>
                </c:pt>
                <c:pt idx="8">
                  <c:v>1.0455162473694726E-3</c:v>
                </c:pt>
                <c:pt idx="9">
                  <c:v>1.7450359011689824E-3</c:v>
                </c:pt>
              </c:numCache>
            </c:numRef>
          </c:val>
          <c:extLst>
            <c:ext xmlns:c16="http://schemas.microsoft.com/office/drawing/2014/chart" uri="{C3380CC4-5D6E-409C-BE32-E72D297353CC}">
              <c16:uniqueId val="{00000009-FEAE-4E2A-92AE-0D3676DA7FA3}"/>
            </c:ext>
          </c:extLst>
        </c:ser>
        <c:ser>
          <c:idx val="12"/>
          <c:order val="12"/>
          <c:tx>
            <c:strRef>
              <c:f>'Import. 220421.22.29 - tran. 1'!$C$92</c:f>
              <c:strCache>
                <c:ptCount val="1"/>
                <c:pt idx="0">
                  <c:v>Autres</c:v>
                </c:pt>
              </c:strCache>
            </c:strRef>
          </c:tx>
          <c:spPr>
            <a:solidFill>
              <a:schemeClr val="bg1">
                <a:lumMod val="85000"/>
              </a:schemeClr>
            </a:solidFill>
            <a:ln>
              <a:noFill/>
            </a:ln>
            <a:effectLst/>
          </c:spPr>
          <c:invertIfNegative val="0"/>
          <c:cat>
            <c:strRef>
              <c:f>'Import. 220421.22.29 - tran. 1'!$D$80:$M$80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1'!$D$92:$M$92</c:f>
              <c:numCache>
                <c:formatCode>0%</c:formatCode>
                <c:ptCount val="10"/>
                <c:pt idx="0">
                  <c:v>2.9789650329266559E-2</c:v>
                </c:pt>
                <c:pt idx="1">
                  <c:v>3.0661554680271506E-3</c:v>
                </c:pt>
                <c:pt idx="2">
                  <c:v>9.1045622536431638E-3</c:v>
                </c:pt>
                <c:pt idx="3">
                  <c:v>9.1339425694716841E-2</c:v>
                </c:pt>
                <c:pt idx="4">
                  <c:v>6.6475773395390809E-3</c:v>
                </c:pt>
                <c:pt idx="5">
                  <c:v>1.7907693524770007E-3</c:v>
                </c:pt>
                <c:pt idx="6">
                  <c:v>2.5445743456926274E-2</c:v>
                </c:pt>
                <c:pt idx="7">
                  <c:v>0.15123376493883592</c:v>
                </c:pt>
                <c:pt idx="8">
                  <c:v>0.30210280470294359</c:v>
                </c:pt>
                <c:pt idx="9">
                  <c:v>1.7792099349345407E-3</c:v>
                </c:pt>
              </c:numCache>
            </c:numRef>
          </c:val>
          <c:extLst>
            <c:ext xmlns:c16="http://schemas.microsoft.com/office/drawing/2014/chart" uri="{C3380CC4-5D6E-409C-BE32-E72D297353CC}">
              <c16:uniqueId val="{0000000A-FEAE-4E2A-92AE-0D3676DA7FA3}"/>
            </c:ext>
          </c:extLst>
        </c:ser>
        <c:dLbls>
          <c:showLegendKey val="0"/>
          <c:showVal val="0"/>
          <c:showCatName val="0"/>
          <c:showSerName val="0"/>
          <c:showPercent val="0"/>
          <c:showBubbleSize val="0"/>
        </c:dLbls>
        <c:gapWidth val="150"/>
        <c:overlap val="100"/>
        <c:axId val="526154480"/>
        <c:axId val="526151736"/>
        <c:extLst>
          <c:ext xmlns:c15="http://schemas.microsoft.com/office/drawing/2012/chart" uri="{02D57815-91ED-43cb-92C2-25804820EDAC}">
            <c15:filteredBarSeries>
              <c15:ser>
                <c:idx val="0"/>
                <c:order val="0"/>
                <c:tx>
                  <c:strRef>
                    <c:extLst>
                      <c:ext uri="{02D57815-91ED-43cb-92C2-25804820EDAC}">
                        <c15:formulaRef>
                          <c15:sqref>'Import. 220421.22.29 - tran. 1'!$C$80</c15:sqref>
                        </c15:formulaRef>
                      </c:ext>
                    </c:extLst>
                    <c:strCache>
                      <c:ptCount val="1"/>
                      <c:pt idx="0">
                        <c:v>PDM</c:v>
                      </c:pt>
                    </c:strCache>
                  </c:strRef>
                </c:tx>
                <c:spPr>
                  <a:solidFill>
                    <a:schemeClr val="accent1"/>
                  </a:solidFill>
                  <a:ln>
                    <a:noFill/>
                  </a:ln>
                  <a:effectLst/>
                </c:spPr>
                <c:invertIfNegative val="0"/>
                <c:cat>
                  <c:strRef>
                    <c:extLst>
                      <c:ext uri="{02D57815-91ED-43cb-92C2-25804820EDAC}">
                        <c15:formulaRef>
                          <c15:sqref>'Import. 220421.22.29 - tran. 1'!$D$80:$M$80</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220421.22.29 - tran. 1'!$D$80:$M$80</c15:sqref>
                        </c15:formulaRef>
                      </c:ext>
                    </c:extLst>
                    <c:numCache>
                      <c:formatCode>General</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B-FEAE-4E2A-92AE-0D3676DA7FA3}"/>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220421.22.29 - tran. 1'!$C$81</c15:sqref>
                        </c15:formulaRef>
                      </c:ext>
                    </c:extLst>
                    <c:strCache>
                      <c:ptCount val="1"/>
                      <c:pt idx="0">
                        <c:v>10 pays</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220421.22.29 - tran. 1'!$D$80:$M$80</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220421.22.29 - tran. 1'!$D$81:$M$81</c15:sqref>
                        </c15:formulaRef>
                      </c:ext>
                    </c:extLst>
                    <c:numCache>
                      <c:formatCode>0%</c:formatCode>
                      <c:ptCount val="10"/>
                      <c:pt idx="0">
                        <c:v>0.9702103496707335</c:v>
                      </c:pt>
                      <c:pt idx="1">
                        <c:v>0.99693384453197276</c:v>
                      </c:pt>
                      <c:pt idx="2">
                        <c:v>0.99089543774635669</c:v>
                      </c:pt>
                      <c:pt idx="3">
                        <c:v>0.90866057430528335</c:v>
                      </c:pt>
                      <c:pt idx="4">
                        <c:v>0.99335242266046087</c:v>
                      </c:pt>
                      <c:pt idx="5">
                        <c:v>0.99820923064752287</c:v>
                      </c:pt>
                      <c:pt idx="6">
                        <c:v>0.9745542565430737</c:v>
                      </c:pt>
                      <c:pt idx="7">
                        <c:v>0.84876623506116411</c:v>
                      </c:pt>
                      <c:pt idx="8">
                        <c:v>0.69789719529705629</c:v>
                      </c:pt>
                      <c:pt idx="9">
                        <c:v>0.99822079006506559</c:v>
                      </c:pt>
                    </c:numCache>
                  </c:numRef>
                </c:val>
                <c:extLst xmlns:c15="http://schemas.microsoft.com/office/drawing/2012/chart">
                  <c:ext xmlns:c16="http://schemas.microsoft.com/office/drawing/2014/chart" uri="{C3380CC4-5D6E-409C-BE32-E72D297353CC}">
                    <c16:uniqueId val="{0000000C-FEAE-4E2A-92AE-0D3676DA7FA3}"/>
                  </c:ext>
                </c:extLst>
              </c15:ser>
            </c15:filteredBarSeries>
          </c:ext>
        </c:extLst>
      </c:barChart>
      <c:catAx>
        <c:axId val="526154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6151736"/>
        <c:crosses val="autoZero"/>
        <c:auto val="1"/>
        <c:lblAlgn val="ctr"/>
        <c:lblOffset val="100"/>
        <c:noMultiLvlLbl val="0"/>
      </c:catAx>
      <c:valAx>
        <c:axId val="52615173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6154480"/>
        <c:crosses val="autoZero"/>
        <c:crossBetween val="between"/>
      </c:valAx>
      <c:spPr>
        <a:noFill/>
        <a:ln>
          <a:noFill/>
        </a:ln>
        <a:effectLst/>
      </c:spPr>
    </c:plotArea>
    <c:legend>
      <c:legendPos val="b"/>
      <c:layout>
        <c:manualLayout>
          <c:xMode val="edge"/>
          <c:yMode val="edge"/>
          <c:x val="0.12164863624882863"/>
          <c:y val="0.65078579503086975"/>
          <c:w val="0.86931077890746389"/>
          <c:h val="0.3298745255814213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'Import. 220421.22.29 - tran. 1'!$C$97</c:f>
              <c:strCache>
                <c:ptCount val="1"/>
                <c:pt idx="0">
                  <c:v>Monde</c:v>
                </c:pt>
              </c:strCache>
            </c:strRef>
          </c:tx>
          <c:spPr>
            <a:ln w="28575" cap="rnd">
              <a:solidFill>
                <a:srgbClr val="FF0000"/>
              </a:solidFill>
              <a:round/>
            </a:ln>
            <a:effectLst/>
          </c:spPr>
          <c:marker>
            <c:symbol val="none"/>
          </c:marker>
          <c:val>
            <c:numRef>
              <c:f>'Import. 220421.22.29 - tran. 1'!$D$97:$M$97</c:f>
              <c:numCache>
                <c:formatCode>0</c:formatCode>
                <c:ptCount val="10"/>
                <c:pt idx="0">
                  <c:v>3.05</c:v>
                </c:pt>
                <c:pt idx="1">
                  <c:v>2.84</c:v>
                </c:pt>
                <c:pt idx="2">
                  <c:v>2.74</c:v>
                </c:pt>
                <c:pt idx="3">
                  <c:v>2.61</c:v>
                </c:pt>
                <c:pt idx="4">
                  <c:v>2.68</c:v>
                </c:pt>
                <c:pt idx="5">
                  <c:v>2.4900000000000002</c:v>
                </c:pt>
                <c:pt idx="6">
                  <c:v>2.78</c:v>
                </c:pt>
                <c:pt idx="7">
                  <c:v>3.1</c:v>
                </c:pt>
                <c:pt idx="8">
                  <c:v>2.44</c:v>
                </c:pt>
                <c:pt idx="9">
                  <c:v>3.56</c:v>
                </c:pt>
              </c:numCache>
            </c:numRef>
          </c:val>
          <c:smooth val="0"/>
          <c:extLst>
            <c:ext xmlns:c16="http://schemas.microsoft.com/office/drawing/2014/chart" uri="{C3380CC4-5D6E-409C-BE32-E72D297353CC}">
              <c16:uniqueId val="{00000000-EEB9-4A4D-A26A-EE12E686B4EC}"/>
            </c:ext>
          </c:extLst>
        </c:ser>
        <c:ser>
          <c:idx val="2"/>
          <c:order val="1"/>
          <c:tx>
            <c:strRef>
              <c:f>'Import. 220421.22.29 - tran. 1'!$C$99</c:f>
              <c:strCache>
                <c:ptCount val="1"/>
                <c:pt idx="0">
                  <c:v>France</c:v>
                </c:pt>
              </c:strCache>
            </c:strRef>
          </c:tx>
          <c:spPr>
            <a:ln w="28575" cap="rnd">
              <a:solidFill>
                <a:srgbClr val="00B0F0"/>
              </a:solidFill>
              <a:round/>
            </a:ln>
            <a:effectLst/>
          </c:spPr>
          <c:marker>
            <c:symbol val="none"/>
          </c:marker>
          <c:cat>
            <c:strRef>
              <c:f>'Import. 220421.22.29 - tran. 1'!$D$96:$M$96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1'!$D$99:$M$99</c:f>
              <c:numCache>
                <c:formatCode>0</c:formatCode>
                <c:ptCount val="10"/>
                <c:pt idx="0">
                  <c:v>6.08</c:v>
                </c:pt>
                <c:pt idx="1">
                  <c:v>7.15</c:v>
                </c:pt>
                <c:pt idx="2">
                  <c:v>7.1</c:v>
                </c:pt>
                <c:pt idx="3">
                  <c:v>7.26</c:v>
                </c:pt>
                <c:pt idx="4">
                  <c:v>7.63</c:v>
                </c:pt>
                <c:pt idx="5">
                  <c:v>6.87</c:v>
                </c:pt>
                <c:pt idx="6">
                  <c:v>7.05</c:v>
                </c:pt>
                <c:pt idx="7">
                  <c:v>9.68</c:v>
                </c:pt>
                <c:pt idx="8">
                  <c:v>9.59</c:v>
                </c:pt>
                <c:pt idx="9">
                  <c:v>9.07</c:v>
                </c:pt>
              </c:numCache>
            </c:numRef>
          </c:val>
          <c:smooth val="0"/>
          <c:extLst>
            <c:ext xmlns:c16="http://schemas.microsoft.com/office/drawing/2014/chart" uri="{C3380CC4-5D6E-409C-BE32-E72D297353CC}">
              <c16:uniqueId val="{00000001-EEB9-4A4D-A26A-EE12E686B4EC}"/>
            </c:ext>
          </c:extLst>
        </c:ser>
        <c:ser>
          <c:idx val="3"/>
          <c:order val="2"/>
          <c:tx>
            <c:strRef>
              <c:f>'Import. 220421.22.29 - tran. 1'!$C$100</c:f>
              <c:strCache>
                <c:ptCount val="1"/>
                <c:pt idx="0">
                  <c:v>États-Unis</c:v>
                </c:pt>
              </c:strCache>
            </c:strRef>
          </c:tx>
          <c:spPr>
            <a:ln w="28575" cap="rnd">
              <a:solidFill>
                <a:srgbClr val="00B050"/>
              </a:solidFill>
              <a:round/>
            </a:ln>
            <a:effectLst/>
          </c:spPr>
          <c:marker>
            <c:symbol val="none"/>
          </c:marker>
          <c:cat>
            <c:strRef>
              <c:f>'Import. 220421.22.29 - tran. 1'!$D$96:$M$96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1'!$D$100:$M$100</c:f>
              <c:numCache>
                <c:formatCode>0</c:formatCode>
                <c:ptCount val="10"/>
                <c:pt idx="0">
                  <c:v>4.51</c:v>
                </c:pt>
                <c:pt idx="1">
                  <c:v>4.46</c:v>
                </c:pt>
                <c:pt idx="2">
                  <c:v>4.43</c:v>
                </c:pt>
                <c:pt idx="3">
                  <c:v>4.22</c:v>
                </c:pt>
                <c:pt idx="4">
                  <c:v>4.3</c:v>
                </c:pt>
                <c:pt idx="5">
                  <c:v>3.95</c:v>
                </c:pt>
                <c:pt idx="6">
                  <c:v>4.84</c:v>
                </c:pt>
                <c:pt idx="7">
                  <c:v>6.84</c:v>
                </c:pt>
                <c:pt idx="8">
                  <c:v>7.08</c:v>
                </c:pt>
                <c:pt idx="9">
                  <c:v>7.51</c:v>
                </c:pt>
              </c:numCache>
            </c:numRef>
          </c:val>
          <c:smooth val="0"/>
          <c:extLst>
            <c:ext xmlns:c16="http://schemas.microsoft.com/office/drawing/2014/chart" uri="{C3380CC4-5D6E-409C-BE32-E72D297353CC}">
              <c16:uniqueId val="{00000002-EEB9-4A4D-A26A-EE12E686B4EC}"/>
            </c:ext>
          </c:extLst>
        </c:ser>
        <c:ser>
          <c:idx val="4"/>
          <c:order val="3"/>
          <c:tx>
            <c:strRef>
              <c:f>'Import. 220421.22.29 - tran. 1'!$C$101</c:f>
              <c:strCache>
                <c:ptCount val="1"/>
                <c:pt idx="0">
                  <c:v>Australie</c:v>
                </c:pt>
              </c:strCache>
            </c:strRef>
          </c:tx>
          <c:spPr>
            <a:ln w="28575" cap="rnd">
              <a:solidFill>
                <a:schemeClr val="bg2">
                  <a:lumMod val="50000"/>
                </a:schemeClr>
              </a:solidFill>
              <a:round/>
            </a:ln>
            <a:effectLst/>
          </c:spPr>
          <c:marker>
            <c:symbol val="none"/>
          </c:marker>
          <c:cat>
            <c:strRef>
              <c:f>'Import. 220421.22.29 - tran. 1'!$D$96:$M$96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1'!$D$101:$M$101</c:f>
              <c:numCache>
                <c:formatCode>0</c:formatCode>
                <c:ptCount val="10"/>
                <c:pt idx="0">
                  <c:v>4.24</c:v>
                </c:pt>
                <c:pt idx="1">
                  <c:v>4.1100000000000003</c:v>
                </c:pt>
                <c:pt idx="2">
                  <c:v>2.5099999999999998</c:v>
                </c:pt>
                <c:pt idx="3">
                  <c:v>3.18</c:v>
                </c:pt>
                <c:pt idx="4">
                  <c:v>5.09</c:v>
                </c:pt>
                <c:pt idx="5">
                  <c:v>4.47</c:v>
                </c:pt>
                <c:pt idx="6">
                  <c:v>4.72</c:v>
                </c:pt>
                <c:pt idx="7">
                  <c:v>5.83</c:v>
                </c:pt>
                <c:pt idx="8">
                  <c:v>4.01</c:v>
                </c:pt>
                <c:pt idx="9">
                  <c:v>3.48</c:v>
                </c:pt>
              </c:numCache>
            </c:numRef>
          </c:val>
          <c:smooth val="0"/>
          <c:extLst>
            <c:ext xmlns:c16="http://schemas.microsoft.com/office/drawing/2014/chart" uri="{C3380CC4-5D6E-409C-BE32-E72D297353CC}">
              <c16:uniqueId val="{00000003-EEB9-4A4D-A26A-EE12E686B4EC}"/>
            </c:ext>
          </c:extLst>
        </c:ser>
        <c:ser>
          <c:idx val="5"/>
          <c:order val="4"/>
          <c:tx>
            <c:strRef>
              <c:f>'Import. 220421.22.29 - tran. 1'!$C$102</c:f>
              <c:strCache>
                <c:ptCount val="1"/>
                <c:pt idx="0">
                  <c:v>Espagne</c:v>
                </c:pt>
              </c:strCache>
            </c:strRef>
          </c:tx>
          <c:spPr>
            <a:ln w="28575" cap="rnd">
              <a:solidFill>
                <a:schemeClr val="accent5"/>
              </a:solidFill>
              <a:round/>
            </a:ln>
            <a:effectLst/>
          </c:spPr>
          <c:marker>
            <c:symbol val="none"/>
          </c:marker>
          <c:cat>
            <c:strRef>
              <c:f>'Import. 220421.22.29 - tran. 1'!$D$96:$M$96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1'!$D$102:$M$102</c:f>
              <c:numCache>
                <c:formatCode>0</c:formatCode>
                <c:ptCount val="10"/>
                <c:pt idx="0">
                  <c:v>3.43</c:v>
                </c:pt>
                <c:pt idx="1">
                  <c:v>3.09</c:v>
                </c:pt>
                <c:pt idx="2">
                  <c:v>2.66</c:v>
                </c:pt>
                <c:pt idx="3">
                  <c:v>3.26</c:v>
                </c:pt>
                <c:pt idx="4">
                  <c:v>3.05</c:v>
                </c:pt>
                <c:pt idx="5">
                  <c:v>3.26</c:v>
                </c:pt>
                <c:pt idx="6">
                  <c:v>3.46</c:v>
                </c:pt>
                <c:pt idx="7">
                  <c:v>4.0199999999999996</c:v>
                </c:pt>
                <c:pt idx="8">
                  <c:v>3.5</c:v>
                </c:pt>
                <c:pt idx="9">
                  <c:v>4.21</c:v>
                </c:pt>
              </c:numCache>
            </c:numRef>
          </c:val>
          <c:smooth val="0"/>
          <c:extLst>
            <c:ext xmlns:c16="http://schemas.microsoft.com/office/drawing/2014/chart" uri="{C3380CC4-5D6E-409C-BE32-E72D297353CC}">
              <c16:uniqueId val="{00000004-EEB9-4A4D-A26A-EE12E686B4EC}"/>
            </c:ext>
          </c:extLst>
        </c:ser>
        <c:ser>
          <c:idx val="6"/>
          <c:order val="5"/>
          <c:tx>
            <c:strRef>
              <c:f>'Import. 220421.22.29 - tran. 1'!$C$103</c:f>
              <c:strCache>
                <c:ptCount val="1"/>
                <c:pt idx="0">
                  <c:v>Italie</c:v>
                </c:pt>
              </c:strCache>
            </c:strRef>
          </c:tx>
          <c:spPr>
            <a:ln w="28575" cap="rnd">
              <a:solidFill>
                <a:schemeClr val="accent5">
                  <a:lumMod val="40000"/>
                  <a:lumOff val="60000"/>
                </a:schemeClr>
              </a:solidFill>
              <a:round/>
            </a:ln>
            <a:effectLst/>
          </c:spPr>
          <c:marker>
            <c:symbol val="none"/>
          </c:marker>
          <c:cat>
            <c:strRef>
              <c:f>'Import. 220421.22.29 - tran. 1'!$D$96:$M$96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1'!$D$103:$M$103</c:f>
              <c:numCache>
                <c:formatCode>0</c:formatCode>
                <c:ptCount val="10"/>
                <c:pt idx="0">
                  <c:v>2.94</c:v>
                </c:pt>
                <c:pt idx="1">
                  <c:v>2.74</c:v>
                </c:pt>
                <c:pt idx="2">
                  <c:v>2.63</c:v>
                </c:pt>
                <c:pt idx="3">
                  <c:v>2.69</c:v>
                </c:pt>
                <c:pt idx="4">
                  <c:v>2.92</c:v>
                </c:pt>
                <c:pt idx="5">
                  <c:v>2.44</c:v>
                </c:pt>
                <c:pt idx="6">
                  <c:v>2.79</c:v>
                </c:pt>
                <c:pt idx="7">
                  <c:v>3.63</c:v>
                </c:pt>
                <c:pt idx="8">
                  <c:v>3.35</c:v>
                </c:pt>
                <c:pt idx="9">
                  <c:v>3.27</c:v>
                </c:pt>
              </c:numCache>
            </c:numRef>
          </c:val>
          <c:smooth val="0"/>
          <c:extLst>
            <c:ext xmlns:c16="http://schemas.microsoft.com/office/drawing/2014/chart" uri="{C3380CC4-5D6E-409C-BE32-E72D297353CC}">
              <c16:uniqueId val="{00000005-EEB9-4A4D-A26A-EE12E686B4EC}"/>
            </c:ext>
          </c:extLst>
        </c:ser>
        <c:ser>
          <c:idx val="7"/>
          <c:order val="6"/>
          <c:tx>
            <c:strRef>
              <c:f>'Import. 220421.22.29 - tran. 1'!$C$104</c:f>
              <c:strCache>
                <c:ptCount val="1"/>
                <c:pt idx="0">
                  <c:v>Chili</c:v>
                </c:pt>
              </c:strCache>
            </c:strRef>
          </c:tx>
          <c:spPr>
            <a:ln w="28575" cap="rnd">
              <a:solidFill>
                <a:schemeClr val="accent3">
                  <a:lumMod val="60000"/>
                  <a:lumOff val="40000"/>
                </a:schemeClr>
              </a:solidFill>
              <a:round/>
            </a:ln>
            <a:effectLst/>
          </c:spPr>
          <c:marker>
            <c:symbol val="none"/>
          </c:marker>
          <c:cat>
            <c:strRef>
              <c:f>'Import. 220421.22.29 - tran. 1'!$D$96:$M$96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220421.22.29 - tran. 1'!$D$104:$M$104</c:f>
              <c:numCache>
                <c:formatCode>0</c:formatCode>
                <c:ptCount val="10"/>
                <c:pt idx="0">
                  <c:v>2.09</c:v>
                </c:pt>
                <c:pt idx="1">
                  <c:v>1.76</c:v>
                </c:pt>
                <c:pt idx="2">
                  <c:v>1.91</c:v>
                </c:pt>
                <c:pt idx="3">
                  <c:v>1.76</c:v>
                </c:pt>
                <c:pt idx="4">
                  <c:v>1.82</c:v>
                </c:pt>
                <c:pt idx="5">
                  <c:v>2.0499999999999998</c:v>
                </c:pt>
                <c:pt idx="6">
                  <c:v>2</c:v>
                </c:pt>
                <c:pt idx="7">
                  <c:v>2.16</c:v>
                </c:pt>
                <c:pt idx="8">
                  <c:v>2.2599999999999998</c:v>
                </c:pt>
                <c:pt idx="9">
                  <c:v>2.14</c:v>
                </c:pt>
              </c:numCache>
            </c:numRef>
          </c:val>
          <c:smooth val="0"/>
          <c:extLst>
            <c:ext xmlns:c16="http://schemas.microsoft.com/office/drawing/2014/chart" uri="{C3380CC4-5D6E-409C-BE32-E72D297353CC}">
              <c16:uniqueId val="{00000006-EEB9-4A4D-A26A-EE12E686B4EC}"/>
            </c:ext>
          </c:extLst>
        </c:ser>
        <c:dLbls>
          <c:showLegendKey val="0"/>
          <c:showVal val="0"/>
          <c:showCatName val="0"/>
          <c:showSerName val="0"/>
          <c:showPercent val="0"/>
          <c:showBubbleSize val="0"/>
        </c:dLbls>
        <c:smooth val="0"/>
        <c:axId val="517307272"/>
        <c:axId val="517304920"/>
      </c:lineChart>
      <c:catAx>
        <c:axId val="517307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7304920"/>
        <c:crosses val="autoZero"/>
        <c:auto val="1"/>
        <c:lblAlgn val="ctr"/>
        <c:lblOffset val="100"/>
        <c:noMultiLvlLbl val="0"/>
      </c:catAx>
      <c:valAx>
        <c:axId val="51730492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quot;€&quot;"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7307272"/>
        <c:crosses val="autoZero"/>
        <c:crossBetween val="between"/>
      </c:valAx>
      <c:spPr>
        <a:noFill/>
        <a:ln>
          <a:noFill/>
        </a:ln>
        <a:effectLst/>
      </c:spPr>
    </c:plotArea>
    <c:legend>
      <c:legendPos val="b"/>
      <c:layout>
        <c:manualLayout>
          <c:xMode val="edge"/>
          <c:yMode val="edge"/>
          <c:x val="0.10831648401252268"/>
          <c:y val="0.76817967932679643"/>
          <c:w val="0.8916835159874773"/>
          <c:h val="0.2124806412854947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4"/>
          <c:order val="2"/>
          <c:tx>
            <c:strRef>
              <c:f>'Import. 220421.22.29 - tran. 2'!$C$38</c:f>
              <c:strCache>
                <c:ptCount val="1"/>
                <c:pt idx="0">
                  <c:v>Bordeaux</c:v>
                </c:pt>
              </c:strCache>
            </c:strRef>
          </c:tx>
          <c:spPr>
            <a:solidFill>
              <a:schemeClr val="accent2">
                <a:lumMod val="75000"/>
              </a:schemeClr>
            </a:solidFill>
            <a:ln>
              <a:noFill/>
            </a:ln>
            <a:effectLst/>
          </c:spPr>
          <c:invertIfNegative val="0"/>
          <c:cat>
            <c:numRef>
              <c:f>'Import. 220421.22.29 - tran. 2'!$D$36:$M$36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2'!$D$38:$M$38</c:f>
              <c:numCache>
                <c:formatCode>0</c:formatCode>
                <c:ptCount val="10"/>
                <c:pt idx="0">
                  <c:v>508026</c:v>
                </c:pt>
                <c:pt idx="1">
                  <c:v>514256</c:v>
                </c:pt>
                <c:pt idx="2">
                  <c:v>629094</c:v>
                </c:pt>
                <c:pt idx="3">
                  <c:v>397194</c:v>
                </c:pt>
                <c:pt idx="4">
                  <c:v>448520</c:v>
                </c:pt>
                <c:pt idx="5">
                  <c:v>311215</c:v>
                </c:pt>
                <c:pt idx="6">
                  <c:v>504274</c:v>
                </c:pt>
                <c:pt idx="7">
                  <c:v>562414</c:v>
                </c:pt>
                <c:pt idx="8">
                  <c:v>521186</c:v>
                </c:pt>
                <c:pt idx="9">
                  <c:v>645873</c:v>
                </c:pt>
              </c:numCache>
            </c:numRef>
          </c:val>
          <c:extLst>
            <c:ext xmlns:c16="http://schemas.microsoft.com/office/drawing/2014/chart" uri="{C3380CC4-5D6E-409C-BE32-E72D297353CC}">
              <c16:uniqueId val="{00000000-4CAE-4D8D-9652-FD5DD7E0C23E}"/>
            </c:ext>
          </c:extLst>
        </c:ser>
        <c:ser>
          <c:idx val="8"/>
          <c:order val="3"/>
          <c:tx>
            <c:strRef>
              <c:f>'Import. 220421.22.29 - tran. 2'!$C$39</c:f>
              <c:strCache>
                <c:ptCount val="1"/>
                <c:pt idx="0">
                  <c:v>Vallée du Rhône</c:v>
                </c:pt>
              </c:strCache>
            </c:strRef>
          </c:tx>
          <c:spPr>
            <a:solidFill>
              <a:schemeClr val="accent4">
                <a:lumMod val="75000"/>
              </a:schemeClr>
            </a:solidFill>
            <a:ln>
              <a:noFill/>
            </a:ln>
            <a:effectLst/>
          </c:spPr>
          <c:invertIfNegative val="0"/>
          <c:cat>
            <c:numRef>
              <c:f>'Import. 220421.22.29 - tran. 2'!$D$36:$M$36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2'!$D$39:$M$39</c:f>
              <c:numCache>
                <c:formatCode>0</c:formatCode>
                <c:ptCount val="10"/>
                <c:pt idx="0">
                  <c:v>129164</c:v>
                </c:pt>
                <c:pt idx="1">
                  <c:v>169954</c:v>
                </c:pt>
                <c:pt idx="2">
                  <c:v>177707</c:v>
                </c:pt>
                <c:pt idx="3">
                  <c:v>169278</c:v>
                </c:pt>
                <c:pt idx="4">
                  <c:v>212032</c:v>
                </c:pt>
                <c:pt idx="5">
                  <c:v>150322</c:v>
                </c:pt>
                <c:pt idx="6">
                  <c:v>192385</c:v>
                </c:pt>
                <c:pt idx="7">
                  <c:v>233318</c:v>
                </c:pt>
                <c:pt idx="8">
                  <c:v>161258</c:v>
                </c:pt>
                <c:pt idx="9">
                  <c:v>164977</c:v>
                </c:pt>
              </c:numCache>
            </c:numRef>
          </c:val>
          <c:extLst>
            <c:ext xmlns:c16="http://schemas.microsoft.com/office/drawing/2014/chart" uri="{C3380CC4-5D6E-409C-BE32-E72D297353CC}">
              <c16:uniqueId val="{00000001-4CAE-4D8D-9652-FD5DD7E0C23E}"/>
            </c:ext>
          </c:extLst>
        </c:ser>
        <c:ser>
          <c:idx val="9"/>
          <c:order val="4"/>
          <c:tx>
            <c:strRef>
              <c:f>'Import. 220421.22.29 - tran. 2'!$C$40</c:f>
              <c:strCache>
                <c:ptCount val="1"/>
                <c:pt idx="0">
                  <c:v>Val de Loire</c:v>
                </c:pt>
              </c:strCache>
            </c:strRef>
          </c:tx>
          <c:spPr>
            <a:solidFill>
              <a:srgbClr val="FFFFCC"/>
            </a:solidFill>
            <a:ln>
              <a:noFill/>
            </a:ln>
            <a:effectLst/>
          </c:spPr>
          <c:invertIfNegative val="0"/>
          <c:cat>
            <c:numRef>
              <c:f>'Import. 220421.22.29 - tran. 2'!$D$36:$M$36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2'!$D$40:$M$40</c:f>
              <c:numCache>
                <c:formatCode>0</c:formatCode>
                <c:ptCount val="10"/>
                <c:pt idx="0">
                  <c:v>76707</c:v>
                </c:pt>
                <c:pt idx="1">
                  <c:v>62780</c:v>
                </c:pt>
                <c:pt idx="2">
                  <c:v>68864</c:v>
                </c:pt>
                <c:pt idx="3">
                  <c:v>80023</c:v>
                </c:pt>
                <c:pt idx="4">
                  <c:v>103145</c:v>
                </c:pt>
                <c:pt idx="5">
                  <c:v>111621</c:v>
                </c:pt>
                <c:pt idx="6">
                  <c:v>89346</c:v>
                </c:pt>
                <c:pt idx="7">
                  <c:v>115646</c:v>
                </c:pt>
                <c:pt idx="8">
                  <c:v>99589</c:v>
                </c:pt>
                <c:pt idx="9">
                  <c:v>141349</c:v>
                </c:pt>
              </c:numCache>
            </c:numRef>
          </c:val>
          <c:extLst>
            <c:ext xmlns:c16="http://schemas.microsoft.com/office/drawing/2014/chart" uri="{C3380CC4-5D6E-409C-BE32-E72D297353CC}">
              <c16:uniqueId val="{00000002-4CAE-4D8D-9652-FD5DD7E0C23E}"/>
            </c:ext>
          </c:extLst>
        </c:ser>
        <c:ser>
          <c:idx val="0"/>
          <c:order val="5"/>
          <c:tx>
            <c:strRef>
              <c:f>'Import. 220421.22.29 - tran. 2'!$C$41</c:f>
              <c:strCache>
                <c:ptCount val="1"/>
                <c:pt idx="0">
                  <c:v>Beaujolais</c:v>
                </c:pt>
              </c:strCache>
            </c:strRef>
          </c:tx>
          <c:spPr>
            <a:solidFill>
              <a:schemeClr val="accent2">
                <a:lumMod val="40000"/>
                <a:lumOff val="60000"/>
              </a:schemeClr>
            </a:solidFill>
            <a:ln>
              <a:noFill/>
            </a:ln>
            <a:effectLst/>
          </c:spPr>
          <c:invertIfNegative val="0"/>
          <c:cat>
            <c:numRef>
              <c:f>'Import. 220421.22.29 - tran. 2'!$D$36:$M$36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2'!$D$41:$M$41</c:f>
              <c:numCache>
                <c:formatCode>0</c:formatCode>
                <c:ptCount val="10"/>
                <c:pt idx="0">
                  <c:v>73199</c:v>
                </c:pt>
                <c:pt idx="1">
                  <c:v>54708</c:v>
                </c:pt>
                <c:pt idx="2">
                  <c:v>59577</c:v>
                </c:pt>
                <c:pt idx="3">
                  <c:v>54826</c:v>
                </c:pt>
                <c:pt idx="4">
                  <c:v>69845</c:v>
                </c:pt>
                <c:pt idx="5">
                  <c:v>60602</c:v>
                </c:pt>
                <c:pt idx="6">
                  <c:v>113855</c:v>
                </c:pt>
                <c:pt idx="7">
                  <c:v>127161</c:v>
                </c:pt>
                <c:pt idx="8">
                  <c:v>82744</c:v>
                </c:pt>
                <c:pt idx="9">
                  <c:v>83092</c:v>
                </c:pt>
              </c:numCache>
            </c:numRef>
          </c:val>
          <c:extLst>
            <c:ext xmlns:c16="http://schemas.microsoft.com/office/drawing/2014/chart" uri="{C3380CC4-5D6E-409C-BE32-E72D297353CC}">
              <c16:uniqueId val="{00000003-4CAE-4D8D-9652-FD5DD7E0C23E}"/>
            </c:ext>
          </c:extLst>
        </c:ser>
        <c:ser>
          <c:idx val="6"/>
          <c:order val="6"/>
          <c:tx>
            <c:strRef>
              <c:f>'Import. 220421.22.29 - tran. 2'!$C$42</c:f>
              <c:strCache>
                <c:ptCount val="1"/>
                <c:pt idx="0">
                  <c:v>Languedoc-Roussillon</c:v>
                </c:pt>
              </c:strCache>
            </c:strRef>
          </c:tx>
          <c:spPr>
            <a:solidFill>
              <a:schemeClr val="accent4">
                <a:lumMod val="60000"/>
                <a:lumOff val="40000"/>
              </a:schemeClr>
            </a:solidFill>
            <a:ln>
              <a:noFill/>
            </a:ln>
            <a:effectLst/>
          </c:spPr>
          <c:invertIfNegative val="0"/>
          <c:cat>
            <c:numRef>
              <c:f>'Import. 220421.22.29 - tran. 2'!$D$36:$M$36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2'!$D$42:$M$42</c:f>
              <c:numCache>
                <c:formatCode>0</c:formatCode>
                <c:ptCount val="10"/>
                <c:pt idx="0">
                  <c:v>73942</c:v>
                </c:pt>
                <c:pt idx="1">
                  <c:v>53661</c:v>
                </c:pt>
                <c:pt idx="2">
                  <c:v>65620</c:v>
                </c:pt>
                <c:pt idx="3">
                  <c:v>73288</c:v>
                </c:pt>
                <c:pt idx="4">
                  <c:v>71444</c:v>
                </c:pt>
                <c:pt idx="5">
                  <c:v>64377</c:v>
                </c:pt>
                <c:pt idx="6">
                  <c:v>73693</c:v>
                </c:pt>
                <c:pt idx="7">
                  <c:v>88131</c:v>
                </c:pt>
                <c:pt idx="8">
                  <c:v>39931</c:v>
                </c:pt>
                <c:pt idx="9">
                  <c:v>35400</c:v>
                </c:pt>
              </c:numCache>
            </c:numRef>
          </c:val>
          <c:extLst>
            <c:ext xmlns:c16="http://schemas.microsoft.com/office/drawing/2014/chart" uri="{C3380CC4-5D6E-409C-BE32-E72D297353CC}">
              <c16:uniqueId val="{00000004-4CAE-4D8D-9652-FD5DD7E0C23E}"/>
            </c:ext>
          </c:extLst>
        </c:ser>
        <c:ser>
          <c:idx val="3"/>
          <c:order val="7"/>
          <c:tx>
            <c:strRef>
              <c:f>'Import. 220421.22.29 - tran. 2'!$C$43</c:f>
              <c:strCache>
                <c:ptCount val="1"/>
                <c:pt idx="0">
                  <c:v>Bourgogne</c:v>
                </c:pt>
              </c:strCache>
            </c:strRef>
          </c:tx>
          <c:spPr>
            <a:solidFill>
              <a:schemeClr val="accent2">
                <a:lumMod val="60000"/>
                <a:lumOff val="40000"/>
              </a:schemeClr>
            </a:solidFill>
            <a:ln>
              <a:noFill/>
            </a:ln>
            <a:effectLst/>
          </c:spPr>
          <c:invertIfNegative val="0"/>
          <c:cat>
            <c:numRef>
              <c:f>'Import. 220421.22.29 - tran. 2'!$D$36:$M$36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2'!$D$43:$M$43</c:f>
              <c:numCache>
                <c:formatCode>0</c:formatCode>
                <c:ptCount val="10"/>
                <c:pt idx="0">
                  <c:v>9853</c:v>
                </c:pt>
                <c:pt idx="1">
                  <c:v>47955</c:v>
                </c:pt>
                <c:pt idx="2">
                  <c:v>11441</c:v>
                </c:pt>
                <c:pt idx="3">
                  <c:v>19327</c:v>
                </c:pt>
                <c:pt idx="4">
                  <c:v>27219</c:v>
                </c:pt>
                <c:pt idx="5">
                  <c:v>27228</c:v>
                </c:pt>
                <c:pt idx="6">
                  <c:v>42030</c:v>
                </c:pt>
                <c:pt idx="7">
                  <c:v>45720</c:v>
                </c:pt>
                <c:pt idx="8">
                  <c:v>40986</c:v>
                </c:pt>
                <c:pt idx="9">
                  <c:v>64682</c:v>
                </c:pt>
              </c:numCache>
            </c:numRef>
          </c:val>
          <c:extLst>
            <c:ext xmlns:c16="http://schemas.microsoft.com/office/drawing/2014/chart" uri="{C3380CC4-5D6E-409C-BE32-E72D297353CC}">
              <c16:uniqueId val="{00000005-4CAE-4D8D-9652-FD5DD7E0C23E}"/>
            </c:ext>
          </c:extLst>
        </c:ser>
        <c:ser>
          <c:idx val="5"/>
          <c:order val="8"/>
          <c:tx>
            <c:strRef>
              <c:f>'Import. 220421.22.29 - tran. 2'!$C$44</c:f>
              <c:strCache>
                <c:ptCount val="1"/>
                <c:pt idx="0">
                  <c:v>Autres vins</c:v>
                </c:pt>
              </c:strCache>
            </c:strRef>
          </c:tx>
          <c:spPr>
            <a:solidFill>
              <a:schemeClr val="bg1">
                <a:lumMod val="85000"/>
              </a:schemeClr>
            </a:solidFill>
            <a:ln>
              <a:noFill/>
            </a:ln>
            <a:effectLst/>
          </c:spPr>
          <c:invertIfNegative val="0"/>
          <c:cat>
            <c:numRef>
              <c:f>'Import. 220421.22.29 - tran. 2'!$D$36:$M$36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2'!$D$44:$M$44</c:f>
              <c:numCache>
                <c:formatCode>0</c:formatCode>
                <c:ptCount val="10"/>
                <c:pt idx="0">
                  <c:v>865583</c:v>
                </c:pt>
                <c:pt idx="1">
                  <c:v>802281</c:v>
                </c:pt>
                <c:pt idx="2">
                  <c:v>913382</c:v>
                </c:pt>
                <c:pt idx="3">
                  <c:v>888351</c:v>
                </c:pt>
                <c:pt idx="4">
                  <c:v>977161</c:v>
                </c:pt>
                <c:pt idx="5">
                  <c:v>805558</c:v>
                </c:pt>
                <c:pt idx="6">
                  <c:v>1001772</c:v>
                </c:pt>
                <c:pt idx="7">
                  <c:v>1546197</c:v>
                </c:pt>
                <c:pt idx="8">
                  <c:v>1179245</c:v>
                </c:pt>
                <c:pt idx="9">
                  <c:v>1206923</c:v>
                </c:pt>
              </c:numCache>
            </c:numRef>
          </c:val>
          <c:extLst>
            <c:ext xmlns:c16="http://schemas.microsoft.com/office/drawing/2014/chart" uri="{C3380CC4-5D6E-409C-BE32-E72D297353CC}">
              <c16:uniqueId val="{00000006-4CAE-4D8D-9652-FD5DD7E0C23E}"/>
            </c:ext>
          </c:extLst>
        </c:ser>
        <c:dLbls>
          <c:showLegendKey val="0"/>
          <c:showVal val="0"/>
          <c:showCatName val="0"/>
          <c:showSerName val="0"/>
          <c:showPercent val="0"/>
          <c:showBubbleSize val="0"/>
        </c:dLbls>
        <c:gapWidth val="150"/>
        <c:overlap val="100"/>
        <c:axId val="527485712"/>
        <c:axId val="527484928"/>
        <c:extLst>
          <c:ext xmlns:c15="http://schemas.microsoft.com/office/drawing/2012/chart" uri="{02D57815-91ED-43cb-92C2-25804820EDAC}">
            <c15:filteredBarSeries>
              <c15:ser>
                <c:idx val="1"/>
                <c:order val="0"/>
                <c:tx>
                  <c:strRef>
                    <c:extLst>
                      <c:ext uri="{02D57815-91ED-43cb-92C2-25804820EDAC}">
                        <c15:formulaRef>
                          <c15:sqref>'Import. 220421.22.29 - tran. 2'!$C$36</c15:sqref>
                        </c15:formulaRef>
                      </c:ext>
                    </c:extLst>
                    <c:strCache>
                      <c:ptCount val="1"/>
                      <c:pt idx="0">
                        <c:v>Valeurs</c:v>
                      </c:pt>
                    </c:strCache>
                  </c:strRef>
                </c:tx>
                <c:spPr>
                  <a:solidFill>
                    <a:schemeClr val="accent2"/>
                  </a:solidFill>
                  <a:ln>
                    <a:noFill/>
                  </a:ln>
                  <a:effectLst/>
                </c:spPr>
                <c:invertIfNegative val="0"/>
                <c:cat>
                  <c:numRef>
                    <c:extLst>
                      <c:ext uri="{02D57815-91ED-43cb-92C2-25804820EDAC}">
                        <c15:formulaRef>
                          <c15:sqref>'Import. 220421.22.29 - tran. 2'!$D$36:$M$36</c15:sqref>
                        </c15:formulaRef>
                      </c:ext>
                    </c:extLst>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extLst>
                      <c:ext uri="{02D57815-91ED-43cb-92C2-25804820EDAC}">
                        <c15:formulaRef>
                          <c15:sqref>'Import. 220421.22.29 - tran. 2'!$D$36:$M$36</c15:sqref>
                        </c15:formulaRef>
                      </c:ext>
                    </c:extLst>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val>
                <c:extLst>
                  <c:ext xmlns:c16="http://schemas.microsoft.com/office/drawing/2014/chart" uri="{C3380CC4-5D6E-409C-BE32-E72D297353CC}">
                    <c16:uniqueId val="{00000007-4CAE-4D8D-9652-FD5DD7E0C23E}"/>
                  </c:ext>
                </c:extLst>
              </c15:ser>
            </c15:filteredBarSeries>
            <c15:filteredBarSeries>
              <c15:ser>
                <c:idx val="2"/>
                <c:order val="1"/>
                <c:tx>
                  <c:strRef>
                    <c:extLst xmlns:c15="http://schemas.microsoft.com/office/drawing/2012/chart">
                      <c:ext xmlns:c15="http://schemas.microsoft.com/office/drawing/2012/chart" uri="{02D57815-91ED-43cb-92C2-25804820EDAC}">
                        <c15:formulaRef>
                          <c15:sqref>'Import. 220421.22.29 - tran. 2'!$C$37</c15:sqref>
                        </c15:formulaRef>
                      </c:ext>
                    </c:extLst>
                    <c:strCache>
                      <c:ptCount val="1"/>
                      <c:pt idx="0">
                        <c:v>Vins tranquilles</c:v>
                      </c:pt>
                    </c:strCache>
                  </c:strRef>
                </c:tx>
                <c:spPr>
                  <a:solidFill>
                    <a:schemeClr val="accent3"/>
                  </a:solidFill>
                  <a:ln>
                    <a:noFill/>
                  </a:ln>
                  <a:effectLst/>
                </c:spPr>
                <c:invertIfNegative val="0"/>
                <c:cat>
                  <c:numRef>
                    <c:extLst xmlns:c15="http://schemas.microsoft.com/office/drawing/2012/chart">
                      <c:ext xmlns:c15="http://schemas.microsoft.com/office/drawing/2012/chart" uri="{02D57815-91ED-43cb-92C2-25804820EDAC}">
                        <c15:formulaRef>
                          <c15:sqref>'Import. 220421.22.29 - tran. 2'!$D$36:$M$36</c15:sqref>
                        </c15:formulaRef>
                      </c:ext>
                    </c:extLst>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extLst xmlns:c15="http://schemas.microsoft.com/office/drawing/2012/chart">
                      <c:ext xmlns:c15="http://schemas.microsoft.com/office/drawing/2012/chart" uri="{02D57815-91ED-43cb-92C2-25804820EDAC}">
                        <c15:formulaRef>
                          <c15:sqref>'Import. 220421.22.29 - tran. 2'!$D$37:$M$37</c15:sqref>
                        </c15:formulaRef>
                      </c:ext>
                    </c:extLst>
                    <c:numCache>
                      <c:formatCode>0</c:formatCode>
                      <c:ptCount val="10"/>
                      <c:pt idx="0">
                        <c:v>1736474</c:v>
                      </c:pt>
                      <c:pt idx="1">
                        <c:v>1705595</c:v>
                      </c:pt>
                      <c:pt idx="2">
                        <c:v>1925685</c:v>
                      </c:pt>
                      <c:pt idx="3">
                        <c:v>1682287</c:v>
                      </c:pt>
                      <c:pt idx="4">
                        <c:v>1909366</c:v>
                      </c:pt>
                      <c:pt idx="5">
                        <c:v>1530923</c:v>
                      </c:pt>
                      <c:pt idx="6">
                        <c:v>2017355</c:v>
                      </c:pt>
                      <c:pt idx="7">
                        <c:v>2718587</c:v>
                      </c:pt>
                      <c:pt idx="8">
                        <c:v>2124939</c:v>
                      </c:pt>
                      <c:pt idx="9">
                        <c:v>2342296</c:v>
                      </c:pt>
                    </c:numCache>
                  </c:numRef>
                </c:val>
                <c:extLst xmlns:c15="http://schemas.microsoft.com/office/drawing/2012/chart">
                  <c:ext xmlns:c16="http://schemas.microsoft.com/office/drawing/2014/chart" uri="{C3380CC4-5D6E-409C-BE32-E72D297353CC}">
                    <c16:uniqueId val="{00000008-4CAE-4D8D-9652-FD5DD7E0C23E}"/>
                  </c:ext>
                </c:extLst>
              </c15:ser>
            </c15:filteredBarSeries>
          </c:ext>
        </c:extLst>
      </c:barChart>
      <c:catAx>
        <c:axId val="52748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7484928"/>
        <c:crosses val="autoZero"/>
        <c:auto val="1"/>
        <c:lblAlgn val="ctr"/>
        <c:lblOffset val="100"/>
        <c:noMultiLvlLbl val="0"/>
      </c:catAx>
      <c:valAx>
        <c:axId val="5274849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7485712"/>
        <c:crosses val="autoZero"/>
        <c:crossBetween val="between"/>
        <c:dispUnits>
          <c:builtInUnit val="million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Millions (en L)</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1"/>
          <c:tx>
            <c:strRef>
              <c:f>'Import. 220421.22.29 - tran. 2'!$C$58</c:f>
              <c:strCache>
                <c:ptCount val="1"/>
                <c:pt idx="0">
                  <c:v>Bordeaux</c:v>
                </c:pt>
              </c:strCache>
            </c:strRef>
          </c:tx>
          <c:spPr>
            <a:solidFill>
              <a:schemeClr val="accent2">
                <a:lumMod val="75000"/>
              </a:schemeClr>
            </a:solidFill>
            <a:ln>
              <a:noFill/>
            </a:ln>
            <a:effectLst/>
          </c:spPr>
          <c:invertIfNegative val="0"/>
          <c:cat>
            <c:numRef>
              <c:f>'Import. 220421.22.29 - tran. 2'!$D$56:$M$56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2'!$D$58:$M$58</c:f>
              <c:numCache>
                <c:formatCode>0%</c:formatCode>
                <c:ptCount val="10"/>
                <c:pt idx="0">
                  <c:v>0.29256182355739274</c:v>
                </c:pt>
                <c:pt idx="1">
                  <c:v>0.30151120283537419</c:v>
                </c:pt>
                <c:pt idx="2">
                  <c:v>0.32668582867914536</c:v>
                </c:pt>
                <c:pt idx="3">
                  <c:v>0.23610358993441666</c:v>
                </c:pt>
                <c:pt idx="4">
                  <c:v>0.23490519889848252</c:v>
                </c:pt>
                <c:pt idx="5">
                  <c:v>0.20328586088261788</c:v>
                </c:pt>
                <c:pt idx="6">
                  <c:v>0.24996790351722925</c:v>
                </c:pt>
                <c:pt idx="7">
                  <c:v>0.20687732266798892</c:v>
                </c:pt>
                <c:pt idx="8">
                  <c:v>0.24527104072163955</c:v>
                </c:pt>
                <c:pt idx="9">
                  <c:v>0.27574354394150014</c:v>
                </c:pt>
              </c:numCache>
            </c:numRef>
          </c:val>
          <c:extLst>
            <c:ext xmlns:c16="http://schemas.microsoft.com/office/drawing/2014/chart" uri="{C3380CC4-5D6E-409C-BE32-E72D297353CC}">
              <c16:uniqueId val="{00000000-893E-4E02-9FCA-FD2467B79C6E}"/>
            </c:ext>
          </c:extLst>
        </c:ser>
        <c:ser>
          <c:idx val="4"/>
          <c:order val="2"/>
          <c:tx>
            <c:strRef>
              <c:f>'Import. 220421.22.29 - tran. 2'!$C$59</c:f>
              <c:strCache>
                <c:ptCount val="1"/>
                <c:pt idx="0">
                  <c:v>Vallée du Rhône</c:v>
                </c:pt>
              </c:strCache>
            </c:strRef>
          </c:tx>
          <c:spPr>
            <a:solidFill>
              <a:schemeClr val="accent4">
                <a:lumMod val="75000"/>
              </a:schemeClr>
            </a:solidFill>
            <a:ln>
              <a:noFill/>
            </a:ln>
            <a:effectLst/>
          </c:spPr>
          <c:invertIfNegative val="0"/>
          <c:cat>
            <c:numRef>
              <c:f>'Import. 220421.22.29 - tran. 2'!$D$56:$M$56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2'!$D$59:$M$59</c:f>
              <c:numCache>
                <c:formatCode>0%</c:formatCode>
                <c:ptCount val="10"/>
                <c:pt idx="0">
                  <c:v>7.4382916185327275E-2</c:v>
                </c:pt>
                <c:pt idx="1">
                  <c:v>9.9644991923639556E-2</c:v>
                </c:pt>
                <c:pt idx="2">
                  <c:v>9.228248649181979E-2</c:v>
                </c:pt>
                <c:pt idx="3">
                  <c:v>0.10062373423797485</c:v>
                </c:pt>
                <c:pt idx="4">
                  <c:v>0.11104837940970982</c:v>
                </c:pt>
                <c:pt idx="5">
                  <c:v>9.8190438055996282E-2</c:v>
                </c:pt>
                <c:pt idx="6">
                  <c:v>9.536497046875736E-2</c:v>
                </c:pt>
                <c:pt idx="7">
                  <c:v>8.5823260392255241E-2</c:v>
                </c:pt>
                <c:pt idx="8">
                  <c:v>7.5888296087558274E-2</c:v>
                </c:pt>
                <c:pt idx="9">
                  <c:v>7.0433881968803264E-2</c:v>
                </c:pt>
              </c:numCache>
            </c:numRef>
          </c:val>
          <c:extLst>
            <c:ext xmlns:c16="http://schemas.microsoft.com/office/drawing/2014/chart" uri="{C3380CC4-5D6E-409C-BE32-E72D297353CC}">
              <c16:uniqueId val="{00000001-893E-4E02-9FCA-FD2467B79C6E}"/>
            </c:ext>
          </c:extLst>
        </c:ser>
        <c:ser>
          <c:idx val="5"/>
          <c:order val="3"/>
          <c:tx>
            <c:strRef>
              <c:f>'Import. 220421.22.29 - tran. 2'!$C$60</c:f>
              <c:strCache>
                <c:ptCount val="1"/>
                <c:pt idx="0">
                  <c:v>Val de Loire</c:v>
                </c:pt>
              </c:strCache>
            </c:strRef>
          </c:tx>
          <c:spPr>
            <a:solidFill>
              <a:srgbClr val="FFFFCC"/>
            </a:solidFill>
            <a:ln>
              <a:noFill/>
            </a:ln>
            <a:effectLst/>
          </c:spPr>
          <c:invertIfNegative val="0"/>
          <c:cat>
            <c:numRef>
              <c:f>'Import. 220421.22.29 - tran. 2'!$D$56:$M$56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2'!$D$60:$M$60</c:f>
              <c:numCache>
                <c:formatCode>0%</c:formatCode>
                <c:ptCount val="10"/>
                <c:pt idx="0">
                  <c:v>4.4173998574122041E-2</c:v>
                </c:pt>
                <c:pt idx="1">
                  <c:v>3.6808269255010712E-2</c:v>
                </c:pt>
                <c:pt idx="2">
                  <c:v>3.5760781228497913E-2</c:v>
                </c:pt>
                <c:pt idx="3">
                  <c:v>4.7567983346480117E-2</c:v>
                </c:pt>
                <c:pt idx="4">
                  <c:v>5.402054922943008E-2</c:v>
                </c:pt>
                <c:pt idx="5">
                  <c:v>7.2910917139529546E-2</c:v>
                </c:pt>
                <c:pt idx="6">
                  <c:v>4.4288684936463832E-2</c:v>
                </c:pt>
                <c:pt idx="7">
                  <c:v>4.2539010154907679E-2</c:v>
                </c:pt>
                <c:pt idx="8">
                  <c:v>4.6866757116321926E-2</c:v>
                </c:pt>
                <c:pt idx="9">
                  <c:v>6.0346343929204509E-2</c:v>
                </c:pt>
              </c:numCache>
            </c:numRef>
          </c:val>
          <c:extLst>
            <c:ext xmlns:c16="http://schemas.microsoft.com/office/drawing/2014/chart" uri="{C3380CC4-5D6E-409C-BE32-E72D297353CC}">
              <c16:uniqueId val="{00000002-893E-4E02-9FCA-FD2467B79C6E}"/>
            </c:ext>
          </c:extLst>
        </c:ser>
        <c:ser>
          <c:idx val="8"/>
          <c:order val="4"/>
          <c:tx>
            <c:strRef>
              <c:f>'Import. 220421.22.29 - tran. 2'!$C$61</c:f>
              <c:strCache>
                <c:ptCount val="1"/>
                <c:pt idx="0">
                  <c:v>Beaujolais</c:v>
                </c:pt>
              </c:strCache>
            </c:strRef>
          </c:tx>
          <c:spPr>
            <a:solidFill>
              <a:schemeClr val="accent2">
                <a:lumMod val="40000"/>
                <a:lumOff val="60000"/>
              </a:schemeClr>
            </a:solidFill>
            <a:ln>
              <a:noFill/>
            </a:ln>
            <a:effectLst/>
          </c:spPr>
          <c:invertIfNegative val="0"/>
          <c:cat>
            <c:numRef>
              <c:f>'Import. 220421.22.29 - tran. 2'!$D$56:$M$56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2'!$D$61:$M$61</c:f>
              <c:numCache>
                <c:formatCode>0%</c:formatCode>
                <c:ptCount val="10"/>
                <c:pt idx="0">
                  <c:v>4.2153812841424637E-2</c:v>
                </c:pt>
                <c:pt idx="1">
                  <c:v>3.2075609977749699E-2</c:v>
                </c:pt>
                <c:pt idx="2">
                  <c:v>3.0938081773498782E-2</c:v>
                </c:pt>
                <c:pt idx="3">
                  <c:v>3.2590158516353038E-2</c:v>
                </c:pt>
                <c:pt idx="4">
                  <c:v>3.6580205157104508E-2</c:v>
                </c:pt>
                <c:pt idx="5">
                  <c:v>3.9585269801289812E-2</c:v>
                </c:pt>
                <c:pt idx="6">
                  <c:v>5.6437761326092829E-2</c:v>
                </c:pt>
                <c:pt idx="7">
                  <c:v>4.6774666398390043E-2</c:v>
                </c:pt>
                <c:pt idx="8">
                  <c:v>3.8939470733042221E-2</c:v>
                </c:pt>
                <c:pt idx="9">
                  <c:v>3.5474594158893667E-2</c:v>
                </c:pt>
              </c:numCache>
            </c:numRef>
          </c:val>
          <c:extLst>
            <c:ext xmlns:c16="http://schemas.microsoft.com/office/drawing/2014/chart" uri="{C3380CC4-5D6E-409C-BE32-E72D297353CC}">
              <c16:uniqueId val="{00000003-893E-4E02-9FCA-FD2467B79C6E}"/>
            </c:ext>
          </c:extLst>
        </c:ser>
        <c:ser>
          <c:idx val="9"/>
          <c:order val="5"/>
          <c:tx>
            <c:strRef>
              <c:f>'Import. 220421.22.29 - tran. 2'!$C$62</c:f>
              <c:strCache>
                <c:ptCount val="1"/>
                <c:pt idx="0">
                  <c:v>Languedoc-Roussillon</c:v>
                </c:pt>
              </c:strCache>
            </c:strRef>
          </c:tx>
          <c:spPr>
            <a:solidFill>
              <a:schemeClr val="accent4">
                <a:lumMod val="60000"/>
                <a:lumOff val="40000"/>
              </a:schemeClr>
            </a:solidFill>
            <a:ln>
              <a:noFill/>
            </a:ln>
            <a:effectLst/>
          </c:spPr>
          <c:invertIfNegative val="0"/>
          <c:cat>
            <c:numRef>
              <c:f>'Import. 220421.22.29 - tran. 2'!$D$56:$M$56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2'!$D$62:$M$62</c:f>
              <c:numCache>
                <c:formatCode>0%</c:formatCode>
                <c:ptCount val="10"/>
                <c:pt idx="0">
                  <c:v>4.2581691404535861E-2</c:v>
                </c:pt>
                <c:pt idx="1">
                  <c:v>3.1461747953060372E-2</c:v>
                </c:pt>
                <c:pt idx="2">
                  <c:v>3.4076185876714002E-2</c:v>
                </c:pt>
                <c:pt idx="3">
                  <c:v>4.3564504748595217E-2</c:v>
                </c:pt>
                <c:pt idx="4">
                  <c:v>3.741765591300987E-2</c:v>
                </c:pt>
                <c:pt idx="5">
                  <c:v>4.2051102504828783E-2</c:v>
                </c:pt>
                <c:pt idx="6">
                  <c:v>3.6529515132438267E-2</c:v>
                </c:pt>
                <c:pt idx="7">
                  <c:v>3.2417943586135006E-2</c:v>
                </c:pt>
                <c:pt idx="8">
                  <c:v>1.8791598252938083E-2</c:v>
                </c:pt>
                <c:pt idx="9">
                  <c:v>1.5113375935406969E-2</c:v>
                </c:pt>
              </c:numCache>
            </c:numRef>
          </c:val>
          <c:extLst>
            <c:ext xmlns:c16="http://schemas.microsoft.com/office/drawing/2014/chart" uri="{C3380CC4-5D6E-409C-BE32-E72D297353CC}">
              <c16:uniqueId val="{00000004-893E-4E02-9FCA-FD2467B79C6E}"/>
            </c:ext>
          </c:extLst>
        </c:ser>
        <c:ser>
          <c:idx val="0"/>
          <c:order val="6"/>
          <c:tx>
            <c:strRef>
              <c:f>'Import. 220421.22.29 - tran. 2'!$C$63</c:f>
              <c:strCache>
                <c:ptCount val="1"/>
                <c:pt idx="0">
                  <c:v>Bourgogne</c:v>
                </c:pt>
              </c:strCache>
            </c:strRef>
          </c:tx>
          <c:spPr>
            <a:solidFill>
              <a:schemeClr val="accent2">
                <a:lumMod val="60000"/>
                <a:lumOff val="40000"/>
              </a:schemeClr>
            </a:solidFill>
            <a:ln>
              <a:noFill/>
            </a:ln>
            <a:effectLst/>
          </c:spPr>
          <c:invertIfNegative val="0"/>
          <c:cat>
            <c:numRef>
              <c:f>'Import. 220421.22.29 - tran. 2'!$D$56:$M$56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2'!$D$63:$M$63</c:f>
              <c:numCache>
                <c:formatCode>0%</c:formatCode>
                <c:ptCount val="10"/>
                <c:pt idx="0">
                  <c:v>5.6741419681492497E-3</c:v>
                </c:pt>
                <c:pt idx="1">
                  <c:v>2.8116287864352323E-2</c:v>
                </c:pt>
                <c:pt idx="2">
                  <c:v>5.9412624598519492E-3</c:v>
                </c:pt>
                <c:pt idx="3">
                  <c:v>1.1488527225140538E-2</c:v>
                </c:pt>
                <c:pt idx="4">
                  <c:v>1.4255517276415313E-2</c:v>
                </c:pt>
                <c:pt idx="5">
                  <c:v>1.7785349099856754E-2</c:v>
                </c:pt>
                <c:pt idx="6">
                  <c:v>2.0834211132894308E-2</c:v>
                </c:pt>
                <c:pt idx="7">
                  <c:v>1.6817560004517052E-2</c:v>
                </c:pt>
                <c:pt idx="8">
                  <c:v>1.9288083093208792E-2</c:v>
                </c:pt>
                <c:pt idx="9">
                  <c:v>2.7614784809434845E-2</c:v>
                </c:pt>
              </c:numCache>
            </c:numRef>
          </c:val>
          <c:extLst>
            <c:ext xmlns:c16="http://schemas.microsoft.com/office/drawing/2014/chart" uri="{C3380CC4-5D6E-409C-BE32-E72D297353CC}">
              <c16:uniqueId val="{00000005-893E-4E02-9FCA-FD2467B79C6E}"/>
            </c:ext>
          </c:extLst>
        </c:ser>
        <c:ser>
          <c:idx val="6"/>
          <c:order val="7"/>
          <c:tx>
            <c:strRef>
              <c:f>'Import. 220421.22.29 - tran. 2'!$C$64</c:f>
              <c:strCache>
                <c:ptCount val="1"/>
                <c:pt idx="0">
                  <c:v>Autres vins</c:v>
                </c:pt>
              </c:strCache>
            </c:strRef>
          </c:tx>
          <c:spPr>
            <a:solidFill>
              <a:schemeClr val="bg1">
                <a:lumMod val="85000"/>
              </a:schemeClr>
            </a:solidFill>
            <a:ln>
              <a:noFill/>
            </a:ln>
            <a:effectLst/>
          </c:spPr>
          <c:invertIfNegative val="0"/>
          <c:cat>
            <c:numRef>
              <c:f>'Import. 220421.22.29 - tran. 2'!$D$56:$M$56</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'Import. 220421.22.29 - tran. 2'!$D$64:$M$64</c:f>
              <c:numCache>
                <c:formatCode>0%</c:formatCode>
                <c:ptCount val="10"/>
                <c:pt idx="0">
                  <c:v>0.49847161546904822</c:v>
                </c:pt>
                <c:pt idx="1">
                  <c:v>0.47038189019081317</c:v>
                </c:pt>
                <c:pt idx="2">
                  <c:v>0.4743153734904722</c:v>
                </c:pt>
                <c:pt idx="3">
                  <c:v>0.52806150199103963</c:v>
                </c:pt>
                <c:pt idx="4">
                  <c:v>0.51177249411584791</c:v>
                </c:pt>
                <c:pt idx="5">
                  <c:v>0.52619106251588099</c:v>
                </c:pt>
                <c:pt idx="6">
                  <c:v>0.49657695348612418</c:v>
                </c:pt>
                <c:pt idx="7">
                  <c:v>0.56875023679580605</c:v>
                </c:pt>
                <c:pt idx="8">
                  <c:v>0.55495475399529115</c:v>
                </c:pt>
                <c:pt idx="9">
                  <c:v>0.5152734752567566</c:v>
                </c:pt>
              </c:numCache>
            </c:numRef>
          </c:val>
          <c:extLst>
            <c:ext xmlns:c16="http://schemas.microsoft.com/office/drawing/2014/chart" uri="{C3380CC4-5D6E-409C-BE32-E72D297353CC}">
              <c16:uniqueId val="{00000006-893E-4E02-9FCA-FD2467B79C6E}"/>
            </c:ext>
          </c:extLst>
        </c:ser>
        <c:dLbls>
          <c:showLegendKey val="0"/>
          <c:showVal val="0"/>
          <c:showCatName val="0"/>
          <c:showSerName val="0"/>
          <c:showPercent val="0"/>
          <c:showBubbleSize val="0"/>
        </c:dLbls>
        <c:gapWidth val="150"/>
        <c:overlap val="100"/>
        <c:axId val="527489240"/>
        <c:axId val="527483752"/>
        <c:extLst>
          <c:ext xmlns:c15="http://schemas.microsoft.com/office/drawing/2012/chart" uri="{02D57815-91ED-43cb-92C2-25804820EDAC}">
            <c15:filteredBarSeries>
              <c15:ser>
                <c:idx val="1"/>
                <c:order val="0"/>
                <c:tx>
                  <c:strRef>
                    <c:extLst>
                      <c:ext uri="{02D57815-91ED-43cb-92C2-25804820EDAC}">
                        <c15:formulaRef>
                          <c15:sqref>'Import. 220421.22.29 - tran. 2'!$C$57</c15:sqref>
                        </c15:formulaRef>
                      </c:ext>
                    </c:extLst>
                    <c:strCache>
                      <c:ptCount val="1"/>
                      <c:pt idx="0">
                        <c:v>Vins tranquilles</c:v>
                      </c:pt>
                    </c:strCache>
                  </c:strRef>
                </c:tx>
                <c:spPr>
                  <a:solidFill>
                    <a:schemeClr val="accent2"/>
                  </a:solidFill>
                  <a:ln>
                    <a:noFill/>
                  </a:ln>
                  <a:effectLst/>
                </c:spPr>
                <c:invertIfNegative val="0"/>
                <c:cat>
                  <c:numRef>
                    <c:extLst>
                      <c:ext uri="{02D57815-91ED-43cb-92C2-25804820EDAC}">
                        <c15:formulaRef>
                          <c15:sqref>'Import. 220421.22.29 - tran. 2'!$D$56:$M$56</c15:sqref>
                        </c15:formulaRef>
                      </c:ext>
                    </c:extLst>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extLst>
                      <c:ext uri="{02D57815-91ED-43cb-92C2-25804820EDAC}">
                        <c15:formulaRef>
                          <c15:sqref>'Import. 220421.22.29 - tran. 2'!$D$57:$M$57</c15:sqref>
                        </c15:formulaRef>
                      </c:ext>
                    </c:extLst>
                    <c:numCache>
                      <c:formatCode>0%</c:formatCode>
                      <c:ptCount val="10"/>
                      <c:pt idx="0">
                        <c:v>1</c:v>
                      </c:pt>
                      <c:pt idx="1">
                        <c:v>1</c:v>
                      </c:pt>
                      <c:pt idx="2">
                        <c:v>1</c:v>
                      </c:pt>
                      <c:pt idx="3">
                        <c:v>1</c:v>
                      </c:pt>
                      <c:pt idx="4">
                        <c:v>1</c:v>
                      </c:pt>
                      <c:pt idx="5">
                        <c:v>1</c:v>
                      </c:pt>
                      <c:pt idx="6">
                        <c:v>1</c:v>
                      </c:pt>
                      <c:pt idx="7">
                        <c:v>1</c:v>
                      </c:pt>
                      <c:pt idx="8">
                        <c:v>1</c:v>
                      </c:pt>
                      <c:pt idx="9">
                        <c:v>1</c:v>
                      </c:pt>
                    </c:numCache>
                  </c:numRef>
                </c:val>
                <c:extLst>
                  <c:ext xmlns:c16="http://schemas.microsoft.com/office/drawing/2014/chart" uri="{C3380CC4-5D6E-409C-BE32-E72D297353CC}">
                    <c16:uniqueId val="{00000007-893E-4E02-9FCA-FD2467B79C6E}"/>
                  </c:ext>
                </c:extLst>
              </c15:ser>
            </c15:filteredBarSeries>
          </c:ext>
        </c:extLst>
      </c:barChart>
      <c:catAx>
        <c:axId val="527489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7483752"/>
        <c:crosses val="autoZero"/>
        <c:auto val="1"/>
        <c:lblAlgn val="ctr"/>
        <c:lblOffset val="100"/>
        <c:noMultiLvlLbl val="0"/>
      </c:catAx>
      <c:valAx>
        <c:axId val="52748375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74892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1-9F7A-4257-8ACA-69764EDCC596}"/>
              </c:ext>
            </c:extLst>
          </c:dPt>
          <c:dPt>
            <c:idx val="1"/>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3-9F7A-4257-8ACA-69764EDCC596}"/>
              </c:ext>
            </c:extLst>
          </c:dPt>
          <c:dPt>
            <c:idx val="2"/>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5-9F7A-4257-8ACA-69764EDCC596}"/>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7-9F7A-4257-8ACA-69764EDCC59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F7A-4257-8ACA-69764EDCC59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9F7A-4257-8ACA-69764EDCC59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9F7A-4257-8ACA-69764EDCC59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9F7A-4257-8ACA-69764EDCC596}"/>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9F7A-4257-8ACA-69764EDCC596}"/>
              </c:ext>
            </c:extLst>
          </c:dPt>
          <c:dLbls>
            <c:dLbl>
              <c:idx val="0"/>
              <c:layout>
                <c:manualLayout>
                  <c:x val="-0.24058747982053114"/>
                  <c:y val="-7.0160795271875825E-2"/>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32325920526816254"/>
                      <c:h val="0.33349084546960511"/>
                    </c:manualLayout>
                  </c15:layout>
                </c:ext>
                <c:ext xmlns:c16="http://schemas.microsoft.com/office/drawing/2014/chart" uri="{C3380CC4-5D6E-409C-BE32-E72D297353CC}">
                  <c16:uniqueId val="{00000001-9F7A-4257-8ACA-69764EDCC596}"/>
                </c:ext>
              </c:extLst>
            </c:dLbl>
            <c:dLbl>
              <c:idx val="1"/>
              <c:layout>
                <c:manualLayout>
                  <c:x val="0.24995579354091799"/>
                  <c:y val="0.12646725238351045"/>
                </c:manualLayout>
              </c:layout>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2844364102096434"/>
                      <c:h val="0.33391278035925032"/>
                    </c:manualLayout>
                  </c15:layout>
                </c:ext>
                <c:ext xmlns:c16="http://schemas.microsoft.com/office/drawing/2014/chart" uri="{C3380CC4-5D6E-409C-BE32-E72D297353CC}">
                  <c16:uniqueId val="{00000003-9F7A-4257-8ACA-69764EDCC596}"/>
                </c:ext>
              </c:extLst>
            </c:dLbl>
            <c:dLbl>
              <c:idx val="2"/>
              <c:delete val="1"/>
              <c:extLst>
                <c:ext xmlns:c15="http://schemas.microsoft.com/office/drawing/2012/chart" uri="{CE6537A1-D6FC-4f65-9D91-7224C49458BB}"/>
                <c:ext xmlns:c16="http://schemas.microsoft.com/office/drawing/2014/chart" uri="{C3380CC4-5D6E-409C-BE32-E72D297353CC}">
                  <c16:uniqueId val="{00000005-9F7A-4257-8ACA-69764EDCC596}"/>
                </c:ext>
              </c:extLst>
            </c:dLbl>
            <c:dLbl>
              <c:idx val="3"/>
              <c:delete val="1"/>
              <c:extLst>
                <c:ext xmlns:c15="http://schemas.microsoft.com/office/drawing/2012/chart" uri="{CE6537A1-D6FC-4f65-9D91-7224C49458BB}"/>
                <c:ext xmlns:c16="http://schemas.microsoft.com/office/drawing/2014/chart" uri="{C3380CC4-5D6E-409C-BE32-E72D297353CC}">
                  <c16:uniqueId val="{00000007-9F7A-4257-8ACA-69764EDCC596}"/>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 vins compo.'!$C$39:$C$43</c:f>
              <c:strCache>
                <c:ptCount val="3"/>
                <c:pt idx="0">
                  <c:v>2204 - Vins</c:v>
                </c:pt>
                <c:pt idx="1">
                  <c:v>2208 - Spiritueux</c:v>
                </c:pt>
                <c:pt idx="2">
                  <c:v>Autres boissons alcoolisées</c:v>
                </c:pt>
              </c:strCache>
              <c:extLst/>
            </c:strRef>
          </c:cat>
          <c:val>
            <c:numRef>
              <c:f>'Import. TBB vins compo.'!$M$39:$M$43</c:f>
              <c:numCache>
                <c:formatCode>0%</c:formatCode>
                <c:ptCount val="3"/>
                <c:pt idx="0">
                  <c:v>0.6280996158472838</c:v>
                </c:pt>
                <c:pt idx="1">
                  <c:v>0.3719003841527162</c:v>
                </c:pt>
                <c:pt idx="2">
                  <c:v>0</c:v>
                </c:pt>
              </c:numCache>
              <c:extLst/>
            </c:numRef>
          </c:val>
          <c:extLst>
            <c:ext xmlns:c16="http://schemas.microsoft.com/office/drawing/2014/chart" uri="{C3380CC4-5D6E-409C-BE32-E72D297353CC}">
              <c16:uniqueId val="{00000012-9F7A-4257-8ACA-69764EDCC59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TBB vins pays'!$C$36</c:f>
              <c:strCache>
                <c:ptCount val="1"/>
                <c:pt idx="0">
                  <c:v>États-Unis</c:v>
                </c:pt>
              </c:strCache>
            </c:strRef>
          </c:tx>
          <c:spPr>
            <a:solidFill>
              <a:srgbClr val="00B050"/>
            </a:solidFill>
            <a:ln>
              <a:noFill/>
            </a:ln>
            <a:effectLst/>
          </c:spPr>
          <c:invertIfNegative val="0"/>
          <c:cat>
            <c:strRef>
              <c:f>'Import. TBB vins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pays'!$D$36:$M$36</c:f>
              <c:numCache>
                <c:formatCode>0%</c:formatCode>
                <c:ptCount val="10"/>
                <c:pt idx="0">
                  <c:v>0.36983484974503278</c:v>
                </c:pt>
                <c:pt idx="1">
                  <c:v>0.3412494029249874</c:v>
                </c:pt>
                <c:pt idx="2">
                  <c:v>0.3254620918224867</c:v>
                </c:pt>
                <c:pt idx="3">
                  <c:v>0.31585122952782446</c:v>
                </c:pt>
                <c:pt idx="4">
                  <c:v>0.22289466830270899</c:v>
                </c:pt>
                <c:pt idx="5">
                  <c:v>0.33771213539259326</c:v>
                </c:pt>
                <c:pt idx="6">
                  <c:v>0.29623128115628755</c:v>
                </c:pt>
                <c:pt idx="7">
                  <c:v>0.31797165972786556</c:v>
                </c:pt>
                <c:pt idx="8">
                  <c:v>0.34642298889828455</c:v>
                </c:pt>
                <c:pt idx="9">
                  <c:v>0.35397393152752471</c:v>
                </c:pt>
              </c:numCache>
            </c:numRef>
          </c:val>
          <c:extLst>
            <c:ext xmlns:c16="http://schemas.microsoft.com/office/drawing/2014/chart" uri="{C3380CC4-5D6E-409C-BE32-E72D297353CC}">
              <c16:uniqueId val="{00000000-F51C-4813-9F05-71D87DE7B02B}"/>
            </c:ext>
          </c:extLst>
        </c:ser>
        <c:ser>
          <c:idx val="2"/>
          <c:order val="2"/>
          <c:tx>
            <c:strRef>
              <c:f>'Import. TBB vins pays'!$C$37</c:f>
              <c:strCache>
                <c:ptCount val="1"/>
                <c:pt idx="0">
                  <c:v>Espagne</c:v>
                </c:pt>
              </c:strCache>
            </c:strRef>
          </c:tx>
          <c:spPr>
            <a:solidFill>
              <a:schemeClr val="accent5"/>
            </a:solidFill>
            <a:ln>
              <a:noFill/>
            </a:ln>
            <a:effectLst/>
          </c:spPr>
          <c:invertIfNegative val="0"/>
          <c:cat>
            <c:strRef>
              <c:f>'Import. TBB vins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pays'!$D$37:$M$37</c:f>
              <c:numCache>
                <c:formatCode>0%</c:formatCode>
                <c:ptCount val="10"/>
                <c:pt idx="0">
                  <c:v>0.14972296983376998</c:v>
                </c:pt>
                <c:pt idx="1">
                  <c:v>0.14362535618667799</c:v>
                </c:pt>
                <c:pt idx="2">
                  <c:v>0.15206722321921232</c:v>
                </c:pt>
                <c:pt idx="3">
                  <c:v>0.15305603741697207</c:v>
                </c:pt>
                <c:pt idx="4">
                  <c:v>0.17580999238003217</c:v>
                </c:pt>
                <c:pt idx="5">
                  <c:v>0.15645986976266438</c:v>
                </c:pt>
                <c:pt idx="6">
                  <c:v>0.16075328137634418</c:v>
                </c:pt>
                <c:pt idx="7">
                  <c:v>0.17670697934419494</c:v>
                </c:pt>
                <c:pt idx="8">
                  <c:v>0.14827035041783398</c:v>
                </c:pt>
                <c:pt idx="9">
                  <c:v>0.160805312626249</c:v>
                </c:pt>
              </c:numCache>
            </c:numRef>
          </c:val>
          <c:extLst>
            <c:ext xmlns:c16="http://schemas.microsoft.com/office/drawing/2014/chart" uri="{C3380CC4-5D6E-409C-BE32-E72D297353CC}">
              <c16:uniqueId val="{00000001-F51C-4813-9F05-71D87DE7B02B}"/>
            </c:ext>
          </c:extLst>
        </c:ser>
        <c:ser>
          <c:idx val="3"/>
          <c:order val="3"/>
          <c:tx>
            <c:strRef>
              <c:f>'Import. TBB vins pays'!$C$38</c:f>
              <c:strCache>
                <c:ptCount val="1"/>
                <c:pt idx="0">
                  <c:v>Royaume-Uni</c:v>
                </c:pt>
              </c:strCache>
            </c:strRef>
          </c:tx>
          <c:spPr>
            <a:solidFill>
              <a:schemeClr val="accent4"/>
            </a:solidFill>
            <a:ln>
              <a:noFill/>
            </a:ln>
            <a:effectLst/>
          </c:spPr>
          <c:invertIfNegative val="0"/>
          <c:cat>
            <c:strRef>
              <c:f>'Import. TBB vins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pays'!$D$38:$M$38</c:f>
              <c:numCache>
                <c:formatCode>0%</c:formatCode>
                <c:ptCount val="10"/>
                <c:pt idx="0">
                  <c:v>0.1958567810938249</c:v>
                </c:pt>
                <c:pt idx="1">
                  <c:v>0.20113826422492595</c:v>
                </c:pt>
                <c:pt idx="2">
                  <c:v>0.20110717998998701</c:v>
                </c:pt>
                <c:pt idx="3">
                  <c:v>0.20046456040759783</c:v>
                </c:pt>
                <c:pt idx="4">
                  <c:v>0.23296665986717163</c:v>
                </c:pt>
                <c:pt idx="5">
                  <c:v>0.15649997700527729</c:v>
                </c:pt>
                <c:pt idx="6">
                  <c:v>0.20619662366369879</c:v>
                </c:pt>
                <c:pt idx="7">
                  <c:v>0.19145427425175066</c:v>
                </c:pt>
                <c:pt idx="8">
                  <c:v>0.19379134131513451</c:v>
                </c:pt>
                <c:pt idx="9">
                  <c:v>0.15586134817664005</c:v>
                </c:pt>
              </c:numCache>
            </c:numRef>
          </c:val>
          <c:extLst>
            <c:ext xmlns:c16="http://schemas.microsoft.com/office/drawing/2014/chart" uri="{C3380CC4-5D6E-409C-BE32-E72D297353CC}">
              <c16:uniqueId val="{00000002-F51C-4813-9F05-71D87DE7B02B}"/>
            </c:ext>
          </c:extLst>
        </c:ser>
        <c:ser>
          <c:idx val="4"/>
          <c:order val="4"/>
          <c:tx>
            <c:strRef>
              <c:f>'Import. TBB vins pays'!$C$39</c:f>
              <c:strCache>
                <c:ptCount val="1"/>
                <c:pt idx="0">
                  <c:v>France</c:v>
                </c:pt>
              </c:strCache>
            </c:strRef>
          </c:tx>
          <c:spPr>
            <a:solidFill>
              <a:srgbClr val="00B0F0"/>
            </a:solidFill>
            <a:ln>
              <a:noFill/>
            </a:ln>
            <a:effectLst/>
          </c:spPr>
          <c:invertIfNegative val="0"/>
          <c:cat>
            <c:strRef>
              <c:f>'Import. TBB vins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pays'!$D$39:$M$39</c:f>
              <c:numCache>
                <c:formatCode>0%</c:formatCode>
                <c:ptCount val="10"/>
                <c:pt idx="0">
                  <c:v>6.3078504604563448E-2</c:v>
                </c:pt>
                <c:pt idx="1">
                  <c:v>7.0568037610461196E-2</c:v>
                </c:pt>
                <c:pt idx="2">
                  <c:v>7.7069238663982728E-2</c:v>
                </c:pt>
                <c:pt idx="3">
                  <c:v>7.4440261949989608E-2</c:v>
                </c:pt>
                <c:pt idx="4">
                  <c:v>7.9178610958507478E-2</c:v>
                </c:pt>
                <c:pt idx="5">
                  <c:v>5.4952995730004235E-2</c:v>
                </c:pt>
                <c:pt idx="6">
                  <c:v>6.6992192719453628E-2</c:v>
                </c:pt>
                <c:pt idx="7">
                  <c:v>0.10301748489213933</c:v>
                </c:pt>
                <c:pt idx="8">
                  <c:v>0.10894830326511246</c:v>
                </c:pt>
                <c:pt idx="9">
                  <c:v>9.7544631006128535E-2</c:v>
                </c:pt>
              </c:numCache>
            </c:numRef>
          </c:val>
          <c:extLst>
            <c:ext xmlns:c16="http://schemas.microsoft.com/office/drawing/2014/chart" uri="{C3380CC4-5D6E-409C-BE32-E72D297353CC}">
              <c16:uniqueId val="{00000003-F51C-4813-9F05-71D87DE7B02B}"/>
            </c:ext>
          </c:extLst>
        </c:ser>
        <c:ser>
          <c:idx val="5"/>
          <c:order val="5"/>
          <c:tx>
            <c:strRef>
              <c:f>'Import. TBB vins pays'!$C$40</c:f>
              <c:strCache>
                <c:ptCount val="1"/>
                <c:pt idx="0">
                  <c:v>Italie</c:v>
                </c:pt>
              </c:strCache>
            </c:strRef>
          </c:tx>
          <c:spPr>
            <a:solidFill>
              <a:schemeClr val="accent5">
                <a:lumMod val="40000"/>
                <a:lumOff val="60000"/>
              </a:schemeClr>
            </a:solidFill>
            <a:ln>
              <a:noFill/>
            </a:ln>
            <a:effectLst/>
          </c:spPr>
          <c:invertIfNegative val="0"/>
          <c:cat>
            <c:strRef>
              <c:f>'Import. TBB vins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pays'!$D$40:$M$40</c:f>
              <c:numCache>
                <c:formatCode>0%</c:formatCode>
                <c:ptCount val="10"/>
                <c:pt idx="0">
                  <c:v>3.9646540461236023E-2</c:v>
                </c:pt>
                <c:pt idx="1">
                  <c:v>4.7339136298509027E-2</c:v>
                </c:pt>
                <c:pt idx="2">
                  <c:v>5.1794717172335941E-2</c:v>
                </c:pt>
                <c:pt idx="3">
                  <c:v>5.3702737997511969E-2</c:v>
                </c:pt>
                <c:pt idx="4">
                  <c:v>6.4355655069553985E-2</c:v>
                </c:pt>
                <c:pt idx="5">
                  <c:v>7.5152430451597349E-2</c:v>
                </c:pt>
                <c:pt idx="6">
                  <c:v>7.6264067711796946E-2</c:v>
                </c:pt>
                <c:pt idx="7">
                  <c:v>8.2599641931000584E-2</c:v>
                </c:pt>
                <c:pt idx="8">
                  <c:v>7.692975353428283E-2</c:v>
                </c:pt>
                <c:pt idx="9">
                  <c:v>9.6831672116421949E-2</c:v>
                </c:pt>
              </c:numCache>
            </c:numRef>
          </c:val>
          <c:extLst>
            <c:ext xmlns:c16="http://schemas.microsoft.com/office/drawing/2014/chart" uri="{C3380CC4-5D6E-409C-BE32-E72D297353CC}">
              <c16:uniqueId val="{00000004-F51C-4813-9F05-71D87DE7B02B}"/>
            </c:ext>
          </c:extLst>
        </c:ser>
        <c:ser>
          <c:idx val="6"/>
          <c:order val="6"/>
          <c:tx>
            <c:strRef>
              <c:f>'Import. TBB vins pays'!$C$41</c:f>
              <c:strCache>
                <c:ptCount val="1"/>
                <c:pt idx="0">
                  <c:v>Chili</c:v>
                </c:pt>
              </c:strCache>
            </c:strRef>
          </c:tx>
          <c:spPr>
            <a:solidFill>
              <a:schemeClr val="accent3">
                <a:lumMod val="60000"/>
                <a:lumOff val="40000"/>
              </a:schemeClr>
            </a:solidFill>
            <a:ln>
              <a:noFill/>
            </a:ln>
            <a:effectLst/>
          </c:spPr>
          <c:invertIfNegative val="0"/>
          <c:cat>
            <c:strRef>
              <c:f>'Import. TBB vins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pays'!$D$41:$M$41</c:f>
              <c:numCache>
                <c:formatCode>0%</c:formatCode>
                <c:ptCount val="10"/>
                <c:pt idx="0">
                  <c:v>4.4024822786307011E-2</c:v>
                </c:pt>
                <c:pt idx="1">
                  <c:v>4.7414061408156606E-2</c:v>
                </c:pt>
                <c:pt idx="2">
                  <c:v>4.9067376163799324E-2</c:v>
                </c:pt>
                <c:pt idx="3">
                  <c:v>5.2515204193759893E-2</c:v>
                </c:pt>
                <c:pt idx="4">
                  <c:v>5.6048775888928995E-2</c:v>
                </c:pt>
                <c:pt idx="5">
                  <c:v>5.0873493707722338E-2</c:v>
                </c:pt>
                <c:pt idx="6">
                  <c:v>5.1661521470990159E-2</c:v>
                </c:pt>
                <c:pt idx="7">
                  <c:v>6.5147974818607193E-2</c:v>
                </c:pt>
                <c:pt idx="8">
                  <c:v>5.8660187532391023E-2</c:v>
                </c:pt>
                <c:pt idx="9">
                  <c:v>6.4610130588973844E-2</c:v>
                </c:pt>
              </c:numCache>
            </c:numRef>
          </c:val>
          <c:extLst>
            <c:ext xmlns:c16="http://schemas.microsoft.com/office/drawing/2014/chart" uri="{C3380CC4-5D6E-409C-BE32-E72D297353CC}">
              <c16:uniqueId val="{00000005-F51C-4813-9F05-71D87DE7B02B}"/>
            </c:ext>
          </c:extLst>
        </c:ser>
        <c:ser>
          <c:idx val="7"/>
          <c:order val="7"/>
          <c:tx>
            <c:strRef>
              <c:f>'Import. TBB vins pays'!$C$42</c:f>
              <c:strCache>
                <c:ptCount val="1"/>
                <c:pt idx="0">
                  <c:v>Argentine</c:v>
                </c:pt>
              </c:strCache>
            </c:strRef>
          </c:tx>
          <c:spPr>
            <a:solidFill>
              <a:schemeClr val="accent3">
                <a:lumMod val="20000"/>
                <a:lumOff val="80000"/>
              </a:schemeClr>
            </a:solidFill>
            <a:ln>
              <a:noFill/>
            </a:ln>
            <a:effectLst/>
          </c:spPr>
          <c:invertIfNegative val="0"/>
          <c:cat>
            <c:strRef>
              <c:f>'Import. TBB vins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pays'!$D$42:$M$42</c:f>
              <c:numCache>
                <c:formatCode>0%</c:formatCode>
                <c:ptCount val="10"/>
                <c:pt idx="0">
                  <c:v>2.8287630582934192E-2</c:v>
                </c:pt>
                <c:pt idx="1">
                  <c:v>3.3354881540789437E-2</c:v>
                </c:pt>
                <c:pt idx="2">
                  <c:v>2.3987220675952298E-2</c:v>
                </c:pt>
                <c:pt idx="3">
                  <c:v>2.5134268698644702E-2</c:v>
                </c:pt>
                <c:pt idx="4">
                  <c:v>3.0280569136683859E-2</c:v>
                </c:pt>
                <c:pt idx="5">
                  <c:v>3.2150403550838161E-2</c:v>
                </c:pt>
                <c:pt idx="6">
                  <c:v>3.2079545281663069E-2</c:v>
                </c:pt>
                <c:pt idx="7">
                  <c:v>3.0503209166566719E-2</c:v>
                </c:pt>
                <c:pt idx="8">
                  <c:v>3.2789718864173124E-2</c:v>
                </c:pt>
                <c:pt idx="9">
                  <c:v>2.8365496414979086E-2</c:v>
                </c:pt>
              </c:numCache>
            </c:numRef>
          </c:val>
          <c:extLst>
            <c:ext xmlns:c16="http://schemas.microsoft.com/office/drawing/2014/chart" uri="{C3380CC4-5D6E-409C-BE32-E72D297353CC}">
              <c16:uniqueId val="{00000006-F51C-4813-9F05-71D87DE7B02B}"/>
            </c:ext>
          </c:extLst>
        </c:ser>
        <c:ser>
          <c:idx val="8"/>
          <c:order val="8"/>
          <c:tx>
            <c:strRef>
              <c:f>'Import. TBB vins pays'!$C$43</c:f>
              <c:strCache>
                <c:ptCount val="1"/>
                <c:pt idx="0">
                  <c:v>Irlande</c:v>
                </c:pt>
              </c:strCache>
            </c:strRef>
          </c:tx>
          <c:spPr>
            <a:solidFill>
              <a:schemeClr val="accent5">
                <a:lumMod val="20000"/>
                <a:lumOff val="80000"/>
              </a:schemeClr>
            </a:solidFill>
            <a:ln>
              <a:noFill/>
            </a:ln>
            <a:effectLst/>
          </c:spPr>
          <c:invertIfNegative val="0"/>
          <c:cat>
            <c:strRef>
              <c:f>'Import. TBB vins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pays'!$D$43:$M$43</c:f>
              <c:numCache>
                <c:formatCode>0%</c:formatCode>
                <c:ptCount val="10"/>
                <c:pt idx="0">
                  <c:v>1.0278268191183699E-2</c:v>
                </c:pt>
                <c:pt idx="1">
                  <c:v>1.3510330671618239E-2</c:v>
                </c:pt>
                <c:pt idx="2">
                  <c:v>1.2699120548490905E-2</c:v>
                </c:pt>
                <c:pt idx="3">
                  <c:v>1.8083629022083943E-2</c:v>
                </c:pt>
                <c:pt idx="4">
                  <c:v>2.0159081701442243E-2</c:v>
                </c:pt>
                <c:pt idx="5">
                  <c:v>1.6643382893590724E-2</c:v>
                </c:pt>
                <c:pt idx="6">
                  <c:v>2.3790141600335817E-2</c:v>
                </c:pt>
                <c:pt idx="7">
                  <c:v>6.6939816702017039E-3</c:v>
                </c:pt>
                <c:pt idx="8">
                  <c:v>3.9631632325726543E-3</c:v>
                </c:pt>
                <c:pt idx="9">
                  <c:v>1.3348640899094731E-2</c:v>
                </c:pt>
              </c:numCache>
            </c:numRef>
          </c:val>
          <c:extLst>
            <c:ext xmlns:c16="http://schemas.microsoft.com/office/drawing/2014/chart" uri="{C3380CC4-5D6E-409C-BE32-E72D297353CC}">
              <c16:uniqueId val="{00000007-F51C-4813-9F05-71D87DE7B02B}"/>
            </c:ext>
          </c:extLst>
        </c:ser>
        <c:ser>
          <c:idx val="9"/>
          <c:order val="9"/>
          <c:tx>
            <c:strRef>
              <c:f>'Import. TBB vins pays'!$C$44</c:f>
              <c:strCache>
                <c:ptCount val="1"/>
                <c:pt idx="0">
                  <c:v>Guatemala</c:v>
                </c:pt>
              </c:strCache>
            </c:strRef>
          </c:tx>
          <c:spPr>
            <a:solidFill>
              <a:srgbClr val="00CC99"/>
            </a:solidFill>
            <a:ln>
              <a:noFill/>
            </a:ln>
            <a:effectLst/>
          </c:spPr>
          <c:invertIfNegative val="0"/>
          <c:cat>
            <c:strRef>
              <c:f>'Import. TBB vins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pays'!$D$44:$M$44</c:f>
              <c:numCache>
                <c:formatCode>0%</c:formatCode>
                <c:ptCount val="10"/>
                <c:pt idx="0">
                  <c:v>2.2224440733775826E-2</c:v>
                </c:pt>
                <c:pt idx="1">
                  <c:v>2.3822256344256429E-2</c:v>
                </c:pt>
                <c:pt idx="2">
                  <c:v>2.9642632783763601E-2</c:v>
                </c:pt>
                <c:pt idx="3">
                  <c:v>2.591245600431083E-2</c:v>
                </c:pt>
                <c:pt idx="4">
                  <c:v>2.3646065261744984E-2</c:v>
                </c:pt>
                <c:pt idx="5">
                  <c:v>2.1041246695334841E-2</c:v>
                </c:pt>
                <c:pt idx="6">
                  <c:v>2.3389412917779222E-2</c:v>
                </c:pt>
                <c:pt idx="7">
                  <c:v>6.043375119637831E-3</c:v>
                </c:pt>
                <c:pt idx="8">
                  <c:v>1.0915228915945466E-2</c:v>
                </c:pt>
                <c:pt idx="9">
                  <c:v>8.1154036218871184E-3</c:v>
                </c:pt>
              </c:numCache>
            </c:numRef>
          </c:val>
          <c:extLst>
            <c:ext xmlns:c16="http://schemas.microsoft.com/office/drawing/2014/chart" uri="{C3380CC4-5D6E-409C-BE32-E72D297353CC}">
              <c16:uniqueId val="{00000008-F51C-4813-9F05-71D87DE7B02B}"/>
            </c:ext>
          </c:extLst>
        </c:ser>
        <c:ser>
          <c:idx val="10"/>
          <c:order val="10"/>
          <c:tx>
            <c:strRef>
              <c:f>'Import. TBB vins pays'!$C$45</c:f>
              <c:strCache>
                <c:ptCount val="1"/>
                <c:pt idx="0">
                  <c:v>Allemagne</c:v>
                </c:pt>
              </c:strCache>
            </c:strRef>
          </c:tx>
          <c:spPr>
            <a:solidFill>
              <a:schemeClr val="tx2">
                <a:lumMod val="60000"/>
                <a:lumOff val="40000"/>
              </a:schemeClr>
            </a:solidFill>
            <a:ln>
              <a:noFill/>
            </a:ln>
            <a:effectLst/>
          </c:spPr>
          <c:invertIfNegative val="0"/>
          <c:cat>
            <c:strRef>
              <c:f>'Import. TBB vins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pays'!$D$45:$M$45</c:f>
              <c:numCache>
                <c:formatCode>0%</c:formatCode>
                <c:ptCount val="10"/>
                <c:pt idx="0">
                  <c:v>8.9135668793576261E-3</c:v>
                </c:pt>
                <c:pt idx="1">
                  <c:v>8.5422788164322434E-3</c:v>
                </c:pt>
                <c:pt idx="2">
                  <c:v>9.9539082132791973E-3</c:v>
                </c:pt>
                <c:pt idx="3">
                  <c:v>8.0161945931988311E-3</c:v>
                </c:pt>
                <c:pt idx="4">
                  <c:v>9.0076775611359714E-3</c:v>
                </c:pt>
                <c:pt idx="5">
                  <c:v>7.4443035505340907E-3</c:v>
                </c:pt>
                <c:pt idx="6">
                  <c:v>8.2881843101227926E-3</c:v>
                </c:pt>
                <c:pt idx="7">
                  <c:v>6.9543584147853813E-3</c:v>
                </c:pt>
                <c:pt idx="8">
                  <c:v>5.3259422140063259E-3</c:v>
                </c:pt>
                <c:pt idx="9">
                  <c:v>5.2105206858122774E-3</c:v>
                </c:pt>
              </c:numCache>
            </c:numRef>
          </c:val>
          <c:extLst>
            <c:ext xmlns:c16="http://schemas.microsoft.com/office/drawing/2014/chart" uri="{C3380CC4-5D6E-409C-BE32-E72D297353CC}">
              <c16:uniqueId val="{00000009-F51C-4813-9F05-71D87DE7B02B}"/>
            </c:ext>
          </c:extLst>
        </c:ser>
        <c:ser>
          <c:idx val="11"/>
          <c:order val="11"/>
          <c:tx>
            <c:strRef>
              <c:f>'Import. TBB vins pays'!$C$46</c:f>
              <c:strCache>
                <c:ptCount val="1"/>
                <c:pt idx="0">
                  <c:v>Autres</c:v>
                </c:pt>
              </c:strCache>
            </c:strRef>
          </c:tx>
          <c:spPr>
            <a:solidFill>
              <a:schemeClr val="bg1">
                <a:lumMod val="85000"/>
              </a:schemeClr>
            </a:solidFill>
            <a:ln>
              <a:noFill/>
            </a:ln>
            <a:effectLst/>
          </c:spPr>
          <c:invertIfNegative val="0"/>
          <c:cat>
            <c:strRef>
              <c:f>'Import. TBB vins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pays'!$D$46:$M$46</c:f>
              <c:numCache>
                <c:formatCode>0%</c:formatCode>
                <c:ptCount val="10"/>
                <c:pt idx="0">
                  <c:v>6.8131625088014527E-2</c:v>
                </c:pt>
                <c:pt idx="1">
                  <c:v>6.9435993973185506E-2</c:v>
                </c:pt>
                <c:pt idx="2">
                  <c:v>6.714929074671E-2</c:v>
                </c:pt>
                <c:pt idx="3">
                  <c:v>7.2823420188105878E-2</c:v>
                </c:pt>
                <c:pt idx="4">
                  <c:v>8.5652243872089681E-2</c:v>
                </c:pt>
                <c:pt idx="5">
                  <c:v>9.1069761259843326E-2</c:v>
                </c:pt>
                <c:pt idx="6">
                  <c:v>5.4353747791527865E-2</c:v>
                </c:pt>
                <c:pt idx="7">
                  <c:v>1.290706066325009E-2</c:v>
                </c:pt>
                <c:pt idx="8">
                  <c:v>1.3983021810263067E-2</c:v>
                </c:pt>
                <c:pt idx="9">
                  <c:v>1.5332912336288697E-2</c:v>
                </c:pt>
              </c:numCache>
            </c:numRef>
          </c:val>
          <c:extLst>
            <c:ext xmlns:c16="http://schemas.microsoft.com/office/drawing/2014/chart" uri="{C3380CC4-5D6E-409C-BE32-E72D297353CC}">
              <c16:uniqueId val="{0000000A-F51C-4813-9F05-71D87DE7B02B}"/>
            </c:ext>
          </c:extLst>
        </c:ser>
        <c:dLbls>
          <c:showLegendKey val="0"/>
          <c:showVal val="0"/>
          <c:showCatName val="0"/>
          <c:showSerName val="0"/>
          <c:showPercent val="0"/>
          <c:showBubbleSize val="0"/>
        </c:dLbls>
        <c:gapWidth val="150"/>
        <c:overlap val="100"/>
        <c:axId val="519148456"/>
        <c:axId val="519150808"/>
        <c:extLst>
          <c:ext xmlns:c15="http://schemas.microsoft.com/office/drawing/2012/chart" uri="{02D57815-91ED-43cb-92C2-25804820EDAC}">
            <c15:filteredBarSeries>
              <c15:ser>
                <c:idx val="0"/>
                <c:order val="0"/>
                <c:tx>
                  <c:strRef>
                    <c:extLst>
                      <c:ext uri="{02D57815-91ED-43cb-92C2-25804820EDAC}">
                        <c15:formulaRef>
                          <c15:sqref>'Import. TBB vins pays'!$C$35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TBB vins pays'!$D$34:$M$34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TBB vins pays'!$D$35:$M$35</c15:sqref>
                        </c15:formulaRef>
                      </c:ext>
                    </c:extLst>
                    <c:numCache>
                      <c:formatCode>0%</c:formatCode>
                      <c:ptCount val="10"/>
                      <c:pt idx="0">
                        <c:v>0.93186837491198549</c:v>
                      </c:pt>
                      <c:pt idx="1">
                        <c:v>0.93056400602681444</c:v>
                      </c:pt>
                      <c:pt idx="2">
                        <c:v>0.93285070925329006</c:v>
                      </c:pt>
                      <c:pt idx="3">
                        <c:v>0.92717657981189416</c:v>
                      </c:pt>
                      <c:pt idx="4">
                        <c:v>0.91434775612791019</c:v>
                      </c:pt>
                      <c:pt idx="5">
                        <c:v>0.90893023874015655</c:v>
                      </c:pt>
                      <c:pt idx="6">
                        <c:v>0.9456462522084722</c:v>
                      </c:pt>
                      <c:pt idx="7">
                        <c:v>0.98709293933675002</c:v>
                      </c:pt>
                      <c:pt idx="8">
                        <c:v>0.98601697818973666</c:v>
                      </c:pt>
                      <c:pt idx="9">
                        <c:v>0.98466708766371125</c:v>
                      </c:pt>
                    </c:numCache>
                  </c:numRef>
                </c:val>
                <c:extLst>
                  <c:ext xmlns:c16="http://schemas.microsoft.com/office/drawing/2014/chart" uri="{C3380CC4-5D6E-409C-BE32-E72D297353CC}">
                    <c16:uniqueId val="{0000000B-F51C-4813-9F05-71D87DE7B02B}"/>
                  </c:ext>
                </c:extLst>
              </c15:ser>
            </c15:filteredBarSeries>
          </c:ext>
        </c:extLst>
      </c:barChart>
      <c:catAx>
        <c:axId val="519148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9150808"/>
        <c:crosses val="autoZero"/>
        <c:auto val="1"/>
        <c:lblAlgn val="ctr"/>
        <c:lblOffset val="100"/>
        <c:noMultiLvlLbl val="0"/>
      </c:catAx>
      <c:valAx>
        <c:axId val="51915080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9148456"/>
        <c:crosses val="autoZero"/>
        <c:crossBetween val="between"/>
      </c:valAx>
      <c:spPr>
        <a:noFill/>
        <a:ln>
          <a:noFill/>
        </a:ln>
        <a:effectLst/>
      </c:spPr>
    </c:plotArea>
    <c:legend>
      <c:legendPos val="b"/>
      <c:layout>
        <c:manualLayout>
          <c:xMode val="edge"/>
          <c:yMode val="edge"/>
          <c:x val="0.1050154703611537"/>
          <c:y val="0.76817967932679643"/>
          <c:w val="0.8819839670343057"/>
          <c:h val="0.2124806412854947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TBB vins pays'!$C$7</c:f>
              <c:strCache>
                <c:ptCount val="1"/>
                <c:pt idx="0">
                  <c:v>États-Unis</c:v>
                </c:pt>
              </c:strCache>
            </c:strRef>
          </c:tx>
          <c:spPr>
            <a:solidFill>
              <a:srgbClr val="00B050"/>
            </a:solidFill>
            <a:ln>
              <a:noFill/>
            </a:ln>
            <a:effectLst/>
          </c:spPr>
          <c:invertIfNegative val="0"/>
          <c:cat>
            <c:strRef>
              <c:f>'Import. TBB vins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pays'!$D$7:$M$7</c:f>
              <c:numCache>
                <c:formatCode>0</c:formatCode>
                <c:ptCount val="10"/>
                <c:pt idx="0">
                  <c:v>298944807</c:v>
                </c:pt>
                <c:pt idx="1">
                  <c:v>267542784</c:v>
                </c:pt>
                <c:pt idx="2">
                  <c:v>252173421</c:v>
                </c:pt>
                <c:pt idx="3">
                  <c:v>250937789</c:v>
                </c:pt>
                <c:pt idx="4">
                  <c:v>166315811</c:v>
                </c:pt>
                <c:pt idx="5">
                  <c:v>210244678</c:v>
                </c:pt>
                <c:pt idx="6">
                  <c:v>207954703</c:v>
                </c:pt>
                <c:pt idx="7">
                  <c:v>304400794</c:v>
                </c:pt>
                <c:pt idx="8">
                  <c:v>301002955</c:v>
                </c:pt>
                <c:pt idx="9">
                  <c:v>297806553</c:v>
                </c:pt>
              </c:numCache>
            </c:numRef>
          </c:val>
          <c:extLst>
            <c:ext xmlns:c16="http://schemas.microsoft.com/office/drawing/2014/chart" uri="{C3380CC4-5D6E-409C-BE32-E72D297353CC}">
              <c16:uniqueId val="{00000000-8F0D-4DCF-8A4D-4E8C9F800BFF}"/>
            </c:ext>
          </c:extLst>
        </c:ser>
        <c:ser>
          <c:idx val="2"/>
          <c:order val="2"/>
          <c:tx>
            <c:strRef>
              <c:f>'Import. TBB vins pays'!$C$8</c:f>
              <c:strCache>
                <c:ptCount val="1"/>
                <c:pt idx="0">
                  <c:v>Espagne</c:v>
                </c:pt>
              </c:strCache>
            </c:strRef>
          </c:tx>
          <c:spPr>
            <a:solidFill>
              <a:schemeClr val="accent5"/>
            </a:solidFill>
            <a:ln>
              <a:noFill/>
            </a:ln>
            <a:effectLst/>
          </c:spPr>
          <c:invertIfNegative val="0"/>
          <c:cat>
            <c:strRef>
              <c:f>'Import. TBB vins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pays'!$D$8:$M$8</c:f>
              <c:numCache>
                <c:formatCode>0</c:formatCode>
                <c:ptCount val="10"/>
                <c:pt idx="0">
                  <c:v>121024031</c:v>
                </c:pt>
                <c:pt idx="1">
                  <c:v>112603648</c:v>
                </c:pt>
                <c:pt idx="2">
                  <c:v>117824204</c:v>
                </c:pt>
                <c:pt idx="3">
                  <c:v>121600108</c:v>
                </c:pt>
                <c:pt idx="4">
                  <c:v>131182956</c:v>
                </c:pt>
                <c:pt idx="5">
                  <c:v>97405013</c:v>
                </c:pt>
                <c:pt idx="6">
                  <c:v>112848990</c:v>
                </c:pt>
                <c:pt idx="7">
                  <c:v>169165217</c:v>
                </c:pt>
                <c:pt idx="8">
                  <c:v>128830404</c:v>
                </c:pt>
                <c:pt idx="9">
                  <c:v>135289273</c:v>
                </c:pt>
              </c:numCache>
            </c:numRef>
          </c:val>
          <c:extLst>
            <c:ext xmlns:c16="http://schemas.microsoft.com/office/drawing/2014/chart" uri="{C3380CC4-5D6E-409C-BE32-E72D297353CC}">
              <c16:uniqueId val="{00000001-8F0D-4DCF-8A4D-4E8C9F800BFF}"/>
            </c:ext>
          </c:extLst>
        </c:ser>
        <c:ser>
          <c:idx val="3"/>
          <c:order val="3"/>
          <c:tx>
            <c:strRef>
              <c:f>'Import. TBB vins pays'!$C$9</c:f>
              <c:strCache>
                <c:ptCount val="1"/>
                <c:pt idx="0">
                  <c:v>Royaume-Uni</c:v>
                </c:pt>
              </c:strCache>
            </c:strRef>
          </c:tx>
          <c:spPr>
            <a:solidFill>
              <a:schemeClr val="accent4"/>
            </a:solidFill>
            <a:ln>
              <a:noFill/>
            </a:ln>
            <a:effectLst/>
          </c:spPr>
          <c:invertIfNegative val="0"/>
          <c:cat>
            <c:strRef>
              <c:f>'Import. TBB vins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pays'!$D$9:$M$9</c:f>
              <c:numCache>
                <c:formatCode>0</c:formatCode>
                <c:ptCount val="10"/>
                <c:pt idx="0">
                  <c:v>158314901</c:v>
                </c:pt>
                <c:pt idx="1">
                  <c:v>157694316</c:v>
                </c:pt>
                <c:pt idx="2">
                  <c:v>155821175</c:v>
                </c:pt>
                <c:pt idx="3">
                  <c:v>159265277</c:v>
                </c:pt>
                <c:pt idx="4">
                  <c:v>173831161</c:v>
                </c:pt>
                <c:pt idx="5">
                  <c:v>97429982</c:v>
                </c:pt>
                <c:pt idx="6">
                  <c:v>144750269</c:v>
                </c:pt>
                <c:pt idx="7">
                  <c:v>183283105</c:v>
                </c:pt>
                <c:pt idx="8">
                  <c:v>168383070</c:v>
                </c:pt>
                <c:pt idx="9">
                  <c:v>131129800</c:v>
                </c:pt>
              </c:numCache>
            </c:numRef>
          </c:val>
          <c:extLst>
            <c:ext xmlns:c16="http://schemas.microsoft.com/office/drawing/2014/chart" uri="{C3380CC4-5D6E-409C-BE32-E72D297353CC}">
              <c16:uniqueId val="{00000002-8F0D-4DCF-8A4D-4E8C9F800BFF}"/>
            </c:ext>
          </c:extLst>
        </c:ser>
        <c:ser>
          <c:idx val="4"/>
          <c:order val="4"/>
          <c:tx>
            <c:strRef>
              <c:f>'Import. TBB vins pays'!$C$10</c:f>
              <c:strCache>
                <c:ptCount val="1"/>
                <c:pt idx="0">
                  <c:v>France</c:v>
                </c:pt>
              </c:strCache>
            </c:strRef>
          </c:tx>
          <c:spPr>
            <a:solidFill>
              <a:srgbClr val="00B0F0"/>
            </a:solidFill>
            <a:ln>
              <a:noFill/>
            </a:ln>
            <a:effectLst/>
          </c:spPr>
          <c:invertIfNegative val="0"/>
          <c:cat>
            <c:strRef>
              <c:f>'Import. TBB vins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pays'!$D$10:$M$10</c:f>
              <c:numCache>
                <c:formatCode>0</c:formatCode>
                <c:ptCount val="10"/>
                <c:pt idx="0">
                  <c:v>50987600</c:v>
                </c:pt>
                <c:pt idx="1">
                  <c:v>55326014</c:v>
                </c:pt>
                <c:pt idx="2">
                  <c:v>59714523</c:v>
                </c:pt>
                <c:pt idx="3">
                  <c:v>59141371</c:v>
                </c:pt>
                <c:pt idx="4">
                  <c:v>59080170</c:v>
                </c:pt>
                <c:pt idx="5">
                  <c:v>34211311</c:v>
                </c:pt>
                <c:pt idx="6">
                  <c:v>47028597</c:v>
                </c:pt>
                <c:pt idx="7">
                  <c:v>98620752</c:v>
                </c:pt>
                <c:pt idx="8">
                  <c:v>94663929</c:v>
                </c:pt>
                <c:pt idx="9">
                  <c:v>82066581</c:v>
                </c:pt>
              </c:numCache>
            </c:numRef>
          </c:val>
          <c:extLst>
            <c:ext xmlns:c16="http://schemas.microsoft.com/office/drawing/2014/chart" uri="{C3380CC4-5D6E-409C-BE32-E72D297353CC}">
              <c16:uniqueId val="{00000003-8F0D-4DCF-8A4D-4E8C9F800BFF}"/>
            </c:ext>
          </c:extLst>
        </c:ser>
        <c:ser>
          <c:idx val="5"/>
          <c:order val="5"/>
          <c:tx>
            <c:strRef>
              <c:f>'Import. TBB vins pays'!$C$11</c:f>
              <c:strCache>
                <c:ptCount val="1"/>
                <c:pt idx="0">
                  <c:v>Italie</c:v>
                </c:pt>
              </c:strCache>
            </c:strRef>
          </c:tx>
          <c:spPr>
            <a:solidFill>
              <a:schemeClr val="accent5">
                <a:lumMod val="40000"/>
                <a:lumOff val="60000"/>
              </a:schemeClr>
            </a:solidFill>
            <a:ln>
              <a:noFill/>
            </a:ln>
            <a:effectLst/>
          </c:spPr>
          <c:invertIfNegative val="0"/>
          <c:cat>
            <c:strRef>
              <c:f>'Import. TBB vins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pays'!$D$11:$M$11</c:f>
              <c:numCache>
                <c:formatCode>0</c:formatCode>
                <c:ptCount val="10"/>
                <c:pt idx="0">
                  <c:v>32047081</c:v>
                </c:pt>
                <c:pt idx="1">
                  <c:v>37114334</c:v>
                </c:pt>
                <c:pt idx="2">
                  <c:v>40131405</c:v>
                </c:pt>
                <c:pt idx="3">
                  <c:v>42665803</c:v>
                </c:pt>
                <c:pt idx="4">
                  <c:v>48019825</c:v>
                </c:pt>
                <c:pt idx="5">
                  <c:v>46786588</c:v>
                </c:pt>
                <c:pt idx="6">
                  <c:v>53537464</c:v>
                </c:pt>
                <c:pt idx="7">
                  <c:v>79074332</c:v>
                </c:pt>
                <c:pt idx="8">
                  <c:v>66843379</c:v>
                </c:pt>
                <c:pt idx="9">
                  <c:v>81466752</c:v>
                </c:pt>
              </c:numCache>
            </c:numRef>
          </c:val>
          <c:extLst>
            <c:ext xmlns:c16="http://schemas.microsoft.com/office/drawing/2014/chart" uri="{C3380CC4-5D6E-409C-BE32-E72D297353CC}">
              <c16:uniqueId val="{00000004-8F0D-4DCF-8A4D-4E8C9F800BFF}"/>
            </c:ext>
          </c:extLst>
        </c:ser>
        <c:ser>
          <c:idx val="6"/>
          <c:order val="6"/>
          <c:tx>
            <c:strRef>
              <c:f>'Import. TBB vins pays'!$C$12</c:f>
              <c:strCache>
                <c:ptCount val="1"/>
                <c:pt idx="0">
                  <c:v>Chili</c:v>
                </c:pt>
              </c:strCache>
            </c:strRef>
          </c:tx>
          <c:spPr>
            <a:solidFill>
              <a:schemeClr val="accent3">
                <a:lumMod val="60000"/>
                <a:lumOff val="40000"/>
              </a:schemeClr>
            </a:solidFill>
            <a:ln>
              <a:noFill/>
            </a:ln>
            <a:effectLst/>
          </c:spPr>
          <c:invertIfNegative val="0"/>
          <c:cat>
            <c:strRef>
              <c:f>'Import. TBB vins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pays'!$D$12:$M$12</c:f>
              <c:numCache>
                <c:formatCode>0</c:formatCode>
                <c:ptCount val="10"/>
                <c:pt idx="0">
                  <c:v>35586133</c:v>
                </c:pt>
                <c:pt idx="1">
                  <c:v>37173076</c:v>
                </c:pt>
                <c:pt idx="2">
                  <c:v>38018216</c:v>
                </c:pt>
                <c:pt idx="3">
                  <c:v>41722330</c:v>
                </c:pt>
                <c:pt idx="4">
                  <c:v>41821537</c:v>
                </c:pt>
                <c:pt idx="5">
                  <c:v>31671593</c:v>
                </c:pt>
                <c:pt idx="6">
                  <c:v>36266448</c:v>
                </c:pt>
                <c:pt idx="7">
                  <c:v>62367493</c:v>
                </c:pt>
                <c:pt idx="8">
                  <c:v>50969163</c:v>
                </c:pt>
                <c:pt idx="9">
                  <c:v>54358015</c:v>
                </c:pt>
              </c:numCache>
            </c:numRef>
          </c:val>
          <c:extLst>
            <c:ext xmlns:c16="http://schemas.microsoft.com/office/drawing/2014/chart" uri="{C3380CC4-5D6E-409C-BE32-E72D297353CC}">
              <c16:uniqueId val="{00000005-8F0D-4DCF-8A4D-4E8C9F800BFF}"/>
            </c:ext>
          </c:extLst>
        </c:ser>
        <c:ser>
          <c:idx val="7"/>
          <c:order val="7"/>
          <c:tx>
            <c:strRef>
              <c:f>'Import. TBB vins pays'!$C$13</c:f>
              <c:strCache>
                <c:ptCount val="1"/>
                <c:pt idx="0">
                  <c:v>Argentine</c:v>
                </c:pt>
              </c:strCache>
            </c:strRef>
          </c:tx>
          <c:spPr>
            <a:solidFill>
              <a:schemeClr val="accent3">
                <a:lumMod val="20000"/>
                <a:lumOff val="80000"/>
              </a:schemeClr>
            </a:solidFill>
            <a:ln>
              <a:noFill/>
            </a:ln>
            <a:effectLst/>
          </c:spPr>
          <c:invertIfNegative val="0"/>
          <c:cat>
            <c:strRef>
              <c:f>'Import. TBB vins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pays'!$D$13:$M$13</c:f>
              <c:numCache>
                <c:formatCode>0</c:formatCode>
                <c:ptCount val="10"/>
                <c:pt idx="0">
                  <c:v>22865450</c:v>
                </c:pt>
                <c:pt idx="1">
                  <c:v>26150545</c:v>
                </c:pt>
                <c:pt idx="2">
                  <c:v>18585696</c:v>
                </c:pt>
                <c:pt idx="3">
                  <c:v>19968698</c:v>
                </c:pt>
                <c:pt idx="4">
                  <c:v>22594248</c:v>
                </c:pt>
                <c:pt idx="5">
                  <c:v>20015423</c:v>
                </c:pt>
                <c:pt idx="6">
                  <c:v>22519878</c:v>
                </c:pt>
                <c:pt idx="7">
                  <c:v>29201348</c:v>
                </c:pt>
                <c:pt idx="8">
                  <c:v>28490610</c:v>
                </c:pt>
                <c:pt idx="9">
                  <c:v>23864556</c:v>
                </c:pt>
              </c:numCache>
            </c:numRef>
          </c:val>
          <c:extLst>
            <c:ext xmlns:c16="http://schemas.microsoft.com/office/drawing/2014/chart" uri="{C3380CC4-5D6E-409C-BE32-E72D297353CC}">
              <c16:uniqueId val="{00000006-8F0D-4DCF-8A4D-4E8C9F800BFF}"/>
            </c:ext>
          </c:extLst>
        </c:ser>
        <c:ser>
          <c:idx val="8"/>
          <c:order val="8"/>
          <c:tx>
            <c:strRef>
              <c:f>'Import. TBB vins pays'!$C$14</c:f>
              <c:strCache>
                <c:ptCount val="1"/>
                <c:pt idx="0">
                  <c:v>Irlande</c:v>
                </c:pt>
              </c:strCache>
            </c:strRef>
          </c:tx>
          <c:spPr>
            <a:solidFill>
              <a:schemeClr val="accent5">
                <a:lumMod val="20000"/>
                <a:lumOff val="80000"/>
              </a:schemeClr>
            </a:solidFill>
            <a:ln>
              <a:noFill/>
            </a:ln>
            <a:effectLst/>
          </c:spPr>
          <c:invertIfNegative val="0"/>
          <c:cat>
            <c:strRef>
              <c:f>'Import. TBB vins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pays'!$D$14:$M$14</c:f>
              <c:numCache>
                <c:formatCode>0</c:formatCode>
                <c:ptCount val="10"/>
                <c:pt idx="0">
                  <c:v>8308127</c:v>
                </c:pt>
                <c:pt idx="1">
                  <c:v>10592228</c:v>
                </c:pt>
                <c:pt idx="2">
                  <c:v>9839489</c:v>
                </c:pt>
                <c:pt idx="3">
                  <c:v>14367099</c:v>
                </c:pt>
                <c:pt idx="4">
                  <c:v>15041966</c:v>
                </c:pt>
                <c:pt idx="5">
                  <c:v>10361436</c:v>
                </c:pt>
                <c:pt idx="6">
                  <c:v>16700707</c:v>
                </c:pt>
                <c:pt idx="7">
                  <c:v>6408286</c:v>
                </c:pt>
                <c:pt idx="8">
                  <c:v>3443547</c:v>
                </c:pt>
                <c:pt idx="9">
                  <c:v>11230524</c:v>
                </c:pt>
              </c:numCache>
            </c:numRef>
          </c:val>
          <c:extLst>
            <c:ext xmlns:c16="http://schemas.microsoft.com/office/drawing/2014/chart" uri="{C3380CC4-5D6E-409C-BE32-E72D297353CC}">
              <c16:uniqueId val="{00000007-8F0D-4DCF-8A4D-4E8C9F800BFF}"/>
            </c:ext>
          </c:extLst>
        </c:ser>
        <c:ser>
          <c:idx val="9"/>
          <c:order val="9"/>
          <c:tx>
            <c:strRef>
              <c:f>'Import. TBB vins pays'!$C$15</c:f>
              <c:strCache>
                <c:ptCount val="1"/>
                <c:pt idx="0">
                  <c:v>Guatemala</c:v>
                </c:pt>
              </c:strCache>
            </c:strRef>
          </c:tx>
          <c:spPr>
            <a:solidFill>
              <a:srgbClr val="00CC99"/>
            </a:solidFill>
            <a:ln>
              <a:noFill/>
            </a:ln>
            <a:effectLst/>
          </c:spPr>
          <c:invertIfNegative val="0"/>
          <c:cat>
            <c:strRef>
              <c:f>'Import. TBB vins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pays'!$D$15:$M$15</c:f>
              <c:numCache>
                <c:formatCode>0</c:formatCode>
                <c:ptCount val="10"/>
                <c:pt idx="0">
                  <c:v>17964454</c:v>
                </c:pt>
                <c:pt idx="1">
                  <c:v>18676876</c:v>
                </c:pt>
                <c:pt idx="2">
                  <c:v>22967603</c:v>
                </c:pt>
                <c:pt idx="3">
                  <c:v>20586953</c:v>
                </c:pt>
                <c:pt idx="4">
                  <c:v>17643825</c:v>
                </c:pt>
                <c:pt idx="5">
                  <c:v>13099352</c:v>
                </c:pt>
                <c:pt idx="6">
                  <c:v>16419395</c:v>
                </c:pt>
                <c:pt idx="7">
                  <c:v>5785447</c:v>
                </c:pt>
                <c:pt idx="8">
                  <c:v>9484117</c:v>
                </c:pt>
                <c:pt idx="9">
                  <c:v>6827679</c:v>
                </c:pt>
              </c:numCache>
            </c:numRef>
          </c:val>
          <c:extLst>
            <c:ext xmlns:c16="http://schemas.microsoft.com/office/drawing/2014/chart" uri="{C3380CC4-5D6E-409C-BE32-E72D297353CC}">
              <c16:uniqueId val="{00000008-8F0D-4DCF-8A4D-4E8C9F800BFF}"/>
            </c:ext>
          </c:extLst>
        </c:ser>
        <c:ser>
          <c:idx val="10"/>
          <c:order val="10"/>
          <c:tx>
            <c:strRef>
              <c:f>'Import. TBB vins pays'!$C$16</c:f>
              <c:strCache>
                <c:ptCount val="1"/>
                <c:pt idx="0">
                  <c:v>Allemagne</c:v>
                </c:pt>
              </c:strCache>
            </c:strRef>
          </c:tx>
          <c:spPr>
            <a:solidFill>
              <a:schemeClr val="tx2">
                <a:lumMod val="60000"/>
                <a:lumOff val="40000"/>
              </a:schemeClr>
            </a:solidFill>
            <a:ln>
              <a:noFill/>
            </a:ln>
            <a:effectLst/>
          </c:spPr>
          <c:invertIfNegative val="0"/>
          <c:cat>
            <c:strRef>
              <c:f>'Import. TBB vins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pays'!$D$16:$M$16</c:f>
              <c:numCache>
                <c:formatCode>0</c:formatCode>
                <c:ptCount val="10"/>
                <c:pt idx="0">
                  <c:v>7205012</c:v>
                </c:pt>
                <c:pt idx="1">
                  <c:v>6697228</c:v>
                </c:pt>
                <c:pt idx="2">
                  <c:v>7712453</c:v>
                </c:pt>
                <c:pt idx="3">
                  <c:v>6368714</c:v>
                </c:pt>
                <c:pt idx="4">
                  <c:v>6721198</c:v>
                </c:pt>
                <c:pt idx="5">
                  <c:v>4634495</c:v>
                </c:pt>
                <c:pt idx="6">
                  <c:v>5818315</c:v>
                </c:pt>
                <c:pt idx="7">
                  <c:v>6657550</c:v>
                </c:pt>
                <c:pt idx="8">
                  <c:v>4627650</c:v>
                </c:pt>
                <c:pt idx="9">
                  <c:v>4383733</c:v>
                </c:pt>
              </c:numCache>
            </c:numRef>
          </c:val>
          <c:extLst>
            <c:ext xmlns:c16="http://schemas.microsoft.com/office/drawing/2014/chart" uri="{C3380CC4-5D6E-409C-BE32-E72D297353CC}">
              <c16:uniqueId val="{00000009-8F0D-4DCF-8A4D-4E8C9F800BFF}"/>
            </c:ext>
          </c:extLst>
        </c:ser>
        <c:ser>
          <c:idx val="11"/>
          <c:order val="11"/>
          <c:tx>
            <c:strRef>
              <c:f>'Import. TBB vins pays'!$C$17</c:f>
              <c:strCache>
                <c:ptCount val="1"/>
                <c:pt idx="0">
                  <c:v>Autres</c:v>
                </c:pt>
              </c:strCache>
            </c:strRef>
          </c:tx>
          <c:spPr>
            <a:solidFill>
              <a:schemeClr val="bg1">
                <a:lumMod val="85000"/>
              </a:schemeClr>
            </a:solidFill>
            <a:ln>
              <a:noFill/>
            </a:ln>
            <a:effectLst/>
          </c:spPr>
          <c:invertIfNegative val="0"/>
          <c:cat>
            <c:strRef>
              <c:f>'Import. TBB vins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vins pays'!$D$17:$M$17</c:f>
              <c:numCache>
                <c:formatCode>0</c:formatCode>
                <c:ptCount val="10"/>
                <c:pt idx="0">
                  <c:v>55072137</c:v>
                </c:pt>
                <c:pt idx="1">
                  <c:v>54438481</c:v>
                </c:pt>
                <c:pt idx="2">
                  <c:v>52028383</c:v>
                </c:pt>
                <c:pt idx="3">
                  <c:v>57856821</c:v>
                </c:pt>
                <c:pt idx="4">
                  <c:v>63910557</c:v>
                </c:pt>
                <c:pt idx="5">
                  <c:v>56696016</c:v>
                </c:pt>
                <c:pt idx="6">
                  <c:v>38156394</c:v>
                </c:pt>
                <c:pt idx="7">
                  <c:v>12356194</c:v>
                </c:pt>
                <c:pt idx="8">
                  <c:v>12149687</c:v>
                </c:pt>
                <c:pt idx="9">
                  <c:v>12899938</c:v>
                </c:pt>
              </c:numCache>
            </c:numRef>
          </c:val>
          <c:extLst>
            <c:ext xmlns:c16="http://schemas.microsoft.com/office/drawing/2014/chart" uri="{C3380CC4-5D6E-409C-BE32-E72D297353CC}">
              <c16:uniqueId val="{0000000A-8F0D-4DCF-8A4D-4E8C9F800BFF}"/>
            </c:ext>
          </c:extLst>
        </c:ser>
        <c:dLbls>
          <c:showLegendKey val="0"/>
          <c:showVal val="0"/>
          <c:showCatName val="0"/>
          <c:showSerName val="0"/>
          <c:showPercent val="0"/>
          <c:showBubbleSize val="0"/>
        </c:dLbls>
        <c:gapWidth val="150"/>
        <c:overlap val="100"/>
        <c:axId val="519150024"/>
        <c:axId val="519147280"/>
        <c:extLst>
          <c:ext xmlns:c15="http://schemas.microsoft.com/office/drawing/2012/chart" uri="{02D57815-91ED-43cb-92C2-25804820EDAC}">
            <c15:filteredBarSeries>
              <c15:ser>
                <c:idx val="0"/>
                <c:order val="0"/>
                <c:tx>
                  <c:strRef>
                    <c:extLst>
                      <c:ext uri="{02D57815-91ED-43cb-92C2-25804820EDAC}">
                        <c15:formulaRef>
                          <c15:sqref>'Import. TBB vins pays'!$C$5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TBB vins pays'!$D$4:$M$4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TBB vins pays'!$D$5:$M$5</c15:sqref>
                        </c15:formulaRef>
                      </c:ext>
                    </c:extLst>
                    <c:numCache>
                      <c:formatCode>0</c:formatCode>
                      <c:ptCount val="10"/>
                      <c:pt idx="0">
                        <c:v>808319733</c:v>
                      </c:pt>
                      <c:pt idx="1">
                        <c:v>784009530</c:v>
                      </c:pt>
                      <c:pt idx="2">
                        <c:v>774816568</c:v>
                      </c:pt>
                      <c:pt idx="3">
                        <c:v>794480963</c:v>
                      </c:pt>
                      <c:pt idx="4">
                        <c:v>746163254</c:v>
                      </c:pt>
                      <c:pt idx="5">
                        <c:v>622555887</c:v>
                      </c:pt>
                      <c:pt idx="6">
                        <c:v>702001160</c:v>
                      </c:pt>
                      <c:pt idx="7">
                        <c:v>957320518</c:v>
                      </c:pt>
                      <c:pt idx="8">
                        <c:v>868888511</c:v>
                      </c:pt>
                      <c:pt idx="9">
                        <c:v>841323404</c:v>
                      </c:pt>
                    </c:numCache>
                  </c:numRef>
                </c:val>
                <c:extLst>
                  <c:ext xmlns:c16="http://schemas.microsoft.com/office/drawing/2014/chart" uri="{C3380CC4-5D6E-409C-BE32-E72D297353CC}">
                    <c16:uniqueId val="{0000000B-8F0D-4DCF-8A4D-4E8C9F800BFF}"/>
                  </c:ext>
                </c:extLst>
              </c15:ser>
            </c15:filteredBarSeries>
          </c:ext>
        </c:extLst>
      </c:barChart>
      <c:catAx>
        <c:axId val="519150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9147280"/>
        <c:crosses val="autoZero"/>
        <c:auto val="1"/>
        <c:lblAlgn val="ctr"/>
        <c:lblOffset val="100"/>
        <c:noMultiLvlLbl val="0"/>
      </c:catAx>
      <c:valAx>
        <c:axId val="519147280"/>
        <c:scaling>
          <c:orientation val="minMax"/>
          <c:max val="100000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9150024"/>
        <c:crosses val="autoZero"/>
        <c:crossBetween val="between"/>
        <c:dispUnits>
          <c:builtInUnit val="m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Millions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862333745727421"/>
          <c:y val="4.2737683584403288E-2"/>
          <c:w val="0.75603221227922368"/>
          <c:h val="0.44489821491776682"/>
        </c:manualLayout>
      </c:layout>
      <c:barChart>
        <c:barDir val="col"/>
        <c:grouping val="stacked"/>
        <c:varyColors val="0"/>
        <c:ser>
          <c:idx val="3"/>
          <c:order val="3"/>
          <c:tx>
            <c:strRef>
              <c:f>'Import. 2208 - spirit.'!$C$53</c:f>
              <c:strCache>
                <c:ptCount val="1"/>
                <c:pt idx="0">
                  <c:v>Royaume-Uni</c:v>
                </c:pt>
              </c:strCache>
            </c:strRef>
          </c:tx>
          <c:spPr>
            <a:solidFill>
              <a:schemeClr val="accent4"/>
            </a:solidFill>
            <a:ln>
              <a:noFill/>
            </a:ln>
            <a:effectLst/>
          </c:spPr>
          <c:invertIfNegative val="0"/>
          <c:cat>
            <c:strRef>
              <c:f>'Import. 2208 - spirit.'!$D$50:$M$50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spirit.'!$D$53:$M$53</c:f>
              <c:numCache>
                <c:formatCode>0</c:formatCode>
                <c:ptCount val="10"/>
                <c:pt idx="0">
                  <c:v>41443344</c:v>
                </c:pt>
                <c:pt idx="1">
                  <c:v>44281618</c:v>
                </c:pt>
                <c:pt idx="2">
                  <c:v>40701589</c:v>
                </c:pt>
                <c:pt idx="3">
                  <c:v>41087909</c:v>
                </c:pt>
                <c:pt idx="4">
                  <c:v>41290041</c:v>
                </c:pt>
                <c:pt idx="5">
                  <c:v>27408568</c:v>
                </c:pt>
                <c:pt idx="6">
                  <c:v>35832677</c:v>
                </c:pt>
                <c:pt idx="7">
                  <c:v>33425762</c:v>
                </c:pt>
                <c:pt idx="8">
                  <c:v>26153938</c:v>
                </c:pt>
                <c:pt idx="9">
                  <c:v>21190653</c:v>
                </c:pt>
              </c:numCache>
            </c:numRef>
          </c:val>
          <c:extLst>
            <c:ext xmlns:c16="http://schemas.microsoft.com/office/drawing/2014/chart" uri="{C3380CC4-5D6E-409C-BE32-E72D297353CC}">
              <c16:uniqueId val="{00000000-DEF0-4610-BC84-0006B00CFCDD}"/>
            </c:ext>
          </c:extLst>
        </c:ser>
        <c:ser>
          <c:idx val="4"/>
          <c:order val="4"/>
          <c:tx>
            <c:strRef>
              <c:f>'Import. 2208 - spirit.'!$C$54</c:f>
              <c:strCache>
                <c:ptCount val="1"/>
                <c:pt idx="0">
                  <c:v>États-Unis</c:v>
                </c:pt>
              </c:strCache>
            </c:strRef>
          </c:tx>
          <c:spPr>
            <a:solidFill>
              <a:srgbClr val="00B050"/>
            </a:solidFill>
            <a:ln>
              <a:noFill/>
            </a:ln>
            <a:effectLst/>
          </c:spPr>
          <c:invertIfNegative val="0"/>
          <c:cat>
            <c:strRef>
              <c:f>'Import. 2208 - spirit.'!$D$50:$M$50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spirit.'!$D$54:$M$54</c:f>
              <c:numCache>
                <c:formatCode>0</c:formatCode>
                <c:ptCount val="10"/>
                <c:pt idx="0">
                  <c:v>9072602</c:v>
                </c:pt>
                <c:pt idx="1">
                  <c:v>5970494</c:v>
                </c:pt>
                <c:pt idx="2">
                  <c:v>6180774</c:v>
                </c:pt>
                <c:pt idx="3">
                  <c:v>7379262</c:v>
                </c:pt>
                <c:pt idx="4">
                  <c:v>9642381</c:v>
                </c:pt>
                <c:pt idx="5">
                  <c:v>10004950</c:v>
                </c:pt>
                <c:pt idx="6">
                  <c:v>10960120</c:v>
                </c:pt>
                <c:pt idx="7">
                  <c:v>12422142</c:v>
                </c:pt>
                <c:pt idx="8">
                  <c:v>11411304</c:v>
                </c:pt>
                <c:pt idx="9">
                  <c:v>9396233</c:v>
                </c:pt>
              </c:numCache>
            </c:numRef>
          </c:val>
          <c:extLst>
            <c:ext xmlns:c16="http://schemas.microsoft.com/office/drawing/2014/chart" uri="{C3380CC4-5D6E-409C-BE32-E72D297353CC}">
              <c16:uniqueId val="{00000001-DEF0-4610-BC84-0006B00CFCDD}"/>
            </c:ext>
          </c:extLst>
        </c:ser>
        <c:ser>
          <c:idx val="5"/>
          <c:order val="5"/>
          <c:tx>
            <c:strRef>
              <c:f>'Import. 2208 - spirit.'!$C$55</c:f>
              <c:strCache>
                <c:ptCount val="1"/>
                <c:pt idx="0">
                  <c:v>Espagne</c:v>
                </c:pt>
              </c:strCache>
            </c:strRef>
          </c:tx>
          <c:spPr>
            <a:solidFill>
              <a:schemeClr val="accent5"/>
            </a:solidFill>
            <a:ln>
              <a:noFill/>
            </a:ln>
            <a:effectLst/>
          </c:spPr>
          <c:invertIfNegative val="0"/>
          <c:cat>
            <c:strRef>
              <c:f>'Import. 2208 - spirit.'!$D$50:$M$50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spirit.'!$D$55:$M$55</c:f>
              <c:numCache>
                <c:formatCode>0</c:formatCode>
                <c:ptCount val="10"/>
                <c:pt idx="0">
                  <c:v>11249721</c:v>
                </c:pt>
                <c:pt idx="1">
                  <c:v>10285307</c:v>
                </c:pt>
                <c:pt idx="2">
                  <c:v>10132890</c:v>
                </c:pt>
                <c:pt idx="3">
                  <c:v>11438004</c:v>
                </c:pt>
                <c:pt idx="4">
                  <c:v>13153164</c:v>
                </c:pt>
                <c:pt idx="5">
                  <c:v>9037746</c:v>
                </c:pt>
                <c:pt idx="6">
                  <c:v>8402620</c:v>
                </c:pt>
                <c:pt idx="7">
                  <c:v>2351456</c:v>
                </c:pt>
                <c:pt idx="8">
                  <c:v>2794797</c:v>
                </c:pt>
                <c:pt idx="9">
                  <c:v>6530906</c:v>
                </c:pt>
              </c:numCache>
            </c:numRef>
          </c:val>
          <c:extLst>
            <c:ext xmlns:c16="http://schemas.microsoft.com/office/drawing/2014/chart" uri="{C3380CC4-5D6E-409C-BE32-E72D297353CC}">
              <c16:uniqueId val="{00000002-DEF0-4610-BC84-0006B00CFCDD}"/>
            </c:ext>
          </c:extLst>
        </c:ser>
        <c:ser>
          <c:idx val="6"/>
          <c:order val="6"/>
          <c:tx>
            <c:strRef>
              <c:f>'Import. 2208 - spirit.'!$C$56</c:f>
              <c:strCache>
                <c:ptCount val="1"/>
                <c:pt idx="0">
                  <c:v>France</c:v>
                </c:pt>
              </c:strCache>
            </c:strRef>
          </c:tx>
          <c:spPr>
            <a:solidFill>
              <a:srgbClr val="00B0F0"/>
            </a:solidFill>
            <a:ln>
              <a:noFill/>
            </a:ln>
            <a:effectLst/>
          </c:spPr>
          <c:invertIfNegative val="0"/>
          <c:cat>
            <c:strRef>
              <c:f>'Import. 2208 - spirit.'!$D$50:$M$50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spirit.'!$D$56:$M$56</c:f>
              <c:numCache>
                <c:formatCode>0</c:formatCode>
                <c:ptCount val="10"/>
                <c:pt idx="0">
                  <c:v>1547742</c:v>
                </c:pt>
                <c:pt idx="1">
                  <c:v>2215671</c:v>
                </c:pt>
                <c:pt idx="2">
                  <c:v>1816755</c:v>
                </c:pt>
                <c:pt idx="3">
                  <c:v>1920874</c:v>
                </c:pt>
                <c:pt idx="4">
                  <c:v>1587433</c:v>
                </c:pt>
                <c:pt idx="5">
                  <c:v>809181</c:v>
                </c:pt>
                <c:pt idx="6">
                  <c:v>1210810</c:v>
                </c:pt>
                <c:pt idx="7">
                  <c:v>1230299</c:v>
                </c:pt>
                <c:pt idx="8">
                  <c:v>1057968</c:v>
                </c:pt>
                <c:pt idx="9">
                  <c:v>1657915</c:v>
                </c:pt>
              </c:numCache>
            </c:numRef>
          </c:val>
          <c:extLst>
            <c:ext xmlns:c16="http://schemas.microsoft.com/office/drawing/2014/chart" uri="{C3380CC4-5D6E-409C-BE32-E72D297353CC}">
              <c16:uniqueId val="{00000003-DEF0-4610-BC84-0006B00CFCDD}"/>
            </c:ext>
          </c:extLst>
        </c:ser>
        <c:ser>
          <c:idx val="7"/>
          <c:order val="7"/>
          <c:tx>
            <c:strRef>
              <c:f>'Import. 2208 - spirit.'!$C$57</c:f>
              <c:strCache>
                <c:ptCount val="1"/>
                <c:pt idx="0">
                  <c:v>Irlande</c:v>
                </c:pt>
              </c:strCache>
            </c:strRef>
          </c:tx>
          <c:spPr>
            <a:solidFill>
              <a:schemeClr val="accent5">
                <a:lumMod val="40000"/>
                <a:lumOff val="60000"/>
              </a:schemeClr>
            </a:solidFill>
            <a:ln>
              <a:noFill/>
            </a:ln>
            <a:effectLst/>
          </c:spPr>
          <c:invertIfNegative val="0"/>
          <c:cat>
            <c:strRef>
              <c:f>'Import. 2208 - spirit.'!$D$50:$M$50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spirit.'!$D$57:$M$57</c:f>
              <c:numCache>
                <c:formatCode>0</c:formatCode>
                <c:ptCount val="10"/>
                <c:pt idx="0">
                  <c:v>1930282</c:v>
                </c:pt>
                <c:pt idx="1">
                  <c:v>2725224</c:v>
                </c:pt>
                <c:pt idx="2">
                  <c:v>2096574</c:v>
                </c:pt>
                <c:pt idx="3">
                  <c:v>2798564</c:v>
                </c:pt>
                <c:pt idx="4">
                  <c:v>2397944</c:v>
                </c:pt>
                <c:pt idx="5">
                  <c:v>1957531</c:v>
                </c:pt>
                <c:pt idx="6">
                  <c:v>3137894</c:v>
                </c:pt>
                <c:pt idx="7">
                  <c:v>369768</c:v>
                </c:pt>
                <c:pt idx="8">
                  <c:v>56734</c:v>
                </c:pt>
                <c:pt idx="9">
                  <c:v>1186867</c:v>
                </c:pt>
              </c:numCache>
            </c:numRef>
          </c:val>
          <c:extLst>
            <c:ext xmlns:c16="http://schemas.microsoft.com/office/drawing/2014/chart" uri="{C3380CC4-5D6E-409C-BE32-E72D297353CC}">
              <c16:uniqueId val="{00000004-DEF0-4610-BC84-0006B00CFCDD}"/>
            </c:ext>
          </c:extLst>
        </c:ser>
        <c:ser>
          <c:idx val="8"/>
          <c:order val="8"/>
          <c:tx>
            <c:strRef>
              <c:f>'Import. 2208 - spirit.'!$C$58</c:f>
              <c:strCache>
                <c:ptCount val="1"/>
                <c:pt idx="0">
                  <c:v>Italie</c:v>
                </c:pt>
              </c:strCache>
            </c:strRef>
          </c:tx>
          <c:spPr>
            <a:solidFill>
              <a:schemeClr val="accent5">
                <a:lumMod val="40000"/>
                <a:lumOff val="60000"/>
              </a:schemeClr>
            </a:solidFill>
            <a:ln>
              <a:noFill/>
            </a:ln>
            <a:effectLst/>
          </c:spPr>
          <c:invertIfNegative val="0"/>
          <c:cat>
            <c:strRef>
              <c:f>'Import. 2208 - spirit.'!$D$50:$M$50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spirit.'!$D$58:$M$58</c:f>
              <c:numCache>
                <c:formatCode>0</c:formatCode>
                <c:ptCount val="10"/>
                <c:pt idx="0">
                  <c:v>583553</c:v>
                </c:pt>
                <c:pt idx="1">
                  <c:v>734429</c:v>
                </c:pt>
                <c:pt idx="2">
                  <c:v>806591</c:v>
                </c:pt>
                <c:pt idx="3">
                  <c:v>1014644</c:v>
                </c:pt>
                <c:pt idx="4">
                  <c:v>1310163</c:v>
                </c:pt>
                <c:pt idx="5">
                  <c:v>605904</c:v>
                </c:pt>
                <c:pt idx="6">
                  <c:v>1338857</c:v>
                </c:pt>
                <c:pt idx="7">
                  <c:v>714200</c:v>
                </c:pt>
                <c:pt idx="8">
                  <c:v>663817</c:v>
                </c:pt>
                <c:pt idx="9">
                  <c:v>667073</c:v>
                </c:pt>
              </c:numCache>
            </c:numRef>
          </c:val>
          <c:extLst>
            <c:ext xmlns:c16="http://schemas.microsoft.com/office/drawing/2014/chart" uri="{C3380CC4-5D6E-409C-BE32-E72D297353CC}">
              <c16:uniqueId val="{00000005-DEF0-4610-BC84-0006B00CFCDD}"/>
            </c:ext>
          </c:extLst>
        </c:ser>
        <c:ser>
          <c:idx val="9"/>
          <c:order val="9"/>
          <c:tx>
            <c:strRef>
              <c:f>'Import. 2208 - spirit.'!$C$59</c:f>
              <c:strCache>
                <c:ptCount val="1"/>
                <c:pt idx="0">
                  <c:v>Guatemala</c:v>
                </c:pt>
              </c:strCache>
            </c:strRef>
          </c:tx>
          <c:spPr>
            <a:solidFill>
              <a:srgbClr val="00CC99"/>
            </a:solidFill>
            <a:ln>
              <a:noFill/>
            </a:ln>
            <a:effectLst/>
          </c:spPr>
          <c:invertIfNegative val="0"/>
          <c:cat>
            <c:strRef>
              <c:f>'Import. 2208 - spirit.'!$D$50:$M$50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spirit.'!$D$59:$M$59</c:f>
              <c:numCache>
                <c:formatCode>0</c:formatCode>
                <c:ptCount val="10"/>
                <c:pt idx="0">
                  <c:v>2442022</c:v>
                </c:pt>
                <c:pt idx="1">
                  <c:v>2042128</c:v>
                </c:pt>
                <c:pt idx="2">
                  <c:v>2912644</c:v>
                </c:pt>
                <c:pt idx="3">
                  <c:v>3316821</c:v>
                </c:pt>
                <c:pt idx="4">
                  <c:v>1999597</c:v>
                </c:pt>
                <c:pt idx="5">
                  <c:v>1554149</c:v>
                </c:pt>
                <c:pt idx="6">
                  <c:v>1303542</c:v>
                </c:pt>
                <c:pt idx="7">
                  <c:v>451165</c:v>
                </c:pt>
                <c:pt idx="8">
                  <c:v>586846</c:v>
                </c:pt>
                <c:pt idx="9">
                  <c:v>236732</c:v>
                </c:pt>
              </c:numCache>
            </c:numRef>
          </c:val>
          <c:extLst>
            <c:ext xmlns:c16="http://schemas.microsoft.com/office/drawing/2014/chart" uri="{C3380CC4-5D6E-409C-BE32-E72D297353CC}">
              <c16:uniqueId val="{00000006-DEF0-4610-BC84-0006B00CFCDD}"/>
            </c:ext>
          </c:extLst>
        </c:ser>
        <c:ser>
          <c:idx val="10"/>
          <c:order val="10"/>
          <c:tx>
            <c:strRef>
              <c:f>'Import. 2208 - spirit.'!$C$60</c:f>
              <c:strCache>
                <c:ptCount val="1"/>
                <c:pt idx="0">
                  <c:v>Corée du Sud</c:v>
                </c:pt>
              </c:strCache>
            </c:strRef>
          </c:tx>
          <c:spPr>
            <a:solidFill>
              <a:srgbClr val="FFFF99"/>
            </a:solidFill>
            <a:ln>
              <a:noFill/>
            </a:ln>
            <a:effectLst/>
          </c:spPr>
          <c:invertIfNegative val="0"/>
          <c:cat>
            <c:strRef>
              <c:f>'Import. 2208 - spirit.'!$D$50:$M$50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spirit.'!$D$60:$M$60</c:f>
              <c:numCache>
                <c:formatCode>0</c:formatCode>
                <c:ptCount val="10"/>
                <c:pt idx="0">
                  <c:v>185915</c:v>
                </c:pt>
                <c:pt idx="1">
                  <c:v>158286</c:v>
                </c:pt>
                <c:pt idx="2">
                  <c:v>187078</c:v>
                </c:pt>
                <c:pt idx="3">
                  <c:v>5935648</c:v>
                </c:pt>
                <c:pt idx="4">
                  <c:v>160457</c:v>
                </c:pt>
                <c:pt idx="5">
                  <c:v>7407612</c:v>
                </c:pt>
                <c:pt idx="6">
                  <c:v>449933</c:v>
                </c:pt>
                <c:pt idx="7">
                  <c:v>0</c:v>
                </c:pt>
                <c:pt idx="8">
                  <c:v>0</c:v>
                </c:pt>
                <c:pt idx="9">
                  <c:v>195094</c:v>
                </c:pt>
              </c:numCache>
            </c:numRef>
          </c:val>
          <c:extLst>
            <c:ext xmlns:c16="http://schemas.microsoft.com/office/drawing/2014/chart" uri="{C3380CC4-5D6E-409C-BE32-E72D297353CC}">
              <c16:uniqueId val="{00000007-DEF0-4610-BC84-0006B00CFCDD}"/>
            </c:ext>
          </c:extLst>
        </c:ser>
        <c:ser>
          <c:idx val="11"/>
          <c:order val="11"/>
          <c:tx>
            <c:strRef>
              <c:f>'Import. 2208 - spirit.'!$C$61</c:f>
              <c:strCache>
                <c:ptCount val="1"/>
                <c:pt idx="0">
                  <c:v>Canada</c:v>
                </c:pt>
              </c:strCache>
            </c:strRef>
          </c:tx>
          <c:spPr>
            <a:solidFill>
              <a:srgbClr val="92D050"/>
            </a:solidFill>
            <a:ln>
              <a:noFill/>
            </a:ln>
            <a:effectLst/>
          </c:spPr>
          <c:invertIfNegative val="0"/>
          <c:cat>
            <c:strRef>
              <c:f>'Import. 2208 - spirit.'!$D$50:$M$50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spirit.'!$D$61:$M$61</c:f>
              <c:numCache>
                <c:formatCode>0</c:formatCode>
                <c:ptCount val="10"/>
                <c:pt idx="0">
                  <c:v>980531</c:v>
                </c:pt>
                <c:pt idx="1">
                  <c:v>1351754</c:v>
                </c:pt>
                <c:pt idx="2">
                  <c:v>996956</c:v>
                </c:pt>
                <c:pt idx="3">
                  <c:v>1064968</c:v>
                </c:pt>
                <c:pt idx="4">
                  <c:v>1051184</c:v>
                </c:pt>
                <c:pt idx="5">
                  <c:v>880479</c:v>
                </c:pt>
                <c:pt idx="6">
                  <c:v>1099790</c:v>
                </c:pt>
                <c:pt idx="7">
                  <c:v>110088</c:v>
                </c:pt>
                <c:pt idx="8">
                  <c:v>26451</c:v>
                </c:pt>
                <c:pt idx="9">
                  <c:v>154782</c:v>
                </c:pt>
              </c:numCache>
            </c:numRef>
          </c:val>
          <c:extLst>
            <c:ext xmlns:c16="http://schemas.microsoft.com/office/drawing/2014/chart" uri="{C3380CC4-5D6E-409C-BE32-E72D297353CC}">
              <c16:uniqueId val="{00000008-DEF0-4610-BC84-0006B00CFCDD}"/>
            </c:ext>
          </c:extLst>
        </c:ser>
        <c:ser>
          <c:idx val="12"/>
          <c:order val="12"/>
          <c:tx>
            <c:strRef>
              <c:f>'Import. 2208 - spirit.'!$C$62</c:f>
              <c:strCache>
                <c:ptCount val="1"/>
                <c:pt idx="0">
                  <c:v>Pologne</c:v>
                </c:pt>
              </c:strCache>
            </c:strRef>
          </c:tx>
          <c:spPr>
            <a:solidFill>
              <a:schemeClr val="accent5">
                <a:lumMod val="75000"/>
              </a:schemeClr>
            </a:solidFill>
            <a:ln>
              <a:noFill/>
            </a:ln>
            <a:effectLst/>
          </c:spPr>
          <c:invertIfNegative val="0"/>
          <c:cat>
            <c:strRef>
              <c:f>'Import. 2208 - spirit.'!$D$50:$M$50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spirit.'!$D$62:$M$62</c:f>
              <c:numCache>
                <c:formatCode>0</c:formatCode>
                <c:ptCount val="10"/>
                <c:pt idx="0">
                  <c:v>715529</c:v>
                </c:pt>
                <c:pt idx="1">
                  <c:v>963991</c:v>
                </c:pt>
                <c:pt idx="2">
                  <c:v>821597</c:v>
                </c:pt>
                <c:pt idx="3">
                  <c:v>736870</c:v>
                </c:pt>
                <c:pt idx="4">
                  <c:v>672234</c:v>
                </c:pt>
                <c:pt idx="5">
                  <c:v>628457</c:v>
                </c:pt>
                <c:pt idx="6">
                  <c:v>673437</c:v>
                </c:pt>
                <c:pt idx="7">
                  <c:v>34383</c:v>
                </c:pt>
                <c:pt idx="8">
                  <c:v>0</c:v>
                </c:pt>
                <c:pt idx="9">
                  <c:v>72530</c:v>
                </c:pt>
              </c:numCache>
            </c:numRef>
          </c:val>
          <c:extLst>
            <c:ext xmlns:c16="http://schemas.microsoft.com/office/drawing/2014/chart" uri="{C3380CC4-5D6E-409C-BE32-E72D297353CC}">
              <c16:uniqueId val="{00000009-DEF0-4610-BC84-0006B00CFCDD}"/>
            </c:ext>
          </c:extLst>
        </c:ser>
        <c:ser>
          <c:idx val="13"/>
          <c:order val="13"/>
          <c:tx>
            <c:strRef>
              <c:f>'Import. 2208 - spirit.'!$C$63</c:f>
              <c:strCache>
                <c:ptCount val="1"/>
                <c:pt idx="0">
                  <c:v>Autres</c:v>
                </c:pt>
              </c:strCache>
            </c:strRef>
          </c:tx>
          <c:spPr>
            <a:solidFill>
              <a:schemeClr val="bg1">
                <a:lumMod val="85000"/>
              </a:schemeClr>
            </a:solidFill>
            <a:ln>
              <a:noFill/>
            </a:ln>
            <a:effectLst/>
          </c:spPr>
          <c:invertIfNegative val="0"/>
          <c:cat>
            <c:strRef>
              <c:f>'Import. 2208 - spirit.'!$D$50:$M$50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spirit.'!$D$63:$M$63</c:f>
              <c:numCache>
                <c:formatCode>0</c:formatCode>
                <c:ptCount val="10"/>
                <c:pt idx="0">
                  <c:v>8285350</c:v>
                </c:pt>
                <c:pt idx="1">
                  <c:v>7457668</c:v>
                </c:pt>
                <c:pt idx="2">
                  <c:v>7866233</c:v>
                </c:pt>
                <c:pt idx="3">
                  <c:v>7765478</c:v>
                </c:pt>
                <c:pt idx="4">
                  <c:v>7652375</c:v>
                </c:pt>
                <c:pt idx="5">
                  <c:v>5926975</c:v>
                </c:pt>
                <c:pt idx="6">
                  <c:v>7320802</c:v>
                </c:pt>
                <c:pt idx="7">
                  <c:v>24509310</c:v>
                </c:pt>
                <c:pt idx="8">
                  <c:v>22801694</c:v>
                </c:pt>
                <c:pt idx="9">
                  <c:v>9972</c:v>
                </c:pt>
              </c:numCache>
            </c:numRef>
          </c:val>
          <c:extLst>
            <c:ext xmlns:c16="http://schemas.microsoft.com/office/drawing/2014/chart" uri="{C3380CC4-5D6E-409C-BE32-E72D297353CC}">
              <c16:uniqueId val="{0000000A-DEF0-4610-BC84-0006B00CFCDD}"/>
            </c:ext>
          </c:extLst>
        </c:ser>
        <c:dLbls>
          <c:showLegendKey val="0"/>
          <c:showVal val="0"/>
          <c:showCatName val="0"/>
          <c:showSerName val="0"/>
          <c:showPercent val="0"/>
          <c:showBubbleSize val="0"/>
        </c:dLbls>
        <c:gapWidth val="150"/>
        <c:overlap val="100"/>
        <c:axId val="527488456"/>
        <c:axId val="527486104"/>
        <c:extLst>
          <c:ext xmlns:c15="http://schemas.microsoft.com/office/drawing/2012/chart" uri="{02D57815-91ED-43cb-92C2-25804820EDAC}">
            <c15:filteredBarSeries>
              <c15:ser>
                <c:idx val="0"/>
                <c:order val="0"/>
                <c:tx>
                  <c:strRef>
                    <c:extLst>
                      <c:ext uri="{02D57815-91ED-43cb-92C2-25804820EDAC}">
                        <c15:formulaRef>
                          <c15:sqref>'Import. 2208 - spirit.'!$C$50</c15:sqref>
                        </c15:formulaRef>
                      </c:ext>
                    </c:extLst>
                    <c:strCache>
                      <c:ptCount val="1"/>
                      <c:pt idx="0">
                        <c:v>Valeurs</c:v>
                      </c:pt>
                    </c:strCache>
                  </c:strRef>
                </c:tx>
                <c:spPr>
                  <a:solidFill>
                    <a:schemeClr val="accent1"/>
                  </a:solidFill>
                  <a:ln>
                    <a:noFill/>
                  </a:ln>
                  <a:effectLst/>
                </c:spPr>
                <c:invertIfNegative val="0"/>
                <c:cat>
                  <c:strRef>
                    <c:extLst>
                      <c:ext uri="{02D57815-91ED-43cb-92C2-25804820EDAC}">
                        <c15:formulaRef>
                          <c15:sqref>'Import. 2208 - spirit.'!$D$50:$M$50</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2208 - spirit.'!$D$50:$M$50</c15:sqref>
                        </c15:formulaRef>
                      </c:ext>
                    </c:extLst>
                    <c:numCache>
                      <c:formatCode>General</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B-DEF0-4610-BC84-0006B00CFCDD}"/>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2208 - spirit.'!$C$51</c15:sqref>
                        </c15:formulaRef>
                      </c:ext>
                    </c:extLst>
                    <c:strCache>
                      <c:ptCount val="1"/>
                      <c:pt idx="0">
                        <c:v>Monde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2208 - spirit.'!$D$50:$M$50</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2208 - spirit.'!$D$51:$M$51</c15:sqref>
                        </c15:formulaRef>
                      </c:ext>
                    </c:extLst>
                    <c:numCache>
                      <c:formatCode>0</c:formatCode>
                      <c:ptCount val="10"/>
                      <c:pt idx="0">
                        <c:v>78436591</c:v>
                      </c:pt>
                      <c:pt idx="1">
                        <c:v>78186570</c:v>
                      </c:pt>
                      <c:pt idx="2">
                        <c:v>74519681</c:v>
                      </c:pt>
                      <c:pt idx="3">
                        <c:v>84459042</c:v>
                      </c:pt>
                      <c:pt idx="4">
                        <c:v>80916973</c:v>
                      </c:pt>
                      <c:pt idx="5">
                        <c:v>66221552</c:v>
                      </c:pt>
                      <c:pt idx="6">
                        <c:v>71730482</c:v>
                      </c:pt>
                      <c:pt idx="7">
                        <c:v>75618573</c:v>
                      </c:pt>
                      <c:pt idx="8">
                        <c:v>65553549</c:v>
                      </c:pt>
                      <c:pt idx="9">
                        <c:v>41298757</c:v>
                      </c:pt>
                    </c:numCache>
                  </c:numRef>
                </c:val>
                <c:extLst xmlns:c15="http://schemas.microsoft.com/office/drawing/2012/chart">
                  <c:ext xmlns:c16="http://schemas.microsoft.com/office/drawing/2014/chart" uri="{C3380CC4-5D6E-409C-BE32-E72D297353CC}">
                    <c16:uniqueId val="{0000000C-DEF0-4610-BC84-0006B00CFCDD}"/>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'Import. 2208 - spirit.'!$C$52</c15:sqref>
                        </c15:formulaRef>
                      </c:ext>
                    </c:extLst>
                    <c:strCache>
                      <c:ptCount val="1"/>
                      <c:pt idx="0">
                        <c:v>Union européenne</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'Import. 2208 - spirit.'!$D$50:$M$50</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2208 - spirit.'!$D$52:$M$52</c15:sqref>
                        </c15:formulaRef>
                      </c:ext>
                    </c:extLst>
                    <c:numCache>
                      <c:formatCode>0</c:formatCode>
                      <c:ptCount val="10"/>
                      <c:pt idx="0">
                        <c:v>61849099</c:v>
                      </c:pt>
                      <c:pt idx="1">
                        <c:v>65792615</c:v>
                      </c:pt>
                      <c:pt idx="2">
                        <c:v>61324814</c:v>
                      </c:pt>
                      <c:pt idx="3">
                        <c:v>63737569</c:v>
                      </c:pt>
                      <c:pt idx="4">
                        <c:v>65178021</c:v>
                      </c:pt>
                      <c:pt idx="5">
                        <c:v>44507342</c:v>
                      </c:pt>
                      <c:pt idx="6">
                        <c:v>54788779</c:v>
                      </c:pt>
                      <c:pt idx="7">
                        <c:v>38283506</c:v>
                      </c:pt>
                      <c:pt idx="8">
                        <c:v>30727254</c:v>
                      </c:pt>
                      <c:pt idx="9">
                        <c:v>31305944</c:v>
                      </c:pt>
                    </c:numCache>
                  </c:numRef>
                </c:val>
                <c:extLst xmlns:c15="http://schemas.microsoft.com/office/drawing/2012/chart">
                  <c:ext xmlns:c16="http://schemas.microsoft.com/office/drawing/2014/chart" uri="{C3380CC4-5D6E-409C-BE32-E72D297353CC}">
                    <c16:uniqueId val="{0000000D-DEF0-4610-BC84-0006B00CFCDD}"/>
                  </c:ext>
                </c:extLst>
              </c15:ser>
            </c15:filteredBarSeries>
          </c:ext>
        </c:extLst>
      </c:barChart>
      <c:catAx>
        <c:axId val="527488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60000" spcFirstLastPara="1" vertOverflow="ellipsis"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7486104"/>
        <c:crosses val="autoZero"/>
        <c:auto val="1"/>
        <c:lblAlgn val="ctr"/>
        <c:lblOffset val="100"/>
        <c:noMultiLvlLbl val="0"/>
      </c:catAx>
      <c:valAx>
        <c:axId val="527486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7488456"/>
        <c:crosses val="autoZero"/>
        <c:crossBetween val="between"/>
        <c:dispUnits>
          <c:builtInUnit val="m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Millions (en L)</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9699812525142124"/>
          <c:y val="0.63313208830393064"/>
          <c:w val="0.79557852818321428"/>
          <c:h val="0.347616702874266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786338163020389"/>
          <c:y val="4.2737683584403288E-2"/>
          <c:w val="0.80682641940933642"/>
          <c:h val="0.45025368899394236"/>
        </c:manualLayout>
      </c:layout>
      <c:barChart>
        <c:barDir val="col"/>
        <c:grouping val="stacked"/>
        <c:varyColors val="0"/>
        <c:ser>
          <c:idx val="2"/>
          <c:order val="2"/>
          <c:tx>
            <c:strRef>
              <c:f>'Import. 2208 - spirit.'!$C$82</c:f>
              <c:strCache>
                <c:ptCount val="1"/>
                <c:pt idx="0">
                  <c:v>Royaume-Uni</c:v>
                </c:pt>
              </c:strCache>
            </c:strRef>
          </c:tx>
          <c:spPr>
            <a:solidFill>
              <a:schemeClr val="accent4"/>
            </a:solidFill>
            <a:ln>
              <a:noFill/>
            </a:ln>
            <a:effectLst/>
          </c:spPr>
          <c:invertIfNegative val="0"/>
          <c:cat>
            <c:strRef>
              <c:f>'Import. 2208 - spirit.'!$D$80:$M$80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spirit.'!$D$82:$M$82</c:f>
              <c:numCache>
                <c:formatCode>0%</c:formatCode>
                <c:ptCount val="10"/>
                <c:pt idx="0">
                  <c:v>0.52836748093756392</c:v>
                </c:pt>
                <c:pt idx="1">
                  <c:v>0.56635836563747455</c:v>
                </c:pt>
                <c:pt idx="2">
                  <c:v>0.54618576534164176</c:v>
                </c:pt>
                <c:pt idx="3">
                  <c:v>0.48648324711047514</c:v>
                </c:pt>
                <c:pt idx="4">
                  <c:v>0.51027663874673113</c:v>
                </c:pt>
                <c:pt idx="5">
                  <c:v>0.41389196073205897</c:v>
                </c:pt>
                <c:pt idx="6">
                  <c:v>0.49954602284702337</c:v>
                </c:pt>
                <c:pt idx="7">
                  <c:v>0.44203111317638855</c:v>
                </c:pt>
                <c:pt idx="8">
                  <c:v>0.39897058815229058</c:v>
                </c:pt>
                <c:pt idx="9">
                  <c:v>0.51310631455566569</c:v>
                </c:pt>
              </c:numCache>
            </c:numRef>
          </c:val>
          <c:extLst>
            <c:ext xmlns:c16="http://schemas.microsoft.com/office/drawing/2014/chart" uri="{C3380CC4-5D6E-409C-BE32-E72D297353CC}">
              <c16:uniqueId val="{00000000-0933-4003-AF60-D3024947A8F9}"/>
            </c:ext>
          </c:extLst>
        </c:ser>
        <c:ser>
          <c:idx val="3"/>
          <c:order val="3"/>
          <c:tx>
            <c:strRef>
              <c:f>'Import. 2208 - spirit.'!$C$83</c:f>
              <c:strCache>
                <c:ptCount val="1"/>
                <c:pt idx="0">
                  <c:v>États-Unis</c:v>
                </c:pt>
              </c:strCache>
            </c:strRef>
          </c:tx>
          <c:spPr>
            <a:solidFill>
              <a:srgbClr val="00B050"/>
            </a:solidFill>
            <a:ln>
              <a:noFill/>
            </a:ln>
            <a:effectLst/>
          </c:spPr>
          <c:invertIfNegative val="0"/>
          <c:cat>
            <c:strRef>
              <c:f>'Import. 2208 - spirit.'!$D$80:$M$80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spirit.'!$D$83:$M$83</c:f>
              <c:numCache>
                <c:formatCode>0%</c:formatCode>
                <c:ptCount val="10"/>
                <c:pt idx="0">
                  <c:v>0.11566797950206684</c:v>
                </c:pt>
                <c:pt idx="1">
                  <c:v>7.6362142500943572E-2</c:v>
                </c:pt>
                <c:pt idx="2">
                  <c:v>8.2941498367391023E-2</c:v>
                </c:pt>
                <c:pt idx="3">
                  <c:v>8.7370893929864843E-2</c:v>
                </c:pt>
                <c:pt idx="4">
                  <c:v>0.1191638866668925</c:v>
                </c:pt>
                <c:pt idx="5">
                  <c:v>0.15108298881306798</c:v>
                </c:pt>
                <c:pt idx="6">
                  <c:v>0.15279585044472446</c:v>
                </c:pt>
                <c:pt idx="7">
                  <c:v>0.16427368974550735</c:v>
                </c:pt>
                <c:pt idx="8">
                  <c:v>0.17407606718592764</c:v>
                </c:pt>
                <c:pt idx="9">
                  <c:v>0.22751854250722364</c:v>
                </c:pt>
              </c:numCache>
            </c:numRef>
          </c:val>
          <c:extLst>
            <c:ext xmlns:c16="http://schemas.microsoft.com/office/drawing/2014/chart" uri="{C3380CC4-5D6E-409C-BE32-E72D297353CC}">
              <c16:uniqueId val="{00000001-0933-4003-AF60-D3024947A8F9}"/>
            </c:ext>
          </c:extLst>
        </c:ser>
        <c:ser>
          <c:idx val="4"/>
          <c:order val="4"/>
          <c:tx>
            <c:strRef>
              <c:f>'Import. 2208 - spirit.'!$C$84</c:f>
              <c:strCache>
                <c:ptCount val="1"/>
                <c:pt idx="0">
                  <c:v>Espagne</c:v>
                </c:pt>
              </c:strCache>
            </c:strRef>
          </c:tx>
          <c:spPr>
            <a:solidFill>
              <a:schemeClr val="accent5"/>
            </a:solidFill>
            <a:ln>
              <a:noFill/>
            </a:ln>
            <a:effectLst/>
          </c:spPr>
          <c:invertIfNegative val="0"/>
          <c:cat>
            <c:strRef>
              <c:f>'Import. 2208 - spirit.'!$D$80:$M$80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spirit.'!$D$84:$M$84</c:f>
              <c:numCache>
                <c:formatCode>0%</c:formatCode>
                <c:ptCount val="10"/>
                <c:pt idx="0">
                  <c:v>0.14342439997169179</c:v>
                </c:pt>
                <c:pt idx="1">
                  <c:v>0.13154825694489475</c:v>
                </c:pt>
                <c:pt idx="2">
                  <c:v>0.13597602491078833</c:v>
                </c:pt>
                <c:pt idx="3">
                  <c:v>0.13542663673594593</c:v>
                </c:pt>
                <c:pt idx="4">
                  <c:v>0.16255135989825026</c:v>
                </c:pt>
                <c:pt idx="5">
                  <c:v>0.13647741146266099</c:v>
                </c:pt>
                <c:pt idx="6">
                  <c:v>0.11714155217861215</c:v>
                </c:pt>
                <c:pt idx="7">
                  <c:v>3.1096275778703202E-2</c:v>
                </c:pt>
                <c:pt idx="8">
                  <c:v>4.2633801565800808E-2</c:v>
                </c:pt>
                <c:pt idx="9">
                  <c:v>0.15813807664961926</c:v>
                </c:pt>
              </c:numCache>
            </c:numRef>
          </c:val>
          <c:extLst>
            <c:ext xmlns:c16="http://schemas.microsoft.com/office/drawing/2014/chart" uri="{C3380CC4-5D6E-409C-BE32-E72D297353CC}">
              <c16:uniqueId val="{00000002-0933-4003-AF60-D3024947A8F9}"/>
            </c:ext>
          </c:extLst>
        </c:ser>
        <c:ser>
          <c:idx val="5"/>
          <c:order val="5"/>
          <c:tx>
            <c:strRef>
              <c:f>'Import. 2208 - spirit.'!$C$85</c:f>
              <c:strCache>
                <c:ptCount val="1"/>
                <c:pt idx="0">
                  <c:v>France</c:v>
                </c:pt>
              </c:strCache>
            </c:strRef>
          </c:tx>
          <c:spPr>
            <a:solidFill>
              <a:srgbClr val="00B0F0"/>
            </a:solidFill>
            <a:ln>
              <a:noFill/>
            </a:ln>
            <a:effectLst/>
          </c:spPr>
          <c:invertIfNegative val="0"/>
          <c:cat>
            <c:strRef>
              <c:f>'Import. 2208 - spirit.'!$D$80:$M$80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spirit.'!$D$85:$M$85</c:f>
              <c:numCache>
                <c:formatCode>0%</c:formatCode>
                <c:ptCount val="10"/>
                <c:pt idx="0">
                  <c:v>1.9732397599992586E-2</c:v>
                </c:pt>
                <c:pt idx="1">
                  <c:v>2.8338255534166544E-2</c:v>
                </c:pt>
                <c:pt idx="2">
                  <c:v>2.4379532703582025E-2</c:v>
                </c:pt>
                <c:pt idx="3">
                  <c:v>2.2743260573568902E-2</c:v>
                </c:pt>
                <c:pt idx="4">
                  <c:v>1.9618047254436964E-2</c:v>
                </c:pt>
                <c:pt idx="5">
                  <c:v>1.2219299843652109E-2</c:v>
                </c:pt>
                <c:pt idx="6">
                  <c:v>1.6879992525353448E-2</c:v>
                </c:pt>
                <c:pt idx="7">
                  <c:v>1.6269799219829233E-2</c:v>
                </c:pt>
                <c:pt idx="8">
                  <c:v>1.6138988905085826E-2</c:v>
                </c:pt>
                <c:pt idx="9">
                  <c:v>4.0144428559920099E-2</c:v>
                </c:pt>
              </c:numCache>
            </c:numRef>
          </c:val>
          <c:extLst>
            <c:ext xmlns:c16="http://schemas.microsoft.com/office/drawing/2014/chart" uri="{C3380CC4-5D6E-409C-BE32-E72D297353CC}">
              <c16:uniqueId val="{00000003-0933-4003-AF60-D3024947A8F9}"/>
            </c:ext>
          </c:extLst>
        </c:ser>
        <c:ser>
          <c:idx val="6"/>
          <c:order val="6"/>
          <c:tx>
            <c:strRef>
              <c:f>'Import. 2208 - spirit.'!$C$86</c:f>
              <c:strCache>
                <c:ptCount val="1"/>
                <c:pt idx="0">
                  <c:v>Irlande</c:v>
                </c:pt>
              </c:strCache>
            </c:strRef>
          </c:tx>
          <c:spPr>
            <a:solidFill>
              <a:schemeClr val="accent5">
                <a:lumMod val="20000"/>
                <a:lumOff val="80000"/>
              </a:schemeClr>
            </a:solidFill>
            <a:ln>
              <a:noFill/>
            </a:ln>
            <a:effectLst/>
          </c:spPr>
          <c:invertIfNegative val="0"/>
          <c:cat>
            <c:strRef>
              <c:f>'Import. 2208 - spirit.'!$D$80:$M$80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spirit.'!$D$86:$M$86</c:f>
              <c:numCache>
                <c:formatCode>0%</c:formatCode>
                <c:ptCount val="10"/>
                <c:pt idx="0">
                  <c:v>2.4609458103552716E-2</c:v>
                </c:pt>
                <c:pt idx="1">
                  <c:v>3.4855397800415085E-2</c:v>
                </c:pt>
                <c:pt idx="2">
                  <c:v>2.8134500468406459E-2</c:v>
                </c:pt>
                <c:pt idx="3">
                  <c:v>3.3135161537825635E-2</c:v>
                </c:pt>
                <c:pt idx="4">
                  <c:v>2.96346231340117E-2</c:v>
                </c:pt>
                <c:pt idx="5">
                  <c:v>2.956033105355187E-2</c:v>
                </c:pt>
                <c:pt idx="6">
                  <c:v>4.3745614312197152E-2</c:v>
                </c:pt>
                <c:pt idx="7">
                  <c:v>4.8899097844652527E-3</c:v>
                </c:pt>
                <c:pt idx="8">
                  <c:v>8.6546038872738987E-4</c:v>
                </c:pt>
                <c:pt idx="9">
                  <c:v>2.8738564698206293E-2</c:v>
                </c:pt>
              </c:numCache>
            </c:numRef>
          </c:val>
          <c:extLst>
            <c:ext xmlns:c16="http://schemas.microsoft.com/office/drawing/2014/chart" uri="{C3380CC4-5D6E-409C-BE32-E72D297353CC}">
              <c16:uniqueId val="{00000004-0933-4003-AF60-D3024947A8F9}"/>
            </c:ext>
          </c:extLst>
        </c:ser>
        <c:ser>
          <c:idx val="7"/>
          <c:order val="7"/>
          <c:tx>
            <c:strRef>
              <c:f>'Import. 2208 - spirit.'!$C$87</c:f>
              <c:strCache>
                <c:ptCount val="1"/>
                <c:pt idx="0">
                  <c:v>Italie</c:v>
                </c:pt>
              </c:strCache>
            </c:strRef>
          </c:tx>
          <c:spPr>
            <a:solidFill>
              <a:schemeClr val="accent5">
                <a:lumMod val="40000"/>
                <a:lumOff val="60000"/>
              </a:schemeClr>
            </a:solidFill>
            <a:ln>
              <a:noFill/>
            </a:ln>
            <a:effectLst/>
          </c:spPr>
          <c:invertIfNegative val="0"/>
          <c:cat>
            <c:strRef>
              <c:f>'Import. 2208 - spirit.'!$D$80:$M$80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spirit.'!$D$87:$M$87</c:f>
              <c:numCache>
                <c:formatCode>0%</c:formatCode>
                <c:ptCount val="10"/>
                <c:pt idx="0">
                  <c:v>7.4398057406650933E-3</c:v>
                </c:pt>
                <c:pt idx="1">
                  <c:v>9.3932883869953625E-3</c:v>
                </c:pt>
                <c:pt idx="2">
                  <c:v>1.0823865443009612E-2</c:v>
                </c:pt>
                <c:pt idx="3">
                  <c:v>1.2013444339091604E-2</c:v>
                </c:pt>
                <c:pt idx="4">
                  <c:v>1.6191448486339202E-2</c:v>
                </c:pt>
                <c:pt idx="5">
                  <c:v>9.1496496488031563E-3</c:v>
                </c:pt>
                <c:pt idx="6">
                  <c:v>1.866510530348869E-2</c:v>
                </c:pt>
                <c:pt idx="7">
                  <c:v>9.4447696070646559E-3</c:v>
                </c:pt>
                <c:pt idx="8">
                  <c:v>1.0126331985473433E-2</c:v>
                </c:pt>
                <c:pt idx="9">
                  <c:v>1.6152374755492034E-2</c:v>
                </c:pt>
              </c:numCache>
            </c:numRef>
          </c:val>
          <c:extLst>
            <c:ext xmlns:c16="http://schemas.microsoft.com/office/drawing/2014/chart" uri="{C3380CC4-5D6E-409C-BE32-E72D297353CC}">
              <c16:uniqueId val="{00000005-0933-4003-AF60-D3024947A8F9}"/>
            </c:ext>
          </c:extLst>
        </c:ser>
        <c:ser>
          <c:idx val="8"/>
          <c:order val="8"/>
          <c:tx>
            <c:strRef>
              <c:f>'Import. 2208 - spirit.'!$C$88</c:f>
              <c:strCache>
                <c:ptCount val="1"/>
                <c:pt idx="0">
                  <c:v>Guatemala</c:v>
                </c:pt>
              </c:strCache>
            </c:strRef>
          </c:tx>
          <c:spPr>
            <a:solidFill>
              <a:srgbClr val="00CC99"/>
            </a:solidFill>
            <a:ln>
              <a:noFill/>
            </a:ln>
            <a:effectLst/>
          </c:spPr>
          <c:invertIfNegative val="0"/>
          <c:cat>
            <c:strRef>
              <c:f>'Import. 2208 - spirit.'!$D$80:$M$80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spirit.'!$D$88:$M$88</c:f>
              <c:numCache>
                <c:formatCode>0%</c:formatCode>
                <c:ptCount val="10"/>
                <c:pt idx="0">
                  <c:v>3.1133709010887533E-2</c:v>
                </c:pt>
                <c:pt idx="1">
                  <c:v>2.6118654392947537E-2</c:v>
                </c:pt>
                <c:pt idx="2">
                  <c:v>3.9085567207406594E-2</c:v>
                </c:pt>
                <c:pt idx="3">
                  <c:v>3.9271354747310534E-2</c:v>
                </c:pt>
                <c:pt idx="4">
                  <c:v>2.4711712831867797E-2</c:v>
                </c:pt>
                <c:pt idx="5">
                  <c:v>2.3468930477497717E-2</c:v>
                </c:pt>
                <c:pt idx="6">
                  <c:v>1.8172776254312635E-2</c:v>
                </c:pt>
                <c:pt idx="7">
                  <c:v>5.9663252307075405E-3</c:v>
                </c:pt>
                <c:pt idx="8">
                  <c:v>8.9521621476207191E-3</c:v>
                </c:pt>
                <c:pt idx="9">
                  <c:v>5.7321822058712321E-3</c:v>
                </c:pt>
              </c:numCache>
            </c:numRef>
          </c:val>
          <c:extLst>
            <c:ext xmlns:c16="http://schemas.microsoft.com/office/drawing/2014/chart" uri="{C3380CC4-5D6E-409C-BE32-E72D297353CC}">
              <c16:uniqueId val="{00000006-0933-4003-AF60-D3024947A8F9}"/>
            </c:ext>
          </c:extLst>
        </c:ser>
        <c:ser>
          <c:idx val="9"/>
          <c:order val="9"/>
          <c:tx>
            <c:strRef>
              <c:f>'Import. 2208 - spirit.'!$C$89</c:f>
              <c:strCache>
                <c:ptCount val="1"/>
                <c:pt idx="0">
                  <c:v>Corée du Sud</c:v>
                </c:pt>
              </c:strCache>
            </c:strRef>
          </c:tx>
          <c:spPr>
            <a:solidFill>
              <a:srgbClr val="FFFF99"/>
            </a:solidFill>
            <a:ln>
              <a:noFill/>
            </a:ln>
            <a:effectLst/>
          </c:spPr>
          <c:invertIfNegative val="0"/>
          <c:cat>
            <c:strRef>
              <c:f>'Import. 2208 - spirit.'!$D$80:$M$80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spirit.'!$D$89:$M$89</c:f>
              <c:numCache>
                <c:formatCode>0%</c:formatCode>
                <c:ptCount val="10"/>
                <c:pt idx="0">
                  <c:v>2.3702585442551935E-3</c:v>
                </c:pt>
                <c:pt idx="1">
                  <c:v>2.0244653269736734E-3</c:v>
                </c:pt>
                <c:pt idx="2">
                  <c:v>2.510450896857704E-3</c:v>
                </c:pt>
                <c:pt idx="3">
                  <c:v>7.0278419686550547E-2</c:v>
                </c:pt>
                <c:pt idx="4">
                  <c:v>1.982983224051152E-3</c:v>
                </c:pt>
                <c:pt idx="5">
                  <c:v>0.11186104487554142</c:v>
                </c:pt>
                <c:pt idx="6">
                  <c:v>6.2725495138872761E-3</c:v>
                </c:pt>
                <c:pt idx="7">
                  <c:v>0</c:v>
                </c:pt>
                <c:pt idx="8">
                  <c:v>0</c:v>
                </c:pt>
                <c:pt idx="9">
                  <c:v>4.7239678424219889E-3</c:v>
                </c:pt>
              </c:numCache>
            </c:numRef>
          </c:val>
          <c:extLst>
            <c:ext xmlns:c16="http://schemas.microsoft.com/office/drawing/2014/chart" uri="{C3380CC4-5D6E-409C-BE32-E72D297353CC}">
              <c16:uniqueId val="{00000007-0933-4003-AF60-D3024947A8F9}"/>
            </c:ext>
          </c:extLst>
        </c:ser>
        <c:ser>
          <c:idx val="10"/>
          <c:order val="10"/>
          <c:tx>
            <c:strRef>
              <c:f>'Import. 2208 - spirit.'!$C$90</c:f>
              <c:strCache>
                <c:ptCount val="1"/>
                <c:pt idx="0">
                  <c:v>Canada</c:v>
                </c:pt>
              </c:strCache>
            </c:strRef>
          </c:tx>
          <c:spPr>
            <a:solidFill>
              <a:srgbClr val="92D050"/>
            </a:solidFill>
            <a:ln>
              <a:noFill/>
            </a:ln>
            <a:effectLst/>
          </c:spPr>
          <c:invertIfNegative val="0"/>
          <c:cat>
            <c:strRef>
              <c:f>'Import. 2208 - spirit.'!$D$80:$M$80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spirit.'!$D$90:$M$90</c:f>
              <c:numCache>
                <c:formatCode>0%</c:formatCode>
                <c:ptCount val="10"/>
                <c:pt idx="0">
                  <c:v>1.2500938496931872E-2</c:v>
                </c:pt>
                <c:pt idx="1">
                  <c:v>1.7288825945427713E-2</c:v>
                </c:pt>
                <c:pt idx="2">
                  <c:v>1.3378425492723191E-2</c:v>
                </c:pt>
                <c:pt idx="3">
                  <c:v>1.2609283444157465E-2</c:v>
                </c:pt>
                <c:pt idx="4">
                  <c:v>1.2990896236318676E-2</c:v>
                </c:pt>
                <c:pt idx="5">
                  <c:v>1.329595839131043E-2</c:v>
                </c:pt>
                <c:pt idx="6">
                  <c:v>1.5332254424276697E-2</c:v>
                </c:pt>
                <c:pt idx="7">
                  <c:v>1.4558328150413523E-3</c:v>
                </c:pt>
                <c:pt idx="8">
                  <c:v>4.035021810947261E-4</c:v>
                </c:pt>
                <c:pt idx="9">
                  <c:v>3.7478609828378129E-3</c:v>
                </c:pt>
              </c:numCache>
            </c:numRef>
          </c:val>
          <c:extLst>
            <c:ext xmlns:c16="http://schemas.microsoft.com/office/drawing/2014/chart" uri="{C3380CC4-5D6E-409C-BE32-E72D297353CC}">
              <c16:uniqueId val="{00000008-0933-4003-AF60-D3024947A8F9}"/>
            </c:ext>
          </c:extLst>
        </c:ser>
        <c:ser>
          <c:idx val="11"/>
          <c:order val="11"/>
          <c:tx>
            <c:strRef>
              <c:f>'Import. 2208 - spirit.'!$C$91</c:f>
              <c:strCache>
                <c:ptCount val="1"/>
                <c:pt idx="0">
                  <c:v>Pologne</c:v>
                </c:pt>
              </c:strCache>
            </c:strRef>
          </c:tx>
          <c:spPr>
            <a:solidFill>
              <a:schemeClr val="accent5">
                <a:lumMod val="75000"/>
              </a:schemeClr>
            </a:solidFill>
            <a:ln>
              <a:noFill/>
            </a:ln>
            <a:effectLst/>
          </c:spPr>
          <c:invertIfNegative val="0"/>
          <c:cat>
            <c:strRef>
              <c:f>'Import. 2208 - spirit.'!$D$80:$M$80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spirit.'!$D$91:$M$91</c:f>
              <c:numCache>
                <c:formatCode>0%</c:formatCode>
                <c:ptCount val="10"/>
                <c:pt idx="0">
                  <c:v>9.1223877896478185E-3</c:v>
                </c:pt>
                <c:pt idx="1">
                  <c:v>1.2329368074338086E-2</c:v>
                </c:pt>
                <c:pt idx="2">
                  <c:v>1.1025235065083008E-2</c:v>
                </c:pt>
                <c:pt idx="3">
                  <c:v>8.7245839231754486E-3</c:v>
                </c:pt>
                <c:pt idx="4">
                  <c:v>8.3077007836168063E-3</c:v>
                </c:pt>
                <c:pt idx="5">
                  <c:v>9.4902185318761489E-3</c:v>
                </c:pt>
                <c:pt idx="6">
                  <c:v>9.3884354492417884E-3</c:v>
                </c:pt>
                <c:pt idx="7">
                  <c:v>4.5468988154537113E-4</c:v>
                </c:pt>
                <c:pt idx="8">
                  <c:v>0</c:v>
                </c:pt>
                <c:pt idx="9">
                  <c:v>1.7562271910508106E-3</c:v>
                </c:pt>
              </c:numCache>
            </c:numRef>
          </c:val>
          <c:extLst>
            <c:ext xmlns:c16="http://schemas.microsoft.com/office/drawing/2014/chart" uri="{C3380CC4-5D6E-409C-BE32-E72D297353CC}">
              <c16:uniqueId val="{00000009-0933-4003-AF60-D3024947A8F9}"/>
            </c:ext>
          </c:extLst>
        </c:ser>
        <c:ser>
          <c:idx val="12"/>
          <c:order val="12"/>
          <c:tx>
            <c:strRef>
              <c:f>'Import. 2208 - spirit.'!$C$92</c:f>
              <c:strCache>
                <c:ptCount val="1"/>
                <c:pt idx="0">
                  <c:v>Autres</c:v>
                </c:pt>
              </c:strCache>
            </c:strRef>
          </c:tx>
          <c:spPr>
            <a:solidFill>
              <a:schemeClr val="bg1">
                <a:lumMod val="85000"/>
              </a:schemeClr>
            </a:solidFill>
            <a:ln>
              <a:noFill/>
            </a:ln>
            <a:effectLst/>
          </c:spPr>
          <c:invertIfNegative val="0"/>
          <c:cat>
            <c:strRef>
              <c:f>'Import. 2208 - spirit.'!$D$80:$M$80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spirit.'!$D$92:$M$92</c:f>
              <c:numCache>
                <c:formatCode>0%</c:formatCode>
                <c:ptCount val="10"/>
                <c:pt idx="0">
                  <c:v>0.10563118430274462</c:v>
                </c:pt>
                <c:pt idx="1">
                  <c:v>9.5382979455423095E-2</c:v>
                </c:pt>
                <c:pt idx="2">
                  <c:v>0.1055591341031103</c:v>
                </c:pt>
                <c:pt idx="3">
                  <c:v>9.1943713972033922E-2</c:v>
                </c:pt>
                <c:pt idx="4">
                  <c:v>9.4570702737483761E-2</c:v>
                </c:pt>
                <c:pt idx="5">
                  <c:v>8.9502206169979226E-2</c:v>
                </c:pt>
                <c:pt idx="6">
                  <c:v>0.10205984674688232</c:v>
                </c:pt>
                <c:pt idx="7">
                  <c:v>0.32411759476074747</c:v>
                </c:pt>
                <c:pt idx="8">
                  <c:v>0.34783309748797886</c:v>
                </c:pt>
                <c:pt idx="9">
                  <c:v>2.4146005169114413E-4</c:v>
                </c:pt>
              </c:numCache>
            </c:numRef>
          </c:val>
          <c:extLst>
            <c:ext xmlns:c16="http://schemas.microsoft.com/office/drawing/2014/chart" uri="{C3380CC4-5D6E-409C-BE32-E72D297353CC}">
              <c16:uniqueId val="{0000000A-0933-4003-AF60-D3024947A8F9}"/>
            </c:ext>
          </c:extLst>
        </c:ser>
        <c:dLbls>
          <c:showLegendKey val="0"/>
          <c:showVal val="0"/>
          <c:showCatName val="0"/>
          <c:showSerName val="0"/>
          <c:showPercent val="0"/>
          <c:showBubbleSize val="0"/>
        </c:dLbls>
        <c:gapWidth val="150"/>
        <c:overlap val="100"/>
        <c:axId val="528057296"/>
        <c:axId val="528058472"/>
        <c:extLst>
          <c:ext xmlns:c15="http://schemas.microsoft.com/office/drawing/2012/chart" uri="{02D57815-91ED-43cb-92C2-25804820EDAC}">
            <c15:filteredBarSeries>
              <c15:ser>
                <c:idx val="0"/>
                <c:order val="0"/>
                <c:tx>
                  <c:strRef>
                    <c:extLst>
                      <c:ext uri="{02D57815-91ED-43cb-92C2-25804820EDAC}">
                        <c15:formulaRef>
                          <c15:sqref>'Import. 2208 - spirit.'!$C$80</c15:sqref>
                        </c15:formulaRef>
                      </c:ext>
                    </c:extLst>
                    <c:strCache>
                      <c:ptCount val="1"/>
                      <c:pt idx="0">
                        <c:v>PDM</c:v>
                      </c:pt>
                    </c:strCache>
                  </c:strRef>
                </c:tx>
                <c:spPr>
                  <a:solidFill>
                    <a:schemeClr val="accent1"/>
                  </a:solidFill>
                  <a:ln>
                    <a:noFill/>
                  </a:ln>
                  <a:effectLst/>
                </c:spPr>
                <c:invertIfNegative val="0"/>
                <c:cat>
                  <c:strRef>
                    <c:extLst>
                      <c:ext uri="{02D57815-91ED-43cb-92C2-25804820EDAC}">
                        <c15:formulaRef>
                          <c15:sqref>'Import. 2208 - spirit.'!$D$80:$M$80</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2208 - spirit.'!$D$80:$M$80</c15:sqref>
                        </c15:formulaRef>
                      </c:ext>
                    </c:extLst>
                    <c:numCache>
                      <c:formatCode>General</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B-0933-4003-AF60-D3024947A8F9}"/>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2208 - spirit.'!$C$81</c15:sqref>
                        </c15:formulaRef>
                      </c:ext>
                    </c:extLst>
                    <c:strCache>
                      <c:ptCount val="1"/>
                      <c:pt idx="0">
                        <c:v>10 pays</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2208 - spirit.'!$D$80:$M$80</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2208 - spirit.'!$D$81:$M$81</c15:sqref>
                        </c15:formulaRef>
                      </c:ext>
                    </c:extLst>
                    <c:numCache>
                      <c:formatCode>0%</c:formatCode>
                      <c:ptCount val="10"/>
                      <c:pt idx="0">
                        <c:v>0.89436881569725535</c:v>
                      </c:pt>
                      <c:pt idx="1">
                        <c:v>0.90461702054457693</c:v>
                      </c:pt>
                      <c:pt idx="2">
                        <c:v>0.89444086589688987</c:v>
                      </c:pt>
                      <c:pt idx="3">
                        <c:v>0.90805628602796595</c:v>
                      </c:pt>
                      <c:pt idx="4">
                        <c:v>0.90542929726251609</c:v>
                      </c:pt>
                      <c:pt idx="5">
                        <c:v>0.91049779383002083</c:v>
                      </c:pt>
                      <c:pt idx="6">
                        <c:v>0.8979401532531176</c:v>
                      </c:pt>
                      <c:pt idx="7">
                        <c:v>0.67588240523925247</c:v>
                      </c:pt>
                      <c:pt idx="8">
                        <c:v>0.65216690251202103</c:v>
                      </c:pt>
                      <c:pt idx="9">
                        <c:v>0.99975853994830877</c:v>
                      </c:pt>
                    </c:numCache>
                  </c:numRef>
                </c:val>
                <c:extLst xmlns:c15="http://schemas.microsoft.com/office/drawing/2012/chart">
                  <c:ext xmlns:c16="http://schemas.microsoft.com/office/drawing/2014/chart" uri="{C3380CC4-5D6E-409C-BE32-E72D297353CC}">
                    <c16:uniqueId val="{0000000C-0933-4003-AF60-D3024947A8F9}"/>
                  </c:ext>
                </c:extLst>
              </c15:ser>
            </c15:filteredBarSeries>
          </c:ext>
        </c:extLst>
      </c:barChart>
      <c:catAx>
        <c:axId val="528057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8058472"/>
        <c:crosses val="autoZero"/>
        <c:auto val="1"/>
        <c:lblAlgn val="ctr"/>
        <c:lblOffset val="100"/>
        <c:noMultiLvlLbl val="0"/>
      </c:catAx>
      <c:valAx>
        <c:axId val="52805847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8057296"/>
        <c:crosses val="autoZero"/>
        <c:crossBetween val="between"/>
      </c:valAx>
      <c:spPr>
        <a:noFill/>
        <a:ln>
          <a:noFill/>
        </a:ln>
        <a:effectLst/>
      </c:spPr>
    </c:plotArea>
    <c:legend>
      <c:legendPos val="b"/>
      <c:layout>
        <c:manualLayout>
          <c:xMode val="edge"/>
          <c:yMode val="edge"/>
          <c:x val="0.1972917557636254"/>
          <c:y val="0.65880036673300169"/>
          <c:w val="0.79801757371162008"/>
          <c:h val="0.3219484244451950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'Import. 2208 - spirit.'!$C$97</c:f>
              <c:strCache>
                <c:ptCount val="1"/>
                <c:pt idx="0">
                  <c:v>Monde</c:v>
                </c:pt>
              </c:strCache>
            </c:strRef>
          </c:tx>
          <c:spPr>
            <a:ln w="28575" cap="rnd">
              <a:solidFill>
                <a:srgbClr val="FF0000"/>
              </a:solidFill>
              <a:round/>
            </a:ln>
            <a:effectLst/>
          </c:spPr>
          <c:marker>
            <c:symbol val="none"/>
          </c:marker>
          <c:val>
            <c:numRef>
              <c:f>'Import. 2208 - spirit.'!$D$97:$M$97</c:f>
              <c:numCache>
                <c:formatCode>0</c:formatCode>
                <c:ptCount val="10"/>
                <c:pt idx="0">
                  <c:v>3.93</c:v>
                </c:pt>
                <c:pt idx="1">
                  <c:v>3.9</c:v>
                </c:pt>
                <c:pt idx="2">
                  <c:v>4.01</c:v>
                </c:pt>
                <c:pt idx="3">
                  <c:v>3.6</c:v>
                </c:pt>
                <c:pt idx="4">
                  <c:v>4.09</c:v>
                </c:pt>
                <c:pt idx="5">
                  <c:v>3.11</c:v>
                </c:pt>
                <c:pt idx="6">
                  <c:v>3.79</c:v>
                </c:pt>
                <c:pt idx="7">
                  <c:v>3.56</c:v>
                </c:pt>
                <c:pt idx="8">
                  <c:v>3.8</c:v>
                </c:pt>
                <c:pt idx="9">
                  <c:v>5.6</c:v>
                </c:pt>
              </c:numCache>
            </c:numRef>
          </c:val>
          <c:smooth val="0"/>
          <c:extLst>
            <c:ext xmlns:c16="http://schemas.microsoft.com/office/drawing/2014/chart" uri="{C3380CC4-5D6E-409C-BE32-E72D297353CC}">
              <c16:uniqueId val="{00000000-6BED-437B-B172-1915028D917D}"/>
            </c:ext>
          </c:extLst>
        </c:ser>
        <c:ser>
          <c:idx val="2"/>
          <c:order val="1"/>
          <c:tx>
            <c:strRef>
              <c:f>'Import. 2208 - spirit.'!$C$99</c:f>
              <c:strCache>
                <c:ptCount val="1"/>
                <c:pt idx="0">
                  <c:v>France</c:v>
                </c:pt>
              </c:strCache>
            </c:strRef>
          </c:tx>
          <c:spPr>
            <a:ln w="28575" cap="rnd">
              <a:solidFill>
                <a:srgbClr val="00B0F0"/>
              </a:solidFill>
              <a:round/>
            </a:ln>
            <a:effectLst/>
          </c:spPr>
          <c:marker>
            <c:symbol val="none"/>
          </c:marker>
          <c:cat>
            <c:strRef>
              <c:f>'Import. 2208 - spirit.'!$D$96:$M$96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spirit.'!$D$99:$M$99</c:f>
              <c:numCache>
                <c:formatCode>0</c:formatCode>
                <c:ptCount val="10"/>
                <c:pt idx="0">
                  <c:v>9.49</c:v>
                </c:pt>
                <c:pt idx="1">
                  <c:v>8.3800000000000008</c:v>
                </c:pt>
                <c:pt idx="2">
                  <c:v>10.11</c:v>
                </c:pt>
                <c:pt idx="3">
                  <c:v>9.5</c:v>
                </c:pt>
                <c:pt idx="4">
                  <c:v>10.82</c:v>
                </c:pt>
                <c:pt idx="5">
                  <c:v>10.5</c:v>
                </c:pt>
                <c:pt idx="6">
                  <c:v>9.09</c:v>
                </c:pt>
                <c:pt idx="7">
                  <c:v>11.12</c:v>
                </c:pt>
                <c:pt idx="8">
                  <c:v>13.44</c:v>
                </c:pt>
                <c:pt idx="9">
                  <c:v>14.33</c:v>
                </c:pt>
              </c:numCache>
            </c:numRef>
          </c:val>
          <c:smooth val="0"/>
          <c:extLst>
            <c:ext xmlns:c16="http://schemas.microsoft.com/office/drawing/2014/chart" uri="{C3380CC4-5D6E-409C-BE32-E72D297353CC}">
              <c16:uniqueId val="{00000001-6BED-437B-B172-1915028D917D}"/>
            </c:ext>
          </c:extLst>
        </c:ser>
        <c:ser>
          <c:idx val="3"/>
          <c:order val="2"/>
          <c:tx>
            <c:strRef>
              <c:f>'Import. 2208 - spirit.'!$C$100</c:f>
              <c:strCache>
                <c:ptCount val="1"/>
                <c:pt idx="0">
                  <c:v>Royaume-Uni</c:v>
                </c:pt>
              </c:strCache>
            </c:strRef>
          </c:tx>
          <c:spPr>
            <a:ln w="28575" cap="rnd">
              <a:solidFill>
                <a:schemeClr val="accent4"/>
              </a:solidFill>
              <a:round/>
            </a:ln>
            <a:effectLst/>
          </c:spPr>
          <c:marker>
            <c:symbol val="none"/>
          </c:marker>
          <c:cat>
            <c:strRef>
              <c:f>'Import. 2208 - spirit.'!$D$96:$M$96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spirit.'!$D$100:$M$100</c:f>
              <c:numCache>
                <c:formatCode>0</c:formatCode>
                <c:ptCount val="10"/>
                <c:pt idx="0">
                  <c:v>3.8</c:v>
                </c:pt>
                <c:pt idx="1">
                  <c:v>3.54</c:v>
                </c:pt>
                <c:pt idx="2">
                  <c:v>3.73</c:v>
                </c:pt>
                <c:pt idx="3">
                  <c:v>3.7</c:v>
                </c:pt>
                <c:pt idx="4">
                  <c:v>4.12</c:v>
                </c:pt>
                <c:pt idx="5">
                  <c:v>3.52</c:v>
                </c:pt>
                <c:pt idx="6">
                  <c:v>4.0199999999999996</c:v>
                </c:pt>
                <c:pt idx="7">
                  <c:v>5.44</c:v>
                </c:pt>
                <c:pt idx="8">
                  <c:v>6.4</c:v>
                </c:pt>
                <c:pt idx="9">
                  <c:v>5.79</c:v>
                </c:pt>
              </c:numCache>
            </c:numRef>
          </c:val>
          <c:smooth val="0"/>
          <c:extLst>
            <c:ext xmlns:c16="http://schemas.microsoft.com/office/drawing/2014/chart" uri="{C3380CC4-5D6E-409C-BE32-E72D297353CC}">
              <c16:uniqueId val="{00000002-6BED-437B-B172-1915028D917D}"/>
            </c:ext>
          </c:extLst>
        </c:ser>
        <c:ser>
          <c:idx val="4"/>
          <c:order val="3"/>
          <c:tx>
            <c:strRef>
              <c:f>'Import. 2208 - spirit.'!$C$101</c:f>
              <c:strCache>
                <c:ptCount val="1"/>
                <c:pt idx="0">
                  <c:v>Canada</c:v>
                </c:pt>
              </c:strCache>
            </c:strRef>
          </c:tx>
          <c:spPr>
            <a:ln w="28575" cap="rnd">
              <a:solidFill>
                <a:srgbClr val="00B050"/>
              </a:solidFill>
              <a:round/>
            </a:ln>
            <a:effectLst/>
          </c:spPr>
          <c:marker>
            <c:symbol val="none"/>
          </c:marker>
          <c:cat>
            <c:strRef>
              <c:f>'Import. 2208 - spirit.'!$D$96:$M$96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spirit.'!$D$101:$M$101</c:f>
              <c:numCache>
                <c:formatCode>0</c:formatCode>
                <c:ptCount val="10"/>
                <c:pt idx="0">
                  <c:v>3.46</c:v>
                </c:pt>
                <c:pt idx="1">
                  <c:v>3.22</c:v>
                </c:pt>
                <c:pt idx="2">
                  <c:v>3.17</c:v>
                </c:pt>
                <c:pt idx="3">
                  <c:v>2.88</c:v>
                </c:pt>
                <c:pt idx="4">
                  <c:v>2.65</c:v>
                </c:pt>
                <c:pt idx="5">
                  <c:v>2.4300000000000002</c:v>
                </c:pt>
                <c:pt idx="6">
                  <c:v>2.3199999999999998</c:v>
                </c:pt>
                <c:pt idx="7">
                  <c:v>3.12</c:v>
                </c:pt>
                <c:pt idx="8">
                  <c:v>2.39</c:v>
                </c:pt>
                <c:pt idx="9">
                  <c:v>4.1399999999999997</c:v>
                </c:pt>
              </c:numCache>
            </c:numRef>
          </c:val>
          <c:smooth val="0"/>
          <c:extLst>
            <c:ext xmlns:c16="http://schemas.microsoft.com/office/drawing/2014/chart" uri="{C3380CC4-5D6E-409C-BE32-E72D297353CC}">
              <c16:uniqueId val="{00000003-6BED-437B-B172-1915028D917D}"/>
            </c:ext>
          </c:extLst>
        </c:ser>
        <c:ser>
          <c:idx val="5"/>
          <c:order val="4"/>
          <c:tx>
            <c:strRef>
              <c:f>'Import. 2208 - spirit.'!$C$102</c:f>
              <c:strCache>
                <c:ptCount val="1"/>
                <c:pt idx="0">
                  <c:v>États-Unis</c:v>
                </c:pt>
              </c:strCache>
            </c:strRef>
          </c:tx>
          <c:spPr>
            <a:ln w="28575" cap="rnd">
              <a:solidFill>
                <a:srgbClr val="92D050"/>
              </a:solidFill>
              <a:round/>
            </a:ln>
            <a:effectLst/>
          </c:spPr>
          <c:marker>
            <c:symbol val="none"/>
          </c:marker>
          <c:cat>
            <c:strRef>
              <c:f>'Import. 2208 - spirit.'!$D$96:$M$96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spirit.'!$D$102:$M$102</c:f>
              <c:numCache>
                <c:formatCode>0</c:formatCode>
                <c:ptCount val="10"/>
                <c:pt idx="0">
                  <c:v>2.2000000000000002</c:v>
                </c:pt>
                <c:pt idx="1">
                  <c:v>3.12</c:v>
                </c:pt>
                <c:pt idx="2">
                  <c:v>3</c:v>
                </c:pt>
                <c:pt idx="3">
                  <c:v>2.69</c:v>
                </c:pt>
                <c:pt idx="4">
                  <c:v>2.89</c:v>
                </c:pt>
                <c:pt idx="5">
                  <c:v>2.4900000000000002</c:v>
                </c:pt>
                <c:pt idx="6">
                  <c:v>2.58</c:v>
                </c:pt>
                <c:pt idx="7">
                  <c:v>3.49</c:v>
                </c:pt>
                <c:pt idx="8">
                  <c:v>3.59</c:v>
                </c:pt>
                <c:pt idx="9">
                  <c:v>3.59</c:v>
                </c:pt>
              </c:numCache>
            </c:numRef>
          </c:val>
          <c:smooth val="0"/>
          <c:extLst>
            <c:ext xmlns:c16="http://schemas.microsoft.com/office/drawing/2014/chart" uri="{C3380CC4-5D6E-409C-BE32-E72D297353CC}">
              <c16:uniqueId val="{00000004-6BED-437B-B172-1915028D917D}"/>
            </c:ext>
          </c:extLst>
        </c:ser>
        <c:ser>
          <c:idx val="6"/>
          <c:order val="5"/>
          <c:tx>
            <c:strRef>
              <c:f>'Import. 2208 - spirit.'!$C$103</c:f>
              <c:strCache>
                <c:ptCount val="1"/>
                <c:pt idx="0">
                  <c:v>Pays-Bas</c:v>
                </c:pt>
              </c:strCache>
            </c:strRef>
          </c:tx>
          <c:spPr>
            <a:ln w="28575" cap="rnd">
              <a:solidFill>
                <a:schemeClr val="tx2"/>
              </a:solidFill>
              <a:round/>
            </a:ln>
            <a:effectLst/>
          </c:spPr>
          <c:marker>
            <c:symbol val="none"/>
          </c:marker>
          <c:cat>
            <c:strRef>
              <c:f>'Import. 2208 - spirit.'!$D$96:$M$96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2208 - spirit.'!$D$103:$M$103</c:f>
              <c:numCache>
                <c:formatCode>0</c:formatCode>
                <c:ptCount val="10"/>
                <c:pt idx="0">
                  <c:v>3.45</c:v>
                </c:pt>
                <c:pt idx="1">
                  <c:v>3.12</c:v>
                </c:pt>
                <c:pt idx="2">
                  <c:v>3.46</c:v>
                </c:pt>
                <c:pt idx="3">
                  <c:v>4.3099999999999996</c:v>
                </c:pt>
                <c:pt idx="4">
                  <c:v>3.95</c:v>
                </c:pt>
                <c:pt idx="5">
                  <c:v>3.28</c:v>
                </c:pt>
                <c:pt idx="6">
                  <c:v>4.07</c:v>
                </c:pt>
                <c:pt idx="7">
                  <c:v>0</c:v>
                </c:pt>
                <c:pt idx="8">
                  <c:v>0</c:v>
                </c:pt>
                <c:pt idx="9">
                  <c:v>0</c:v>
                </c:pt>
              </c:numCache>
            </c:numRef>
          </c:val>
          <c:smooth val="0"/>
          <c:extLst>
            <c:ext xmlns:c16="http://schemas.microsoft.com/office/drawing/2014/chart" uri="{C3380CC4-5D6E-409C-BE32-E72D297353CC}">
              <c16:uniqueId val="{00000005-6BED-437B-B172-1915028D917D}"/>
            </c:ext>
          </c:extLst>
        </c:ser>
        <c:dLbls>
          <c:showLegendKey val="0"/>
          <c:showVal val="0"/>
          <c:showCatName val="0"/>
          <c:showSerName val="0"/>
          <c:showPercent val="0"/>
          <c:showBubbleSize val="0"/>
        </c:dLbls>
        <c:smooth val="0"/>
        <c:axId val="527486888"/>
        <c:axId val="527482968"/>
      </c:lineChart>
      <c:catAx>
        <c:axId val="527486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7482968"/>
        <c:crosses val="autoZero"/>
        <c:auto val="1"/>
        <c:lblAlgn val="ctr"/>
        <c:lblOffset val="100"/>
        <c:noMultiLvlLbl val="0"/>
      </c:catAx>
      <c:valAx>
        <c:axId val="527482968"/>
        <c:scaling>
          <c:orientation val="minMax"/>
        </c:scaling>
        <c:delete val="0"/>
        <c:axPos val="l"/>
        <c:majorGridlines>
          <c:spPr>
            <a:ln w="9525" cap="flat" cmpd="sng" algn="ctr">
              <a:solidFill>
                <a:schemeClr val="tx1">
                  <a:lumMod val="15000"/>
                  <a:lumOff val="85000"/>
                </a:schemeClr>
              </a:solidFill>
              <a:round/>
            </a:ln>
            <a:effectLst/>
          </c:spPr>
        </c:majorGridlines>
        <c:numFmt formatCode="#,##0\ &quot;€&quot;"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7486888"/>
        <c:crosses val="autoZero"/>
        <c:crossBetween val="between"/>
      </c:valAx>
      <c:spPr>
        <a:noFill/>
        <a:ln>
          <a:noFill/>
        </a:ln>
        <a:effectLst/>
      </c:spPr>
    </c:plotArea>
    <c:legend>
      <c:legendPos val="b"/>
      <c:layout>
        <c:manualLayout>
          <c:xMode val="edge"/>
          <c:yMode val="edge"/>
          <c:x val="0.17400246822433529"/>
          <c:y val="0.76924021409764154"/>
          <c:w val="0.82574847978207067"/>
          <c:h val="0.211508581944189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2204 - vins'!$C$7</c:f>
              <c:strCache>
                <c:ptCount val="1"/>
                <c:pt idx="0">
                  <c:v>Espagne</c:v>
                </c:pt>
              </c:strCache>
            </c:strRef>
          </c:tx>
          <c:spPr>
            <a:solidFill>
              <a:schemeClr val="accent5"/>
            </a:solidFill>
            <a:ln>
              <a:noFill/>
            </a:ln>
            <a:effectLst/>
          </c:spPr>
          <c:invertIfNegative val="0"/>
          <c:cat>
            <c:strRef>
              <c:f>'Import. 2204 - vins'!$D$4:$M$4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vins'!$D$7:$M$7</c:f>
              <c:numCache>
                <c:formatCode>0</c:formatCode>
                <c:ptCount val="10"/>
                <c:pt idx="0">
                  <c:v>59974632</c:v>
                </c:pt>
                <c:pt idx="1">
                  <c:v>60367763</c:v>
                </c:pt>
                <c:pt idx="2">
                  <c:v>64070729</c:v>
                </c:pt>
                <c:pt idx="3">
                  <c:v>67301152</c:v>
                </c:pt>
                <c:pt idx="4">
                  <c:v>70876867</c:v>
                </c:pt>
                <c:pt idx="5">
                  <c:v>52760119</c:v>
                </c:pt>
                <c:pt idx="6">
                  <c:v>65787150</c:v>
                </c:pt>
                <c:pt idx="7">
                  <c:v>107526401</c:v>
                </c:pt>
                <c:pt idx="8">
                  <c:v>79825487</c:v>
                </c:pt>
                <c:pt idx="9">
                  <c:v>92703813</c:v>
                </c:pt>
              </c:numCache>
            </c:numRef>
          </c:val>
          <c:extLst>
            <c:ext xmlns:c16="http://schemas.microsoft.com/office/drawing/2014/chart" uri="{C3380CC4-5D6E-409C-BE32-E72D297353CC}">
              <c16:uniqueId val="{00000000-B6C5-4B94-ABFE-22257549A54B}"/>
            </c:ext>
          </c:extLst>
        </c:ser>
        <c:ser>
          <c:idx val="3"/>
          <c:order val="3"/>
          <c:tx>
            <c:strRef>
              <c:f>'Import. 2204 - vins'!$C$8</c:f>
              <c:strCache>
                <c:ptCount val="1"/>
                <c:pt idx="0">
                  <c:v>Italie</c:v>
                </c:pt>
              </c:strCache>
            </c:strRef>
          </c:tx>
          <c:spPr>
            <a:solidFill>
              <a:schemeClr val="accent5">
                <a:lumMod val="40000"/>
                <a:lumOff val="60000"/>
              </a:schemeClr>
            </a:solidFill>
            <a:ln>
              <a:noFill/>
            </a:ln>
            <a:effectLst/>
          </c:spPr>
          <c:invertIfNegative val="0"/>
          <c:cat>
            <c:strRef>
              <c:f>'Import. 2204 - vins'!$D$4:$M$4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vins'!$D$8:$M$8</c:f>
              <c:numCache>
                <c:formatCode>0</c:formatCode>
                <c:ptCount val="10"/>
                <c:pt idx="0">
                  <c:v>27863007</c:v>
                </c:pt>
                <c:pt idx="1">
                  <c:v>32802641</c:v>
                </c:pt>
                <c:pt idx="2">
                  <c:v>36165731</c:v>
                </c:pt>
                <c:pt idx="3">
                  <c:v>37760648</c:v>
                </c:pt>
                <c:pt idx="4">
                  <c:v>41268505</c:v>
                </c:pt>
                <c:pt idx="5">
                  <c:v>43061396</c:v>
                </c:pt>
                <c:pt idx="6">
                  <c:v>47392247</c:v>
                </c:pt>
                <c:pt idx="7">
                  <c:v>70742089</c:v>
                </c:pt>
                <c:pt idx="8">
                  <c:v>59866244</c:v>
                </c:pt>
                <c:pt idx="9">
                  <c:v>68677555</c:v>
                </c:pt>
              </c:numCache>
            </c:numRef>
          </c:val>
          <c:extLst>
            <c:ext xmlns:c16="http://schemas.microsoft.com/office/drawing/2014/chart" uri="{C3380CC4-5D6E-409C-BE32-E72D297353CC}">
              <c16:uniqueId val="{00000001-B6C5-4B94-ABFE-22257549A54B}"/>
            </c:ext>
          </c:extLst>
        </c:ser>
        <c:ser>
          <c:idx val="4"/>
          <c:order val="4"/>
          <c:tx>
            <c:strRef>
              <c:f>'Import. 2204 - vins'!$C$9</c:f>
              <c:strCache>
                <c:ptCount val="1"/>
                <c:pt idx="0">
                  <c:v>Chili</c:v>
                </c:pt>
              </c:strCache>
            </c:strRef>
          </c:tx>
          <c:spPr>
            <a:solidFill>
              <a:schemeClr val="accent3">
                <a:lumMod val="60000"/>
                <a:lumOff val="40000"/>
              </a:schemeClr>
            </a:solidFill>
            <a:ln>
              <a:noFill/>
            </a:ln>
            <a:effectLst/>
          </c:spPr>
          <c:invertIfNegative val="0"/>
          <c:cat>
            <c:strRef>
              <c:f>'Import. 2204 - vins'!$D$4:$M$4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vins'!$D$9:$M$9</c:f>
              <c:numCache>
                <c:formatCode>0</c:formatCode>
                <c:ptCount val="10"/>
                <c:pt idx="0">
                  <c:v>35479269</c:v>
                </c:pt>
                <c:pt idx="1">
                  <c:v>37130128</c:v>
                </c:pt>
                <c:pt idx="2">
                  <c:v>37975849</c:v>
                </c:pt>
                <c:pt idx="3">
                  <c:v>41017334</c:v>
                </c:pt>
                <c:pt idx="4">
                  <c:v>41392117</c:v>
                </c:pt>
                <c:pt idx="5">
                  <c:v>31622376</c:v>
                </c:pt>
                <c:pt idx="6">
                  <c:v>36216141</c:v>
                </c:pt>
                <c:pt idx="7">
                  <c:v>62367493</c:v>
                </c:pt>
                <c:pt idx="8">
                  <c:v>50969163</c:v>
                </c:pt>
                <c:pt idx="9">
                  <c:v>54358015</c:v>
                </c:pt>
              </c:numCache>
            </c:numRef>
          </c:val>
          <c:extLst>
            <c:ext xmlns:c16="http://schemas.microsoft.com/office/drawing/2014/chart" uri="{C3380CC4-5D6E-409C-BE32-E72D297353CC}">
              <c16:uniqueId val="{00000002-B6C5-4B94-ABFE-22257549A54B}"/>
            </c:ext>
          </c:extLst>
        </c:ser>
        <c:ser>
          <c:idx val="5"/>
          <c:order val="5"/>
          <c:tx>
            <c:strRef>
              <c:f>'Import. 2204 - vins'!$C$10</c:f>
              <c:strCache>
                <c:ptCount val="1"/>
                <c:pt idx="0">
                  <c:v>France</c:v>
                </c:pt>
              </c:strCache>
            </c:strRef>
          </c:tx>
          <c:spPr>
            <a:solidFill>
              <a:srgbClr val="00B0F0"/>
            </a:solidFill>
            <a:ln>
              <a:noFill/>
            </a:ln>
            <a:effectLst/>
          </c:spPr>
          <c:invertIfNegative val="0"/>
          <c:cat>
            <c:strRef>
              <c:f>'Import. 2204 - vins'!$D$4:$M$4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vins'!$D$10:$M$10</c:f>
              <c:numCache>
                <c:formatCode>0</c:formatCode>
                <c:ptCount val="10"/>
                <c:pt idx="0">
                  <c:v>36232564</c:v>
                </c:pt>
                <c:pt idx="1">
                  <c:v>36717353</c:v>
                </c:pt>
                <c:pt idx="2">
                  <c:v>41143718</c:v>
                </c:pt>
                <c:pt idx="3">
                  <c:v>40675178</c:v>
                </c:pt>
                <c:pt idx="4">
                  <c:v>41624194</c:v>
                </c:pt>
                <c:pt idx="5">
                  <c:v>25541685</c:v>
                </c:pt>
                <c:pt idx="6">
                  <c:v>35177861</c:v>
                </c:pt>
                <c:pt idx="7">
                  <c:v>77317249</c:v>
                </c:pt>
                <c:pt idx="8">
                  <c:v>69702887</c:v>
                </c:pt>
                <c:pt idx="9">
                  <c:v>51545988</c:v>
                </c:pt>
              </c:numCache>
            </c:numRef>
          </c:val>
          <c:extLst>
            <c:ext xmlns:c16="http://schemas.microsoft.com/office/drawing/2014/chart" uri="{C3380CC4-5D6E-409C-BE32-E72D297353CC}">
              <c16:uniqueId val="{00000003-B6C5-4B94-ABFE-22257549A54B}"/>
            </c:ext>
          </c:extLst>
        </c:ser>
        <c:ser>
          <c:idx val="6"/>
          <c:order val="6"/>
          <c:tx>
            <c:strRef>
              <c:f>'Import. 2204 - vins'!$C$11</c:f>
              <c:strCache>
                <c:ptCount val="1"/>
                <c:pt idx="0">
                  <c:v>États-Unis</c:v>
                </c:pt>
              </c:strCache>
            </c:strRef>
          </c:tx>
          <c:spPr>
            <a:solidFill>
              <a:srgbClr val="00B050"/>
            </a:solidFill>
            <a:ln>
              <a:noFill/>
            </a:ln>
            <a:effectLst/>
          </c:spPr>
          <c:invertIfNegative val="0"/>
          <c:cat>
            <c:strRef>
              <c:f>'Import. 2204 - vins'!$D$4:$M$4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vins'!$D$11:$M$11</c:f>
              <c:numCache>
                <c:formatCode>0</c:formatCode>
                <c:ptCount val="10"/>
                <c:pt idx="0">
                  <c:v>17305781</c:v>
                </c:pt>
                <c:pt idx="1">
                  <c:v>16169322</c:v>
                </c:pt>
                <c:pt idx="2">
                  <c:v>16901274</c:v>
                </c:pt>
                <c:pt idx="3">
                  <c:v>17780392</c:v>
                </c:pt>
                <c:pt idx="4">
                  <c:v>20395056</c:v>
                </c:pt>
                <c:pt idx="5">
                  <c:v>16480010</c:v>
                </c:pt>
                <c:pt idx="6">
                  <c:v>22988356</c:v>
                </c:pt>
                <c:pt idx="7">
                  <c:v>30239119</c:v>
                </c:pt>
                <c:pt idx="8">
                  <c:v>24290976</c:v>
                </c:pt>
                <c:pt idx="9">
                  <c:v>24971681</c:v>
                </c:pt>
              </c:numCache>
            </c:numRef>
          </c:val>
          <c:extLst>
            <c:ext xmlns:c16="http://schemas.microsoft.com/office/drawing/2014/chart" uri="{C3380CC4-5D6E-409C-BE32-E72D297353CC}">
              <c16:uniqueId val="{00000004-B6C5-4B94-ABFE-22257549A54B}"/>
            </c:ext>
          </c:extLst>
        </c:ser>
        <c:ser>
          <c:idx val="7"/>
          <c:order val="7"/>
          <c:tx>
            <c:strRef>
              <c:f>'Import. 2204 - vins'!$C$12</c:f>
              <c:strCache>
                <c:ptCount val="1"/>
                <c:pt idx="0">
                  <c:v>Argentine</c:v>
                </c:pt>
              </c:strCache>
            </c:strRef>
          </c:tx>
          <c:spPr>
            <a:solidFill>
              <a:schemeClr val="accent3">
                <a:lumMod val="20000"/>
                <a:lumOff val="80000"/>
              </a:schemeClr>
            </a:solidFill>
            <a:ln>
              <a:noFill/>
            </a:ln>
            <a:effectLst/>
          </c:spPr>
          <c:invertIfNegative val="0"/>
          <c:cat>
            <c:strRef>
              <c:f>'Import. 2204 - vins'!$D$4:$M$4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vins'!$D$12:$M$12</c:f>
              <c:numCache>
                <c:formatCode>0</c:formatCode>
                <c:ptCount val="10"/>
                <c:pt idx="0">
                  <c:v>20741007</c:v>
                </c:pt>
                <c:pt idx="1">
                  <c:v>25623528</c:v>
                </c:pt>
                <c:pt idx="2">
                  <c:v>17528648</c:v>
                </c:pt>
                <c:pt idx="3">
                  <c:v>19667143</c:v>
                </c:pt>
                <c:pt idx="4">
                  <c:v>21073929</c:v>
                </c:pt>
                <c:pt idx="5">
                  <c:v>19876910</c:v>
                </c:pt>
                <c:pt idx="6">
                  <c:v>21636681</c:v>
                </c:pt>
                <c:pt idx="7">
                  <c:v>29201348</c:v>
                </c:pt>
                <c:pt idx="8">
                  <c:v>28490610</c:v>
                </c:pt>
                <c:pt idx="9">
                  <c:v>23864556</c:v>
                </c:pt>
              </c:numCache>
            </c:numRef>
          </c:val>
          <c:extLst>
            <c:ext xmlns:c16="http://schemas.microsoft.com/office/drawing/2014/chart" uri="{C3380CC4-5D6E-409C-BE32-E72D297353CC}">
              <c16:uniqueId val="{00000005-B6C5-4B94-ABFE-22257549A54B}"/>
            </c:ext>
          </c:extLst>
        </c:ser>
        <c:ser>
          <c:idx val="8"/>
          <c:order val="8"/>
          <c:tx>
            <c:strRef>
              <c:f>'Import. 2204 - vins'!$C$13</c:f>
              <c:strCache>
                <c:ptCount val="1"/>
                <c:pt idx="0">
                  <c:v>Portugal</c:v>
                </c:pt>
              </c:strCache>
            </c:strRef>
          </c:tx>
          <c:spPr>
            <a:solidFill>
              <a:schemeClr val="accent5">
                <a:lumMod val="75000"/>
              </a:schemeClr>
            </a:solidFill>
            <a:ln>
              <a:noFill/>
            </a:ln>
            <a:effectLst/>
          </c:spPr>
          <c:invertIfNegative val="0"/>
          <c:cat>
            <c:strRef>
              <c:f>'Import. 2204 - vins'!$D$4:$M$4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vins'!$D$13:$M$13</c:f>
              <c:numCache>
                <c:formatCode>0</c:formatCode>
                <c:ptCount val="10"/>
                <c:pt idx="0">
                  <c:v>1255255</c:v>
                </c:pt>
                <c:pt idx="1">
                  <c:v>1143975</c:v>
                </c:pt>
                <c:pt idx="2">
                  <c:v>1490214</c:v>
                </c:pt>
                <c:pt idx="3">
                  <c:v>1316242</c:v>
                </c:pt>
                <c:pt idx="4">
                  <c:v>1595301</c:v>
                </c:pt>
                <c:pt idx="5">
                  <c:v>1168378</c:v>
                </c:pt>
                <c:pt idx="6">
                  <c:v>1952727</c:v>
                </c:pt>
                <c:pt idx="7">
                  <c:v>1895711</c:v>
                </c:pt>
                <c:pt idx="8">
                  <c:v>1467999</c:v>
                </c:pt>
                <c:pt idx="9">
                  <c:v>1963977</c:v>
                </c:pt>
              </c:numCache>
            </c:numRef>
          </c:val>
          <c:extLst>
            <c:ext xmlns:c16="http://schemas.microsoft.com/office/drawing/2014/chart" uri="{C3380CC4-5D6E-409C-BE32-E72D297353CC}">
              <c16:uniqueId val="{00000006-B6C5-4B94-ABFE-22257549A54B}"/>
            </c:ext>
          </c:extLst>
        </c:ser>
        <c:ser>
          <c:idx val="9"/>
          <c:order val="9"/>
          <c:tx>
            <c:strRef>
              <c:f>'Import. 2204 - vins'!$C$14</c:f>
              <c:strCache>
                <c:ptCount val="1"/>
                <c:pt idx="0">
                  <c:v>Allemagne</c:v>
                </c:pt>
              </c:strCache>
            </c:strRef>
          </c:tx>
          <c:spPr>
            <a:solidFill>
              <a:schemeClr val="tx2">
                <a:lumMod val="60000"/>
                <a:lumOff val="40000"/>
              </a:schemeClr>
            </a:solidFill>
            <a:ln>
              <a:noFill/>
            </a:ln>
            <a:effectLst/>
          </c:spPr>
          <c:invertIfNegative val="0"/>
          <c:cat>
            <c:strRef>
              <c:f>'Import. 2204 - vins'!$D$4:$M$4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vins'!$D$14:$M$14</c:f>
              <c:numCache>
                <c:formatCode>0</c:formatCode>
                <c:ptCount val="10"/>
                <c:pt idx="0">
                  <c:v>1474434</c:v>
                </c:pt>
                <c:pt idx="1">
                  <c:v>1164018</c:v>
                </c:pt>
                <c:pt idx="2">
                  <c:v>1623198</c:v>
                </c:pt>
                <c:pt idx="3">
                  <c:v>1237720</c:v>
                </c:pt>
                <c:pt idx="4">
                  <c:v>1411901</c:v>
                </c:pt>
                <c:pt idx="5">
                  <c:v>1475676</c:v>
                </c:pt>
                <c:pt idx="6">
                  <c:v>1998947</c:v>
                </c:pt>
                <c:pt idx="7">
                  <c:v>2239688</c:v>
                </c:pt>
                <c:pt idx="8">
                  <c:v>1500625</c:v>
                </c:pt>
                <c:pt idx="9">
                  <c:v>1702605</c:v>
                </c:pt>
              </c:numCache>
            </c:numRef>
          </c:val>
          <c:extLst>
            <c:ext xmlns:c16="http://schemas.microsoft.com/office/drawing/2014/chart" uri="{C3380CC4-5D6E-409C-BE32-E72D297353CC}">
              <c16:uniqueId val="{00000007-B6C5-4B94-ABFE-22257549A54B}"/>
            </c:ext>
          </c:extLst>
        </c:ser>
        <c:ser>
          <c:idx val="10"/>
          <c:order val="10"/>
          <c:tx>
            <c:strRef>
              <c:f>'Import. 2204 - vins'!$C$15</c:f>
              <c:strCache>
                <c:ptCount val="1"/>
                <c:pt idx="0">
                  <c:v>Nouvelle-Zélande</c:v>
                </c:pt>
              </c:strCache>
            </c:strRef>
          </c:tx>
          <c:spPr>
            <a:solidFill>
              <a:schemeClr val="bg2">
                <a:lumMod val="75000"/>
              </a:schemeClr>
            </a:solidFill>
            <a:ln>
              <a:noFill/>
            </a:ln>
            <a:effectLst/>
          </c:spPr>
          <c:invertIfNegative val="0"/>
          <c:cat>
            <c:strRef>
              <c:f>'Import. 2204 - vins'!$D$4:$M$4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vins'!$D$15:$M$15</c:f>
              <c:numCache>
                <c:formatCode>0</c:formatCode>
                <c:ptCount val="10"/>
                <c:pt idx="0">
                  <c:v>442793</c:v>
                </c:pt>
                <c:pt idx="1">
                  <c:v>438050</c:v>
                </c:pt>
                <c:pt idx="2">
                  <c:v>641072</c:v>
                </c:pt>
                <c:pt idx="3">
                  <c:v>444493</c:v>
                </c:pt>
                <c:pt idx="4">
                  <c:v>695967</c:v>
                </c:pt>
                <c:pt idx="5">
                  <c:v>450775</c:v>
                </c:pt>
                <c:pt idx="6">
                  <c:v>604443</c:v>
                </c:pt>
                <c:pt idx="7">
                  <c:v>786423</c:v>
                </c:pt>
                <c:pt idx="8">
                  <c:v>636265</c:v>
                </c:pt>
                <c:pt idx="9">
                  <c:v>861816</c:v>
                </c:pt>
              </c:numCache>
            </c:numRef>
          </c:val>
          <c:extLst>
            <c:ext xmlns:c16="http://schemas.microsoft.com/office/drawing/2014/chart" uri="{C3380CC4-5D6E-409C-BE32-E72D297353CC}">
              <c16:uniqueId val="{00000008-B6C5-4B94-ABFE-22257549A54B}"/>
            </c:ext>
          </c:extLst>
        </c:ser>
        <c:ser>
          <c:idx val="11"/>
          <c:order val="11"/>
          <c:tx>
            <c:strRef>
              <c:f>'Import. 2204 - vins'!$C$16</c:f>
              <c:strCache>
                <c:ptCount val="1"/>
                <c:pt idx="0">
                  <c:v>Australie</c:v>
                </c:pt>
              </c:strCache>
            </c:strRef>
          </c:tx>
          <c:spPr>
            <a:solidFill>
              <a:schemeClr val="bg2">
                <a:lumMod val="50000"/>
              </a:schemeClr>
            </a:solidFill>
            <a:ln>
              <a:noFill/>
            </a:ln>
            <a:effectLst/>
          </c:spPr>
          <c:invertIfNegative val="0"/>
          <c:cat>
            <c:strRef>
              <c:f>'Import. 2204 - vins'!$D$4:$M$4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vins'!$D$16:$M$16</c:f>
              <c:numCache>
                <c:formatCode>0</c:formatCode>
                <c:ptCount val="10"/>
                <c:pt idx="0">
                  <c:v>978721</c:v>
                </c:pt>
                <c:pt idx="1">
                  <c:v>916860</c:v>
                </c:pt>
                <c:pt idx="2">
                  <c:v>912239</c:v>
                </c:pt>
                <c:pt idx="3">
                  <c:v>1119426</c:v>
                </c:pt>
                <c:pt idx="4">
                  <c:v>1301835</c:v>
                </c:pt>
                <c:pt idx="5">
                  <c:v>1083068</c:v>
                </c:pt>
                <c:pt idx="6">
                  <c:v>1193696</c:v>
                </c:pt>
                <c:pt idx="7">
                  <c:v>924081</c:v>
                </c:pt>
                <c:pt idx="8">
                  <c:v>1969629</c:v>
                </c:pt>
                <c:pt idx="9">
                  <c:v>796287</c:v>
                </c:pt>
              </c:numCache>
            </c:numRef>
          </c:val>
          <c:extLst>
            <c:ext xmlns:c16="http://schemas.microsoft.com/office/drawing/2014/chart" uri="{C3380CC4-5D6E-409C-BE32-E72D297353CC}">
              <c16:uniqueId val="{00000009-B6C5-4B94-ABFE-22257549A54B}"/>
            </c:ext>
          </c:extLst>
        </c:ser>
        <c:ser>
          <c:idx val="12"/>
          <c:order val="12"/>
          <c:tx>
            <c:strRef>
              <c:f>'Import. 2204 - vins'!$C$17</c:f>
              <c:strCache>
                <c:ptCount val="1"/>
                <c:pt idx="0">
                  <c:v>Autres</c:v>
                </c:pt>
              </c:strCache>
            </c:strRef>
          </c:tx>
          <c:spPr>
            <a:solidFill>
              <a:schemeClr val="bg1">
                <a:lumMod val="75000"/>
              </a:schemeClr>
            </a:solidFill>
            <a:ln>
              <a:noFill/>
            </a:ln>
            <a:effectLst/>
          </c:spPr>
          <c:invertIfNegative val="0"/>
          <c:cat>
            <c:strRef>
              <c:f>'Import. 2204 - vins'!$D$4:$M$4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vins'!$D$17:$M$17</c:f>
              <c:numCache>
                <c:formatCode>0</c:formatCode>
                <c:ptCount val="10"/>
                <c:pt idx="0">
                  <c:v>866856</c:v>
                </c:pt>
                <c:pt idx="1">
                  <c:v>942961</c:v>
                </c:pt>
                <c:pt idx="2">
                  <c:v>1143843</c:v>
                </c:pt>
                <c:pt idx="3">
                  <c:v>2990893</c:v>
                </c:pt>
                <c:pt idx="4">
                  <c:v>1241497</c:v>
                </c:pt>
                <c:pt idx="5">
                  <c:v>589075</c:v>
                </c:pt>
                <c:pt idx="6">
                  <c:v>986769</c:v>
                </c:pt>
                <c:pt idx="7">
                  <c:v>705802</c:v>
                </c:pt>
                <c:pt idx="8">
                  <c:v>267600</c:v>
                </c:pt>
                <c:pt idx="9">
                  <c:v>674434</c:v>
                </c:pt>
              </c:numCache>
            </c:numRef>
          </c:val>
          <c:extLst>
            <c:ext xmlns:c16="http://schemas.microsoft.com/office/drawing/2014/chart" uri="{C3380CC4-5D6E-409C-BE32-E72D297353CC}">
              <c16:uniqueId val="{0000000A-B6C5-4B94-ABFE-22257549A54B}"/>
            </c:ext>
          </c:extLst>
        </c:ser>
        <c:dLbls>
          <c:showLegendKey val="0"/>
          <c:showVal val="0"/>
          <c:showCatName val="0"/>
          <c:showSerName val="0"/>
          <c:showPercent val="0"/>
          <c:showBubbleSize val="0"/>
        </c:dLbls>
        <c:gapWidth val="150"/>
        <c:overlap val="100"/>
        <c:axId val="519186912"/>
        <c:axId val="519185736"/>
        <c:extLst>
          <c:ext xmlns:c15="http://schemas.microsoft.com/office/drawing/2012/chart" uri="{02D57815-91ED-43cb-92C2-25804820EDAC}">
            <c15:filteredBarSeries>
              <c15:ser>
                <c:idx val="0"/>
                <c:order val="0"/>
                <c:tx>
                  <c:strRef>
                    <c:extLst>
                      <c:ext uri="{02D57815-91ED-43cb-92C2-25804820EDAC}">
                        <c15:formulaRef>
                          <c15:sqref>'Import. 2204 - vins'!$C$5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2204 - vins'!$D$4:$M$4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2204 - vins'!$D$5:$M$5</c15:sqref>
                        </c15:formulaRef>
                      </c:ext>
                    </c:extLst>
                    <c:numCache>
                      <c:formatCode>0</c:formatCode>
                      <c:ptCount val="10"/>
                      <c:pt idx="0">
                        <c:v>202614319</c:v>
                      </c:pt>
                      <c:pt idx="1">
                        <c:v>213416599</c:v>
                      </c:pt>
                      <c:pt idx="2">
                        <c:v>219596515</c:v>
                      </c:pt>
                      <c:pt idx="3">
                        <c:v>231310621</c:v>
                      </c:pt>
                      <c:pt idx="4">
                        <c:v>242877169</c:v>
                      </c:pt>
                      <c:pt idx="5">
                        <c:v>194109468</c:v>
                      </c:pt>
                      <c:pt idx="6">
                        <c:v>235935018</c:v>
                      </c:pt>
                      <c:pt idx="7">
                        <c:v>383945404</c:v>
                      </c:pt>
                      <c:pt idx="8">
                        <c:v>318987485</c:v>
                      </c:pt>
                      <c:pt idx="9">
                        <c:v>322120727</c:v>
                      </c:pt>
                    </c:numCache>
                  </c:numRef>
                </c:val>
                <c:extLst>
                  <c:ext xmlns:c16="http://schemas.microsoft.com/office/drawing/2014/chart" uri="{C3380CC4-5D6E-409C-BE32-E72D297353CC}">
                    <c16:uniqueId val="{0000000B-B6C5-4B94-ABFE-22257549A54B}"/>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2204 - vins'!$C$6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2204 - vins'!$D$4:$M$4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2204 - vins'!$D$6:$M$6</c15:sqref>
                        </c15:formulaRef>
                      </c:ext>
                    </c:extLst>
                    <c:numCache>
                      <c:formatCode>0</c:formatCode>
                      <c:ptCount val="10"/>
                      <c:pt idx="0">
                        <c:v>126984185</c:v>
                      </c:pt>
                      <c:pt idx="1">
                        <c:v>132384847</c:v>
                      </c:pt>
                      <c:pt idx="2">
                        <c:v>144651949</c:v>
                      </c:pt>
                      <c:pt idx="3">
                        <c:v>148427003</c:v>
                      </c:pt>
                      <c:pt idx="4">
                        <c:v>156995907</c:v>
                      </c:pt>
                      <c:pt idx="5">
                        <c:v>124245406</c:v>
                      </c:pt>
                      <c:pt idx="6">
                        <c:v>152864723</c:v>
                      </c:pt>
                      <c:pt idx="7">
                        <c:v>259969465</c:v>
                      </c:pt>
                      <c:pt idx="8">
                        <c:v>212544487</c:v>
                      </c:pt>
                      <c:pt idx="9">
                        <c:v>216824955</c:v>
                      </c:pt>
                    </c:numCache>
                  </c:numRef>
                </c:val>
                <c:extLst xmlns:c15="http://schemas.microsoft.com/office/drawing/2012/chart">
                  <c:ext xmlns:c16="http://schemas.microsoft.com/office/drawing/2014/chart" uri="{C3380CC4-5D6E-409C-BE32-E72D297353CC}">
                    <c16:uniqueId val="{0000000C-B6C5-4B94-ABFE-22257549A54B}"/>
                  </c:ext>
                </c:extLst>
              </c15:ser>
            </c15:filteredBarSeries>
          </c:ext>
        </c:extLst>
      </c:barChart>
      <c:catAx>
        <c:axId val="519186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9185736"/>
        <c:crosses val="autoZero"/>
        <c:auto val="1"/>
        <c:lblAlgn val="ctr"/>
        <c:lblOffset val="100"/>
        <c:noMultiLvlLbl val="0"/>
      </c:catAx>
      <c:valAx>
        <c:axId val="519185736"/>
        <c:scaling>
          <c:orientation val="minMax"/>
          <c:max val="40000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9186912"/>
        <c:crosses val="autoZero"/>
        <c:crossBetween val="between"/>
        <c:dispUnits>
          <c:builtInUnit val="m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Millions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2313341942152237"/>
          <c:y val="0.69643871830322546"/>
          <c:w val="0.87124084752229536"/>
          <c:h val="0.2842659414454792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2204 - vins'!$C$36</c:f>
              <c:strCache>
                <c:ptCount val="1"/>
                <c:pt idx="0">
                  <c:v>Espagne</c:v>
                </c:pt>
              </c:strCache>
            </c:strRef>
          </c:tx>
          <c:spPr>
            <a:solidFill>
              <a:schemeClr val="accent5"/>
            </a:solidFill>
            <a:ln>
              <a:noFill/>
            </a:ln>
            <a:effectLst/>
          </c:spPr>
          <c:invertIfNegative val="0"/>
          <c:cat>
            <c:strRef>
              <c:f>'Import. 2204 - vins'!$D$34:$M$34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vins'!$D$36:$M$36</c:f>
              <c:numCache>
                <c:formatCode>0%</c:formatCode>
                <c:ptCount val="10"/>
                <c:pt idx="0">
                  <c:v>0.29600391668270987</c:v>
                </c:pt>
                <c:pt idx="1">
                  <c:v>0.28286348523434207</c:v>
                </c:pt>
                <c:pt idx="2">
                  <c:v>0.29176569127246849</c:v>
                </c:pt>
                <c:pt idx="3">
                  <c:v>0.29095573609652797</c:v>
                </c:pt>
                <c:pt idx="4">
                  <c:v>0.29182185913901193</c:v>
                </c:pt>
                <c:pt idx="5">
                  <c:v>0.27180600484670847</c:v>
                </c:pt>
                <c:pt idx="6">
                  <c:v>0.27883588692205069</c:v>
                </c:pt>
                <c:pt idx="7">
                  <c:v>0.28005648688530727</c:v>
                </c:pt>
                <c:pt idx="8">
                  <c:v>0.25024645402624496</c:v>
                </c:pt>
                <c:pt idx="9">
                  <c:v>0.2877921388771732</c:v>
                </c:pt>
              </c:numCache>
            </c:numRef>
          </c:val>
          <c:extLst>
            <c:ext xmlns:c16="http://schemas.microsoft.com/office/drawing/2014/chart" uri="{C3380CC4-5D6E-409C-BE32-E72D297353CC}">
              <c16:uniqueId val="{00000000-4C22-42E0-8503-C4F3F7D9EB15}"/>
            </c:ext>
          </c:extLst>
        </c:ser>
        <c:ser>
          <c:idx val="2"/>
          <c:order val="2"/>
          <c:tx>
            <c:strRef>
              <c:f>'Import. 2204 - vins'!$C$37</c:f>
              <c:strCache>
                <c:ptCount val="1"/>
                <c:pt idx="0">
                  <c:v>Italie</c:v>
                </c:pt>
              </c:strCache>
            </c:strRef>
          </c:tx>
          <c:spPr>
            <a:solidFill>
              <a:schemeClr val="accent5">
                <a:lumMod val="40000"/>
                <a:lumOff val="60000"/>
              </a:schemeClr>
            </a:solidFill>
            <a:ln>
              <a:noFill/>
            </a:ln>
            <a:effectLst/>
          </c:spPr>
          <c:invertIfNegative val="0"/>
          <c:cat>
            <c:strRef>
              <c:f>'Import. 2204 - vins'!$D$34:$M$34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vins'!$D$37:$M$37</c:f>
              <c:numCache>
                <c:formatCode>0%</c:formatCode>
                <c:ptCount val="10"/>
                <c:pt idx="0">
                  <c:v>0.13751746242574298</c:v>
                </c:pt>
                <c:pt idx="1">
                  <c:v>0.15370238844449022</c:v>
                </c:pt>
                <c:pt idx="2">
                  <c:v>0.16469173474815846</c:v>
                </c:pt>
                <c:pt idx="3">
                  <c:v>0.16324649441842967</c:v>
                </c:pt>
                <c:pt idx="4">
                  <c:v>0.16991512693397706</c:v>
                </c:pt>
                <c:pt idx="5">
                  <c:v>0.22184078109986885</c:v>
                </c:pt>
                <c:pt idx="6">
                  <c:v>0.20086991495259937</c:v>
                </c:pt>
                <c:pt idx="7">
                  <c:v>0.18425038628669194</c:v>
                </c:pt>
                <c:pt idx="8">
                  <c:v>0.18767583938285229</c:v>
                </c:pt>
                <c:pt idx="9">
                  <c:v>0.2132043958785676</c:v>
                </c:pt>
              </c:numCache>
            </c:numRef>
          </c:val>
          <c:extLst>
            <c:ext xmlns:c16="http://schemas.microsoft.com/office/drawing/2014/chart" uri="{C3380CC4-5D6E-409C-BE32-E72D297353CC}">
              <c16:uniqueId val="{00000001-4C22-42E0-8503-C4F3F7D9EB15}"/>
            </c:ext>
          </c:extLst>
        </c:ser>
        <c:ser>
          <c:idx val="3"/>
          <c:order val="3"/>
          <c:tx>
            <c:strRef>
              <c:f>'Import. 2204 - vins'!$C$38</c:f>
              <c:strCache>
                <c:ptCount val="1"/>
                <c:pt idx="0">
                  <c:v>Chili</c:v>
                </c:pt>
              </c:strCache>
            </c:strRef>
          </c:tx>
          <c:spPr>
            <a:solidFill>
              <a:schemeClr val="accent3">
                <a:lumMod val="60000"/>
                <a:lumOff val="40000"/>
              </a:schemeClr>
            </a:solidFill>
            <a:ln>
              <a:noFill/>
            </a:ln>
            <a:effectLst/>
          </c:spPr>
          <c:invertIfNegative val="0"/>
          <c:cat>
            <c:strRef>
              <c:f>'Import. 2204 - vins'!$D$34:$M$34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vins'!$D$38:$M$38</c:f>
              <c:numCache>
                <c:formatCode>0%</c:formatCode>
                <c:ptCount val="10"/>
                <c:pt idx="0">
                  <c:v>0.17510741183104636</c:v>
                </c:pt>
                <c:pt idx="1">
                  <c:v>0.17397956941484199</c:v>
                </c:pt>
                <c:pt idx="2">
                  <c:v>0.17293466155416901</c:v>
                </c:pt>
                <c:pt idx="3">
                  <c:v>0.17732577009509651</c:v>
                </c:pt>
                <c:pt idx="4">
                  <c:v>0.17042407555400976</c:v>
                </c:pt>
                <c:pt idx="5">
                  <c:v>0.16291001323026655</c:v>
                </c:pt>
                <c:pt idx="6">
                  <c:v>0.15350049054608755</c:v>
                </c:pt>
                <c:pt idx="7">
                  <c:v>0.16243844137798299</c:v>
                </c:pt>
                <c:pt idx="8">
                  <c:v>0.15978420908895533</c:v>
                </c:pt>
                <c:pt idx="9">
                  <c:v>0.16875044181804544</c:v>
                </c:pt>
              </c:numCache>
            </c:numRef>
          </c:val>
          <c:extLst>
            <c:ext xmlns:c16="http://schemas.microsoft.com/office/drawing/2014/chart" uri="{C3380CC4-5D6E-409C-BE32-E72D297353CC}">
              <c16:uniqueId val="{00000002-4C22-42E0-8503-C4F3F7D9EB15}"/>
            </c:ext>
          </c:extLst>
        </c:ser>
        <c:ser>
          <c:idx val="4"/>
          <c:order val="4"/>
          <c:tx>
            <c:strRef>
              <c:f>'Import. 2204 - vins'!$C$39</c:f>
              <c:strCache>
                <c:ptCount val="1"/>
                <c:pt idx="0">
                  <c:v>France</c:v>
                </c:pt>
              </c:strCache>
            </c:strRef>
          </c:tx>
          <c:spPr>
            <a:solidFill>
              <a:srgbClr val="00B0F0"/>
            </a:solidFill>
            <a:ln>
              <a:noFill/>
            </a:ln>
            <a:effectLst/>
          </c:spPr>
          <c:invertIfNegative val="0"/>
          <c:cat>
            <c:strRef>
              <c:f>'Import. 2204 - vins'!$D$34:$M$34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vins'!$D$39:$M$39</c:f>
              <c:numCache>
                <c:formatCode>0%</c:formatCode>
                <c:ptCount val="10"/>
                <c:pt idx="0">
                  <c:v>0.17882528825615726</c:v>
                </c:pt>
                <c:pt idx="1">
                  <c:v>0.17204544150757459</c:v>
                </c:pt>
                <c:pt idx="2">
                  <c:v>0.18736052345821608</c:v>
                </c:pt>
                <c:pt idx="3">
                  <c:v>0.17584656434777374</c:v>
                </c:pt>
                <c:pt idx="4">
                  <c:v>0.171379607936718</c:v>
                </c:pt>
                <c:pt idx="5">
                  <c:v>0.13158392150144888</c:v>
                </c:pt>
                <c:pt idx="6">
                  <c:v>0.14909978729821277</c:v>
                </c:pt>
                <c:pt idx="7">
                  <c:v>0.20137563360440694</c:v>
                </c:pt>
                <c:pt idx="8">
                  <c:v>0.21851292065580566</c:v>
                </c:pt>
                <c:pt idx="9">
                  <c:v>0.16002071173768337</c:v>
                </c:pt>
              </c:numCache>
            </c:numRef>
          </c:val>
          <c:extLst>
            <c:ext xmlns:c16="http://schemas.microsoft.com/office/drawing/2014/chart" uri="{C3380CC4-5D6E-409C-BE32-E72D297353CC}">
              <c16:uniqueId val="{00000003-4C22-42E0-8503-C4F3F7D9EB15}"/>
            </c:ext>
          </c:extLst>
        </c:ser>
        <c:ser>
          <c:idx val="5"/>
          <c:order val="5"/>
          <c:tx>
            <c:strRef>
              <c:f>'Import. 2204 - vins'!$C$40</c:f>
              <c:strCache>
                <c:ptCount val="1"/>
                <c:pt idx="0">
                  <c:v>États-Unis</c:v>
                </c:pt>
              </c:strCache>
            </c:strRef>
          </c:tx>
          <c:spPr>
            <a:solidFill>
              <a:srgbClr val="00B050"/>
            </a:solidFill>
            <a:ln>
              <a:noFill/>
            </a:ln>
            <a:effectLst/>
          </c:spPr>
          <c:invertIfNegative val="0"/>
          <c:cat>
            <c:strRef>
              <c:f>'Import. 2204 - vins'!$D$34:$M$34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vins'!$D$40:$M$40</c:f>
              <c:numCache>
                <c:formatCode>0%</c:formatCode>
                <c:ptCount val="10"/>
                <c:pt idx="0">
                  <c:v>8.5412428328917864E-2</c:v>
                </c:pt>
                <c:pt idx="1">
                  <c:v>7.5764125544892591E-2</c:v>
                </c:pt>
                <c:pt idx="2">
                  <c:v>7.6965128522189896E-2</c:v>
                </c:pt>
                <c:pt idx="3">
                  <c:v>7.6868031062006445E-2</c:v>
                </c:pt>
                <c:pt idx="4">
                  <c:v>8.397271791322633E-2</c:v>
                </c:pt>
                <c:pt idx="5">
                  <c:v>8.4900598460246154E-2</c:v>
                </c:pt>
                <c:pt idx="6">
                  <c:v>9.7435116647245634E-2</c:v>
                </c:pt>
                <c:pt idx="7">
                  <c:v>7.8758903440344349E-2</c:v>
                </c:pt>
                <c:pt idx="8">
                  <c:v>7.6150247712696309E-2</c:v>
                </c:pt>
                <c:pt idx="9">
                  <c:v>7.7522738858092785E-2</c:v>
                </c:pt>
              </c:numCache>
            </c:numRef>
          </c:val>
          <c:extLst>
            <c:ext xmlns:c16="http://schemas.microsoft.com/office/drawing/2014/chart" uri="{C3380CC4-5D6E-409C-BE32-E72D297353CC}">
              <c16:uniqueId val="{00000004-4C22-42E0-8503-C4F3F7D9EB15}"/>
            </c:ext>
          </c:extLst>
        </c:ser>
        <c:ser>
          <c:idx val="6"/>
          <c:order val="6"/>
          <c:tx>
            <c:strRef>
              <c:f>'Import. 2204 - vins'!$C$41</c:f>
              <c:strCache>
                <c:ptCount val="1"/>
                <c:pt idx="0">
                  <c:v>Argentine</c:v>
                </c:pt>
              </c:strCache>
            </c:strRef>
          </c:tx>
          <c:spPr>
            <a:solidFill>
              <a:schemeClr val="accent3">
                <a:lumMod val="20000"/>
                <a:lumOff val="80000"/>
              </a:schemeClr>
            </a:solidFill>
            <a:ln>
              <a:noFill/>
            </a:ln>
            <a:effectLst/>
          </c:spPr>
          <c:invertIfNegative val="0"/>
          <c:cat>
            <c:strRef>
              <c:f>'Import. 2204 - vins'!$D$34:$M$34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vins'!$D$41:$M$41</c:f>
              <c:numCache>
                <c:formatCode>0%</c:formatCode>
                <c:ptCount val="10"/>
                <c:pt idx="0">
                  <c:v>0.10236693587287876</c:v>
                </c:pt>
                <c:pt idx="1">
                  <c:v>0.12006342580691205</c:v>
                </c:pt>
                <c:pt idx="2">
                  <c:v>7.9822068214516068E-2</c:v>
                </c:pt>
                <c:pt idx="3">
                  <c:v>8.5024816045952342E-2</c:v>
                </c:pt>
                <c:pt idx="4">
                  <c:v>8.6767846837015786E-2</c:v>
                </c:pt>
                <c:pt idx="5">
                  <c:v>0.10240051762956766</c:v>
                </c:pt>
                <c:pt idx="6">
                  <c:v>9.1706102737152823E-2</c:v>
                </c:pt>
                <c:pt idx="7">
                  <c:v>7.6055990502232967E-2</c:v>
                </c:pt>
                <c:pt idx="8">
                  <c:v>8.9315761086990603E-2</c:v>
                </c:pt>
                <c:pt idx="9">
                  <c:v>7.4085751085492868E-2</c:v>
                </c:pt>
              </c:numCache>
            </c:numRef>
          </c:val>
          <c:extLst>
            <c:ext xmlns:c16="http://schemas.microsoft.com/office/drawing/2014/chart" uri="{C3380CC4-5D6E-409C-BE32-E72D297353CC}">
              <c16:uniqueId val="{00000005-4C22-42E0-8503-C4F3F7D9EB15}"/>
            </c:ext>
          </c:extLst>
        </c:ser>
        <c:ser>
          <c:idx val="7"/>
          <c:order val="7"/>
          <c:tx>
            <c:strRef>
              <c:f>'Import. 2204 - vins'!$C$42</c:f>
              <c:strCache>
                <c:ptCount val="1"/>
                <c:pt idx="0">
                  <c:v>Portugal</c:v>
                </c:pt>
              </c:strCache>
            </c:strRef>
          </c:tx>
          <c:spPr>
            <a:solidFill>
              <a:schemeClr val="accent5">
                <a:lumMod val="75000"/>
              </a:schemeClr>
            </a:solidFill>
            <a:ln>
              <a:noFill/>
            </a:ln>
            <a:effectLst/>
          </c:spPr>
          <c:invertIfNegative val="0"/>
          <c:cat>
            <c:strRef>
              <c:f>'Import. 2204 - vins'!$D$34:$M$34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vins'!$D$42:$M$42</c:f>
              <c:numCache>
                <c:formatCode>0%</c:formatCode>
                <c:ptCount val="10"/>
                <c:pt idx="0">
                  <c:v>6.1952926436556538E-3</c:v>
                </c:pt>
                <c:pt idx="1">
                  <c:v>5.360290649182353E-3</c:v>
                </c:pt>
                <c:pt idx="2">
                  <c:v>6.7861459458953615E-3</c:v>
                </c:pt>
                <c:pt idx="3">
                  <c:v>5.6903655971767934E-3</c:v>
                </c:pt>
                <c:pt idx="4">
                  <c:v>6.5683448410089138E-3</c:v>
                </c:pt>
                <c:pt idx="5">
                  <c:v>6.01917058471357E-3</c:v>
                </c:pt>
                <c:pt idx="6">
                  <c:v>8.2765458750171626E-3</c:v>
                </c:pt>
                <c:pt idx="7">
                  <c:v>4.9374493879864234E-3</c:v>
                </c:pt>
                <c:pt idx="8">
                  <c:v>4.6020582907821605E-3</c:v>
                </c:pt>
                <c:pt idx="9">
                  <c:v>6.0970215058529899E-3</c:v>
                </c:pt>
              </c:numCache>
            </c:numRef>
          </c:val>
          <c:extLst>
            <c:ext xmlns:c16="http://schemas.microsoft.com/office/drawing/2014/chart" uri="{C3380CC4-5D6E-409C-BE32-E72D297353CC}">
              <c16:uniqueId val="{00000006-4C22-42E0-8503-C4F3F7D9EB15}"/>
            </c:ext>
          </c:extLst>
        </c:ser>
        <c:ser>
          <c:idx val="8"/>
          <c:order val="8"/>
          <c:tx>
            <c:strRef>
              <c:f>'Import. 2204 - vins'!$C$43</c:f>
              <c:strCache>
                <c:ptCount val="1"/>
                <c:pt idx="0">
                  <c:v>Allemagne</c:v>
                </c:pt>
              </c:strCache>
            </c:strRef>
          </c:tx>
          <c:spPr>
            <a:solidFill>
              <a:schemeClr val="tx2">
                <a:lumMod val="60000"/>
                <a:lumOff val="40000"/>
              </a:schemeClr>
            </a:solidFill>
            <a:ln>
              <a:noFill/>
            </a:ln>
            <a:effectLst/>
          </c:spPr>
          <c:invertIfNegative val="0"/>
          <c:cat>
            <c:strRef>
              <c:f>'Import. 2204 - vins'!$D$34:$M$34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vins'!$D$43:$M$43</c:f>
              <c:numCache>
                <c:formatCode>0%</c:formatCode>
                <c:ptCount val="10"/>
                <c:pt idx="0">
                  <c:v>7.2770473838031161E-3</c:v>
                </c:pt>
                <c:pt idx="1">
                  <c:v>5.4542055559605278E-3</c:v>
                </c:pt>
                <c:pt idx="2">
                  <c:v>7.3917293268520225E-3</c:v>
                </c:pt>
                <c:pt idx="3">
                  <c:v>5.3508999917474603E-3</c:v>
                </c:pt>
                <c:pt idx="4">
                  <c:v>5.8132306375820774E-3</c:v>
                </c:pt>
                <c:pt idx="5">
                  <c:v>7.6022875916593622E-3</c:v>
                </c:pt>
                <c:pt idx="6">
                  <c:v>8.4724472735963254E-3</c:v>
                </c:pt>
                <c:pt idx="7">
                  <c:v>5.8333502020511225E-3</c:v>
                </c:pt>
                <c:pt idx="8">
                  <c:v>4.7043381654926055E-3</c:v>
                </c:pt>
                <c:pt idx="9">
                  <c:v>5.2856114409551794E-3</c:v>
                </c:pt>
              </c:numCache>
            </c:numRef>
          </c:val>
          <c:extLst>
            <c:ext xmlns:c16="http://schemas.microsoft.com/office/drawing/2014/chart" uri="{C3380CC4-5D6E-409C-BE32-E72D297353CC}">
              <c16:uniqueId val="{00000007-4C22-42E0-8503-C4F3F7D9EB15}"/>
            </c:ext>
          </c:extLst>
        </c:ser>
        <c:ser>
          <c:idx val="9"/>
          <c:order val="9"/>
          <c:tx>
            <c:strRef>
              <c:f>'Import. 2204 - vins'!$C$44</c:f>
              <c:strCache>
                <c:ptCount val="1"/>
                <c:pt idx="0">
                  <c:v>Nouvelle-Zélande</c:v>
                </c:pt>
              </c:strCache>
            </c:strRef>
          </c:tx>
          <c:spPr>
            <a:solidFill>
              <a:schemeClr val="bg2">
                <a:lumMod val="75000"/>
              </a:schemeClr>
            </a:solidFill>
            <a:ln>
              <a:noFill/>
            </a:ln>
            <a:effectLst/>
          </c:spPr>
          <c:invertIfNegative val="0"/>
          <c:cat>
            <c:strRef>
              <c:f>'Import. 2204 - vins'!$D$34:$M$34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vins'!$D$44:$M$44</c:f>
              <c:numCache>
                <c:formatCode>0%</c:formatCode>
                <c:ptCount val="10"/>
                <c:pt idx="0">
                  <c:v>2.1853983577537774E-3</c:v>
                </c:pt>
                <c:pt idx="1">
                  <c:v>2.0525582454811774E-3</c:v>
                </c:pt>
                <c:pt idx="2">
                  <c:v>2.9193177314312114E-3</c:v>
                </c:pt>
                <c:pt idx="3">
                  <c:v>1.9216281469409916E-3</c:v>
                </c:pt>
                <c:pt idx="4">
                  <c:v>2.8655101789332861E-3</c:v>
                </c:pt>
                <c:pt idx="5">
                  <c:v>2.3222720903031892E-3</c:v>
                </c:pt>
                <c:pt idx="6">
                  <c:v>2.5619045664514286E-3</c:v>
                </c:pt>
                <c:pt idx="7">
                  <c:v>2.0482677792387377E-3</c:v>
                </c:pt>
                <c:pt idx="8">
                  <c:v>1.9946393821688646E-3</c:v>
                </c:pt>
                <c:pt idx="9">
                  <c:v>2.6754441045328944E-3</c:v>
                </c:pt>
              </c:numCache>
            </c:numRef>
          </c:val>
          <c:extLst>
            <c:ext xmlns:c16="http://schemas.microsoft.com/office/drawing/2014/chart" uri="{C3380CC4-5D6E-409C-BE32-E72D297353CC}">
              <c16:uniqueId val="{00000008-4C22-42E0-8503-C4F3F7D9EB15}"/>
            </c:ext>
          </c:extLst>
        </c:ser>
        <c:ser>
          <c:idx val="10"/>
          <c:order val="10"/>
          <c:tx>
            <c:strRef>
              <c:f>'Import. 2204 - vins'!$C$45</c:f>
              <c:strCache>
                <c:ptCount val="1"/>
                <c:pt idx="0">
                  <c:v>Australie</c:v>
                </c:pt>
              </c:strCache>
            </c:strRef>
          </c:tx>
          <c:spPr>
            <a:solidFill>
              <a:schemeClr val="bg2">
                <a:lumMod val="50000"/>
              </a:schemeClr>
            </a:solidFill>
            <a:ln>
              <a:noFill/>
            </a:ln>
            <a:effectLst/>
          </c:spPr>
          <c:invertIfNegative val="0"/>
          <c:cat>
            <c:strRef>
              <c:f>'Import. 2204 - vins'!$D$34:$M$34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vins'!$D$45:$M$45</c:f>
              <c:numCache>
                <c:formatCode>0%</c:formatCode>
                <c:ptCount val="10"/>
                <c:pt idx="0">
                  <c:v>4.8304631421434733E-3</c:v>
                </c:pt>
                <c:pt idx="1">
                  <c:v>4.2961044468710699E-3</c:v>
                </c:pt>
                <c:pt idx="2">
                  <c:v>4.1541597324529491E-3</c:v>
                </c:pt>
                <c:pt idx="3">
                  <c:v>4.8394924329912201E-3</c:v>
                </c:pt>
                <c:pt idx="4">
                  <c:v>5.3600550655298522E-3</c:v>
                </c:pt>
                <c:pt idx="5">
                  <c:v>5.5796763092462861E-3</c:v>
                </c:pt>
                <c:pt idx="6">
                  <c:v>5.0594269986662171E-3</c:v>
                </c:pt>
                <c:pt idx="7">
                  <c:v>2.4068031297491453E-3</c:v>
                </c:pt>
                <c:pt idx="8">
                  <c:v>6.1746278227811976E-3</c:v>
                </c:pt>
                <c:pt idx="9">
                  <c:v>2.4720141650493668E-3</c:v>
                </c:pt>
              </c:numCache>
            </c:numRef>
          </c:val>
          <c:extLst>
            <c:ext xmlns:c16="http://schemas.microsoft.com/office/drawing/2014/chart" uri="{C3380CC4-5D6E-409C-BE32-E72D297353CC}">
              <c16:uniqueId val="{00000009-4C22-42E0-8503-C4F3F7D9EB15}"/>
            </c:ext>
          </c:extLst>
        </c:ser>
        <c:ser>
          <c:idx val="11"/>
          <c:order val="11"/>
          <c:tx>
            <c:strRef>
              <c:f>'Import. 2204 - vins'!$C$46</c:f>
              <c:strCache>
                <c:ptCount val="1"/>
                <c:pt idx="0">
                  <c:v>Autres</c:v>
                </c:pt>
              </c:strCache>
            </c:strRef>
          </c:tx>
          <c:spPr>
            <a:solidFill>
              <a:schemeClr val="bg1">
                <a:lumMod val="75000"/>
              </a:schemeClr>
            </a:solidFill>
            <a:ln>
              <a:noFill/>
            </a:ln>
            <a:effectLst/>
          </c:spPr>
          <c:invertIfNegative val="0"/>
          <c:cat>
            <c:strRef>
              <c:f>'Import. 2204 - vins'!$D$34:$M$34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2204 - vins'!$D$46:$M$46</c:f>
              <c:numCache>
                <c:formatCode>0%</c:formatCode>
                <c:ptCount val="10"/>
                <c:pt idx="0">
                  <c:v>4.2783550751909101E-3</c:v>
                </c:pt>
                <c:pt idx="1">
                  <c:v>4.4184051494513786E-3</c:v>
                </c:pt>
                <c:pt idx="2">
                  <c:v>5.2088394936504346E-3</c:v>
                </c:pt>
                <c:pt idx="3">
                  <c:v>1.2930201765356896E-2</c:v>
                </c:pt>
                <c:pt idx="4">
                  <c:v>5.1116249629869492E-3</c:v>
                </c:pt>
                <c:pt idx="5">
                  <c:v>3.0347566559710522E-3</c:v>
                </c:pt>
                <c:pt idx="6">
                  <c:v>4.1823761829199941E-3</c:v>
                </c:pt>
                <c:pt idx="7">
                  <c:v>1.838287404008097E-3</c:v>
                </c:pt>
                <c:pt idx="8">
                  <c:v>8.3890438523003495E-4</c:v>
                </c:pt>
                <c:pt idx="9">
                  <c:v>2.0937305285542835E-3</c:v>
                </c:pt>
              </c:numCache>
            </c:numRef>
          </c:val>
          <c:extLst>
            <c:ext xmlns:c16="http://schemas.microsoft.com/office/drawing/2014/chart" uri="{C3380CC4-5D6E-409C-BE32-E72D297353CC}">
              <c16:uniqueId val="{0000000A-4C22-42E0-8503-C4F3F7D9EB15}"/>
            </c:ext>
          </c:extLst>
        </c:ser>
        <c:dLbls>
          <c:showLegendKey val="0"/>
          <c:showVal val="0"/>
          <c:showCatName val="0"/>
          <c:showSerName val="0"/>
          <c:showPercent val="0"/>
          <c:showBubbleSize val="0"/>
        </c:dLbls>
        <c:gapWidth val="150"/>
        <c:overlap val="100"/>
        <c:axId val="519186128"/>
        <c:axId val="519184560"/>
        <c:extLst>
          <c:ext xmlns:c15="http://schemas.microsoft.com/office/drawing/2012/chart" uri="{02D57815-91ED-43cb-92C2-25804820EDAC}">
            <c15:filteredBarSeries>
              <c15:ser>
                <c:idx val="0"/>
                <c:order val="0"/>
                <c:tx>
                  <c:strRef>
                    <c:extLst>
                      <c:ext uri="{02D57815-91ED-43cb-92C2-25804820EDAC}">
                        <c15:formulaRef>
                          <c15:sqref>'Import. 2204 - vins'!$C$35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2204 - vins'!$D$34:$M$34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2204 - vins'!$D$35:$M$35</c15:sqref>
                        </c15:formulaRef>
                      </c:ext>
                    </c:extLst>
                    <c:numCache>
                      <c:formatCode>0%</c:formatCode>
                      <c:ptCount val="10"/>
                      <c:pt idx="0">
                        <c:v>0.99572164492480908</c:v>
                      </c:pt>
                      <c:pt idx="1">
                        <c:v>0.99558159485054876</c:v>
                      </c:pt>
                      <c:pt idx="2">
                        <c:v>0.99479116050634941</c:v>
                      </c:pt>
                      <c:pt idx="3">
                        <c:v>0.98706979823464314</c:v>
                      </c:pt>
                      <c:pt idx="4">
                        <c:v>0.994888375037013</c:v>
                      </c:pt>
                      <c:pt idx="5">
                        <c:v>0.99696524334402892</c:v>
                      </c:pt>
                      <c:pt idx="6">
                        <c:v>0.99581762381707983</c:v>
                      </c:pt>
                      <c:pt idx="7">
                        <c:v>0.99816171259599185</c:v>
                      </c:pt>
                      <c:pt idx="8">
                        <c:v>0.99916109561476996</c:v>
                      </c:pt>
                      <c:pt idx="9">
                        <c:v>0.99790626947144578</c:v>
                      </c:pt>
                    </c:numCache>
                  </c:numRef>
                </c:val>
                <c:extLst>
                  <c:ext xmlns:c16="http://schemas.microsoft.com/office/drawing/2014/chart" uri="{C3380CC4-5D6E-409C-BE32-E72D297353CC}">
                    <c16:uniqueId val="{0000000B-4C22-42E0-8503-C4F3F7D9EB15}"/>
                  </c:ext>
                </c:extLst>
              </c15:ser>
            </c15:filteredBarSeries>
          </c:ext>
        </c:extLst>
      </c:barChart>
      <c:catAx>
        <c:axId val="519186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9184560"/>
        <c:crosses val="autoZero"/>
        <c:auto val="1"/>
        <c:lblAlgn val="ctr"/>
        <c:lblOffset val="100"/>
        <c:noMultiLvlLbl val="0"/>
      </c:catAx>
      <c:valAx>
        <c:axId val="51918456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9186128"/>
        <c:crosses val="autoZero"/>
        <c:crossBetween val="between"/>
      </c:valAx>
      <c:spPr>
        <a:noFill/>
        <a:ln>
          <a:noFill/>
        </a:ln>
        <a:effectLst/>
      </c:spPr>
    </c:plotArea>
    <c:legend>
      <c:legendPos val="b"/>
      <c:layout>
        <c:manualLayout>
          <c:xMode val="edge"/>
          <c:yMode val="edge"/>
          <c:x val="0.12080143730186996"/>
          <c:y val="0.69643871830322546"/>
          <c:w val="0.85728441487568163"/>
          <c:h val="0.2842659414454792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4AB073-19B6-468D-B34E-5E979DBA6034}" type="datetimeFigureOut">
              <a:rPr lang="fr-FR" smtClean="0"/>
              <a:t>18/08/2025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8044C-5866-40BC-AB90-84F59A8D8279}" type="slidenum">
              <a:rPr lang="fr-FR" smtClean="0"/>
              <a:t>‹N°›</a:t>
            </a:fld>
            <a:endParaRPr lang="fr-FR"/>
          </a:p>
        </p:txBody>
      </p:sp>
    </p:spTree>
    <p:extLst>
      <p:ext uri="{BB962C8B-B14F-4D97-AF65-F5344CB8AC3E}">
        <p14:creationId xmlns:p14="http://schemas.microsoft.com/office/powerpoint/2010/main" val="1219197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Diapositive de titre">
    <p:bg>
      <p:bgPr>
        <a:solidFill>
          <a:schemeClr val="accent4"/>
        </a:solidFill>
        <a:effectLst/>
      </p:bgPr>
    </p:bg>
    <p:spTree>
      <p:nvGrpSpPr>
        <p:cNvPr id="1" name=""/>
        <p:cNvGrpSpPr/>
        <p:nvPr/>
      </p:nvGrpSpPr>
      <p:grpSpPr>
        <a:xfrm>
          <a:off x="0" y="0"/>
          <a:ext cx="0" cy="0"/>
          <a:chOff x="0" y="0"/>
          <a:chExt cx="0" cy="0"/>
        </a:xfrm>
      </p:grpSpPr>
      <p:sp>
        <p:nvSpPr>
          <p:cNvPr id="11" name="Espace réservé du contenu 10"/>
          <p:cNvSpPr>
            <a:spLocks noGrp="1"/>
          </p:cNvSpPr>
          <p:nvPr>
            <p:ph sz="quarter" idx="13" hasCustomPrompt="1"/>
          </p:nvPr>
        </p:nvSpPr>
        <p:spPr>
          <a:xfrm>
            <a:off x="4912178" y="4279515"/>
            <a:ext cx="2367644" cy="675626"/>
          </a:xfrm>
          <a:solidFill>
            <a:schemeClr val="bg1"/>
          </a:solidFill>
          <a:ln>
            <a:noFill/>
          </a:ln>
        </p:spPr>
        <p:txBody>
          <a:bodyPr>
            <a:normAutofit/>
          </a:bodyPr>
          <a:lstStyle>
            <a:lvl1pPr marL="0" indent="0" algn="ctr">
              <a:buNone/>
              <a:defRPr lang="fr-FR" sz="4000" b="1" kern="1200" cap="all" baseline="0" dirty="0" smtClean="0">
                <a:solidFill>
                  <a:schemeClr val="accent4"/>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Pays</a:t>
            </a: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3716669"/>
          </a:xfrm>
          <a:prstGeom prst="rect">
            <a:avLst/>
          </a:prstGeom>
        </p:spPr>
      </p:pic>
      <p:sp>
        <p:nvSpPr>
          <p:cNvPr id="4" name="ZoneTexte 3"/>
          <p:cNvSpPr txBox="1"/>
          <p:nvPr userDrawn="1"/>
        </p:nvSpPr>
        <p:spPr>
          <a:xfrm>
            <a:off x="0" y="5090615"/>
            <a:ext cx="12192000" cy="1323439"/>
          </a:xfrm>
          <a:prstGeom prst="rect">
            <a:avLst/>
          </a:prstGeom>
          <a:noFill/>
        </p:spPr>
        <p:txBody>
          <a:bodyPr wrap="square" rtlCol="0">
            <a:spAutoFit/>
          </a:bodyPr>
          <a:lstStyle/>
          <a:p>
            <a:pPr algn="ctr"/>
            <a:r>
              <a:rPr lang="fr-FR" sz="4000" b="1" dirty="0" smtClean="0">
                <a:solidFill>
                  <a:schemeClr val="bg1"/>
                </a:solidFill>
                <a:latin typeface="Marianne" panose="02000000000000000000" pitchFamily="50" charset="0"/>
              </a:rPr>
              <a:t>Les importations de </a:t>
            </a:r>
            <a:br>
              <a:rPr lang="fr-FR" sz="4000" b="1" dirty="0" smtClean="0">
                <a:solidFill>
                  <a:schemeClr val="bg1"/>
                </a:solidFill>
                <a:latin typeface="Marianne" panose="02000000000000000000" pitchFamily="50" charset="0"/>
              </a:rPr>
            </a:br>
            <a:r>
              <a:rPr lang="fr-FR" sz="4000" b="1" i="1" dirty="0" smtClean="0">
                <a:solidFill>
                  <a:schemeClr val="bg1"/>
                </a:solidFill>
                <a:latin typeface="Marianne" panose="02000000000000000000" pitchFamily="50" charset="0"/>
              </a:rPr>
              <a:t>vins et spiritueux </a:t>
            </a:r>
            <a:r>
              <a:rPr lang="fr-FR" sz="4000" b="1" dirty="0" smtClean="0">
                <a:solidFill>
                  <a:schemeClr val="bg1"/>
                </a:solidFill>
                <a:latin typeface="Marianne" panose="02000000000000000000" pitchFamily="50" charset="0"/>
              </a:rPr>
              <a:t>en	</a:t>
            </a:r>
          </a:p>
        </p:txBody>
      </p:sp>
      <p:sp>
        <p:nvSpPr>
          <p:cNvPr id="8" name="Espace réservé du contenu 10"/>
          <p:cNvSpPr>
            <a:spLocks noGrp="1"/>
          </p:cNvSpPr>
          <p:nvPr>
            <p:ph sz="quarter" idx="14" hasCustomPrompt="1"/>
          </p:nvPr>
        </p:nvSpPr>
        <p:spPr>
          <a:xfrm>
            <a:off x="8164278" y="5817840"/>
            <a:ext cx="1384663" cy="561894"/>
          </a:xfrm>
          <a:noFill/>
          <a:ln>
            <a:noFill/>
          </a:ln>
        </p:spPr>
        <p:txBody>
          <a:bodyPr anchor="ctr" anchorCtr="0">
            <a:normAutofit/>
          </a:bodyPr>
          <a:lstStyle>
            <a:lvl1pPr marL="0" indent="0" algn="ctr">
              <a:buNone/>
              <a:defRPr lang="fr-FR" sz="4000" b="1" i="0" u="none" kern="1200" cap="all" baseline="0" dirty="0" smtClean="0">
                <a:solidFill>
                  <a:srgbClr val="0B6482"/>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2024</a:t>
            </a:r>
          </a:p>
        </p:txBody>
      </p:sp>
      <p:sp>
        <p:nvSpPr>
          <p:cNvPr id="10" name="Ellipse 9"/>
          <p:cNvSpPr/>
          <p:nvPr userDrawn="1"/>
        </p:nvSpPr>
        <p:spPr>
          <a:xfrm>
            <a:off x="8686798" y="4278836"/>
            <a:ext cx="1440000" cy="144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Image 11"/>
          <p:cNvPicPr>
            <a:picLocks noChangeAspect="1"/>
          </p:cNvPicPr>
          <p:nvPr userDrawn="1"/>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backgroundRemoval t="5900" b="95870" l="5801" r="90884">
                        <a14:foregroundMark x1="38122" y1="5900" x2="38122" y2="5900"/>
                        <a14:foregroundMark x1="71823" y1="28909" x2="71823" y2="28909"/>
                        <a14:foregroundMark x1="63812" y1="34513" x2="63812" y2="34513"/>
                        <a14:foregroundMark x1="54972" y1="62242" x2="54972" y2="62242"/>
                        <a14:foregroundMark x1="48619" y1="78171" x2="48619" y2="78171"/>
                        <a14:foregroundMark x1="69337" y1="68732" x2="69337" y2="68732"/>
                        <a14:foregroundMark x1="85912" y1="64602" x2="85912" y2="64602"/>
                        <a14:foregroundMark x1="79558" y1="77581" x2="79558" y2="77581"/>
                        <a14:foregroundMark x1="91160" y1="79941" x2="91160" y2="79941"/>
                        <a14:foregroundMark x1="80110" y1="93215" x2="80110" y2="93215"/>
                        <a14:foregroundMark x1="32044" y1="96165" x2="32044" y2="96165"/>
                        <a14:foregroundMark x1="5801" y1="69322" x2="5801" y2="69322"/>
                      </a14:backgroundRemoval>
                    </a14:imgEffect>
                  </a14:imgLayer>
                </a14:imgProps>
              </a:ext>
              <a:ext uri="{28A0092B-C50C-407E-A947-70E740481C1C}">
                <a14:useLocalDpi xmlns:a14="http://schemas.microsoft.com/office/drawing/2010/main" val="0"/>
              </a:ext>
            </a:extLst>
          </a:blip>
          <a:stretch>
            <a:fillRect/>
          </a:stretch>
        </p:blipFill>
        <p:spPr>
          <a:xfrm>
            <a:off x="8781462" y="4369535"/>
            <a:ext cx="1250672" cy="1171211"/>
          </a:xfrm>
          <a:prstGeom prst="rect">
            <a:avLst/>
          </a:prstGeom>
        </p:spPr>
      </p:pic>
    </p:spTree>
    <p:extLst>
      <p:ext uri="{BB962C8B-B14F-4D97-AF65-F5344CB8AC3E}">
        <p14:creationId xmlns:p14="http://schemas.microsoft.com/office/powerpoint/2010/main" val="399400022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Vins et spiritueux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chemeClr val="accent4"/>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825910"/>
            <a:ext cx="11852028" cy="737419"/>
          </a:xfrm>
          <a:noFill/>
        </p:spPr>
        <p:txBody>
          <a:bodyPr anchor="t" anchorCtr="0"/>
          <a:lstStyle>
            <a:lvl2pPr>
              <a:defRPr>
                <a:solidFill>
                  <a:schemeClr val="accent4"/>
                </a:solidFill>
              </a:defRPr>
            </a:lvl2pPr>
          </a:lstStyle>
          <a:p>
            <a:pPr lvl="1"/>
            <a:r>
              <a:rPr lang="fr-FR" dirty="0" smtClean="0"/>
              <a:t>Texte</a:t>
            </a:r>
          </a:p>
        </p:txBody>
      </p:sp>
      <p:graphicFrame>
        <p:nvGraphicFramePr>
          <p:cNvPr id="8" name="Tableau 7"/>
          <p:cNvGraphicFramePr>
            <a:graphicFrameLocks noGrp="1"/>
          </p:cNvGraphicFramePr>
          <p:nvPr userDrawn="1">
            <p:extLst/>
          </p:nvPr>
        </p:nvGraphicFramePr>
        <p:xfrm>
          <a:off x="166798" y="1763597"/>
          <a:ext cx="11852028" cy="4327270"/>
        </p:xfrm>
        <a:graphic>
          <a:graphicData uri="http://schemas.openxmlformats.org/drawingml/2006/table">
            <a:tbl>
              <a:tblPr firstRow="1" bandRow="1">
                <a:tableStyleId>{5C22544A-7EE6-4342-B048-85BDC9FD1C3A}</a:tableStyleId>
              </a:tblPr>
              <a:tblGrid>
                <a:gridCol w="5926014">
                  <a:extLst>
                    <a:ext uri="{9D8B030D-6E8A-4147-A177-3AD203B41FA5}">
                      <a16:colId xmlns:a16="http://schemas.microsoft.com/office/drawing/2014/main" val="20000"/>
                    </a:ext>
                  </a:extLst>
                </a:gridCol>
                <a:gridCol w="5926014">
                  <a:extLst>
                    <a:ext uri="{9D8B030D-6E8A-4147-A177-3AD203B41FA5}">
                      <a16:colId xmlns:a16="http://schemas.microsoft.com/office/drawing/2014/main" val="20002"/>
                    </a:ext>
                  </a:extLst>
                </a:gridCol>
              </a:tblGrid>
              <a:tr h="4327270">
                <a:tc>
                  <a:txBody>
                    <a:bodyPr/>
                    <a:lstStyle/>
                    <a:p>
                      <a:endParaRPr lang="fr-FR" dirty="0">
                        <a:solidFill>
                          <a:srgbClr val="0B6482"/>
                        </a:solidFill>
                      </a:endParaRPr>
                    </a:p>
                  </a:txBody>
                  <a:tcPr anchor="ctr">
                    <a:lnL w="381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38100" cap="flat" cmpd="sng" algn="ctr">
                      <a:solidFill>
                        <a:schemeClr val="accent4"/>
                      </a:solidFill>
                      <a:prstDash val="solid"/>
                      <a:round/>
                      <a:headEnd type="none" w="med" len="med"/>
                      <a:tailEnd type="none" w="med" len="med"/>
                    </a:lnT>
                    <a:lnB w="38100" cap="flat" cmpd="sng" algn="ctr">
                      <a:solidFill>
                        <a:schemeClr val="accent4"/>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chemeClr val="accent4"/>
                      </a:solidFill>
                      <a:prstDash val="solid"/>
                      <a:round/>
                      <a:headEnd type="none" w="med" len="med"/>
                      <a:tailEnd type="none" w="med" len="med"/>
                    </a:lnL>
                    <a:lnR w="38100" cap="flat" cmpd="sng" algn="ctr">
                      <a:solidFill>
                        <a:schemeClr val="accent4"/>
                      </a:solidFill>
                      <a:prstDash val="solid"/>
                      <a:round/>
                      <a:headEnd type="none" w="med" len="med"/>
                      <a:tailEnd type="none" w="med" len="med"/>
                    </a:lnR>
                    <a:lnT w="38100" cap="flat" cmpd="sng" algn="ctr">
                      <a:solidFill>
                        <a:schemeClr val="accent4"/>
                      </a:solidFill>
                      <a:prstDash val="solid"/>
                      <a:round/>
                      <a:headEnd type="none" w="med" len="med"/>
                      <a:tailEnd type="none" w="med" len="med"/>
                    </a:lnT>
                    <a:lnB w="3810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ZoneTexte 9"/>
          <p:cNvSpPr txBox="1"/>
          <p:nvPr userDrawn="1"/>
        </p:nvSpPr>
        <p:spPr>
          <a:xfrm>
            <a:off x="166797" y="5767702"/>
            <a:ext cx="5929203" cy="323165"/>
          </a:xfrm>
          <a:prstGeom prst="rect">
            <a:avLst/>
          </a:prstGeom>
          <a:noFill/>
        </p:spPr>
        <p:txBody>
          <a:bodyPr wrap="square" rtlCol="0">
            <a:spAutoFit/>
          </a:bodyPr>
          <a:lstStyle/>
          <a:p>
            <a:pPr algn="ctr"/>
            <a:r>
              <a:rPr lang="fr-FR" sz="1500" b="1" dirty="0" smtClean="0">
                <a:solidFill>
                  <a:schemeClr val="accent4"/>
                </a:solidFill>
                <a:latin typeface="Marianne" panose="02000000000000000000" pitchFamily="50" charset="0"/>
              </a:rPr>
              <a:t>Appellations</a:t>
            </a:r>
            <a:endParaRPr lang="fr-FR" sz="1500" b="1" u="none" dirty="0" smtClean="0">
              <a:solidFill>
                <a:schemeClr val="accent4"/>
              </a:solidFill>
              <a:latin typeface="Marianne" panose="02000000000000000000" pitchFamily="50" charset="0"/>
            </a:endParaRPr>
          </a:p>
        </p:txBody>
      </p:sp>
      <p:sp>
        <p:nvSpPr>
          <p:cNvPr id="11" name="ZoneTexte 10"/>
          <p:cNvSpPr txBox="1"/>
          <p:nvPr userDrawn="1"/>
        </p:nvSpPr>
        <p:spPr>
          <a:xfrm>
            <a:off x="6096000" y="5767702"/>
            <a:ext cx="5922825" cy="323165"/>
          </a:xfrm>
          <a:prstGeom prst="rect">
            <a:avLst/>
          </a:prstGeom>
          <a:noFill/>
        </p:spPr>
        <p:txBody>
          <a:bodyPr wrap="square" rtlCol="0">
            <a:spAutoFit/>
          </a:bodyPr>
          <a:lstStyle/>
          <a:p>
            <a:pPr algn="ctr"/>
            <a:r>
              <a:rPr lang="fr-FR" sz="1500" b="1" dirty="0" smtClean="0">
                <a:solidFill>
                  <a:schemeClr val="accent4"/>
                </a:solidFill>
                <a:latin typeface="Marianne" panose="02000000000000000000" pitchFamily="50" charset="0"/>
              </a:rPr>
              <a:t>Parts de marché</a:t>
            </a:r>
          </a:p>
        </p:txBody>
      </p:sp>
    </p:spTree>
    <p:extLst>
      <p:ext uri="{BB962C8B-B14F-4D97-AF65-F5344CB8AC3E}">
        <p14:creationId xmlns:p14="http://schemas.microsoft.com/office/powerpoint/2010/main" val="39590452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9_Deux contenus">
    <p:bg>
      <p:bgPr>
        <a:solidFill>
          <a:schemeClr val="accent4"/>
        </a:solidFill>
        <a:effectLst/>
      </p:bgPr>
    </p:bg>
    <p:spTree>
      <p:nvGrpSpPr>
        <p:cNvPr id="1" name=""/>
        <p:cNvGrpSpPr/>
        <p:nvPr/>
      </p:nvGrpSpPr>
      <p:grpSpPr>
        <a:xfrm>
          <a:off x="0" y="0"/>
          <a:ext cx="0" cy="0"/>
          <a:chOff x="0" y="0"/>
          <a:chExt cx="0" cy="0"/>
        </a:xfrm>
      </p:grpSpPr>
      <p:sp>
        <p:nvSpPr>
          <p:cNvPr id="9" name="Espace réservé du texte 19"/>
          <p:cNvSpPr>
            <a:spLocks noGrp="1"/>
          </p:cNvSpPr>
          <p:nvPr>
            <p:ph type="body" sz="quarter" idx="15" hasCustomPrompt="1"/>
          </p:nvPr>
        </p:nvSpPr>
        <p:spPr>
          <a:xfrm>
            <a:off x="166797" y="1393870"/>
            <a:ext cx="11852028" cy="355197"/>
          </a:xfrm>
          <a:noFill/>
        </p:spPr>
        <p:txBody>
          <a:bodyPr anchor="t" anchorCtr="0"/>
          <a:lstStyle>
            <a:lvl2pPr>
              <a:defRPr>
                <a:solidFill>
                  <a:srgbClr val="0B6482"/>
                </a:solidFill>
              </a:defRPr>
            </a:lvl2pPr>
          </a:lstStyle>
          <a:p>
            <a:pPr lvl="1"/>
            <a:r>
              <a:rPr lang="fr-FR" dirty="0" smtClean="0"/>
              <a:t>Texte</a:t>
            </a:r>
          </a:p>
        </p:txBody>
      </p:sp>
      <p:sp>
        <p:nvSpPr>
          <p:cNvPr id="10" name="Espace réservé du texte 12"/>
          <p:cNvSpPr>
            <a:spLocks noGrp="1"/>
          </p:cNvSpPr>
          <p:nvPr>
            <p:ph type="body" sz="quarter" idx="16" hasCustomPrompt="1"/>
          </p:nvPr>
        </p:nvSpPr>
        <p:spPr>
          <a:xfrm>
            <a:off x="166798" y="839522"/>
            <a:ext cx="11858404" cy="340468"/>
          </a:xfrm>
          <a:noFill/>
        </p:spPr>
        <p:txBody>
          <a:bodyPr anchor="t" anchorCtr="0"/>
          <a:lstStyle>
            <a:lvl1pPr>
              <a:defRPr b="1">
                <a:solidFill>
                  <a:srgbClr val="0B6482"/>
                </a:solidFill>
              </a:defRPr>
            </a:lvl1pPr>
          </a:lstStyle>
          <a:p>
            <a:pPr lvl="0"/>
            <a:r>
              <a:rPr lang="fr-FR" dirty="0" smtClean="0"/>
              <a:t>Sous-titre</a:t>
            </a:r>
          </a:p>
        </p:txBody>
      </p:sp>
      <p:pic>
        <p:nvPicPr>
          <p:cNvPr id="5" name="Imag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Tree>
    <p:extLst>
      <p:ext uri="{BB962C8B-B14F-4D97-AF65-F5344CB8AC3E}">
        <p14:creationId xmlns:p14="http://schemas.microsoft.com/office/powerpoint/2010/main" val="117497223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Vins et spiritueux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chemeClr val="accent4"/>
          </a:solidFill>
        </p:spPr>
        <p:txBody>
          <a:bodyPr/>
          <a:lstStyle>
            <a:lvl1pPr>
              <a:defRPr b="1">
                <a:solidFill>
                  <a:schemeClr val="bg1"/>
                </a:solidFill>
              </a:defRPr>
            </a:lvl1pPr>
          </a:lstStyle>
          <a:p>
            <a:pPr lvl="0"/>
            <a:r>
              <a:rPr lang="fr-FR" dirty="0" smtClean="0"/>
              <a:t>Titre</a:t>
            </a:r>
          </a:p>
        </p:txBody>
      </p:sp>
      <p:sp>
        <p:nvSpPr>
          <p:cNvPr id="8" name="Espace réservé du texte 12"/>
          <p:cNvSpPr>
            <a:spLocks noGrp="1"/>
          </p:cNvSpPr>
          <p:nvPr>
            <p:ph type="body" sz="quarter" idx="16" hasCustomPrompt="1"/>
          </p:nvPr>
        </p:nvSpPr>
        <p:spPr>
          <a:xfrm>
            <a:off x="166798" y="839522"/>
            <a:ext cx="11858404" cy="340468"/>
          </a:xfrm>
          <a:noFill/>
        </p:spPr>
        <p:txBody>
          <a:bodyPr anchor="t" anchorCtr="0"/>
          <a:lstStyle>
            <a:lvl1pPr>
              <a:defRPr b="1">
                <a:solidFill>
                  <a:schemeClr val="accent4"/>
                </a:solidFill>
              </a:defRPr>
            </a:lvl1pPr>
          </a:lstStyle>
          <a:p>
            <a:pPr lvl="0"/>
            <a:r>
              <a:rPr lang="fr-FR" dirty="0" smtClean="0"/>
              <a:t>Sous-titre</a:t>
            </a:r>
          </a:p>
        </p:txBody>
      </p:sp>
      <p:sp>
        <p:nvSpPr>
          <p:cNvPr id="10" name="Espace réservé du texte 19"/>
          <p:cNvSpPr>
            <a:spLocks noGrp="1"/>
          </p:cNvSpPr>
          <p:nvPr>
            <p:ph type="body" sz="quarter" idx="15" hasCustomPrompt="1"/>
          </p:nvPr>
        </p:nvSpPr>
        <p:spPr>
          <a:xfrm>
            <a:off x="166797" y="1393870"/>
            <a:ext cx="11852028" cy="355197"/>
          </a:xfrm>
          <a:noFill/>
        </p:spPr>
        <p:txBody>
          <a:bodyPr anchor="t" anchorCtr="0"/>
          <a:lstStyle>
            <a:lvl2pPr>
              <a:defRPr>
                <a:solidFill>
                  <a:schemeClr val="accent4"/>
                </a:solidFill>
              </a:defRPr>
            </a:lvl2pPr>
          </a:lstStyle>
          <a:p>
            <a:pPr lvl="1"/>
            <a:r>
              <a:rPr lang="fr-FR" dirty="0" smtClean="0"/>
              <a:t>Texte</a:t>
            </a:r>
          </a:p>
        </p:txBody>
      </p:sp>
    </p:spTree>
    <p:extLst>
      <p:ext uri="{BB962C8B-B14F-4D97-AF65-F5344CB8AC3E}">
        <p14:creationId xmlns:p14="http://schemas.microsoft.com/office/powerpoint/2010/main" val="131719708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Vins et spiritueux Source : douane mexicaine, d’après Trade Data Monitor, données 2024</a:t>
            </a:r>
            <a:endParaRPr lang="fr-FR" dirty="0"/>
          </a:p>
        </p:txBody>
      </p:sp>
      <p:sp>
        <p:nvSpPr>
          <p:cNvPr id="12" name="ZoneTexte 11"/>
          <p:cNvSpPr txBox="1"/>
          <p:nvPr userDrawn="1"/>
        </p:nvSpPr>
        <p:spPr>
          <a:xfrm>
            <a:off x="166796" y="225532"/>
            <a:ext cx="11858405" cy="400110"/>
          </a:xfrm>
          <a:prstGeom prst="rect">
            <a:avLst/>
          </a:prstGeom>
          <a:solidFill>
            <a:schemeClr val="accent2"/>
          </a:solidFill>
        </p:spPr>
        <p:txBody>
          <a:bodyPr wrap="square" rtlCol="0">
            <a:spAutoFit/>
          </a:bodyPr>
          <a:lstStyle/>
          <a:p>
            <a:r>
              <a:rPr lang="fr-FR" sz="2000" b="1" dirty="0" smtClean="0">
                <a:solidFill>
                  <a:schemeClr val="bg1"/>
                </a:solidFill>
                <a:latin typeface="Marianne" panose="02000000000000000000" pitchFamily="50" charset="0"/>
              </a:rPr>
              <a:t>Principaux postes (en valeur)</a:t>
            </a:r>
            <a:endParaRPr lang="fr-FR" sz="2000" b="1" dirty="0">
              <a:solidFill>
                <a:schemeClr val="bg1"/>
              </a:solidFill>
              <a:latin typeface="Marianne" panose="02000000000000000000" pitchFamily="50" charset="0"/>
            </a:endParaRPr>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chemeClr val="accent4"/>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825910"/>
            <a:ext cx="11852028" cy="737419"/>
          </a:xfrm>
          <a:noFill/>
        </p:spPr>
        <p:txBody>
          <a:bodyPr anchor="t" anchorCtr="0"/>
          <a:lstStyle>
            <a:lvl2pPr>
              <a:defRPr>
                <a:solidFill>
                  <a:schemeClr val="accent4"/>
                </a:solidFill>
              </a:defRPr>
            </a:lvl2pPr>
          </a:lstStyle>
          <a:p>
            <a:pPr lvl="1"/>
            <a:r>
              <a:rPr lang="fr-FR" dirty="0" smtClean="0"/>
              <a:t>Texte</a:t>
            </a:r>
          </a:p>
        </p:txBody>
      </p:sp>
      <p:graphicFrame>
        <p:nvGraphicFramePr>
          <p:cNvPr id="8" name="Tableau 7"/>
          <p:cNvGraphicFramePr>
            <a:graphicFrameLocks noGrp="1"/>
          </p:cNvGraphicFramePr>
          <p:nvPr userDrawn="1">
            <p:extLst/>
          </p:nvPr>
        </p:nvGraphicFramePr>
        <p:xfrm>
          <a:off x="166798" y="1763597"/>
          <a:ext cx="11852028" cy="4327270"/>
        </p:xfrm>
        <a:graphic>
          <a:graphicData uri="http://schemas.openxmlformats.org/drawingml/2006/table">
            <a:tbl>
              <a:tblPr firstRow="1" bandRow="1">
                <a:tableStyleId>{5C22544A-7EE6-4342-B048-85BDC9FD1C3A}</a:tableStyleId>
              </a:tblPr>
              <a:tblGrid>
                <a:gridCol w="5926014">
                  <a:extLst>
                    <a:ext uri="{9D8B030D-6E8A-4147-A177-3AD203B41FA5}">
                      <a16:colId xmlns:a16="http://schemas.microsoft.com/office/drawing/2014/main" val="20000"/>
                    </a:ext>
                  </a:extLst>
                </a:gridCol>
                <a:gridCol w="5926014">
                  <a:extLst>
                    <a:ext uri="{9D8B030D-6E8A-4147-A177-3AD203B41FA5}">
                      <a16:colId xmlns:a16="http://schemas.microsoft.com/office/drawing/2014/main" val="20002"/>
                    </a:ext>
                  </a:extLst>
                </a:gridCol>
              </a:tblGrid>
              <a:tr h="4327270">
                <a:tc>
                  <a:txBody>
                    <a:bodyPr/>
                    <a:lstStyle/>
                    <a:p>
                      <a:endParaRPr lang="fr-FR" dirty="0">
                        <a:solidFill>
                          <a:srgbClr val="0B6482"/>
                        </a:solidFill>
                      </a:endParaRPr>
                    </a:p>
                  </a:txBody>
                  <a:tcPr anchor="ctr">
                    <a:lnL w="381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38100" cap="flat" cmpd="sng" algn="ctr">
                      <a:solidFill>
                        <a:schemeClr val="accent4"/>
                      </a:solidFill>
                      <a:prstDash val="solid"/>
                      <a:round/>
                      <a:headEnd type="none" w="med" len="med"/>
                      <a:tailEnd type="none" w="med" len="med"/>
                    </a:lnT>
                    <a:lnB w="38100" cap="flat" cmpd="sng" algn="ctr">
                      <a:solidFill>
                        <a:schemeClr val="accent4"/>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chemeClr val="accent4"/>
                      </a:solidFill>
                      <a:prstDash val="solid"/>
                      <a:round/>
                      <a:headEnd type="none" w="med" len="med"/>
                      <a:tailEnd type="none" w="med" len="med"/>
                    </a:lnL>
                    <a:lnR w="38100" cap="flat" cmpd="sng" algn="ctr">
                      <a:solidFill>
                        <a:schemeClr val="accent4"/>
                      </a:solidFill>
                      <a:prstDash val="solid"/>
                      <a:round/>
                      <a:headEnd type="none" w="med" len="med"/>
                      <a:tailEnd type="none" w="med" len="med"/>
                    </a:lnR>
                    <a:lnT w="38100" cap="flat" cmpd="sng" algn="ctr">
                      <a:solidFill>
                        <a:schemeClr val="accent4"/>
                      </a:solidFill>
                      <a:prstDash val="solid"/>
                      <a:round/>
                      <a:headEnd type="none" w="med" len="med"/>
                      <a:tailEnd type="none" w="med" len="med"/>
                    </a:lnT>
                    <a:lnB w="3810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ZoneTexte 9"/>
          <p:cNvSpPr txBox="1"/>
          <p:nvPr userDrawn="1"/>
        </p:nvSpPr>
        <p:spPr>
          <a:xfrm>
            <a:off x="166797" y="5767702"/>
            <a:ext cx="5929203" cy="323165"/>
          </a:xfrm>
          <a:prstGeom prst="rect">
            <a:avLst/>
          </a:prstGeom>
          <a:noFill/>
        </p:spPr>
        <p:txBody>
          <a:bodyPr wrap="square" rtlCol="0">
            <a:spAutoFit/>
          </a:bodyPr>
          <a:lstStyle/>
          <a:p>
            <a:pPr algn="ctr"/>
            <a:r>
              <a:rPr lang="fr-FR" sz="1500" b="1" dirty="0" smtClean="0">
                <a:solidFill>
                  <a:schemeClr val="accent4"/>
                </a:solidFill>
                <a:latin typeface="Marianne" panose="02000000000000000000" pitchFamily="50" charset="0"/>
              </a:rPr>
              <a:t>En provenance du monde</a:t>
            </a:r>
          </a:p>
        </p:txBody>
      </p:sp>
      <p:sp>
        <p:nvSpPr>
          <p:cNvPr id="11" name="ZoneTexte 10"/>
          <p:cNvSpPr txBox="1"/>
          <p:nvPr userDrawn="1"/>
        </p:nvSpPr>
        <p:spPr>
          <a:xfrm>
            <a:off x="6096000" y="5767702"/>
            <a:ext cx="5922825" cy="323165"/>
          </a:xfrm>
          <a:prstGeom prst="rect">
            <a:avLst/>
          </a:prstGeom>
          <a:noFill/>
        </p:spPr>
        <p:txBody>
          <a:bodyPr wrap="square" rtlCol="0">
            <a:spAutoFit/>
          </a:bodyPr>
          <a:lstStyle/>
          <a:p>
            <a:pPr algn="ctr"/>
            <a:r>
              <a:rPr lang="fr-FR" sz="1500" b="1" dirty="0" smtClean="0">
                <a:solidFill>
                  <a:schemeClr val="accent4"/>
                </a:solidFill>
                <a:latin typeface="Marianne" panose="02000000000000000000" pitchFamily="50" charset="0"/>
              </a:rPr>
              <a:t>En provenance de</a:t>
            </a:r>
            <a:r>
              <a:rPr lang="fr-FR" sz="1500" b="1" baseline="0" dirty="0" smtClean="0">
                <a:solidFill>
                  <a:schemeClr val="accent4"/>
                </a:solidFill>
                <a:latin typeface="Marianne" panose="02000000000000000000" pitchFamily="50" charset="0"/>
              </a:rPr>
              <a:t> France</a:t>
            </a:r>
            <a:endParaRPr lang="fr-FR" sz="1500" b="1" dirty="0" smtClean="0">
              <a:solidFill>
                <a:schemeClr val="accent4"/>
              </a:solidFill>
              <a:latin typeface="Marianne" panose="02000000000000000000" pitchFamily="50" charset="0"/>
            </a:endParaRPr>
          </a:p>
        </p:txBody>
      </p:sp>
    </p:spTree>
    <p:extLst>
      <p:ext uri="{BB962C8B-B14F-4D97-AF65-F5344CB8AC3E}">
        <p14:creationId xmlns:p14="http://schemas.microsoft.com/office/powerpoint/2010/main" val="420915269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bg>
      <p:bgPr>
        <a:solidFill>
          <a:schemeClr val="accent4"/>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4651465" y="4002520"/>
            <a:ext cx="2889070" cy="707886"/>
          </a:xfrm>
          <a:prstGeom prst="rect">
            <a:avLst/>
          </a:prstGeom>
          <a:noFill/>
        </p:spPr>
        <p:txBody>
          <a:bodyPr wrap="square" rtlCol="0">
            <a:spAutoFit/>
          </a:bodyPr>
          <a:lstStyle/>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Fournisseurs</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Parts de marché</a:t>
            </a:r>
            <a:endParaRPr lang="fr-FR" sz="2000" b="1" dirty="0">
              <a:solidFill>
                <a:schemeClr val="bg1"/>
              </a:solidFill>
              <a:latin typeface="Marianne" panose="02000000000000000000" pitchFamily="50" charset="0"/>
            </a:endParaRPr>
          </a:p>
        </p:txBody>
      </p:sp>
      <p:sp>
        <p:nvSpPr>
          <p:cNvPr id="3" name="Espace réservé du texte 2"/>
          <p:cNvSpPr>
            <a:spLocks noGrp="1"/>
          </p:cNvSpPr>
          <p:nvPr>
            <p:ph type="body" sz="quarter" idx="10" hasCustomPrompt="1"/>
          </p:nvPr>
        </p:nvSpPr>
        <p:spPr>
          <a:xfrm>
            <a:off x="3366407" y="3024052"/>
            <a:ext cx="5459186" cy="809896"/>
          </a:xfrm>
          <a:solidFill>
            <a:schemeClr val="bg1"/>
          </a:solidFill>
        </p:spPr>
        <p:txBody>
          <a:bodyPr/>
          <a:lstStyle>
            <a:lvl1pPr algn="ctr">
              <a:defRPr sz="4000" b="1"/>
            </a:lvl1pPr>
          </a:lstStyle>
          <a:p>
            <a:pPr lvl="0"/>
            <a:r>
              <a:rPr lang="fr-FR" dirty="0" smtClean="0"/>
              <a:t>Produit</a:t>
            </a:r>
          </a:p>
        </p:txBody>
      </p:sp>
    </p:spTree>
    <p:extLst>
      <p:ext uri="{BB962C8B-B14F-4D97-AF65-F5344CB8AC3E}">
        <p14:creationId xmlns:p14="http://schemas.microsoft.com/office/powerpoint/2010/main" val="2727066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Deux contenus">
    <p:bg>
      <p:bgPr>
        <a:solidFill>
          <a:schemeClr val="accent4"/>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4651464" y="4002520"/>
            <a:ext cx="3478547" cy="1015663"/>
          </a:xfrm>
          <a:prstGeom prst="rect">
            <a:avLst/>
          </a:prstGeom>
          <a:noFill/>
        </p:spPr>
        <p:txBody>
          <a:bodyPr wrap="square" rtlCol="0">
            <a:spAutoFit/>
          </a:bodyPr>
          <a:lstStyle/>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Fournisseurs</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Parts de marché</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Valeur unitaire CAF</a:t>
            </a:r>
            <a:endParaRPr lang="fr-FR" sz="2000" b="1" dirty="0">
              <a:solidFill>
                <a:schemeClr val="bg1"/>
              </a:solidFill>
              <a:latin typeface="Marianne" panose="02000000000000000000" pitchFamily="50" charset="0"/>
            </a:endParaRPr>
          </a:p>
        </p:txBody>
      </p:sp>
      <p:sp>
        <p:nvSpPr>
          <p:cNvPr id="3" name="Espace réservé du texte 2"/>
          <p:cNvSpPr>
            <a:spLocks noGrp="1"/>
          </p:cNvSpPr>
          <p:nvPr>
            <p:ph type="body" sz="quarter" idx="10" hasCustomPrompt="1"/>
          </p:nvPr>
        </p:nvSpPr>
        <p:spPr>
          <a:xfrm>
            <a:off x="3366407" y="3024052"/>
            <a:ext cx="5459186" cy="809896"/>
          </a:xfrm>
          <a:solidFill>
            <a:schemeClr val="bg1"/>
          </a:solidFill>
        </p:spPr>
        <p:txBody>
          <a:bodyPr/>
          <a:lstStyle>
            <a:lvl1pPr algn="ctr">
              <a:defRPr sz="4000" b="1"/>
            </a:lvl1pPr>
          </a:lstStyle>
          <a:p>
            <a:pPr lvl="0"/>
            <a:r>
              <a:rPr lang="fr-FR" dirty="0" smtClean="0"/>
              <a:t>Produit</a:t>
            </a:r>
          </a:p>
        </p:txBody>
      </p:sp>
    </p:spTree>
    <p:extLst>
      <p:ext uri="{BB962C8B-B14F-4D97-AF65-F5344CB8AC3E}">
        <p14:creationId xmlns:p14="http://schemas.microsoft.com/office/powerpoint/2010/main" val="73689939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Deux contenus">
    <p:bg>
      <p:bgPr>
        <a:solidFill>
          <a:schemeClr val="accent4"/>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4651465" y="4002520"/>
            <a:ext cx="2889070" cy="1015663"/>
          </a:xfrm>
          <a:prstGeom prst="rect">
            <a:avLst/>
          </a:prstGeom>
          <a:noFill/>
        </p:spPr>
        <p:txBody>
          <a:bodyPr wrap="square" rtlCol="0">
            <a:spAutoFit/>
          </a:bodyPr>
          <a:lstStyle/>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Fournisseurs</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Parts de marché</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Répartition</a:t>
            </a:r>
          </a:p>
        </p:txBody>
      </p:sp>
      <p:sp>
        <p:nvSpPr>
          <p:cNvPr id="3" name="Espace réservé du texte 2"/>
          <p:cNvSpPr>
            <a:spLocks noGrp="1"/>
          </p:cNvSpPr>
          <p:nvPr>
            <p:ph type="body" sz="quarter" idx="10" hasCustomPrompt="1"/>
          </p:nvPr>
        </p:nvSpPr>
        <p:spPr>
          <a:xfrm>
            <a:off x="3366407" y="3024052"/>
            <a:ext cx="5459186" cy="809896"/>
          </a:xfrm>
          <a:solidFill>
            <a:schemeClr val="bg1"/>
          </a:solidFill>
        </p:spPr>
        <p:txBody>
          <a:bodyPr/>
          <a:lstStyle>
            <a:lvl1pPr algn="ctr">
              <a:defRPr sz="4000" b="1"/>
            </a:lvl1pPr>
          </a:lstStyle>
          <a:p>
            <a:pPr lvl="0"/>
            <a:r>
              <a:rPr lang="fr-FR" dirty="0" smtClean="0"/>
              <a:t>Produit</a:t>
            </a:r>
          </a:p>
        </p:txBody>
      </p:sp>
    </p:spTree>
    <p:extLst>
      <p:ext uri="{BB962C8B-B14F-4D97-AF65-F5344CB8AC3E}">
        <p14:creationId xmlns:p14="http://schemas.microsoft.com/office/powerpoint/2010/main" val="179933556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Deux contenus">
    <p:bg>
      <p:bgPr>
        <a:solidFill>
          <a:schemeClr val="accent4"/>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4621877" y="4002520"/>
            <a:ext cx="2951910" cy="1323439"/>
          </a:xfrm>
          <a:prstGeom prst="rect">
            <a:avLst/>
          </a:prstGeom>
          <a:noFill/>
        </p:spPr>
        <p:txBody>
          <a:bodyPr wrap="square" rtlCol="0">
            <a:spAutoFit/>
          </a:bodyPr>
          <a:lstStyle/>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Fournisseurs</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Parts de marché</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Valeur unitaire CAF</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Appellations</a:t>
            </a:r>
            <a:endParaRPr lang="fr-FR" sz="2000" b="1" dirty="0">
              <a:solidFill>
                <a:schemeClr val="bg1"/>
              </a:solidFill>
              <a:latin typeface="Marianne" panose="02000000000000000000" pitchFamily="50" charset="0"/>
            </a:endParaRPr>
          </a:p>
        </p:txBody>
      </p:sp>
      <p:sp>
        <p:nvSpPr>
          <p:cNvPr id="3" name="Espace réservé du texte 2"/>
          <p:cNvSpPr>
            <a:spLocks noGrp="1"/>
          </p:cNvSpPr>
          <p:nvPr>
            <p:ph type="body" sz="quarter" idx="10" hasCustomPrompt="1"/>
          </p:nvPr>
        </p:nvSpPr>
        <p:spPr>
          <a:xfrm>
            <a:off x="3366407" y="3024052"/>
            <a:ext cx="5459186" cy="809896"/>
          </a:xfrm>
          <a:solidFill>
            <a:schemeClr val="bg1"/>
          </a:solidFill>
        </p:spPr>
        <p:txBody>
          <a:bodyPr/>
          <a:lstStyle>
            <a:lvl1pPr algn="ctr">
              <a:defRPr sz="4000" b="1"/>
            </a:lvl1pPr>
          </a:lstStyle>
          <a:p>
            <a:pPr lvl="0"/>
            <a:r>
              <a:rPr lang="fr-FR" dirty="0" smtClean="0"/>
              <a:t>Produit</a:t>
            </a:r>
          </a:p>
        </p:txBody>
      </p:sp>
    </p:spTree>
    <p:extLst>
      <p:ext uri="{BB962C8B-B14F-4D97-AF65-F5344CB8AC3E}">
        <p14:creationId xmlns:p14="http://schemas.microsoft.com/office/powerpoint/2010/main" val="238455902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Vins et spiritueux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chemeClr val="accent4"/>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825910"/>
            <a:ext cx="11852028" cy="737419"/>
          </a:xfrm>
          <a:noFill/>
        </p:spPr>
        <p:txBody>
          <a:bodyPr anchor="t" anchorCtr="0"/>
          <a:lstStyle>
            <a:lvl2pPr>
              <a:defRPr>
                <a:solidFill>
                  <a:schemeClr val="accent4"/>
                </a:solidFill>
              </a:defRPr>
            </a:lvl2pPr>
          </a:lstStyle>
          <a:p>
            <a:pPr lvl="1"/>
            <a:r>
              <a:rPr lang="fr-FR" dirty="0" smtClean="0"/>
              <a:t>Texte</a:t>
            </a:r>
          </a:p>
        </p:txBody>
      </p:sp>
      <p:graphicFrame>
        <p:nvGraphicFramePr>
          <p:cNvPr id="8" name="Tableau 7"/>
          <p:cNvGraphicFramePr>
            <a:graphicFrameLocks noGrp="1"/>
          </p:cNvGraphicFramePr>
          <p:nvPr userDrawn="1">
            <p:extLst>
              <p:ext uri="{D42A27DB-BD31-4B8C-83A1-F6EECF244321}">
                <p14:modId xmlns:p14="http://schemas.microsoft.com/office/powerpoint/2010/main" val="1035682456"/>
              </p:ext>
            </p:extLst>
          </p:nvPr>
        </p:nvGraphicFramePr>
        <p:xfrm>
          <a:off x="166798" y="1763597"/>
          <a:ext cx="11852028" cy="4327270"/>
        </p:xfrm>
        <a:graphic>
          <a:graphicData uri="http://schemas.openxmlformats.org/drawingml/2006/table">
            <a:tbl>
              <a:tblPr firstRow="1" bandRow="1">
                <a:tableStyleId>{5C22544A-7EE6-4342-B048-85BDC9FD1C3A}</a:tableStyleId>
              </a:tblPr>
              <a:tblGrid>
                <a:gridCol w="5926014">
                  <a:extLst>
                    <a:ext uri="{9D8B030D-6E8A-4147-A177-3AD203B41FA5}">
                      <a16:colId xmlns:a16="http://schemas.microsoft.com/office/drawing/2014/main" val="20000"/>
                    </a:ext>
                  </a:extLst>
                </a:gridCol>
                <a:gridCol w="5926014">
                  <a:extLst>
                    <a:ext uri="{9D8B030D-6E8A-4147-A177-3AD203B41FA5}">
                      <a16:colId xmlns:a16="http://schemas.microsoft.com/office/drawing/2014/main" val="20002"/>
                    </a:ext>
                  </a:extLst>
                </a:gridCol>
              </a:tblGrid>
              <a:tr h="4327270">
                <a:tc>
                  <a:txBody>
                    <a:bodyPr/>
                    <a:lstStyle/>
                    <a:p>
                      <a:endParaRPr lang="fr-FR" dirty="0">
                        <a:solidFill>
                          <a:srgbClr val="0B6482"/>
                        </a:solidFill>
                      </a:endParaRPr>
                    </a:p>
                  </a:txBody>
                  <a:tcPr anchor="ctr">
                    <a:lnL w="381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38100" cap="flat" cmpd="sng" algn="ctr">
                      <a:solidFill>
                        <a:schemeClr val="accent4"/>
                      </a:solidFill>
                      <a:prstDash val="solid"/>
                      <a:round/>
                      <a:headEnd type="none" w="med" len="med"/>
                      <a:tailEnd type="none" w="med" len="med"/>
                    </a:lnT>
                    <a:lnB w="38100" cap="flat" cmpd="sng" algn="ctr">
                      <a:solidFill>
                        <a:schemeClr val="accent4"/>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chemeClr val="accent4"/>
                      </a:solidFill>
                      <a:prstDash val="solid"/>
                      <a:round/>
                      <a:headEnd type="none" w="med" len="med"/>
                      <a:tailEnd type="none" w="med" len="med"/>
                    </a:lnL>
                    <a:lnR w="38100" cap="flat" cmpd="sng" algn="ctr">
                      <a:solidFill>
                        <a:schemeClr val="accent4"/>
                      </a:solidFill>
                      <a:prstDash val="solid"/>
                      <a:round/>
                      <a:headEnd type="none" w="med" len="med"/>
                      <a:tailEnd type="none" w="med" len="med"/>
                    </a:lnR>
                    <a:lnT w="38100" cap="flat" cmpd="sng" algn="ctr">
                      <a:solidFill>
                        <a:schemeClr val="accent4"/>
                      </a:solidFill>
                      <a:prstDash val="solid"/>
                      <a:round/>
                      <a:headEnd type="none" w="med" len="med"/>
                      <a:tailEnd type="none" w="med" len="med"/>
                    </a:lnT>
                    <a:lnB w="3810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ZoneTexte 9"/>
          <p:cNvSpPr txBox="1"/>
          <p:nvPr userDrawn="1"/>
        </p:nvSpPr>
        <p:spPr>
          <a:xfrm>
            <a:off x="166797" y="5767702"/>
            <a:ext cx="5929203" cy="323165"/>
          </a:xfrm>
          <a:prstGeom prst="rect">
            <a:avLst/>
          </a:prstGeom>
          <a:noFill/>
        </p:spPr>
        <p:txBody>
          <a:bodyPr wrap="square" rtlCol="0">
            <a:spAutoFit/>
          </a:bodyPr>
          <a:lstStyle/>
          <a:p>
            <a:pPr algn="ctr"/>
            <a:r>
              <a:rPr lang="fr-FR" sz="1500" b="1" dirty="0" smtClean="0">
                <a:solidFill>
                  <a:schemeClr val="accent4"/>
                </a:solidFill>
                <a:latin typeface="Marianne" panose="02000000000000000000" pitchFamily="50" charset="0"/>
              </a:rPr>
              <a:t>Fournisseurs</a:t>
            </a:r>
          </a:p>
        </p:txBody>
      </p:sp>
      <p:sp>
        <p:nvSpPr>
          <p:cNvPr id="11" name="ZoneTexte 10"/>
          <p:cNvSpPr txBox="1"/>
          <p:nvPr userDrawn="1"/>
        </p:nvSpPr>
        <p:spPr>
          <a:xfrm>
            <a:off x="6096000" y="5767702"/>
            <a:ext cx="5922825" cy="323165"/>
          </a:xfrm>
          <a:prstGeom prst="rect">
            <a:avLst/>
          </a:prstGeom>
          <a:noFill/>
        </p:spPr>
        <p:txBody>
          <a:bodyPr wrap="square" rtlCol="0">
            <a:spAutoFit/>
          </a:bodyPr>
          <a:lstStyle/>
          <a:p>
            <a:pPr algn="ctr"/>
            <a:r>
              <a:rPr lang="fr-FR" sz="1500" b="1" dirty="0" smtClean="0">
                <a:solidFill>
                  <a:schemeClr val="accent4"/>
                </a:solidFill>
                <a:latin typeface="Marianne" panose="02000000000000000000" pitchFamily="50" charset="0"/>
              </a:rPr>
              <a:t>Parts de marché</a:t>
            </a:r>
          </a:p>
        </p:txBody>
      </p:sp>
    </p:spTree>
    <p:extLst>
      <p:ext uri="{BB962C8B-B14F-4D97-AF65-F5344CB8AC3E}">
        <p14:creationId xmlns:p14="http://schemas.microsoft.com/office/powerpoint/2010/main" val="35573425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Vins et spiritueux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chemeClr val="accent4"/>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825910"/>
            <a:ext cx="11852028" cy="737419"/>
          </a:xfrm>
          <a:noFill/>
        </p:spPr>
        <p:txBody>
          <a:bodyPr anchor="t" anchorCtr="0"/>
          <a:lstStyle>
            <a:lvl2pPr>
              <a:defRPr>
                <a:solidFill>
                  <a:schemeClr val="accent4"/>
                </a:solidFill>
              </a:defRPr>
            </a:lvl2pPr>
          </a:lstStyle>
          <a:p>
            <a:pPr lvl="1"/>
            <a:r>
              <a:rPr lang="fr-FR" dirty="0" smtClean="0"/>
              <a:t>Texte</a:t>
            </a:r>
          </a:p>
        </p:txBody>
      </p:sp>
      <p:graphicFrame>
        <p:nvGraphicFramePr>
          <p:cNvPr id="8" name="Tableau 7"/>
          <p:cNvGraphicFramePr>
            <a:graphicFrameLocks noGrp="1"/>
          </p:cNvGraphicFramePr>
          <p:nvPr userDrawn="1">
            <p:extLst>
              <p:ext uri="{D42A27DB-BD31-4B8C-83A1-F6EECF244321}">
                <p14:modId xmlns:p14="http://schemas.microsoft.com/office/powerpoint/2010/main" val="2933746804"/>
              </p:ext>
            </p:extLst>
          </p:nvPr>
        </p:nvGraphicFramePr>
        <p:xfrm>
          <a:off x="166798" y="1763597"/>
          <a:ext cx="11852028" cy="4327270"/>
        </p:xfrm>
        <a:graphic>
          <a:graphicData uri="http://schemas.openxmlformats.org/drawingml/2006/table">
            <a:tbl>
              <a:tblPr firstRow="1" bandRow="1">
                <a:tableStyleId>{5C22544A-7EE6-4342-B048-85BDC9FD1C3A}</a:tableStyleId>
              </a:tblPr>
              <a:tblGrid>
                <a:gridCol w="3950676">
                  <a:extLst>
                    <a:ext uri="{9D8B030D-6E8A-4147-A177-3AD203B41FA5}">
                      <a16:colId xmlns:a16="http://schemas.microsoft.com/office/drawing/2014/main" val="20000"/>
                    </a:ext>
                  </a:extLst>
                </a:gridCol>
                <a:gridCol w="3950676">
                  <a:extLst>
                    <a:ext uri="{9D8B030D-6E8A-4147-A177-3AD203B41FA5}">
                      <a16:colId xmlns:a16="http://schemas.microsoft.com/office/drawing/2014/main" val="1541389308"/>
                    </a:ext>
                  </a:extLst>
                </a:gridCol>
                <a:gridCol w="3950676">
                  <a:extLst>
                    <a:ext uri="{9D8B030D-6E8A-4147-A177-3AD203B41FA5}">
                      <a16:colId xmlns:a16="http://schemas.microsoft.com/office/drawing/2014/main" val="20002"/>
                    </a:ext>
                  </a:extLst>
                </a:gridCol>
              </a:tblGrid>
              <a:tr h="4327270">
                <a:tc>
                  <a:txBody>
                    <a:bodyPr/>
                    <a:lstStyle/>
                    <a:p>
                      <a:endParaRPr lang="fr-FR" dirty="0">
                        <a:solidFill>
                          <a:srgbClr val="0B6482"/>
                        </a:solidFill>
                      </a:endParaRPr>
                    </a:p>
                  </a:txBody>
                  <a:tcPr anchor="ctr">
                    <a:lnL w="381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38100" cap="flat" cmpd="sng" algn="ctr">
                      <a:solidFill>
                        <a:schemeClr val="accent4"/>
                      </a:solidFill>
                      <a:prstDash val="solid"/>
                      <a:round/>
                      <a:headEnd type="none" w="med" len="med"/>
                      <a:tailEnd type="none" w="med" len="med"/>
                    </a:lnT>
                    <a:lnB w="38100" cap="flat" cmpd="sng" algn="ctr">
                      <a:solidFill>
                        <a:schemeClr val="accent4"/>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38100" cap="flat" cmpd="sng" algn="ctr">
                      <a:solidFill>
                        <a:schemeClr val="accent4"/>
                      </a:solidFill>
                      <a:prstDash val="solid"/>
                      <a:round/>
                      <a:headEnd type="none" w="med" len="med"/>
                      <a:tailEnd type="none" w="med" len="med"/>
                    </a:lnT>
                    <a:lnB w="38100" cap="flat" cmpd="sng" algn="ctr">
                      <a:solidFill>
                        <a:schemeClr val="accent4"/>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chemeClr val="accent4"/>
                      </a:solidFill>
                      <a:prstDash val="solid"/>
                      <a:round/>
                      <a:headEnd type="none" w="med" len="med"/>
                      <a:tailEnd type="none" w="med" len="med"/>
                    </a:lnL>
                    <a:lnR w="38100" cap="flat" cmpd="sng" algn="ctr">
                      <a:solidFill>
                        <a:schemeClr val="accent4"/>
                      </a:solidFill>
                      <a:prstDash val="solid"/>
                      <a:round/>
                      <a:headEnd type="none" w="med" len="med"/>
                      <a:tailEnd type="none" w="med" len="med"/>
                    </a:lnR>
                    <a:lnT w="38100" cap="flat" cmpd="sng" algn="ctr">
                      <a:solidFill>
                        <a:schemeClr val="accent4"/>
                      </a:solidFill>
                      <a:prstDash val="solid"/>
                      <a:round/>
                      <a:headEnd type="none" w="med" len="med"/>
                      <a:tailEnd type="none" w="med" len="med"/>
                    </a:lnT>
                    <a:lnB w="3810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ZoneTexte 9"/>
          <p:cNvSpPr txBox="1"/>
          <p:nvPr userDrawn="1"/>
        </p:nvSpPr>
        <p:spPr>
          <a:xfrm>
            <a:off x="166797" y="5767702"/>
            <a:ext cx="3948003" cy="323165"/>
          </a:xfrm>
          <a:prstGeom prst="rect">
            <a:avLst/>
          </a:prstGeom>
          <a:noFill/>
        </p:spPr>
        <p:txBody>
          <a:bodyPr wrap="square" rtlCol="0">
            <a:spAutoFit/>
          </a:bodyPr>
          <a:lstStyle/>
          <a:p>
            <a:pPr algn="ctr"/>
            <a:r>
              <a:rPr lang="fr-FR" sz="1500" b="1" dirty="0" smtClean="0">
                <a:solidFill>
                  <a:schemeClr val="accent4"/>
                </a:solidFill>
                <a:latin typeface="Marianne" panose="02000000000000000000" pitchFamily="50" charset="0"/>
              </a:rPr>
              <a:t>Fournisseurs</a:t>
            </a:r>
          </a:p>
        </p:txBody>
      </p:sp>
      <p:sp>
        <p:nvSpPr>
          <p:cNvPr id="11" name="ZoneTexte 10"/>
          <p:cNvSpPr txBox="1"/>
          <p:nvPr userDrawn="1"/>
        </p:nvSpPr>
        <p:spPr>
          <a:xfrm>
            <a:off x="8071658" y="5767702"/>
            <a:ext cx="3947167" cy="323165"/>
          </a:xfrm>
          <a:prstGeom prst="rect">
            <a:avLst/>
          </a:prstGeom>
          <a:noFill/>
        </p:spPr>
        <p:txBody>
          <a:bodyPr wrap="square" rtlCol="0">
            <a:spAutoFit/>
          </a:bodyPr>
          <a:lstStyle/>
          <a:p>
            <a:pPr algn="ctr"/>
            <a:r>
              <a:rPr lang="fr-FR" sz="1500" b="1" dirty="0" smtClean="0">
                <a:solidFill>
                  <a:schemeClr val="accent4"/>
                </a:solidFill>
                <a:latin typeface="Marianne" panose="02000000000000000000" pitchFamily="50" charset="0"/>
              </a:rPr>
              <a:t>Valeur</a:t>
            </a:r>
            <a:r>
              <a:rPr lang="fr-FR" sz="1500" b="1" baseline="0" dirty="0" smtClean="0">
                <a:solidFill>
                  <a:schemeClr val="accent4"/>
                </a:solidFill>
                <a:latin typeface="Marianne" panose="02000000000000000000" pitchFamily="50" charset="0"/>
              </a:rPr>
              <a:t> unitaire CAF</a:t>
            </a:r>
            <a:endParaRPr lang="fr-FR" sz="1500" b="1" dirty="0" smtClean="0">
              <a:solidFill>
                <a:schemeClr val="accent4"/>
              </a:solidFill>
              <a:latin typeface="Marianne" panose="02000000000000000000" pitchFamily="50" charset="0"/>
            </a:endParaRPr>
          </a:p>
        </p:txBody>
      </p:sp>
      <p:sp>
        <p:nvSpPr>
          <p:cNvPr id="12" name="ZoneTexte 11"/>
          <p:cNvSpPr txBox="1"/>
          <p:nvPr userDrawn="1"/>
        </p:nvSpPr>
        <p:spPr>
          <a:xfrm>
            <a:off x="4124490" y="5767701"/>
            <a:ext cx="3947167" cy="323165"/>
          </a:xfrm>
          <a:prstGeom prst="rect">
            <a:avLst/>
          </a:prstGeom>
          <a:noFill/>
        </p:spPr>
        <p:txBody>
          <a:bodyPr wrap="square" rtlCol="0">
            <a:spAutoFit/>
          </a:bodyPr>
          <a:lstStyle/>
          <a:p>
            <a:pPr algn="ctr"/>
            <a:r>
              <a:rPr lang="fr-FR" sz="1500" b="1" dirty="0" smtClean="0">
                <a:solidFill>
                  <a:schemeClr val="accent4"/>
                </a:solidFill>
                <a:latin typeface="Marianne" panose="02000000000000000000" pitchFamily="50" charset="0"/>
              </a:rPr>
              <a:t>Parts de marché</a:t>
            </a:r>
          </a:p>
        </p:txBody>
      </p:sp>
    </p:spTree>
    <p:extLst>
      <p:ext uri="{BB962C8B-B14F-4D97-AF65-F5344CB8AC3E}">
        <p14:creationId xmlns:p14="http://schemas.microsoft.com/office/powerpoint/2010/main" val="346800117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200" y="529087"/>
            <a:ext cx="10515600" cy="555130"/>
          </a:xfrm>
          <a:prstGeom prst="rect">
            <a:avLst/>
          </a:prstGeom>
          <a:noFill/>
        </p:spPr>
        <p:txBody>
          <a:bodyPr vert="horz" lIns="91440" tIns="45720" rIns="91440" bIns="45720" rtlCol="0" anchor="ctr" anchorCtr="0">
            <a:normAutofit/>
          </a:bodyPr>
          <a:lstStyle/>
          <a:p>
            <a:pPr lvl="0"/>
            <a:r>
              <a:rPr lang="fr-FR" dirty="0" smtClean="0"/>
              <a:t>Texte</a:t>
            </a:r>
          </a:p>
        </p:txBody>
      </p:sp>
      <p:sp>
        <p:nvSpPr>
          <p:cNvPr id="5" name="Espace réservé du pied de page 4"/>
          <p:cNvSpPr>
            <a:spLocks noGrp="1"/>
          </p:cNvSpPr>
          <p:nvPr>
            <p:ph type="ftr" sz="quarter" idx="3"/>
          </p:nvPr>
        </p:nvSpPr>
        <p:spPr>
          <a:xfrm>
            <a:off x="4511038" y="6356350"/>
            <a:ext cx="5773783" cy="365125"/>
          </a:xfrm>
          <a:prstGeom prst="rect">
            <a:avLst/>
          </a:prstGeom>
          <a:noFill/>
        </p:spPr>
        <p:txBody>
          <a:bodyPr vert="horz" lIns="91440" tIns="45720" rIns="91440" bIns="45720" rtlCol="0" anchor="ctr"/>
          <a:lstStyle>
            <a:lvl1pPr algn="l">
              <a:defRPr sz="1000">
                <a:solidFill>
                  <a:schemeClr val="accent4"/>
                </a:solidFill>
                <a:latin typeface="Marianne" panose="02000000000000000000" pitchFamily="50" charset="0"/>
              </a:defRPr>
            </a:lvl1pPr>
          </a:lstStyle>
          <a:p>
            <a:r>
              <a:rPr lang="fr-FR" smtClean="0"/>
              <a:t>Mexique – Vins et spiritueux Source : douane mexicaine, d’après Trade Data Monitor, données 2024</a:t>
            </a:r>
            <a:endParaRPr lang="fr-FR" dirty="0" smtClean="0"/>
          </a:p>
        </p:txBody>
      </p:sp>
      <p:sp>
        <p:nvSpPr>
          <p:cNvPr id="6" name="Espace réservé du numéro de diapositive 5"/>
          <p:cNvSpPr>
            <a:spLocks noGrp="1"/>
          </p:cNvSpPr>
          <p:nvPr>
            <p:ph type="sldNum" sz="quarter" idx="4"/>
          </p:nvPr>
        </p:nvSpPr>
        <p:spPr>
          <a:xfrm>
            <a:off x="10284821" y="6356350"/>
            <a:ext cx="901336" cy="365125"/>
          </a:xfrm>
          <a:prstGeom prst="rect">
            <a:avLst/>
          </a:prstGeom>
        </p:spPr>
        <p:txBody>
          <a:bodyPr vert="horz" lIns="91440" tIns="45720" rIns="91440" bIns="45720" rtlCol="0" anchor="ctr"/>
          <a:lstStyle>
            <a:lvl1pPr algn="l">
              <a:defRPr sz="1000">
                <a:solidFill>
                  <a:schemeClr val="accent4"/>
                </a:solidFill>
                <a:latin typeface="Marianne" panose="02000000000000000000" pitchFamily="50" charset="0"/>
              </a:defRPr>
            </a:lvl1pPr>
          </a:lstStyle>
          <a:p>
            <a:fld id="{6A68152B-30FF-4F47-8AD6-E728982B61F2}" type="slidenum">
              <a:rPr lang="fr-FR" smtClean="0"/>
              <a:pPr/>
              <a:t>‹N°›</a:t>
            </a:fld>
            <a:endParaRPr lang="fr-FR" dirty="0"/>
          </a:p>
        </p:txBody>
      </p:sp>
      <p:cxnSp>
        <p:nvCxnSpPr>
          <p:cNvPr id="7" name="Connecteur droit 6"/>
          <p:cNvCxnSpPr/>
          <p:nvPr userDrawn="1"/>
        </p:nvCxnSpPr>
        <p:spPr>
          <a:xfrm flipH="1">
            <a:off x="4490113" y="6229685"/>
            <a:ext cx="7701888" cy="1298"/>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2244484"/>
      </p:ext>
    </p:extLst>
  </p:cSld>
  <p:clrMap bg1="lt1" tx1="dk1" bg2="lt2" tx2="dk2" accent1="accent1" accent2="accent2" accent3="accent3" accent4="accent4" accent5="accent5" accent6="accent6" hlink="hlink" folHlink="folHlink"/>
  <p:sldLayoutIdLst>
    <p:sldLayoutId id="2147483656" r:id="rId1"/>
    <p:sldLayoutId id="2147483654" r:id="rId2"/>
    <p:sldLayoutId id="2147483660" r:id="rId3"/>
    <p:sldLayoutId id="2147483657" r:id="rId4"/>
    <p:sldLayoutId id="2147483664" r:id="rId5"/>
    <p:sldLayoutId id="2147483659" r:id="rId6"/>
    <p:sldLayoutId id="2147483663" r:id="rId7"/>
    <p:sldLayoutId id="2147483653" r:id="rId8"/>
    <p:sldLayoutId id="2147483661" r:id="rId9"/>
    <p:sldLayoutId id="2147483662" r:id="rId10"/>
    <p:sldLayoutId id="2147483665"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2000" b="0" kern="1200">
          <a:solidFill>
            <a:schemeClr val="bg1"/>
          </a:solidFill>
          <a:latin typeface="Marianne" panose="02000000000000000000" pitchFamily="50" charset="0"/>
          <a:ea typeface="Malgun Gothic Semilight" panose="020B0502040204020203" pitchFamily="34" charset="-128"/>
          <a:cs typeface="Malgun Gothic Semilight" panose="020B0502040204020203" pitchFamily="34" charset="-128"/>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b="0" kern="1200">
          <a:solidFill>
            <a:schemeClr val="accent4"/>
          </a:solidFill>
          <a:latin typeface="Marianne" panose="02000000000000000000" pitchFamily="50" charset="0"/>
          <a:ea typeface="Malgun Gothic Semilight" panose="020B0502040204020203" pitchFamily="34" charset="-128"/>
          <a:cs typeface="Malgun Gothic Semilight" panose="020B0502040204020203" pitchFamily="34" charset="-128"/>
        </a:defRPr>
      </a:lvl1pPr>
      <a:lvl2pPr marL="0" indent="0" algn="l" defTabSz="914400" rtl="0" eaLnBrk="1" latinLnBrk="0" hangingPunct="1">
        <a:lnSpc>
          <a:spcPct val="90000"/>
        </a:lnSpc>
        <a:spcBef>
          <a:spcPts val="500"/>
        </a:spcBef>
        <a:buFont typeface="Arial" panose="020B0604020202020204" pitchFamily="34" charset="0"/>
        <a:buNone/>
        <a:defRPr sz="2000" b="0"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2pPr>
      <a:lvl3pPr marL="0" indent="0" algn="l" defTabSz="914400" rtl="0" eaLnBrk="1" latinLnBrk="0" hangingPunct="1">
        <a:lnSpc>
          <a:spcPct val="90000"/>
        </a:lnSpc>
        <a:spcBef>
          <a:spcPts val="500"/>
        </a:spcBef>
        <a:buFont typeface="Arial" panose="020B0604020202020204" pitchFamily="34" charset="0"/>
        <a:buNone/>
        <a:defRPr sz="4000" b="1"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3pPr>
      <a:lvl4pPr marL="1371600" indent="0" algn="l" defTabSz="914400" rtl="0" eaLnBrk="1" latinLnBrk="0" hangingPunct="1">
        <a:lnSpc>
          <a:spcPct val="90000"/>
        </a:lnSpc>
        <a:spcBef>
          <a:spcPts val="500"/>
        </a:spcBef>
        <a:buFont typeface="Arial" panose="020B0604020202020204" pitchFamily="34" charset="0"/>
        <a:buNone/>
        <a:defRPr sz="40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9.xml"/><Relationship Id="rId4" Type="http://schemas.openxmlformats.org/officeDocument/2006/relationships/chart" Target="../charts/char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9.xml"/><Relationship Id="rId4" Type="http://schemas.openxmlformats.org/officeDocument/2006/relationships/chart" Target="../charts/chart17.xml"/></Relationships>
</file>

<file path=ppt/slides/_rels/slide1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9.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3"/>
          </p:nvPr>
        </p:nvSpPr>
        <p:spPr>
          <a:xfrm>
            <a:off x="4599160" y="4279515"/>
            <a:ext cx="2680662" cy="675626"/>
          </a:xfrm>
        </p:spPr>
        <p:txBody>
          <a:bodyPr>
            <a:normAutofit/>
          </a:bodyPr>
          <a:lstStyle/>
          <a:p>
            <a:r>
              <a:rPr lang="fr-FR" dirty="0" smtClean="0"/>
              <a:t>Mexique</a:t>
            </a:r>
            <a:endParaRPr lang="fr-FR" dirty="0"/>
          </a:p>
        </p:txBody>
      </p:sp>
      <p:sp>
        <p:nvSpPr>
          <p:cNvPr id="3" name="Espace réservé du contenu 2"/>
          <p:cNvSpPr>
            <a:spLocks noGrp="1"/>
          </p:cNvSpPr>
          <p:nvPr>
            <p:ph sz="quarter" idx="14"/>
          </p:nvPr>
        </p:nvSpPr>
        <p:spPr/>
        <p:txBody>
          <a:bodyPr>
            <a:normAutofit fontScale="92500" lnSpcReduction="10000"/>
          </a:bodyPr>
          <a:lstStyle/>
          <a:p>
            <a:r>
              <a:rPr lang="fr-FR" dirty="0" smtClean="0"/>
              <a:t>2024</a:t>
            </a:r>
            <a:endParaRPr lang="fr-FR" dirty="0"/>
          </a:p>
        </p:txBody>
      </p:sp>
    </p:spTree>
    <p:extLst>
      <p:ext uri="{BB962C8B-B14F-4D97-AF65-F5344CB8AC3E}">
        <p14:creationId xmlns:p14="http://schemas.microsoft.com/office/powerpoint/2010/main" val="196666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2995188" y="3024052"/>
            <a:ext cx="6201623" cy="809896"/>
          </a:xfrm>
        </p:spPr>
        <p:txBody>
          <a:bodyPr>
            <a:normAutofit/>
          </a:bodyPr>
          <a:lstStyle/>
          <a:p>
            <a:r>
              <a:rPr lang="fr-FR" dirty="0" smtClean="0"/>
              <a:t>220410 – Vins pétillants</a:t>
            </a:r>
            <a:endParaRPr lang="fr-FR" dirty="0"/>
          </a:p>
        </p:txBody>
      </p:sp>
    </p:spTree>
    <p:extLst>
      <p:ext uri="{BB962C8B-B14F-4D97-AF65-F5344CB8AC3E}">
        <p14:creationId xmlns:p14="http://schemas.microsoft.com/office/powerpoint/2010/main" val="841710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Vins et spiritueux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11</a:t>
            </a:fld>
            <a:endParaRPr lang="fr-FR"/>
          </a:p>
        </p:txBody>
      </p:sp>
      <p:sp>
        <p:nvSpPr>
          <p:cNvPr id="4" name="Espace réservé du texte 3"/>
          <p:cNvSpPr>
            <a:spLocks noGrp="1"/>
          </p:cNvSpPr>
          <p:nvPr>
            <p:ph type="body" sz="quarter" idx="13"/>
          </p:nvPr>
        </p:nvSpPr>
        <p:spPr/>
        <p:txBody>
          <a:bodyPr/>
          <a:lstStyle/>
          <a:p>
            <a:r>
              <a:rPr lang="fr-FR" dirty="0" smtClean="0"/>
              <a:t>220410 – Vins pétillants (en valeur)</a:t>
            </a:r>
            <a:endParaRPr lang="fr-FR" dirty="0"/>
          </a:p>
        </p:txBody>
      </p:sp>
      <p:sp>
        <p:nvSpPr>
          <p:cNvPr id="5" name="Espace réservé du texte 4"/>
          <p:cNvSpPr>
            <a:spLocks noGrp="1"/>
          </p:cNvSpPr>
          <p:nvPr>
            <p:ph type="body" sz="quarter" idx="15"/>
          </p:nvPr>
        </p:nvSpPr>
        <p:spPr/>
        <p:txBody>
          <a:bodyPr>
            <a:normAutofit/>
          </a:bodyPr>
          <a:lstStyle/>
          <a:p>
            <a:pPr algn="just"/>
            <a:r>
              <a:rPr lang="fr-FR" dirty="0" smtClean="0"/>
              <a:t>Les importations mexicaines demeurent à un haut niveau malgré une baisse depuis 2022. La France détient près de la moitié du marché.</a:t>
            </a:r>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135071848"/>
              </p:ext>
            </p:extLst>
          </p:nvPr>
        </p:nvGraphicFramePr>
        <p:xfrm>
          <a:off x="166798" y="1763597"/>
          <a:ext cx="3943476" cy="389481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2900366542"/>
              </p:ext>
            </p:extLst>
          </p:nvPr>
        </p:nvGraphicFramePr>
        <p:xfrm>
          <a:off x="4110273" y="1763596"/>
          <a:ext cx="3947311" cy="389481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Graphique 7"/>
          <p:cNvGraphicFramePr>
            <a:graphicFrameLocks/>
          </p:cNvGraphicFramePr>
          <p:nvPr>
            <p:extLst>
              <p:ext uri="{D42A27DB-BD31-4B8C-83A1-F6EECF244321}">
                <p14:modId xmlns:p14="http://schemas.microsoft.com/office/powerpoint/2010/main" val="2442254491"/>
              </p:ext>
            </p:extLst>
          </p:nvPr>
        </p:nvGraphicFramePr>
        <p:xfrm>
          <a:off x="8057584" y="1763595"/>
          <a:ext cx="3967618" cy="389482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50188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2162269" y="3024052"/>
            <a:ext cx="7867461" cy="809896"/>
          </a:xfrm>
        </p:spPr>
        <p:txBody>
          <a:bodyPr>
            <a:normAutofit/>
          </a:bodyPr>
          <a:lstStyle/>
          <a:p>
            <a:r>
              <a:rPr lang="fr-FR" dirty="0" smtClean="0"/>
              <a:t>220421/22/29 – Vins tranquilles</a:t>
            </a:r>
            <a:endParaRPr lang="fr-FR" dirty="0"/>
          </a:p>
        </p:txBody>
      </p:sp>
    </p:spTree>
    <p:extLst>
      <p:ext uri="{BB962C8B-B14F-4D97-AF65-F5344CB8AC3E}">
        <p14:creationId xmlns:p14="http://schemas.microsoft.com/office/powerpoint/2010/main" val="1918642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Vins et spiritueux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13</a:t>
            </a:fld>
            <a:endParaRPr lang="fr-FR"/>
          </a:p>
        </p:txBody>
      </p:sp>
      <p:sp>
        <p:nvSpPr>
          <p:cNvPr id="4" name="Espace réservé du texte 3"/>
          <p:cNvSpPr>
            <a:spLocks noGrp="1"/>
          </p:cNvSpPr>
          <p:nvPr>
            <p:ph type="body" sz="quarter" idx="13"/>
          </p:nvPr>
        </p:nvSpPr>
        <p:spPr/>
        <p:txBody>
          <a:bodyPr/>
          <a:lstStyle/>
          <a:p>
            <a:r>
              <a:rPr lang="fr-FR" dirty="0"/>
              <a:t>220421/22/29 – Vins tranquilles (en volume</a:t>
            </a:r>
            <a:r>
              <a:rPr lang="fr-FR" dirty="0" smtClean="0"/>
              <a:t>)</a:t>
            </a:r>
            <a:endParaRPr lang="fr-FR" dirty="0"/>
          </a:p>
        </p:txBody>
      </p:sp>
      <p:sp>
        <p:nvSpPr>
          <p:cNvPr id="5" name="Espace réservé du texte 4"/>
          <p:cNvSpPr>
            <a:spLocks noGrp="1"/>
          </p:cNvSpPr>
          <p:nvPr>
            <p:ph type="body" sz="quarter" idx="15"/>
          </p:nvPr>
        </p:nvSpPr>
        <p:spPr/>
        <p:txBody>
          <a:bodyPr>
            <a:normAutofit/>
          </a:bodyPr>
          <a:lstStyle/>
          <a:p>
            <a:r>
              <a:rPr lang="fr-FR" dirty="0" smtClean="0"/>
              <a:t>La part de marché de la France se </a:t>
            </a:r>
            <a:r>
              <a:rPr lang="fr-FR" dirty="0"/>
              <a:t>stabilise à 3 % en 2024. La valeur unitaire CAF </a:t>
            </a:r>
            <a:r>
              <a:rPr lang="fr-FR" dirty="0" smtClean="0"/>
              <a:t>d’un litre de vins </a:t>
            </a:r>
            <a:r>
              <a:rPr lang="fr-FR" dirty="0"/>
              <a:t>tranquilles français </a:t>
            </a:r>
            <a:r>
              <a:rPr lang="fr-FR" dirty="0" smtClean="0"/>
              <a:t>approche les 9 euros, contre une </a:t>
            </a:r>
            <a:r>
              <a:rPr lang="fr-FR" dirty="0"/>
              <a:t>valeur mondiale </a:t>
            </a:r>
            <a:r>
              <a:rPr lang="fr-FR" dirty="0" smtClean="0"/>
              <a:t>moyenne de 3,5 €.</a:t>
            </a:r>
            <a:endParaRPr lang="fr-FR" dirty="0"/>
          </a:p>
          <a:p>
            <a:endParaRPr lang="fr-FR" dirty="0" smtClean="0"/>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180269519"/>
              </p:ext>
            </p:extLst>
          </p:nvPr>
        </p:nvGraphicFramePr>
        <p:xfrm>
          <a:off x="166798" y="1763597"/>
          <a:ext cx="3952530" cy="39400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2204811208"/>
              </p:ext>
            </p:extLst>
          </p:nvPr>
        </p:nvGraphicFramePr>
        <p:xfrm>
          <a:off x="4119327" y="1763597"/>
          <a:ext cx="3947311" cy="39400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Graphique 7"/>
          <p:cNvGraphicFramePr>
            <a:graphicFrameLocks/>
          </p:cNvGraphicFramePr>
          <p:nvPr>
            <p:extLst>
              <p:ext uri="{D42A27DB-BD31-4B8C-83A1-F6EECF244321}">
                <p14:modId xmlns:p14="http://schemas.microsoft.com/office/powerpoint/2010/main" val="3090299437"/>
              </p:ext>
            </p:extLst>
          </p:nvPr>
        </p:nvGraphicFramePr>
        <p:xfrm>
          <a:off x="8066638" y="1763597"/>
          <a:ext cx="3952187" cy="394008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6918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Vins et spiritueux </a:t>
            </a:r>
          </a:p>
          <a:p>
            <a:r>
              <a:rPr lang="fr-FR" i="1" dirty="0" smtClean="0"/>
              <a:t>Source : </a:t>
            </a:r>
            <a:r>
              <a:rPr lang="fr-FR" i="1" smtClean="0"/>
              <a:t>douane </a:t>
            </a:r>
            <a:r>
              <a:rPr lang="fr-FR" i="1" smtClean="0"/>
              <a:t>française, </a:t>
            </a:r>
            <a:r>
              <a:rPr lang="fr-FR" i="1" dirty="0" smtClean="0"/>
              <a:t>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14</a:t>
            </a:fld>
            <a:endParaRPr lang="fr-FR"/>
          </a:p>
        </p:txBody>
      </p:sp>
      <p:sp>
        <p:nvSpPr>
          <p:cNvPr id="4" name="Espace réservé du texte 3"/>
          <p:cNvSpPr>
            <a:spLocks noGrp="1"/>
          </p:cNvSpPr>
          <p:nvPr>
            <p:ph type="body" sz="quarter" idx="13"/>
          </p:nvPr>
        </p:nvSpPr>
        <p:spPr/>
        <p:txBody>
          <a:bodyPr/>
          <a:lstStyle/>
          <a:p>
            <a:r>
              <a:rPr lang="fr-FR" dirty="0" smtClean="0"/>
              <a:t>220421/22/29 – Vins tranquilles (en volume)</a:t>
            </a:r>
            <a:endParaRPr lang="fr-FR" dirty="0"/>
          </a:p>
        </p:txBody>
      </p:sp>
      <p:sp>
        <p:nvSpPr>
          <p:cNvPr id="5" name="Espace réservé du texte 4"/>
          <p:cNvSpPr>
            <a:spLocks noGrp="1"/>
          </p:cNvSpPr>
          <p:nvPr>
            <p:ph type="body" sz="quarter" idx="15"/>
          </p:nvPr>
        </p:nvSpPr>
        <p:spPr/>
        <p:txBody>
          <a:bodyPr/>
          <a:lstStyle/>
          <a:p>
            <a:pPr algn="just"/>
            <a:r>
              <a:rPr lang="fr-FR" dirty="0"/>
              <a:t>La part de marché des </a:t>
            </a:r>
            <a:r>
              <a:rPr lang="fr-FR" dirty="0" smtClean="0"/>
              <a:t>appellations française approche les 50 %.</a:t>
            </a:r>
            <a:endParaRPr lang="fr-FR" dirty="0"/>
          </a:p>
        </p:txBody>
      </p:sp>
      <p:graphicFrame>
        <p:nvGraphicFramePr>
          <p:cNvPr id="8" name="Graphique 7"/>
          <p:cNvGraphicFramePr>
            <a:graphicFrameLocks/>
          </p:cNvGraphicFramePr>
          <p:nvPr>
            <p:extLst>
              <p:ext uri="{D42A27DB-BD31-4B8C-83A1-F6EECF244321}">
                <p14:modId xmlns:p14="http://schemas.microsoft.com/office/powerpoint/2010/main" val="2378791042"/>
              </p:ext>
            </p:extLst>
          </p:nvPr>
        </p:nvGraphicFramePr>
        <p:xfrm>
          <a:off x="166797" y="1763597"/>
          <a:ext cx="5929203" cy="39129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Graphique 8"/>
          <p:cNvGraphicFramePr>
            <a:graphicFrameLocks/>
          </p:cNvGraphicFramePr>
          <p:nvPr>
            <p:extLst>
              <p:ext uri="{D42A27DB-BD31-4B8C-83A1-F6EECF244321}">
                <p14:modId xmlns:p14="http://schemas.microsoft.com/office/powerpoint/2010/main" val="1063715034"/>
              </p:ext>
            </p:extLst>
          </p:nvPr>
        </p:nvGraphicFramePr>
        <p:xfrm>
          <a:off x="6095999" y="1763597"/>
          <a:ext cx="5922825" cy="39129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4861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4294967295"/>
          </p:nvPr>
        </p:nvSpPr>
        <p:spPr>
          <a:xfrm>
            <a:off x="4490113" y="6352913"/>
            <a:ext cx="4965101" cy="365125"/>
          </a:xfrm>
        </p:spPr>
        <p:txBody>
          <a:bodyPr/>
          <a:lstStyle/>
          <a:p>
            <a:r>
              <a:rPr lang="fr-FR" dirty="0" smtClean="0"/>
              <a:t>Mexique – Les échanges de produits agricoles et agro-alimentaires</a:t>
            </a:r>
          </a:p>
          <a:p>
            <a:r>
              <a:rPr lang="fr-FR" dirty="0" smtClean="0"/>
              <a:t>Source :</a:t>
            </a:r>
            <a:endParaRPr lang="fr-FR" dirty="0"/>
          </a:p>
        </p:txBody>
      </p:sp>
      <p:sp>
        <p:nvSpPr>
          <p:cNvPr id="3" name="Espace réservé du numéro de diapositive 2"/>
          <p:cNvSpPr>
            <a:spLocks noGrp="1"/>
          </p:cNvSpPr>
          <p:nvPr>
            <p:ph type="sldNum" sz="quarter" idx="4294967295"/>
          </p:nvPr>
        </p:nvSpPr>
        <p:spPr>
          <a:xfrm>
            <a:off x="9570661" y="6352913"/>
            <a:ext cx="901336" cy="365125"/>
          </a:xfrm>
        </p:spPr>
        <p:txBody>
          <a:bodyPr/>
          <a:lstStyle/>
          <a:p>
            <a:fld id="{6A68152B-30FF-4F47-8AD6-E728982B61F2}" type="slidenum">
              <a:rPr lang="fr-FR" smtClean="0"/>
              <a:t>2</a:t>
            </a:fld>
            <a:endParaRPr lang="fr-FR"/>
          </a:p>
        </p:txBody>
      </p:sp>
      <p:sp>
        <p:nvSpPr>
          <p:cNvPr id="8" name="Espace réservé du texte 3"/>
          <p:cNvSpPr>
            <a:spLocks noGrp="1"/>
          </p:cNvSpPr>
          <p:nvPr>
            <p:ph type="body" sz="quarter" idx="15"/>
          </p:nvPr>
        </p:nvSpPr>
        <p:spPr>
          <a:xfrm>
            <a:off x="1663337" y="1541477"/>
            <a:ext cx="8865326" cy="4140805"/>
          </a:xfrm>
          <a:ln>
            <a:solidFill>
              <a:schemeClr val="bg1"/>
            </a:solidFill>
          </a:ln>
        </p:spPr>
        <p:txBody>
          <a:bodyPr>
            <a:normAutofit/>
          </a:bodyPr>
          <a:lstStyle/>
          <a:p>
            <a:pPr algn="just">
              <a:lnSpc>
                <a:spcPct val="100000"/>
              </a:lnSpc>
            </a:pPr>
            <a:r>
              <a:rPr lang="fr-FR" sz="1500" i="1" dirty="0">
                <a:solidFill>
                  <a:schemeClr val="bg1"/>
                </a:solidFill>
              </a:rPr>
              <a:t>Nous avons constaté que les données de TDM (Trade Data Monitor) concernant les déclarations commerciales du Mexique étaient erronées et sous-estimées. Ce phénomène, qui s’apparente selon les experts consultés à une dissimulation de données, semble avoir commencé en 2021. </a:t>
            </a:r>
            <a:endParaRPr lang="fr-FR" sz="1500" i="1" dirty="0" smtClean="0">
              <a:solidFill>
                <a:schemeClr val="bg1"/>
              </a:solidFill>
            </a:endParaRPr>
          </a:p>
          <a:p>
            <a:pPr algn="just">
              <a:lnSpc>
                <a:spcPct val="100000"/>
              </a:lnSpc>
            </a:pPr>
            <a:endParaRPr lang="fr-FR" sz="1500" i="1" dirty="0" smtClean="0">
              <a:solidFill>
                <a:schemeClr val="bg1"/>
              </a:solidFill>
            </a:endParaRPr>
          </a:p>
          <a:p>
            <a:pPr algn="just">
              <a:lnSpc>
                <a:spcPct val="100000"/>
              </a:lnSpc>
            </a:pPr>
            <a:r>
              <a:rPr lang="fr-FR" sz="1500" i="1" dirty="0" smtClean="0">
                <a:solidFill>
                  <a:schemeClr val="bg1"/>
                </a:solidFill>
              </a:rPr>
              <a:t>En </a:t>
            </a:r>
            <a:r>
              <a:rPr lang="fr-FR" sz="1500" i="1" dirty="0">
                <a:solidFill>
                  <a:schemeClr val="bg1"/>
                </a:solidFill>
              </a:rPr>
              <a:t>comparant deux bases de données, l'une recensant les importations déclarées par les autorités mexicaines et l'autre fournissant des estimations des importations, nous observons une divergence croissante depuis 2021, alors qu’aucune différence notable n’était relevée auparavant. </a:t>
            </a:r>
            <a:endParaRPr lang="fr-FR" sz="1500" i="1" dirty="0" smtClean="0">
              <a:solidFill>
                <a:schemeClr val="bg1"/>
              </a:solidFill>
            </a:endParaRPr>
          </a:p>
          <a:p>
            <a:pPr algn="just">
              <a:lnSpc>
                <a:spcPct val="100000"/>
              </a:lnSpc>
            </a:pPr>
            <a:endParaRPr lang="fr-FR" sz="1500" i="1" dirty="0" smtClean="0">
              <a:solidFill>
                <a:schemeClr val="bg1"/>
              </a:solidFill>
            </a:endParaRPr>
          </a:p>
          <a:p>
            <a:pPr algn="just">
              <a:lnSpc>
                <a:spcPct val="100000"/>
              </a:lnSpc>
            </a:pPr>
            <a:r>
              <a:rPr lang="fr-FR" sz="1500" i="1" dirty="0" smtClean="0">
                <a:solidFill>
                  <a:schemeClr val="bg1"/>
                </a:solidFill>
              </a:rPr>
              <a:t>En </a:t>
            </a:r>
            <a:r>
              <a:rPr lang="fr-FR" sz="1500" i="1" dirty="0">
                <a:solidFill>
                  <a:schemeClr val="bg1"/>
                </a:solidFill>
              </a:rPr>
              <a:t>2023, cette divergence atteint 6 milliards de dollars pour les importations de produits agricoles et </a:t>
            </a:r>
            <a:r>
              <a:rPr lang="fr-FR" sz="1500" i="1" dirty="0" smtClean="0">
                <a:solidFill>
                  <a:schemeClr val="bg1"/>
                </a:solidFill>
              </a:rPr>
              <a:t>agro-alimentaires </a:t>
            </a:r>
            <a:r>
              <a:rPr lang="fr-FR" sz="1500" i="1" dirty="0">
                <a:solidFill>
                  <a:schemeClr val="bg1"/>
                </a:solidFill>
              </a:rPr>
              <a:t>en provenance de tous les pays du monde. Dans le cas spécifique de la France, la différence est de 241 millions de dollars. Les importations déclarées par les autorités mexicaines passent ainsi de 200 millions à 441 millions de dollars</a:t>
            </a:r>
            <a:r>
              <a:rPr lang="fr-FR" sz="1500" i="1" dirty="0" smtClean="0">
                <a:solidFill>
                  <a:schemeClr val="bg1"/>
                </a:solidFill>
              </a:rPr>
              <a:t>.</a:t>
            </a:r>
          </a:p>
          <a:p>
            <a:pPr algn="just">
              <a:lnSpc>
                <a:spcPct val="100000"/>
              </a:lnSpc>
            </a:pPr>
            <a:endParaRPr lang="fr-FR" sz="1500" i="1" dirty="0">
              <a:solidFill>
                <a:schemeClr val="bg1"/>
              </a:solidFill>
            </a:endParaRPr>
          </a:p>
          <a:p>
            <a:pPr algn="just">
              <a:lnSpc>
                <a:spcPct val="100000"/>
              </a:lnSpc>
            </a:pPr>
            <a:r>
              <a:rPr lang="fr-FR" sz="1500" i="1" dirty="0" smtClean="0">
                <a:solidFill>
                  <a:schemeClr val="bg1"/>
                </a:solidFill>
              </a:rPr>
              <a:t>Les chiffres sont donc à observer avec prudence.</a:t>
            </a:r>
            <a:endParaRPr lang="fr-FR" sz="1500" i="1" dirty="0">
              <a:solidFill>
                <a:schemeClr val="bg1"/>
              </a:solidFill>
            </a:endParaRPr>
          </a:p>
        </p:txBody>
      </p:sp>
      <p:sp>
        <p:nvSpPr>
          <p:cNvPr id="9" name="Espace réservé du texte 4"/>
          <p:cNvSpPr>
            <a:spLocks noGrp="1"/>
          </p:cNvSpPr>
          <p:nvPr>
            <p:ph type="body" sz="quarter" idx="16"/>
          </p:nvPr>
        </p:nvSpPr>
        <p:spPr>
          <a:xfrm>
            <a:off x="4398496" y="1070381"/>
            <a:ext cx="3395008" cy="340468"/>
          </a:xfrm>
        </p:spPr>
        <p:txBody>
          <a:bodyPr>
            <a:normAutofit/>
          </a:bodyPr>
          <a:lstStyle/>
          <a:p>
            <a:pPr algn="ctr"/>
            <a:r>
              <a:rPr lang="fr-FR" sz="1500" i="1" dirty="0" smtClean="0">
                <a:solidFill>
                  <a:schemeClr val="bg1"/>
                </a:solidFill>
              </a:rPr>
              <a:t>Avertissement</a:t>
            </a:r>
            <a:endParaRPr lang="fr-FR" sz="1500" i="1" dirty="0">
              <a:solidFill>
                <a:schemeClr val="bg1"/>
              </a:solidFill>
            </a:endParaRPr>
          </a:p>
        </p:txBody>
      </p:sp>
    </p:spTree>
    <p:extLst>
      <p:ext uri="{BB962C8B-B14F-4D97-AF65-F5344CB8AC3E}">
        <p14:creationId xmlns:p14="http://schemas.microsoft.com/office/powerpoint/2010/main" val="834042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a:t>
            </a:r>
            <a:r>
              <a:rPr lang="fr-FR" dirty="0"/>
              <a:t>– Vins et spiritueux</a:t>
            </a:r>
          </a:p>
          <a:p>
            <a:r>
              <a:rPr lang="fr-FR" i="1" dirty="0"/>
              <a:t>Source : douane </a:t>
            </a:r>
            <a:r>
              <a:rPr lang="fr-FR" i="1" dirty="0" smtClean="0"/>
              <a:t>mexicaine, </a:t>
            </a:r>
            <a:r>
              <a:rPr lang="fr-FR" i="1" dirty="0"/>
              <a:t>d’après Trade Data Monitor, données </a:t>
            </a:r>
            <a:r>
              <a:rPr lang="fr-FR" i="1" dirty="0" smtClean="0"/>
              <a:t>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3</a:t>
            </a:fld>
            <a:endParaRPr lang="fr-FR"/>
          </a:p>
        </p:txBody>
      </p:sp>
      <p:sp>
        <p:nvSpPr>
          <p:cNvPr id="4" name="Espace réservé du texte 3"/>
          <p:cNvSpPr>
            <a:spLocks noGrp="1"/>
          </p:cNvSpPr>
          <p:nvPr>
            <p:ph type="body" sz="quarter" idx="13"/>
          </p:nvPr>
        </p:nvSpPr>
        <p:spPr/>
        <p:txBody>
          <a:bodyPr/>
          <a:lstStyle/>
          <a:p>
            <a:r>
              <a:rPr lang="fr-FR" dirty="0" smtClean="0"/>
              <a:t>Principaux postes d’importation (en valeur)</a:t>
            </a:r>
            <a:endParaRPr lang="fr-FR" dirty="0"/>
          </a:p>
        </p:txBody>
      </p:sp>
      <p:sp>
        <p:nvSpPr>
          <p:cNvPr id="5" name="Espace réservé du texte 4"/>
          <p:cNvSpPr>
            <a:spLocks noGrp="1"/>
          </p:cNvSpPr>
          <p:nvPr>
            <p:ph type="body" sz="quarter" idx="15"/>
          </p:nvPr>
        </p:nvSpPr>
        <p:spPr/>
        <p:txBody>
          <a:bodyPr/>
          <a:lstStyle/>
          <a:p>
            <a:r>
              <a:rPr lang="fr-FR" dirty="0"/>
              <a:t>Le poste </a:t>
            </a:r>
            <a:r>
              <a:rPr lang="fr-FR" i="1" dirty="0"/>
              <a:t>Vins</a:t>
            </a:r>
            <a:r>
              <a:rPr lang="fr-FR" b="1" dirty="0">
                <a:latin typeface="Calibri" panose="020F0502020204030204" pitchFamily="34" charset="0"/>
                <a:cs typeface="Calibri" panose="020F0502020204030204" pitchFamily="34" charset="0"/>
              </a:rPr>
              <a:t> </a:t>
            </a:r>
            <a:r>
              <a:rPr lang="fr-FR" dirty="0">
                <a:cs typeface="Calibri" panose="020F0502020204030204" pitchFamily="34" charset="0"/>
              </a:rPr>
              <a:t>pèse </a:t>
            </a:r>
            <a:r>
              <a:rPr lang="fr-FR" dirty="0" smtClean="0">
                <a:cs typeface="Calibri" panose="020F0502020204030204" pitchFamily="34" charset="0"/>
              </a:rPr>
              <a:t>63 % </a:t>
            </a:r>
            <a:r>
              <a:rPr lang="fr-FR" dirty="0">
                <a:cs typeface="Calibri" panose="020F0502020204030204" pitchFamily="34" charset="0"/>
              </a:rPr>
              <a:t>dans les importations en provenance de France contre </a:t>
            </a:r>
            <a:r>
              <a:rPr lang="fr-FR" dirty="0" smtClean="0">
                <a:cs typeface="Calibri" panose="020F0502020204030204" pitchFamily="34" charset="0"/>
              </a:rPr>
              <a:t>38 % </a:t>
            </a:r>
            <a:r>
              <a:rPr lang="fr-FR" dirty="0">
                <a:cs typeface="Calibri" panose="020F0502020204030204" pitchFamily="34" charset="0"/>
              </a:rPr>
              <a:t>dans les importations </a:t>
            </a:r>
            <a:r>
              <a:rPr lang="fr-FR" dirty="0" smtClean="0">
                <a:cs typeface="Calibri" panose="020F0502020204030204" pitchFamily="34" charset="0"/>
              </a:rPr>
              <a:t>totales.</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1379825432"/>
              </p:ext>
            </p:extLst>
          </p:nvPr>
        </p:nvGraphicFramePr>
        <p:xfrm>
          <a:off x="166796" y="1763597"/>
          <a:ext cx="5926185" cy="39129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924889090"/>
              </p:ext>
            </p:extLst>
          </p:nvPr>
        </p:nvGraphicFramePr>
        <p:xfrm>
          <a:off x="6092811" y="1763597"/>
          <a:ext cx="5932391" cy="39129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3231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Vins et spiritueux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4</a:t>
            </a:fld>
            <a:endParaRPr lang="fr-FR"/>
          </a:p>
        </p:txBody>
      </p:sp>
      <p:sp>
        <p:nvSpPr>
          <p:cNvPr id="4" name="Espace réservé du texte 3"/>
          <p:cNvSpPr>
            <a:spLocks noGrp="1"/>
          </p:cNvSpPr>
          <p:nvPr>
            <p:ph type="body" sz="quarter" idx="13"/>
          </p:nvPr>
        </p:nvSpPr>
        <p:spPr/>
        <p:txBody>
          <a:bodyPr/>
          <a:lstStyle/>
          <a:p>
            <a:r>
              <a:rPr lang="fr-FR" dirty="0"/>
              <a:t>Fournisseurs et parts de marché (en valeur</a:t>
            </a:r>
            <a:r>
              <a:rPr lang="fr-FR" dirty="0" smtClean="0"/>
              <a:t>)</a:t>
            </a:r>
            <a:endParaRPr lang="fr-FR" dirty="0"/>
          </a:p>
        </p:txBody>
      </p:sp>
      <p:sp>
        <p:nvSpPr>
          <p:cNvPr id="5" name="Espace réservé du texte 4"/>
          <p:cNvSpPr>
            <a:spLocks noGrp="1"/>
          </p:cNvSpPr>
          <p:nvPr>
            <p:ph type="body" sz="quarter" idx="15"/>
          </p:nvPr>
        </p:nvSpPr>
        <p:spPr/>
        <p:txBody>
          <a:bodyPr/>
          <a:lstStyle/>
          <a:p>
            <a:r>
              <a:rPr lang="fr-FR" dirty="0"/>
              <a:t>Les importations mexicaines sont en baisse après une forte progression </a:t>
            </a:r>
            <a:r>
              <a:rPr lang="fr-FR" dirty="0" smtClean="0"/>
              <a:t>jusqu’en </a:t>
            </a:r>
            <a:r>
              <a:rPr lang="fr-FR" dirty="0"/>
              <a:t>2022. La </a:t>
            </a:r>
            <a:r>
              <a:rPr lang="fr-FR" dirty="0" smtClean="0"/>
              <a:t>France, 4</a:t>
            </a:r>
            <a:r>
              <a:rPr lang="fr-FR" baseline="30000" dirty="0" smtClean="0"/>
              <a:t>e</a:t>
            </a:r>
            <a:r>
              <a:rPr lang="fr-FR" dirty="0" smtClean="0"/>
              <a:t> fournisseur, </a:t>
            </a:r>
            <a:r>
              <a:rPr lang="fr-FR" dirty="0"/>
              <a:t>consolide sa part de marché à </a:t>
            </a:r>
            <a:r>
              <a:rPr lang="fr-FR" dirty="0" smtClean="0"/>
              <a:t>10 % </a:t>
            </a:r>
            <a:r>
              <a:rPr lang="fr-FR" dirty="0"/>
              <a:t>en </a:t>
            </a:r>
            <a:r>
              <a:rPr lang="fr-FR" dirty="0" smtClean="0"/>
              <a:t>2024.</a:t>
            </a:r>
            <a:endParaRPr lang="fr-FR" dirty="0"/>
          </a:p>
          <a:p>
            <a:endParaRPr lang="fr-FR" dirty="0"/>
          </a:p>
        </p:txBody>
      </p:sp>
      <p:graphicFrame>
        <p:nvGraphicFramePr>
          <p:cNvPr id="7" name="Graphique 6"/>
          <p:cNvGraphicFramePr>
            <a:graphicFrameLocks/>
          </p:cNvGraphicFramePr>
          <p:nvPr>
            <p:extLst>
              <p:ext uri="{D42A27DB-BD31-4B8C-83A1-F6EECF244321}">
                <p14:modId xmlns:p14="http://schemas.microsoft.com/office/powerpoint/2010/main" val="2258025957"/>
              </p:ext>
            </p:extLst>
          </p:nvPr>
        </p:nvGraphicFramePr>
        <p:xfrm>
          <a:off x="6083928" y="1763597"/>
          <a:ext cx="5934897" cy="39400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phique 7"/>
          <p:cNvGraphicFramePr>
            <a:graphicFrameLocks/>
          </p:cNvGraphicFramePr>
          <p:nvPr>
            <p:extLst>
              <p:ext uri="{D42A27DB-BD31-4B8C-83A1-F6EECF244321}">
                <p14:modId xmlns:p14="http://schemas.microsoft.com/office/powerpoint/2010/main" val="3975504924"/>
              </p:ext>
            </p:extLst>
          </p:nvPr>
        </p:nvGraphicFramePr>
        <p:xfrm>
          <a:off x="166797" y="1763597"/>
          <a:ext cx="5929203" cy="39400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47555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3814007" y="3024052"/>
            <a:ext cx="4563986" cy="809896"/>
          </a:xfrm>
        </p:spPr>
        <p:txBody>
          <a:bodyPr/>
          <a:lstStyle/>
          <a:p>
            <a:r>
              <a:rPr lang="fr-FR" dirty="0" smtClean="0"/>
              <a:t>2008 - Spiritueux</a:t>
            </a:r>
            <a:endParaRPr lang="fr-FR" dirty="0"/>
          </a:p>
        </p:txBody>
      </p:sp>
    </p:spTree>
    <p:extLst>
      <p:ext uri="{BB962C8B-B14F-4D97-AF65-F5344CB8AC3E}">
        <p14:creationId xmlns:p14="http://schemas.microsoft.com/office/powerpoint/2010/main" val="3614941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Vins et spiritueux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6</a:t>
            </a:fld>
            <a:endParaRPr lang="fr-FR"/>
          </a:p>
        </p:txBody>
      </p:sp>
      <p:sp>
        <p:nvSpPr>
          <p:cNvPr id="4" name="Espace réservé du texte 3"/>
          <p:cNvSpPr>
            <a:spLocks noGrp="1"/>
          </p:cNvSpPr>
          <p:nvPr>
            <p:ph type="body" sz="quarter" idx="13"/>
          </p:nvPr>
        </p:nvSpPr>
        <p:spPr/>
        <p:txBody>
          <a:bodyPr/>
          <a:lstStyle/>
          <a:p>
            <a:r>
              <a:rPr lang="fr-FR" dirty="0"/>
              <a:t>2208 – Spiritueux (en </a:t>
            </a:r>
            <a:r>
              <a:rPr lang="fr-FR" dirty="0" smtClean="0"/>
              <a:t>volume)</a:t>
            </a:r>
            <a:endParaRPr lang="fr-FR" dirty="0"/>
          </a:p>
        </p:txBody>
      </p:sp>
      <p:sp>
        <p:nvSpPr>
          <p:cNvPr id="5" name="Espace réservé du texte 4"/>
          <p:cNvSpPr>
            <a:spLocks noGrp="1"/>
          </p:cNvSpPr>
          <p:nvPr>
            <p:ph type="body" sz="quarter" idx="15"/>
          </p:nvPr>
        </p:nvSpPr>
        <p:spPr/>
        <p:txBody>
          <a:bodyPr>
            <a:normAutofit/>
          </a:bodyPr>
          <a:lstStyle/>
          <a:p>
            <a:pPr algn="just"/>
            <a:r>
              <a:rPr lang="fr-FR" dirty="0"/>
              <a:t>Les importations mexicaines </a:t>
            </a:r>
            <a:r>
              <a:rPr lang="fr-FR" dirty="0" smtClean="0"/>
              <a:t>baissent fortement. La </a:t>
            </a:r>
            <a:r>
              <a:rPr lang="fr-FR" dirty="0"/>
              <a:t>valeur unitaire CAF </a:t>
            </a:r>
            <a:r>
              <a:rPr lang="fr-FR" dirty="0" smtClean="0"/>
              <a:t>d’un litre de spiritueux français est trois </a:t>
            </a:r>
            <a:r>
              <a:rPr lang="fr-FR" dirty="0"/>
              <a:t>fois supérieure à la moyenne </a:t>
            </a:r>
            <a:r>
              <a:rPr lang="fr-FR" dirty="0" smtClean="0"/>
              <a:t>mondiale (14 €). </a:t>
            </a:r>
            <a:endParaRPr lang="fr-FR" dirty="0"/>
          </a:p>
          <a:p>
            <a:endParaRPr lang="fr-FR" dirty="0"/>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2597756442"/>
              </p:ext>
            </p:extLst>
          </p:nvPr>
        </p:nvGraphicFramePr>
        <p:xfrm>
          <a:off x="166798" y="1763597"/>
          <a:ext cx="3952530" cy="395819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1405431294"/>
              </p:ext>
            </p:extLst>
          </p:nvPr>
        </p:nvGraphicFramePr>
        <p:xfrm>
          <a:off x="4119328" y="1763596"/>
          <a:ext cx="3956364" cy="39581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Graphique 7"/>
          <p:cNvGraphicFramePr>
            <a:graphicFrameLocks/>
          </p:cNvGraphicFramePr>
          <p:nvPr>
            <p:extLst>
              <p:ext uri="{D42A27DB-BD31-4B8C-83A1-F6EECF244321}">
                <p14:modId xmlns:p14="http://schemas.microsoft.com/office/powerpoint/2010/main" val="4136848577"/>
              </p:ext>
            </p:extLst>
          </p:nvPr>
        </p:nvGraphicFramePr>
        <p:xfrm>
          <a:off x="8071858" y="1763595"/>
          <a:ext cx="3946967" cy="395819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07699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4548750" y="3024052"/>
            <a:ext cx="3094500" cy="809896"/>
          </a:xfrm>
        </p:spPr>
        <p:txBody>
          <a:bodyPr/>
          <a:lstStyle/>
          <a:p>
            <a:r>
              <a:rPr lang="fr-FR" dirty="0" smtClean="0"/>
              <a:t>2204 – Vins</a:t>
            </a:r>
            <a:endParaRPr lang="fr-FR" dirty="0"/>
          </a:p>
        </p:txBody>
      </p:sp>
    </p:spTree>
    <p:extLst>
      <p:ext uri="{BB962C8B-B14F-4D97-AF65-F5344CB8AC3E}">
        <p14:creationId xmlns:p14="http://schemas.microsoft.com/office/powerpoint/2010/main" val="23949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Vins et spiritueux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8</a:t>
            </a:fld>
            <a:endParaRPr lang="fr-FR"/>
          </a:p>
        </p:txBody>
      </p:sp>
      <p:sp>
        <p:nvSpPr>
          <p:cNvPr id="4" name="Espace réservé du texte 3"/>
          <p:cNvSpPr>
            <a:spLocks noGrp="1"/>
          </p:cNvSpPr>
          <p:nvPr>
            <p:ph type="body" sz="quarter" idx="13"/>
          </p:nvPr>
        </p:nvSpPr>
        <p:spPr/>
        <p:txBody>
          <a:bodyPr/>
          <a:lstStyle/>
          <a:p>
            <a:r>
              <a:rPr lang="fr-FR" dirty="0"/>
              <a:t>2204 – Vins (en valeur</a:t>
            </a:r>
            <a:r>
              <a:rPr lang="fr-FR" dirty="0" smtClean="0"/>
              <a:t>)</a:t>
            </a:r>
            <a:endParaRPr lang="fr-FR" dirty="0"/>
          </a:p>
        </p:txBody>
      </p:sp>
      <p:sp>
        <p:nvSpPr>
          <p:cNvPr id="5" name="Espace réservé du texte 4"/>
          <p:cNvSpPr>
            <a:spLocks noGrp="1"/>
          </p:cNvSpPr>
          <p:nvPr>
            <p:ph type="body" sz="quarter" idx="15"/>
          </p:nvPr>
        </p:nvSpPr>
        <p:spPr/>
        <p:txBody>
          <a:bodyPr>
            <a:normAutofit/>
          </a:bodyPr>
          <a:lstStyle/>
          <a:p>
            <a:r>
              <a:rPr lang="fr-FR" dirty="0"/>
              <a:t>Les importations mexicaines </a:t>
            </a:r>
            <a:r>
              <a:rPr lang="fr-FR" dirty="0" smtClean="0"/>
              <a:t>stagnent après </a:t>
            </a:r>
            <a:r>
              <a:rPr lang="fr-FR" dirty="0"/>
              <a:t>une forte progression en 2022. La France </a:t>
            </a:r>
            <a:r>
              <a:rPr lang="fr-FR" dirty="0" smtClean="0"/>
              <a:t>perd 2 places et devient le 4</a:t>
            </a:r>
            <a:r>
              <a:rPr lang="fr-FR" baseline="30000" dirty="0" smtClean="0"/>
              <a:t>e</a:t>
            </a:r>
            <a:r>
              <a:rPr lang="fr-FR" dirty="0" smtClean="0"/>
              <a:t> fournisseur avec une </a:t>
            </a:r>
            <a:r>
              <a:rPr lang="fr-FR" dirty="0"/>
              <a:t>part de marché </a:t>
            </a:r>
            <a:r>
              <a:rPr lang="fr-FR" dirty="0" smtClean="0"/>
              <a:t>de 16 % </a:t>
            </a:r>
            <a:r>
              <a:rPr lang="fr-FR" dirty="0"/>
              <a:t>en </a:t>
            </a:r>
            <a:r>
              <a:rPr lang="fr-FR" dirty="0" smtClean="0"/>
              <a:t>2024.</a:t>
            </a:r>
            <a:endParaRPr lang="fr-FR" dirty="0"/>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316264770"/>
              </p:ext>
            </p:extLst>
          </p:nvPr>
        </p:nvGraphicFramePr>
        <p:xfrm>
          <a:off x="166797" y="1763597"/>
          <a:ext cx="5944292" cy="39491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1543583279"/>
              </p:ext>
            </p:extLst>
          </p:nvPr>
        </p:nvGraphicFramePr>
        <p:xfrm>
          <a:off x="6111089" y="1763597"/>
          <a:ext cx="5907736" cy="39491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80869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Vins et spiritueux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9</a:t>
            </a:fld>
            <a:endParaRPr lang="fr-FR"/>
          </a:p>
        </p:txBody>
      </p:sp>
      <p:sp>
        <p:nvSpPr>
          <p:cNvPr id="4" name="Espace réservé du texte 3"/>
          <p:cNvSpPr>
            <a:spLocks noGrp="1"/>
          </p:cNvSpPr>
          <p:nvPr>
            <p:ph type="body" sz="quarter" idx="13"/>
          </p:nvPr>
        </p:nvSpPr>
        <p:spPr/>
        <p:txBody>
          <a:bodyPr/>
          <a:lstStyle/>
          <a:p>
            <a:r>
              <a:rPr lang="fr-FR" dirty="0"/>
              <a:t>2204 – Vins : </a:t>
            </a:r>
            <a:r>
              <a:rPr lang="fr-FR" dirty="0" smtClean="0"/>
              <a:t>répartition (en </a:t>
            </a:r>
            <a:r>
              <a:rPr lang="fr-FR" dirty="0"/>
              <a:t>valeur</a:t>
            </a:r>
            <a:r>
              <a:rPr lang="fr-FR" dirty="0" smtClean="0"/>
              <a:t>)</a:t>
            </a:r>
            <a:endParaRPr lang="fr-FR" dirty="0"/>
          </a:p>
        </p:txBody>
      </p:sp>
      <p:sp>
        <p:nvSpPr>
          <p:cNvPr id="5" name="Espace réservé du texte 4"/>
          <p:cNvSpPr>
            <a:spLocks noGrp="1"/>
          </p:cNvSpPr>
          <p:nvPr>
            <p:ph type="body" sz="quarter" idx="15"/>
          </p:nvPr>
        </p:nvSpPr>
        <p:spPr/>
        <p:txBody>
          <a:bodyPr/>
          <a:lstStyle/>
          <a:p>
            <a:r>
              <a:rPr lang="fr-FR" dirty="0"/>
              <a:t>Le poste </a:t>
            </a:r>
            <a:r>
              <a:rPr lang="fr-FR" i="1" dirty="0"/>
              <a:t>Vins pétillants</a:t>
            </a:r>
            <a:r>
              <a:rPr lang="fr-FR" b="1" dirty="0">
                <a:latin typeface="Calibri" panose="020F0502020204030204" pitchFamily="34" charset="0"/>
                <a:cs typeface="Calibri" panose="020F0502020204030204" pitchFamily="34" charset="0"/>
              </a:rPr>
              <a:t> </a:t>
            </a:r>
            <a:r>
              <a:rPr lang="fr-FR" dirty="0">
                <a:cs typeface="Calibri" panose="020F0502020204030204" pitchFamily="34" charset="0"/>
              </a:rPr>
              <a:t>pèse plus dans les importations en provenance de France </a:t>
            </a:r>
            <a:r>
              <a:rPr lang="fr-FR" dirty="0" smtClean="0">
                <a:cs typeface="Calibri" panose="020F0502020204030204" pitchFamily="34" charset="0"/>
              </a:rPr>
              <a:t>(62 %) que </a:t>
            </a:r>
            <a:r>
              <a:rPr lang="fr-FR" dirty="0">
                <a:cs typeface="Calibri" panose="020F0502020204030204" pitchFamily="34" charset="0"/>
              </a:rPr>
              <a:t>dans les importations </a:t>
            </a:r>
            <a:r>
              <a:rPr lang="fr-FR" dirty="0" smtClean="0">
                <a:cs typeface="Calibri" panose="020F0502020204030204" pitchFamily="34" charset="0"/>
              </a:rPr>
              <a:t>en provenance du monde (21 %)</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2581902147"/>
              </p:ext>
            </p:extLst>
          </p:nvPr>
        </p:nvGraphicFramePr>
        <p:xfrm>
          <a:off x="166797" y="1763597"/>
          <a:ext cx="5917132" cy="39400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3420327512"/>
              </p:ext>
            </p:extLst>
          </p:nvPr>
        </p:nvGraphicFramePr>
        <p:xfrm>
          <a:off x="6083929" y="1763597"/>
          <a:ext cx="5934896" cy="39400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83253586"/>
      </p:ext>
    </p:extLst>
  </p:cSld>
  <p:clrMapOvr>
    <a:masterClrMapping/>
  </p:clrMapOvr>
  <p:timing>
    <p:tnLst>
      <p:par>
        <p:cTn id="1" dur="indefinite" restart="never" nodeType="tmRoot"/>
      </p:par>
    </p:tnLst>
  </p:timing>
</p:sld>
</file>

<file path=ppt/theme/theme1.xml><?xml version="1.0" encoding="utf-8"?>
<a:theme xmlns:a="http://schemas.openxmlformats.org/drawingml/2006/main" name="Panorama">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603</Words>
  <Application>Microsoft Office PowerPoint</Application>
  <PresentationFormat>Grand écran</PresentationFormat>
  <Paragraphs>57</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Malgun Gothic Semilight</vt:lpstr>
      <vt:lpstr>Arial</vt:lpstr>
      <vt:lpstr>Calibri</vt:lpstr>
      <vt:lpstr>Marianne</vt:lpstr>
      <vt:lpstr>Panorama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FranceAgriMer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VERSLUYS Henri</dc:creator>
  <cp:lastModifiedBy>VERSLUYS Henri</cp:lastModifiedBy>
  <cp:revision>58</cp:revision>
  <dcterms:created xsi:type="dcterms:W3CDTF">2025-04-03T15:40:27Z</dcterms:created>
  <dcterms:modified xsi:type="dcterms:W3CDTF">2025-08-18T12:37:46Z</dcterms:modified>
</cp:coreProperties>
</file>