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drawings/drawing1.xml" ContentType="application/vnd.openxmlformats-officedocument.drawingml.chartshapes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drawings/drawing2.xml" ContentType="application/vnd.openxmlformats-officedocument.drawingml.chartshapes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drawings/drawing3.xml" ContentType="application/vnd.openxmlformats-officedocument.drawingml.chartshapes+xml"/>
  <Override PartName="/ppt/charts/chart13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ppt/charts/chart14.xml" ContentType="application/vnd.openxmlformats-officedocument.drawingml.chart+xml"/>
  <Override PartName="/ppt/charts/style14.xml" ContentType="application/vnd.ms-office.chartstyle+xml"/>
  <Override PartName="/ppt/charts/colors14.xml" ContentType="application/vnd.ms-office.chartcolorstyle+xml"/>
  <Override PartName="/ppt/charts/chart15.xml" ContentType="application/vnd.openxmlformats-officedocument.drawingml.chart+xml"/>
  <Override PartName="/ppt/charts/style15.xml" ContentType="application/vnd.ms-office.chartstyle+xml"/>
  <Override PartName="/ppt/charts/colors15.xml" ContentType="application/vnd.ms-office.chartcolorstyle+xml"/>
  <Override PartName="/ppt/drawings/drawing4.xml" ContentType="application/vnd.openxmlformats-officedocument.drawingml.chartshapes+xml"/>
  <Override PartName="/ppt/charts/chart16.xml" ContentType="application/vnd.openxmlformats-officedocument.drawingml.chart+xml"/>
  <Override PartName="/ppt/charts/style16.xml" ContentType="application/vnd.ms-office.chartstyle+xml"/>
  <Override PartName="/ppt/charts/colors16.xml" ContentType="application/vnd.ms-office.chartcolorstyle+xml"/>
  <Override PartName="/ppt/charts/chart17.xml" ContentType="application/vnd.openxmlformats-officedocument.drawingml.chart+xml"/>
  <Override PartName="/ppt/charts/style17.xml" ContentType="application/vnd.ms-office.chartstyle+xml"/>
  <Override PartName="/ppt/charts/colors17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6" r:id="rId2"/>
    <p:sldId id="257" r:id="rId3"/>
    <p:sldId id="272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  <a:srgbClr val="0B6482"/>
    <a:srgbClr val="2FB6B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778" autoAdjust="0"/>
    <p:restoredTop sz="94660"/>
  </p:normalViewPr>
  <p:slideViewPr>
    <p:cSldViewPr snapToGrid="0" showGuides="1">
      <p:cViewPr varScale="1">
        <p:scale>
          <a:sx n="114" d="100"/>
          <a:sy n="114" d="100"/>
        </p:scale>
        <p:origin x="774" y="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Pays-Bas\Pays-Bas%20-%202024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Pays-Bas\Pays-Bas%20-%202024.xlsx" TargetMode="External"/><Relationship Id="rId2" Type="http://schemas.microsoft.com/office/2011/relationships/chartColorStyle" Target="colors10.xml"/><Relationship Id="rId1" Type="http://schemas.microsoft.com/office/2011/relationships/chartStyle" Target="style10.xml"/><Relationship Id="rId4" Type="http://schemas.openxmlformats.org/officeDocument/2006/relationships/chartUserShapes" Target="../drawings/drawing2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Pays-Bas\Pays-Bas%20-%202024.xlsx" TargetMode="External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Pays-Bas\Pays-Bas%20-%202024.xlsx" TargetMode="External"/><Relationship Id="rId2" Type="http://schemas.microsoft.com/office/2011/relationships/chartColorStyle" Target="colors12.xml"/><Relationship Id="rId1" Type="http://schemas.microsoft.com/office/2011/relationships/chartStyle" Target="style12.xml"/><Relationship Id="rId4" Type="http://schemas.openxmlformats.org/officeDocument/2006/relationships/chartUserShapes" Target="../drawings/drawing3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Pays-Bas\Pays-Bas%20-%202024.xlsx" TargetMode="External"/><Relationship Id="rId2" Type="http://schemas.microsoft.com/office/2011/relationships/chartColorStyle" Target="colors13.xml"/><Relationship Id="rId1" Type="http://schemas.microsoft.com/office/2011/relationships/chartStyle" Target="style13.xml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Pays-Bas\Pays-Bas%20-%202024.xlsx" TargetMode="External"/><Relationship Id="rId2" Type="http://schemas.microsoft.com/office/2011/relationships/chartColorStyle" Target="colors14.xml"/><Relationship Id="rId1" Type="http://schemas.microsoft.com/office/2011/relationships/chartStyle" Target="style14.xml"/></Relationships>
</file>

<file path=ppt/charts/_rels/chart15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Pays-Bas\Pays-Bas%20-%202024.xlsx" TargetMode="External"/><Relationship Id="rId2" Type="http://schemas.microsoft.com/office/2011/relationships/chartColorStyle" Target="colors15.xml"/><Relationship Id="rId1" Type="http://schemas.microsoft.com/office/2011/relationships/chartStyle" Target="style15.xml"/><Relationship Id="rId4" Type="http://schemas.openxmlformats.org/officeDocument/2006/relationships/chartUserShapes" Target="../drawings/drawing4.xml"/></Relationships>
</file>

<file path=ppt/charts/_rels/chart16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Pays-Bas\Pays-Bas%20-%202024.xlsx" TargetMode="External"/><Relationship Id="rId2" Type="http://schemas.microsoft.com/office/2011/relationships/chartColorStyle" Target="colors16.xml"/><Relationship Id="rId1" Type="http://schemas.microsoft.com/office/2011/relationships/chartStyle" Target="style16.xml"/></Relationships>
</file>

<file path=ppt/charts/_rels/chart17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Pays-Bas\Pays-Bas%20-%202024.xlsx" TargetMode="External"/><Relationship Id="rId2" Type="http://schemas.microsoft.com/office/2011/relationships/chartColorStyle" Target="colors17.xml"/><Relationship Id="rId1" Type="http://schemas.microsoft.com/office/2011/relationships/chartStyle" Target="style17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Pays-Bas\Pays-Bas%20-%202024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Pays-Bas\Pays-Bas%20-%202024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Pays-Bas\Pays-Bas%20-%202024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Pays-Bas\Pays-Bas%20-%202024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Pays-Bas\Pays-Bas%20-%202024.xlsx" TargetMode="External"/><Relationship Id="rId2" Type="http://schemas.microsoft.com/office/2011/relationships/chartColorStyle" Target="colors6.xml"/><Relationship Id="rId1" Type="http://schemas.microsoft.com/office/2011/relationships/chartStyle" Target="style6.xml"/><Relationship Id="rId4" Type="http://schemas.openxmlformats.org/officeDocument/2006/relationships/chartUserShapes" Target="../drawings/drawing1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Pays-Bas\Pays-Bas%20-%202024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Pays-Bas\Pays-Bas%20-%202024.xlsx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Pays-Bas\Pays-Bas%20-%202024.xlsx" TargetMode="External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spPr>
            <a:solidFill>
              <a:schemeClr val="bg1">
                <a:lumMod val="75000"/>
              </a:schemeClr>
            </a:solidFill>
          </c:spPr>
          <c:explosion val="21"/>
          <c:dPt>
            <c:idx val="0"/>
            <c:bubble3D val="0"/>
            <c:explosion val="5"/>
            <c:spPr>
              <a:solidFill>
                <a:srgbClr val="00FF00"/>
              </a:soli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  <c:extLst>
              <c:ext xmlns:c16="http://schemas.microsoft.com/office/drawing/2014/chart" uri="{C3380CC4-5D6E-409C-BE32-E72D297353CC}">
                <c16:uniqueId val="{00000001-FAC0-4BE6-BA1D-163BCA3D8666}"/>
              </c:ext>
            </c:extLst>
          </c:dPt>
          <c:dPt>
            <c:idx val="1"/>
            <c:bubble3D val="0"/>
            <c:spPr>
              <a:solidFill>
                <a:schemeClr val="bg1">
                  <a:lumMod val="95000"/>
                </a:schemeClr>
              </a:soli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  <c:extLst>
              <c:ext xmlns:c16="http://schemas.microsoft.com/office/drawing/2014/chart" uri="{C3380CC4-5D6E-409C-BE32-E72D297353CC}">
                <c16:uniqueId val="{00000003-FAC0-4BE6-BA1D-163BCA3D8666}"/>
              </c:ext>
            </c:extLst>
          </c:dPt>
          <c:dLbls>
            <c:dLbl>
              <c:idx val="0"/>
              <c:layout>
                <c:manualLayout>
                  <c:x val="-2.0665993165046734E-2"/>
                  <c:y val="-2.4024181661976955E-2"/>
                </c:manualLayout>
              </c:layout>
              <c:tx>
                <c:rich>
                  <a:bodyPr rot="0" spcFirstLastPara="1" vertOverflow="ellipsis" vert="horz" wrap="square" anchor="ctr" anchorCtr="1"/>
                  <a:lstStyle/>
                  <a:p>
                    <a:pPr>
                      <a:defRPr sz="800" b="1" i="0" u="none" strike="noStrike" kern="1200" baseline="0">
                        <a:solidFill>
                          <a:srgbClr val="00FF00"/>
                        </a:solidFill>
                        <a:latin typeface="Marianne" panose="02000000000000000000" pitchFamily="50" charset="0"/>
                        <a:ea typeface="+mn-ea"/>
                        <a:cs typeface="+mn-cs"/>
                      </a:defRPr>
                    </a:pPr>
                    <a:r>
                      <a:rPr lang="fr-FR" b="1">
                        <a:solidFill>
                          <a:srgbClr val="00FF00"/>
                        </a:solidFill>
                      </a:rPr>
                      <a:t>Importations néerlandaises de produits agricoles et agro-alimentaires</a:t>
                    </a:r>
                    <a:r>
                      <a:rPr lang="fr-FR" b="1" baseline="0">
                        <a:solidFill>
                          <a:srgbClr val="00FF00"/>
                        </a:solidFill>
                      </a:rPr>
                      <a:t>
</a:t>
                    </a:r>
                    <a:fld id="{2E96E64A-B92B-4200-BB7B-4EE276DB61F5}" type="VALUE">
                      <a:rPr lang="fr-FR" b="1" baseline="0">
                        <a:solidFill>
                          <a:srgbClr val="00FF00"/>
                        </a:solidFill>
                      </a:rPr>
                      <a:pPr>
                        <a:defRPr b="1">
                          <a:solidFill>
                            <a:srgbClr val="00FF00"/>
                          </a:solidFill>
                        </a:defRPr>
                      </a:pPr>
                      <a:t>[VALEUR]</a:t>
                    </a:fld>
                    <a:endParaRPr lang="fr-FR" b="1" baseline="0">
                      <a:solidFill>
                        <a:srgbClr val="00FF00"/>
                      </a:solidFill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800" b="1" i="0" u="none" strike="noStrike" kern="1200" baseline="0">
                      <a:solidFill>
                        <a:srgbClr val="00FF00"/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30011919689609867"/>
                      <c:h val="0.36316316316316311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FAC0-4BE6-BA1D-163BCA3D8666}"/>
                </c:ext>
              </c:extLst>
            </c:dLbl>
            <c:dLbl>
              <c:idx val="1"/>
              <c:layout>
                <c:manualLayout>
                  <c:x val="0.56879020660171575"/>
                  <c:y val="0.10010010010009995"/>
                </c:manualLayout>
              </c:layout>
              <c:tx>
                <c:rich>
                  <a:bodyPr rot="0" spcFirstLastPara="1" vertOverflow="ellipsis" vert="horz" wrap="square" anchor="ctr" anchorCtr="1"/>
                  <a:lstStyle/>
                  <a:p>
                    <a:pPr>
                      <a:defRPr sz="800" b="1" i="0" u="none" strike="noStrike" kern="1200" baseline="0">
                        <a:solidFill>
                          <a:schemeClr val="bg1"/>
                        </a:solidFill>
                        <a:latin typeface="Marianne" panose="02000000000000000000" pitchFamily="50" charset="0"/>
                        <a:ea typeface="+mn-ea"/>
                        <a:cs typeface="+mn-cs"/>
                      </a:defRPr>
                    </a:pPr>
                    <a:r>
                      <a:rPr lang="en-US" b="1">
                        <a:solidFill>
                          <a:schemeClr val="bg1"/>
                        </a:solidFill>
                      </a:rPr>
                      <a:t>Autres importations</a:t>
                    </a:r>
                    <a:r>
                      <a:rPr lang="en-US" b="1" baseline="0">
                        <a:solidFill>
                          <a:schemeClr val="bg1"/>
                        </a:solidFill>
                      </a:rPr>
                      <a:t>
</a:t>
                    </a:r>
                    <a:fld id="{39F594F2-458C-4F88-9D60-2E5431F0D624}" type="VALUE">
                      <a:rPr lang="en-US" b="1" baseline="0">
                        <a:solidFill>
                          <a:schemeClr val="bg1"/>
                        </a:solidFill>
                      </a:rPr>
                      <a:pPr>
                        <a:defRPr b="1">
                          <a:solidFill>
                            <a:schemeClr val="bg1"/>
                          </a:solidFill>
                        </a:defRPr>
                      </a:pPr>
                      <a:t>[VALEUR]</a:t>
                    </a:fld>
                    <a:endParaRPr lang="en-US" b="1" baseline="0">
                      <a:solidFill>
                        <a:schemeClr val="bg1"/>
                      </a:solidFill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800" b="1" i="0" u="none" strike="noStrike" kern="1200" baseline="0">
                      <a:solidFill>
                        <a:schemeClr val="bg1"/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FAC0-4BE6-BA1D-163BCA3D866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  <c:dLblPos val="outEnd"/>
            <c:showLegendKey val="0"/>
            <c:showVal val="1"/>
            <c:showCatName val="1"/>
            <c:showSerName val="0"/>
            <c:showPercent val="0"/>
            <c:showBubbleSize val="0"/>
            <c:separator>
</c:separator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extLst>
                <c:ext xmlns:c15="http://schemas.microsoft.com/office/drawing/2012/chart" uri="{02D57815-91ED-43cb-92C2-25804820EDAC}">
                  <c15:fullRef>
                    <c15:sqref>'Import. IAA'!$C$14:$C$16</c15:sqref>
                  </c15:fullRef>
                </c:ext>
              </c:extLst>
              <c:f>'Import. IAA'!$C$15:$C$16</c:f>
              <c:strCache>
                <c:ptCount val="2"/>
                <c:pt idx="0">
                  <c:v>Produits agricoles et agro-alimentaires</c:v>
                </c:pt>
                <c:pt idx="1">
                  <c:v>Autres</c:v>
                </c:pt>
              </c:strCache>
            </c:strRef>
          </c:cat>
          <c:val>
            <c:numRef>
              <c:extLst>
                <c:ext xmlns:c15="http://schemas.microsoft.com/office/drawing/2012/chart" uri="{02D57815-91ED-43cb-92C2-25804820EDAC}">
                  <c15:fullRef>
                    <c15:sqref>'Import. IAA'!$M$14:$M$16</c15:sqref>
                  </c15:fullRef>
                </c:ext>
              </c:extLst>
              <c:f>'Import. IAA'!$M$15:$M$16</c:f>
              <c:numCache>
                <c:formatCode>0%</c:formatCode>
                <c:ptCount val="2"/>
                <c:pt idx="0">
                  <c:v>0.12224443347614594</c:v>
                </c:pt>
                <c:pt idx="1">
                  <c:v>0.87775556652385411</c:v>
                </c:pt>
              </c:numCache>
            </c:numRef>
          </c:val>
          <c:extLst>
            <c:ext xmlns:c15="http://schemas.microsoft.com/office/drawing/2012/chart" uri="{02D57815-91ED-43cb-92C2-25804820EDAC}">
              <c15:categoryFilterExceptions/>
            </c:ext>
            <c:ext xmlns:c16="http://schemas.microsoft.com/office/drawing/2014/chart" uri="{C3380CC4-5D6E-409C-BE32-E72D297353CC}">
              <c16:uniqueId val="{00000004-FAC0-4BE6-BA1D-163BCA3D866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5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8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1871068402401193"/>
          <c:y val="5.0239410681399629E-2"/>
          <c:w val="0.53170925296718285"/>
          <c:h val="0.68213569988834266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'Export. françaises'!$J$4</c:f>
              <c:strCache>
                <c:ptCount val="1"/>
                <c:pt idx="0">
                  <c:v>2021</c:v>
                </c:pt>
              </c:strCache>
            </c:strRef>
          </c:tx>
          <c:spPr>
            <a:solidFill>
              <a:schemeClr val="tx2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extLst>
                <c:ext xmlns:c15="http://schemas.microsoft.com/office/drawing/2012/chart" uri="{02D57815-91ED-43cb-92C2-25804820EDAC}">
                  <c15:fullRef>
                    <c15:sqref>'Export. françaises'!$C$5:$C$12</c15:sqref>
                  </c15:fullRef>
                </c:ext>
              </c:extLst>
              <c:f>('Export. françaises'!$C$6:$C$10,'Export. françaises'!$C$12)</c:f>
              <c:strCache>
                <c:ptCount val="6"/>
                <c:pt idx="0">
                  <c:v>Belgique</c:v>
                </c:pt>
                <c:pt idx="1">
                  <c:v>Allemagne</c:v>
                </c:pt>
                <c:pt idx="2">
                  <c:v>Espagne</c:v>
                </c:pt>
                <c:pt idx="3">
                  <c:v>Italie</c:v>
                </c:pt>
                <c:pt idx="4">
                  <c:v>Royaume-Uni</c:v>
                </c:pt>
                <c:pt idx="5">
                  <c:v>Pays-Bas</c:v>
                </c:pt>
              </c:strCache>
            </c:strRef>
          </c:cat>
          <c:val>
            <c:numRef>
              <c:extLst>
                <c:ext xmlns:c15="http://schemas.microsoft.com/office/drawing/2012/chart" uri="{02D57815-91ED-43cb-92C2-25804820EDAC}">
                  <c15:fullRef>
                    <c15:sqref>'Export. françaises'!$J$5:$J$12</c15:sqref>
                  </c15:fullRef>
                </c:ext>
              </c:extLst>
              <c:f>('Export. françaises'!$J$6:$J$10,'Export. françaises'!$J$12)</c:f>
              <c:numCache>
                <c:formatCode>0</c:formatCode>
                <c:ptCount val="6"/>
                <c:pt idx="0">
                  <c:v>7476478033</c:v>
                </c:pt>
                <c:pt idx="1">
                  <c:v>7254041242</c:v>
                </c:pt>
                <c:pt idx="2">
                  <c:v>5407157368</c:v>
                </c:pt>
                <c:pt idx="3">
                  <c:v>5572183950</c:v>
                </c:pt>
                <c:pt idx="4">
                  <c:v>5444957440</c:v>
                </c:pt>
                <c:pt idx="5">
                  <c:v>4569935938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A38-4264-BEA6-44199347360B}"/>
            </c:ext>
          </c:extLst>
        </c:ser>
        <c:ser>
          <c:idx val="1"/>
          <c:order val="1"/>
          <c:tx>
            <c:strRef>
              <c:f>'Export. françaises'!$K$4</c:f>
              <c:strCache>
                <c:ptCount val="1"/>
                <c:pt idx="0">
                  <c:v>2022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extLst>
                <c:ext xmlns:c15="http://schemas.microsoft.com/office/drawing/2012/chart" uri="{02D57815-91ED-43cb-92C2-25804820EDAC}">
                  <c15:fullRef>
                    <c15:sqref>'Export. françaises'!$C$5:$C$12</c15:sqref>
                  </c15:fullRef>
                </c:ext>
              </c:extLst>
              <c:f>('Export. françaises'!$C$6:$C$10,'Export. françaises'!$C$12)</c:f>
              <c:strCache>
                <c:ptCount val="6"/>
                <c:pt idx="0">
                  <c:v>Belgique</c:v>
                </c:pt>
                <c:pt idx="1">
                  <c:v>Allemagne</c:v>
                </c:pt>
                <c:pt idx="2">
                  <c:v>Espagne</c:v>
                </c:pt>
                <c:pt idx="3">
                  <c:v>Italie</c:v>
                </c:pt>
                <c:pt idx="4">
                  <c:v>Royaume-Uni</c:v>
                </c:pt>
                <c:pt idx="5">
                  <c:v>Pays-Bas</c:v>
                </c:pt>
              </c:strCache>
            </c:strRef>
          </c:cat>
          <c:val>
            <c:numRef>
              <c:extLst>
                <c:ext xmlns:c15="http://schemas.microsoft.com/office/drawing/2012/chart" uri="{02D57815-91ED-43cb-92C2-25804820EDAC}">
                  <c15:fullRef>
                    <c15:sqref>'Export. françaises'!$K$5:$K$12</c15:sqref>
                  </c15:fullRef>
                </c:ext>
              </c:extLst>
              <c:f>('Export. françaises'!$K$6:$K$10,'Export. françaises'!$K$12)</c:f>
              <c:numCache>
                <c:formatCode>0</c:formatCode>
                <c:ptCount val="6"/>
                <c:pt idx="0">
                  <c:v>9104171817</c:v>
                </c:pt>
                <c:pt idx="1">
                  <c:v>8351667487</c:v>
                </c:pt>
                <c:pt idx="2">
                  <c:v>6969101909</c:v>
                </c:pt>
                <c:pt idx="3">
                  <c:v>6720041459</c:v>
                </c:pt>
                <c:pt idx="4">
                  <c:v>5960368389</c:v>
                </c:pt>
                <c:pt idx="5">
                  <c:v>5838107666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A38-4264-BEA6-44199347360B}"/>
            </c:ext>
          </c:extLst>
        </c:ser>
        <c:ser>
          <c:idx val="2"/>
          <c:order val="2"/>
          <c:tx>
            <c:strRef>
              <c:f>'Export. françaises'!$L$4</c:f>
              <c:strCache>
                <c:ptCount val="1"/>
                <c:pt idx="0">
                  <c:v>2023</c:v>
                </c:pt>
              </c:strCache>
            </c:strRef>
          </c:tx>
          <c:spPr>
            <a:solidFill>
              <a:schemeClr val="tx2"/>
            </a:solidFill>
            <a:ln>
              <a:noFill/>
            </a:ln>
            <a:effectLst/>
          </c:spPr>
          <c:invertIfNegative val="0"/>
          <c:cat>
            <c:strRef>
              <c:extLst>
                <c:ext xmlns:c15="http://schemas.microsoft.com/office/drawing/2012/chart" uri="{02D57815-91ED-43cb-92C2-25804820EDAC}">
                  <c15:fullRef>
                    <c15:sqref>'Export. françaises'!$C$5:$C$12</c15:sqref>
                  </c15:fullRef>
                </c:ext>
              </c:extLst>
              <c:f>('Export. françaises'!$C$6:$C$10,'Export. françaises'!$C$12)</c:f>
              <c:strCache>
                <c:ptCount val="6"/>
                <c:pt idx="0">
                  <c:v>Belgique</c:v>
                </c:pt>
                <c:pt idx="1">
                  <c:v>Allemagne</c:v>
                </c:pt>
                <c:pt idx="2">
                  <c:v>Espagne</c:v>
                </c:pt>
                <c:pt idx="3">
                  <c:v>Italie</c:v>
                </c:pt>
                <c:pt idx="4">
                  <c:v>Royaume-Uni</c:v>
                </c:pt>
                <c:pt idx="5">
                  <c:v>Pays-Bas</c:v>
                </c:pt>
              </c:strCache>
            </c:strRef>
          </c:cat>
          <c:val>
            <c:numRef>
              <c:extLst>
                <c:ext xmlns:c15="http://schemas.microsoft.com/office/drawing/2012/chart" uri="{02D57815-91ED-43cb-92C2-25804820EDAC}">
                  <c15:fullRef>
                    <c15:sqref>'Export. françaises'!$L$5:$L$12</c15:sqref>
                  </c15:fullRef>
                </c:ext>
              </c:extLst>
              <c:f>('Export. françaises'!$L$6:$L$10,'Export. françaises'!$L$12)</c:f>
              <c:numCache>
                <c:formatCode>0</c:formatCode>
                <c:ptCount val="6"/>
                <c:pt idx="0">
                  <c:v>9084604612</c:v>
                </c:pt>
                <c:pt idx="1">
                  <c:v>8780594206</c:v>
                </c:pt>
                <c:pt idx="2">
                  <c:v>7182747231</c:v>
                </c:pt>
                <c:pt idx="3">
                  <c:v>6927932555</c:v>
                </c:pt>
                <c:pt idx="4">
                  <c:v>6286041163</c:v>
                </c:pt>
                <c:pt idx="5">
                  <c:v>5372564682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A38-4264-BEA6-44199347360B}"/>
            </c:ext>
          </c:extLst>
        </c:ser>
        <c:ser>
          <c:idx val="3"/>
          <c:order val="3"/>
          <c:tx>
            <c:strRef>
              <c:f>'Export. françaises'!$M$4</c:f>
              <c:strCache>
                <c:ptCount val="1"/>
                <c:pt idx="0">
                  <c:v>2024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cat>
            <c:strRef>
              <c:extLst>
                <c:ext xmlns:c15="http://schemas.microsoft.com/office/drawing/2012/chart" uri="{02D57815-91ED-43cb-92C2-25804820EDAC}">
                  <c15:fullRef>
                    <c15:sqref>'Export. françaises'!$C$5:$C$12</c15:sqref>
                  </c15:fullRef>
                </c:ext>
              </c:extLst>
              <c:f>('Export. françaises'!$C$6:$C$10,'Export. françaises'!$C$12)</c:f>
              <c:strCache>
                <c:ptCount val="6"/>
                <c:pt idx="0">
                  <c:v>Belgique</c:v>
                </c:pt>
                <c:pt idx="1">
                  <c:v>Allemagne</c:v>
                </c:pt>
                <c:pt idx="2">
                  <c:v>Espagne</c:v>
                </c:pt>
                <c:pt idx="3">
                  <c:v>Italie</c:v>
                </c:pt>
                <c:pt idx="4">
                  <c:v>Royaume-Uni</c:v>
                </c:pt>
                <c:pt idx="5">
                  <c:v>Pays-Bas</c:v>
                </c:pt>
              </c:strCache>
            </c:strRef>
          </c:cat>
          <c:val>
            <c:numRef>
              <c:extLst>
                <c:ext xmlns:c15="http://schemas.microsoft.com/office/drawing/2012/chart" uri="{02D57815-91ED-43cb-92C2-25804820EDAC}">
                  <c15:fullRef>
                    <c15:sqref>'Export. françaises'!$M$5:$M$12</c15:sqref>
                  </c15:fullRef>
                </c:ext>
              </c:extLst>
              <c:f>('Export. françaises'!$M$6:$M$10,'Export. françaises'!$M$12)</c:f>
              <c:numCache>
                <c:formatCode>0</c:formatCode>
                <c:ptCount val="6"/>
                <c:pt idx="0">
                  <c:v>9204542284</c:v>
                </c:pt>
                <c:pt idx="1">
                  <c:v>8700611121</c:v>
                </c:pt>
                <c:pt idx="2">
                  <c:v>7094157933</c:v>
                </c:pt>
                <c:pt idx="3">
                  <c:v>7069773801</c:v>
                </c:pt>
                <c:pt idx="4">
                  <c:v>6434287206</c:v>
                </c:pt>
                <c:pt idx="5">
                  <c:v>5422593417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6A38-4264-BEA6-44199347360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axId val="476828744"/>
        <c:axId val="476835016"/>
      </c:barChart>
      <c:catAx>
        <c:axId val="476828744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76835016"/>
        <c:crosses val="autoZero"/>
        <c:auto val="1"/>
        <c:lblAlgn val="ctr"/>
        <c:lblOffset val="100"/>
        <c:noMultiLvlLbl val="0"/>
      </c:catAx>
      <c:valAx>
        <c:axId val="476835016"/>
        <c:scaling>
          <c:orientation val="minMax"/>
        </c:scaling>
        <c:delete val="0"/>
        <c:axPos val="t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0"/>
        <c:majorTickMark val="none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76828744"/>
        <c:crosses val="autoZero"/>
        <c:crossBetween val="between"/>
        <c:dispUnits>
          <c:builtInUnit val="billions"/>
          <c:dispUnitsLbl>
            <c:layout/>
            <c:tx>
              <c:rich>
                <a:bodyPr rot="0" spcFirstLastPara="1" vertOverflow="ellipsis" vert="horz" wrap="square" anchor="ctr" anchorCtr="1"/>
                <a:lstStyle/>
                <a:p>
                  <a:pPr>
                    <a:defRPr sz="12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r>
                    <a:rPr lang="en-US"/>
                    <a:t>Milliards (en €)</a:t>
                  </a:r>
                </a:p>
              </c:rich>
            </c:tx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</c:dispUnitsLbl>
        </c:dispUnits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Marianne" panose="02000000000000000000" pitchFamily="50" charset="0"/>
        </a:defRPr>
      </a:pPr>
      <a:endParaRPr lang="fr-FR"/>
    </a:p>
  </c:txPr>
  <c:externalData r:id="rId3">
    <c:autoUpdate val="0"/>
  </c:externalData>
  <c:userShapes r:id="rId4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spPr>
            <a:solidFill>
              <a:schemeClr val="accent4">
                <a:lumMod val="60000"/>
                <a:lumOff val="40000"/>
              </a:schemeClr>
            </a:solidFill>
          </c:spPr>
          <c:dPt>
            <c:idx val="0"/>
            <c:bubble3D val="0"/>
            <c:spPr>
              <a:solidFill>
                <a:schemeClr val="accent6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EF4A-4694-933B-737401FA0ABC}"/>
              </c:ext>
            </c:extLst>
          </c:dPt>
          <c:dPt>
            <c:idx val="1"/>
            <c:bubble3D val="0"/>
            <c:spPr>
              <a:solidFill>
                <a:srgbClr val="C000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EF4A-4694-933B-737401FA0ABC}"/>
              </c:ext>
            </c:extLst>
          </c:dPt>
          <c:dPt>
            <c:idx val="2"/>
            <c:bubble3D val="0"/>
            <c:spPr>
              <a:solidFill>
                <a:schemeClr val="accent4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EF4A-4694-933B-737401FA0ABC}"/>
              </c:ext>
            </c:extLst>
          </c:dPt>
          <c:dPt>
            <c:idx val="3"/>
            <c:bubble3D val="0"/>
            <c:spPr>
              <a:solidFill>
                <a:schemeClr val="bg1">
                  <a:lumMod val="9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EF4A-4694-933B-737401FA0ABC}"/>
              </c:ext>
            </c:extLst>
          </c:dPt>
          <c:dPt>
            <c:idx val="4"/>
            <c:bubble3D val="0"/>
            <c:spPr>
              <a:solidFill>
                <a:srgbClr val="00B05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EF4A-4694-933B-737401FA0ABC}"/>
              </c:ext>
            </c:extLst>
          </c:dPt>
          <c:dPt>
            <c:idx val="5"/>
            <c:bubble3D val="0"/>
            <c:spPr>
              <a:solidFill>
                <a:srgbClr val="FF00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EF4A-4694-933B-737401FA0ABC}"/>
              </c:ext>
            </c:extLst>
          </c:dPt>
          <c:dPt>
            <c:idx val="6"/>
            <c:bubble3D val="0"/>
            <c:spPr>
              <a:solidFill>
                <a:srgbClr val="FFFF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EF4A-4694-933B-737401FA0ABC}"/>
              </c:ext>
            </c:extLst>
          </c:dPt>
          <c:dPt>
            <c:idx val="7"/>
            <c:bubble3D val="0"/>
            <c:spPr>
              <a:solidFill>
                <a:schemeClr val="accent6">
                  <a:lumMod val="7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EF4A-4694-933B-737401FA0ABC}"/>
              </c:ext>
            </c:extLst>
          </c:dPt>
          <c:dPt>
            <c:idx val="8"/>
            <c:bubble3D val="0"/>
            <c:spPr>
              <a:solidFill>
                <a:schemeClr val="tx2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1-EF4A-4694-933B-737401FA0ABC}"/>
              </c:ext>
            </c:extLst>
          </c:dPt>
          <c:dPt>
            <c:idx val="9"/>
            <c:bubble3D val="0"/>
            <c:spPr>
              <a:solidFill>
                <a:schemeClr val="accent2">
                  <a:lumMod val="40000"/>
                  <a:lumOff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3-EF4A-4694-933B-737401FA0ABC}"/>
              </c:ext>
            </c:extLst>
          </c:dPt>
          <c:dPt>
            <c:idx val="10"/>
            <c:bubble3D val="0"/>
            <c:spPr>
              <a:solidFill>
                <a:schemeClr val="bg1">
                  <a:lumMod val="8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5-EF4A-4694-933B-737401FA0ABC}"/>
              </c:ext>
            </c:extLst>
          </c:dPt>
          <c:dLbls>
            <c:dLbl>
              <c:idx val="0"/>
              <c:layout>
                <c:manualLayout>
                  <c:x val="-0.19043702667134987"/>
                  <c:y val="0.15285451197053407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0" i="0" u="none" strike="noStrike" kern="1200" baseline="0">
                      <a:solidFill>
                        <a:sysClr val="windowText" lastClr="000000"/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1948674260426765"/>
                      <c:h val="0.22375690607734808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EF4A-4694-933B-737401FA0ABC}"/>
                </c:ext>
              </c:extLst>
            </c:dLbl>
            <c:dLbl>
              <c:idx val="1"/>
              <c:layout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0" i="0" u="none" strike="noStrike" kern="1200" baseline="0">
                      <a:solidFill>
                        <a:sysClr val="windowText" lastClr="000000"/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EF4A-4694-933B-737401FA0ABC}"/>
                </c:ext>
              </c:extLst>
            </c:dLbl>
            <c:dLbl>
              <c:idx val="2"/>
              <c:layout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ysClr val="windowText" lastClr="000000"/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EF4A-4694-933B-737401FA0ABC}"/>
                </c:ext>
              </c:extLst>
            </c:dLbl>
            <c:dLbl>
              <c:idx val="3"/>
              <c:layout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ysClr val="windowText" lastClr="000000"/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EF4A-4694-933B-737401FA0ABC}"/>
                </c:ext>
              </c:extLst>
            </c:dLbl>
            <c:dLbl>
              <c:idx val="4"/>
              <c:layout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ysClr val="windowText" lastClr="000000"/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9-EF4A-4694-933B-737401FA0AB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ysClr val="windowText" lastClr="000000"/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eparator>
</c:separator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'Import. TBB'!$C$78:$C$88</c:f>
              <c:strCache>
                <c:ptCount val="11"/>
                <c:pt idx="0">
                  <c:v>Céréales</c:v>
                </c:pt>
                <c:pt idx="1">
                  <c:v>Produits d'épicerie</c:v>
                </c:pt>
                <c:pt idx="2">
                  <c:v>Vins et spiritueux</c:v>
                </c:pt>
                <c:pt idx="3">
                  <c:v>Laits et produits laitiers</c:v>
                </c:pt>
                <c:pt idx="4">
                  <c:v>Fruits et légumes</c:v>
                </c:pt>
                <c:pt idx="5">
                  <c:v>Viande et produits carnés</c:v>
                </c:pt>
                <c:pt idx="6">
                  <c:v>Oléagineux</c:v>
                </c:pt>
                <c:pt idx="7">
                  <c:v>Sucre</c:v>
                </c:pt>
                <c:pt idx="8">
                  <c:v>Pêche et aquaculture</c:v>
                </c:pt>
                <c:pt idx="9">
                  <c:v>Animaux vivants et génétique</c:v>
                </c:pt>
                <c:pt idx="10">
                  <c:v>Autres</c:v>
                </c:pt>
              </c:strCache>
            </c:strRef>
          </c:cat>
          <c:val>
            <c:numRef>
              <c:f>'Import. TBB'!$M$78:$M$88</c:f>
              <c:numCache>
                <c:formatCode>0%</c:formatCode>
                <c:ptCount val="11"/>
                <c:pt idx="0">
                  <c:v>0.17655598430580194</c:v>
                </c:pt>
                <c:pt idx="1">
                  <c:v>0.14474723205553322</c:v>
                </c:pt>
                <c:pt idx="2">
                  <c:v>0.12622964214900281</c:v>
                </c:pt>
                <c:pt idx="3">
                  <c:v>0.1124036349090798</c:v>
                </c:pt>
                <c:pt idx="4">
                  <c:v>0.10618250359928666</c:v>
                </c:pt>
                <c:pt idx="5">
                  <c:v>9.089463257479842E-2</c:v>
                </c:pt>
                <c:pt idx="6">
                  <c:v>4.4631590163059218E-2</c:v>
                </c:pt>
                <c:pt idx="7">
                  <c:v>3.1331616919611567E-2</c:v>
                </c:pt>
                <c:pt idx="8">
                  <c:v>2.8091629323805829E-2</c:v>
                </c:pt>
                <c:pt idx="9">
                  <c:v>7.1583171335353668E-3</c:v>
                </c:pt>
                <c:pt idx="10">
                  <c:v>0.13177321686648519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6-EF4A-4694-933B-737401FA0AB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8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'Balance commerciale IAA'!$C$16</c:f>
              <c:strCache>
                <c:ptCount val="1"/>
                <c:pt idx="0">
                  <c:v>Valeurs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'Balance commerciale IAA'!$D$16:$M$16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'Balance commerciale IAA'!$D$16:$M$16</c:f>
              <c:numCache>
                <c:formatCode>General</c:formatCode>
                <c:ptCount val="10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E60-414B-96B8-45FBFB6B7672}"/>
            </c:ext>
          </c:extLst>
        </c:ser>
        <c:ser>
          <c:idx val="1"/>
          <c:order val="1"/>
          <c:tx>
            <c:strRef>
              <c:f>'Balance commerciale IAA'!$C$17</c:f>
              <c:strCache>
                <c:ptCount val="1"/>
                <c:pt idx="0">
                  <c:v>Importations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cat>
            <c:strRef>
              <c:f>'Balance commerciale IAA'!$D$16:$M$16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'Balance commerciale IAA'!$D$17:$M$17</c:f>
              <c:numCache>
                <c:formatCode>0</c:formatCode>
                <c:ptCount val="10"/>
                <c:pt idx="0">
                  <c:v>-3277024029</c:v>
                </c:pt>
                <c:pt idx="1">
                  <c:v>-3404386746</c:v>
                </c:pt>
                <c:pt idx="2">
                  <c:v>-3480939114</c:v>
                </c:pt>
                <c:pt idx="3">
                  <c:v>-3849710890</c:v>
                </c:pt>
                <c:pt idx="4">
                  <c:v>-3916365882</c:v>
                </c:pt>
                <c:pt idx="5">
                  <c:v>-3884981428</c:v>
                </c:pt>
                <c:pt idx="6">
                  <c:v>-4476583615</c:v>
                </c:pt>
                <c:pt idx="7">
                  <c:v>-5498251480</c:v>
                </c:pt>
                <c:pt idx="8">
                  <c:v>-4952722320</c:v>
                </c:pt>
                <c:pt idx="9">
                  <c:v>-4951934699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E60-414B-96B8-45FBFB6B7672}"/>
            </c:ext>
          </c:extLst>
        </c:ser>
        <c:ser>
          <c:idx val="2"/>
          <c:order val="2"/>
          <c:tx>
            <c:strRef>
              <c:f>'Balance commerciale IAA'!$C$18</c:f>
              <c:strCache>
                <c:ptCount val="1"/>
                <c:pt idx="0">
                  <c:v>Exportations</c:v>
                </c:pt>
              </c:strCache>
            </c:strRef>
          </c:tx>
          <c:spPr>
            <a:solidFill>
              <a:srgbClr val="0070C0"/>
            </a:solidFill>
            <a:ln>
              <a:noFill/>
            </a:ln>
            <a:effectLst/>
          </c:spPr>
          <c:invertIfNegative val="0"/>
          <c:cat>
            <c:strRef>
              <c:f>'Balance commerciale IAA'!$D$16:$M$16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'Balance commerciale IAA'!$D$18:$M$18</c:f>
              <c:numCache>
                <c:formatCode>0</c:formatCode>
                <c:ptCount val="10"/>
                <c:pt idx="0">
                  <c:v>6899656593</c:v>
                </c:pt>
                <c:pt idx="1">
                  <c:v>8106365285</c:v>
                </c:pt>
                <c:pt idx="2">
                  <c:v>8776953060</c:v>
                </c:pt>
                <c:pt idx="3">
                  <c:v>8573488898</c:v>
                </c:pt>
                <c:pt idx="4">
                  <c:v>8663433197</c:v>
                </c:pt>
                <c:pt idx="5">
                  <c:v>8348510004</c:v>
                </c:pt>
                <c:pt idx="6">
                  <c:v>9648981953</c:v>
                </c:pt>
                <c:pt idx="7">
                  <c:v>11247460389</c:v>
                </c:pt>
                <c:pt idx="8">
                  <c:v>11733604716</c:v>
                </c:pt>
                <c:pt idx="9">
                  <c:v>11836747341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E60-414B-96B8-45FBFB6B767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100"/>
        <c:axId val="472910168"/>
        <c:axId val="479045424"/>
      </c:barChart>
      <c:lineChart>
        <c:grouping val="stacked"/>
        <c:varyColors val="0"/>
        <c:ser>
          <c:idx val="3"/>
          <c:order val="3"/>
          <c:tx>
            <c:strRef>
              <c:f>'Balance commerciale IAA'!$C$19</c:f>
              <c:strCache>
                <c:ptCount val="1"/>
                <c:pt idx="0">
                  <c:v>Solde</c:v>
                </c:pt>
              </c:strCache>
            </c:strRef>
          </c:tx>
          <c:spPr>
            <a:ln w="28575" cap="rnd">
              <a:solidFill>
                <a:schemeClr val="accent6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6"/>
              </a:solidFill>
              <a:ln w="9525">
                <a:solidFill>
                  <a:schemeClr val="accent6"/>
                </a:solidFill>
              </a:ln>
              <a:effectLst/>
            </c:spPr>
          </c:marker>
          <c:dPt>
            <c:idx val="7"/>
            <c:marker>
              <c:symbol val="circle"/>
              <c:size val="5"/>
              <c:spPr>
                <a:solidFill>
                  <a:schemeClr val="accent6"/>
                </a:solidFill>
                <a:ln w="9525">
                  <a:solidFill>
                    <a:schemeClr val="accent6"/>
                  </a:solidFill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3-FE60-414B-96B8-45FBFB6B7672}"/>
              </c:ext>
            </c:extLst>
          </c:dPt>
          <c:dPt>
            <c:idx val="8"/>
            <c:marker>
              <c:symbol val="circle"/>
              <c:size val="5"/>
              <c:spPr>
                <a:solidFill>
                  <a:schemeClr val="accent6"/>
                </a:solidFill>
                <a:ln w="9525">
                  <a:solidFill>
                    <a:schemeClr val="accent6"/>
                  </a:solidFill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4-FE60-414B-96B8-45FBFB6B7672}"/>
              </c:ext>
            </c:extLst>
          </c:dPt>
          <c:dPt>
            <c:idx val="9"/>
            <c:marker>
              <c:symbol val="circle"/>
              <c:size val="5"/>
              <c:spPr>
                <a:solidFill>
                  <a:schemeClr val="accent6"/>
                </a:solidFill>
                <a:ln w="9525">
                  <a:solidFill>
                    <a:schemeClr val="accent6"/>
                  </a:solidFill>
                </a:ln>
                <a:effectLst/>
              </c:spPr>
            </c:marker>
            <c:bubble3D val="0"/>
            <c:spPr>
              <a:ln w="28575" cap="rnd">
                <a:solidFill>
                  <a:schemeClr val="accent6"/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6-FE60-414B-96B8-45FBFB6B7672}"/>
              </c:ext>
            </c:extLst>
          </c:dPt>
          <c:dPt>
            <c:idx val="10"/>
            <c:marker>
              <c:symbol val="circle"/>
              <c:size val="5"/>
              <c:spPr>
                <a:solidFill>
                  <a:schemeClr val="accent6"/>
                </a:solidFill>
                <a:ln w="9525">
                  <a:solidFill>
                    <a:schemeClr val="accent6"/>
                  </a:solidFill>
                </a:ln>
                <a:effectLst/>
              </c:spPr>
            </c:marker>
            <c:bubble3D val="0"/>
            <c:spPr>
              <a:ln w="28575" cap="rnd">
                <a:solidFill>
                  <a:schemeClr val="accent6"/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8-FE60-414B-96B8-45FBFB6B7672}"/>
              </c:ext>
            </c:extLst>
          </c:dPt>
          <c:dPt>
            <c:idx val="11"/>
            <c:marker>
              <c:symbol val="circle"/>
              <c:size val="5"/>
              <c:spPr>
                <a:solidFill>
                  <a:schemeClr val="accent6"/>
                </a:solidFill>
                <a:ln w="9525">
                  <a:solidFill>
                    <a:schemeClr val="accent6"/>
                  </a:solidFill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9-FE60-414B-96B8-45FBFB6B7672}"/>
              </c:ext>
            </c:extLst>
          </c:dPt>
          <c:dPt>
            <c:idx val="12"/>
            <c:marker>
              <c:symbol val="circle"/>
              <c:size val="5"/>
              <c:spPr>
                <a:solidFill>
                  <a:schemeClr val="accent6"/>
                </a:solidFill>
                <a:ln w="9525">
                  <a:solidFill>
                    <a:schemeClr val="accent6"/>
                  </a:solidFill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A-FE60-414B-96B8-45FBFB6B7672}"/>
              </c:ext>
            </c:extLst>
          </c:dPt>
          <c:val>
            <c:numRef>
              <c:f>'Balance commerciale IAA'!$D$19:$M$19</c:f>
              <c:numCache>
                <c:formatCode>0</c:formatCode>
                <c:ptCount val="10"/>
                <c:pt idx="0">
                  <c:v>3622632564</c:v>
                </c:pt>
                <c:pt idx="1">
                  <c:v>4701978539</c:v>
                </c:pt>
                <c:pt idx="2">
                  <c:v>5296013946</c:v>
                </c:pt>
                <c:pt idx="3">
                  <c:v>4723778008</c:v>
                </c:pt>
                <c:pt idx="4">
                  <c:v>4747067315</c:v>
                </c:pt>
                <c:pt idx="5">
                  <c:v>4463528576</c:v>
                </c:pt>
                <c:pt idx="6">
                  <c:v>5172398338</c:v>
                </c:pt>
                <c:pt idx="7">
                  <c:v>5749208909</c:v>
                </c:pt>
                <c:pt idx="8">
                  <c:v>6780882396</c:v>
                </c:pt>
                <c:pt idx="9">
                  <c:v>6884812642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B-FE60-414B-96B8-45FBFB6B767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72910168"/>
        <c:axId val="479045424"/>
      </c:lineChart>
      <c:catAx>
        <c:axId val="4729101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79045424"/>
        <c:crosses val="autoZero"/>
        <c:auto val="1"/>
        <c:lblAlgn val="ctr"/>
        <c:lblOffset val="100"/>
        <c:noMultiLvlLbl val="0"/>
      </c:catAx>
      <c:valAx>
        <c:axId val="479045424"/>
        <c:scaling>
          <c:orientation val="minMax"/>
          <c:max val="12000000000"/>
          <c:min val="-6000000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72910168"/>
        <c:crosses val="autoZero"/>
        <c:crossBetween val="between"/>
        <c:dispUnits>
          <c:builtInUnit val="billions"/>
          <c:dispUnitsLbl>
            <c:layout/>
            <c:tx>
              <c:rich>
                <a:bodyPr rot="-5400000" spcFirstLastPara="1" vertOverflow="ellipsis" vert="horz" wrap="square" anchor="ctr" anchorCtr="1"/>
                <a:lstStyle/>
                <a:p>
                  <a:pPr>
                    <a:defRPr sz="12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r>
                    <a:rPr lang="en-US"/>
                    <a:t>Milliards (en €)</a:t>
                  </a:r>
                </a:p>
              </c:rich>
            </c:tx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</c:dispUnitsLbl>
        </c:dispUnits>
      </c:valAx>
      <c:spPr>
        <a:noFill/>
        <a:ln>
          <a:noFill/>
        </a:ln>
        <a:effectLst/>
      </c:spPr>
    </c:plotArea>
    <c:legend>
      <c:legendPos val="b"/>
      <c:legendEntry>
        <c:idx val="0"/>
        <c:delete val="1"/>
      </c:legendEntry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Marianne" panose="02000000000000000000" pitchFamily="50" charset="0"/>
        </a:defRPr>
      </a:pPr>
      <a:endParaRPr lang="fr-FR"/>
    </a:p>
  </c:txPr>
  <c:externalData r:id="rId3">
    <c:autoUpdate val="0"/>
  </c:externalData>
  <c:userShapes r:id="rId4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9"/>
          <c:order val="6"/>
          <c:tx>
            <c:strRef>
              <c:f>'Balance commerciale TBB'!$J$34</c:f>
              <c:strCache>
                <c:ptCount val="1"/>
                <c:pt idx="0">
                  <c:v>2021</c:v>
                </c:pt>
              </c:strCache>
            </c:strRef>
          </c:tx>
          <c:spPr>
            <a:solidFill>
              <a:schemeClr val="tx2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'Balance commerciale TBB'!$C$36:$C$46</c:f>
              <c:strCache>
                <c:ptCount val="11"/>
                <c:pt idx="0">
                  <c:v>1. Autres</c:v>
                </c:pt>
                <c:pt idx="1">
                  <c:v>2. Produits d'épicerie</c:v>
                </c:pt>
                <c:pt idx="2">
                  <c:v>3. Fruits et légumes</c:v>
                </c:pt>
                <c:pt idx="3">
                  <c:v>4. Viande et produits carnés</c:v>
                </c:pt>
                <c:pt idx="4">
                  <c:v>5. Laits et produits laitiers</c:v>
                </c:pt>
                <c:pt idx="5">
                  <c:v>6. Pêche et aquaculture</c:v>
                </c:pt>
                <c:pt idx="6">
                  <c:v>7. Oléagineux</c:v>
                </c:pt>
                <c:pt idx="7">
                  <c:v>8. Animaux vivants et génétique</c:v>
                </c:pt>
                <c:pt idx="8">
                  <c:v>3. Vins et spiritueux</c:v>
                </c:pt>
                <c:pt idx="9">
                  <c:v>2. Sucre</c:v>
                </c:pt>
                <c:pt idx="10">
                  <c:v>1. Céréales</c:v>
                </c:pt>
              </c:strCache>
            </c:strRef>
          </c:cat>
          <c:val>
            <c:numRef>
              <c:f>'Balance commerciale TBB'!$J$36:$J$46</c:f>
              <c:numCache>
                <c:formatCode>0</c:formatCode>
                <c:ptCount val="11"/>
                <c:pt idx="0">
                  <c:v>1992807736</c:v>
                </c:pt>
                <c:pt idx="1">
                  <c:v>1124936457</c:v>
                </c:pt>
                <c:pt idx="2">
                  <c:v>1233313235</c:v>
                </c:pt>
                <c:pt idx="3">
                  <c:v>747133211</c:v>
                </c:pt>
                <c:pt idx="4">
                  <c:v>473859216</c:v>
                </c:pt>
                <c:pt idx="5">
                  <c:v>682973023</c:v>
                </c:pt>
                <c:pt idx="6">
                  <c:v>58627216</c:v>
                </c:pt>
                <c:pt idx="7">
                  <c:v>280477</c:v>
                </c:pt>
                <c:pt idx="8">
                  <c:v>-292333554</c:v>
                </c:pt>
                <c:pt idx="9">
                  <c:v>10630212</c:v>
                </c:pt>
                <c:pt idx="10">
                  <c:v>-859828891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7EE-4F8B-BD1F-EE8A228C6DC7}"/>
            </c:ext>
          </c:extLst>
        </c:ser>
        <c:ser>
          <c:idx val="10"/>
          <c:order val="7"/>
          <c:tx>
            <c:strRef>
              <c:f>'Balance commerciale TBB'!$K$34</c:f>
              <c:strCache>
                <c:ptCount val="1"/>
                <c:pt idx="0">
                  <c:v>2022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'Balance commerciale TBB'!$C$36:$C$46</c:f>
              <c:strCache>
                <c:ptCount val="11"/>
                <c:pt idx="0">
                  <c:v>1. Autres</c:v>
                </c:pt>
                <c:pt idx="1">
                  <c:v>2. Produits d'épicerie</c:v>
                </c:pt>
                <c:pt idx="2">
                  <c:v>3. Fruits et légumes</c:v>
                </c:pt>
                <c:pt idx="3">
                  <c:v>4. Viande et produits carnés</c:v>
                </c:pt>
                <c:pt idx="4">
                  <c:v>5. Laits et produits laitiers</c:v>
                </c:pt>
                <c:pt idx="5">
                  <c:v>6. Pêche et aquaculture</c:v>
                </c:pt>
                <c:pt idx="6">
                  <c:v>7. Oléagineux</c:v>
                </c:pt>
                <c:pt idx="7">
                  <c:v>8. Animaux vivants et génétique</c:v>
                </c:pt>
                <c:pt idx="8">
                  <c:v>3. Vins et spiritueux</c:v>
                </c:pt>
                <c:pt idx="9">
                  <c:v>2. Sucre</c:v>
                </c:pt>
                <c:pt idx="10">
                  <c:v>1. Céréales</c:v>
                </c:pt>
              </c:strCache>
            </c:strRef>
          </c:cat>
          <c:val>
            <c:numRef>
              <c:f>'Balance commerciale TBB'!$K$36:$K$46</c:f>
              <c:numCache>
                <c:formatCode>0</c:formatCode>
                <c:ptCount val="11"/>
                <c:pt idx="0">
                  <c:v>1985332540</c:v>
                </c:pt>
                <c:pt idx="1">
                  <c:v>1214321571</c:v>
                </c:pt>
                <c:pt idx="2">
                  <c:v>1351035546</c:v>
                </c:pt>
                <c:pt idx="3">
                  <c:v>988366059</c:v>
                </c:pt>
                <c:pt idx="4">
                  <c:v>783706212</c:v>
                </c:pt>
                <c:pt idx="5">
                  <c:v>750067185</c:v>
                </c:pt>
                <c:pt idx="6">
                  <c:v>18190148</c:v>
                </c:pt>
                <c:pt idx="7">
                  <c:v>-7183176</c:v>
                </c:pt>
                <c:pt idx="8">
                  <c:v>-118018633</c:v>
                </c:pt>
                <c:pt idx="9">
                  <c:v>-7717207</c:v>
                </c:pt>
                <c:pt idx="10">
                  <c:v>-1208891336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7EE-4F8B-BD1F-EE8A228C6DC7}"/>
            </c:ext>
          </c:extLst>
        </c:ser>
        <c:ser>
          <c:idx val="11"/>
          <c:order val="8"/>
          <c:tx>
            <c:strRef>
              <c:f>'Balance commerciale TBB'!$L$34</c:f>
              <c:strCache>
                <c:ptCount val="1"/>
                <c:pt idx="0">
                  <c:v>2023</c:v>
                </c:pt>
              </c:strCache>
            </c:strRef>
          </c:tx>
          <c:spPr>
            <a:solidFill>
              <a:schemeClr val="tx2"/>
            </a:solidFill>
            <a:ln>
              <a:noFill/>
            </a:ln>
            <a:effectLst/>
          </c:spPr>
          <c:invertIfNegative val="0"/>
          <c:cat>
            <c:strRef>
              <c:f>'Balance commerciale TBB'!$C$36:$C$46</c:f>
              <c:strCache>
                <c:ptCount val="11"/>
                <c:pt idx="0">
                  <c:v>1. Autres</c:v>
                </c:pt>
                <c:pt idx="1">
                  <c:v>2. Produits d'épicerie</c:v>
                </c:pt>
                <c:pt idx="2">
                  <c:v>3. Fruits et légumes</c:v>
                </c:pt>
                <c:pt idx="3">
                  <c:v>4. Viande et produits carnés</c:v>
                </c:pt>
                <c:pt idx="4">
                  <c:v>5. Laits et produits laitiers</c:v>
                </c:pt>
                <c:pt idx="5">
                  <c:v>6. Pêche et aquaculture</c:v>
                </c:pt>
                <c:pt idx="6">
                  <c:v>7. Oléagineux</c:v>
                </c:pt>
                <c:pt idx="7">
                  <c:v>8. Animaux vivants et génétique</c:v>
                </c:pt>
                <c:pt idx="8">
                  <c:v>3. Vins et spiritueux</c:v>
                </c:pt>
                <c:pt idx="9">
                  <c:v>2. Sucre</c:v>
                </c:pt>
                <c:pt idx="10">
                  <c:v>1. Céréales</c:v>
                </c:pt>
              </c:strCache>
            </c:strRef>
          </c:cat>
          <c:val>
            <c:numRef>
              <c:f>'Balance commerciale TBB'!$L$36:$L$46</c:f>
              <c:numCache>
                <c:formatCode>0</c:formatCode>
                <c:ptCount val="11"/>
                <c:pt idx="0">
                  <c:v>1993173762</c:v>
                </c:pt>
                <c:pt idx="1">
                  <c:v>1559324414</c:v>
                </c:pt>
                <c:pt idx="2">
                  <c:v>1485984278</c:v>
                </c:pt>
                <c:pt idx="3">
                  <c:v>937576545</c:v>
                </c:pt>
                <c:pt idx="4">
                  <c:v>772926427</c:v>
                </c:pt>
                <c:pt idx="5">
                  <c:v>642263008</c:v>
                </c:pt>
                <c:pt idx="6">
                  <c:v>117129580</c:v>
                </c:pt>
                <c:pt idx="7">
                  <c:v>9778851</c:v>
                </c:pt>
                <c:pt idx="8">
                  <c:v>102536626</c:v>
                </c:pt>
                <c:pt idx="9">
                  <c:v>-24458983</c:v>
                </c:pt>
                <c:pt idx="10">
                  <c:v>-815352112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C7EE-4F8B-BD1F-EE8A228C6DC7}"/>
            </c:ext>
          </c:extLst>
        </c:ser>
        <c:ser>
          <c:idx val="12"/>
          <c:order val="9"/>
          <c:tx>
            <c:strRef>
              <c:f>'Balance commerciale TBB'!$M$34</c:f>
              <c:strCache>
                <c:ptCount val="1"/>
                <c:pt idx="0">
                  <c:v>2024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cat>
            <c:strRef>
              <c:f>'Balance commerciale TBB'!$C$36:$C$46</c:f>
              <c:strCache>
                <c:ptCount val="11"/>
                <c:pt idx="0">
                  <c:v>1. Autres</c:v>
                </c:pt>
                <c:pt idx="1">
                  <c:v>2. Produits d'épicerie</c:v>
                </c:pt>
                <c:pt idx="2">
                  <c:v>3. Fruits et légumes</c:v>
                </c:pt>
                <c:pt idx="3">
                  <c:v>4. Viande et produits carnés</c:v>
                </c:pt>
                <c:pt idx="4">
                  <c:v>5. Laits et produits laitiers</c:v>
                </c:pt>
                <c:pt idx="5">
                  <c:v>6. Pêche et aquaculture</c:v>
                </c:pt>
                <c:pt idx="6">
                  <c:v>7. Oléagineux</c:v>
                </c:pt>
                <c:pt idx="7">
                  <c:v>8. Animaux vivants et génétique</c:v>
                </c:pt>
                <c:pt idx="8">
                  <c:v>3. Vins et spiritueux</c:v>
                </c:pt>
                <c:pt idx="9">
                  <c:v>2. Sucre</c:v>
                </c:pt>
                <c:pt idx="10">
                  <c:v>1. Céréales</c:v>
                </c:pt>
              </c:strCache>
            </c:strRef>
          </c:cat>
          <c:val>
            <c:numRef>
              <c:f>'Balance commerciale TBB'!$M$36:$M$46</c:f>
              <c:numCache>
                <c:formatCode>0</c:formatCode>
                <c:ptCount val="11"/>
                <c:pt idx="0">
                  <c:v>2038900928</c:v>
                </c:pt>
                <c:pt idx="1">
                  <c:v>1842258093</c:v>
                </c:pt>
                <c:pt idx="2">
                  <c:v>1329877918</c:v>
                </c:pt>
                <c:pt idx="3">
                  <c:v>896441249</c:v>
                </c:pt>
                <c:pt idx="4">
                  <c:v>850547737</c:v>
                </c:pt>
                <c:pt idx="5">
                  <c:v>686852665</c:v>
                </c:pt>
                <c:pt idx="6">
                  <c:v>119929261</c:v>
                </c:pt>
                <c:pt idx="7">
                  <c:v>3746065</c:v>
                </c:pt>
                <c:pt idx="8">
                  <c:v>-47023461</c:v>
                </c:pt>
                <c:pt idx="9">
                  <c:v>-60749699</c:v>
                </c:pt>
                <c:pt idx="10">
                  <c:v>-775968114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C7EE-4F8B-BD1F-EE8A228C6DC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79039936"/>
        <c:axId val="479041504"/>
        <c:extLst>
          <c:ext xmlns:c15="http://schemas.microsoft.com/office/drawing/2012/chart" uri="{02D57815-91ED-43cb-92C2-25804820EDAC}">
            <c15:filteredBarSeries>
              <c15:ser>
                <c:idx val="3"/>
                <c:order val="0"/>
                <c:tx>
                  <c:strRef>
                    <c:extLst>
                      <c:ext uri="{02D57815-91ED-43cb-92C2-25804820EDAC}">
                        <c15:formulaRef>
                          <c15:sqref>'Balance commerciale TBB'!$D$34</c15:sqref>
                        </c15:formulaRef>
                      </c:ext>
                    </c:extLst>
                    <c:strCache>
                      <c:ptCount val="1"/>
                      <c:pt idx="0">
                        <c:v>2015</c:v>
                      </c:pt>
                    </c:strCache>
                  </c:strRef>
                </c:tx>
                <c:spPr>
                  <a:solidFill>
                    <a:schemeClr val="accent4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'Balance commerciale TBB'!$C$36:$C$46</c15:sqref>
                        </c15:formulaRef>
                      </c:ext>
                    </c:extLst>
                    <c:strCache>
                      <c:ptCount val="11"/>
                      <c:pt idx="0">
                        <c:v>1. Autres</c:v>
                      </c:pt>
                      <c:pt idx="1">
                        <c:v>2. Produits d'épicerie</c:v>
                      </c:pt>
                      <c:pt idx="2">
                        <c:v>3. Fruits et légumes</c:v>
                      </c:pt>
                      <c:pt idx="3">
                        <c:v>4. Viande et produits carnés</c:v>
                      </c:pt>
                      <c:pt idx="4">
                        <c:v>5. Laits et produits laitiers</c:v>
                      </c:pt>
                      <c:pt idx="5">
                        <c:v>6. Pêche et aquaculture</c:v>
                      </c:pt>
                      <c:pt idx="6">
                        <c:v>7. Oléagineux</c:v>
                      </c:pt>
                      <c:pt idx="7">
                        <c:v>8. Animaux vivants et génétique</c:v>
                      </c:pt>
                      <c:pt idx="8">
                        <c:v>3. Vins et spiritueux</c:v>
                      </c:pt>
                      <c:pt idx="9">
                        <c:v>2. Sucre</c:v>
                      </c:pt>
                      <c:pt idx="10">
                        <c:v>1. Céréales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'Balance commerciale TBB'!$D$36:$D$46</c15:sqref>
                        </c15:formulaRef>
                      </c:ext>
                    </c:extLst>
                    <c:numCache>
                      <c:formatCode>0</c:formatCode>
                      <c:ptCount val="11"/>
                      <c:pt idx="0">
                        <c:v>1681007944</c:v>
                      </c:pt>
                      <c:pt idx="1">
                        <c:v>696832958</c:v>
                      </c:pt>
                      <c:pt idx="2">
                        <c:v>832996428</c:v>
                      </c:pt>
                      <c:pt idx="3">
                        <c:v>763949756</c:v>
                      </c:pt>
                      <c:pt idx="4">
                        <c:v>234405111</c:v>
                      </c:pt>
                      <c:pt idx="5">
                        <c:v>387326886</c:v>
                      </c:pt>
                      <c:pt idx="6">
                        <c:v>161194456</c:v>
                      </c:pt>
                      <c:pt idx="7">
                        <c:v>16797003</c:v>
                      </c:pt>
                      <c:pt idx="8">
                        <c:v>-373506527</c:v>
                      </c:pt>
                      <c:pt idx="9">
                        <c:v>-20080051</c:v>
                      </c:pt>
                      <c:pt idx="10">
                        <c:v>-758291400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4-C7EE-4F8B-BD1F-EE8A228C6DC7}"/>
                  </c:ext>
                </c:extLst>
              </c15:ser>
            </c15:filteredBarSeries>
            <c15:filteredBarSeries>
              <c15:ser>
                <c:idx val="4"/>
                <c:order val="1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'Balance commerciale TBB'!$E$34</c15:sqref>
                        </c15:formulaRef>
                      </c:ext>
                    </c:extLst>
                    <c:strCache>
                      <c:ptCount val="1"/>
                      <c:pt idx="0">
                        <c:v>2016</c:v>
                      </c:pt>
                    </c:strCache>
                  </c:strRef>
                </c:tx>
                <c:spPr>
                  <a:solidFill>
                    <a:schemeClr val="accent5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'Balance commerciale TBB'!$C$36:$C$46</c15:sqref>
                        </c15:formulaRef>
                      </c:ext>
                    </c:extLst>
                    <c:strCache>
                      <c:ptCount val="11"/>
                      <c:pt idx="0">
                        <c:v>1. Autres</c:v>
                      </c:pt>
                      <c:pt idx="1">
                        <c:v>2. Produits d'épicerie</c:v>
                      </c:pt>
                      <c:pt idx="2">
                        <c:v>3. Fruits et légumes</c:v>
                      </c:pt>
                      <c:pt idx="3">
                        <c:v>4. Viande et produits carnés</c:v>
                      </c:pt>
                      <c:pt idx="4">
                        <c:v>5. Laits et produits laitiers</c:v>
                      </c:pt>
                      <c:pt idx="5">
                        <c:v>6. Pêche et aquaculture</c:v>
                      </c:pt>
                      <c:pt idx="6">
                        <c:v>7. Oléagineux</c:v>
                      </c:pt>
                      <c:pt idx="7">
                        <c:v>8. Animaux vivants et génétique</c:v>
                      </c:pt>
                      <c:pt idx="8">
                        <c:v>3. Vins et spiritueux</c:v>
                      </c:pt>
                      <c:pt idx="9">
                        <c:v>2. Sucre</c:v>
                      </c:pt>
                      <c:pt idx="10">
                        <c:v>1. Céréales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'Balance commerciale TBB'!$E$36:$E$46</c15:sqref>
                        </c15:formulaRef>
                      </c:ext>
                    </c:extLst>
                    <c:numCache>
                      <c:formatCode>0</c:formatCode>
                      <c:ptCount val="11"/>
                      <c:pt idx="0">
                        <c:v>2220072013</c:v>
                      </c:pt>
                      <c:pt idx="1">
                        <c:v>868405467</c:v>
                      </c:pt>
                      <c:pt idx="2">
                        <c:v>916280373</c:v>
                      </c:pt>
                      <c:pt idx="3">
                        <c:v>724378148</c:v>
                      </c:pt>
                      <c:pt idx="4">
                        <c:v>352411049</c:v>
                      </c:pt>
                      <c:pt idx="5">
                        <c:v>425152276</c:v>
                      </c:pt>
                      <c:pt idx="6">
                        <c:v>140510689</c:v>
                      </c:pt>
                      <c:pt idx="7">
                        <c:v>-487470</c:v>
                      </c:pt>
                      <c:pt idx="8">
                        <c:v>-333614272</c:v>
                      </c:pt>
                      <c:pt idx="9">
                        <c:v>-26350520</c:v>
                      </c:pt>
                      <c:pt idx="10">
                        <c:v>-584779214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5-C7EE-4F8B-BD1F-EE8A228C6DC7}"/>
                  </c:ext>
                </c:extLst>
              </c15:ser>
            </c15:filteredBarSeries>
            <c15:filteredBarSeries>
              <c15:ser>
                <c:idx val="5"/>
                <c:order val="2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'Balance commerciale TBB'!$F$34</c15:sqref>
                        </c15:formulaRef>
                      </c:ext>
                    </c:extLst>
                    <c:strCache>
                      <c:ptCount val="1"/>
                      <c:pt idx="0">
                        <c:v>2017</c:v>
                      </c:pt>
                    </c:strCache>
                  </c:strRef>
                </c:tx>
                <c:spPr>
                  <a:solidFill>
                    <a:schemeClr val="accent6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'Balance commerciale TBB'!$C$36:$C$46</c15:sqref>
                        </c15:formulaRef>
                      </c:ext>
                    </c:extLst>
                    <c:strCache>
                      <c:ptCount val="11"/>
                      <c:pt idx="0">
                        <c:v>1. Autres</c:v>
                      </c:pt>
                      <c:pt idx="1">
                        <c:v>2. Produits d'épicerie</c:v>
                      </c:pt>
                      <c:pt idx="2">
                        <c:v>3. Fruits et légumes</c:v>
                      </c:pt>
                      <c:pt idx="3">
                        <c:v>4. Viande et produits carnés</c:v>
                      </c:pt>
                      <c:pt idx="4">
                        <c:v>5. Laits et produits laitiers</c:v>
                      </c:pt>
                      <c:pt idx="5">
                        <c:v>6. Pêche et aquaculture</c:v>
                      </c:pt>
                      <c:pt idx="6">
                        <c:v>7. Oléagineux</c:v>
                      </c:pt>
                      <c:pt idx="7">
                        <c:v>8. Animaux vivants et génétique</c:v>
                      </c:pt>
                      <c:pt idx="8">
                        <c:v>3. Vins et spiritueux</c:v>
                      </c:pt>
                      <c:pt idx="9">
                        <c:v>2. Sucre</c:v>
                      </c:pt>
                      <c:pt idx="10">
                        <c:v>1. Céréales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'Balance commerciale TBB'!$F$36:$F$46</c15:sqref>
                        </c15:formulaRef>
                      </c:ext>
                    </c:extLst>
                    <c:numCache>
                      <c:formatCode>0</c:formatCode>
                      <c:ptCount val="11"/>
                      <c:pt idx="0">
                        <c:v>2292513392</c:v>
                      </c:pt>
                      <c:pt idx="1">
                        <c:v>953290049</c:v>
                      </c:pt>
                      <c:pt idx="2">
                        <c:v>954811762</c:v>
                      </c:pt>
                      <c:pt idx="3">
                        <c:v>749420096</c:v>
                      </c:pt>
                      <c:pt idx="4">
                        <c:v>553177901</c:v>
                      </c:pt>
                      <c:pt idx="5">
                        <c:v>485999477</c:v>
                      </c:pt>
                      <c:pt idx="6">
                        <c:v>246809205</c:v>
                      </c:pt>
                      <c:pt idx="7">
                        <c:v>-9571574</c:v>
                      </c:pt>
                      <c:pt idx="8">
                        <c:v>-313144489</c:v>
                      </c:pt>
                      <c:pt idx="9">
                        <c:v>-18385478</c:v>
                      </c:pt>
                      <c:pt idx="10">
                        <c:v>-598906395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6-C7EE-4F8B-BD1F-EE8A228C6DC7}"/>
                  </c:ext>
                </c:extLst>
              </c15:ser>
            </c15:filteredBarSeries>
            <c15:filteredBarSeries>
              <c15:ser>
                <c:idx val="6"/>
                <c:order val="3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'Balance commerciale TBB'!$G$34</c15:sqref>
                        </c15:formulaRef>
                      </c:ext>
                    </c:extLst>
                    <c:strCache>
                      <c:ptCount val="1"/>
                      <c:pt idx="0">
                        <c:v>2018</c:v>
                      </c:pt>
                    </c:strCache>
                  </c:strRef>
                </c:tx>
                <c:spPr>
                  <a:solidFill>
                    <a:schemeClr val="accent1">
                      <a:lumMod val="60000"/>
                    </a:schemeClr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'Balance commerciale TBB'!$C$36:$C$46</c15:sqref>
                        </c15:formulaRef>
                      </c:ext>
                    </c:extLst>
                    <c:strCache>
                      <c:ptCount val="11"/>
                      <c:pt idx="0">
                        <c:v>1. Autres</c:v>
                      </c:pt>
                      <c:pt idx="1">
                        <c:v>2. Produits d'épicerie</c:v>
                      </c:pt>
                      <c:pt idx="2">
                        <c:v>3. Fruits et légumes</c:v>
                      </c:pt>
                      <c:pt idx="3">
                        <c:v>4. Viande et produits carnés</c:v>
                      </c:pt>
                      <c:pt idx="4">
                        <c:v>5. Laits et produits laitiers</c:v>
                      </c:pt>
                      <c:pt idx="5">
                        <c:v>6. Pêche et aquaculture</c:v>
                      </c:pt>
                      <c:pt idx="6">
                        <c:v>7. Oléagineux</c:v>
                      </c:pt>
                      <c:pt idx="7">
                        <c:v>8. Animaux vivants et génétique</c:v>
                      </c:pt>
                      <c:pt idx="8">
                        <c:v>3. Vins et spiritueux</c:v>
                      </c:pt>
                      <c:pt idx="9">
                        <c:v>2. Sucre</c:v>
                      </c:pt>
                      <c:pt idx="10">
                        <c:v>1. Céréales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'Balance commerciale TBB'!$G$36:$G$46</c15:sqref>
                        </c15:formulaRef>
                      </c:ext>
                    </c:extLst>
                    <c:numCache>
                      <c:formatCode>0</c:formatCode>
                      <c:ptCount val="11"/>
                      <c:pt idx="0">
                        <c:v>1943512144</c:v>
                      </c:pt>
                      <c:pt idx="1">
                        <c:v>957342349</c:v>
                      </c:pt>
                      <c:pt idx="2">
                        <c:v>1058656340</c:v>
                      </c:pt>
                      <c:pt idx="3">
                        <c:v>739101799</c:v>
                      </c:pt>
                      <c:pt idx="4">
                        <c:v>586383114</c:v>
                      </c:pt>
                      <c:pt idx="5">
                        <c:v>492787788</c:v>
                      </c:pt>
                      <c:pt idx="6">
                        <c:v>136878109</c:v>
                      </c:pt>
                      <c:pt idx="7">
                        <c:v>-12926366</c:v>
                      </c:pt>
                      <c:pt idx="8">
                        <c:v>-272045629</c:v>
                      </c:pt>
                      <c:pt idx="9">
                        <c:v>-69539499</c:v>
                      </c:pt>
                      <c:pt idx="10">
                        <c:v>-836372141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7-C7EE-4F8B-BD1F-EE8A228C6DC7}"/>
                  </c:ext>
                </c:extLst>
              </c15:ser>
            </c15:filteredBarSeries>
            <c15:filteredBarSeries>
              <c15:ser>
                <c:idx val="7"/>
                <c:order val="4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'Balance commerciale TBB'!$H$34</c15:sqref>
                        </c15:formulaRef>
                      </c:ext>
                    </c:extLst>
                    <c:strCache>
                      <c:ptCount val="1"/>
                      <c:pt idx="0">
                        <c:v>2019</c:v>
                      </c:pt>
                    </c:strCache>
                  </c:strRef>
                </c:tx>
                <c:spPr>
                  <a:solidFill>
                    <a:schemeClr val="accent2">
                      <a:lumMod val="60000"/>
                    </a:schemeClr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'Balance commerciale TBB'!$C$36:$C$46</c15:sqref>
                        </c15:formulaRef>
                      </c:ext>
                    </c:extLst>
                    <c:strCache>
                      <c:ptCount val="11"/>
                      <c:pt idx="0">
                        <c:v>1. Autres</c:v>
                      </c:pt>
                      <c:pt idx="1">
                        <c:v>2. Produits d'épicerie</c:v>
                      </c:pt>
                      <c:pt idx="2">
                        <c:v>3. Fruits et légumes</c:v>
                      </c:pt>
                      <c:pt idx="3">
                        <c:v>4. Viande et produits carnés</c:v>
                      </c:pt>
                      <c:pt idx="4">
                        <c:v>5. Laits et produits laitiers</c:v>
                      </c:pt>
                      <c:pt idx="5">
                        <c:v>6. Pêche et aquaculture</c:v>
                      </c:pt>
                      <c:pt idx="6">
                        <c:v>7. Oléagineux</c:v>
                      </c:pt>
                      <c:pt idx="7">
                        <c:v>8. Animaux vivants et génétique</c:v>
                      </c:pt>
                      <c:pt idx="8">
                        <c:v>3. Vins et spiritueux</c:v>
                      </c:pt>
                      <c:pt idx="9">
                        <c:v>2. Sucre</c:v>
                      </c:pt>
                      <c:pt idx="10">
                        <c:v>1. Céréales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'Balance commerciale TBB'!$H$36:$H$46</c15:sqref>
                        </c15:formulaRef>
                      </c:ext>
                    </c:extLst>
                    <c:numCache>
                      <c:formatCode>0</c:formatCode>
                      <c:ptCount val="11"/>
                      <c:pt idx="0">
                        <c:v>1900757145</c:v>
                      </c:pt>
                      <c:pt idx="1">
                        <c:v>926621233</c:v>
                      </c:pt>
                      <c:pt idx="2">
                        <c:v>1106500786</c:v>
                      </c:pt>
                      <c:pt idx="3">
                        <c:v>749588481</c:v>
                      </c:pt>
                      <c:pt idx="4">
                        <c:v>476848336</c:v>
                      </c:pt>
                      <c:pt idx="5">
                        <c:v>522210039</c:v>
                      </c:pt>
                      <c:pt idx="6">
                        <c:v>171462931</c:v>
                      </c:pt>
                      <c:pt idx="7">
                        <c:v>-10316018</c:v>
                      </c:pt>
                      <c:pt idx="8">
                        <c:v>-229561185</c:v>
                      </c:pt>
                      <c:pt idx="9">
                        <c:v>-17248497</c:v>
                      </c:pt>
                      <c:pt idx="10">
                        <c:v>-849795936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8-C7EE-4F8B-BD1F-EE8A228C6DC7}"/>
                  </c:ext>
                </c:extLst>
              </c15:ser>
            </c15:filteredBarSeries>
            <c15:filteredBarSeries>
              <c15:ser>
                <c:idx val="8"/>
                <c:order val="5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'Balance commerciale TBB'!$I$34</c15:sqref>
                        </c15:formulaRef>
                      </c:ext>
                    </c:extLst>
                    <c:strCache>
                      <c:ptCount val="1"/>
                      <c:pt idx="0">
                        <c:v>2020</c:v>
                      </c:pt>
                    </c:strCache>
                  </c:strRef>
                </c:tx>
                <c:spPr>
                  <a:solidFill>
                    <a:schemeClr val="accent3">
                      <a:lumMod val="60000"/>
                    </a:schemeClr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'Balance commerciale TBB'!$C$36:$C$46</c15:sqref>
                        </c15:formulaRef>
                      </c:ext>
                    </c:extLst>
                    <c:strCache>
                      <c:ptCount val="11"/>
                      <c:pt idx="0">
                        <c:v>1. Autres</c:v>
                      </c:pt>
                      <c:pt idx="1">
                        <c:v>2. Produits d'épicerie</c:v>
                      </c:pt>
                      <c:pt idx="2">
                        <c:v>3. Fruits et légumes</c:v>
                      </c:pt>
                      <c:pt idx="3">
                        <c:v>4. Viande et produits carnés</c:v>
                      </c:pt>
                      <c:pt idx="4">
                        <c:v>5. Laits et produits laitiers</c:v>
                      </c:pt>
                      <c:pt idx="5">
                        <c:v>6. Pêche et aquaculture</c:v>
                      </c:pt>
                      <c:pt idx="6">
                        <c:v>7. Oléagineux</c:v>
                      </c:pt>
                      <c:pt idx="7">
                        <c:v>8. Animaux vivants et génétique</c:v>
                      </c:pt>
                      <c:pt idx="8">
                        <c:v>3. Vins et spiritueux</c:v>
                      </c:pt>
                      <c:pt idx="9">
                        <c:v>2. Sucre</c:v>
                      </c:pt>
                      <c:pt idx="10">
                        <c:v>1. Céréales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'Balance commerciale TBB'!$I$36:$I$46</c15:sqref>
                        </c15:formulaRef>
                      </c:ext>
                    </c:extLst>
                    <c:numCache>
                      <c:formatCode>0</c:formatCode>
                      <c:ptCount val="11"/>
                      <c:pt idx="0">
                        <c:v>1736801285</c:v>
                      </c:pt>
                      <c:pt idx="1">
                        <c:v>868448561</c:v>
                      </c:pt>
                      <c:pt idx="2">
                        <c:v>1161125666</c:v>
                      </c:pt>
                      <c:pt idx="3">
                        <c:v>638474476</c:v>
                      </c:pt>
                      <c:pt idx="4">
                        <c:v>435604067</c:v>
                      </c:pt>
                      <c:pt idx="5">
                        <c:v>510941004</c:v>
                      </c:pt>
                      <c:pt idx="6">
                        <c:v>92318448</c:v>
                      </c:pt>
                      <c:pt idx="7">
                        <c:v>-4648045</c:v>
                      </c:pt>
                      <c:pt idx="8">
                        <c:v>-265227004</c:v>
                      </c:pt>
                      <c:pt idx="9">
                        <c:v>-12148860</c:v>
                      </c:pt>
                      <c:pt idx="10">
                        <c:v>-698161022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9-C7EE-4F8B-BD1F-EE8A228C6DC7}"/>
                  </c:ext>
                </c:extLst>
              </c15:ser>
            </c15:filteredBarSeries>
          </c:ext>
        </c:extLst>
      </c:barChart>
      <c:catAx>
        <c:axId val="4790399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79041504"/>
        <c:crosses val="autoZero"/>
        <c:auto val="1"/>
        <c:lblAlgn val="ctr"/>
        <c:lblOffset val="100"/>
        <c:noMultiLvlLbl val="0"/>
      </c:catAx>
      <c:valAx>
        <c:axId val="47904150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79039936"/>
        <c:crosses val="autoZero"/>
        <c:crossBetween val="between"/>
        <c:dispUnits>
          <c:builtInUnit val="billions"/>
          <c:dispUnitsLbl>
            <c:layout/>
            <c:tx>
              <c:rich>
                <a:bodyPr rot="-5400000" spcFirstLastPara="1" vertOverflow="ellipsis" vert="horz" wrap="square" anchor="ctr" anchorCtr="1"/>
                <a:lstStyle/>
                <a:p>
                  <a:pPr>
                    <a:defRPr sz="12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r>
                    <a:rPr lang="en-US"/>
                    <a:t>Milliards (en €)</a:t>
                  </a:r>
                </a:p>
              </c:rich>
            </c:tx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</c:dispUnitsLbl>
        </c:dispUnits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'Export. TBB'!$J$4</c:f>
              <c:strCache>
                <c:ptCount val="1"/>
                <c:pt idx="0">
                  <c:v>2021</c:v>
                </c:pt>
              </c:strCache>
            </c:strRef>
          </c:tx>
          <c:spPr>
            <a:solidFill>
              <a:schemeClr val="tx2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'Export. TBB'!$C$5:$C$16</c:f>
              <c:strCache>
                <c:ptCount val="11"/>
                <c:pt idx="0">
                  <c:v>Céréales</c:v>
                </c:pt>
                <c:pt idx="1">
                  <c:v>Laits et produits laitiers</c:v>
                </c:pt>
                <c:pt idx="2">
                  <c:v>Vins et spiritueux</c:v>
                </c:pt>
                <c:pt idx="3">
                  <c:v>Produits d'épicerie</c:v>
                </c:pt>
                <c:pt idx="4">
                  <c:v>Fruits et légumes</c:v>
                </c:pt>
                <c:pt idx="5">
                  <c:v>Viande et produits carnés</c:v>
                </c:pt>
                <c:pt idx="6">
                  <c:v>Oléagineux</c:v>
                </c:pt>
                <c:pt idx="7">
                  <c:v>Sucre</c:v>
                </c:pt>
                <c:pt idx="8">
                  <c:v>Pêche et aquaculture</c:v>
                </c:pt>
                <c:pt idx="9">
                  <c:v>Animaux vivants et génétique</c:v>
                </c:pt>
                <c:pt idx="10">
                  <c:v>Autres</c:v>
                </c:pt>
              </c:strCache>
              <c:extLst/>
            </c:strRef>
          </c:cat>
          <c:val>
            <c:numRef>
              <c:f>'Export. TBB'!$J$5:$J$16</c:f>
              <c:numCache>
                <c:formatCode>0</c:formatCode>
                <c:ptCount val="11"/>
                <c:pt idx="0">
                  <c:v>894112229</c:v>
                </c:pt>
                <c:pt idx="1">
                  <c:v>481858596</c:v>
                </c:pt>
                <c:pt idx="2">
                  <c:v>672650426</c:v>
                </c:pt>
                <c:pt idx="3">
                  <c:v>699891750</c:v>
                </c:pt>
                <c:pt idx="4">
                  <c:v>336312995</c:v>
                </c:pt>
                <c:pt idx="5">
                  <c:v>402176334</c:v>
                </c:pt>
                <c:pt idx="6">
                  <c:v>248624640</c:v>
                </c:pt>
                <c:pt idx="7">
                  <c:v>90532516</c:v>
                </c:pt>
                <c:pt idx="8">
                  <c:v>102336068</c:v>
                </c:pt>
                <c:pt idx="9">
                  <c:v>44144662</c:v>
                </c:pt>
                <c:pt idx="10">
                  <c:v>597295722</c:v>
                </c:pt>
              </c:numCache>
              <c:extLst/>
            </c:numRef>
          </c:val>
          <c:extLst>
            <c:ext xmlns:c16="http://schemas.microsoft.com/office/drawing/2014/chart" uri="{C3380CC4-5D6E-409C-BE32-E72D297353CC}">
              <c16:uniqueId val="{00000000-F7AF-4B26-98EE-D63378D2F0D2}"/>
            </c:ext>
          </c:extLst>
        </c:ser>
        <c:ser>
          <c:idx val="1"/>
          <c:order val="1"/>
          <c:tx>
            <c:strRef>
              <c:f>'Export. TBB'!$K$4</c:f>
              <c:strCache>
                <c:ptCount val="1"/>
                <c:pt idx="0">
                  <c:v>2022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'Export. TBB'!$C$5:$C$16</c:f>
              <c:strCache>
                <c:ptCount val="11"/>
                <c:pt idx="0">
                  <c:v>Céréales</c:v>
                </c:pt>
                <c:pt idx="1">
                  <c:v>Laits et produits laitiers</c:v>
                </c:pt>
                <c:pt idx="2">
                  <c:v>Vins et spiritueux</c:v>
                </c:pt>
                <c:pt idx="3">
                  <c:v>Produits d'épicerie</c:v>
                </c:pt>
                <c:pt idx="4">
                  <c:v>Fruits et légumes</c:v>
                </c:pt>
                <c:pt idx="5">
                  <c:v>Viande et produits carnés</c:v>
                </c:pt>
                <c:pt idx="6">
                  <c:v>Oléagineux</c:v>
                </c:pt>
                <c:pt idx="7">
                  <c:v>Sucre</c:v>
                </c:pt>
                <c:pt idx="8">
                  <c:v>Pêche et aquaculture</c:v>
                </c:pt>
                <c:pt idx="9">
                  <c:v>Animaux vivants et génétique</c:v>
                </c:pt>
                <c:pt idx="10">
                  <c:v>Autres</c:v>
                </c:pt>
              </c:strCache>
              <c:extLst/>
            </c:strRef>
          </c:cat>
          <c:val>
            <c:numRef>
              <c:f>'Export. TBB'!$K$5:$K$16</c:f>
              <c:numCache>
                <c:formatCode>0</c:formatCode>
                <c:ptCount val="11"/>
                <c:pt idx="0">
                  <c:v>1349042435</c:v>
                </c:pt>
                <c:pt idx="1">
                  <c:v>612843340</c:v>
                </c:pt>
                <c:pt idx="2">
                  <c:v>766976921</c:v>
                </c:pt>
                <c:pt idx="3">
                  <c:v>708256994</c:v>
                </c:pt>
                <c:pt idx="4">
                  <c:v>431450263</c:v>
                </c:pt>
                <c:pt idx="5">
                  <c:v>626413077</c:v>
                </c:pt>
                <c:pt idx="6">
                  <c:v>327572152</c:v>
                </c:pt>
                <c:pt idx="7">
                  <c:v>142301510</c:v>
                </c:pt>
                <c:pt idx="8">
                  <c:v>137937850</c:v>
                </c:pt>
                <c:pt idx="9">
                  <c:v>51538877</c:v>
                </c:pt>
                <c:pt idx="10">
                  <c:v>683774247</c:v>
                </c:pt>
              </c:numCache>
              <c:extLst/>
            </c:numRef>
          </c:val>
          <c:extLst>
            <c:ext xmlns:c16="http://schemas.microsoft.com/office/drawing/2014/chart" uri="{C3380CC4-5D6E-409C-BE32-E72D297353CC}">
              <c16:uniqueId val="{00000001-F7AF-4B26-98EE-D63378D2F0D2}"/>
            </c:ext>
          </c:extLst>
        </c:ser>
        <c:ser>
          <c:idx val="2"/>
          <c:order val="2"/>
          <c:tx>
            <c:strRef>
              <c:f>'Export. TBB'!$L$4</c:f>
              <c:strCache>
                <c:ptCount val="1"/>
                <c:pt idx="0">
                  <c:v>2023</c:v>
                </c:pt>
              </c:strCache>
            </c:strRef>
          </c:tx>
          <c:spPr>
            <a:solidFill>
              <a:schemeClr val="tx2"/>
            </a:solidFill>
            <a:ln>
              <a:noFill/>
            </a:ln>
            <a:effectLst/>
          </c:spPr>
          <c:invertIfNegative val="0"/>
          <c:cat>
            <c:strRef>
              <c:f>'Export. TBB'!$C$5:$C$16</c:f>
              <c:strCache>
                <c:ptCount val="11"/>
                <c:pt idx="0">
                  <c:v>Céréales</c:v>
                </c:pt>
                <c:pt idx="1">
                  <c:v>Laits et produits laitiers</c:v>
                </c:pt>
                <c:pt idx="2">
                  <c:v>Vins et spiritueux</c:v>
                </c:pt>
                <c:pt idx="3">
                  <c:v>Produits d'épicerie</c:v>
                </c:pt>
                <c:pt idx="4">
                  <c:v>Fruits et légumes</c:v>
                </c:pt>
                <c:pt idx="5">
                  <c:v>Viande et produits carnés</c:v>
                </c:pt>
                <c:pt idx="6">
                  <c:v>Oléagineux</c:v>
                </c:pt>
                <c:pt idx="7">
                  <c:v>Sucre</c:v>
                </c:pt>
                <c:pt idx="8">
                  <c:v>Pêche et aquaculture</c:v>
                </c:pt>
                <c:pt idx="9">
                  <c:v>Animaux vivants et génétique</c:v>
                </c:pt>
                <c:pt idx="10">
                  <c:v>Autres</c:v>
                </c:pt>
              </c:strCache>
              <c:extLst/>
            </c:strRef>
          </c:cat>
          <c:val>
            <c:numRef>
              <c:f>'Export. TBB'!$L$5:$L$16</c:f>
              <c:numCache>
                <c:formatCode>0</c:formatCode>
                <c:ptCount val="11"/>
                <c:pt idx="0">
                  <c:v>930022366</c:v>
                </c:pt>
                <c:pt idx="1">
                  <c:v>586116643</c:v>
                </c:pt>
                <c:pt idx="2">
                  <c:v>710469624</c:v>
                </c:pt>
                <c:pt idx="3">
                  <c:v>730221037</c:v>
                </c:pt>
                <c:pt idx="4">
                  <c:v>517920440</c:v>
                </c:pt>
                <c:pt idx="5">
                  <c:v>580586297</c:v>
                </c:pt>
                <c:pt idx="6">
                  <c:v>287768259</c:v>
                </c:pt>
                <c:pt idx="7">
                  <c:v>171676464</c:v>
                </c:pt>
                <c:pt idx="8">
                  <c:v>137182941</c:v>
                </c:pt>
                <c:pt idx="9">
                  <c:v>33113166</c:v>
                </c:pt>
                <c:pt idx="10">
                  <c:v>687487445</c:v>
                </c:pt>
              </c:numCache>
              <c:extLst/>
            </c:numRef>
          </c:val>
          <c:extLst>
            <c:ext xmlns:c16="http://schemas.microsoft.com/office/drawing/2014/chart" uri="{C3380CC4-5D6E-409C-BE32-E72D297353CC}">
              <c16:uniqueId val="{00000002-F7AF-4B26-98EE-D63378D2F0D2}"/>
            </c:ext>
          </c:extLst>
        </c:ser>
        <c:ser>
          <c:idx val="3"/>
          <c:order val="3"/>
          <c:tx>
            <c:strRef>
              <c:f>'Export. TBB'!$M$4</c:f>
              <c:strCache>
                <c:ptCount val="1"/>
                <c:pt idx="0">
                  <c:v>2024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cat>
            <c:strRef>
              <c:f>'Export. TBB'!$C$5:$C$16</c:f>
              <c:strCache>
                <c:ptCount val="11"/>
                <c:pt idx="0">
                  <c:v>Céréales</c:v>
                </c:pt>
                <c:pt idx="1">
                  <c:v>Laits et produits laitiers</c:v>
                </c:pt>
                <c:pt idx="2">
                  <c:v>Vins et spiritueux</c:v>
                </c:pt>
                <c:pt idx="3">
                  <c:v>Produits d'épicerie</c:v>
                </c:pt>
                <c:pt idx="4">
                  <c:v>Fruits et légumes</c:v>
                </c:pt>
                <c:pt idx="5">
                  <c:v>Viande et produits carnés</c:v>
                </c:pt>
                <c:pt idx="6">
                  <c:v>Oléagineux</c:v>
                </c:pt>
                <c:pt idx="7">
                  <c:v>Sucre</c:v>
                </c:pt>
                <c:pt idx="8">
                  <c:v>Pêche et aquaculture</c:v>
                </c:pt>
                <c:pt idx="9">
                  <c:v>Animaux vivants et génétique</c:v>
                </c:pt>
                <c:pt idx="10">
                  <c:v>Autres</c:v>
                </c:pt>
              </c:strCache>
              <c:extLst/>
            </c:strRef>
          </c:cat>
          <c:val>
            <c:numRef>
              <c:f>'Export. TBB'!$M$5:$M$16</c:f>
              <c:numCache>
                <c:formatCode>0</c:formatCode>
                <c:ptCount val="11"/>
                <c:pt idx="0">
                  <c:v>811020192</c:v>
                </c:pt>
                <c:pt idx="1">
                  <c:v>714288749</c:v>
                </c:pt>
                <c:pt idx="2">
                  <c:v>669695563</c:v>
                </c:pt>
                <c:pt idx="3">
                  <c:v>668338548</c:v>
                </c:pt>
                <c:pt idx="4">
                  <c:v>633263494</c:v>
                </c:pt>
                <c:pt idx="5">
                  <c:v>577197168</c:v>
                </c:pt>
                <c:pt idx="6">
                  <c:v>240825753</c:v>
                </c:pt>
                <c:pt idx="7">
                  <c:v>192015025</c:v>
                </c:pt>
                <c:pt idx="8">
                  <c:v>163464607</c:v>
                </c:pt>
                <c:pt idx="9">
                  <c:v>46568422</c:v>
                </c:pt>
                <c:pt idx="10">
                  <c:v>705915896</c:v>
                </c:pt>
              </c:numCache>
              <c:extLst/>
            </c:numRef>
          </c:val>
          <c:extLst>
            <c:ext xmlns:c16="http://schemas.microsoft.com/office/drawing/2014/chart" uri="{C3380CC4-5D6E-409C-BE32-E72D297353CC}">
              <c16:uniqueId val="{00000003-F7AF-4B26-98EE-D63378D2F0D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76832664"/>
        <c:axId val="476830704"/>
      </c:barChart>
      <c:catAx>
        <c:axId val="4768326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76830704"/>
        <c:crosses val="autoZero"/>
        <c:auto val="1"/>
        <c:lblAlgn val="ctr"/>
        <c:lblOffset val="100"/>
        <c:noMultiLvlLbl val="0"/>
      </c:catAx>
      <c:valAx>
        <c:axId val="476830704"/>
        <c:scaling>
          <c:orientation val="minMax"/>
          <c:max val="1400000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76832664"/>
        <c:crosses val="autoZero"/>
        <c:crossBetween val="between"/>
        <c:dispUnits>
          <c:builtInUnit val="billions"/>
          <c:dispUnitsLbl>
            <c:layout/>
            <c:tx>
              <c:rich>
                <a:bodyPr rot="-5400000" spcFirstLastPara="1" vertOverflow="ellipsis" vert="horz" wrap="square" anchor="ctr" anchorCtr="1"/>
                <a:lstStyle/>
                <a:p>
                  <a:pPr>
                    <a:defRPr sz="12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r>
                    <a:rPr lang="en-US"/>
                    <a:t>Milliards (en €)</a:t>
                  </a:r>
                </a:p>
              </c:rich>
            </c:tx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</c:dispUnitsLbl>
        </c:dispUnits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'Export. françaises'!$J$4</c:f>
              <c:strCache>
                <c:ptCount val="1"/>
                <c:pt idx="0">
                  <c:v>2021</c:v>
                </c:pt>
              </c:strCache>
            </c:strRef>
          </c:tx>
          <c:spPr>
            <a:solidFill>
              <a:schemeClr val="tx2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'Export. françaises'!$C$5:$C$15</c:f>
              <c:strCache>
                <c:ptCount val="10"/>
                <c:pt idx="0">
                  <c:v>Belgique</c:v>
                </c:pt>
                <c:pt idx="1">
                  <c:v>Allemagne</c:v>
                </c:pt>
                <c:pt idx="2">
                  <c:v>Espagne</c:v>
                </c:pt>
                <c:pt idx="3">
                  <c:v>Italie</c:v>
                </c:pt>
                <c:pt idx="4">
                  <c:v>Royaume-Uni</c:v>
                </c:pt>
                <c:pt idx="5">
                  <c:v>États-Unis</c:v>
                </c:pt>
                <c:pt idx="6">
                  <c:v>Pays-Bas</c:v>
                </c:pt>
                <c:pt idx="7">
                  <c:v>Chine</c:v>
                </c:pt>
                <c:pt idx="8">
                  <c:v>Suisse</c:v>
                </c:pt>
                <c:pt idx="9">
                  <c:v>Pologne</c:v>
                </c:pt>
              </c:strCache>
              <c:extLst/>
            </c:strRef>
          </c:cat>
          <c:val>
            <c:numRef>
              <c:f>'Export. françaises'!$J$5:$J$15</c:f>
              <c:numCache>
                <c:formatCode>0</c:formatCode>
                <c:ptCount val="10"/>
                <c:pt idx="0">
                  <c:v>7476478033</c:v>
                </c:pt>
                <c:pt idx="1">
                  <c:v>7254041242</c:v>
                </c:pt>
                <c:pt idx="2">
                  <c:v>5407157368</c:v>
                </c:pt>
                <c:pt idx="3">
                  <c:v>5572183950</c:v>
                </c:pt>
                <c:pt idx="4">
                  <c:v>5444957440</c:v>
                </c:pt>
                <c:pt idx="5">
                  <c:v>5744168652</c:v>
                </c:pt>
                <c:pt idx="6">
                  <c:v>4569935938</c:v>
                </c:pt>
                <c:pt idx="7">
                  <c:v>4103624805</c:v>
                </c:pt>
                <c:pt idx="8">
                  <c:v>2018734814</c:v>
                </c:pt>
                <c:pt idx="9">
                  <c:v>1192453048</c:v>
                </c:pt>
              </c:numCache>
              <c:extLst/>
            </c:numRef>
          </c:val>
          <c:extLst>
            <c:ext xmlns:c16="http://schemas.microsoft.com/office/drawing/2014/chart" uri="{C3380CC4-5D6E-409C-BE32-E72D297353CC}">
              <c16:uniqueId val="{00000000-0C19-43DD-9FAB-82B1AE6137E5}"/>
            </c:ext>
          </c:extLst>
        </c:ser>
        <c:ser>
          <c:idx val="1"/>
          <c:order val="1"/>
          <c:tx>
            <c:strRef>
              <c:f>'Export. françaises'!$K$4</c:f>
              <c:strCache>
                <c:ptCount val="1"/>
                <c:pt idx="0">
                  <c:v>2022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'Export. françaises'!$C$5:$C$15</c:f>
              <c:strCache>
                <c:ptCount val="10"/>
                <c:pt idx="0">
                  <c:v>Belgique</c:v>
                </c:pt>
                <c:pt idx="1">
                  <c:v>Allemagne</c:v>
                </c:pt>
                <c:pt idx="2">
                  <c:v>Espagne</c:v>
                </c:pt>
                <c:pt idx="3">
                  <c:v>Italie</c:v>
                </c:pt>
                <c:pt idx="4">
                  <c:v>Royaume-Uni</c:v>
                </c:pt>
                <c:pt idx="5">
                  <c:v>États-Unis</c:v>
                </c:pt>
                <c:pt idx="6">
                  <c:v>Pays-Bas</c:v>
                </c:pt>
                <c:pt idx="7">
                  <c:v>Chine</c:v>
                </c:pt>
                <c:pt idx="8">
                  <c:v>Suisse</c:v>
                </c:pt>
                <c:pt idx="9">
                  <c:v>Pologne</c:v>
                </c:pt>
              </c:strCache>
              <c:extLst/>
            </c:strRef>
          </c:cat>
          <c:val>
            <c:numRef>
              <c:f>'Export. françaises'!$K$5:$K$15</c:f>
              <c:numCache>
                <c:formatCode>0</c:formatCode>
                <c:ptCount val="10"/>
                <c:pt idx="0">
                  <c:v>9104171817</c:v>
                </c:pt>
                <c:pt idx="1">
                  <c:v>8351667487</c:v>
                </c:pt>
                <c:pt idx="2">
                  <c:v>6969101909</c:v>
                </c:pt>
                <c:pt idx="3">
                  <c:v>6720041459</c:v>
                </c:pt>
                <c:pt idx="4">
                  <c:v>5960368389</c:v>
                </c:pt>
                <c:pt idx="5">
                  <c:v>6647644537</c:v>
                </c:pt>
                <c:pt idx="6">
                  <c:v>5838107666</c:v>
                </c:pt>
                <c:pt idx="7">
                  <c:v>3532789502</c:v>
                </c:pt>
                <c:pt idx="8">
                  <c:v>2236296621</c:v>
                </c:pt>
                <c:pt idx="9">
                  <c:v>1336701264</c:v>
                </c:pt>
              </c:numCache>
              <c:extLst/>
            </c:numRef>
          </c:val>
          <c:extLst>
            <c:ext xmlns:c16="http://schemas.microsoft.com/office/drawing/2014/chart" uri="{C3380CC4-5D6E-409C-BE32-E72D297353CC}">
              <c16:uniqueId val="{00000001-0C19-43DD-9FAB-82B1AE6137E5}"/>
            </c:ext>
          </c:extLst>
        </c:ser>
        <c:ser>
          <c:idx val="2"/>
          <c:order val="2"/>
          <c:tx>
            <c:strRef>
              <c:f>'Export. françaises'!$L$4</c:f>
              <c:strCache>
                <c:ptCount val="1"/>
                <c:pt idx="0">
                  <c:v>2023</c:v>
                </c:pt>
              </c:strCache>
            </c:strRef>
          </c:tx>
          <c:spPr>
            <a:solidFill>
              <a:schemeClr val="tx2"/>
            </a:solidFill>
            <a:ln>
              <a:noFill/>
            </a:ln>
            <a:effectLst/>
          </c:spPr>
          <c:invertIfNegative val="0"/>
          <c:cat>
            <c:strRef>
              <c:f>'Export. françaises'!$C$5:$C$15</c:f>
              <c:strCache>
                <c:ptCount val="10"/>
                <c:pt idx="0">
                  <c:v>Belgique</c:v>
                </c:pt>
                <c:pt idx="1">
                  <c:v>Allemagne</c:v>
                </c:pt>
                <c:pt idx="2">
                  <c:v>Espagne</c:v>
                </c:pt>
                <c:pt idx="3">
                  <c:v>Italie</c:v>
                </c:pt>
                <c:pt idx="4">
                  <c:v>Royaume-Uni</c:v>
                </c:pt>
                <c:pt idx="5">
                  <c:v>États-Unis</c:v>
                </c:pt>
                <c:pt idx="6">
                  <c:v>Pays-Bas</c:v>
                </c:pt>
                <c:pt idx="7">
                  <c:v>Chine</c:v>
                </c:pt>
                <c:pt idx="8">
                  <c:v>Suisse</c:v>
                </c:pt>
                <c:pt idx="9">
                  <c:v>Pologne</c:v>
                </c:pt>
              </c:strCache>
              <c:extLst/>
            </c:strRef>
          </c:cat>
          <c:val>
            <c:numRef>
              <c:f>'Export. françaises'!$L$5:$L$15</c:f>
              <c:numCache>
                <c:formatCode>0</c:formatCode>
                <c:ptCount val="10"/>
                <c:pt idx="0">
                  <c:v>9084604612</c:v>
                </c:pt>
                <c:pt idx="1">
                  <c:v>8780594206</c:v>
                </c:pt>
                <c:pt idx="2">
                  <c:v>7182747231</c:v>
                </c:pt>
                <c:pt idx="3">
                  <c:v>6927932555</c:v>
                </c:pt>
                <c:pt idx="4">
                  <c:v>6286041163</c:v>
                </c:pt>
                <c:pt idx="5">
                  <c:v>5423403769</c:v>
                </c:pt>
                <c:pt idx="6">
                  <c:v>5372564682</c:v>
                </c:pt>
                <c:pt idx="7">
                  <c:v>3716337885</c:v>
                </c:pt>
                <c:pt idx="8">
                  <c:v>2286559106</c:v>
                </c:pt>
                <c:pt idx="9">
                  <c:v>1476916257</c:v>
                </c:pt>
              </c:numCache>
              <c:extLst/>
            </c:numRef>
          </c:val>
          <c:extLst>
            <c:ext xmlns:c16="http://schemas.microsoft.com/office/drawing/2014/chart" uri="{C3380CC4-5D6E-409C-BE32-E72D297353CC}">
              <c16:uniqueId val="{00000002-0C19-43DD-9FAB-82B1AE6137E5}"/>
            </c:ext>
          </c:extLst>
        </c:ser>
        <c:ser>
          <c:idx val="3"/>
          <c:order val="3"/>
          <c:tx>
            <c:strRef>
              <c:f>'Export. françaises'!$M$4</c:f>
              <c:strCache>
                <c:ptCount val="1"/>
                <c:pt idx="0">
                  <c:v>2024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cat>
            <c:strRef>
              <c:f>'Export. françaises'!$C$5:$C$15</c:f>
              <c:strCache>
                <c:ptCount val="10"/>
                <c:pt idx="0">
                  <c:v>Belgique</c:v>
                </c:pt>
                <c:pt idx="1">
                  <c:v>Allemagne</c:v>
                </c:pt>
                <c:pt idx="2">
                  <c:v>Espagne</c:v>
                </c:pt>
                <c:pt idx="3">
                  <c:v>Italie</c:v>
                </c:pt>
                <c:pt idx="4">
                  <c:v>Royaume-Uni</c:v>
                </c:pt>
                <c:pt idx="5">
                  <c:v>États-Unis</c:v>
                </c:pt>
                <c:pt idx="6">
                  <c:v>Pays-Bas</c:v>
                </c:pt>
                <c:pt idx="7">
                  <c:v>Chine</c:v>
                </c:pt>
                <c:pt idx="8">
                  <c:v>Suisse</c:v>
                </c:pt>
                <c:pt idx="9">
                  <c:v>Pologne</c:v>
                </c:pt>
              </c:strCache>
              <c:extLst/>
            </c:strRef>
          </c:cat>
          <c:val>
            <c:numRef>
              <c:f>'Export. françaises'!$M$5:$M$15</c:f>
              <c:numCache>
                <c:formatCode>0</c:formatCode>
                <c:ptCount val="10"/>
                <c:pt idx="0">
                  <c:v>9204542284</c:v>
                </c:pt>
                <c:pt idx="1">
                  <c:v>8700611121</c:v>
                </c:pt>
                <c:pt idx="2">
                  <c:v>7094157933</c:v>
                </c:pt>
                <c:pt idx="3">
                  <c:v>7069773801</c:v>
                </c:pt>
                <c:pt idx="4">
                  <c:v>6434287206</c:v>
                </c:pt>
                <c:pt idx="5">
                  <c:v>5738385657</c:v>
                </c:pt>
                <c:pt idx="6">
                  <c:v>5422593417</c:v>
                </c:pt>
                <c:pt idx="7">
                  <c:v>2969802449</c:v>
                </c:pt>
                <c:pt idx="8">
                  <c:v>2223832274</c:v>
                </c:pt>
                <c:pt idx="9">
                  <c:v>1682409484</c:v>
                </c:pt>
              </c:numCache>
              <c:extLst/>
            </c:numRef>
          </c:val>
          <c:extLst>
            <c:ext xmlns:c16="http://schemas.microsoft.com/office/drawing/2014/chart" uri="{C3380CC4-5D6E-409C-BE32-E72D297353CC}">
              <c16:uniqueId val="{00000003-0C19-43DD-9FAB-82B1AE6137E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76831488"/>
        <c:axId val="476828352"/>
      </c:barChart>
      <c:catAx>
        <c:axId val="4768314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76828352"/>
        <c:crosses val="autoZero"/>
        <c:auto val="1"/>
        <c:lblAlgn val="ctr"/>
        <c:lblOffset val="100"/>
        <c:noMultiLvlLbl val="0"/>
      </c:catAx>
      <c:valAx>
        <c:axId val="47682835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76831488"/>
        <c:crosses val="autoZero"/>
        <c:crossBetween val="between"/>
        <c:dispUnits>
          <c:builtInUnit val="billions"/>
          <c:dispUnitsLbl>
            <c:layout/>
            <c:tx>
              <c:rich>
                <a:bodyPr rot="-5400000" spcFirstLastPara="1" vertOverflow="ellipsis" vert="horz" wrap="square" anchor="ctr" anchorCtr="1"/>
                <a:lstStyle/>
                <a:p>
                  <a:pPr>
                    <a:defRPr sz="12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r>
                    <a:rPr lang="en-US"/>
                    <a:t>Milliards (en €)</a:t>
                  </a:r>
                </a:p>
              </c:rich>
            </c:tx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</c:dispUnitsLbl>
        </c:dispUnits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Marianne" panose="02000000000000000000" pitchFamily="50" charset="0"/>
        </a:defRPr>
      </a:pPr>
      <a:endParaRPr lang="fr-FR"/>
    </a:p>
  </c:txPr>
  <c:externalData r:id="rId3">
    <c:autoUpdate val="0"/>
  </c:externalData>
  <c:userShapes r:id="rId4"/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spPr>
            <a:solidFill>
              <a:schemeClr val="accent4">
                <a:lumMod val="60000"/>
                <a:lumOff val="40000"/>
              </a:schemeClr>
            </a:solidFill>
          </c:spPr>
          <c:dPt>
            <c:idx val="0"/>
            <c:bubble3D val="0"/>
            <c:spPr>
              <a:solidFill>
                <a:srgbClr val="00B05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F21B-42C4-9AD9-4C2DDEA0FF44}"/>
              </c:ext>
            </c:extLst>
          </c:dPt>
          <c:dPt>
            <c:idx val="1"/>
            <c:bubble3D val="0"/>
            <c:spPr>
              <a:solidFill>
                <a:srgbClr val="C000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F21B-42C4-9AD9-4C2DDEA0FF44}"/>
              </c:ext>
            </c:extLst>
          </c:dPt>
          <c:dPt>
            <c:idx val="2"/>
            <c:bubble3D val="0"/>
            <c:spPr>
              <a:solidFill>
                <a:srgbClr val="FF00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F21B-42C4-9AD9-4C2DDEA0FF44}"/>
              </c:ext>
            </c:extLst>
          </c:dPt>
          <c:dPt>
            <c:idx val="3"/>
            <c:bubble3D val="0"/>
            <c:spPr>
              <a:solidFill>
                <a:srgbClr val="FFFF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F21B-42C4-9AD9-4C2DDEA0FF44}"/>
              </c:ext>
            </c:extLst>
          </c:dPt>
          <c:dPt>
            <c:idx val="4"/>
            <c:bubble3D val="0"/>
            <c:spPr>
              <a:solidFill>
                <a:schemeClr val="bg1">
                  <a:lumMod val="9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F21B-42C4-9AD9-4C2DDEA0FF44}"/>
              </c:ext>
            </c:extLst>
          </c:dPt>
          <c:dPt>
            <c:idx val="5"/>
            <c:bubble3D val="0"/>
            <c:spPr>
              <a:solidFill>
                <a:schemeClr val="tx2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F21B-42C4-9AD9-4C2DDEA0FF44}"/>
              </c:ext>
            </c:extLst>
          </c:dPt>
          <c:dPt>
            <c:idx val="6"/>
            <c:bubble3D val="0"/>
            <c:spPr>
              <a:solidFill>
                <a:schemeClr val="accent4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F21B-42C4-9AD9-4C2DDEA0FF44}"/>
              </c:ext>
            </c:extLst>
          </c:dPt>
          <c:dPt>
            <c:idx val="7"/>
            <c:bubble3D val="0"/>
            <c:spPr>
              <a:solidFill>
                <a:schemeClr val="accent6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F21B-42C4-9AD9-4C2DDEA0FF44}"/>
              </c:ext>
            </c:extLst>
          </c:dPt>
          <c:dPt>
            <c:idx val="8"/>
            <c:bubble3D val="0"/>
            <c:spPr>
              <a:solidFill>
                <a:schemeClr val="accent2">
                  <a:lumMod val="40000"/>
                  <a:lumOff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1-F21B-42C4-9AD9-4C2DDEA0FF44}"/>
              </c:ext>
            </c:extLst>
          </c:dPt>
          <c:dPt>
            <c:idx val="9"/>
            <c:bubble3D val="0"/>
            <c:spPr>
              <a:solidFill>
                <a:schemeClr val="accent6">
                  <a:lumMod val="7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3-F21B-42C4-9AD9-4C2DDEA0FF44}"/>
              </c:ext>
            </c:extLst>
          </c:dPt>
          <c:dPt>
            <c:idx val="10"/>
            <c:bubble3D val="0"/>
            <c:spPr>
              <a:solidFill>
                <a:schemeClr val="bg1">
                  <a:lumMod val="8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5-F21B-42C4-9AD9-4C2DDEA0FF44}"/>
              </c:ext>
            </c:extLst>
          </c:dPt>
          <c:dLbls>
            <c:dLbl>
              <c:idx val="0"/>
              <c:layout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000" b="0" i="0" u="none" strike="noStrike" kern="1200" baseline="0">
                      <a:solidFill>
                        <a:sysClr val="windowText" lastClr="000000"/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F21B-42C4-9AD9-4C2DDEA0FF44}"/>
                </c:ext>
              </c:extLst>
            </c:dLbl>
            <c:dLbl>
              <c:idx val="1"/>
              <c:layout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0" i="0" u="none" strike="noStrike" kern="1200" baseline="0">
                      <a:solidFill>
                        <a:schemeClr val="bg1"/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F21B-42C4-9AD9-4C2DDEA0FF44}"/>
                </c:ext>
              </c:extLst>
            </c:dLbl>
            <c:dLbl>
              <c:idx val="2"/>
              <c:layout>
                <c:manualLayout>
                  <c:x val="-0.14846903261874375"/>
                  <c:y val="-0.13598251028806585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0" i="0" u="none" strike="noStrike" kern="1200" baseline="0">
                      <a:solidFill>
                        <a:sysClr val="windowText" lastClr="000000"/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F21B-42C4-9AD9-4C2DDEA0FF44}"/>
                </c:ext>
              </c:extLst>
            </c:dLbl>
            <c:dLbl>
              <c:idx val="3"/>
              <c:layout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0" i="0" u="none" strike="noStrike" kern="1200" baseline="0">
                      <a:solidFill>
                        <a:sysClr val="windowText" lastClr="000000"/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F21B-42C4-9AD9-4C2DDEA0FF44}"/>
                </c:ext>
              </c:extLst>
            </c:dLbl>
            <c:dLbl>
              <c:idx val="4"/>
              <c:layout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0" i="0" u="none" strike="noStrike" kern="1200" baseline="0">
                      <a:solidFill>
                        <a:sysClr val="windowText" lastClr="000000"/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9-F21B-42C4-9AD9-4C2DDEA0FF44}"/>
                </c:ext>
              </c:extLst>
            </c:dLbl>
            <c:dLbl>
              <c:idx val="5"/>
              <c:layout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0" i="0" u="none" strike="noStrike" kern="1200" baseline="0">
                      <a:solidFill>
                        <a:sysClr val="windowText" lastClr="000000"/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B-F21B-42C4-9AD9-4C2DDEA0FF44}"/>
                </c:ext>
              </c:extLst>
            </c:dLbl>
            <c:dLbl>
              <c:idx val="6"/>
              <c:layout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0" i="0" u="none" strike="noStrike" kern="1200" baseline="0">
                      <a:solidFill>
                        <a:sysClr val="windowText" lastClr="000000"/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D-F21B-42C4-9AD9-4C2DDEA0FF44}"/>
                </c:ext>
              </c:extLst>
            </c:dLbl>
            <c:dLbl>
              <c:idx val="7"/>
              <c:layout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0" i="0" u="none" strike="noStrike" kern="1200" baseline="0">
                      <a:solidFill>
                        <a:sysClr val="windowText" lastClr="000000"/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F-F21B-42C4-9AD9-4C2DDEA0FF44}"/>
                </c:ext>
              </c:extLst>
            </c:dLbl>
            <c:dLbl>
              <c:idx val="8"/>
              <c:layout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0" i="0" u="none" strike="noStrike" kern="1200" baseline="0">
                      <a:solidFill>
                        <a:sysClr val="windowText" lastClr="000000"/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1-F21B-42C4-9AD9-4C2DDEA0FF44}"/>
                </c:ext>
              </c:extLst>
            </c:dLbl>
            <c:dLbl>
              <c:idx val="9"/>
              <c:layout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0" i="0" u="none" strike="noStrike" kern="1200" baseline="0">
                      <a:solidFill>
                        <a:sysClr val="windowText" lastClr="000000"/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3-F21B-42C4-9AD9-4C2DDEA0FF44}"/>
                </c:ext>
              </c:extLst>
            </c:dLbl>
            <c:dLbl>
              <c:idx val="10"/>
              <c:layout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400" b="0" i="0" u="none" strike="noStrike" kern="1200" baseline="0">
                      <a:solidFill>
                        <a:sysClr val="windowText" lastClr="000000"/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5-F21B-42C4-9AD9-4C2DDEA0FF4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ysClr val="windowText" lastClr="000000"/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eparator>
</c:separator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'Import. TBB'!$C$34:$C$44</c:f>
              <c:strCache>
                <c:ptCount val="11"/>
                <c:pt idx="0">
                  <c:v>Fruits et légumes</c:v>
                </c:pt>
                <c:pt idx="1">
                  <c:v>Produits d'épicerie</c:v>
                </c:pt>
                <c:pt idx="2">
                  <c:v>Viande et produits carnés</c:v>
                </c:pt>
                <c:pt idx="3">
                  <c:v>Oléagineux</c:v>
                </c:pt>
                <c:pt idx="4">
                  <c:v>Laits et produits laitiers</c:v>
                </c:pt>
                <c:pt idx="5">
                  <c:v>Pêche et aquaculture</c:v>
                </c:pt>
                <c:pt idx="6">
                  <c:v>Vins et spiritueux</c:v>
                </c:pt>
                <c:pt idx="7">
                  <c:v>Céréales</c:v>
                </c:pt>
                <c:pt idx="8">
                  <c:v>Animaux vivants et génétique</c:v>
                </c:pt>
                <c:pt idx="9">
                  <c:v>Sucre</c:v>
                </c:pt>
                <c:pt idx="10">
                  <c:v>Autres</c:v>
                </c:pt>
              </c:strCache>
            </c:strRef>
          </c:cat>
          <c:val>
            <c:numRef>
              <c:f>'Import. TBB'!$M$34:$M$44</c:f>
              <c:numCache>
                <c:formatCode>0%</c:formatCode>
                <c:ptCount val="11"/>
                <c:pt idx="0">
                  <c:v>0.17808952351824006</c:v>
                </c:pt>
                <c:pt idx="1">
                  <c:v>0.17522012509899368</c:v>
                </c:pt>
                <c:pt idx="2">
                  <c:v>0.11572973425611938</c:v>
                </c:pt>
                <c:pt idx="3">
                  <c:v>9.4143776660811446E-2</c:v>
                </c:pt>
                <c:pt idx="4">
                  <c:v>6.0326098471498897E-2</c:v>
                </c:pt>
                <c:pt idx="5">
                  <c:v>5.7555923961491208E-2</c:v>
                </c:pt>
                <c:pt idx="6">
                  <c:v>5.3724053792255012E-2</c:v>
                </c:pt>
                <c:pt idx="7">
                  <c:v>4.7736113903492694E-2</c:v>
                </c:pt>
                <c:pt idx="8">
                  <c:v>1.9170050994580488E-2</c:v>
                </c:pt>
                <c:pt idx="9">
                  <c:v>8.0958571626834619E-3</c:v>
                </c:pt>
                <c:pt idx="10">
                  <c:v>0.19020874217983366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6-F21B-42C4-9AD9-4C2DDEA0FF4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8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spPr>
            <a:solidFill>
              <a:schemeClr val="accent4">
                <a:lumMod val="60000"/>
                <a:lumOff val="40000"/>
              </a:schemeClr>
            </a:solidFill>
          </c:spPr>
          <c:dPt>
            <c:idx val="0"/>
            <c:bubble3D val="0"/>
            <c:spPr>
              <a:solidFill>
                <a:schemeClr val="accent6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1E16-4B75-928E-AE3AD08F0478}"/>
              </c:ext>
            </c:extLst>
          </c:dPt>
          <c:dPt>
            <c:idx val="1"/>
            <c:bubble3D val="0"/>
            <c:spPr>
              <a:solidFill>
                <a:srgbClr val="C000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1E16-4B75-928E-AE3AD08F0478}"/>
              </c:ext>
            </c:extLst>
          </c:dPt>
          <c:dPt>
            <c:idx val="2"/>
            <c:bubble3D val="0"/>
            <c:spPr>
              <a:solidFill>
                <a:schemeClr val="accent4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1E16-4B75-928E-AE3AD08F0478}"/>
              </c:ext>
            </c:extLst>
          </c:dPt>
          <c:dPt>
            <c:idx val="3"/>
            <c:bubble3D val="0"/>
            <c:spPr>
              <a:solidFill>
                <a:schemeClr val="bg1">
                  <a:lumMod val="9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1E16-4B75-928E-AE3AD08F0478}"/>
              </c:ext>
            </c:extLst>
          </c:dPt>
          <c:dPt>
            <c:idx val="4"/>
            <c:bubble3D val="0"/>
            <c:spPr>
              <a:solidFill>
                <a:srgbClr val="00B05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1E16-4B75-928E-AE3AD08F0478}"/>
              </c:ext>
            </c:extLst>
          </c:dPt>
          <c:dPt>
            <c:idx val="5"/>
            <c:bubble3D val="0"/>
            <c:spPr>
              <a:solidFill>
                <a:srgbClr val="FF00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1E16-4B75-928E-AE3AD08F0478}"/>
              </c:ext>
            </c:extLst>
          </c:dPt>
          <c:dPt>
            <c:idx val="6"/>
            <c:bubble3D val="0"/>
            <c:spPr>
              <a:solidFill>
                <a:srgbClr val="FFFF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1E16-4B75-928E-AE3AD08F0478}"/>
              </c:ext>
            </c:extLst>
          </c:dPt>
          <c:dPt>
            <c:idx val="7"/>
            <c:bubble3D val="0"/>
            <c:spPr>
              <a:solidFill>
                <a:schemeClr val="accent6">
                  <a:lumMod val="7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1E16-4B75-928E-AE3AD08F0478}"/>
              </c:ext>
            </c:extLst>
          </c:dPt>
          <c:dPt>
            <c:idx val="8"/>
            <c:bubble3D val="0"/>
            <c:spPr>
              <a:solidFill>
                <a:schemeClr val="tx2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1-1E16-4B75-928E-AE3AD08F0478}"/>
              </c:ext>
            </c:extLst>
          </c:dPt>
          <c:dPt>
            <c:idx val="9"/>
            <c:bubble3D val="0"/>
            <c:spPr>
              <a:solidFill>
                <a:schemeClr val="accent2">
                  <a:lumMod val="40000"/>
                  <a:lumOff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3-1E16-4B75-928E-AE3AD08F0478}"/>
              </c:ext>
            </c:extLst>
          </c:dPt>
          <c:dPt>
            <c:idx val="10"/>
            <c:bubble3D val="0"/>
            <c:spPr>
              <a:solidFill>
                <a:schemeClr val="bg1">
                  <a:lumMod val="8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5-1E16-4B75-928E-AE3AD08F0478}"/>
              </c:ext>
            </c:extLst>
          </c:dPt>
          <c:dLbls>
            <c:dLbl>
              <c:idx val="0"/>
              <c:layout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000" b="0" i="0" u="none" strike="noStrike" kern="1200" baseline="0">
                      <a:solidFill>
                        <a:sysClr val="windowText" lastClr="000000"/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1E16-4B75-928E-AE3AD08F0478}"/>
                </c:ext>
              </c:extLst>
            </c:dLbl>
            <c:dLbl>
              <c:idx val="1"/>
              <c:layout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0" i="0" u="none" strike="noStrike" kern="1200" baseline="0">
                      <a:solidFill>
                        <a:schemeClr val="bg1"/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1E16-4B75-928E-AE3AD08F0478}"/>
                </c:ext>
              </c:extLst>
            </c:dLbl>
            <c:dLbl>
              <c:idx val="2"/>
              <c:layout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0" i="0" u="none" strike="noStrike" kern="1200" baseline="0">
                      <a:solidFill>
                        <a:sysClr val="windowText" lastClr="000000"/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1E16-4B75-928E-AE3AD08F0478}"/>
                </c:ext>
              </c:extLst>
            </c:dLbl>
            <c:dLbl>
              <c:idx val="3"/>
              <c:layout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00" b="0" i="0" u="none" strike="noStrike" kern="1200" baseline="0">
                      <a:solidFill>
                        <a:sysClr val="windowText" lastClr="000000"/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1E16-4B75-928E-AE3AD08F0478}"/>
                </c:ext>
              </c:extLst>
            </c:dLbl>
            <c:dLbl>
              <c:idx val="4"/>
              <c:layout>
                <c:manualLayout>
                  <c:x val="0.11871361441219236"/>
                  <c:y val="-0.15461099769936165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00" b="0" i="0" u="none" strike="noStrike" kern="1200" baseline="0">
                      <a:solidFill>
                        <a:sysClr val="windowText" lastClr="000000"/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9-1E16-4B75-928E-AE3AD08F0478}"/>
                </c:ext>
              </c:extLst>
            </c:dLbl>
            <c:dLbl>
              <c:idx val="5"/>
              <c:layout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0" i="0" u="none" strike="noStrike" kern="1200" baseline="0">
                      <a:solidFill>
                        <a:sysClr val="windowText" lastClr="000000"/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B-1E16-4B75-928E-AE3AD08F0478}"/>
                </c:ext>
              </c:extLst>
            </c:dLbl>
            <c:dLbl>
              <c:idx val="6"/>
              <c:layout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ysClr val="windowText" lastClr="000000"/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D-1E16-4B75-928E-AE3AD08F0478}"/>
                </c:ext>
              </c:extLst>
            </c:dLbl>
            <c:dLbl>
              <c:idx val="10"/>
              <c:layout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0" i="0" u="none" strike="noStrike" kern="1200" baseline="0">
                      <a:solidFill>
                        <a:sysClr val="windowText" lastClr="000000"/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5-1E16-4B75-928E-AE3AD08F047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ysClr val="windowText" lastClr="000000"/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eparator>
</c:separator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'Import. TBB'!$C$78:$C$88</c:f>
              <c:strCache>
                <c:ptCount val="11"/>
                <c:pt idx="0">
                  <c:v>Céréales</c:v>
                </c:pt>
                <c:pt idx="1">
                  <c:v>Produits d'épicerie</c:v>
                </c:pt>
                <c:pt idx="2">
                  <c:v>Vins et spiritueux</c:v>
                </c:pt>
                <c:pt idx="3">
                  <c:v>Laits et produits laitiers</c:v>
                </c:pt>
                <c:pt idx="4">
                  <c:v>Fruits et légumes</c:v>
                </c:pt>
                <c:pt idx="5">
                  <c:v>Viande et produits carnés</c:v>
                </c:pt>
                <c:pt idx="6">
                  <c:v>Oléagineux</c:v>
                </c:pt>
                <c:pt idx="7">
                  <c:v>Sucre</c:v>
                </c:pt>
                <c:pt idx="8">
                  <c:v>Pêche et aquaculture</c:v>
                </c:pt>
                <c:pt idx="9">
                  <c:v>Animaux vivants et génétique</c:v>
                </c:pt>
                <c:pt idx="10">
                  <c:v>Autres</c:v>
                </c:pt>
              </c:strCache>
            </c:strRef>
          </c:cat>
          <c:val>
            <c:numRef>
              <c:f>'Import. TBB'!$M$78:$M$88</c:f>
              <c:numCache>
                <c:formatCode>0%</c:formatCode>
                <c:ptCount val="11"/>
                <c:pt idx="0">
                  <c:v>0.17655598430580194</c:v>
                </c:pt>
                <c:pt idx="1">
                  <c:v>0.14474723205553322</c:v>
                </c:pt>
                <c:pt idx="2">
                  <c:v>0.12622964214900281</c:v>
                </c:pt>
                <c:pt idx="3">
                  <c:v>0.1124036349090798</c:v>
                </c:pt>
                <c:pt idx="4">
                  <c:v>0.10618250359928666</c:v>
                </c:pt>
                <c:pt idx="5">
                  <c:v>9.089463257479842E-2</c:v>
                </c:pt>
                <c:pt idx="6">
                  <c:v>4.4631590163059218E-2</c:v>
                </c:pt>
                <c:pt idx="7">
                  <c:v>3.1331616919611567E-2</c:v>
                </c:pt>
                <c:pt idx="8">
                  <c:v>2.8091629323805829E-2</c:v>
                </c:pt>
                <c:pt idx="9">
                  <c:v>7.1583171335353668E-3</c:v>
                </c:pt>
                <c:pt idx="10">
                  <c:v>0.13177321686648519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6-1E16-4B75-928E-AE3AD08F047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8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'Import. IAA'!$C$39</c:f>
              <c:strCache>
                <c:ptCount val="1"/>
                <c:pt idx="0">
                  <c:v>Monde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tx2">
                  <a:lumMod val="20000"/>
                  <a:lumOff val="8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F59E-43ED-AF6D-569EA1585FB4}"/>
              </c:ext>
            </c:extLst>
          </c:dPt>
          <c:dPt>
            <c:idx val="1"/>
            <c:invertIfNegative val="0"/>
            <c:bubble3D val="0"/>
            <c:spPr>
              <a:solidFill>
                <a:schemeClr val="tx2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F59E-43ED-AF6D-569EA1585FB4}"/>
              </c:ext>
            </c:extLst>
          </c:dPt>
          <c:dPt>
            <c:idx val="2"/>
            <c:invertIfNegative val="0"/>
            <c:bubble3D val="0"/>
            <c:spPr>
              <a:solidFill>
                <a:schemeClr val="tx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F59E-43ED-AF6D-569EA1585FB4}"/>
              </c:ext>
            </c:extLst>
          </c:dPt>
          <c:dPt>
            <c:idx val="3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F59E-43ED-AF6D-569EA1585FB4}"/>
              </c:ext>
            </c:extLst>
          </c:dPt>
          <c:cat>
            <c:strRef>
              <c:f>'Import. IAA'!$J$38:$M$38</c:f>
              <c:strCache>
                <c:ptCount val="4"/>
                <c:pt idx="0">
                  <c:v>2021</c:v>
                </c:pt>
                <c:pt idx="1">
                  <c:v>2022</c:v>
                </c:pt>
                <c:pt idx="2">
                  <c:v>2023</c:v>
                </c:pt>
                <c:pt idx="3">
                  <c:v>2024</c:v>
                </c:pt>
              </c:strCache>
            </c:strRef>
          </c:cat>
          <c:val>
            <c:numRef>
              <c:f>'Import. IAA'!$J$39:$M$39</c:f>
              <c:numCache>
                <c:formatCode>0</c:formatCode>
                <c:ptCount val="4"/>
                <c:pt idx="0">
                  <c:v>72460496119</c:v>
                </c:pt>
                <c:pt idx="1">
                  <c:v>89066426414</c:v>
                </c:pt>
                <c:pt idx="2">
                  <c:v>86560260594</c:v>
                </c:pt>
                <c:pt idx="3">
                  <c:v>91967229169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F59E-43ED-AF6D-569EA1585FB4}"/>
            </c:ext>
          </c:extLst>
        </c:ser>
        <c:ser>
          <c:idx val="11"/>
          <c:order val="11"/>
          <c:tx>
            <c:strRef>
              <c:f>'Import. IAA'!#REF!</c:f>
              <c:strCache>
                <c:ptCount val="1"/>
                <c:pt idx="0">
                  <c:v>#REF!</c:v>
                </c:pt>
              </c:strCache>
              <c:extLst xmlns:c15="http://schemas.microsoft.com/office/drawing/2012/chart"/>
            </c:strRef>
          </c:tx>
          <c:spPr>
            <a:solidFill>
              <a:schemeClr val="accent6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numRef>
              <c:f>'[2]Import. IAA'!$M$38:$P$38</c:f>
              <c:numCache>
                <c:formatCode>General</c:formatCode>
                <c:ptCount val="4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</c:numCache>
              <c:extLst/>
            </c:numRef>
          </c:cat>
          <c:val>
            <c:numRef>
              <c:f>'Import. IAA'!#REF!</c:f>
              <c:extLst xmlns:c15="http://schemas.microsoft.com/office/drawing/2012/chart"/>
            </c:numRef>
          </c:val>
          <c:extLst>
            <c:ext xmlns:c16="http://schemas.microsoft.com/office/drawing/2014/chart" uri="{C3380CC4-5D6E-409C-BE32-E72D297353CC}">
              <c16:uniqueId val="{00000009-F59E-43ED-AF6D-569EA1585FB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5"/>
        <c:overlap val="-27"/>
        <c:axId val="472910952"/>
        <c:axId val="476833448"/>
        <c:extLst>
          <c:ext xmlns:c15="http://schemas.microsoft.com/office/drawing/2012/chart" uri="{02D57815-91ED-43cb-92C2-25804820EDAC}">
            <c15:filteredBarSeries>
              <c15:ser>
                <c:idx val="1"/>
                <c:order val="1"/>
                <c:tx>
                  <c:strRef>
                    <c:extLst>
                      <c:ext uri="{02D57815-91ED-43cb-92C2-25804820EDAC}">
                        <c15:formulaRef>
                          <c15:sqref>'Import. IAA'!$C$41</c15:sqref>
                        </c15:formulaRef>
                      </c:ext>
                    </c:extLst>
                    <c:strCache>
                      <c:ptCount val="1"/>
                      <c:pt idx="0">
                        <c:v>Allemagne</c:v>
                      </c:pt>
                    </c:strCache>
                  </c:strRef>
                </c:tx>
                <c:spPr>
                  <a:solidFill>
                    <a:schemeClr val="accent2"/>
                  </a:solidFill>
                  <a:ln>
                    <a:noFill/>
                  </a:ln>
                  <a:effectLst/>
                </c:spPr>
                <c:invertIfNegative val="0"/>
                <c:dPt>
                  <c:idx val="0"/>
                  <c:invertIfNegative val="0"/>
                  <c:bubble3D val="0"/>
                  <c:spPr>
                    <a:solidFill>
                      <a:schemeClr val="tx2">
                        <a:lumMod val="20000"/>
                        <a:lumOff val="80000"/>
                      </a:schemeClr>
                    </a:solidFill>
                    <a:ln>
                      <a:noFill/>
                    </a:ln>
                    <a:effectLst/>
                  </c:spPr>
                  <c:extLst>
                    <c:ext xmlns:c16="http://schemas.microsoft.com/office/drawing/2014/chart" uri="{C3380CC4-5D6E-409C-BE32-E72D297353CC}">
                      <c16:uniqueId val="{0000000B-F59E-43ED-AF6D-569EA1585FB4}"/>
                    </c:ext>
                  </c:extLst>
                </c:dPt>
                <c:dPt>
                  <c:idx val="1"/>
                  <c:invertIfNegative val="0"/>
                  <c:bubble3D val="0"/>
                  <c:spPr>
                    <a:solidFill>
                      <a:schemeClr val="tx2">
                        <a:lumMod val="60000"/>
                        <a:lumOff val="40000"/>
                      </a:schemeClr>
                    </a:solidFill>
                    <a:ln>
                      <a:noFill/>
                    </a:ln>
                    <a:effectLst/>
                  </c:spPr>
                  <c:extLst>
                    <c:ext xmlns:c16="http://schemas.microsoft.com/office/drawing/2014/chart" uri="{C3380CC4-5D6E-409C-BE32-E72D297353CC}">
                      <c16:uniqueId val="{0000000D-F59E-43ED-AF6D-569EA1585FB4}"/>
                    </c:ext>
                  </c:extLst>
                </c:dPt>
                <c:dPt>
                  <c:idx val="2"/>
                  <c:invertIfNegative val="0"/>
                  <c:bubble3D val="0"/>
                  <c:spPr>
                    <a:solidFill>
                      <a:schemeClr val="tx2">
                        <a:lumMod val="75000"/>
                      </a:schemeClr>
                    </a:solidFill>
                    <a:ln>
                      <a:noFill/>
                    </a:ln>
                    <a:effectLst/>
                  </c:spPr>
                  <c:extLst>
                    <c:ext xmlns:c16="http://schemas.microsoft.com/office/drawing/2014/chart" uri="{C3380CC4-5D6E-409C-BE32-E72D297353CC}">
                      <c16:uniqueId val="{0000000F-F59E-43ED-AF6D-569EA1585FB4}"/>
                    </c:ext>
                  </c:extLst>
                </c:dPt>
                <c:dPt>
                  <c:idx val="3"/>
                  <c:invertIfNegative val="0"/>
                  <c:bubble3D val="0"/>
                  <c:spPr>
                    <a:solidFill>
                      <a:srgbClr val="FF0000"/>
                    </a:solidFill>
                    <a:ln>
                      <a:noFill/>
                    </a:ln>
                    <a:effectLst/>
                  </c:spPr>
                  <c:extLst>
                    <c:ext xmlns:c16="http://schemas.microsoft.com/office/drawing/2014/chart" uri="{C3380CC4-5D6E-409C-BE32-E72D297353CC}">
                      <c16:uniqueId val="{00000011-F59E-43ED-AF6D-569EA1585FB4}"/>
                    </c:ext>
                  </c:extLst>
                </c:dPt>
                <c:cat>
                  <c:strRef>
                    <c:extLst>
                      <c:ext uri="{02D57815-91ED-43cb-92C2-25804820EDAC}">
                        <c15:formulaRef>
                          <c15:sqref>'Import. IAA'!$J$38:$M$38</c15:sqref>
                        </c15:formulaRef>
                      </c:ext>
                    </c:extLst>
                    <c:strCache>
                      <c:ptCount val="4"/>
                      <c:pt idx="0">
                        <c:v>2021</c:v>
                      </c:pt>
                      <c:pt idx="1">
                        <c:v>2022</c:v>
                      </c:pt>
                      <c:pt idx="2">
                        <c:v>2023</c:v>
                      </c:pt>
                      <c:pt idx="3">
                        <c:v>2024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'Import. IAA'!$J$39:$M$39</c15:sqref>
                        </c15:formulaRef>
                      </c:ext>
                    </c:extLst>
                    <c:numCache>
                      <c:formatCode>0</c:formatCode>
                      <c:ptCount val="4"/>
                      <c:pt idx="0">
                        <c:v>72460496119</c:v>
                      </c:pt>
                      <c:pt idx="1">
                        <c:v>89066426414</c:v>
                      </c:pt>
                      <c:pt idx="2">
                        <c:v>86560260594</c:v>
                      </c:pt>
                      <c:pt idx="3">
                        <c:v>91967229169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12-F59E-43ED-AF6D-569EA1585FB4}"/>
                  </c:ext>
                </c:extLst>
              </c15:ser>
            </c15:filteredBarSeries>
            <c15:filteredBarSeries>
              <c15:ser>
                <c:idx val="2"/>
                <c:order val="2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IAA'!$C$42</c15:sqref>
                        </c15:formulaRef>
                      </c:ext>
                    </c:extLst>
                    <c:strCache>
                      <c:ptCount val="1"/>
                      <c:pt idx="0">
                        <c:v>Belgique</c:v>
                      </c:pt>
                    </c:strCache>
                  </c:strRef>
                </c:tx>
                <c:spPr>
                  <a:solidFill>
                    <a:schemeClr val="accent3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IAA'!$J$38:$M$38</c15:sqref>
                        </c15:formulaRef>
                      </c:ext>
                    </c:extLst>
                    <c:strCache>
                      <c:ptCount val="4"/>
                      <c:pt idx="0">
                        <c:v>2021</c:v>
                      </c:pt>
                      <c:pt idx="1">
                        <c:v>2022</c:v>
                      </c:pt>
                      <c:pt idx="2">
                        <c:v>2023</c:v>
                      </c:pt>
                      <c:pt idx="3">
                        <c:v>2024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IAA'!$J$42:$M$42</c15:sqref>
                        </c15:formulaRef>
                      </c:ext>
                    </c:extLst>
                    <c:numCache>
                      <c:formatCode>0</c:formatCode>
                      <c:ptCount val="4"/>
                      <c:pt idx="0">
                        <c:v>9068134963</c:v>
                      </c:pt>
                      <c:pt idx="1">
                        <c:v>10762507471</c:v>
                      </c:pt>
                      <c:pt idx="2">
                        <c:v>11286278503</c:v>
                      </c:pt>
                      <c:pt idx="3">
                        <c:v>11592594846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13-F59E-43ED-AF6D-569EA1585FB4}"/>
                  </c:ext>
                </c:extLst>
              </c15:ser>
            </c15:filteredBarSeries>
            <c15:filteredBarSeries>
              <c15:ser>
                <c:idx val="3"/>
                <c:order val="3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IAA'!$C$43</c15:sqref>
                        </c15:formulaRef>
                      </c:ext>
                    </c:extLst>
                    <c:strCache>
                      <c:ptCount val="1"/>
                      <c:pt idx="0">
                        <c:v>France</c:v>
                      </c:pt>
                    </c:strCache>
                  </c:strRef>
                </c:tx>
                <c:spPr>
                  <a:solidFill>
                    <a:schemeClr val="accent4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IAA'!$J$38:$M$38</c15:sqref>
                        </c15:formulaRef>
                      </c:ext>
                    </c:extLst>
                    <c:strCache>
                      <c:ptCount val="4"/>
                      <c:pt idx="0">
                        <c:v>2021</c:v>
                      </c:pt>
                      <c:pt idx="1">
                        <c:v>2022</c:v>
                      </c:pt>
                      <c:pt idx="2">
                        <c:v>2023</c:v>
                      </c:pt>
                      <c:pt idx="3">
                        <c:v>2024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IAA'!$J$43:$M$43</c15:sqref>
                        </c15:formulaRef>
                      </c:ext>
                    </c:extLst>
                    <c:numCache>
                      <c:formatCode>0</c:formatCode>
                      <c:ptCount val="4"/>
                      <c:pt idx="0">
                        <c:v>4476583615</c:v>
                      </c:pt>
                      <c:pt idx="1">
                        <c:v>5498251480</c:v>
                      </c:pt>
                      <c:pt idx="2">
                        <c:v>4952722320</c:v>
                      </c:pt>
                      <c:pt idx="3">
                        <c:v>4951934699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14-F59E-43ED-AF6D-569EA1585FB4}"/>
                  </c:ext>
                </c:extLst>
              </c15:ser>
            </c15:filteredBarSeries>
            <c15:filteredBarSeries>
              <c15:ser>
                <c:idx val="4"/>
                <c:order val="4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IAA'!$C$44</c15:sqref>
                        </c15:formulaRef>
                      </c:ext>
                    </c:extLst>
                    <c:strCache>
                      <c:ptCount val="1"/>
                      <c:pt idx="0">
                        <c:v>Brésil</c:v>
                      </c:pt>
                    </c:strCache>
                  </c:strRef>
                </c:tx>
                <c:spPr>
                  <a:solidFill>
                    <a:schemeClr val="accent5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IAA'!$J$38:$M$38</c15:sqref>
                        </c15:formulaRef>
                      </c:ext>
                    </c:extLst>
                    <c:strCache>
                      <c:ptCount val="4"/>
                      <c:pt idx="0">
                        <c:v>2021</c:v>
                      </c:pt>
                      <c:pt idx="1">
                        <c:v>2022</c:v>
                      </c:pt>
                      <c:pt idx="2">
                        <c:v>2023</c:v>
                      </c:pt>
                      <c:pt idx="3">
                        <c:v>2024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IAA'!$J$44:$M$44</c15:sqref>
                        </c15:formulaRef>
                      </c:ext>
                    </c:extLst>
                    <c:numCache>
                      <c:formatCode>0</c:formatCode>
                      <c:ptCount val="4"/>
                      <c:pt idx="0">
                        <c:v>3395863294</c:v>
                      </c:pt>
                      <c:pt idx="1">
                        <c:v>4294168764</c:v>
                      </c:pt>
                      <c:pt idx="2">
                        <c:v>4055663630</c:v>
                      </c:pt>
                      <c:pt idx="3">
                        <c:v>3930330026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15-F59E-43ED-AF6D-569EA1585FB4}"/>
                  </c:ext>
                </c:extLst>
              </c15:ser>
            </c15:filteredBarSeries>
            <c15:filteredBarSeries>
              <c15:ser>
                <c:idx val="5"/>
                <c:order val="5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IAA'!$C$45</c15:sqref>
                        </c15:formulaRef>
                      </c:ext>
                    </c:extLst>
                    <c:strCache>
                      <c:ptCount val="1"/>
                      <c:pt idx="0">
                        <c:v>Espagne</c:v>
                      </c:pt>
                    </c:strCache>
                  </c:strRef>
                </c:tx>
                <c:spPr>
                  <a:solidFill>
                    <a:schemeClr val="accent6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IAA'!$J$38:$M$38</c15:sqref>
                        </c15:formulaRef>
                      </c:ext>
                    </c:extLst>
                    <c:strCache>
                      <c:ptCount val="4"/>
                      <c:pt idx="0">
                        <c:v>2021</c:v>
                      </c:pt>
                      <c:pt idx="1">
                        <c:v>2022</c:v>
                      </c:pt>
                      <c:pt idx="2">
                        <c:v>2023</c:v>
                      </c:pt>
                      <c:pt idx="3">
                        <c:v>2024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IAA'!$J$45:$M$45</c15:sqref>
                        </c15:formulaRef>
                      </c:ext>
                    </c:extLst>
                    <c:numCache>
                      <c:formatCode>0</c:formatCode>
                      <c:ptCount val="4"/>
                      <c:pt idx="0">
                        <c:v>2836977403</c:v>
                      </c:pt>
                      <c:pt idx="1">
                        <c:v>3322627721</c:v>
                      </c:pt>
                      <c:pt idx="2">
                        <c:v>3465484785</c:v>
                      </c:pt>
                      <c:pt idx="3">
                        <c:v>3363682940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16-F59E-43ED-AF6D-569EA1585FB4}"/>
                  </c:ext>
                </c:extLst>
              </c15:ser>
            </c15:filteredBarSeries>
            <c15:filteredBarSeries>
              <c15:ser>
                <c:idx val="6"/>
                <c:order val="6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IAA'!$C$46</c15:sqref>
                        </c15:formulaRef>
                      </c:ext>
                    </c:extLst>
                    <c:strCache>
                      <c:ptCount val="1"/>
                      <c:pt idx="0">
                        <c:v>Pologne</c:v>
                      </c:pt>
                    </c:strCache>
                  </c:strRef>
                </c:tx>
                <c:spPr>
                  <a:solidFill>
                    <a:schemeClr val="accent1">
                      <a:lumMod val="60000"/>
                    </a:schemeClr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IAA'!$J$38:$M$38</c15:sqref>
                        </c15:formulaRef>
                      </c:ext>
                    </c:extLst>
                    <c:strCache>
                      <c:ptCount val="4"/>
                      <c:pt idx="0">
                        <c:v>2021</c:v>
                      </c:pt>
                      <c:pt idx="1">
                        <c:v>2022</c:v>
                      </c:pt>
                      <c:pt idx="2">
                        <c:v>2023</c:v>
                      </c:pt>
                      <c:pt idx="3">
                        <c:v>2024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IAA'!$J$46:$M$46</c15:sqref>
                        </c15:formulaRef>
                      </c:ext>
                    </c:extLst>
                    <c:numCache>
                      <c:formatCode>0</c:formatCode>
                      <c:ptCount val="4"/>
                      <c:pt idx="0">
                        <c:v>2080720177</c:v>
                      </c:pt>
                      <c:pt idx="1">
                        <c:v>2940081100</c:v>
                      </c:pt>
                      <c:pt idx="2">
                        <c:v>3082395470</c:v>
                      </c:pt>
                      <c:pt idx="3">
                        <c:v>2931094778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17-F59E-43ED-AF6D-569EA1585FB4}"/>
                  </c:ext>
                </c:extLst>
              </c15:ser>
            </c15:filteredBarSeries>
            <c15:filteredBarSeries>
              <c15:ser>
                <c:idx val="7"/>
                <c:order val="7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IAA'!$C$47</c15:sqref>
                        </c15:formulaRef>
                      </c:ext>
                    </c:extLst>
                    <c:strCache>
                      <c:ptCount val="1"/>
                      <c:pt idx="0">
                        <c:v>États-Unis</c:v>
                      </c:pt>
                    </c:strCache>
                  </c:strRef>
                </c:tx>
                <c:spPr>
                  <a:solidFill>
                    <a:schemeClr val="accent2">
                      <a:lumMod val="60000"/>
                    </a:schemeClr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IAA'!$J$38:$M$38</c15:sqref>
                        </c15:formulaRef>
                      </c:ext>
                    </c:extLst>
                    <c:strCache>
                      <c:ptCount val="4"/>
                      <c:pt idx="0">
                        <c:v>2021</c:v>
                      </c:pt>
                      <c:pt idx="1">
                        <c:v>2022</c:v>
                      </c:pt>
                      <c:pt idx="2">
                        <c:v>2023</c:v>
                      </c:pt>
                      <c:pt idx="3">
                        <c:v>2024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IAA'!$J$47:$M$47</c15:sqref>
                        </c15:formulaRef>
                      </c:ext>
                    </c:extLst>
                    <c:numCache>
                      <c:formatCode>0</c:formatCode>
                      <c:ptCount val="4"/>
                      <c:pt idx="0">
                        <c:v>2275561241</c:v>
                      </c:pt>
                      <c:pt idx="1">
                        <c:v>3296978527</c:v>
                      </c:pt>
                      <c:pt idx="2">
                        <c:v>2847480584</c:v>
                      </c:pt>
                      <c:pt idx="3">
                        <c:v>2786197624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18-F59E-43ED-AF6D-569EA1585FB4}"/>
                  </c:ext>
                </c:extLst>
              </c15:ser>
            </c15:filteredBarSeries>
            <c15:filteredBarSeries>
              <c15:ser>
                <c:idx val="8"/>
                <c:order val="8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IAA'!$C$48</c15:sqref>
                        </c15:formulaRef>
                      </c:ext>
                    </c:extLst>
                    <c:strCache>
                      <c:ptCount val="1"/>
                      <c:pt idx="0">
                        <c:v>Côte d'Ivoire</c:v>
                      </c:pt>
                    </c:strCache>
                  </c:strRef>
                </c:tx>
                <c:spPr>
                  <a:solidFill>
                    <a:schemeClr val="accent3">
                      <a:lumMod val="60000"/>
                    </a:schemeClr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IAA'!$J$38:$M$38</c15:sqref>
                        </c15:formulaRef>
                      </c:ext>
                    </c:extLst>
                    <c:strCache>
                      <c:ptCount val="4"/>
                      <c:pt idx="0">
                        <c:v>2021</c:v>
                      </c:pt>
                      <c:pt idx="1">
                        <c:v>2022</c:v>
                      </c:pt>
                      <c:pt idx="2">
                        <c:v>2023</c:v>
                      </c:pt>
                      <c:pt idx="3">
                        <c:v>2024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IAA'!$J$48:$M$48</c15:sqref>
                        </c15:formulaRef>
                      </c:ext>
                    </c:extLst>
                    <c:numCache>
                      <c:formatCode>0</c:formatCode>
                      <c:ptCount val="4"/>
                      <c:pt idx="0">
                        <c:v>1163518704</c:v>
                      </c:pt>
                      <c:pt idx="1">
                        <c:v>1223536651</c:v>
                      </c:pt>
                      <c:pt idx="2">
                        <c:v>1417550769</c:v>
                      </c:pt>
                      <c:pt idx="3">
                        <c:v>2714064530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19-F59E-43ED-AF6D-569EA1585FB4}"/>
                  </c:ext>
                </c:extLst>
              </c15:ser>
            </c15:filteredBarSeries>
            <c15:filteredBarSeries>
              <c15:ser>
                <c:idx val="9"/>
                <c:order val="9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IAA'!$C$49</c15:sqref>
                        </c15:formulaRef>
                      </c:ext>
                    </c:extLst>
                    <c:strCache>
                      <c:ptCount val="1"/>
                      <c:pt idx="0">
                        <c:v>Italie</c:v>
                      </c:pt>
                    </c:strCache>
                  </c:strRef>
                </c:tx>
                <c:spPr>
                  <a:solidFill>
                    <a:schemeClr val="accent4">
                      <a:lumMod val="60000"/>
                    </a:schemeClr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IAA'!$J$38:$M$38</c15:sqref>
                        </c15:formulaRef>
                      </c:ext>
                    </c:extLst>
                    <c:strCache>
                      <c:ptCount val="4"/>
                      <c:pt idx="0">
                        <c:v>2021</c:v>
                      </c:pt>
                      <c:pt idx="1">
                        <c:v>2022</c:v>
                      </c:pt>
                      <c:pt idx="2">
                        <c:v>2023</c:v>
                      </c:pt>
                      <c:pt idx="3">
                        <c:v>2024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IAA'!$J$49:$M$49</c15:sqref>
                        </c15:formulaRef>
                      </c:ext>
                    </c:extLst>
                    <c:numCache>
                      <c:formatCode>0</c:formatCode>
                      <c:ptCount val="4"/>
                      <c:pt idx="0">
                        <c:v>2092260968</c:v>
                      </c:pt>
                      <c:pt idx="1">
                        <c:v>2522386455</c:v>
                      </c:pt>
                      <c:pt idx="2">
                        <c:v>2451156519</c:v>
                      </c:pt>
                      <c:pt idx="3">
                        <c:v>2478941949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1A-F59E-43ED-AF6D-569EA1585FB4}"/>
                  </c:ext>
                </c:extLst>
              </c15:ser>
            </c15:filteredBarSeries>
            <c15:filteredBarSeries>
              <c15:ser>
                <c:idx val="10"/>
                <c:order val="10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IAA'!$C$50</c15:sqref>
                        </c15:formulaRef>
                      </c:ext>
                    </c:extLst>
                    <c:strCache>
                      <c:ptCount val="1"/>
                      <c:pt idx="0">
                        <c:v>Chine</c:v>
                      </c:pt>
                    </c:strCache>
                  </c:strRef>
                </c:tx>
                <c:spPr>
                  <a:solidFill>
                    <a:schemeClr val="accent5">
                      <a:lumMod val="60000"/>
                    </a:schemeClr>
                  </a:solidFill>
                  <a:ln>
                    <a:noFill/>
                  </a:ln>
                  <a:effectLst/>
                </c:spPr>
                <c:invertIfNegative val="0"/>
                <c:dPt>
                  <c:idx val="0"/>
                  <c:invertIfNegative val="0"/>
                  <c:bubble3D val="0"/>
                  <c:spPr>
                    <a:solidFill>
                      <a:schemeClr val="tx2">
                        <a:lumMod val="20000"/>
                        <a:lumOff val="80000"/>
                      </a:schemeClr>
                    </a:solidFill>
                    <a:ln>
                      <a:noFill/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1C-F59E-43ED-AF6D-569EA1585FB4}"/>
                    </c:ext>
                  </c:extLst>
                </c:dPt>
                <c:dPt>
                  <c:idx val="1"/>
                  <c:invertIfNegative val="0"/>
                  <c:bubble3D val="0"/>
                  <c:spPr>
                    <a:solidFill>
                      <a:schemeClr val="tx2">
                        <a:lumMod val="60000"/>
                        <a:lumOff val="40000"/>
                      </a:schemeClr>
                    </a:solidFill>
                    <a:ln>
                      <a:noFill/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1E-F59E-43ED-AF6D-569EA1585FB4}"/>
                    </c:ext>
                  </c:extLst>
                </c:dPt>
                <c:dPt>
                  <c:idx val="2"/>
                  <c:invertIfNegative val="0"/>
                  <c:bubble3D val="0"/>
                  <c:spPr>
                    <a:solidFill>
                      <a:schemeClr val="tx2"/>
                    </a:solidFill>
                    <a:ln>
                      <a:noFill/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20-F59E-43ED-AF6D-569EA1585FB4}"/>
                    </c:ext>
                  </c:extLst>
                </c:dPt>
                <c:dPt>
                  <c:idx val="3"/>
                  <c:invertIfNegative val="0"/>
                  <c:bubble3D val="0"/>
                  <c:spPr>
                    <a:solidFill>
                      <a:srgbClr val="FF0000"/>
                    </a:solidFill>
                    <a:ln>
                      <a:noFill/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22-F59E-43ED-AF6D-569EA1585FB4}"/>
                    </c:ext>
                  </c:extLst>
                </c:dPt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IAA'!$J$38:$M$38</c15:sqref>
                        </c15:formulaRef>
                      </c:ext>
                    </c:extLst>
                    <c:strCache>
                      <c:ptCount val="4"/>
                      <c:pt idx="0">
                        <c:v>2021</c:v>
                      </c:pt>
                      <c:pt idx="1">
                        <c:v>2022</c:v>
                      </c:pt>
                      <c:pt idx="2">
                        <c:v>2023</c:v>
                      </c:pt>
                      <c:pt idx="3">
                        <c:v>2024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IAA'!$J$50:$M$50</c15:sqref>
                        </c15:formulaRef>
                      </c:ext>
                    </c:extLst>
                    <c:numCache>
                      <c:formatCode>0</c:formatCode>
                      <c:ptCount val="4"/>
                      <c:pt idx="0">
                        <c:v>1536914865</c:v>
                      </c:pt>
                      <c:pt idx="1">
                        <c:v>2485161632</c:v>
                      </c:pt>
                      <c:pt idx="2">
                        <c:v>2176788246</c:v>
                      </c:pt>
                      <c:pt idx="3">
                        <c:v>2297504037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23-F59E-43ED-AF6D-569EA1585FB4}"/>
                  </c:ext>
                </c:extLst>
              </c15:ser>
            </c15:filteredBarSeries>
          </c:ext>
        </c:extLst>
      </c:barChart>
      <c:catAx>
        <c:axId val="4729109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76833448"/>
        <c:crosses val="autoZero"/>
        <c:auto val="1"/>
        <c:lblAlgn val="ctr"/>
        <c:lblOffset val="100"/>
        <c:noMultiLvlLbl val="0"/>
      </c:catAx>
      <c:valAx>
        <c:axId val="47683344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72910952"/>
        <c:crosses val="autoZero"/>
        <c:crossBetween val="between"/>
        <c:dispUnits>
          <c:builtInUnit val="billions"/>
          <c:dispUnitsLbl>
            <c:layout/>
            <c:tx>
              <c:rich>
                <a:bodyPr rot="-5400000" spcFirstLastPara="1" vertOverflow="ellipsis" vert="horz" wrap="square" anchor="ctr" anchorCtr="1"/>
                <a:lstStyle/>
                <a:p>
                  <a:pPr>
                    <a:defRPr sz="12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r>
                    <a:rPr lang="fr-FR"/>
                    <a:t>Milliards (en €)</a:t>
                  </a:r>
                </a:p>
              </c:rich>
            </c:tx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</c:dispUnitsLbl>
        </c:dispUnits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spPr>
            <a:solidFill>
              <a:schemeClr val="accent4">
                <a:lumMod val="60000"/>
                <a:lumOff val="40000"/>
              </a:schemeClr>
            </a:solidFill>
          </c:spPr>
          <c:dPt>
            <c:idx val="0"/>
            <c:bubble3D val="0"/>
            <c:spPr>
              <a:solidFill>
                <a:srgbClr val="00B05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1DC2-4646-A5A8-662FCF7D0160}"/>
              </c:ext>
            </c:extLst>
          </c:dPt>
          <c:dPt>
            <c:idx val="1"/>
            <c:bubble3D val="0"/>
            <c:spPr>
              <a:solidFill>
                <a:srgbClr val="C000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1DC2-4646-A5A8-662FCF7D0160}"/>
              </c:ext>
            </c:extLst>
          </c:dPt>
          <c:dPt>
            <c:idx val="2"/>
            <c:bubble3D val="0"/>
            <c:spPr>
              <a:solidFill>
                <a:srgbClr val="FF00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1DC2-4646-A5A8-662FCF7D0160}"/>
              </c:ext>
            </c:extLst>
          </c:dPt>
          <c:dPt>
            <c:idx val="3"/>
            <c:bubble3D val="0"/>
            <c:spPr>
              <a:solidFill>
                <a:srgbClr val="FFFF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1DC2-4646-A5A8-662FCF7D0160}"/>
              </c:ext>
            </c:extLst>
          </c:dPt>
          <c:dPt>
            <c:idx val="4"/>
            <c:bubble3D val="0"/>
            <c:spPr>
              <a:solidFill>
                <a:schemeClr val="bg1">
                  <a:lumMod val="9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1DC2-4646-A5A8-662FCF7D0160}"/>
              </c:ext>
            </c:extLst>
          </c:dPt>
          <c:dPt>
            <c:idx val="5"/>
            <c:bubble3D val="0"/>
            <c:spPr>
              <a:solidFill>
                <a:schemeClr val="tx2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1DC2-4646-A5A8-662FCF7D0160}"/>
              </c:ext>
            </c:extLst>
          </c:dPt>
          <c:dPt>
            <c:idx val="6"/>
            <c:bubble3D val="0"/>
            <c:spPr>
              <a:solidFill>
                <a:schemeClr val="accent4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1DC2-4646-A5A8-662FCF7D0160}"/>
              </c:ext>
            </c:extLst>
          </c:dPt>
          <c:dPt>
            <c:idx val="7"/>
            <c:bubble3D val="0"/>
            <c:spPr>
              <a:solidFill>
                <a:schemeClr val="accent6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1DC2-4646-A5A8-662FCF7D0160}"/>
              </c:ext>
            </c:extLst>
          </c:dPt>
          <c:dPt>
            <c:idx val="8"/>
            <c:bubble3D val="0"/>
            <c:spPr>
              <a:solidFill>
                <a:schemeClr val="accent2">
                  <a:lumMod val="40000"/>
                  <a:lumOff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1-1DC2-4646-A5A8-662FCF7D0160}"/>
              </c:ext>
            </c:extLst>
          </c:dPt>
          <c:dPt>
            <c:idx val="9"/>
            <c:bubble3D val="0"/>
            <c:spPr>
              <a:solidFill>
                <a:schemeClr val="accent6">
                  <a:lumMod val="7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3-1DC2-4646-A5A8-662FCF7D0160}"/>
              </c:ext>
            </c:extLst>
          </c:dPt>
          <c:dPt>
            <c:idx val="10"/>
            <c:bubble3D val="0"/>
            <c:spPr>
              <a:solidFill>
                <a:schemeClr val="bg1">
                  <a:lumMod val="8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5-1DC2-4646-A5A8-662FCF7D0160}"/>
              </c:ext>
            </c:extLst>
          </c:dPt>
          <c:dLbls>
            <c:dLbl>
              <c:idx val="0"/>
              <c:layout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0" i="0" u="none" strike="noStrike" kern="1200" baseline="0">
                      <a:solidFill>
                        <a:sysClr val="windowText" lastClr="000000"/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1DC2-4646-A5A8-662FCF7D0160}"/>
                </c:ext>
              </c:extLst>
            </c:dLbl>
            <c:dLbl>
              <c:idx val="1"/>
              <c:layout>
                <c:manualLayout>
                  <c:x val="-0.17869161025853272"/>
                  <c:y val="-9.9394155910118662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00" b="0" i="0" u="none" strike="noStrike" kern="1200" baseline="0">
                      <a:solidFill>
                        <a:sysClr val="windowText" lastClr="000000"/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1DC2-4646-A5A8-662FCF7D0160}"/>
                </c:ext>
              </c:extLst>
            </c:dLbl>
            <c:dLbl>
              <c:idx val="2"/>
              <c:layout>
                <c:manualLayout>
                  <c:x val="-0.15274095219111078"/>
                  <c:y val="-0.14769989259621541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ysClr val="windowText" lastClr="000000"/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1DC2-4646-A5A8-662FCF7D0160}"/>
                </c:ext>
              </c:extLst>
            </c:dLbl>
            <c:dLbl>
              <c:idx val="3"/>
              <c:layout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ysClr val="windowText" lastClr="000000"/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1DC2-4646-A5A8-662FCF7D0160}"/>
                </c:ext>
              </c:extLst>
            </c:dLbl>
            <c:dLbl>
              <c:idx val="4"/>
              <c:layout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ysClr val="windowText" lastClr="000000"/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9-1DC2-4646-A5A8-662FCF7D0160}"/>
                </c:ext>
              </c:extLst>
            </c:dLbl>
            <c:dLbl>
              <c:idx val="5"/>
              <c:layout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ysClr val="windowText" lastClr="000000"/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B-1DC2-4646-A5A8-662FCF7D0160}"/>
                </c:ext>
              </c:extLst>
            </c:dLbl>
            <c:dLbl>
              <c:idx val="6"/>
              <c:layout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ysClr val="windowText" lastClr="000000"/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D-1DC2-4646-A5A8-662FCF7D0160}"/>
                </c:ext>
              </c:extLst>
            </c:dLbl>
            <c:dLbl>
              <c:idx val="8"/>
              <c:layout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ysClr val="windowText" lastClr="000000"/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1-1DC2-4646-A5A8-662FCF7D0160}"/>
                </c:ext>
              </c:extLst>
            </c:dLbl>
            <c:dLbl>
              <c:idx val="9"/>
              <c:layout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ysClr val="windowText" lastClr="000000"/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3-1DC2-4646-A5A8-662FCF7D0160}"/>
                </c:ext>
              </c:extLst>
            </c:dLbl>
            <c:dLbl>
              <c:idx val="10"/>
              <c:layout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0" i="0" u="none" strike="noStrike" kern="1200" baseline="0">
                      <a:solidFill>
                        <a:sysClr val="windowText" lastClr="000000"/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5-1DC2-4646-A5A8-662FCF7D016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ysClr val="windowText" lastClr="000000"/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eparator>
</c:separator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'Import. TBB'!$C$34:$C$44</c:f>
              <c:strCache>
                <c:ptCount val="11"/>
                <c:pt idx="0">
                  <c:v>Fruits et légumes</c:v>
                </c:pt>
                <c:pt idx="1">
                  <c:v>Produits d'épicerie</c:v>
                </c:pt>
                <c:pt idx="2">
                  <c:v>Viande et produits carnés</c:v>
                </c:pt>
                <c:pt idx="3">
                  <c:v>Oléagineux</c:v>
                </c:pt>
                <c:pt idx="4">
                  <c:v>Laits et produits laitiers</c:v>
                </c:pt>
                <c:pt idx="5">
                  <c:v>Pêche et aquaculture</c:v>
                </c:pt>
                <c:pt idx="6">
                  <c:v>Vins et spiritueux</c:v>
                </c:pt>
                <c:pt idx="7">
                  <c:v>Céréales</c:v>
                </c:pt>
                <c:pt idx="8">
                  <c:v>Animaux vivants et génétique</c:v>
                </c:pt>
                <c:pt idx="9">
                  <c:v>Sucre</c:v>
                </c:pt>
                <c:pt idx="10">
                  <c:v>Autres</c:v>
                </c:pt>
              </c:strCache>
            </c:strRef>
          </c:cat>
          <c:val>
            <c:numRef>
              <c:f>'Import. TBB'!$M$34:$M$44</c:f>
              <c:numCache>
                <c:formatCode>0%</c:formatCode>
                <c:ptCount val="11"/>
                <c:pt idx="0">
                  <c:v>0.17808952351824006</c:v>
                </c:pt>
                <c:pt idx="1">
                  <c:v>0.17522012509899368</c:v>
                </c:pt>
                <c:pt idx="2">
                  <c:v>0.11572973425611938</c:v>
                </c:pt>
                <c:pt idx="3">
                  <c:v>9.4143776660811446E-2</c:v>
                </c:pt>
                <c:pt idx="4">
                  <c:v>6.0326098471498897E-2</c:v>
                </c:pt>
                <c:pt idx="5">
                  <c:v>5.7555923961491208E-2</c:v>
                </c:pt>
                <c:pt idx="6">
                  <c:v>5.3724053792255012E-2</c:v>
                </c:pt>
                <c:pt idx="7">
                  <c:v>4.7736113903492694E-2</c:v>
                </c:pt>
                <c:pt idx="8">
                  <c:v>1.9170050994580488E-2</c:v>
                </c:pt>
                <c:pt idx="9">
                  <c:v>8.0958571626834619E-3</c:v>
                </c:pt>
                <c:pt idx="10">
                  <c:v>0.19020874217983366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6-1DC2-4646-A5A8-662FCF7D016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8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0000FF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9E54-4ACE-9681-9B1824F0FC56}"/>
              </c:ext>
            </c:extLst>
          </c:dPt>
          <c:dPt>
            <c:idx val="1"/>
            <c:invertIfNegative val="0"/>
            <c:bubble3D val="0"/>
            <c:spPr>
              <a:solidFill>
                <a:schemeClr val="tx2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9E54-4ACE-9681-9B1824F0FC56}"/>
              </c:ext>
            </c:extLst>
          </c:dPt>
          <c:dPt>
            <c:idx val="2"/>
            <c:invertIfNegative val="0"/>
            <c:bubble3D val="0"/>
            <c:spPr>
              <a:solidFill>
                <a:schemeClr val="tx2">
                  <a:lumMod val="40000"/>
                  <a:lumOff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9E54-4ACE-9681-9B1824F0FC56}"/>
              </c:ext>
            </c:extLst>
          </c:dPt>
          <c:dPt>
            <c:idx val="3"/>
            <c:invertIfNegative val="0"/>
            <c:bubble3D val="0"/>
            <c:spPr>
              <a:solidFill>
                <a:srgbClr val="00B0F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9E54-4ACE-9681-9B1824F0FC56}"/>
              </c:ext>
            </c:extLst>
          </c:dPt>
          <c:dPt>
            <c:idx val="4"/>
            <c:invertIfNegative val="0"/>
            <c:bubble3D val="0"/>
            <c:spPr>
              <a:solidFill>
                <a:schemeClr val="accent3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9E54-4ACE-9681-9B1824F0FC56}"/>
              </c:ext>
            </c:extLst>
          </c:dPt>
          <c:dPt>
            <c:idx val="5"/>
            <c:invertIfNegative val="0"/>
            <c:bubble3D val="0"/>
            <c:spPr>
              <a:solidFill>
                <a:schemeClr val="accent5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B-9E54-4ACE-9681-9B1824F0FC56}"/>
              </c:ext>
            </c:extLst>
          </c:dPt>
          <c:dPt>
            <c:idx val="6"/>
            <c:invertIfNegative val="0"/>
            <c:bubble3D val="0"/>
            <c:spPr>
              <a:solidFill>
                <a:schemeClr val="accent5">
                  <a:lumMod val="5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D-9E54-4ACE-9681-9B1824F0FC56}"/>
              </c:ext>
            </c:extLst>
          </c:dPt>
          <c:dPt>
            <c:idx val="7"/>
            <c:invertIfNegative val="0"/>
            <c:bubble3D val="0"/>
            <c:spPr>
              <a:solidFill>
                <a:srgbClr val="00B05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F-9E54-4ACE-9681-9B1824F0FC56}"/>
              </c:ext>
            </c:extLst>
          </c:dPt>
          <c:dPt>
            <c:idx val="8"/>
            <c:invertIfNegative val="0"/>
            <c:bubble3D val="0"/>
            <c:spPr>
              <a:solidFill>
                <a:srgbClr val="C0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1-9E54-4ACE-9681-9B1824F0FC56}"/>
              </c:ext>
            </c:extLst>
          </c:dPt>
          <c:dPt>
            <c:idx val="9"/>
            <c:invertIfNegative val="0"/>
            <c:bubble3D val="0"/>
            <c:spPr>
              <a:solidFill>
                <a:schemeClr val="accent5">
                  <a:lumMod val="40000"/>
                  <a:lumOff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3-9E54-4ACE-9681-9B1824F0FC56}"/>
              </c:ext>
            </c:extLst>
          </c:dPt>
          <c:dPt>
            <c:idx val="10"/>
            <c:invertIfNegative val="0"/>
            <c:bubble3D val="0"/>
            <c:spPr>
              <a:solidFill>
                <a:schemeClr val="accent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5-9E54-4ACE-9681-9B1824F0FC56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extLst>
                <c:ext xmlns:c15="http://schemas.microsoft.com/office/drawing/2012/chart" uri="{02D57815-91ED-43cb-92C2-25804820EDAC}">
                  <c15:fullRef>
                    <c15:sqref>'Import. IAA'!$C$66:$C$78</c15:sqref>
                  </c15:fullRef>
                </c:ext>
              </c:extLst>
              <c:f>'Import. IAA'!$C$68:$C$78</c:f>
              <c:strCache>
                <c:ptCount val="11"/>
                <c:pt idx="0">
                  <c:v>Union européenne</c:v>
                </c:pt>
                <c:pt idx="1">
                  <c:v>Allemagne</c:v>
                </c:pt>
                <c:pt idx="2">
                  <c:v>Belgique</c:v>
                </c:pt>
                <c:pt idx="3">
                  <c:v>France</c:v>
                </c:pt>
                <c:pt idx="4">
                  <c:v>Brésil</c:v>
                </c:pt>
                <c:pt idx="5">
                  <c:v>Espagne</c:v>
                </c:pt>
                <c:pt idx="6">
                  <c:v>Pologne</c:v>
                </c:pt>
                <c:pt idx="7">
                  <c:v>États-Unis</c:v>
                </c:pt>
                <c:pt idx="8">
                  <c:v>Côte d'Ivoire</c:v>
                </c:pt>
                <c:pt idx="9">
                  <c:v>Italie</c:v>
                </c:pt>
                <c:pt idx="10">
                  <c:v>Chine</c:v>
                </c:pt>
              </c:strCache>
            </c:strRef>
          </c:cat>
          <c:val>
            <c:numRef>
              <c:extLst>
                <c:ext xmlns:c15="http://schemas.microsoft.com/office/drawing/2012/chart" uri="{02D57815-91ED-43cb-92C2-25804820EDAC}">
                  <c15:fullRef>
                    <c15:sqref>'Import. IAA'!$M$66:$M$78</c15:sqref>
                  </c15:fullRef>
                </c:ext>
              </c:extLst>
              <c:f>'Import. IAA'!$M$68:$M$78</c:f>
              <c:numCache>
                <c:formatCode>0%</c:formatCode>
                <c:ptCount val="11"/>
                <c:pt idx="0">
                  <c:v>0.54981512218967954</c:v>
                </c:pt>
                <c:pt idx="1">
                  <c:v>0.16810604237722634</c:v>
                </c:pt>
                <c:pt idx="2">
                  <c:v>0.12605136580441409</c:v>
                </c:pt>
                <c:pt idx="3">
                  <c:v>5.3844556846442224E-2</c:v>
                </c:pt>
                <c:pt idx="4">
                  <c:v>4.2736201378619137E-2</c:v>
                </c:pt>
                <c:pt idx="5">
                  <c:v>3.6574799201777176E-2</c:v>
                </c:pt>
                <c:pt idx="6">
                  <c:v>3.1871078475288056E-2</c:v>
                </c:pt>
                <c:pt idx="7">
                  <c:v>3.0295548198805169E-2</c:v>
                </c:pt>
                <c:pt idx="8">
                  <c:v>2.9511213445526395E-2</c:v>
                </c:pt>
                <c:pt idx="9">
                  <c:v>2.6954622547610614E-2</c:v>
                </c:pt>
                <c:pt idx="10">
                  <c:v>2.4981768590397357E-2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6-9E54-4ACE-9681-9B1824F0FC5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472452536"/>
        <c:axId val="474606432"/>
      </c:barChart>
      <c:catAx>
        <c:axId val="472452536"/>
        <c:scaling>
          <c:orientation val="maxMin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74606432"/>
        <c:crosses val="autoZero"/>
        <c:auto val="1"/>
        <c:lblAlgn val="ctr"/>
        <c:lblOffset val="100"/>
        <c:noMultiLvlLbl val="0"/>
      </c:catAx>
      <c:valAx>
        <c:axId val="474606432"/>
        <c:scaling>
          <c:orientation val="minMax"/>
        </c:scaling>
        <c:delete val="1"/>
        <c:axPos val="t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%" sourceLinked="0"/>
        <c:majorTickMark val="out"/>
        <c:minorTickMark val="none"/>
        <c:tickLblPos val="nextTo"/>
        <c:crossAx val="47245253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'Balance commerciale IAA'!$C$4</c:f>
              <c:strCache>
                <c:ptCount val="1"/>
                <c:pt idx="0">
                  <c:v>Valeurs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'Balance commerciale IAA'!$D$4:$M$4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'Balance commerciale IAA'!$D$4:$M$4</c:f>
              <c:numCache>
                <c:formatCode>General</c:formatCode>
                <c:ptCount val="10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268-47AC-B8DC-20B0824F8E08}"/>
            </c:ext>
          </c:extLst>
        </c:ser>
        <c:ser>
          <c:idx val="1"/>
          <c:order val="1"/>
          <c:tx>
            <c:strRef>
              <c:f>'Balance commerciale IAA'!$C$5</c:f>
              <c:strCache>
                <c:ptCount val="1"/>
                <c:pt idx="0">
                  <c:v>Importations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cat>
            <c:strRef>
              <c:f>'Balance commerciale IAA'!$D$4:$M$4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'Balance commerciale IAA'!$D$5:$M$5</c:f>
              <c:numCache>
                <c:formatCode>0</c:formatCode>
                <c:ptCount val="10"/>
                <c:pt idx="0">
                  <c:v>-53550814558</c:v>
                </c:pt>
                <c:pt idx="1">
                  <c:v>-57768872142</c:v>
                </c:pt>
                <c:pt idx="2">
                  <c:v>-61751242843</c:v>
                </c:pt>
                <c:pt idx="3">
                  <c:v>-62401354477</c:v>
                </c:pt>
                <c:pt idx="4">
                  <c:v>-64976789879</c:v>
                </c:pt>
                <c:pt idx="5">
                  <c:v>-66146966551</c:v>
                </c:pt>
                <c:pt idx="6">
                  <c:v>-72460496119</c:v>
                </c:pt>
                <c:pt idx="7">
                  <c:v>-89066426414</c:v>
                </c:pt>
                <c:pt idx="8">
                  <c:v>-86560260594</c:v>
                </c:pt>
                <c:pt idx="9">
                  <c:v>-91967229169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268-47AC-B8DC-20B0824F8E08}"/>
            </c:ext>
          </c:extLst>
        </c:ser>
        <c:ser>
          <c:idx val="2"/>
          <c:order val="2"/>
          <c:tx>
            <c:strRef>
              <c:f>'Balance commerciale IAA'!$C$6</c:f>
              <c:strCache>
                <c:ptCount val="1"/>
                <c:pt idx="0">
                  <c:v>Exportations</c:v>
                </c:pt>
              </c:strCache>
            </c:strRef>
          </c:tx>
          <c:spPr>
            <a:solidFill>
              <a:srgbClr val="0070C0"/>
            </a:solidFill>
            <a:ln>
              <a:noFill/>
            </a:ln>
            <a:effectLst/>
          </c:spPr>
          <c:invertIfNegative val="0"/>
          <c:cat>
            <c:strRef>
              <c:f>'Balance commerciale IAA'!$D$4:$M$4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'Balance commerciale IAA'!$D$6:$M$6</c:f>
              <c:numCache>
                <c:formatCode>0</c:formatCode>
                <c:ptCount val="10"/>
                <c:pt idx="0">
                  <c:v>78704243089</c:v>
                </c:pt>
                <c:pt idx="1">
                  <c:v>87017521970</c:v>
                </c:pt>
                <c:pt idx="2">
                  <c:v>92028218753</c:v>
                </c:pt>
                <c:pt idx="3">
                  <c:v>91909795081</c:v>
                </c:pt>
                <c:pt idx="4">
                  <c:v>95941713508</c:v>
                </c:pt>
                <c:pt idx="5">
                  <c:v>96401550829</c:v>
                </c:pt>
                <c:pt idx="6">
                  <c:v>106002342429</c:v>
                </c:pt>
                <c:pt idx="7">
                  <c:v>124658037004</c:v>
                </c:pt>
                <c:pt idx="8">
                  <c:v>127680853392</c:v>
                </c:pt>
                <c:pt idx="9">
                  <c:v>134352260127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268-47AC-B8DC-20B0824F8E0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100"/>
        <c:axId val="476827568"/>
        <c:axId val="476831880"/>
      </c:barChart>
      <c:lineChart>
        <c:grouping val="stacked"/>
        <c:varyColors val="0"/>
        <c:ser>
          <c:idx val="3"/>
          <c:order val="3"/>
          <c:tx>
            <c:strRef>
              <c:f>'Balance commerciale IAA'!$C$7</c:f>
              <c:strCache>
                <c:ptCount val="1"/>
                <c:pt idx="0">
                  <c:v>Solde</c:v>
                </c:pt>
              </c:strCache>
            </c:strRef>
          </c:tx>
          <c:spPr>
            <a:ln w="28575" cap="rnd">
              <a:solidFill>
                <a:schemeClr val="accent6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6"/>
              </a:solidFill>
              <a:ln w="9525">
                <a:solidFill>
                  <a:schemeClr val="accent6"/>
                </a:solidFill>
              </a:ln>
              <a:effectLst/>
            </c:spPr>
          </c:marker>
          <c:dPt>
            <c:idx val="8"/>
            <c:marker>
              <c:symbol val="circle"/>
              <c:size val="5"/>
              <c:spPr>
                <a:solidFill>
                  <a:schemeClr val="accent6"/>
                </a:solidFill>
                <a:ln w="9525">
                  <a:solidFill>
                    <a:schemeClr val="accent6"/>
                  </a:solidFill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3-6268-47AC-B8DC-20B0824F8E08}"/>
              </c:ext>
            </c:extLst>
          </c:dPt>
          <c:dPt>
            <c:idx val="9"/>
            <c:marker>
              <c:symbol val="circle"/>
              <c:size val="5"/>
              <c:spPr>
                <a:solidFill>
                  <a:schemeClr val="accent6"/>
                </a:solidFill>
                <a:ln w="9525">
                  <a:solidFill>
                    <a:schemeClr val="accent6"/>
                  </a:solidFill>
                </a:ln>
                <a:effectLst/>
              </c:spPr>
            </c:marker>
            <c:bubble3D val="0"/>
            <c:spPr>
              <a:ln w="28575" cap="rnd">
                <a:solidFill>
                  <a:schemeClr val="accent6"/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5-6268-47AC-B8DC-20B0824F8E08}"/>
              </c:ext>
            </c:extLst>
          </c:dPt>
          <c:dPt>
            <c:idx val="10"/>
            <c:marker>
              <c:symbol val="circle"/>
              <c:size val="5"/>
              <c:spPr>
                <a:solidFill>
                  <a:schemeClr val="accent6"/>
                </a:solidFill>
                <a:ln w="9525">
                  <a:solidFill>
                    <a:schemeClr val="accent6"/>
                  </a:solidFill>
                </a:ln>
                <a:effectLst/>
              </c:spPr>
            </c:marker>
            <c:bubble3D val="0"/>
            <c:spPr>
              <a:ln w="28575" cap="rnd">
                <a:solidFill>
                  <a:schemeClr val="accent6"/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7-6268-47AC-B8DC-20B0824F8E08}"/>
              </c:ext>
            </c:extLst>
          </c:dPt>
          <c:dPt>
            <c:idx val="11"/>
            <c:marker>
              <c:symbol val="circle"/>
              <c:size val="5"/>
              <c:spPr>
                <a:solidFill>
                  <a:schemeClr val="accent6"/>
                </a:solidFill>
                <a:ln w="9525">
                  <a:solidFill>
                    <a:schemeClr val="accent6"/>
                  </a:solidFill>
                </a:ln>
                <a:effectLst/>
              </c:spPr>
            </c:marker>
            <c:bubble3D val="0"/>
            <c:spPr>
              <a:ln w="28575" cap="rnd">
                <a:solidFill>
                  <a:schemeClr val="accent6"/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9-6268-47AC-B8DC-20B0824F8E08}"/>
              </c:ext>
            </c:extLst>
          </c:dPt>
          <c:dPt>
            <c:idx val="12"/>
            <c:marker>
              <c:symbol val="circle"/>
              <c:size val="5"/>
              <c:spPr>
                <a:solidFill>
                  <a:schemeClr val="accent6"/>
                </a:solidFill>
                <a:ln w="9525">
                  <a:solidFill>
                    <a:schemeClr val="accent6"/>
                  </a:solidFill>
                </a:ln>
                <a:effectLst/>
              </c:spPr>
            </c:marker>
            <c:bubble3D val="0"/>
            <c:spPr>
              <a:ln w="28575" cap="rnd">
                <a:solidFill>
                  <a:schemeClr val="accent6"/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B-6268-47AC-B8DC-20B0824F8E08}"/>
              </c:ext>
            </c:extLst>
          </c:dPt>
          <c:val>
            <c:numRef>
              <c:f>'Balance commerciale IAA'!$D$7:$M$7</c:f>
              <c:numCache>
                <c:formatCode>0</c:formatCode>
                <c:ptCount val="10"/>
                <c:pt idx="0">
                  <c:v>25153428531</c:v>
                </c:pt>
                <c:pt idx="1">
                  <c:v>29248649828</c:v>
                </c:pt>
                <c:pt idx="2">
                  <c:v>30276975910</c:v>
                </c:pt>
                <c:pt idx="3">
                  <c:v>29508440604</c:v>
                </c:pt>
                <c:pt idx="4">
                  <c:v>30964923629</c:v>
                </c:pt>
                <c:pt idx="5">
                  <c:v>30254584278</c:v>
                </c:pt>
                <c:pt idx="6">
                  <c:v>33541846310</c:v>
                </c:pt>
                <c:pt idx="7">
                  <c:v>35591610590</c:v>
                </c:pt>
                <c:pt idx="8">
                  <c:v>41120592798</c:v>
                </c:pt>
                <c:pt idx="9">
                  <c:v>42385030958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C-6268-47AC-B8DC-20B0824F8E0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76827568"/>
        <c:axId val="476831880"/>
      </c:lineChart>
      <c:catAx>
        <c:axId val="4768275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76831880"/>
        <c:crosses val="autoZero"/>
        <c:auto val="1"/>
        <c:lblAlgn val="ctr"/>
        <c:lblOffset val="100"/>
        <c:noMultiLvlLbl val="0"/>
      </c:catAx>
      <c:valAx>
        <c:axId val="476831880"/>
        <c:scaling>
          <c:orientation val="minMax"/>
          <c:min val="-100000000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76827568"/>
        <c:crosses val="autoZero"/>
        <c:crossBetween val="between"/>
        <c:dispUnits>
          <c:builtInUnit val="billions"/>
          <c:dispUnitsLbl>
            <c:layout/>
            <c:tx>
              <c:rich>
                <a:bodyPr rot="-5400000" spcFirstLastPara="1" vertOverflow="ellipsis" vert="horz" wrap="square" anchor="ctr" anchorCtr="1"/>
                <a:lstStyle/>
                <a:p>
                  <a:pPr>
                    <a:defRPr sz="12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r>
                    <a:rPr lang="en-US"/>
                    <a:t>Milliards (en €)</a:t>
                  </a:r>
                </a:p>
              </c:rich>
            </c:tx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</c:dispUnitsLbl>
        </c:dispUnits>
      </c:valAx>
      <c:spPr>
        <a:noFill/>
        <a:ln>
          <a:noFill/>
        </a:ln>
        <a:effectLst/>
      </c:spPr>
    </c:plotArea>
    <c:legend>
      <c:legendPos val="b"/>
      <c:legendEntry>
        <c:idx val="0"/>
        <c:delete val="1"/>
      </c:legendEntry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9"/>
          <c:order val="6"/>
          <c:tx>
            <c:strRef>
              <c:f>'Balance commerciale TBB'!$J$4</c:f>
              <c:strCache>
                <c:ptCount val="1"/>
                <c:pt idx="0">
                  <c:v>2021</c:v>
                </c:pt>
              </c:strCache>
            </c:strRef>
          </c:tx>
          <c:spPr>
            <a:solidFill>
              <a:schemeClr val="tx2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'Balance commerciale TBB'!$C$6:$C$16</c:f>
              <c:strCache>
                <c:ptCount val="11"/>
                <c:pt idx="0">
                  <c:v>1. Autres</c:v>
                </c:pt>
                <c:pt idx="1">
                  <c:v>2. Produits d'épicerie</c:v>
                </c:pt>
                <c:pt idx="2">
                  <c:v>3. Laits et produits laitiers</c:v>
                </c:pt>
                <c:pt idx="3">
                  <c:v>4. Fruits et légumes</c:v>
                </c:pt>
                <c:pt idx="4">
                  <c:v>5. Viande et produits carnés</c:v>
                </c:pt>
                <c:pt idx="5">
                  <c:v>6. Pêche et aquaculture</c:v>
                </c:pt>
                <c:pt idx="6">
                  <c:v>7. Animaux vivants et génétique</c:v>
                </c:pt>
                <c:pt idx="7">
                  <c:v>8. Vins et spiritueux</c:v>
                </c:pt>
                <c:pt idx="8">
                  <c:v>9. Sucre</c:v>
                </c:pt>
                <c:pt idx="9">
                  <c:v>2. Oléagineux</c:v>
                </c:pt>
                <c:pt idx="10">
                  <c:v>1. Céréales</c:v>
                </c:pt>
              </c:strCache>
            </c:strRef>
          </c:cat>
          <c:val>
            <c:numRef>
              <c:f>'Balance commerciale TBB'!$J$6:$J$16</c:f>
              <c:numCache>
                <c:formatCode>0</c:formatCode>
                <c:ptCount val="11"/>
                <c:pt idx="0">
                  <c:v>14827970140</c:v>
                </c:pt>
                <c:pt idx="1">
                  <c:v>5001142235</c:v>
                </c:pt>
                <c:pt idx="2">
                  <c:v>5800961439</c:v>
                </c:pt>
                <c:pt idx="3">
                  <c:v>5974298284</c:v>
                </c:pt>
                <c:pt idx="4">
                  <c:v>5095750224</c:v>
                </c:pt>
                <c:pt idx="5">
                  <c:v>1095622415</c:v>
                </c:pt>
                <c:pt idx="6">
                  <c:v>751659877</c:v>
                </c:pt>
                <c:pt idx="7">
                  <c:v>709245150</c:v>
                </c:pt>
                <c:pt idx="8">
                  <c:v>190372268</c:v>
                </c:pt>
                <c:pt idx="9">
                  <c:v>-2711120442</c:v>
                </c:pt>
                <c:pt idx="10">
                  <c:v>-3194055280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04E-4B11-9956-B4D73E4B13B8}"/>
            </c:ext>
          </c:extLst>
        </c:ser>
        <c:ser>
          <c:idx val="10"/>
          <c:order val="7"/>
          <c:tx>
            <c:strRef>
              <c:f>'Balance commerciale TBB'!$K$4</c:f>
              <c:strCache>
                <c:ptCount val="1"/>
                <c:pt idx="0">
                  <c:v>2022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'Balance commerciale TBB'!$C$6:$C$16</c:f>
              <c:strCache>
                <c:ptCount val="11"/>
                <c:pt idx="0">
                  <c:v>1. Autres</c:v>
                </c:pt>
                <c:pt idx="1">
                  <c:v>2. Produits d'épicerie</c:v>
                </c:pt>
                <c:pt idx="2">
                  <c:v>3. Laits et produits laitiers</c:v>
                </c:pt>
                <c:pt idx="3">
                  <c:v>4. Fruits et légumes</c:v>
                </c:pt>
                <c:pt idx="4">
                  <c:v>5. Viande et produits carnés</c:v>
                </c:pt>
                <c:pt idx="5">
                  <c:v>6. Pêche et aquaculture</c:v>
                </c:pt>
                <c:pt idx="6">
                  <c:v>7. Animaux vivants et génétique</c:v>
                </c:pt>
                <c:pt idx="7">
                  <c:v>8. Vins et spiritueux</c:v>
                </c:pt>
                <c:pt idx="8">
                  <c:v>9. Sucre</c:v>
                </c:pt>
                <c:pt idx="9">
                  <c:v>2. Oléagineux</c:v>
                </c:pt>
                <c:pt idx="10">
                  <c:v>1. Céréales</c:v>
                </c:pt>
              </c:strCache>
            </c:strRef>
          </c:cat>
          <c:val>
            <c:numRef>
              <c:f>'Balance commerciale TBB'!$K$6:$K$16</c:f>
              <c:numCache>
                <c:formatCode>0</c:formatCode>
                <c:ptCount val="11"/>
                <c:pt idx="0">
                  <c:v>15856449674</c:v>
                </c:pt>
                <c:pt idx="1">
                  <c:v>5325680910</c:v>
                </c:pt>
                <c:pt idx="2">
                  <c:v>8200375228</c:v>
                </c:pt>
                <c:pt idx="3">
                  <c:v>6230578926</c:v>
                </c:pt>
                <c:pt idx="4">
                  <c:v>5001809375</c:v>
                </c:pt>
                <c:pt idx="5">
                  <c:v>1177519022</c:v>
                </c:pt>
                <c:pt idx="6">
                  <c:v>595485035</c:v>
                </c:pt>
                <c:pt idx="7">
                  <c:v>696134008</c:v>
                </c:pt>
                <c:pt idx="8">
                  <c:v>86333056</c:v>
                </c:pt>
                <c:pt idx="9">
                  <c:v>-3704363458</c:v>
                </c:pt>
                <c:pt idx="10">
                  <c:v>-3874391186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04E-4B11-9956-B4D73E4B13B8}"/>
            </c:ext>
          </c:extLst>
        </c:ser>
        <c:ser>
          <c:idx val="11"/>
          <c:order val="8"/>
          <c:tx>
            <c:strRef>
              <c:f>'Balance commerciale TBB'!$L$4</c:f>
              <c:strCache>
                <c:ptCount val="1"/>
                <c:pt idx="0">
                  <c:v>2023</c:v>
                </c:pt>
              </c:strCache>
            </c:strRef>
          </c:tx>
          <c:spPr>
            <a:solidFill>
              <a:schemeClr val="tx2"/>
            </a:solidFill>
            <a:ln>
              <a:noFill/>
            </a:ln>
            <a:effectLst/>
          </c:spPr>
          <c:invertIfNegative val="0"/>
          <c:cat>
            <c:strRef>
              <c:f>'Balance commerciale TBB'!$C$6:$C$16</c:f>
              <c:strCache>
                <c:ptCount val="11"/>
                <c:pt idx="0">
                  <c:v>1. Autres</c:v>
                </c:pt>
                <c:pt idx="1">
                  <c:v>2. Produits d'épicerie</c:v>
                </c:pt>
                <c:pt idx="2">
                  <c:v>3. Laits et produits laitiers</c:v>
                </c:pt>
                <c:pt idx="3">
                  <c:v>4. Fruits et légumes</c:v>
                </c:pt>
                <c:pt idx="4">
                  <c:v>5. Viande et produits carnés</c:v>
                </c:pt>
                <c:pt idx="5">
                  <c:v>6. Pêche et aquaculture</c:v>
                </c:pt>
                <c:pt idx="6">
                  <c:v>7. Animaux vivants et génétique</c:v>
                </c:pt>
                <c:pt idx="7">
                  <c:v>8. Vins et spiritueux</c:v>
                </c:pt>
                <c:pt idx="8">
                  <c:v>9. Sucre</c:v>
                </c:pt>
                <c:pt idx="9">
                  <c:v>2. Oléagineux</c:v>
                </c:pt>
                <c:pt idx="10">
                  <c:v>1. Céréales</c:v>
                </c:pt>
              </c:strCache>
            </c:strRef>
          </c:cat>
          <c:val>
            <c:numRef>
              <c:f>'Balance commerciale TBB'!$L$6:$L$16</c:f>
              <c:numCache>
                <c:formatCode>0</c:formatCode>
                <c:ptCount val="11"/>
                <c:pt idx="0">
                  <c:v>15993930141</c:v>
                </c:pt>
                <c:pt idx="1">
                  <c:v>6469945352</c:v>
                </c:pt>
                <c:pt idx="2">
                  <c:v>7600709690</c:v>
                </c:pt>
                <c:pt idx="3">
                  <c:v>7954540023</c:v>
                </c:pt>
                <c:pt idx="4">
                  <c:v>5747612983</c:v>
                </c:pt>
                <c:pt idx="5">
                  <c:v>1172451752</c:v>
                </c:pt>
                <c:pt idx="6">
                  <c:v>763132706</c:v>
                </c:pt>
                <c:pt idx="7">
                  <c:v>1056148917</c:v>
                </c:pt>
                <c:pt idx="8">
                  <c:v>203392173</c:v>
                </c:pt>
                <c:pt idx="9">
                  <c:v>-2317509227</c:v>
                </c:pt>
                <c:pt idx="10">
                  <c:v>-3523761712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04E-4B11-9956-B4D73E4B13B8}"/>
            </c:ext>
          </c:extLst>
        </c:ser>
        <c:ser>
          <c:idx val="12"/>
          <c:order val="9"/>
          <c:tx>
            <c:strRef>
              <c:f>'Balance commerciale TBB'!$M$4</c:f>
              <c:strCache>
                <c:ptCount val="1"/>
                <c:pt idx="0">
                  <c:v>2024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cat>
            <c:strRef>
              <c:f>'Balance commerciale TBB'!$C$6:$C$16</c:f>
              <c:strCache>
                <c:ptCount val="11"/>
                <c:pt idx="0">
                  <c:v>1. Autres</c:v>
                </c:pt>
                <c:pt idx="1">
                  <c:v>2. Produits d'épicerie</c:v>
                </c:pt>
                <c:pt idx="2">
                  <c:v>3. Laits et produits laitiers</c:v>
                </c:pt>
                <c:pt idx="3">
                  <c:v>4. Fruits et légumes</c:v>
                </c:pt>
                <c:pt idx="4">
                  <c:v>5. Viande et produits carnés</c:v>
                </c:pt>
                <c:pt idx="5">
                  <c:v>6. Pêche et aquaculture</c:v>
                </c:pt>
                <c:pt idx="6">
                  <c:v>7. Animaux vivants et génétique</c:v>
                </c:pt>
                <c:pt idx="7">
                  <c:v>8. Vins et spiritueux</c:v>
                </c:pt>
                <c:pt idx="8">
                  <c:v>9. Sucre</c:v>
                </c:pt>
                <c:pt idx="9">
                  <c:v>2. Oléagineux</c:v>
                </c:pt>
                <c:pt idx="10">
                  <c:v>1. Céréales</c:v>
                </c:pt>
              </c:strCache>
            </c:strRef>
          </c:cat>
          <c:val>
            <c:numRef>
              <c:f>'Balance commerciale TBB'!$M$6:$M$16</c:f>
              <c:numCache>
                <c:formatCode>0</c:formatCode>
                <c:ptCount val="11"/>
                <c:pt idx="0">
                  <c:v>15142511041</c:v>
                </c:pt>
                <c:pt idx="1">
                  <c:v>8931288183</c:v>
                </c:pt>
                <c:pt idx="2">
                  <c:v>8003516454</c:v>
                </c:pt>
                <c:pt idx="3">
                  <c:v>7683455827</c:v>
                </c:pt>
                <c:pt idx="4">
                  <c:v>5612752546</c:v>
                </c:pt>
                <c:pt idx="5">
                  <c:v>1133645301</c:v>
                </c:pt>
                <c:pt idx="6">
                  <c:v>895484031</c:v>
                </c:pt>
                <c:pt idx="7">
                  <c:v>577048777</c:v>
                </c:pt>
                <c:pt idx="8">
                  <c:v>221406140</c:v>
                </c:pt>
                <c:pt idx="9">
                  <c:v>-2847174988</c:v>
                </c:pt>
                <c:pt idx="10">
                  <c:v>-2968902354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A04E-4B11-9956-B4D73E4B13B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79043856"/>
        <c:axId val="479044248"/>
        <c:extLst>
          <c:ext xmlns:c15="http://schemas.microsoft.com/office/drawing/2012/chart" uri="{02D57815-91ED-43cb-92C2-25804820EDAC}">
            <c15:filteredBarSeries>
              <c15:ser>
                <c:idx val="3"/>
                <c:order val="0"/>
                <c:tx>
                  <c:strRef>
                    <c:extLst>
                      <c:ext uri="{02D57815-91ED-43cb-92C2-25804820EDAC}">
                        <c15:formulaRef>
                          <c15:sqref>'Balance commerciale TBB'!$D$4</c15:sqref>
                        </c15:formulaRef>
                      </c:ext>
                    </c:extLst>
                    <c:strCache>
                      <c:ptCount val="1"/>
                      <c:pt idx="0">
                        <c:v>2015</c:v>
                      </c:pt>
                    </c:strCache>
                  </c:strRef>
                </c:tx>
                <c:spPr>
                  <a:solidFill>
                    <a:schemeClr val="accent4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'Balance commerciale TBB'!$C$6:$C$16</c15:sqref>
                        </c15:formulaRef>
                      </c:ext>
                    </c:extLst>
                    <c:strCache>
                      <c:ptCount val="11"/>
                      <c:pt idx="0">
                        <c:v>1. Autres</c:v>
                      </c:pt>
                      <c:pt idx="1">
                        <c:v>2. Produits d'épicerie</c:v>
                      </c:pt>
                      <c:pt idx="2">
                        <c:v>3. Laits et produits laitiers</c:v>
                      </c:pt>
                      <c:pt idx="3">
                        <c:v>4. Fruits et légumes</c:v>
                      </c:pt>
                      <c:pt idx="4">
                        <c:v>5. Viande et produits carnés</c:v>
                      </c:pt>
                      <c:pt idx="5">
                        <c:v>6. Pêche et aquaculture</c:v>
                      </c:pt>
                      <c:pt idx="6">
                        <c:v>7. Animaux vivants et génétique</c:v>
                      </c:pt>
                      <c:pt idx="7">
                        <c:v>8. Vins et spiritueux</c:v>
                      </c:pt>
                      <c:pt idx="8">
                        <c:v>9. Sucre</c:v>
                      </c:pt>
                      <c:pt idx="9">
                        <c:v>2. Oléagineux</c:v>
                      </c:pt>
                      <c:pt idx="10">
                        <c:v>1. Céréales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'Balance commerciale TBB'!$D$6:$D$16</c15:sqref>
                        </c15:formulaRef>
                      </c:ext>
                    </c:extLst>
                    <c:numCache>
                      <c:formatCode>0</c:formatCode>
                      <c:ptCount val="11"/>
                      <c:pt idx="0">
                        <c:v>10202968139</c:v>
                      </c:pt>
                      <c:pt idx="1">
                        <c:v>3508285695</c:v>
                      </c:pt>
                      <c:pt idx="2">
                        <c:v>5086583074</c:v>
                      </c:pt>
                      <c:pt idx="3">
                        <c:v>4397094872</c:v>
                      </c:pt>
                      <c:pt idx="4">
                        <c:v>4122404322</c:v>
                      </c:pt>
                      <c:pt idx="5">
                        <c:v>722451175</c:v>
                      </c:pt>
                      <c:pt idx="6">
                        <c:v>906769930</c:v>
                      </c:pt>
                      <c:pt idx="7">
                        <c:v>883183042</c:v>
                      </c:pt>
                      <c:pt idx="8">
                        <c:v>98258873</c:v>
                      </c:pt>
                      <c:pt idx="9">
                        <c:v>-2641703886</c:v>
                      </c:pt>
                      <c:pt idx="10">
                        <c:v>-2132866705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4-A04E-4B11-9956-B4D73E4B13B8}"/>
                  </c:ext>
                </c:extLst>
              </c15:ser>
            </c15:filteredBarSeries>
            <c15:filteredBarSeries>
              <c15:ser>
                <c:idx val="4"/>
                <c:order val="1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'Balance commerciale TBB'!$E$4</c15:sqref>
                        </c15:formulaRef>
                      </c:ext>
                    </c:extLst>
                    <c:strCache>
                      <c:ptCount val="1"/>
                      <c:pt idx="0">
                        <c:v>2016</c:v>
                      </c:pt>
                    </c:strCache>
                  </c:strRef>
                </c:tx>
                <c:spPr>
                  <a:solidFill>
                    <a:schemeClr val="accent5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'Balance commerciale TBB'!$C$6:$C$16</c15:sqref>
                        </c15:formulaRef>
                      </c:ext>
                    </c:extLst>
                    <c:strCache>
                      <c:ptCount val="11"/>
                      <c:pt idx="0">
                        <c:v>1. Autres</c:v>
                      </c:pt>
                      <c:pt idx="1">
                        <c:v>2. Produits d'épicerie</c:v>
                      </c:pt>
                      <c:pt idx="2">
                        <c:v>3. Laits et produits laitiers</c:v>
                      </c:pt>
                      <c:pt idx="3">
                        <c:v>4. Fruits et légumes</c:v>
                      </c:pt>
                      <c:pt idx="4">
                        <c:v>5. Viande et produits carnés</c:v>
                      </c:pt>
                      <c:pt idx="5">
                        <c:v>6. Pêche et aquaculture</c:v>
                      </c:pt>
                      <c:pt idx="6">
                        <c:v>7. Animaux vivants et génétique</c:v>
                      </c:pt>
                      <c:pt idx="7">
                        <c:v>8. Vins et spiritueux</c:v>
                      </c:pt>
                      <c:pt idx="8">
                        <c:v>9. Sucre</c:v>
                      </c:pt>
                      <c:pt idx="9">
                        <c:v>2. Oléagineux</c:v>
                      </c:pt>
                      <c:pt idx="10">
                        <c:v>1. Céréales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'Balance commerciale TBB'!$E$6:$E$16</c15:sqref>
                        </c15:formulaRef>
                      </c:ext>
                    </c:extLst>
                    <c:numCache>
                      <c:formatCode>0</c:formatCode>
                      <c:ptCount val="11"/>
                      <c:pt idx="0">
                        <c:v>11109112945</c:v>
                      </c:pt>
                      <c:pt idx="1">
                        <c:v>4120927320</c:v>
                      </c:pt>
                      <c:pt idx="2">
                        <c:v>5403102199</c:v>
                      </c:pt>
                      <c:pt idx="3">
                        <c:v>5419236597</c:v>
                      </c:pt>
                      <c:pt idx="4">
                        <c:v>4638936671</c:v>
                      </c:pt>
                      <c:pt idx="5">
                        <c:v>843546815</c:v>
                      </c:pt>
                      <c:pt idx="6">
                        <c:v>940954110</c:v>
                      </c:pt>
                      <c:pt idx="7">
                        <c:v>607594454</c:v>
                      </c:pt>
                      <c:pt idx="8">
                        <c:v>93764431</c:v>
                      </c:pt>
                      <c:pt idx="9">
                        <c:v>-1834918895</c:v>
                      </c:pt>
                      <c:pt idx="10">
                        <c:v>-2093606819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5-A04E-4B11-9956-B4D73E4B13B8}"/>
                  </c:ext>
                </c:extLst>
              </c15:ser>
            </c15:filteredBarSeries>
            <c15:filteredBarSeries>
              <c15:ser>
                <c:idx val="5"/>
                <c:order val="2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'Balance commerciale TBB'!$F$4</c15:sqref>
                        </c15:formulaRef>
                      </c:ext>
                    </c:extLst>
                    <c:strCache>
                      <c:ptCount val="1"/>
                      <c:pt idx="0">
                        <c:v>2017</c:v>
                      </c:pt>
                    </c:strCache>
                  </c:strRef>
                </c:tx>
                <c:spPr>
                  <a:solidFill>
                    <a:schemeClr val="accent6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'Balance commerciale TBB'!$C$6:$C$16</c15:sqref>
                        </c15:formulaRef>
                      </c:ext>
                    </c:extLst>
                    <c:strCache>
                      <c:ptCount val="11"/>
                      <c:pt idx="0">
                        <c:v>1. Autres</c:v>
                      </c:pt>
                      <c:pt idx="1">
                        <c:v>2. Produits d'épicerie</c:v>
                      </c:pt>
                      <c:pt idx="2">
                        <c:v>3. Laits et produits laitiers</c:v>
                      </c:pt>
                      <c:pt idx="3">
                        <c:v>4. Fruits et légumes</c:v>
                      </c:pt>
                      <c:pt idx="4">
                        <c:v>5. Viande et produits carnés</c:v>
                      </c:pt>
                      <c:pt idx="5">
                        <c:v>6. Pêche et aquaculture</c:v>
                      </c:pt>
                      <c:pt idx="6">
                        <c:v>7. Animaux vivants et génétique</c:v>
                      </c:pt>
                      <c:pt idx="7">
                        <c:v>8. Vins et spiritueux</c:v>
                      </c:pt>
                      <c:pt idx="8">
                        <c:v>9. Sucre</c:v>
                      </c:pt>
                      <c:pt idx="9">
                        <c:v>2. Oléagineux</c:v>
                      </c:pt>
                      <c:pt idx="10">
                        <c:v>1. Céréales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'Balance commerciale TBB'!$F$6:$F$16</c15:sqref>
                        </c15:formulaRef>
                      </c:ext>
                    </c:extLst>
                    <c:numCache>
                      <c:formatCode>0</c:formatCode>
                      <c:ptCount val="11"/>
                      <c:pt idx="0">
                        <c:v>11312790132</c:v>
                      </c:pt>
                      <c:pt idx="1">
                        <c:v>4242114271</c:v>
                      </c:pt>
                      <c:pt idx="2">
                        <c:v>6117413344</c:v>
                      </c:pt>
                      <c:pt idx="3">
                        <c:v>5452998194</c:v>
                      </c:pt>
                      <c:pt idx="4">
                        <c:v>4614021181</c:v>
                      </c:pt>
                      <c:pt idx="5">
                        <c:v>810902270</c:v>
                      </c:pt>
                      <c:pt idx="6">
                        <c:v>1089142090</c:v>
                      </c:pt>
                      <c:pt idx="7">
                        <c:v>738335404</c:v>
                      </c:pt>
                      <c:pt idx="8">
                        <c:v>260652566</c:v>
                      </c:pt>
                      <c:pt idx="9">
                        <c:v>-1925872833</c:v>
                      </c:pt>
                      <c:pt idx="10">
                        <c:v>-2435520709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6-A04E-4B11-9956-B4D73E4B13B8}"/>
                  </c:ext>
                </c:extLst>
              </c15:ser>
            </c15:filteredBarSeries>
            <c15:filteredBarSeries>
              <c15:ser>
                <c:idx val="6"/>
                <c:order val="3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'Balance commerciale TBB'!$G$4</c15:sqref>
                        </c15:formulaRef>
                      </c:ext>
                    </c:extLst>
                    <c:strCache>
                      <c:ptCount val="1"/>
                      <c:pt idx="0">
                        <c:v>2018</c:v>
                      </c:pt>
                    </c:strCache>
                  </c:strRef>
                </c:tx>
                <c:spPr>
                  <a:solidFill>
                    <a:schemeClr val="accent1">
                      <a:lumMod val="60000"/>
                    </a:schemeClr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'Balance commerciale TBB'!$C$6:$C$16</c15:sqref>
                        </c15:formulaRef>
                      </c:ext>
                    </c:extLst>
                    <c:strCache>
                      <c:ptCount val="11"/>
                      <c:pt idx="0">
                        <c:v>1. Autres</c:v>
                      </c:pt>
                      <c:pt idx="1">
                        <c:v>2. Produits d'épicerie</c:v>
                      </c:pt>
                      <c:pt idx="2">
                        <c:v>3. Laits et produits laitiers</c:v>
                      </c:pt>
                      <c:pt idx="3">
                        <c:v>4. Fruits et légumes</c:v>
                      </c:pt>
                      <c:pt idx="4">
                        <c:v>5. Viande et produits carnés</c:v>
                      </c:pt>
                      <c:pt idx="5">
                        <c:v>6. Pêche et aquaculture</c:v>
                      </c:pt>
                      <c:pt idx="6">
                        <c:v>7. Animaux vivants et génétique</c:v>
                      </c:pt>
                      <c:pt idx="7">
                        <c:v>8. Vins et spiritueux</c:v>
                      </c:pt>
                      <c:pt idx="8">
                        <c:v>9. Sucre</c:v>
                      </c:pt>
                      <c:pt idx="9">
                        <c:v>2. Oléagineux</c:v>
                      </c:pt>
                      <c:pt idx="10">
                        <c:v>1. Céréales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'Balance commerciale TBB'!$G$6:$G$16</c15:sqref>
                        </c15:formulaRef>
                      </c:ext>
                    </c:extLst>
                    <c:numCache>
                      <c:formatCode>0</c:formatCode>
                      <c:ptCount val="11"/>
                      <c:pt idx="0">
                        <c:v>11246439095</c:v>
                      </c:pt>
                      <c:pt idx="1">
                        <c:v>4069404513</c:v>
                      </c:pt>
                      <c:pt idx="2">
                        <c:v>5818253160</c:v>
                      </c:pt>
                      <c:pt idx="3">
                        <c:v>5609108238</c:v>
                      </c:pt>
                      <c:pt idx="4">
                        <c:v>4605779987</c:v>
                      </c:pt>
                      <c:pt idx="5">
                        <c:v>931718138</c:v>
                      </c:pt>
                      <c:pt idx="6">
                        <c:v>870607213</c:v>
                      </c:pt>
                      <c:pt idx="7">
                        <c:v>796139602</c:v>
                      </c:pt>
                      <c:pt idx="8">
                        <c:v>277382465</c:v>
                      </c:pt>
                      <c:pt idx="9">
                        <c:v>-2148542111</c:v>
                      </c:pt>
                      <c:pt idx="10">
                        <c:v>-2567849696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7-A04E-4B11-9956-B4D73E4B13B8}"/>
                  </c:ext>
                </c:extLst>
              </c15:ser>
            </c15:filteredBarSeries>
            <c15:filteredBarSeries>
              <c15:ser>
                <c:idx val="7"/>
                <c:order val="4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'Balance commerciale TBB'!$H$4</c15:sqref>
                        </c15:formulaRef>
                      </c:ext>
                    </c:extLst>
                    <c:strCache>
                      <c:ptCount val="1"/>
                      <c:pt idx="0">
                        <c:v>2019</c:v>
                      </c:pt>
                    </c:strCache>
                  </c:strRef>
                </c:tx>
                <c:spPr>
                  <a:solidFill>
                    <a:schemeClr val="accent2">
                      <a:lumMod val="60000"/>
                    </a:schemeClr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'Balance commerciale TBB'!$C$6:$C$16</c15:sqref>
                        </c15:formulaRef>
                      </c:ext>
                    </c:extLst>
                    <c:strCache>
                      <c:ptCount val="11"/>
                      <c:pt idx="0">
                        <c:v>1. Autres</c:v>
                      </c:pt>
                      <c:pt idx="1">
                        <c:v>2. Produits d'épicerie</c:v>
                      </c:pt>
                      <c:pt idx="2">
                        <c:v>3. Laits et produits laitiers</c:v>
                      </c:pt>
                      <c:pt idx="3">
                        <c:v>4. Fruits et légumes</c:v>
                      </c:pt>
                      <c:pt idx="4">
                        <c:v>5. Viande et produits carnés</c:v>
                      </c:pt>
                      <c:pt idx="5">
                        <c:v>6. Pêche et aquaculture</c:v>
                      </c:pt>
                      <c:pt idx="6">
                        <c:v>7. Animaux vivants et génétique</c:v>
                      </c:pt>
                      <c:pt idx="7">
                        <c:v>8. Vins et spiritueux</c:v>
                      </c:pt>
                      <c:pt idx="8">
                        <c:v>9. Sucre</c:v>
                      </c:pt>
                      <c:pt idx="9">
                        <c:v>2. Oléagineux</c:v>
                      </c:pt>
                      <c:pt idx="10">
                        <c:v>1. Céréales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'Balance commerciale TBB'!$H$6:$H$16</c15:sqref>
                        </c15:formulaRef>
                      </c:ext>
                    </c:extLst>
                    <c:numCache>
                      <c:formatCode>0</c:formatCode>
                      <c:ptCount val="11"/>
                      <c:pt idx="0">
                        <c:v>11637891550</c:v>
                      </c:pt>
                      <c:pt idx="1">
                        <c:v>4302614292</c:v>
                      </c:pt>
                      <c:pt idx="2">
                        <c:v>6051759002</c:v>
                      </c:pt>
                      <c:pt idx="3">
                        <c:v>5768794150</c:v>
                      </c:pt>
                      <c:pt idx="4">
                        <c:v>5311355236</c:v>
                      </c:pt>
                      <c:pt idx="5">
                        <c:v>1043201467</c:v>
                      </c:pt>
                      <c:pt idx="6">
                        <c:v>895803531</c:v>
                      </c:pt>
                      <c:pt idx="7">
                        <c:v>820766427</c:v>
                      </c:pt>
                      <c:pt idx="8">
                        <c:v>159309988</c:v>
                      </c:pt>
                      <c:pt idx="9">
                        <c:v>-2439299170</c:v>
                      </c:pt>
                      <c:pt idx="10">
                        <c:v>-2587272844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8-A04E-4B11-9956-B4D73E4B13B8}"/>
                  </c:ext>
                </c:extLst>
              </c15:ser>
            </c15:filteredBarSeries>
            <c15:filteredBarSeries>
              <c15:ser>
                <c:idx val="8"/>
                <c:order val="5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'Balance commerciale TBB'!$I$4</c15:sqref>
                        </c15:formulaRef>
                      </c:ext>
                    </c:extLst>
                    <c:strCache>
                      <c:ptCount val="1"/>
                      <c:pt idx="0">
                        <c:v>2020</c:v>
                      </c:pt>
                    </c:strCache>
                  </c:strRef>
                </c:tx>
                <c:spPr>
                  <a:solidFill>
                    <a:schemeClr val="accent3">
                      <a:lumMod val="60000"/>
                    </a:schemeClr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'Balance commerciale TBB'!$C$6:$C$16</c15:sqref>
                        </c15:formulaRef>
                      </c:ext>
                    </c:extLst>
                    <c:strCache>
                      <c:ptCount val="11"/>
                      <c:pt idx="0">
                        <c:v>1. Autres</c:v>
                      </c:pt>
                      <c:pt idx="1">
                        <c:v>2. Produits d'épicerie</c:v>
                      </c:pt>
                      <c:pt idx="2">
                        <c:v>3. Laits et produits laitiers</c:v>
                      </c:pt>
                      <c:pt idx="3">
                        <c:v>4. Fruits et légumes</c:v>
                      </c:pt>
                      <c:pt idx="4">
                        <c:v>5. Viande et produits carnés</c:v>
                      </c:pt>
                      <c:pt idx="5">
                        <c:v>6. Pêche et aquaculture</c:v>
                      </c:pt>
                      <c:pt idx="6">
                        <c:v>7. Animaux vivants et génétique</c:v>
                      </c:pt>
                      <c:pt idx="7">
                        <c:v>8. Vins et spiritueux</c:v>
                      </c:pt>
                      <c:pt idx="8">
                        <c:v>9. Sucre</c:v>
                      </c:pt>
                      <c:pt idx="9">
                        <c:v>2. Oléagineux</c:v>
                      </c:pt>
                      <c:pt idx="10">
                        <c:v>1. Céréales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'Balance commerciale TBB'!$I$6:$I$16</c15:sqref>
                        </c15:formulaRef>
                      </c:ext>
                    </c:extLst>
                    <c:numCache>
                      <c:formatCode>0</c:formatCode>
                      <c:ptCount val="11"/>
                      <c:pt idx="0">
                        <c:v>12226951410</c:v>
                      </c:pt>
                      <c:pt idx="1">
                        <c:v>4206818191</c:v>
                      </c:pt>
                      <c:pt idx="2">
                        <c:v>6067965080</c:v>
                      </c:pt>
                      <c:pt idx="3">
                        <c:v>5618156869</c:v>
                      </c:pt>
                      <c:pt idx="4">
                        <c:v>4654198992</c:v>
                      </c:pt>
                      <c:pt idx="5">
                        <c:v>844246579</c:v>
                      </c:pt>
                      <c:pt idx="6">
                        <c:v>766775042</c:v>
                      </c:pt>
                      <c:pt idx="7">
                        <c:v>722628607</c:v>
                      </c:pt>
                      <c:pt idx="8">
                        <c:v>243459284</c:v>
                      </c:pt>
                      <c:pt idx="9">
                        <c:v>-2588655711</c:v>
                      </c:pt>
                      <c:pt idx="10">
                        <c:v>-2507960065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9-A04E-4B11-9956-B4D73E4B13B8}"/>
                  </c:ext>
                </c:extLst>
              </c15:ser>
            </c15:filteredBarSeries>
          </c:ext>
        </c:extLst>
      </c:barChart>
      <c:catAx>
        <c:axId val="4790438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79044248"/>
        <c:crosses val="autoZero"/>
        <c:auto val="1"/>
        <c:lblAlgn val="ctr"/>
        <c:lblOffset val="100"/>
        <c:noMultiLvlLbl val="0"/>
      </c:catAx>
      <c:valAx>
        <c:axId val="47904424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79043856"/>
        <c:crosses val="autoZero"/>
        <c:crossBetween val="between"/>
        <c:dispUnits>
          <c:builtInUnit val="billions"/>
          <c:dispUnitsLbl>
            <c:layout/>
            <c:tx>
              <c:rich>
                <a:bodyPr rot="-5400000" spcFirstLastPara="1" vertOverflow="ellipsis" vert="horz" wrap="square" anchor="ctr" anchorCtr="1"/>
                <a:lstStyle/>
                <a:p>
                  <a:pPr>
                    <a:defRPr sz="12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r>
                    <a:rPr lang="en-US"/>
                    <a:t>Milliards (en €)</a:t>
                  </a:r>
                </a:p>
              </c:rich>
            </c:tx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</c:dispUnitsLbl>
        </c:dispUnits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Marianne" panose="02000000000000000000" pitchFamily="50" charset="0"/>
        </a:defRPr>
      </a:pPr>
      <a:endParaRPr lang="fr-FR"/>
    </a:p>
  </c:txPr>
  <c:externalData r:id="rId3">
    <c:autoUpdate val="0"/>
  </c:externalData>
  <c:userShapes r:id="rId4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9"/>
          <c:order val="6"/>
          <c:tx>
            <c:strRef>
              <c:f>'Balance commerciale IAA'!$J$40</c:f>
              <c:strCache>
                <c:ptCount val="1"/>
                <c:pt idx="0">
                  <c:v>2021</c:v>
                </c:pt>
              </c:strCache>
            </c:strRef>
          </c:tx>
          <c:spPr>
            <a:solidFill>
              <a:schemeClr val="tx2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'Balance commerciale IAA'!$C$42:$C$51</c:f>
              <c:strCache>
                <c:ptCount val="10"/>
                <c:pt idx="0">
                  <c:v>1. Allemagne</c:v>
                </c:pt>
                <c:pt idx="1">
                  <c:v>2. Royaume-Uni</c:v>
                </c:pt>
                <c:pt idx="2">
                  <c:v>3. France</c:v>
                </c:pt>
                <c:pt idx="3">
                  <c:v>4. Belgique</c:v>
                </c:pt>
                <c:pt idx="4">
                  <c:v>5. Italie</c:v>
                </c:pt>
                <c:pt idx="5">
                  <c:v>5. Afrique du Sud</c:v>
                </c:pt>
                <c:pt idx="6">
                  <c:v>4. Ukraine</c:v>
                </c:pt>
                <c:pt idx="7">
                  <c:v>3. Pérou</c:v>
                </c:pt>
                <c:pt idx="8">
                  <c:v>2. Côte d'Ivoire</c:v>
                </c:pt>
                <c:pt idx="9">
                  <c:v>1. Brésil</c:v>
                </c:pt>
              </c:strCache>
            </c:strRef>
          </c:cat>
          <c:val>
            <c:numRef>
              <c:f>'Balance commerciale IAA'!$J$42:$J$51</c:f>
              <c:numCache>
                <c:formatCode>0</c:formatCode>
                <c:ptCount val="10"/>
                <c:pt idx="0">
                  <c:v>14758703075</c:v>
                </c:pt>
                <c:pt idx="1">
                  <c:v>6580749487</c:v>
                </c:pt>
                <c:pt idx="2">
                  <c:v>5172398338</c:v>
                </c:pt>
                <c:pt idx="3">
                  <c:v>2916099553</c:v>
                </c:pt>
                <c:pt idx="4">
                  <c:v>2057900614</c:v>
                </c:pt>
                <c:pt idx="5">
                  <c:v>-977775326</c:v>
                </c:pt>
                <c:pt idx="6">
                  <c:v>-1466820025</c:v>
                </c:pt>
                <c:pt idx="7">
                  <c:v>-1412352761</c:v>
                </c:pt>
                <c:pt idx="8">
                  <c:v>-1034247248</c:v>
                </c:pt>
                <c:pt idx="9">
                  <c:v>-3168845581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863-49FA-BBFC-F33194F0D915}"/>
            </c:ext>
          </c:extLst>
        </c:ser>
        <c:ser>
          <c:idx val="10"/>
          <c:order val="7"/>
          <c:tx>
            <c:strRef>
              <c:f>'Balance commerciale IAA'!$K$40</c:f>
              <c:strCache>
                <c:ptCount val="1"/>
                <c:pt idx="0">
                  <c:v>2022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'Balance commerciale IAA'!$C$42:$C$51</c:f>
              <c:strCache>
                <c:ptCount val="10"/>
                <c:pt idx="0">
                  <c:v>1. Allemagne</c:v>
                </c:pt>
                <c:pt idx="1">
                  <c:v>2. Royaume-Uni</c:v>
                </c:pt>
                <c:pt idx="2">
                  <c:v>3. France</c:v>
                </c:pt>
                <c:pt idx="3">
                  <c:v>4. Belgique</c:v>
                </c:pt>
                <c:pt idx="4">
                  <c:v>5. Italie</c:v>
                </c:pt>
                <c:pt idx="5">
                  <c:v>5. Afrique du Sud</c:v>
                </c:pt>
                <c:pt idx="6">
                  <c:v>4. Ukraine</c:v>
                </c:pt>
                <c:pt idx="7">
                  <c:v>3. Pérou</c:v>
                </c:pt>
                <c:pt idx="8">
                  <c:v>2. Côte d'Ivoire</c:v>
                </c:pt>
                <c:pt idx="9">
                  <c:v>1. Brésil</c:v>
                </c:pt>
              </c:strCache>
            </c:strRef>
          </c:cat>
          <c:val>
            <c:numRef>
              <c:f>'Balance commerciale IAA'!$K$42:$K$51</c:f>
              <c:numCache>
                <c:formatCode>0</c:formatCode>
                <c:ptCount val="10"/>
                <c:pt idx="0">
                  <c:v>15590625497</c:v>
                </c:pt>
                <c:pt idx="1">
                  <c:v>6822144344</c:v>
                </c:pt>
                <c:pt idx="2">
                  <c:v>5749208909</c:v>
                </c:pt>
                <c:pt idx="3">
                  <c:v>3656329894</c:v>
                </c:pt>
                <c:pt idx="4">
                  <c:v>2446694841</c:v>
                </c:pt>
                <c:pt idx="5">
                  <c:v>-1214695764</c:v>
                </c:pt>
                <c:pt idx="6">
                  <c:v>-943149233</c:v>
                </c:pt>
                <c:pt idx="7">
                  <c:v>-1617006703</c:v>
                </c:pt>
                <c:pt idx="8">
                  <c:v>-1066202763</c:v>
                </c:pt>
                <c:pt idx="9">
                  <c:v>-4021157060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863-49FA-BBFC-F33194F0D915}"/>
            </c:ext>
          </c:extLst>
        </c:ser>
        <c:ser>
          <c:idx val="11"/>
          <c:order val="8"/>
          <c:tx>
            <c:strRef>
              <c:f>'Balance commerciale IAA'!$L$40</c:f>
              <c:strCache>
                <c:ptCount val="1"/>
                <c:pt idx="0">
                  <c:v>2023</c:v>
                </c:pt>
              </c:strCache>
            </c:strRef>
          </c:tx>
          <c:spPr>
            <a:solidFill>
              <a:schemeClr val="tx2"/>
            </a:solidFill>
            <a:ln>
              <a:noFill/>
            </a:ln>
            <a:effectLst/>
          </c:spPr>
          <c:invertIfNegative val="0"/>
          <c:cat>
            <c:strRef>
              <c:f>'Balance commerciale IAA'!$C$42:$C$51</c:f>
              <c:strCache>
                <c:ptCount val="10"/>
                <c:pt idx="0">
                  <c:v>1. Allemagne</c:v>
                </c:pt>
                <c:pt idx="1">
                  <c:v>2. Royaume-Uni</c:v>
                </c:pt>
                <c:pt idx="2">
                  <c:v>3. France</c:v>
                </c:pt>
                <c:pt idx="3">
                  <c:v>4. Belgique</c:v>
                </c:pt>
                <c:pt idx="4">
                  <c:v>5. Italie</c:v>
                </c:pt>
                <c:pt idx="5">
                  <c:v>5. Afrique du Sud</c:v>
                </c:pt>
                <c:pt idx="6">
                  <c:v>4. Ukraine</c:v>
                </c:pt>
                <c:pt idx="7">
                  <c:v>3. Pérou</c:v>
                </c:pt>
                <c:pt idx="8">
                  <c:v>2. Côte d'Ivoire</c:v>
                </c:pt>
                <c:pt idx="9">
                  <c:v>1. Brésil</c:v>
                </c:pt>
              </c:strCache>
            </c:strRef>
          </c:cat>
          <c:val>
            <c:numRef>
              <c:f>'Balance commerciale IAA'!$L$42:$L$51</c:f>
              <c:numCache>
                <c:formatCode>0</c:formatCode>
                <c:ptCount val="10"/>
                <c:pt idx="0">
                  <c:v>15748771927</c:v>
                </c:pt>
                <c:pt idx="1">
                  <c:v>7149921883</c:v>
                </c:pt>
                <c:pt idx="2">
                  <c:v>6780882396</c:v>
                </c:pt>
                <c:pt idx="3">
                  <c:v>3897757570</c:v>
                </c:pt>
                <c:pt idx="4">
                  <c:v>2800273184</c:v>
                </c:pt>
                <c:pt idx="5">
                  <c:v>-1309954940</c:v>
                </c:pt>
                <c:pt idx="6">
                  <c:v>-721624605</c:v>
                </c:pt>
                <c:pt idx="7">
                  <c:v>-1539378345</c:v>
                </c:pt>
                <c:pt idx="8">
                  <c:v>-1260588950</c:v>
                </c:pt>
                <c:pt idx="9">
                  <c:v>-3762387566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0863-49FA-BBFC-F33194F0D915}"/>
            </c:ext>
          </c:extLst>
        </c:ser>
        <c:ser>
          <c:idx val="12"/>
          <c:order val="9"/>
          <c:tx>
            <c:strRef>
              <c:f>'Balance commerciale IAA'!$M$40</c:f>
              <c:strCache>
                <c:ptCount val="1"/>
                <c:pt idx="0">
                  <c:v>2024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cat>
            <c:strRef>
              <c:f>'Balance commerciale IAA'!$C$42:$C$51</c:f>
              <c:strCache>
                <c:ptCount val="10"/>
                <c:pt idx="0">
                  <c:v>1. Allemagne</c:v>
                </c:pt>
                <c:pt idx="1">
                  <c:v>2. Royaume-Uni</c:v>
                </c:pt>
                <c:pt idx="2">
                  <c:v>3. France</c:v>
                </c:pt>
                <c:pt idx="3">
                  <c:v>4. Belgique</c:v>
                </c:pt>
                <c:pt idx="4">
                  <c:v>5. Italie</c:v>
                </c:pt>
                <c:pt idx="5">
                  <c:v>5. Afrique du Sud</c:v>
                </c:pt>
                <c:pt idx="6">
                  <c:v>4. Ukraine</c:v>
                </c:pt>
                <c:pt idx="7">
                  <c:v>3. Pérou</c:v>
                </c:pt>
                <c:pt idx="8">
                  <c:v>2. Côte d'Ivoire</c:v>
                </c:pt>
                <c:pt idx="9">
                  <c:v>1. Brésil</c:v>
                </c:pt>
              </c:strCache>
            </c:strRef>
          </c:cat>
          <c:val>
            <c:numRef>
              <c:f>'Balance commerciale IAA'!$M$42:$M$51</c:f>
              <c:numCache>
                <c:formatCode>0</c:formatCode>
                <c:ptCount val="10"/>
                <c:pt idx="0">
                  <c:v>17956661987</c:v>
                </c:pt>
                <c:pt idx="1">
                  <c:v>7521140082</c:v>
                </c:pt>
                <c:pt idx="2">
                  <c:v>6884812642</c:v>
                </c:pt>
                <c:pt idx="3">
                  <c:v>4827443359</c:v>
                </c:pt>
                <c:pt idx="4">
                  <c:v>2941003861</c:v>
                </c:pt>
                <c:pt idx="5">
                  <c:v>-1491358219</c:v>
                </c:pt>
                <c:pt idx="6">
                  <c:v>-1581665895</c:v>
                </c:pt>
                <c:pt idx="7">
                  <c:v>-1838841392</c:v>
                </c:pt>
                <c:pt idx="8">
                  <c:v>-2561000273</c:v>
                </c:pt>
                <c:pt idx="9">
                  <c:v>-3592806664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0863-49FA-BBFC-F33194F0D91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72910560"/>
        <c:axId val="472912128"/>
        <c:extLst>
          <c:ext xmlns:c15="http://schemas.microsoft.com/office/drawing/2012/chart" uri="{02D57815-91ED-43cb-92C2-25804820EDAC}">
            <c15:filteredBarSeries>
              <c15:ser>
                <c:idx val="3"/>
                <c:order val="0"/>
                <c:tx>
                  <c:strRef>
                    <c:extLst>
                      <c:ext uri="{02D57815-91ED-43cb-92C2-25804820EDAC}">
                        <c15:formulaRef>
                          <c15:sqref>'Balance commerciale IAA'!$D$40</c15:sqref>
                        </c15:formulaRef>
                      </c:ext>
                    </c:extLst>
                    <c:strCache>
                      <c:ptCount val="1"/>
                      <c:pt idx="0">
                        <c:v>2015</c:v>
                      </c:pt>
                    </c:strCache>
                  </c:strRef>
                </c:tx>
                <c:spPr>
                  <a:solidFill>
                    <a:schemeClr val="accent4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'Balance commerciale IAA'!$C$42:$C$51</c15:sqref>
                        </c15:formulaRef>
                      </c:ext>
                    </c:extLst>
                    <c:strCache>
                      <c:ptCount val="10"/>
                      <c:pt idx="0">
                        <c:v>1. Allemagne</c:v>
                      </c:pt>
                      <c:pt idx="1">
                        <c:v>2. Royaume-Uni</c:v>
                      </c:pt>
                      <c:pt idx="2">
                        <c:v>3. France</c:v>
                      </c:pt>
                      <c:pt idx="3">
                        <c:v>4. Belgique</c:v>
                      </c:pt>
                      <c:pt idx="4">
                        <c:v>5. Italie</c:v>
                      </c:pt>
                      <c:pt idx="5">
                        <c:v>5. Afrique du Sud</c:v>
                      </c:pt>
                      <c:pt idx="6">
                        <c:v>4. Ukraine</c:v>
                      </c:pt>
                      <c:pt idx="7">
                        <c:v>3. Pérou</c:v>
                      </c:pt>
                      <c:pt idx="8">
                        <c:v>2. Côte d'Ivoire</c:v>
                      </c:pt>
                      <c:pt idx="9">
                        <c:v>1. Brésil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'Balance commerciale IAA'!$D$42:$D$51</c15:sqref>
                        </c15:formulaRef>
                      </c:ext>
                    </c:extLst>
                    <c:numCache>
                      <c:formatCode>0</c:formatCode>
                      <c:ptCount val="10"/>
                      <c:pt idx="0">
                        <c:v>11429547964</c:v>
                      </c:pt>
                      <c:pt idx="1">
                        <c:v>5967578359</c:v>
                      </c:pt>
                      <c:pt idx="2">
                        <c:v>3622632564</c:v>
                      </c:pt>
                      <c:pt idx="3">
                        <c:v>1504117818</c:v>
                      </c:pt>
                      <c:pt idx="4">
                        <c:v>1859041109</c:v>
                      </c:pt>
                      <c:pt idx="5">
                        <c:v>-631173393</c:v>
                      </c:pt>
                      <c:pt idx="6">
                        <c:v>-450340394</c:v>
                      </c:pt>
                      <c:pt idx="7">
                        <c:v>-610573321</c:v>
                      </c:pt>
                      <c:pt idx="8">
                        <c:v>-1084519947</c:v>
                      </c:pt>
                      <c:pt idx="9">
                        <c:v>-3156035658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4-0863-49FA-BBFC-F33194F0D915}"/>
                  </c:ext>
                </c:extLst>
              </c15:ser>
            </c15:filteredBarSeries>
            <c15:filteredBarSeries>
              <c15:ser>
                <c:idx val="4"/>
                <c:order val="1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'Balance commerciale IAA'!$E$40</c15:sqref>
                        </c15:formulaRef>
                      </c:ext>
                    </c:extLst>
                    <c:strCache>
                      <c:ptCount val="1"/>
                      <c:pt idx="0">
                        <c:v>2016</c:v>
                      </c:pt>
                    </c:strCache>
                  </c:strRef>
                </c:tx>
                <c:spPr>
                  <a:solidFill>
                    <a:schemeClr val="accent5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'Balance commerciale IAA'!$C$42:$C$51</c15:sqref>
                        </c15:formulaRef>
                      </c:ext>
                    </c:extLst>
                    <c:strCache>
                      <c:ptCount val="10"/>
                      <c:pt idx="0">
                        <c:v>1. Allemagne</c:v>
                      </c:pt>
                      <c:pt idx="1">
                        <c:v>2. Royaume-Uni</c:v>
                      </c:pt>
                      <c:pt idx="2">
                        <c:v>3. France</c:v>
                      </c:pt>
                      <c:pt idx="3">
                        <c:v>4. Belgique</c:v>
                      </c:pt>
                      <c:pt idx="4">
                        <c:v>5. Italie</c:v>
                      </c:pt>
                      <c:pt idx="5">
                        <c:v>5. Afrique du Sud</c:v>
                      </c:pt>
                      <c:pt idx="6">
                        <c:v>4. Ukraine</c:v>
                      </c:pt>
                      <c:pt idx="7">
                        <c:v>3. Pérou</c:v>
                      </c:pt>
                      <c:pt idx="8">
                        <c:v>2. Côte d'Ivoire</c:v>
                      </c:pt>
                      <c:pt idx="9">
                        <c:v>1. Brésil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'Balance commerciale IAA'!$E$42:$E$51</c15:sqref>
                        </c15:formulaRef>
                      </c:ext>
                    </c:extLst>
                    <c:numCache>
                      <c:formatCode>0</c:formatCode>
                      <c:ptCount val="10"/>
                      <c:pt idx="0">
                        <c:v>12470261618</c:v>
                      </c:pt>
                      <c:pt idx="1">
                        <c:v>6472818635</c:v>
                      </c:pt>
                      <c:pt idx="2">
                        <c:v>4701978539</c:v>
                      </c:pt>
                      <c:pt idx="3">
                        <c:v>1748582390</c:v>
                      </c:pt>
                      <c:pt idx="4">
                        <c:v>2100488279</c:v>
                      </c:pt>
                      <c:pt idx="5">
                        <c:v>-656936556</c:v>
                      </c:pt>
                      <c:pt idx="6">
                        <c:v>-407292420</c:v>
                      </c:pt>
                      <c:pt idx="7">
                        <c:v>-756000362</c:v>
                      </c:pt>
                      <c:pt idx="8">
                        <c:v>-1170566734</c:v>
                      </c:pt>
                      <c:pt idx="9">
                        <c:v>-3029644733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5-0863-49FA-BBFC-F33194F0D915}"/>
                  </c:ext>
                </c:extLst>
              </c15:ser>
            </c15:filteredBarSeries>
            <c15:filteredBarSeries>
              <c15:ser>
                <c:idx val="5"/>
                <c:order val="2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'Balance commerciale IAA'!$F$40</c15:sqref>
                        </c15:formulaRef>
                      </c:ext>
                    </c:extLst>
                    <c:strCache>
                      <c:ptCount val="1"/>
                      <c:pt idx="0">
                        <c:v>2017</c:v>
                      </c:pt>
                    </c:strCache>
                  </c:strRef>
                </c:tx>
                <c:spPr>
                  <a:solidFill>
                    <a:schemeClr val="accent6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'Balance commerciale IAA'!$C$42:$C$51</c15:sqref>
                        </c15:formulaRef>
                      </c:ext>
                    </c:extLst>
                    <c:strCache>
                      <c:ptCount val="10"/>
                      <c:pt idx="0">
                        <c:v>1. Allemagne</c:v>
                      </c:pt>
                      <c:pt idx="1">
                        <c:v>2. Royaume-Uni</c:v>
                      </c:pt>
                      <c:pt idx="2">
                        <c:v>3. France</c:v>
                      </c:pt>
                      <c:pt idx="3">
                        <c:v>4. Belgique</c:v>
                      </c:pt>
                      <c:pt idx="4">
                        <c:v>5. Italie</c:v>
                      </c:pt>
                      <c:pt idx="5">
                        <c:v>5. Afrique du Sud</c:v>
                      </c:pt>
                      <c:pt idx="6">
                        <c:v>4. Ukraine</c:v>
                      </c:pt>
                      <c:pt idx="7">
                        <c:v>3. Pérou</c:v>
                      </c:pt>
                      <c:pt idx="8">
                        <c:v>2. Côte d'Ivoire</c:v>
                      </c:pt>
                      <c:pt idx="9">
                        <c:v>1. Brésil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'Balance commerciale IAA'!$F$42:$F$51</c15:sqref>
                        </c15:formulaRef>
                      </c:ext>
                    </c:extLst>
                    <c:numCache>
                      <c:formatCode>0</c:formatCode>
                      <c:ptCount val="10"/>
                      <c:pt idx="0">
                        <c:v>12826795542</c:v>
                      </c:pt>
                      <c:pt idx="1">
                        <c:v>6496698420</c:v>
                      </c:pt>
                      <c:pt idx="2">
                        <c:v>5296013946</c:v>
                      </c:pt>
                      <c:pt idx="3">
                        <c:v>1901514061</c:v>
                      </c:pt>
                      <c:pt idx="4">
                        <c:v>2009060966</c:v>
                      </c:pt>
                      <c:pt idx="5">
                        <c:v>-794269272</c:v>
                      </c:pt>
                      <c:pt idx="6">
                        <c:v>-978431129</c:v>
                      </c:pt>
                      <c:pt idx="7">
                        <c:v>-669399488</c:v>
                      </c:pt>
                      <c:pt idx="8">
                        <c:v>-1249610966</c:v>
                      </c:pt>
                      <c:pt idx="9">
                        <c:v>-2708637574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6-0863-49FA-BBFC-F33194F0D915}"/>
                  </c:ext>
                </c:extLst>
              </c15:ser>
            </c15:filteredBarSeries>
            <c15:filteredBarSeries>
              <c15:ser>
                <c:idx val="6"/>
                <c:order val="3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'Balance commerciale IAA'!$G$40</c15:sqref>
                        </c15:formulaRef>
                      </c:ext>
                    </c:extLst>
                    <c:strCache>
                      <c:ptCount val="1"/>
                      <c:pt idx="0">
                        <c:v>2018</c:v>
                      </c:pt>
                    </c:strCache>
                  </c:strRef>
                </c:tx>
                <c:spPr>
                  <a:solidFill>
                    <a:schemeClr val="accent1">
                      <a:lumMod val="60000"/>
                    </a:schemeClr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'Balance commerciale IAA'!$C$42:$C$51</c15:sqref>
                        </c15:formulaRef>
                      </c:ext>
                    </c:extLst>
                    <c:strCache>
                      <c:ptCount val="10"/>
                      <c:pt idx="0">
                        <c:v>1. Allemagne</c:v>
                      </c:pt>
                      <c:pt idx="1">
                        <c:v>2. Royaume-Uni</c:v>
                      </c:pt>
                      <c:pt idx="2">
                        <c:v>3. France</c:v>
                      </c:pt>
                      <c:pt idx="3">
                        <c:v>4. Belgique</c:v>
                      </c:pt>
                      <c:pt idx="4">
                        <c:v>5. Italie</c:v>
                      </c:pt>
                      <c:pt idx="5">
                        <c:v>5. Afrique du Sud</c:v>
                      </c:pt>
                      <c:pt idx="6">
                        <c:v>4. Ukraine</c:v>
                      </c:pt>
                      <c:pt idx="7">
                        <c:v>3. Pérou</c:v>
                      </c:pt>
                      <c:pt idx="8">
                        <c:v>2. Côte d'Ivoire</c:v>
                      </c:pt>
                      <c:pt idx="9">
                        <c:v>1. Brésil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'Balance commerciale IAA'!$G$42:$G$51</c15:sqref>
                        </c15:formulaRef>
                      </c:ext>
                    </c:extLst>
                    <c:numCache>
                      <c:formatCode>0</c:formatCode>
                      <c:ptCount val="10"/>
                      <c:pt idx="0">
                        <c:v>12850045256</c:v>
                      </c:pt>
                      <c:pt idx="1">
                        <c:v>6407752745</c:v>
                      </c:pt>
                      <c:pt idx="2">
                        <c:v>4723778008</c:v>
                      </c:pt>
                      <c:pt idx="3">
                        <c:v>1730862798</c:v>
                      </c:pt>
                      <c:pt idx="4">
                        <c:v>1904184186</c:v>
                      </c:pt>
                      <c:pt idx="5">
                        <c:v>-837830640</c:v>
                      </c:pt>
                      <c:pt idx="6">
                        <c:v>-694394920</c:v>
                      </c:pt>
                      <c:pt idx="7">
                        <c:v>-770947054</c:v>
                      </c:pt>
                      <c:pt idx="8">
                        <c:v>-1405159726</c:v>
                      </c:pt>
                      <c:pt idx="9">
                        <c:v>-2574338764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7-0863-49FA-BBFC-F33194F0D915}"/>
                  </c:ext>
                </c:extLst>
              </c15:ser>
            </c15:filteredBarSeries>
            <c15:filteredBarSeries>
              <c15:ser>
                <c:idx val="7"/>
                <c:order val="4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'Balance commerciale IAA'!$H$40</c15:sqref>
                        </c15:formulaRef>
                      </c:ext>
                    </c:extLst>
                    <c:strCache>
                      <c:ptCount val="1"/>
                      <c:pt idx="0">
                        <c:v>2019</c:v>
                      </c:pt>
                    </c:strCache>
                  </c:strRef>
                </c:tx>
                <c:spPr>
                  <a:solidFill>
                    <a:schemeClr val="accent2">
                      <a:lumMod val="60000"/>
                    </a:schemeClr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'Balance commerciale IAA'!$C$42:$C$51</c15:sqref>
                        </c15:formulaRef>
                      </c:ext>
                    </c:extLst>
                    <c:strCache>
                      <c:ptCount val="10"/>
                      <c:pt idx="0">
                        <c:v>1. Allemagne</c:v>
                      </c:pt>
                      <c:pt idx="1">
                        <c:v>2. Royaume-Uni</c:v>
                      </c:pt>
                      <c:pt idx="2">
                        <c:v>3. France</c:v>
                      </c:pt>
                      <c:pt idx="3">
                        <c:v>4. Belgique</c:v>
                      </c:pt>
                      <c:pt idx="4">
                        <c:v>5. Italie</c:v>
                      </c:pt>
                      <c:pt idx="5">
                        <c:v>5. Afrique du Sud</c:v>
                      </c:pt>
                      <c:pt idx="6">
                        <c:v>4. Ukraine</c:v>
                      </c:pt>
                      <c:pt idx="7">
                        <c:v>3. Pérou</c:v>
                      </c:pt>
                      <c:pt idx="8">
                        <c:v>2. Côte d'Ivoire</c:v>
                      </c:pt>
                      <c:pt idx="9">
                        <c:v>1. Brésil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'Balance commerciale IAA'!$H$42:$H$51</c15:sqref>
                        </c15:formulaRef>
                      </c:ext>
                    </c:extLst>
                    <c:numCache>
                      <c:formatCode>0</c:formatCode>
                      <c:ptCount val="10"/>
                      <c:pt idx="0">
                        <c:v>13586357810</c:v>
                      </c:pt>
                      <c:pt idx="1">
                        <c:v>6326680842</c:v>
                      </c:pt>
                      <c:pt idx="2">
                        <c:v>4747067315</c:v>
                      </c:pt>
                      <c:pt idx="3">
                        <c:v>2118087969</c:v>
                      </c:pt>
                      <c:pt idx="4">
                        <c:v>1855798151</c:v>
                      </c:pt>
                      <c:pt idx="5">
                        <c:v>-807574322</c:v>
                      </c:pt>
                      <c:pt idx="6">
                        <c:v>-1371584252</c:v>
                      </c:pt>
                      <c:pt idx="7">
                        <c:v>-1052560111</c:v>
                      </c:pt>
                      <c:pt idx="8">
                        <c:v>-1295515770</c:v>
                      </c:pt>
                      <c:pt idx="9">
                        <c:v>-2575598652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8-0863-49FA-BBFC-F33194F0D915}"/>
                  </c:ext>
                </c:extLst>
              </c15:ser>
            </c15:filteredBarSeries>
            <c15:filteredBarSeries>
              <c15:ser>
                <c:idx val="8"/>
                <c:order val="5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'Balance commerciale IAA'!$I$40</c15:sqref>
                        </c15:formulaRef>
                      </c:ext>
                    </c:extLst>
                    <c:strCache>
                      <c:ptCount val="1"/>
                      <c:pt idx="0">
                        <c:v>2020</c:v>
                      </c:pt>
                    </c:strCache>
                  </c:strRef>
                </c:tx>
                <c:spPr>
                  <a:solidFill>
                    <a:schemeClr val="accent3">
                      <a:lumMod val="60000"/>
                    </a:schemeClr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'Balance commerciale IAA'!$C$42:$C$51</c15:sqref>
                        </c15:formulaRef>
                      </c:ext>
                    </c:extLst>
                    <c:strCache>
                      <c:ptCount val="10"/>
                      <c:pt idx="0">
                        <c:v>1. Allemagne</c:v>
                      </c:pt>
                      <c:pt idx="1">
                        <c:v>2. Royaume-Uni</c:v>
                      </c:pt>
                      <c:pt idx="2">
                        <c:v>3. France</c:v>
                      </c:pt>
                      <c:pt idx="3">
                        <c:v>4. Belgique</c:v>
                      </c:pt>
                      <c:pt idx="4">
                        <c:v>5. Italie</c:v>
                      </c:pt>
                      <c:pt idx="5">
                        <c:v>5. Afrique du Sud</c:v>
                      </c:pt>
                      <c:pt idx="6">
                        <c:v>4. Ukraine</c:v>
                      </c:pt>
                      <c:pt idx="7">
                        <c:v>3. Pérou</c:v>
                      </c:pt>
                      <c:pt idx="8">
                        <c:v>2. Côte d'Ivoire</c:v>
                      </c:pt>
                      <c:pt idx="9">
                        <c:v>1. Brésil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'Balance commerciale IAA'!$I$42:$I$51</c15:sqref>
                        </c15:formulaRef>
                      </c:ext>
                    </c:extLst>
                    <c:numCache>
                      <c:formatCode>0</c:formatCode>
                      <c:ptCount val="10"/>
                      <c:pt idx="0">
                        <c:v>14137798695</c:v>
                      </c:pt>
                      <c:pt idx="1">
                        <c:v>6046871396</c:v>
                      </c:pt>
                      <c:pt idx="2">
                        <c:v>4463528576</c:v>
                      </c:pt>
                      <c:pt idx="3">
                        <c:v>2012137740</c:v>
                      </c:pt>
                      <c:pt idx="4">
                        <c:v>1616585939</c:v>
                      </c:pt>
                      <c:pt idx="5">
                        <c:v>-999380736</c:v>
                      </c:pt>
                      <c:pt idx="6">
                        <c:v>-1113511398</c:v>
                      </c:pt>
                      <c:pt idx="7">
                        <c:v>-1230117733</c:v>
                      </c:pt>
                      <c:pt idx="8">
                        <c:v>-1149538168</c:v>
                      </c:pt>
                      <c:pt idx="9">
                        <c:v>-2740544413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9-0863-49FA-BBFC-F33194F0D915}"/>
                  </c:ext>
                </c:extLst>
              </c15:ser>
            </c15:filteredBarSeries>
          </c:ext>
        </c:extLst>
      </c:barChart>
      <c:catAx>
        <c:axId val="4729105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accent6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72912128"/>
        <c:crosses val="autoZero"/>
        <c:auto val="1"/>
        <c:lblAlgn val="ctr"/>
        <c:lblOffset val="100"/>
        <c:noMultiLvlLbl val="0"/>
      </c:catAx>
      <c:valAx>
        <c:axId val="472912128"/>
        <c:scaling>
          <c:orientation val="minMax"/>
          <c:min val="-5000000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72910560"/>
        <c:crosses val="autoZero"/>
        <c:crossBetween val="between"/>
        <c:dispUnits>
          <c:builtInUnit val="billions"/>
          <c:dispUnitsLbl>
            <c:layout/>
            <c:tx>
              <c:rich>
                <a:bodyPr rot="-5400000" spcFirstLastPara="1" vertOverflow="ellipsis" vert="horz" wrap="square" anchor="ctr" anchorCtr="1"/>
                <a:lstStyle/>
                <a:p>
                  <a:pPr>
                    <a:defRPr sz="12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r>
                    <a:rPr lang="en-US"/>
                    <a:t>Milliards (en €)</a:t>
                  </a:r>
                </a:p>
              </c:rich>
            </c:tx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</c:dispUnitsLbl>
        </c:dispUnits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explosion val="5"/>
          <c:dPt>
            <c:idx val="0"/>
            <c:bubble3D val="0"/>
            <c:spPr>
              <a:solidFill>
                <a:srgbClr val="00FF00"/>
              </a:soli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  <c:extLst>
              <c:ext xmlns:c16="http://schemas.microsoft.com/office/drawing/2014/chart" uri="{C3380CC4-5D6E-409C-BE32-E72D297353CC}">
                <c16:uniqueId val="{00000001-7EE4-4B0B-9C5F-159EFB7DE317}"/>
              </c:ext>
            </c:extLst>
          </c:dPt>
          <c:dPt>
            <c:idx val="1"/>
            <c:bubble3D val="0"/>
            <c:spPr>
              <a:solidFill>
                <a:schemeClr val="bg1">
                  <a:lumMod val="95000"/>
                </a:schemeClr>
              </a:soli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  <c:extLst>
              <c:ext xmlns:c16="http://schemas.microsoft.com/office/drawing/2014/chart" uri="{C3380CC4-5D6E-409C-BE32-E72D297353CC}">
                <c16:uniqueId val="{00000003-7EE4-4B0B-9C5F-159EFB7DE317}"/>
              </c:ext>
            </c:extLst>
          </c:dPt>
          <c:dLbls>
            <c:dLbl>
              <c:idx val="0"/>
              <c:layout>
                <c:manualLayout>
                  <c:x val="-2.4402326214539179E-3"/>
                  <c:y val="2.0387520367293539E-2"/>
                </c:manualLayout>
              </c:layout>
              <c:tx>
                <c:rich>
                  <a:bodyPr rot="0" spcFirstLastPara="1" vertOverflow="ellipsis" vert="horz" wrap="square" anchor="ctr" anchorCtr="1"/>
                  <a:lstStyle/>
                  <a:p>
                    <a:pPr>
                      <a:defRPr sz="800" b="1" i="0" u="none" strike="noStrike" kern="1200" baseline="0">
                        <a:solidFill>
                          <a:srgbClr val="00FF00"/>
                        </a:solidFill>
                        <a:latin typeface="Marianne" panose="02000000000000000000" pitchFamily="50" charset="0"/>
                        <a:ea typeface="+mn-ea"/>
                        <a:cs typeface="+mn-cs"/>
                      </a:defRPr>
                    </a:pPr>
                    <a:r>
                      <a:rPr lang="fr-FR" b="1">
                        <a:solidFill>
                          <a:srgbClr val="00FF00"/>
                        </a:solidFill>
                      </a:rPr>
                      <a:t>Importations néerlandaises de produits agricoles et agro-alimentaires</a:t>
                    </a:r>
                    <a:r>
                      <a:rPr lang="fr-FR" b="1" baseline="0">
                        <a:solidFill>
                          <a:srgbClr val="00FF00"/>
                        </a:solidFill>
                      </a:rPr>
                      <a:t>
</a:t>
                    </a:r>
                    <a:fld id="{E8DB93E4-A251-4743-90E0-151A16E9AAF3}" type="VALUE">
                      <a:rPr lang="fr-FR" b="1" baseline="0">
                        <a:solidFill>
                          <a:srgbClr val="00FF00"/>
                        </a:solidFill>
                      </a:rPr>
                      <a:pPr>
                        <a:defRPr b="1">
                          <a:solidFill>
                            <a:srgbClr val="00FF00"/>
                          </a:solidFill>
                        </a:defRPr>
                      </a:pPr>
                      <a:t>[VALEUR]</a:t>
                    </a:fld>
                    <a:endParaRPr lang="fr-FR" b="1" baseline="0">
                      <a:solidFill>
                        <a:srgbClr val="00FF00"/>
                      </a:solidFill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800" b="1" i="0" u="none" strike="noStrike" kern="1200" baseline="0">
                      <a:solidFill>
                        <a:srgbClr val="00FF00"/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725879648488595"/>
                      <c:h val="0.26748216106014266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7EE4-4B0B-9C5F-159EFB7DE317}"/>
                </c:ext>
              </c:extLst>
            </c:dLbl>
            <c:dLbl>
              <c:idx val="1"/>
              <c:layout>
                <c:manualLayout>
                  <c:x val="0.54557366243687544"/>
                  <c:y val="0.28950050968399577"/>
                </c:manualLayout>
              </c:layout>
              <c:tx>
                <c:rich>
                  <a:bodyPr rot="0" spcFirstLastPara="1" vertOverflow="ellipsis" vert="horz" wrap="square" anchor="ctr" anchorCtr="1"/>
                  <a:lstStyle/>
                  <a:p>
                    <a:pPr>
                      <a:defRPr sz="800" b="1" i="0" u="none" strike="noStrike" kern="1200" baseline="0">
                        <a:solidFill>
                          <a:schemeClr val="bg1"/>
                        </a:solidFill>
                        <a:latin typeface="Marianne" panose="02000000000000000000" pitchFamily="50" charset="0"/>
                        <a:ea typeface="+mn-ea"/>
                        <a:cs typeface="+mn-cs"/>
                      </a:defRPr>
                    </a:pPr>
                    <a:r>
                      <a:rPr lang="en-US">
                        <a:solidFill>
                          <a:schemeClr val="bg1"/>
                        </a:solidFill>
                      </a:rPr>
                      <a:t>Autres importations</a:t>
                    </a:r>
                    <a:r>
                      <a:rPr lang="en-US" baseline="0">
                        <a:solidFill>
                          <a:schemeClr val="bg1"/>
                        </a:solidFill>
                      </a:rPr>
                      <a:t>
</a:t>
                    </a:r>
                    <a:fld id="{342735B4-C76C-480C-8A59-49DB0C3EF3B8}" type="VALUE">
                      <a:rPr lang="en-US" baseline="0">
                        <a:solidFill>
                          <a:schemeClr val="bg1"/>
                        </a:solidFill>
                      </a:rPr>
                      <a:pPr>
                        <a:defRPr b="1">
                          <a:solidFill>
                            <a:schemeClr val="bg1"/>
                          </a:solidFill>
                        </a:defRPr>
                      </a:pPr>
                      <a:t>[VALEUR]</a:t>
                    </a:fld>
                    <a:endParaRPr lang="en-US" baseline="0">
                      <a:solidFill>
                        <a:schemeClr val="bg1"/>
                      </a:solidFill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800" b="1" i="0" u="none" strike="noStrike" kern="1200" baseline="0">
                      <a:solidFill>
                        <a:schemeClr val="bg1"/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7EE4-4B0B-9C5F-159EFB7DE31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  <c:dLblPos val="outEnd"/>
            <c:showLegendKey val="0"/>
            <c:showVal val="1"/>
            <c:showCatName val="1"/>
            <c:showSerName val="0"/>
            <c:showPercent val="0"/>
            <c:showBubbleSize val="0"/>
            <c:separator>
</c:separator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extLst>
                <c:ext xmlns:c15="http://schemas.microsoft.com/office/drawing/2012/chart" uri="{02D57815-91ED-43cb-92C2-25804820EDAC}">
                  <c15:fullRef>
                    <c15:sqref>'Import. IAA'!$C$31:$C$33</c15:sqref>
                  </c15:fullRef>
                </c:ext>
              </c:extLst>
              <c:f>'Import. IAA'!$C$32:$C$33</c:f>
              <c:strCache>
                <c:ptCount val="2"/>
                <c:pt idx="0">
                  <c:v>Produits agricoles et agro-alimentaires</c:v>
                </c:pt>
                <c:pt idx="1">
                  <c:v>Autres</c:v>
                </c:pt>
              </c:strCache>
            </c:strRef>
          </c:cat>
          <c:val>
            <c:numRef>
              <c:extLst>
                <c:ext xmlns:c15="http://schemas.microsoft.com/office/drawing/2012/chart" uri="{02D57815-91ED-43cb-92C2-25804820EDAC}">
                  <c15:fullRef>
                    <c15:sqref>'Import. IAA'!$M$31:$M$33</c15:sqref>
                  </c15:fullRef>
                </c:ext>
              </c:extLst>
              <c:f>'Import. IAA'!$M$32:$M$33</c:f>
              <c:numCache>
                <c:formatCode>0%</c:formatCode>
                <c:ptCount val="2"/>
                <c:pt idx="0">
                  <c:v>0.23021563459009559</c:v>
                </c:pt>
                <c:pt idx="1">
                  <c:v>0.76978436540990436</c:v>
                </c:pt>
              </c:numCache>
            </c:numRef>
          </c:val>
          <c:extLst>
            <c:ext xmlns:c15="http://schemas.microsoft.com/office/drawing/2012/chart" uri="{02D57815-91ED-43cb-92C2-25804820EDAC}">
              <c15:categoryFilterExceptions/>
            </c:ext>
            <c:ext xmlns:c16="http://schemas.microsoft.com/office/drawing/2014/chart" uri="{C3380CC4-5D6E-409C-BE32-E72D297353CC}">
              <c16:uniqueId val="{00000004-7EE4-4B0B-9C5F-159EFB7DE31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4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8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5"/>
          <c:order val="5"/>
          <c:tx>
            <c:strRef>
              <c:f>'Import. IAA'!$C$43</c:f>
              <c:strCache>
                <c:ptCount val="1"/>
                <c:pt idx="0">
                  <c:v>France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tx2">
                  <a:lumMod val="20000"/>
                  <a:lumOff val="8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0901-4840-B80D-399EE21D05C3}"/>
              </c:ext>
            </c:extLst>
          </c:dPt>
          <c:dPt>
            <c:idx val="1"/>
            <c:invertIfNegative val="0"/>
            <c:bubble3D val="0"/>
            <c:spPr>
              <a:solidFill>
                <a:schemeClr val="tx2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0901-4840-B80D-399EE21D05C3}"/>
              </c:ext>
            </c:extLst>
          </c:dPt>
          <c:dPt>
            <c:idx val="2"/>
            <c:invertIfNegative val="0"/>
            <c:bubble3D val="0"/>
            <c:spPr>
              <a:solidFill>
                <a:schemeClr val="tx2">
                  <a:lumMod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0901-4840-B80D-399EE21D05C3}"/>
              </c:ext>
            </c:extLst>
          </c:dPt>
          <c:dPt>
            <c:idx val="3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0901-4840-B80D-399EE21D05C3}"/>
              </c:ext>
            </c:extLst>
          </c:dPt>
          <c:cat>
            <c:strRef>
              <c:f>'Import. IAA'!$J$38:$M$38</c:f>
              <c:strCache>
                <c:ptCount val="4"/>
                <c:pt idx="0">
                  <c:v>2021</c:v>
                </c:pt>
                <c:pt idx="1">
                  <c:v>2022</c:v>
                </c:pt>
                <c:pt idx="2">
                  <c:v>2023</c:v>
                </c:pt>
                <c:pt idx="3">
                  <c:v>2024</c:v>
                </c:pt>
              </c:strCache>
            </c:strRef>
          </c:cat>
          <c:val>
            <c:numRef>
              <c:f>'Import. IAA'!$J$43:$M$43</c:f>
              <c:numCache>
                <c:formatCode>0</c:formatCode>
                <c:ptCount val="4"/>
                <c:pt idx="0">
                  <c:v>4476583615</c:v>
                </c:pt>
                <c:pt idx="1">
                  <c:v>5498251480</c:v>
                </c:pt>
                <c:pt idx="2">
                  <c:v>4952722320</c:v>
                </c:pt>
                <c:pt idx="3">
                  <c:v>4951934699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0901-4840-B80D-399EE21D05C3}"/>
            </c:ext>
          </c:extLst>
        </c:ser>
        <c:ser>
          <c:idx val="11"/>
          <c:order val="11"/>
          <c:tx>
            <c:strRef>
              <c:f>'Import. IAA'!#REF!</c:f>
              <c:strCache>
                <c:ptCount val="1"/>
                <c:pt idx="0">
                  <c:v>#REF!</c:v>
                </c:pt>
              </c:strCache>
              <c:extLst xmlns:c15="http://schemas.microsoft.com/office/drawing/2012/chart"/>
            </c:strRef>
          </c:tx>
          <c:spPr>
            <a:solidFill>
              <a:schemeClr val="accent6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numRef>
              <c:f>'[2]Import. IAA'!$M$38:$P$38</c:f>
              <c:numCache>
                <c:formatCode>General</c:formatCode>
                <c:ptCount val="4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</c:numCache>
              <c:extLst/>
            </c:numRef>
          </c:cat>
          <c:val>
            <c:numRef>
              <c:f>'Import. IAA'!#REF!</c:f>
              <c:extLst xmlns:c15="http://schemas.microsoft.com/office/drawing/2012/chart"/>
            </c:numRef>
          </c:val>
          <c:extLst>
            <c:ext xmlns:c16="http://schemas.microsoft.com/office/drawing/2014/chart" uri="{C3380CC4-5D6E-409C-BE32-E72D297353CC}">
              <c16:uniqueId val="{00000009-0901-4840-B80D-399EE21D05C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5"/>
        <c:overlap val="-27"/>
        <c:axId val="476110344"/>
        <c:axId val="472911736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'Import. IAA'!$C$39</c15:sqref>
                        </c15:formulaRef>
                      </c:ext>
                    </c:extLst>
                    <c:strCache>
                      <c:ptCount val="1"/>
                      <c:pt idx="0">
                        <c:v>Monde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'Import. IAA'!$J$38:$M$38</c15:sqref>
                        </c15:formulaRef>
                      </c:ext>
                    </c:extLst>
                    <c:strCache>
                      <c:ptCount val="4"/>
                      <c:pt idx="0">
                        <c:v>2021</c:v>
                      </c:pt>
                      <c:pt idx="1">
                        <c:v>2022</c:v>
                      </c:pt>
                      <c:pt idx="2">
                        <c:v>2023</c:v>
                      </c:pt>
                      <c:pt idx="3">
                        <c:v>2024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'Import. IAA'!$J$39:$M$39</c15:sqref>
                        </c15:formulaRef>
                      </c:ext>
                    </c:extLst>
                    <c:numCache>
                      <c:formatCode>0</c:formatCode>
                      <c:ptCount val="4"/>
                      <c:pt idx="0">
                        <c:v>72460496119</c:v>
                      </c:pt>
                      <c:pt idx="1">
                        <c:v>89066426414</c:v>
                      </c:pt>
                      <c:pt idx="2">
                        <c:v>86560260594</c:v>
                      </c:pt>
                      <c:pt idx="3">
                        <c:v>91967229169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A-0901-4840-B80D-399EE21D05C3}"/>
                  </c:ext>
                </c:extLst>
              </c15:ser>
            </c15:filteredBarSeries>
            <c15:filteredBarSeries>
              <c15:ser>
                <c:idx val="1"/>
                <c:order val="1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IAA'!$C$41</c15:sqref>
                        </c15:formulaRef>
                      </c:ext>
                    </c:extLst>
                    <c:strCache>
                      <c:ptCount val="1"/>
                      <c:pt idx="0">
                        <c:v>Allemagne</c:v>
                      </c:pt>
                    </c:strCache>
                  </c:strRef>
                </c:tx>
                <c:spPr>
                  <a:solidFill>
                    <a:schemeClr val="accent2"/>
                  </a:solidFill>
                  <a:ln>
                    <a:noFill/>
                  </a:ln>
                  <a:effectLst/>
                </c:spPr>
                <c:invertIfNegative val="0"/>
                <c:dPt>
                  <c:idx val="0"/>
                  <c:invertIfNegative val="0"/>
                  <c:bubble3D val="0"/>
                  <c:spPr>
                    <a:solidFill>
                      <a:schemeClr val="tx2">
                        <a:lumMod val="20000"/>
                        <a:lumOff val="80000"/>
                      </a:schemeClr>
                    </a:solidFill>
                    <a:ln>
                      <a:noFill/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0C-0901-4840-B80D-399EE21D05C3}"/>
                    </c:ext>
                  </c:extLst>
                </c:dPt>
                <c:dPt>
                  <c:idx val="1"/>
                  <c:invertIfNegative val="0"/>
                  <c:bubble3D val="0"/>
                  <c:spPr>
                    <a:solidFill>
                      <a:schemeClr val="tx2">
                        <a:lumMod val="60000"/>
                        <a:lumOff val="40000"/>
                      </a:schemeClr>
                    </a:solidFill>
                    <a:ln>
                      <a:noFill/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0E-0901-4840-B80D-399EE21D05C3}"/>
                    </c:ext>
                  </c:extLst>
                </c:dPt>
                <c:dPt>
                  <c:idx val="2"/>
                  <c:invertIfNegative val="0"/>
                  <c:bubble3D val="0"/>
                  <c:spPr>
                    <a:solidFill>
                      <a:schemeClr val="tx2"/>
                    </a:solidFill>
                    <a:ln>
                      <a:noFill/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10-0901-4840-B80D-399EE21D05C3}"/>
                    </c:ext>
                  </c:extLst>
                </c:dPt>
                <c:dPt>
                  <c:idx val="3"/>
                  <c:invertIfNegative val="0"/>
                  <c:bubble3D val="0"/>
                  <c:spPr>
                    <a:solidFill>
                      <a:srgbClr val="FF0000"/>
                    </a:solidFill>
                    <a:ln>
                      <a:noFill/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12-0901-4840-B80D-399EE21D05C3}"/>
                    </c:ext>
                  </c:extLst>
                </c:dPt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IAA'!$J$38:$M$38</c15:sqref>
                        </c15:formulaRef>
                      </c:ext>
                    </c:extLst>
                    <c:strCache>
                      <c:ptCount val="4"/>
                      <c:pt idx="0">
                        <c:v>2021</c:v>
                      </c:pt>
                      <c:pt idx="1">
                        <c:v>2022</c:v>
                      </c:pt>
                      <c:pt idx="2">
                        <c:v>2023</c:v>
                      </c:pt>
                      <c:pt idx="3">
                        <c:v>2024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IAA'!$J$45:$M$45</c15:sqref>
                        </c15:formulaRef>
                      </c:ext>
                    </c:extLst>
                    <c:numCache>
                      <c:formatCode>0</c:formatCode>
                      <c:ptCount val="4"/>
                      <c:pt idx="0">
                        <c:v>2836977403</c:v>
                      </c:pt>
                      <c:pt idx="1">
                        <c:v>3322627721</c:v>
                      </c:pt>
                      <c:pt idx="2">
                        <c:v>3465484785</c:v>
                      </c:pt>
                      <c:pt idx="3">
                        <c:v>3363682940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13-0901-4840-B80D-399EE21D05C3}"/>
                  </c:ext>
                </c:extLst>
              </c15:ser>
            </c15:filteredBarSeries>
            <c15:filteredBarSeries>
              <c15:ser>
                <c:idx val="2"/>
                <c:order val="2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IAA'!$C$42</c15:sqref>
                        </c15:formulaRef>
                      </c:ext>
                    </c:extLst>
                    <c:strCache>
                      <c:ptCount val="1"/>
                      <c:pt idx="0">
                        <c:v>Belgique</c:v>
                      </c:pt>
                    </c:strCache>
                  </c:strRef>
                </c:tx>
                <c:spPr>
                  <a:solidFill>
                    <a:schemeClr val="accent3"/>
                  </a:solidFill>
                  <a:ln>
                    <a:noFill/>
                  </a:ln>
                  <a:effectLst/>
                </c:spPr>
                <c:invertIfNegative val="0"/>
                <c:dPt>
                  <c:idx val="0"/>
                  <c:invertIfNegative val="0"/>
                  <c:bubble3D val="0"/>
                  <c:spPr>
                    <a:solidFill>
                      <a:schemeClr val="tx2">
                        <a:lumMod val="20000"/>
                        <a:lumOff val="80000"/>
                      </a:schemeClr>
                    </a:solidFill>
                    <a:ln>
                      <a:noFill/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15-0901-4840-B80D-399EE21D05C3}"/>
                    </c:ext>
                  </c:extLst>
                </c:dPt>
                <c:dPt>
                  <c:idx val="1"/>
                  <c:invertIfNegative val="0"/>
                  <c:bubble3D val="0"/>
                  <c:spPr>
                    <a:solidFill>
                      <a:schemeClr val="tx2">
                        <a:lumMod val="60000"/>
                        <a:lumOff val="40000"/>
                      </a:schemeClr>
                    </a:solidFill>
                    <a:ln>
                      <a:noFill/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17-0901-4840-B80D-399EE21D05C3}"/>
                    </c:ext>
                  </c:extLst>
                </c:dPt>
                <c:dPt>
                  <c:idx val="2"/>
                  <c:invertIfNegative val="0"/>
                  <c:bubble3D val="0"/>
                  <c:spPr>
                    <a:solidFill>
                      <a:schemeClr val="tx2"/>
                    </a:solidFill>
                    <a:ln>
                      <a:noFill/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19-0901-4840-B80D-399EE21D05C3}"/>
                    </c:ext>
                  </c:extLst>
                </c:dPt>
                <c:dPt>
                  <c:idx val="3"/>
                  <c:invertIfNegative val="0"/>
                  <c:bubble3D val="0"/>
                  <c:spPr>
                    <a:solidFill>
                      <a:srgbClr val="FF0000"/>
                    </a:solidFill>
                    <a:ln>
                      <a:noFill/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1B-0901-4840-B80D-399EE21D05C3}"/>
                    </c:ext>
                  </c:extLst>
                </c:dPt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IAA'!$J$38:$M$38</c15:sqref>
                        </c15:formulaRef>
                      </c:ext>
                    </c:extLst>
                    <c:strCache>
                      <c:ptCount val="4"/>
                      <c:pt idx="0">
                        <c:v>2021</c:v>
                      </c:pt>
                      <c:pt idx="1">
                        <c:v>2022</c:v>
                      </c:pt>
                      <c:pt idx="2">
                        <c:v>2023</c:v>
                      </c:pt>
                      <c:pt idx="3">
                        <c:v>2024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IAA'!$J$42:$M$42</c15:sqref>
                        </c15:formulaRef>
                      </c:ext>
                    </c:extLst>
                    <c:numCache>
                      <c:formatCode>0</c:formatCode>
                      <c:ptCount val="4"/>
                      <c:pt idx="0">
                        <c:v>9068134963</c:v>
                      </c:pt>
                      <c:pt idx="1">
                        <c:v>10762507471</c:v>
                      </c:pt>
                      <c:pt idx="2">
                        <c:v>11286278503</c:v>
                      </c:pt>
                      <c:pt idx="3">
                        <c:v>11592594846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1C-0901-4840-B80D-399EE21D05C3}"/>
                  </c:ext>
                </c:extLst>
              </c15:ser>
            </c15:filteredBarSeries>
            <c15:filteredBarSeries>
              <c15:ser>
                <c:idx val="3"/>
                <c:order val="3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IAA'!$C$43</c15:sqref>
                        </c15:formulaRef>
                      </c:ext>
                    </c:extLst>
                    <c:strCache>
                      <c:ptCount val="1"/>
                      <c:pt idx="0">
                        <c:v>France</c:v>
                      </c:pt>
                    </c:strCache>
                  </c:strRef>
                </c:tx>
                <c:spPr>
                  <a:solidFill>
                    <a:schemeClr val="accent4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IAA'!$J$38:$M$38</c15:sqref>
                        </c15:formulaRef>
                      </c:ext>
                    </c:extLst>
                    <c:strCache>
                      <c:ptCount val="4"/>
                      <c:pt idx="0">
                        <c:v>2021</c:v>
                      </c:pt>
                      <c:pt idx="1">
                        <c:v>2022</c:v>
                      </c:pt>
                      <c:pt idx="2">
                        <c:v>2023</c:v>
                      </c:pt>
                      <c:pt idx="3">
                        <c:v>2024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IAA'!$J$43:$M$43</c15:sqref>
                        </c15:formulaRef>
                      </c:ext>
                    </c:extLst>
                    <c:numCache>
                      <c:formatCode>0</c:formatCode>
                      <c:ptCount val="4"/>
                      <c:pt idx="0">
                        <c:v>4476583615</c:v>
                      </c:pt>
                      <c:pt idx="1">
                        <c:v>5498251480</c:v>
                      </c:pt>
                      <c:pt idx="2">
                        <c:v>4952722320</c:v>
                      </c:pt>
                      <c:pt idx="3">
                        <c:v>4951934699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1D-0901-4840-B80D-399EE21D05C3}"/>
                  </c:ext>
                </c:extLst>
              </c15:ser>
            </c15:filteredBarSeries>
            <c15:filteredBarSeries>
              <c15:ser>
                <c:idx val="4"/>
                <c:order val="4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IAA'!$C$44</c15:sqref>
                        </c15:formulaRef>
                      </c:ext>
                    </c:extLst>
                    <c:strCache>
                      <c:ptCount val="1"/>
                      <c:pt idx="0">
                        <c:v>Brésil</c:v>
                      </c:pt>
                    </c:strCache>
                  </c:strRef>
                </c:tx>
                <c:spPr>
                  <a:solidFill>
                    <a:schemeClr val="accent5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IAA'!$J$38:$M$38</c15:sqref>
                        </c15:formulaRef>
                      </c:ext>
                    </c:extLst>
                    <c:strCache>
                      <c:ptCount val="4"/>
                      <c:pt idx="0">
                        <c:v>2021</c:v>
                      </c:pt>
                      <c:pt idx="1">
                        <c:v>2022</c:v>
                      </c:pt>
                      <c:pt idx="2">
                        <c:v>2023</c:v>
                      </c:pt>
                      <c:pt idx="3">
                        <c:v>2024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IAA'!$J$44:$M$44</c15:sqref>
                        </c15:formulaRef>
                      </c:ext>
                    </c:extLst>
                    <c:numCache>
                      <c:formatCode>0</c:formatCode>
                      <c:ptCount val="4"/>
                      <c:pt idx="0">
                        <c:v>3395863294</c:v>
                      </c:pt>
                      <c:pt idx="1">
                        <c:v>4294168764</c:v>
                      </c:pt>
                      <c:pt idx="2">
                        <c:v>4055663630</c:v>
                      </c:pt>
                      <c:pt idx="3">
                        <c:v>3930330026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1E-0901-4840-B80D-399EE21D05C3}"/>
                  </c:ext>
                </c:extLst>
              </c15:ser>
            </c15:filteredBarSeries>
            <c15:filteredBarSeries>
              <c15:ser>
                <c:idx val="6"/>
                <c:order val="6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IAA'!$C$46</c15:sqref>
                        </c15:formulaRef>
                      </c:ext>
                    </c:extLst>
                    <c:strCache>
                      <c:ptCount val="1"/>
                      <c:pt idx="0">
                        <c:v>Pologne</c:v>
                      </c:pt>
                    </c:strCache>
                  </c:strRef>
                </c:tx>
                <c:spPr>
                  <a:solidFill>
                    <a:schemeClr val="accent1">
                      <a:lumMod val="60000"/>
                    </a:schemeClr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IAA'!$J$38:$M$38</c15:sqref>
                        </c15:formulaRef>
                      </c:ext>
                    </c:extLst>
                    <c:strCache>
                      <c:ptCount val="4"/>
                      <c:pt idx="0">
                        <c:v>2021</c:v>
                      </c:pt>
                      <c:pt idx="1">
                        <c:v>2022</c:v>
                      </c:pt>
                      <c:pt idx="2">
                        <c:v>2023</c:v>
                      </c:pt>
                      <c:pt idx="3">
                        <c:v>2024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IAA'!$J$46:$M$46</c15:sqref>
                        </c15:formulaRef>
                      </c:ext>
                    </c:extLst>
                    <c:numCache>
                      <c:formatCode>0</c:formatCode>
                      <c:ptCount val="4"/>
                      <c:pt idx="0">
                        <c:v>2080720177</c:v>
                      </c:pt>
                      <c:pt idx="1">
                        <c:v>2940081100</c:v>
                      </c:pt>
                      <c:pt idx="2">
                        <c:v>3082395470</c:v>
                      </c:pt>
                      <c:pt idx="3">
                        <c:v>2931094778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1F-0901-4840-B80D-399EE21D05C3}"/>
                  </c:ext>
                </c:extLst>
              </c15:ser>
            </c15:filteredBarSeries>
            <c15:filteredBarSeries>
              <c15:ser>
                <c:idx val="7"/>
                <c:order val="7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IAA'!$C$47</c15:sqref>
                        </c15:formulaRef>
                      </c:ext>
                    </c:extLst>
                    <c:strCache>
                      <c:ptCount val="1"/>
                      <c:pt idx="0">
                        <c:v>États-Unis</c:v>
                      </c:pt>
                    </c:strCache>
                  </c:strRef>
                </c:tx>
                <c:spPr>
                  <a:solidFill>
                    <a:schemeClr val="accent2">
                      <a:lumMod val="60000"/>
                    </a:schemeClr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IAA'!$J$38:$M$38</c15:sqref>
                        </c15:formulaRef>
                      </c:ext>
                    </c:extLst>
                    <c:strCache>
                      <c:ptCount val="4"/>
                      <c:pt idx="0">
                        <c:v>2021</c:v>
                      </c:pt>
                      <c:pt idx="1">
                        <c:v>2022</c:v>
                      </c:pt>
                      <c:pt idx="2">
                        <c:v>2023</c:v>
                      </c:pt>
                      <c:pt idx="3">
                        <c:v>2024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IAA'!$J$47:$M$47</c15:sqref>
                        </c15:formulaRef>
                      </c:ext>
                    </c:extLst>
                    <c:numCache>
                      <c:formatCode>0</c:formatCode>
                      <c:ptCount val="4"/>
                      <c:pt idx="0">
                        <c:v>2275561241</c:v>
                      </c:pt>
                      <c:pt idx="1">
                        <c:v>3296978527</c:v>
                      </c:pt>
                      <c:pt idx="2">
                        <c:v>2847480584</c:v>
                      </c:pt>
                      <c:pt idx="3">
                        <c:v>2786197624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20-0901-4840-B80D-399EE21D05C3}"/>
                  </c:ext>
                </c:extLst>
              </c15:ser>
            </c15:filteredBarSeries>
            <c15:filteredBarSeries>
              <c15:ser>
                <c:idx val="8"/>
                <c:order val="8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IAA'!$C$48</c15:sqref>
                        </c15:formulaRef>
                      </c:ext>
                    </c:extLst>
                    <c:strCache>
                      <c:ptCount val="1"/>
                      <c:pt idx="0">
                        <c:v>Côte d'Ivoire</c:v>
                      </c:pt>
                    </c:strCache>
                  </c:strRef>
                </c:tx>
                <c:spPr>
                  <a:solidFill>
                    <a:schemeClr val="accent3">
                      <a:lumMod val="60000"/>
                    </a:schemeClr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IAA'!$J$38:$M$38</c15:sqref>
                        </c15:formulaRef>
                      </c:ext>
                    </c:extLst>
                    <c:strCache>
                      <c:ptCount val="4"/>
                      <c:pt idx="0">
                        <c:v>2021</c:v>
                      </c:pt>
                      <c:pt idx="1">
                        <c:v>2022</c:v>
                      </c:pt>
                      <c:pt idx="2">
                        <c:v>2023</c:v>
                      </c:pt>
                      <c:pt idx="3">
                        <c:v>2024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IAA'!$J$48:$M$48</c15:sqref>
                        </c15:formulaRef>
                      </c:ext>
                    </c:extLst>
                    <c:numCache>
                      <c:formatCode>0</c:formatCode>
                      <c:ptCount val="4"/>
                      <c:pt idx="0">
                        <c:v>1163518704</c:v>
                      </c:pt>
                      <c:pt idx="1">
                        <c:v>1223536651</c:v>
                      </c:pt>
                      <c:pt idx="2">
                        <c:v>1417550769</c:v>
                      </c:pt>
                      <c:pt idx="3">
                        <c:v>2714064530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21-0901-4840-B80D-399EE21D05C3}"/>
                  </c:ext>
                </c:extLst>
              </c15:ser>
            </c15:filteredBarSeries>
            <c15:filteredBarSeries>
              <c15:ser>
                <c:idx val="9"/>
                <c:order val="9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IAA'!$C$49</c15:sqref>
                        </c15:formulaRef>
                      </c:ext>
                    </c:extLst>
                    <c:strCache>
                      <c:ptCount val="1"/>
                      <c:pt idx="0">
                        <c:v>Italie</c:v>
                      </c:pt>
                    </c:strCache>
                  </c:strRef>
                </c:tx>
                <c:spPr>
                  <a:solidFill>
                    <a:schemeClr val="accent4">
                      <a:lumMod val="60000"/>
                    </a:schemeClr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IAA'!$J$38:$M$38</c15:sqref>
                        </c15:formulaRef>
                      </c:ext>
                    </c:extLst>
                    <c:strCache>
                      <c:ptCount val="4"/>
                      <c:pt idx="0">
                        <c:v>2021</c:v>
                      </c:pt>
                      <c:pt idx="1">
                        <c:v>2022</c:v>
                      </c:pt>
                      <c:pt idx="2">
                        <c:v>2023</c:v>
                      </c:pt>
                      <c:pt idx="3">
                        <c:v>2024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IAA'!$J$49:$M$49</c15:sqref>
                        </c15:formulaRef>
                      </c:ext>
                    </c:extLst>
                    <c:numCache>
                      <c:formatCode>0</c:formatCode>
                      <c:ptCount val="4"/>
                      <c:pt idx="0">
                        <c:v>2092260968</c:v>
                      </c:pt>
                      <c:pt idx="1">
                        <c:v>2522386455</c:v>
                      </c:pt>
                      <c:pt idx="2">
                        <c:v>2451156519</c:v>
                      </c:pt>
                      <c:pt idx="3">
                        <c:v>2478941949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22-0901-4840-B80D-399EE21D05C3}"/>
                  </c:ext>
                </c:extLst>
              </c15:ser>
            </c15:filteredBarSeries>
            <c15:filteredBarSeries>
              <c15:ser>
                <c:idx val="10"/>
                <c:order val="10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IAA'!$C$50</c15:sqref>
                        </c15:formulaRef>
                      </c:ext>
                    </c:extLst>
                    <c:strCache>
                      <c:ptCount val="1"/>
                      <c:pt idx="0">
                        <c:v>Chine</c:v>
                      </c:pt>
                    </c:strCache>
                  </c:strRef>
                </c:tx>
                <c:spPr>
                  <a:solidFill>
                    <a:schemeClr val="accent5">
                      <a:lumMod val="60000"/>
                    </a:schemeClr>
                  </a:solidFill>
                  <a:ln>
                    <a:noFill/>
                  </a:ln>
                  <a:effectLst/>
                </c:spPr>
                <c:invertIfNegative val="0"/>
                <c:dPt>
                  <c:idx val="0"/>
                  <c:invertIfNegative val="0"/>
                  <c:bubble3D val="0"/>
                  <c:spPr>
                    <a:solidFill>
                      <a:schemeClr val="tx2">
                        <a:lumMod val="20000"/>
                        <a:lumOff val="80000"/>
                      </a:schemeClr>
                    </a:solidFill>
                    <a:ln>
                      <a:noFill/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24-0901-4840-B80D-399EE21D05C3}"/>
                    </c:ext>
                  </c:extLst>
                </c:dPt>
                <c:dPt>
                  <c:idx val="1"/>
                  <c:invertIfNegative val="0"/>
                  <c:bubble3D val="0"/>
                  <c:spPr>
                    <a:solidFill>
                      <a:schemeClr val="tx2">
                        <a:lumMod val="60000"/>
                        <a:lumOff val="40000"/>
                      </a:schemeClr>
                    </a:solidFill>
                    <a:ln>
                      <a:noFill/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26-0901-4840-B80D-399EE21D05C3}"/>
                    </c:ext>
                  </c:extLst>
                </c:dPt>
                <c:dPt>
                  <c:idx val="2"/>
                  <c:invertIfNegative val="0"/>
                  <c:bubble3D val="0"/>
                  <c:spPr>
                    <a:solidFill>
                      <a:schemeClr val="tx2"/>
                    </a:solidFill>
                    <a:ln>
                      <a:noFill/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28-0901-4840-B80D-399EE21D05C3}"/>
                    </c:ext>
                  </c:extLst>
                </c:dPt>
                <c:dPt>
                  <c:idx val="3"/>
                  <c:invertIfNegative val="0"/>
                  <c:bubble3D val="0"/>
                  <c:spPr>
                    <a:solidFill>
                      <a:srgbClr val="FF0000"/>
                    </a:solidFill>
                    <a:ln>
                      <a:noFill/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2A-0901-4840-B80D-399EE21D05C3}"/>
                    </c:ext>
                  </c:extLst>
                </c:dPt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IAA'!$J$38:$M$38</c15:sqref>
                        </c15:formulaRef>
                      </c:ext>
                    </c:extLst>
                    <c:strCache>
                      <c:ptCount val="4"/>
                      <c:pt idx="0">
                        <c:v>2021</c:v>
                      </c:pt>
                      <c:pt idx="1">
                        <c:v>2022</c:v>
                      </c:pt>
                      <c:pt idx="2">
                        <c:v>2023</c:v>
                      </c:pt>
                      <c:pt idx="3">
                        <c:v>2024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IAA'!$J$50:$M$50</c15:sqref>
                        </c15:formulaRef>
                      </c:ext>
                    </c:extLst>
                    <c:numCache>
                      <c:formatCode>0</c:formatCode>
                      <c:ptCount val="4"/>
                      <c:pt idx="0">
                        <c:v>1536914865</c:v>
                      </c:pt>
                      <c:pt idx="1">
                        <c:v>2485161632</c:v>
                      </c:pt>
                      <c:pt idx="2">
                        <c:v>2176788246</c:v>
                      </c:pt>
                      <c:pt idx="3">
                        <c:v>2297504037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2B-0901-4840-B80D-399EE21D05C3}"/>
                  </c:ext>
                </c:extLst>
              </c15:ser>
            </c15:filteredBarSeries>
          </c:ext>
        </c:extLst>
      </c:barChart>
      <c:catAx>
        <c:axId val="4761103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72911736"/>
        <c:crosses val="autoZero"/>
        <c:auto val="1"/>
        <c:lblAlgn val="ctr"/>
        <c:lblOffset val="100"/>
        <c:noMultiLvlLbl val="0"/>
      </c:catAx>
      <c:valAx>
        <c:axId val="47291173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76110344"/>
        <c:crosses val="autoZero"/>
        <c:crossBetween val="between"/>
        <c:dispUnits>
          <c:builtInUnit val="billions"/>
          <c:dispUnitsLbl>
            <c:layout/>
            <c:tx>
              <c:rich>
                <a:bodyPr rot="-5400000" spcFirstLastPara="1" vertOverflow="ellipsis" vert="horz" wrap="square" anchor="ctr" anchorCtr="1"/>
                <a:lstStyle/>
                <a:p>
                  <a:pPr>
                    <a:defRPr sz="12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r>
                    <a:rPr lang="fr-FR"/>
                    <a:t>Milliards (en €)</a:t>
                  </a:r>
                </a:p>
              </c:rich>
            </c:tx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</c:dispUnitsLbl>
        </c:dispUnits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44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lt1"/>
    </cs:fontRef>
  </cs:wall>
</cs:chartStyle>
</file>

<file path=ppt/charts/style10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6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7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344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lt1"/>
    </cs:fontRef>
  </cs:wall>
</cs:chartStyle>
</file>

<file path=ppt/charts/style9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0.06405</cdr:x>
      <cdr:y>0.70715</cdr:y>
    </cdr:from>
    <cdr:to>
      <cdr:x>0.98915</cdr:x>
      <cdr:y>0.70715</cdr:y>
    </cdr:to>
    <cdr:cxnSp macro="">
      <cdr:nvCxnSpPr>
        <cdr:cNvPr id="2" name="Connecteur droit 1"/>
        <cdr:cNvCxnSpPr/>
      </cdr:nvCxnSpPr>
      <cdr:spPr>
        <a:xfrm xmlns:a="http://schemas.openxmlformats.org/drawingml/2006/main">
          <a:off x="759508" y="2999582"/>
          <a:ext cx="10970212" cy="0"/>
        </a:xfrm>
        <a:prstGeom xmlns:a="http://schemas.openxmlformats.org/drawingml/2006/main" prst="line">
          <a:avLst/>
        </a:prstGeom>
        <a:ln xmlns:a="http://schemas.openxmlformats.org/drawingml/2006/main" w="28575">
          <a:solidFill>
            <a:srgbClr val="FF0000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0.06309</cdr:x>
      <cdr:y>0.04059</cdr:y>
    </cdr:from>
    <cdr:to>
      <cdr:x>0.82019</cdr:x>
      <cdr:y>0.70715</cdr:y>
    </cdr:to>
    <cdr:sp macro="" textlink="">
      <cdr:nvSpPr>
        <cdr:cNvPr id="5" name="Rectangle 4"/>
        <cdr:cNvSpPr/>
      </cdr:nvSpPr>
      <cdr:spPr>
        <a:xfrm xmlns:a="http://schemas.openxmlformats.org/drawingml/2006/main">
          <a:off x="748089" y="172154"/>
          <a:ext cx="8978050" cy="2827428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3">
            <a:alpha val="20000"/>
          </a:schemeClr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tlCol="0" anchor="ctr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endParaRPr lang="fr-FR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0.8157</cdr:x>
      <cdr:y>0.07809</cdr:y>
    </cdr:from>
    <cdr:to>
      <cdr:x>0.99916</cdr:x>
      <cdr:y>0.72707</cdr:y>
    </cdr:to>
    <cdr:sp macro="" textlink="">
      <cdr:nvSpPr>
        <cdr:cNvPr id="2" name="ZoneTexte 9"/>
        <cdr:cNvSpPr txBox="1"/>
      </cdr:nvSpPr>
      <cdr:spPr>
        <a:xfrm xmlns:a="http://schemas.openxmlformats.org/drawingml/2006/main">
          <a:off x="3239293" y="269271"/>
          <a:ext cx="728555" cy="2237719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 cmpd="sng">
          <a:noFill/>
        </a:ln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wrap="square" rtlCol="0" anchor="t"/>
        <a:lstStyle xmlns:a="http://schemas.openxmlformats.org/drawingml/2006/main">
          <a:lvl1pPr marL="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fr-FR" sz="1200" b="1" dirty="0">
              <a:solidFill>
                <a:srgbClr val="00B050"/>
              </a:solidFill>
              <a:latin typeface="Marianne" panose="02000000000000000000" pitchFamily="50" charset="0"/>
            </a:rPr>
            <a:t>+ 1 </a:t>
          </a:r>
          <a:r>
            <a:rPr lang="fr-FR" sz="1200" b="1" dirty="0" smtClean="0">
              <a:solidFill>
                <a:srgbClr val="00B050"/>
              </a:solidFill>
              <a:latin typeface="Marianne" panose="02000000000000000000" pitchFamily="50" charset="0"/>
            </a:rPr>
            <a:t>%</a:t>
          </a:r>
        </a:p>
        <a:p xmlns:a="http://schemas.openxmlformats.org/drawingml/2006/main">
          <a:endParaRPr lang="fr-FR" sz="1200" b="1" dirty="0">
            <a:solidFill>
              <a:srgbClr val="00B050"/>
            </a:solidFill>
            <a:latin typeface="Marianne" panose="02000000000000000000" pitchFamily="50" charset="0"/>
          </a:endParaRPr>
        </a:p>
        <a:p xmlns:a="http://schemas.openxmlformats.org/drawingml/2006/main">
          <a:r>
            <a:rPr lang="fr-FR" sz="1200" b="1" dirty="0" smtClean="0">
              <a:solidFill>
                <a:srgbClr val="FF0000"/>
              </a:solidFill>
              <a:latin typeface="Marianne" panose="02000000000000000000" pitchFamily="50" charset="0"/>
            </a:rPr>
            <a:t>- 1 %</a:t>
          </a:r>
        </a:p>
        <a:p xmlns:a="http://schemas.openxmlformats.org/drawingml/2006/main">
          <a:endParaRPr lang="fr-FR" sz="1200" b="1" dirty="0" smtClean="0">
            <a:solidFill>
              <a:srgbClr val="FF0000"/>
            </a:solidFill>
            <a:latin typeface="Marianne" panose="02000000000000000000" pitchFamily="50" charset="0"/>
          </a:endParaRPr>
        </a:p>
        <a:p xmlns:a="http://schemas.openxmlformats.org/drawingml/2006/main">
          <a:r>
            <a:rPr lang="fr-FR" sz="1200" b="1" dirty="0" smtClean="0">
              <a:solidFill>
                <a:srgbClr val="FF0000"/>
              </a:solidFill>
              <a:latin typeface="Marianne" panose="02000000000000000000" pitchFamily="50" charset="0"/>
            </a:rPr>
            <a:t>- 1 %</a:t>
          </a:r>
        </a:p>
        <a:p xmlns:a="http://schemas.openxmlformats.org/drawingml/2006/main">
          <a:r>
            <a:rPr lang="fr-FR" sz="1200" b="1" dirty="0" smtClean="0">
              <a:solidFill>
                <a:srgbClr val="FF0000"/>
              </a:solidFill>
              <a:latin typeface="Marianne" panose="02000000000000000000" pitchFamily="50" charset="0"/>
            </a:rPr>
            <a:t>                   </a:t>
          </a:r>
          <a:r>
            <a:rPr lang="fr-FR" sz="1200" b="1" dirty="0">
              <a:solidFill>
                <a:srgbClr val="00B050"/>
              </a:solidFill>
              <a:latin typeface="Marianne" panose="02000000000000000000" pitchFamily="50" charset="0"/>
            </a:rPr>
            <a:t>+ 2 % </a:t>
          </a:r>
          <a:endParaRPr lang="fr-FR" sz="1200" b="1" dirty="0" smtClean="0">
            <a:solidFill>
              <a:srgbClr val="00B050"/>
            </a:solidFill>
            <a:latin typeface="Marianne" panose="02000000000000000000" pitchFamily="50" charset="0"/>
          </a:endParaRPr>
        </a:p>
        <a:p xmlns:a="http://schemas.openxmlformats.org/drawingml/2006/main">
          <a:r>
            <a:rPr lang="fr-FR" sz="1200" b="1" dirty="0" smtClean="0">
              <a:solidFill>
                <a:srgbClr val="00B050"/>
              </a:solidFill>
              <a:latin typeface="Marianne" panose="02000000000000000000" pitchFamily="50" charset="0"/>
            </a:rPr>
            <a:t>                     </a:t>
          </a:r>
          <a:r>
            <a:rPr lang="fr-FR" sz="1200" b="1" dirty="0">
              <a:solidFill>
                <a:srgbClr val="00B050"/>
              </a:solidFill>
              <a:latin typeface="Marianne" panose="02000000000000000000" pitchFamily="50" charset="0"/>
            </a:rPr>
            <a:t>+ 2 </a:t>
          </a:r>
          <a:r>
            <a:rPr lang="fr-FR" sz="1200" b="1" dirty="0" smtClean="0">
              <a:solidFill>
                <a:srgbClr val="00B050"/>
              </a:solidFill>
              <a:latin typeface="Marianne" panose="02000000000000000000" pitchFamily="50" charset="0"/>
            </a:rPr>
            <a:t>%</a:t>
          </a:r>
        </a:p>
        <a:p xmlns:a="http://schemas.openxmlformats.org/drawingml/2006/main">
          <a:endParaRPr lang="fr-FR" sz="1200" b="1" dirty="0">
            <a:solidFill>
              <a:srgbClr val="00B050"/>
            </a:solidFill>
            <a:latin typeface="Marianne" panose="02000000000000000000" pitchFamily="50" charset="0"/>
          </a:endParaRPr>
        </a:p>
        <a:p xmlns:a="http://schemas.openxmlformats.org/drawingml/2006/main">
          <a:r>
            <a:rPr lang="fr-FR" sz="1200" b="1" dirty="0" smtClean="0">
              <a:solidFill>
                <a:srgbClr val="00B050"/>
              </a:solidFill>
              <a:latin typeface="Marianne" panose="02000000000000000000" pitchFamily="50" charset="0"/>
            </a:rPr>
            <a:t>+ 1 %</a:t>
          </a:r>
          <a:endParaRPr lang="fr-FR" sz="1200" b="1" dirty="0">
            <a:solidFill>
              <a:srgbClr val="00B050"/>
            </a:solidFill>
            <a:latin typeface="Marianne" panose="02000000000000000000" pitchFamily="50" charset="0"/>
          </a:endParaRP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0.06183</cdr:x>
      <cdr:y>0.55929</cdr:y>
    </cdr:from>
    <cdr:to>
      <cdr:x>0.98836</cdr:x>
      <cdr:y>0.56104</cdr:y>
    </cdr:to>
    <cdr:cxnSp macro="">
      <cdr:nvCxnSpPr>
        <cdr:cNvPr id="3" name="Connecteur droit 2"/>
        <cdr:cNvCxnSpPr/>
      </cdr:nvCxnSpPr>
      <cdr:spPr>
        <a:xfrm xmlns:a="http://schemas.openxmlformats.org/drawingml/2006/main" flipV="1">
          <a:off x="733204" y="2405493"/>
          <a:ext cx="10987198" cy="7507"/>
        </a:xfrm>
        <a:prstGeom xmlns:a="http://schemas.openxmlformats.org/drawingml/2006/main" prst="line">
          <a:avLst/>
        </a:prstGeom>
        <a:ln xmlns:a="http://schemas.openxmlformats.org/drawingml/2006/main" w="28575">
          <a:solidFill>
            <a:srgbClr val="FF0000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0.08652</cdr:x>
      <cdr:y>0.0301</cdr:y>
    </cdr:from>
    <cdr:to>
      <cdr:x>1</cdr:x>
      <cdr:y>0.08475</cdr:y>
    </cdr:to>
    <cdr:sp macro="" textlink="">
      <cdr:nvSpPr>
        <cdr:cNvPr id="2" name="ZoneTexte 12"/>
        <cdr:cNvSpPr txBox="1"/>
      </cdr:nvSpPr>
      <cdr:spPr>
        <a:xfrm xmlns:a="http://schemas.openxmlformats.org/drawingml/2006/main">
          <a:off x="1025438" y="152600"/>
          <a:ext cx="10826591" cy="276999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fr-FR" sz="1200" b="1" dirty="0" smtClean="0">
              <a:solidFill>
                <a:srgbClr val="00B050"/>
              </a:solidFill>
              <a:latin typeface="Marianne" panose="02000000000000000000" pitchFamily="50" charset="0"/>
            </a:rPr>
            <a:t>+ 1 %          </a:t>
          </a:r>
          <a:r>
            <a:rPr lang="fr-FR" sz="1200" b="1" dirty="0" smtClean="0">
              <a:solidFill>
                <a:srgbClr val="FF0000"/>
              </a:solidFill>
              <a:latin typeface="Marianne" panose="02000000000000000000" pitchFamily="50" charset="0"/>
            </a:rPr>
            <a:t>          - 1 %                 - 1 %                  </a:t>
          </a:r>
          <a:r>
            <a:rPr lang="fr-FR" sz="1200" b="1" dirty="0" smtClean="0">
              <a:solidFill>
                <a:srgbClr val="00B050"/>
              </a:solidFill>
              <a:latin typeface="Marianne" panose="02000000000000000000" pitchFamily="50" charset="0"/>
            </a:rPr>
            <a:t>+</a:t>
          </a:r>
          <a:r>
            <a:rPr lang="fr-FR" sz="1200" b="1" dirty="0">
              <a:solidFill>
                <a:srgbClr val="00B050"/>
              </a:solidFill>
              <a:latin typeface="Marianne" panose="02000000000000000000" pitchFamily="50" charset="0"/>
            </a:rPr>
            <a:t> </a:t>
          </a:r>
          <a:r>
            <a:rPr lang="fr-FR" sz="1200" b="1" dirty="0" smtClean="0">
              <a:solidFill>
                <a:srgbClr val="00B050"/>
              </a:solidFill>
              <a:latin typeface="Marianne" panose="02000000000000000000" pitchFamily="50" charset="0"/>
            </a:rPr>
            <a:t>2 %                 +</a:t>
          </a:r>
          <a:r>
            <a:rPr lang="fr-FR" sz="1200" b="1" dirty="0">
              <a:solidFill>
                <a:srgbClr val="00B050"/>
              </a:solidFill>
              <a:latin typeface="Marianne" panose="02000000000000000000" pitchFamily="50" charset="0"/>
            </a:rPr>
            <a:t> 2</a:t>
          </a:r>
          <a:r>
            <a:rPr lang="fr-FR" sz="1200" b="1" dirty="0" smtClean="0">
              <a:solidFill>
                <a:srgbClr val="00B050"/>
              </a:solidFill>
              <a:latin typeface="Marianne" panose="02000000000000000000" pitchFamily="50" charset="0"/>
            </a:rPr>
            <a:t> %        </a:t>
          </a:r>
          <a:r>
            <a:rPr lang="fr-FR" sz="1200" b="1" dirty="0">
              <a:solidFill>
                <a:srgbClr val="00B050"/>
              </a:solidFill>
              <a:latin typeface="Marianne" panose="02000000000000000000" pitchFamily="50" charset="0"/>
            </a:rPr>
            <a:t> </a:t>
          </a:r>
          <a:r>
            <a:rPr lang="fr-FR" sz="1200" b="1" dirty="0" smtClean="0">
              <a:solidFill>
                <a:srgbClr val="00B050"/>
              </a:solidFill>
              <a:latin typeface="Marianne" panose="02000000000000000000" pitchFamily="50" charset="0"/>
            </a:rPr>
            <a:t>       + 6 %                 + 1  %                 </a:t>
          </a:r>
          <a:r>
            <a:rPr lang="fr-FR" sz="1200" b="1" dirty="0" smtClean="0">
              <a:solidFill>
                <a:srgbClr val="FF0000"/>
              </a:solidFill>
              <a:latin typeface="Marianne" panose="02000000000000000000" pitchFamily="50" charset="0"/>
            </a:rPr>
            <a:t>- 20 %                - 3 %               </a:t>
          </a:r>
          <a:r>
            <a:rPr lang="fr-FR" sz="1200" b="1" dirty="0" smtClean="0">
              <a:solidFill>
                <a:srgbClr val="00B050"/>
              </a:solidFill>
              <a:latin typeface="Marianne" panose="02000000000000000000" pitchFamily="50" charset="0"/>
            </a:rPr>
            <a:t>+</a:t>
          </a:r>
          <a:r>
            <a:rPr lang="fr-FR" sz="1200" b="1" dirty="0">
              <a:solidFill>
                <a:srgbClr val="00B050"/>
              </a:solidFill>
              <a:latin typeface="Marianne" panose="02000000000000000000" pitchFamily="50" charset="0"/>
            </a:rPr>
            <a:t> </a:t>
          </a:r>
          <a:r>
            <a:rPr lang="fr-FR" sz="1200" b="1" dirty="0" smtClean="0">
              <a:solidFill>
                <a:srgbClr val="00B050"/>
              </a:solidFill>
              <a:latin typeface="Marianne" panose="02000000000000000000" pitchFamily="50" charset="0"/>
            </a:rPr>
            <a:t>14 %</a:t>
          </a:r>
          <a:endParaRPr lang="fr-FR" sz="1200" b="1" dirty="0">
            <a:solidFill>
              <a:srgbClr val="00B050"/>
            </a:solidFill>
            <a:latin typeface="Marianne" panose="02000000000000000000" pitchFamily="50" charset="0"/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4AB073-19B6-468D-B34E-5E979DBA6034}" type="datetimeFigureOut">
              <a:rPr lang="fr-FR" smtClean="0"/>
              <a:t>21/08/2025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48044C-5866-40BC-AB90-84F59A8D827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191972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">
    <p:bg>
      <p:bgPr>
        <a:solidFill>
          <a:srgbClr val="0B648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Espace réservé du contenu 10"/>
          <p:cNvSpPr>
            <a:spLocks noGrp="1"/>
          </p:cNvSpPr>
          <p:nvPr>
            <p:ph sz="quarter" idx="13" hasCustomPrompt="1"/>
          </p:nvPr>
        </p:nvSpPr>
        <p:spPr>
          <a:xfrm>
            <a:off x="4912178" y="4279515"/>
            <a:ext cx="2367644" cy="675626"/>
          </a:xfrm>
          <a:solidFill>
            <a:schemeClr val="bg1"/>
          </a:solidFill>
          <a:ln>
            <a:noFill/>
          </a:ln>
        </p:spPr>
        <p:txBody>
          <a:bodyPr>
            <a:normAutofit/>
          </a:bodyPr>
          <a:lstStyle>
            <a:lvl1pPr marL="0" indent="0" algn="ctr">
              <a:buNone/>
              <a:defRPr lang="fr-FR" sz="4000" b="1" kern="1200" cap="all" baseline="0" dirty="0" smtClean="0">
                <a:solidFill>
                  <a:srgbClr val="0B6482"/>
                </a:solidFill>
                <a:latin typeface="Marianne" panose="02000000000000000000" pitchFamily="50" charset="0"/>
                <a:ea typeface="+mn-ea"/>
                <a:cs typeface="Calibri" panose="020F0502020204030204" pitchFamily="34" charset="0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fr-FR" dirty="0" smtClean="0"/>
              <a:t>Pays</a:t>
            </a:r>
          </a:p>
        </p:txBody>
      </p:sp>
      <p:pic>
        <p:nvPicPr>
          <p:cNvPr id="7" name="Imag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3716669"/>
          </a:xfrm>
          <a:prstGeom prst="rect">
            <a:avLst/>
          </a:prstGeom>
        </p:spPr>
      </p:pic>
      <p:sp>
        <p:nvSpPr>
          <p:cNvPr id="4" name="ZoneTexte 3"/>
          <p:cNvSpPr txBox="1"/>
          <p:nvPr userDrawn="1"/>
        </p:nvSpPr>
        <p:spPr>
          <a:xfrm>
            <a:off x="0" y="5090615"/>
            <a:ext cx="12192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b="1" dirty="0" smtClean="0">
                <a:solidFill>
                  <a:schemeClr val="bg1"/>
                </a:solidFill>
                <a:latin typeface="Marianne" panose="02000000000000000000" pitchFamily="50" charset="0"/>
              </a:rPr>
              <a:t>Les échanges de produits agricoles</a:t>
            </a:r>
          </a:p>
          <a:p>
            <a:pPr algn="ctr"/>
            <a:r>
              <a:rPr lang="fr-FR" sz="4000" b="1" dirty="0" smtClean="0">
                <a:solidFill>
                  <a:schemeClr val="bg1"/>
                </a:solidFill>
                <a:latin typeface="Marianne" panose="02000000000000000000" pitchFamily="50" charset="0"/>
              </a:rPr>
              <a:t>et agro-alimentaires en	</a:t>
            </a:r>
          </a:p>
        </p:txBody>
      </p:sp>
      <p:sp>
        <p:nvSpPr>
          <p:cNvPr id="8" name="Espace réservé du contenu 10"/>
          <p:cNvSpPr>
            <a:spLocks noGrp="1"/>
          </p:cNvSpPr>
          <p:nvPr>
            <p:ph sz="quarter" idx="14" hasCustomPrompt="1"/>
          </p:nvPr>
        </p:nvSpPr>
        <p:spPr>
          <a:xfrm>
            <a:off x="8582294" y="5817840"/>
            <a:ext cx="1384663" cy="561894"/>
          </a:xfrm>
          <a:noFill/>
          <a:ln>
            <a:noFill/>
          </a:ln>
        </p:spPr>
        <p:txBody>
          <a:bodyPr anchor="ctr" anchorCtr="0">
            <a:normAutofit/>
          </a:bodyPr>
          <a:lstStyle>
            <a:lvl1pPr marL="0" indent="0" algn="ctr">
              <a:buNone/>
              <a:defRPr lang="fr-FR" sz="4000" b="1" i="0" u="none" kern="1200" cap="all" baseline="0" dirty="0" smtClean="0">
                <a:solidFill>
                  <a:srgbClr val="2FB6B0"/>
                </a:solidFill>
                <a:latin typeface="Marianne" panose="02000000000000000000" pitchFamily="50" charset="0"/>
                <a:ea typeface="+mn-ea"/>
                <a:cs typeface="Calibri" panose="020F0502020204030204" pitchFamily="34" charset="0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fr-FR" dirty="0" smtClean="0"/>
              <a:t>2024</a:t>
            </a:r>
          </a:p>
        </p:txBody>
      </p:sp>
    </p:spTree>
    <p:extLst>
      <p:ext uri="{BB962C8B-B14F-4D97-AF65-F5344CB8AC3E}">
        <p14:creationId xmlns:p14="http://schemas.microsoft.com/office/powerpoint/2010/main" val="3031074028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ux contenus">
    <p:bg>
      <p:bgPr>
        <a:solidFill>
          <a:srgbClr val="0B648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7444" y="6299145"/>
            <a:ext cx="1427850" cy="472659"/>
          </a:xfrm>
          <a:prstGeom prst="rect">
            <a:avLst/>
          </a:prstGeom>
        </p:spPr>
      </p:pic>
      <p:sp>
        <p:nvSpPr>
          <p:cNvPr id="12" name="ZoneTexte 11"/>
          <p:cNvSpPr txBox="1"/>
          <p:nvPr userDrawn="1"/>
        </p:nvSpPr>
        <p:spPr>
          <a:xfrm>
            <a:off x="0" y="3075057"/>
            <a:ext cx="12192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b="1" dirty="0" smtClean="0">
                <a:solidFill>
                  <a:schemeClr val="bg1"/>
                </a:solidFill>
                <a:latin typeface="Marianne" panose="02000000000000000000" pitchFamily="50" charset="0"/>
              </a:rPr>
              <a:t>Contexte macro-économique</a:t>
            </a:r>
            <a:endParaRPr lang="fr-FR" sz="4000" b="1" dirty="0">
              <a:solidFill>
                <a:schemeClr val="bg1"/>
              </a:solidFill>
              <a:latin typeface="Marianne" panose="020000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0198843"/>
      </p:ext>
    </p:extLst>
  </p:cSld>
  <p:clrMapOvr>
    <a:masterClrMapping/>
  </p:clrMapOvr>
  <p:timing>
    <p:tnLst>
      <p:par>
        <p:cTn id="1" dur="indefinite" restart="never" nodeType="tmRoot"/>
      </p:par>
    </p:tnLst>
  </p:timing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Deux contenus">
    <p:bg>
      <p:bgPr>
        <a:solidFill>
          <a:srgbClr val="0B648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7444" y="6299145"/>
            <a:ext cx="1427850" cy="472659"/>
          </a:xfrm>
          <a:prstGeom prst="rect">
            <a:avLst/>
          </a:prstGeom>
        </p:spPr>
      </p:pic>
      <p:sp>
        <p:nvSpPr>
          <p:cNvPr id="12" name="ZoneTexte 11"/>
          <p:cNvSpPr txBox="1"/>
          <p:nvPr userDrawn="1"/>
        </p:nvSpPr>
        <p:spPr>
          <a:xfrm>
            <a:off x="3048000" y="2105561"/>
            <a:ext cx="6096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b="1" dirty="0" smtClean="0">
                <a:solidFill>
                  <a:schemeClr val="bg1"/>
                </a:solidFill>
                <a:latin typeface="Marianne" panose="02000000000000000000" pitchFamily="50" charset="0"/>
              </a:rPr>
              <a:t>Les échanges agricoles et agro-alimentaires </a:t>
            </a:r>
            <a:endParaRPr lang="fr-FR" sz="4000" b="1" dirty="0">
              <a:solidFill>
                <a:schemeClr val="bg1"/>
              </a:solidFill>
              <a:latin typeface="Marianne" panose="02000000000000000000" pitchFamily="50" charset="0"/>
            </a:endParaRPr>
          </a:p>
        </p:txBody>
      </p:sp>
      <p:sp>
        <p:nvSpPr>
          <p:cNvPr id="10" name="Espace réservé du contenu 9"/>
          <p:cNvSpPr>
            <a:spLocks noGrp="1"/>
          </p:cNvSpPr>
          <p:nvPr>
            <p:ph sz="quarter" idx="10" hasCustomPrompt="1"/>
          </p:nvPr>
        </p:nvSpPr>
        <p:spPr>
          <a:xfrm>
            <a:off x="1449977" y="4483546"/>
            <a:ext cx="6719804" cy="680040"/>
          </a:xfrm>
          <a:solidFill>
            <a:schemeClr val="bg1"/>
          </a:solidFill>
        </p:spPr>
        <p:txBody>
          <a:bodyPr>
            <a:normAutofit/>
          </a:bodyPr>
          <a:lstStyle>
            <a:lvl1pPr>
              <a:defRPr sz="4000" b="1"/>
            </a:lvl1pPr>
          </a:lstStyle>
          <a:p>
            <a:pPr lvl="0"/>
            <a:r>
              <a:rPr lang="fr-FR" dirty="0" smtClean="0"/>
              <a:t>… avec …</a:t>
            </a:r>
          </a:p>
        </p:txBody>
      </p:sp>
    </p:spTree>
    <p:extLst>
      <p:ext uri="{BB962C8B-B14F-4D97-AF65-F5344CB8AC3E}">
        <p14:creationId xmlns:p14="http://schemas.microsoft.com/office/powerpoint/2010/main" val="1536824518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eux contenus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4490113" y="6352913"/>
            <a:ext cx="4965101" cy="365125"/>
          </a:xfrm>
        </p:spPr>
        <p:txBody>
          <a:bodyPr/>
          <a:lstStyle/>
          <a:p>
            <a:r>
              <a:rPr lang="fr-FR" dirty="0" smtClean="0"/>
              <a:t>Pays-Bas – Les échanges de produits agricoles et agro-alimentaires</a:t>
            </a:r>
          </a:p>
          <a:p>
            <a:r>
              <a:rPr lang="fr-FR" i="1" dirty="0" smtClean="0"/>
              <a:t>Source : douane néerlandaise, d’après Trade Data Monitor, données 2024</a:t>
            </a:r>
            <a:endParaRPr lang="fr-FR" i="1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9570661" y="6352913"/>
            <a:ext cx="901336" cy="365125"/>
          </a:xfrm>
        </p:spPr>
        <p:txBody>
          <a:bodyPr/>
          <a:lstStyle/>
          <a:p>
            <a:fld id="{6A68152B-30FF-4F47-8AD6-E728982B61F2}" type="slidenum">
              <a:rPr lang="fr-FR" smtClean="0"/>
              <a:t>‹N°›</a:t>
            </a:fld>
            <a:endParaRPr lang="fr-FR"/>
          </a:p>
        </p:txBody>
      </p:sp>
      <p:pic>
        <p:nvPicPr>
          <p:cNvPr id="2" name="Imag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51525" y="6334189"/>
            <a:ext cx="1367300" cy="402571"/>
          </a:xfrm>
          <a:prstGeom prst="rect">
            <a:avLst/>
          </a:prstGeom>
        </p:spPr>
      </p:pic>
      <p:sp>
        <p:nvSpPr>
          <p:cNvPr id="13" name="Espace réservé du texte 12"/>
          <p:cNvSpPr>
            <a:spLocks noGrp="1"/>
          </p:cNvSpPr>
          <p:nvPr>
            <p:ph type="body" sz="quarter" idx="13" hasCustomPrompt="1"/>
          </p:nvPr>
        </p:nvSpPr>
        <p:spPr>
          <a:xfrm>
            <a:off x="166798" y="224256"/>
            <a:ext cx="11858404" cy="401386"/>
          </a:xfrm>
          <a:solidFill>
            <a:srgbClr val="0B6482"/>
          </a:solidFill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pPr lvl="0"/>
            <a:r>
              <a:rPr lang="fr-FR" dirty="0" smtClean="0"/>
              <a:t>Titre</a:t>
            </a:r>
          </a:p>
        </p:txBody>
      </p:sp>
      <p:sp>
        <p:nvSpPr>
          <p:cNvPr id="9" name="Espace réservé du texte 19"/>
          <p:cNvSpPr>
            <a:spLocks noGrp="1"/>
          </p:cNvSpPr>
          <p:nvPr>
            <p:ph type="body" sz="quarter" idx="15" hasCustomPrompt="1"/>
          </p:nvPr>
        </p:nvSpPr>
        <p:spPr>
          <a:xfrm>
            <a:off x="166797" y="1393870"/>
            <a:ext cx="11852028" cy="355197"/>
          </a:xfrm>
          <a:noFill/>
        </p:spPr>
        <p:txBody>
          <a:bodyPr anchor="t" anchorCtr="0"/>
          <a:lstStyle>
            <a:lvl2pPr>
              <a:defRPr>
                <a:solidFill>
                  <a:srgbClr val="0B6482"/>
                </a:solidFill>
              </a:defRPr>
            </a:lvl2pPr>
          </a:lstStyle>
          <a:p>
            <a:pPr lvl="1"/>
            <a:r>
              <a:rPr lang="fr-FR" dirty="0" smtClean="0"/>
              <a:t>Texte</a:t>
            </a:r>
          </a:p>
        </p:txBody>
      </p:sp>
      <p:sp>
        <p:nvSpPr>
          <p:cNvPr id="10" name="Espace réservé du texte 12"/>
          <p:cNvSpPr>
            <a:spLocks noGrp="1"/>
          </p:cNvSpPr>
          <p:nvPr>
            <p:ph type="body" sz="quarter" idx="16" hasCustomPrompt="1"/>
          </p:nvPr>
        </p:nvSpPr>
        <p:spPr>
          <a:xfrm>
            <a:off x="166798" y="839522"/>
            <a:ext cx="11858404" cy="340468"/>
          </a:xfrm>
          <a:noFill/>
        </p:spPr>
        <p:txBody>
          <a:bodyPr anchor="t" anchorCtr="0"/>
          <a:lstStyle>
            <a:lvl1pPr>
              <a:defRPr b="1">
                <a:solidFill>
                  <a:srgbClr val="0B6482"/>
                </a:solidFill>
              </a:defRPr>
            </a:lvl1pPr>
          </a:lstStyle>
          <a:p>
            <a:pPr lvl="0"/>
            <a:r>
              <a:rPr lang="fr-FR" dirty="0" smtClean="0"/>
              <a:t>Sous-titre</a:t>
            </a:r>
          </a:p>
        </p:txBody>
      </p:sp>
    </p:spTree>
    <p:extLst>
      <p:ext uri="{BB962C8B-B14F-4D97-AF65-F5344CB8AC3E}">
        <p14:creationId xmlns:p14="http://schemas.microsoft.com/office/powerpoint/2010/main" val="355734252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Deux contenus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4490113" y="6352913"/>
            <a:ext cx="4965101" cy="365125"/>
          </a:xfrm>
        </p:spPr>
        <p:txBody>
          <a:bodyPr/>
          <a:lstStyle/>
          <a:p>
            <a:r>
              <a:rPr lang="fr-FR" dirty="0" smtClean="0"/>
              <a:t>Pays-Bas – Les échanges de produits agricoles et agro-alimentaires</a:t>
            </a:r>
          </a:p>
          <a:p>
            <a:r>
              <a:rPr lang="fr-FR" i="1" dirty="0" smtClean="0"/>
              <a:t>Source : douane néerlandaise, d’après Trade Data Monitor, données 2024</a:t>
            </a:r>
            <a:endParaRPr lang="fr-FR" i="1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9570661" y="6352913"/>
            <a:ext cx="901336" cy="365125"/>
          </a:xfrm>
        </p:spPr>
        <p:txBody>
          <a:bodyPr/>
          <a:lstStyle/>
          <a:p>
            <a:fld id="{6A68152B-30FF-4F47-8AD6-E728982B61F2}" type="slidenum">
              <a:rPr lang="fr-FR" smtClean="0"/>
              <a:t>‹N°›</a:t>
            </a:fld>
            <a:endParaRPr lang="fr-FR"/>
          </a:p>
        </p:txBody>
      </p:sp>
      <p:pic>
        <p:nvPicPr>
          <p:cNvPr id="2" name="Imag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51525" y="6334189"/>
            <a:ext cx="1367300" cy="402571"/>
          </a:xfrm>
          <a:prstGeom prst="rect">
            <a:avLst/>
          </a:prstGeom>
        </p:spPr>
      </p:pic>
      <p:sp>
        <p:nvSpPr>
          <p:cNvPr id="13" name="Espace réservé du texte 12"/>
          <p:cNvSpPr>
            <a:spLocks noGrp="1"/>
          </p:cNvSpPr>
          <p:nvPr>
            <p:ph type="body" sz="quarter" idx="13" hasCustomPrompt="1"/>
          </p:nvPr>
        </p:nvSpPr>
        <p:spPr>
          <a:xfrm>
            <a:off x="166798" y="224256"/>
            <a:ext cx="11858404" cy="401386"/>
          </a:xfrm>
          <a:solidFill>
            <a:srgbClr val="0B6482"/>
          </a:solidFill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pPr lvl="0"/>
            <a:r>
              <a:rPr lang="fr-FR" dirty="0" smtClean="0"/>
              <a:t>Titre</a:t>
            </a:r>
          </a:p>
        </p:txBody>
      </p:sp>
      <p:sp>
        <p:nvSpPr>
          <p:cNvPr id="9" name="Espace réservé du texte 19"/>
          <p:cNvSpPr>
            <a:spLocks noGrp="1"/>
          </p:cNvSpPr>
          <p:nvPr>
            <p:ph type="body" sz="quarter" idx="15" hasCustomPrompt="1"/>
          </p:nvPr>
        </p:nvSpPr>
        <p:spPr>
          <a:xfrm>
            <a:off x="173174" y="850674"/>
            <a:ext cx="11852028" cy="355197"/>
          </a:xfrm>
          <a:noFill/>
        </p:spPr>
        <p:txBody>
          <a:bodyPr anchor="t" anchorCtr="0"/>
          <a:lstStyle>
            <a:lvl2pPr>
              <a:defRPr>
                <a:solidFill>
                  <a:srgbClr val="0B6482"/>
                </a:solidFill>
              </a:defRPr>
            </a:lvl2pPr>
          </a:lstStyle>
          <a:p>
            <a:pPr lvl="1"/>
            <a:r>
              <a:rPr lang="fr-FR" dirty="0" smtClean="0"/>
              <a:t>Texte</a:t>
            </a:r>
          </a:p>
        </p:txBody>
      </p:sp>
      <p:sp>
        <p:nvSpPr>
          <p:cNvPr id="8" name="Espace réservé du texte 3"/>
          <p:cNvSpPr>
            <a:spLocks noGrp="1"/>
          </p:cNvSpPr>
          <p:nvPr>
            <p:ph type="body" sz="quarter" idx="21" hasCustomPrompt="1"/>
          </p:nvPr>
        </p:nvSpPr>
        <p:spPr>
          <a:xfrm>
            <a:off x="9199756" y="473042"/>
            <a:ext cx="2825446" cy="305200"/>
          </a:xfrm>
          <a:solidFill>
            <a:srgbClr val="00B050"/>
          </a:solidFill>
          <a:ln>
            <a:noFill/>
          </a:ln>
        </p:spPr>
        <p:txBody>
          <a:bodyPr>
            <a:normAutofit/>
          </a:bodyPr>
          <a:lstStyle>
            <a:lvl1pPr algn="r">
              <a:defRPr sz="12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fr-FR" dirty="0" smtClean="0"/>
              <a:t>Taux de variation cumulée sur 3 ans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269878796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Deux contenus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4490113" y="6352913"/>
            <a:ext cx="4965101" cy="365125"/>
          </a:xfrm>
        </p:spPr>
        <p:txBody>
          <a:bodyPr/>
          <a:lstStyle/>
          <a:p>
            <a:r>
              <a:rPr lang="fr-FR" dirty="0" smtClean="0"/>
              <a:t>Pays-Bas – Les échanges de produits agricoles et agro-alimentaires</a:t>
            </a:r>
          </a:p>
          <a:p>
            <a:r>
              <a:rPr lang="fr-FR" i="1" dirty="0" smtClean="0"/>
              <a:t>Source : douane néerlandaise, d’après Trade Data Monitor, données 2024</a:t>
            </a:r>
            <a:endParaRPr lang="fr-FR" i="1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9570661" y="6352913"/>
            <a:ext cx="901336" cy="365125"/>
          </a:xfrm>
        </p:spPr>
        <p:txBody>
          <a:bodyPr/>
          <a:lstStyle/>
          <a:p>
            <a:fld id="{6A68152B-30FF-4F47-8AD6-E728982B61F2}" type="slidenum">
              <a:rPr lang="fr-FR" smtClean="0"/>
              <a:t>‹N°›</a:t>
            </a:fld>
            <a:endParaRPr lang="fr-FR"/>
          </a:p>
        </p:txBody>
      </p:sp>
      <p:pic>
        <p:nvPicPr>
          <p:cNvPr id="2" name="Imag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51525" y="6334189"/>
            <a:ext cx="1367300" cy="402571"/>
          </a:xfrm>
          <a:prstGeom prst="rect">
            <a:avLst/>
          </a:prstGeom>
        </p:spPr>
      </p:pic>
      <p:sp>
        <p:nvSpPr>
          <p:cNvPr id="13" name="Espace réservé du texte 12"/>
          <p:cNvSpPr>
            <a:spLocks noGrp="1"/>
          </p:cNvSpPr>
          <p:nvPr>
            <p:ph type="body" sz="quarter" idx="13" hasCustomPrompt="1"/>
          </p:nvPr>
        </p:nvSpPr>
        <p:spPr>
          <a:xfrm>
            <a:off x="166798" y="224256"/>
            <a:ext cx="11858404" cy="401386"/>
          </a:xfrm>
          <a:solidFill>
            <a:srgbClr val="0B6482"/>
          </a:solidFill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pPr lvl="0"/>
            <a:r>
              <a:rPr lang="fr-FR" dirty="0" smtClean="0"/>
              <a:t>Titre</a:t>
            </a:r>
          </a:p>
        </p:txBody>
      </p:sp>
      <p:graphicFrame>
        <p:nvGraphicFramePr>
          <p:cNvPr id="8" name="Tableau 7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731389096"/>
              </p:ext>
            </p:extLst>
          </p:nvPr>
        </p:nvGraphicFramePr>
        <p:xfrm>
          <a:off x="166798" y="767133"/>
          <a:ext cx="11852028" cy="532373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506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506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95067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323734"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0B6482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rgbClr val="0B6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B6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B6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B6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0B648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B6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B6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B6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B6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0B648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B6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B6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B6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B6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9" name="ZoneTexte 8"/>
          <p:cNvSpPr txBox="1"/>
          <p:nvPr userDrawn="1"/>
        </p:nvSpPr>
        <p:spPr>
          <a:xfrm>
            <a:off x="154869" y="5511650"/>
            <a:ext cx="3976694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500" b="1" dirty="0">
                <a:solidFill>
                  <a:srgbClr val="0B6482"/>
                </a:solidFill>
                <a:latin typeface="Marianne" panose="02000000000000000000" pitchFamily="50" charset="0"/>
              </a:rPr>
              <a:t>Évolution des </a:t>
            </a:r>
            <a:r>
              <a:rPr lang="fr-FR" sz="1500" b="1" dirty="0" smtClean="0">
                <a:solidFill>
                  <a:srgbClr val="0B6482"/>
                </a:solidFill>
                <a:latin typeface="Marianne" panose="02000000000000000000" pitchFamily="50" charset="0"/>
              </a:rPr>
              <a:t>importations</a:t>
            </a:r>
            <a:r>
              <a:rPr lang="fr-FR" sz="1500" b="1" baseline="0" dirty="0">
                <a:solidFill>
                  <a:srgbClr val="0B6482"/>
                </a:solidFill>
                <a:latin typeface="Marianne" panose="02000000000000000000" pitchFamily="50" charset="0"/>
              </a:rPr>
              <a:t> </a:t>
            </a:r>
            <a:endParaRPr lang="fr-FR" sz="1500" b="1" baseline="0" dirty="0" smtClean="0">
              <a:solidFill>
                <a:srgbClr val="0B6482"/>
              </a:solidFill>
              <a:latin typeface="Marianne" panose="02000000000000000000" pitchFamily="50" charset="0"/>
            </a:endParaRPr>
          </a:p>
        </p:txBody>
      </p:sp>
      <p:sp>
        <p:nvSpPr>
          <p:cNvPr id="10" name="ZoneTexte 9"/>
          <p:cNvSpPr txBox="1"/>
          <p:nvPr userDrawn="1"/>
        </p:nvSpPr>
        <p:spPr>
          <a:xfrm>
            <a:off x="4143493" y="5523240"/>
            <a:ext cx="392270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500" b="1" dirty="0">
                <a:solidFill>
                  <a:srgbClr val="0B6482"/>
                </a:solidFill>
                <a:latin typeface="Marianne" panose="02000000000000000000" pitchFamily="50" charset="0"/>
              </a:rPr>
              <a:t>Principaux postes </a:t>
            </a:r>
            <a:r>
              <a:rPr lang="fr-FR" sz="1500" b="1" dirty="0" smtClean="0">
                <a:solidFill>
                  <a:srgbClr val="0B6482"/>
                </a:solidFill>
                <a:latin typeface="Marianne" panose="02000000000000000000" pitchFamily="50" charset="0"/>
              </a:rPr>
              <a:t>d’importation</a:t>
            </a:r>
          </a:p>
          <a:p>
            <a:pPr algn="ctr"/>
            <a:endParaRPr lang="fr-FR" sz="1500" b="1" dirty="0">
              <a:solidFill>
                <a:srgbClr val="0B6482"/>
              </a:solidFill>
              <a:latin typeface="Marianne" panose="02000000000000000000" pitchFamily="50" charset="0"/>
            </a:endParaRPr>
          </a:p>
        </p:txBody>
      </p:sp>
      <p:sp>
        <p:nvSpPr>
          <p:cNvPr id="11" name="ZoneTexte 10"/>
          <p:cNvSpPr txBox="1"/>
          <p:nvPr userDrawn="1"/>
        </p:nvSpPr>
        <p:spPr>
          <a:xfrm>
            <a:off x="8078127" y="5527756"/>
            <a:ext cx="3940699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500" b="1" dirty="0" smtClean="0">
                <a:solidFill>
                  <a:srgbClr val="0B6482"/>
                </a:solidFill>
                <a:latin typeface="Marianne" panose="02000000000000000000" pitchFamily="50" charset="0"/>
              </a:rPr>
              <a:t>Principaux fournisseurs</a:t>
            </a:r>
          </a:p>
          <a:p>
            <a:pPr algn="ctr"/>
            <a:endParaRPr lang="fr-FR" sz="1500" b="1" dirty="0">
              <a:solidFill>
                <a:srgbClr val="0B6482"/>
              </a:solidFill>
              <a:latin typeface="Marianne" panose="02000000000000000000" pitchFamily="50" charset="0"/>
            </a:endParaRPr>
          </a:p>
        </p:txBody>
      </p:sp>
      <p:sp>
        <p:nvSpPr>
          <p:cNvPr id="16" name="Espace réservé du texte 15"/>
          <p:cNvSpPr>
            <a:spLocks noGrp="1"/>
          </p:cNvSpPr>
          <p:nvPr>
            <p:ph type="body" sz="quarter" idx="14" hasCustomPrompt="1"/>
          </p:nvPr>
        </p:nvSpPr>
        <p:spPr>
          <a:xfrm>
            <a:off x="214852" y="795610"/>
            <a:ext cx="3862808" cy="327796"/>
          </a:xfrm>
        </p:spPr>
        <p:txBody>
          <a:bodyPr anchor="t" anchorCtr="0"/>
          <a:lstStyle>
            <a:lvl1pPr algn="ctr">
              <a:defRPr sz="1500" b="1" baseline="0">
                <a:solidFill>
                  <a:srgbClr val="00B050"/>
                </a:solidFill>
              </a:defRPr>
            </a:lvl1pPr>
          </a:lstStyle>
          <a:p>
            <a:pPr lvl="0"/>
            <a:r>
              <a:rPr lang="fr-FR" dirty="0" smtClean="0"/>
              <a:t>Hausse de … % entre 2023 et 2024</a:t>
            </a:r>
          </a:p>
        </p:txBody>
      </p:sp>
      <p:sp>
        <p:nvSpPr>
          <p:cNvPr id="17" name="Espace réservé du texte 15"/>
          <p:cNvSpPr>
            <a:spLocks noGrp="1"/>
          </p:cNvSpPr>
          <p:nvPr>
            <p:ph type="body" sz="quarter" idx="15" hasCustomPrompt="1"/>
          </p:nvPr>
        </p:nvSpPr>
        <p:spPr>
          <a:xfrm>
            <a:off x="4155443" y="795609"/>
            <a:ext cx="3862808" cy="1320573"/>
          </a:xfrm>
        </p:spPr>
        <p:txBody>
          <a:bodyPr anchor="t" anchorCtr="0"/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500" b="1" baseline="0">
                <a:solidFill>
                  <a:srgbClr val="FF0000"/>
                </a:solidFill>
              </a:defRPr>
            </a:lvl1pPr>
          </a:lstStyle>
          <a:p>
            <a:pPr lvl="0"/>
            <a:r>
              <a:rPr lang="fr-FR" dirty="0" smtClean="0"/>
              <a:t>… : - … %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fr-FR" dirty="0" smtClean="0"/>
              <a:t>… : - … %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fr-FR" dirty="0" smtClean="0"/>
              <a:t>… : - … %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fr-FR" dirty="0" smtClean="0"/>
              <a:t>… : - … %</a:t>
            </a:r>
          </a:p>
          <a:p>
            <a:pPr lvl="0"/>
            <a:endParaRPr lang="fr-FR" dirty="0" smtClean="0"/>
          </a:p>
        </p:txBody>
      </p:sp>
      <p:sp>
        <p:nvSpPr>
          <p:cNvPr id="18" name="Espace réservé du texte 15"/>
          <p:cNvSpPr>
            <a:spLocks noGrp="1"/>
          </p:cNvSpPr>
          <p:nvPr>
            <p:ph type="body" sz="quarter" idx="16" hasCustomPrompt="1"/>
          </p:nvPr>
        </p:nvSpPr>
        <p:spPr>
          <a:xfrm>
            <a:off x="8096034" y="795609"/>
            <a:ext cx="3862808" cy="967877"/>
          </a:xfrm>
        </p:spPr>
        <p:txBody>
          <a:bodyPr anchor="t" anchorCtr="0"/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500" b="1" baseline="0">
                <a:solidFill>
                  <a:srgbClr val="00B050"/>
                </a:solidFill>
              </a:defRPr>
            </a:lvl1pPr>
          </a:lstStyle>
          <a:p>
            <a:pPr lvl="0"/>
            <a:r>
              <a:rPr lang="fr-FR" dirty="0" smtClean="0"/>
              <a:t>Union européenne : + … %</a:t>
            </a:r>
          </a:p>
          <a:p>
            <a:pPr lvl="0"/>
            <a:r>
              <a:rPr lang="fr-FR" dirty="0" smtClean="0"/>
              <a:t>… : + … %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fr-FR" dirty="0" smtClean="0"/>
              <a:t>… : + … %</a:t>
            </a:r>
          </a:p>
          <a:p>
            <a:pPr lvl="0"/>
            <a:endParaRPr lang="fr-FR" dirty="0" smtClean="0"/>
          </a:p>
        </p:txBody>
      </p:sp>
      <p:sp>
        <p:nvSpPr>
          <p:cNvPr id="19" name="Espace réservé du texte 3"/>
          <p:cNvSpPr>
            <a:spLocks noGrp="1"/>
          </p:cNvSpPr>
          <p:nvPr>
            <p:ph type="body" sz="quarter" idx="18" hasCustomPrompt="1"/>
          </p:nvPr>
        </p:nvSpPr>
        <p:spPr>
          <a:xfrm>
            <a:off x="4131563" y="5756275"/>
            <a:ext cx="3934634" cy="305200"/>
          </a:xfrm>
        </p:spPr>
        <p:txBody>
          <a:bodyPr>
            <a:normAutofit/>
          </a:bodyPr>
          <a:lstStyle>
            <a:lvl1pPr algn="ctr">
              <a:defRPr sz="1500" b="1" baseline="0"/>
            </a:lvl1pPr>
          </a:lstStyle>
          <a:p>
            <a:pPr lvl="0"/>
            <a:r>
              <a:rPr lang="fr-FR" dirty="0" smtClean="0"/>
              <a:t>… en provenance du monde</a:t>
            </a:r>
            <a:endParaRPr lang="fr-FR" dirty="0"/>
          </a:p>
        </p:txBody>
      </p:sp>
      <p:sp>
        <p:nvSpPr>
          <p:cNvPr id="20" name="Espace réservé du texte 3"/>
          <p:cNvSpPr>
            <a:spLocks noGrp="1"/>
          </p:cNvSpPr>
          <p:nvPr>
            <p:ph type="body" sz="quarter" idx="19" hasCustomPrompt="1"/>
          </p:nvPr>
        </p:nvSpPr>
        <p:spPr>
          <a:xfrm>
            <a:off x="8054012" y="5756275"/>
            <a:ext cx="3934634" cy="305200"/>
          </a:xfrm>
        </p:spPr>
        <p:txBody>
          <a:bodyPr>
            <a:normAutofit/>
          </a:bodyPr>
          <a:lstStyle>
            <a:lvl1pPr algn="ctr">
              <a:defRPr sz="1500" b="1" baseline="0"/>
            </a:lvl1pPr>
          </a:lstStyle>
          <a:p>
            <a:pPr lvl="0"/>
            <a:r>
              <a:rPr lang="fr-FR" dirty="0" smtClean="0"/>
              <a:t>de …</a:t>
            </a:r>
            <a:endParaRPr lang="fr-FR" dirty="0"/>
          </a:p>
        </p:txBody>
      </p:sp>
      <p:sp>
        <p:nvSpPr>
          <p:cNvPr id="22" name="Espace réservé du texte 3"/>
          <p:cNvSpPr>
            <a:spLocks noGrp="1"/>
          </p:cNvSpPr>
          <p:nvPr>
            <p:ph type="body" sz="quarter" idx="20" hasCustomPrompt="1"/>
          </p:nvPr>
        </p:nvSpPr>
        <p:spPr>
          <a:xfrm>
            <a:off x="163714" y="5761093"/>
            <a:ext cx="3934634" cy="305200"/>
          </a:xfrm>
        </p:spPr>
        <p:txBody>
          <a:bodyPr>
            <a:normAutofit/>
          </a:bodyPr>
          <a:lstStyle>
            <a:lvl1pPr algn="ctr">
              <a:defRPr sz="1500" b="1" baseline="0"/>
            </a:lvl1pPr>
          </a:lstStyle>
          <a:p>
            <a:pPr lvl="0"/>
            <a:r>
              <a:rPr lang="fr-FR" dirty="0" smtClean="0"/>
              <a:t>… en provenance du monde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16117997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Deux contenus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4490113" y="6352913"/>
            <a:ext cx="4965101" cy="365125"/>
          </a:xfrm>
        </p:spPr>
        <p:txBody>
          <a:bodyPr/>
          <a:lstStyle/>
          <a:p>
            <a:r>
              <a:rPr lang="fr-FR" dirty="0" smtClean="0"/>
              <a:t>Pays-Bas – Les échanges de produits agricoles et agro-alimentaires</a:t>
            </a:r>
          </a:p>
          <a:p>
            <a:r>
              <a:rPr lang="fr-FR" i="1" dirty="0" smtClean="0"/>
              <a:t>Source : douane néerlandaise, d’après Trade Data Monitor, données 2024</a:t>
            </a:r>
            <a:endParaRPr lang="fr-FR" i="1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9570661" y="6352913"/>
            <a:ext cx="901336" cy="365125"/>
          </a:xfrm>
        </p:spPr>
        <p:txBody>
          <a:bodyPr/>
          <a:lstStyle/>
          <a:p>
            <a:fld id="{6A68152B-30FF-4F47-8AD6-E728982B61F2}" type="slidenum">
              <a:rPr lang="fr-FR" smtClean="0"/>
              <a:t>‹N°›</a:t>
            </a:fld>
            <a:endParaRPr lang="fr-FR"/>
          </a:p>
        </p:txBody>
      </p:sp>
      <p:pic>
        <p:nvPicPr>
          <p:cNvPr id="2" name="Imag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51525" y="6334189"/>
            <a:ext cx="1367300" cy="402571"/>
          </a:xfrm>
          <a:prstGeom prst="rect">
            <a:avLst/>
          </a:prstGeom>
        </p:spPr>
      </p:pic>
      <p:sp>
        <p:nvSpPr>
          <p:cNvPr id="13" name="Espace réservé du texte 12"/>
          <p:cNvSpPr>
            <a:spLocks noGrp="1"/>
          </p:cNvSpPr>
          <p:nvPr>
            <p:ph type="body" sz="quarter" idx="13" hasCustomPrompt="1"/>
          </p:nvPr>
        </p:nvSpPr>
        <p:spPr>
          <a:xfrm>
            <a:off x="166798" y="224256"/>
            <a:ext cx="11858404" cy="401386"/>
          </a:xfrm>
          <a:solidFill>
            <a:srgbClr val="0B6482"/>
          </a:solidFill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pPr lvl="0"/>
            <a:r>
              <a:rPr lang="fr-FR" dirty="0" smtClean="0"/>
              <a:t>Titre</a:t>
            </a:r>
          </a:p>
        </p:txBody>
      </p:sp>
      <p:graphicFrame>
        <p:nvGraphicFramePr>
          <p:cNvPr id="8" name="Tableau 7"/>
          <p:cNvGraphicFramePr>
            <a:graphicFrameLocks noGrp="1"/>
          </p:cNvGraphicFramePr>
          <p:nvPr userDrawn="1">
            <p:extLst/>
          </p:nvPr>
        </p:nvGraphicFramePr>
        <p:xfrm>
          <a:off x="166798" y="767133"/>
          <a:ext cx="11852028" cy="532373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506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506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95067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323734"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0B6482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rgbClr val="0B6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B6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B6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B6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0B648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B6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B6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B6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B6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0B648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B6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B6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B6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B6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9" name="ZoneTexte 8"/>
          <p:cNvSpPr txBox="1"/>
          <p:nvPr userDrawn="1"/>
        </p:nvSpPr>
        <p:spPr>
          <a:xfrm>
            <a:off x="154869" y="5511650"/>
            <a:ext cx="3976694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500" b="1" dirty="0">
                <a:solidFill>
                  <a:srgbClr val="0B6482"/>
                </a:solidFill>
                <a:latin typeface="Marianne" panose="02000000000000000000" pitchFamily="50" charset="0"/>
              </a:rPr>
              <a:t>Évolution des </a:t>
            </a:r>
            <a:r>
              <a:rPr lang="fr-FR" sz="1500" b="1" dirty="0" smtClean="0">
                <a:solidFill>
                  <a:srgbClr val="0B6482"/>
                </a:solidFill>
                <a:latin typeface="Marianne" panose="02000000000000000000" pitchFamily="50" charset="0"/>
              </a:rPr>
              <a:t>importations</a:t>
            </a:r>
            <a:r>
              <a:rPr lang="fr-FR" sz="1500" b="1" baseline="0" dirty="0">
                <a:solidFill>
                  <a:srgbClr val="0B6482"/>
                </a:solidFill>
                <a:latin typeface="Marianne" panose="02000000000000000000" pitchFamily="50" charset="0"/>
              </a:rPr>
              <a:t> </a:t>
            </a:r>
            <a:endParaRPr lang="fr-FR" sz="1500" b="1" baseline="0" dirty="0" smtClean="0">
              <a:solidFill>
                <a:srgbClr val="0B6482"/>
              </a:solidFill>
              <a:latin typeface="Marianne" panose="02000000000000000000" pitchFamily="50" charset="0"/>
            </a:endParaRPr>
          </a:p>
        </p:txBody>
      </p:sp>
      <p:sp>
        <p:nvSpPr>
          <p:cNvPr id="10" name="ZoneTexte 9"/>
          <p:cNvSpPr txBox="1"/>
          <p:nvPr userDrawn="1"/>
        </p:nvSpPr>
        <p:spPr>
          <a:xfrm>
            <a:off x="4143493" y="5523240"/>
            <a:ext cx="392270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500" b="1" dirty="0">
                <a:solidFill>
                  <a:srgbClr val="0B6482"/>
                </a:solidFill>
                <a:latin typeface="Marianne" panose="02000000000000000000" pitchFamily="50" charset="0"/>
              </a:rPr>
              <a:t>Principaux postes </a:t>
            </a:r>
            <a:r>
              <a:rPr lang="fr-FR" sz="1500" b="1" dirty="0" smtClean="0">
                <a:solidFill>
                  <a:srgbClr val="0B6482"/>
                </a:solidFill>
                <a:latin typeface="Marianne" panose="02000000000000000000" pitchFamily="50" charset="0"/>
              </a:rPr>
              <a:t>d’importation</a:t>
            </a:r>
          </a:p>
          <a:p>
            <a:pPr algn="ctr"/>
            <a:endParaRPr lang="fr-FR" sz="1500" b="1" dirty="0">
              <a:solidFill>
                <a:srgbClr val="0B6482"/>
              </a:solidFill>
              <a:latin typeface="Marianne" panose="02000000000000000000" pitchFamily="50" charset="0"/>
            </a:endParaRPr>
          </a:p>
        </p:txBody>
      </p:sp>
      <p:sp>
        <p:nvSpPr>
          <p:cNvPr id="11" name="ZoneTexte 10"/>
          <p:cNvSpPr txBox="1"/>
          <p:nvPr userDrawn="1"/>
        </p:nvSpPr>
        <p:spPr>
          <a:xfrm>
            <a:off x="8078127" y="5527756"/>
            <a:ext cx="3940699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500" b="1" dirty="0" smtClean="0">
                <a:solidFill>
                  <a:srgbClr val="0B6482"/>
                </a:solidFill>
                <a:latin typeface="Marianne" panose="02000000000000000000" pitchFamily="50" charset="0"/>
              </a:rPr>
              <a:t>Principaux marchés</a:t>
            </a:r>
          </a:p>
          <a:p>
            <a:pPr algn="ctr"/>
            <a:endParaRPr lang="fr-FR" sz="1500" b="1" dirty="0">
              <a:solidFill>
                <a:srgbClr val="0B6482"/>
              </a:solidFill>
              <a:latin typeface="Marianne" panose="02000000000000000000" pitchFamily="50" charset="0"/>
            </a:endParaRPr>
          </a:p>
        </p:txBody>
      </p:sp>
      <p:sp>
        <p:nvSpPr>
          <p:cNvPr id="16" name="Espace réservé du texte 15"/>
          <p:cNvSpPr>
            <a:spLocks noGrp="1"/>
          </p:cNvSpPr>
          <p:nvPr>
            <p:ph type="body" sz="quarter" idx="14" hasCustomPrompt="1"/>
          </p:nvPr>
        </p:nvSpPr>
        <p:spPr>
          <a:xfrm>
            <a:off x="214852" y="795610"/>
            <a:ext cx="3862808" cy="327796"/>
          </a:xfrm>
        </p:spPr>
        <p:txBody>
          <a:bodyPr anchor="t" anchorCtr="0"/>
          <a:lstStyle>
            <a:lvl1pPr algn="ctr">
              <a:defRPr sz="1500" b="1" baseline="0">
                <a:solidFill>
                  <a:srgbClr val="00B050"/>
                </a:solidFill>
              </a:defRPr>
            </a:lvl1pPr>
          </a:lstStyle>
          <a:p>
            <a:pPr lvl="0"/>
            <a:r>
              <a:rPr lang="fr-FR" dirty="0" smtClean="0"/>
              <a:t>Hausse de … % entre 2023 et 2024</a:t>
            </a:r>
          </a:p>
        </p:txBody>
      </p:sp>
      <p:sp>
        <p:nvSpPr>
          <p:cNvPr id="17" name="Espace réservé du texte 15"/>
          <p:cNvSpPr>
            <a:spLocks noGrp="1"/>
          </p:cNvSpPr>
          <p:nvPr>
            <p:ph type="body" sz="quarter" idx="15" hasCustomPrompt="1"/>
          </p:nvPr>
        </p:nvSpPr>
        <p:spPr>
          <a:xfrm>
            <a:off x="4155443" y="795609"/>
            <a:ext cx="3862808" cy="1320573"/>
          </a:xfrm>
        </p:spPr>
        <p:txBody>
          <a:bodyPr anchor="t" anchorCtr="0"/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500" b="1" baseline="0">
                <a:solidFill>
                  <a:srgbClr val="FF0000"/>
                </a:solidFill>
              </a:defRPr>
            </a:lvl1pPr>
          </a:lstStyle>
          <a:p>
            <a:pPr lvl="0"/>
            <a:r>
              <a:rPr lang="fr-FR" dirty="0" smtClean="0"/>
              <a:t>… : - … %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fr-FR" dirty="0" smtClean="0"/>
              <a:t>… : - … %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fr-FR" dirty="0" smtClean="0"/>
              <a:t>… : - … %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fr-FR" dirty="0" smtClean="0"/>
              <a:t>… : - … %</a:t>
            </a:r>
          </a:p>
          <a:p>
            <a:pPr lvl="0"/>
            <a:endParaRPr lang="fr-FR" dirty="0" smtClean="0"/>
          </a:p>
        </p:txBody>
      </p:sp>
      <p:sp>
        <p:nvSpPr>
          <p:cNvPr id="19" name="Espace réservé du texte 3"/>
          <p:cNvSpPr>
            <a:spLocks noGrp="1"/>
          </p:cNvSpPr>
          <p:nvPr>
            <p:ph type="body" sz="quarter" idx="18" hasCustomPrompt="1"/>
          </p:nvPr>
        </p:nvSpPr>
        <p:spPr>
          <a:xfrm>
            <a:off x="4131563" y="5756275"/>
            <a:ext cx="3934634" cy="305200"/>
          </a:xfrm>
        </p:spPr>
        <p:txBody>
          <a:bodyPr>
            <a:normAutofit/>
          </a:bodyPr>
          <a:lstStyle>
            <a:lvl1pPr algn="ctr">
              <a:defRPr sz="1500" b="1" baseline="0"/>
            </a:lvl1pPr>
          </a:lstStyle>
          <a:p>
            <a:pPr lvl="0"/>
            <a:r>
              <a:rPr lang="fr-FR" dirty="0" smtClean="0"/>
              <a:t>… en provenance de France</a:t>
            </a:r>
            <a:endParaRPr lang="fr-FR" dirty="0"/>
          </a:p>
        </p:txBody>
      </p:sp>
      <p:sp>
        <p:nvSpPr>
          <p:cNvPr id="20" name="Espace réservé du texte 3"/>
          <p:cNvSpPr>
            <a:spLocks noGrp="1"/>
          </p:cNvSpPr>
          <p:nvPr>
            <p:ph type="body" sz="quarter" idx="19" hasCustomPrompt="1"/>
          </p:nvPr>
        </p:nvSpPr>
        <p:spPr>
          <a:xfrm>
            <a:off x="8054012" y="5756275"/>
            <a:ext cx="3934634" cy="305200"/>
          </a:xfrm>
        </p:spPr>
        <p:txBody>
          <a:bodyPr>
            <a:normAutofit/>
          </a:bodyPr>
          <a:lstStyle>
            <a:lvl1pPr algn="ctr">
              <a:defRPr sz="1500" b="1" baseline="0"/>
            </a:lvl1pPr>
          </a:lstStyle>
          <a:p>
            <a:pPr lvl="0"/>
            <a:r>
              <a:rPr lang="fr-FR" dirty="0" smtClean="0"/>
              <a:t>… de la France</a:t>
            </a:r>
            <a:endParaRPr lang="fr-FR" dirty="0"/>
          </a:p>
        </p:txBody>
      </p:sp>
      <p:sp>
        <p:nvSpPr>
          <p:cNvPr id="22" name="Espace réservé du texte 3"/>
          <p:cNvSpPr>
            <a:spLocks noGrp="1"/>
          </p:cNvSpPr>
          <p:nvPr>
            <p:ph type="body" sz="quarter" idx="20" hasCustomPrompt="1"/>
          </p:nvPr>
        </p:nvSpPr>
        <p:spPr>
          <a:xfrm>
            <a:off x="163714" y="5761093"/>
            <a:ext cx="3934634" cy="305200"/>
          </a:xfrm>
        </p:spPr>
        <p:txBody>
          <a:bodyPr>
            <a:normAutofit/>
          </a:bodyPr>
          <a:lstStyle>
            <a:lvl1pPr algn="ctr">
              <a:defRPr sz="1500" b="1" baseline="0"/>
            </a:lvl1pPr>
          </a:lstStyle>
          <a:p>
            <a:pPr lvl="0"/>
            <a:r>
              <a:rPr lang="fr-FR" dirty="0" smtClean="0"/>
              <a:t>… en provenance de France</a:t>
            </a:r>
            <a:endParaRPr lang="fr-FR" dirty="0"/>
          </a:p>
        </p:txBody>
      </p:sp>
      <p:sp>
        <p:nvSpPr>
          <p:cNvPr id="23" name="Espace réservé du texte 3"/>
          <p:cNvSpPr>
            <a:spLocks noGrp="1"/>
          </p:cNvSpPr>
          <p:nvPr>
            <p:ph type="body" sz="quarter" idx="21" hasCustomPrompt="1"/>
          </p:nvPr>
        </p:nvSpPr>
        <p:spPr>
          <a:xfrm>
            <a:off x="9688916" y="780713"/>
            <a:ext cx="2317980" cy="305200"/>
          </a:xfrm>
          <a:solidFill>
            <a:srgbClr val="00B050"/>
          </a:solidFill>
          <a:ln>
            <a:noFill/>
          </a:ln>
        </p:spPr>
        <p:txBody>
          <a:bodyPr>
            <a:normAutofit/>
          </a:bodyPr>
          <a:lstStyle>
            <a:lvl1pPr algn="r">
              <a:defRPr sz="12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fr-FR" dirty="0" smtClean="0"/>
              <a:t>Taux de variation 2024/2023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47731262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Deux contenus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4490113" y="6352913"/>
            <a:ext cx="4965101" cy="365125"/>
          </a:xfrm>
        </p:spPr>
        <p:txBody>
          <a:bodyPr/>
          <a:lstStyle/>
          <a:p>
            <a:r>
              <a:rPr lang="fr-FR" dirty="0" smtClean="0"/>
              <a:t>Pays-Bas – Les échanges de produits agricoles et agro-alimentaires</a:t>
            </a:r>
          </a:p>
          <a:p>
            <a:r>
              <a:rPr lang="fr-FR" i="1" dirty="0" smtClean="0"/>
              <a:t>Source : douane néerlandaise, d’après Trade Data Monitor, données 2024</a:t>
            </a:r>
            <a:endParaRPr lang="fr-FR" i="1" dirty="0"/>
          </a:p>
        </p:txBody>
      </p:sp>
      <p:pic>
        <p:nvPicPr>
          <p:cNvPr id="2" name="Imag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51525" y="6334189"/>
            <a:ext cx="1367300" cy="402571"/>
          </a:xfrm>
          <a:prstGeom prst="rect">
            <a:avLst/>
          </a:prstGeom>
        </p:spPr>
      </p:pic>
      <p:sp>
        <p:nvSpPr>
          <p:cNvPr id="13" name="Espace réservé du texte 12"/>
          <p:cNvSpPr>
            <a:spLocks noGrp="1"/>
          </p:cNvSpPr>
          <p:nvPr>
            <p:ph type="body" sz="quarter" idx="13" hasCustomPrompt="1"/>
          </p:nvPr>
        </p:nvSpPr>
        <p:spPr>
          <a:xfrm>
            <a:off x="166798" y="224256"/>
            <a:ext cx="11858404" cy="401386"/>
          </a:xfrm>
          <a:solidFill>
            <a:srgbClr val="0B6482"/>
          </a:solidFill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pPr lvl="0"/>
            <a:r>
              <a:rPr lang="fr-FR" dirty="0" smtClean="0"/>
              <a:t>Titre</a:t>
            </a:r>
          </a:p>
        </p:txBody>
      </p:sp>
      <p:graphicFrame>
        <p:nvGraphicFramePr>
          <p:cNvPr id="9" name="Tableau 8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668331250"/>
              </p:ext>
            </p:extLst>
          </p:nvPr>
        </p:nvGraphicFramePr>
        <p:xfrm>
          <a:off x="166797" y="767133"/>
          <a:ext cx="11852028" cy="532373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260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9260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323734"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0B6482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0B6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B6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B6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B6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0B6482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B6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B6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B6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B6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2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9570661" y="6352913"/>
            <a:ext cx="901336" cy="365125"/>
          </a:xfrm>
        </p:spPr>
        <p:txBody>
          <a:bodyPr/>
          <a:lstStyle/>
          <a:p>
            <a:fld id="{6A68152B-30FF-4F47-8AD6-E728982B61F2}" type="slidenum">
              <a:rPr lang="fr-FR" smtClean="0"/>
              <a:t>‹N°›</a:t>
            </a:fld>
            <a:endParaRPr lang="fr-FR"/>
          </a:p>
        </p:txBody>
      </p:sp>
      <p:sp>
        <p:nvSpPr>
          <p:cNvPr id="7" name="ZoneTexte 6"/>
          <p:cNvSpPr txBox="1"/>
          <p:nvPr userDrawn="1"/>
        </p:nvSpPr>
        <p:spPr>
          <a:xfrm>
            <a:off x="166797" y="5736094"/>
            <a:ext cx="592920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500" b="1" dirty="0" smtClean="0">
                <a:solidFill>
                  <a:srgbClr val="0B6482"/>
                </a:solidFill>
                <a:latin typeface="Marianne" panose="02000000000000000000" pitchFamily="50" charset="0"/>
              </a:rPr>
              <a:t>En provenance du monde</a:t>
            </a:r>
          </a:p>
        </p:txBody>
      </p:sp>
      <p:sp>
        <p:nvSpPr>
          <p:cNvPr id="8" name="ZoneTexte 7"/>
          <p:cNvSpPr txBox="1"/>
          <p:nvPr userDrawn="1"/>
        </p:nvSpPr>
        <p:spPr>
          <a:xfrm>
            <a:off x="6095999" y="5742763"/>
            <a:ext cx="5922825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500" b="1" dirty="0" smtClean="0">
                <a:solidFill>
                  <a:srgbClr val="0B6482"/>
                </a:solidFill>
                <a:latin typeface="Marianne" panose="02000000000000000000" pitchFamily="50" charset="0"/>
              </a:rPr>
              <a:t>En provenance de France</a:t>
            </a:r>
          </a:p>
        </p:txBody>
      </p:sp>
    </p:spTree>
    <p:extLst>
      <p:ext uri="{BB962C8B-B14F-4D97-AF65-F5344CB8AC3E}">
        <p14:creationId xmlns:p14="http://schemas.microsoft.com/office/powerpoint/2010/main" val="2774202931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529087"/>
            <a:ext cx="10515600" cy="555130"/>
          </a:xfrm>
          <a:prstGeom prst="rect">
            <a:avLst/>
          </a:prstGeom>
          <a:noFill/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fr-FR" dirty="0" smtClean="0"/>
              <a:t>Texte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511038" y="6356350"/>
            <a:ext cx="5773783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rgbClr val="0B6482"/>
                </a:solidFill>
                <a:latin typeface="Marianne" panose="02000000000000000000" pitchFamily="50" charset="0"/>
              </a:defRPr>
            </a:lvl1pPr>
          </a:lstStyle>
          <a:p>
            <a:r>
              <a:rPr lang="fr-FR" smtClean="0"/>
              <a:t>Pays-Bas– Les échanges de produits agricoles et agro-alimentaires  Source : douane néerlandaise, d’après Trade Data Monitor, données 2024</a:t>
            </a:r>
            <a:endParaRPr lang="fr-FR" dirty="0" smtClean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10284821" y="6356350"/>
            <a:ext cx="90133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rgbClr val="0B6482"/>
                </a:solidFill>
                <a:latin typeface="Marianne" panose="02000000000000000000" pitchFamily="50" charset="0"/>
              </a:defRPr>
            </a:lvl1pPr>
          </a:lstStyle>
          <a:p>
            <a:fld id="{6A68152B-30FF-4F47-8AD6-E728982B61F2}" type="slidenum">
              <a:rPr lang="fr-FR" smtClean="0"/>
              <a:pPr/>
              <a:t>‹N°›</a:t>
            </a:fld>
            <a:endParaRPr lang="fr-FR" dirty="0"/>
          </a:p>
        </p:txBody>
      </p:sp>
      <p:cxnSp>
        <p:nvCxnSpPr>
          <p:cNvPr id="7" name="Connecteur droit 6"/>
          <p:cNvCxnSpPr/>
          <p:nvPr userDrawn="1"/>
        </p:nvCxnSpPr>
        <p:spPr>
          <a:xfrm flipH="1">
            <a:off x="4490113" y="6229685"/>
            <a:ext cx="7701888" cy="1298"/>
          </a:xfrm>
          <a:prstGeom prst="line">
            <a:avLst/>
          </a:prstGeom>
          <a:ln>
            <a:solidFill>
              <a:srgbClr val="0B648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522444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2" r:id="rId2"/>
    <p:sldLayoutId id="2147483655" r:id="rId3"/>
    <p:sldLayoutId id="2147483653" r:id="rId4"/>
    <p:sldLayoutId id="2147483660" r:id="rId5"/>
    <p:sldLayoutId id="2147483654" r:id="rId6"/>
    <p:sldLayoutId id="2147483659" r:id="rId7"/>
    <p:sldLayoutId id="2147483656" r:id="rId8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000" b="0" kern="1200">
          <a:solidFill>
            <a:schemeClr val="bg1"/>
          </a:solidFill>
          <a:latin typeface="Marianne" panose="02000000000000000000" pitchFamily="50" charset="0"/>
          <a:ea typeface="Malgun Gothic Semilight" panose="020B0502040204020203" pitchFamily="34" charset="-128"/>
          <a:cs typeface="Malgun Gothic Semilight" panose="020B0502040204020203" pitchFamily="34" charset="-128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2000" b="0" kern="1200">
          <a:solidFill>
            <a:srgbClr val="0B6482"/>
          </a:solidFill>
          <a:latin typeface="Marianne" panose="02000000000000000000" pitchFamily="50" charset="0"/>
          <a:ea typeface="Malgun Gothic Semilight" panose="020B0502040204020203" pitchFamily="34" charset="-128"/>
          <a:cs typeface="Malgun Gothic Semilight" panose="020B0502040204020203" pitchFamily="34" charset="-128"/>
        </a:defRPr>
      </a:lvl1pPr>
      <a:lvl2pPr marL="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2000" b="0" kern="1200">
          <a:solidFill>
            <a:srgbClr val="0B6482"/>
          </a:solidFill>
          <a:latin typeface="Marianne" panose="02000000000000000000" pitchFamily="50" charset="0"/>
          <a:ea typeface="Malgun Gothic Semilight" panose="020B0502040204020203" pitchFamily="34" charset="-128"/>
          <a:cs typeface="Malgun Gothic Semilight" panose="020B0502040204020203" pitchFamily="34" charset="-128"/>
        </a:defRPr>
      </a:lvl2pPr>
      <a:lvl3pPr marL="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4000" b="1" kern="1200">
          <a:solidFill>
            <a:srgbClr val="0B6482"/>
          </a:solidFill>
          <a:latin typeface="Marianne" panose="02000000000000000000" pitchFamily="50" charset="0"/>
          <a:ea typeface="Malgun Gothic Semilight" panose="020B0502040204020203" pitchFamily="34" charset="-128"/>
          <a:cs typeface="Malgun Gothic Semilight" panose="020B0502040204020203" pitchFamily="34" charset="-128"/>
        </a:defRPr>
      </a:lvl3pPr>
      <a:lvl4pPr marL="13716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4000" kern="1200">
          <a:solidFill>
            <a:schemeClr val="tx1"/>
          </a:solidFill>
          <a:latin typeface="Marianne" panose="02000000000000000000" pitchFamily="50" charset="0"/>
          <a:ea typeface="Malgun Gothic Semilight" panose="020B0502040204020203" pitchFamily="34" charset="-128"/>
          <a:cs typeface="Malgun Gothic Semilight" panose="020B0502040204020203" pitchFamily="34" charset="-128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Marianne" panose="02000000000000000000" pitchFamily="50" charset="0"/>
          <a:ea typeface="Malgun Gothic Semilight" panose="020B0502040204020203" pitchFamily="34" charset="-128"/>
          <a:cs typeface="Malgun Gothic Semilight" panose="020B0502040204020203" pitchFamily="34" charset="-128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1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7.xml"/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7.svg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6.xml"/><Relationship Id="rId4" Type="http://schemas.openxmlformats.org/officeDocument/2006/relationships/chart" Target="../charts/char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sz="quarter" idx="13"/>
          </p:nvPr>
        </p:nvSpPr>
        <p:spPr>
          <a:xfrm>
            <a:off x="4693919" y="4279515"/>
            <a:ext cx="2760617" cy="675626"/>
          </a:xfrm>
        </p:spPr>
        <p:txBody>
          <a:bodyPr>
            <a:normAutofit/>
          </a:bodyPr>
          <a:lstStyle/>
          <a:p>
            <a:r>
              <a:rPr lang="fr-FR" dirty="0" smtClean="0"/>
              <a:t>Pays-Bas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4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r-FR" dirty="0" smtClean="0"/>
              <a:t>2024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386638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sz="quarter" idx="10"/>
          </p:nvPr>
        </p:nvSpPr>
        <p:spPr>
          <a:xfrm>
            <a:off x="1449977" y="4483546"/>
            <a:ext cx="6827248" cy="680040"/>
          </a:xfrm>
        </p:spPr>
        <p:txBody>
          <a:bodyPr>
            <a:normAutofit/>
          </a:bodyPr>
          <a:lstStyle/>
          <a:p>
            <a:r>
              <a:rPr lang="fr-FR" dirty="0" smtClean="0"/>
              <a:t>Les Pays-Bas avec la France</a:t>
            </a:r>
            <a:endParaRPr lang="fr-FR" dirty="0"/>
          </a:p>
        </p:txBody>
      </p:sp>
      <p:graphicFrame>
        <p:nvGraphicFramePr>
          <p:cNvPr id="3" name="Graphique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03855527"/>
              </p:ext>
            </p:extLst>
          </p:nvPr>
        </p:nvGraphicFramePr>
        <p:xfrm>
          <a:off x="7306810" y="3110766"/>
          <a:ext cx="4885190" cy="31146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66849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Pays-Bas – </a:t>
            </a:r>
            <a:r>
              <a:rPr lang="fr-FR" dirty="0"/>
              <a:t>Les échanges de produits agricoles et agro-alimentaires </a:t>
            </a:r>
          </a:p>
          <a:p>
            <a:r>
              <a:rPr lang="fr-FR" i="1" dirty="0"/>
              <a:t>Source : douane </a:t>
            </a:r>
            <a:r>
              <a:rPr lang="fr-FR" i="1" dirty="0" smtClean="0"/>
              <a:t>néerlandaise </a:t>
            </a:r>
            <a:r>
              <a:rPr lang="fr-FR" i="1" dirty="0"/>
              <a:t>(diagrammes 1 et 2) et française (diagramme 3), d’après Trade Data Monitor, données 2024</a:t>
            </a:r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8152B-30FF-4F47-8AD6-E728982B61F2}" type="slidenum">
              <a:rPr lang="fr-FR" smtClean="0"/>
              <a:t>11</a:t>
            </a:fld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/>
              <a:t>Les échanges agricoles et agro-alimentaires </a:t>
            </a:r>
            <a:r>
              <a:rPr lang="fr-FR" dirty="0" smtClean="0"/>
              <a:t>franco-néerlandais </a:t>
            </a:r>
            <a:r>
              <a:rPr lang="fr-FR" dirty="0"/>
              <a:t>en un coup d’œil </a:t>
            </a:r>
            <a:r>
              <a:rPr lang="fr-FR" dirty="0" smtClean="0"/>
              <a:t> </a:t>
            </a: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fr-FR" dirty="0" smtClean="0">
                <a:solidFill>
                  <a:srgbClr val="FF0000"/>
                </a:solidFill>
              </a:rPr>
              <a:t>Baisse de 0,02 % entre 2023 et 2024</a:t>
            </a: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6" name="Espace réservé du texte 5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fr-FR" dirty="0" smtClean="0"/>
              <a:t>Céréales : - 6 %</a:t>
            </a:r>
          </a:p>
          <a:p>
            <a:r>
              <a:rPr lang="fr-FR" dirty="0" smtClean="0">
                <a:solidFill>
                  <a:srgbClr val="00B050"/>
                </a:solidFill>
              </a:rPr>
              <a:t>Produits d’épicerie : + 2 %</a:t>
            </a:r>
          </a:p>
          <a:p>
            <a:r>
              <a:rPr lang="fr-FR" dirty="0" smtClean="0"/>
              <a:t>Vins et spiritueux : - 9 %</a:t>
            </a:r>
            <a:endParaRPr lang="fr-FR" dirty="0"/>
          </a:p>
        </p:txBody>
      </p:sp>
      <p:sp>
        <p:nvSpPr>
          <p:cNvPr id="7" name="Espace réservé du texte 6"/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fr-FR" dirty="0"/>
              <a:t>n</a:t>
            </a:r>
            <a:r>
              <a:rPr lang="fr-FR" dirty="0" smtClean="0"/>
              <a:t>éerlandais en provenance de France</a:t>
            </a:r>
            <a:endParaRPr lang="fr-FR" dirty="0"/>
          </a:p>
        </p:txBody>
      </p:sp>
      <p:sp>
        <p:nvSpPr>
          <p:cNvPr id="8" name="Espace réservé du texte 7"/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r>
              <a:rPr lang="fr-FR" dirty="0"/>
              <a:t>e</a:t>
            </a:r>
            <a:r>
              <a:rPr lang="fr-FR" dirty="0" smtClean="0"/>
              <a:t>uropéens de la France</a:t>
            </a:r>
            <a:endParaRPr lang="fr-FR" dirty="0"/>
          </a:p>
        </p:txBody>
      </p:sp>
      <p:sp>
        <p:nvSpPr>
          <p:cNvPr id="9" name="Espace réservé du texte 8"/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r>
              <a:rPr lang="fr-FR" dirty="0"/>
              <a:t>n</a:t>
            </a:r>
            <a:r>
              <a:rPr lang="fr-FR" dirty="0" smtClean="0"/>
              <a:t>éerlandaises en provenance de France</a:t>
            </a:r>
            <a:endParaRPr lang="fr-FR" dirty="0"/>
          </a:p>
        </p:txBody>
      </p:sp>
      <p:sp>
        <p:nvSpPr>
          <p:cNvPr id="10" name="Espace réservé du texte 9"/>
          <p:cNvSpPr>
            <a:spLocks noGrp="1"/>
          </p:cNvSpPr>
          <p:nvPr>
            <p:ph type="body" sz="quarter" idx="21"/>
          </p:nvPr>
        </p:nvSpPr>
        <p:spPr>
          <a:solidFill>
            <a:srgbClr val="FF0000"/>
          </a:solidFill>
        </p:spPr>
        <p:txBody>
          <a:bodyPr/>
          <a:lstStyle/>
          <a:p>
            <a:r>
              <a:rPr lang="fr-FR" dirty="0" smtClean="0"/>
              <a:t>Taux de variation 2024/2023</a:t>
            </a:r>
            <a:endParaRPr lang="fr-FR" dirty="0"/>
          </a:p>
        </p:txBody>
      </p:sp>
      <p:graphicFrame>
        <p:nvGraphicFramePr>
          <p:cNvPr id="11" name="Graphique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26785436"/>
              </p:ext>
            </p:extLst>
          </p:nvPr>
        </p:nvGraphicFramePr>
        <p:xfrm>
          <a:off x="163715" y="1952625"/>
          <a:ext cx="3934634" cy="34480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3" name="Graphique 1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97966866"/>
              </p:ext>
            </p:extLst>
          </p:nvPr>
        </p:nvGraphicFramePr>
        <p:xfrm>
          <a:off x="8054011" y="1952626"/>
          <a:ext cx="3971191" cy="34480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4" name="Graphique 1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09336947"/>
              </p:ext>
            </p:extLst>
          </p:nvPr>
        </p:nvGraphicFramePr>
        <p:xfrm>
          <a:off x="4131563" y="1952625"/>
          <a:ext cx="3934634" cy="34480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97691778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Pays-Bas – </a:t>
            </a:r>
            <a:r>
              <a:rPr lang="fr-FR" dirty="0" smtClean="0"/>
              <a:t>Les échanges de produits agricoles et agro-alimentaires  </a:t>
            </a:r>
          </a:p>
          <a:p>
            <a:r>
              <a:rPr lang="fr-FR" i="1" dirty="0" smtClean="0"/>
              <a:t>Source : douane néerlandaise, d’après Trade Data Monitor, données 2024</a:t>
            </a:r>
            <a:endParaRPr lang="fr-FR" i="1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8152B-30FF-4F47-8AD6-E728982B61F2}" type="slidenum">
              <a:rPr lang="fr-FR" smtClean="0"/>
              <a:t>12</a:t>
            </a:fld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/>
              <a:t>Balance commerciale </a:t>
            </a:r>
            <a:r>
              <a:rPr lang="fr-FR" dirty="0" smtClean="0"/>
              <a:t>néerlandaise </a:t>
            </a:r>
            <a:r>
              <a:rPr lang="fr-FR" dirty="0"/>
              <a:t>avec la France (en valeur</a:t>
            </a:r>
            <a:r>
              <a:rPr lang="fr-FR" dirty="0" smtClean="0"/>
              <a:t>)</a:t>
            </a:r>
            <a:endParaRPr lang="fr-FR" dirty="0"/>
          </a:p>
        </p:txBody>
      </p:sp>
      <p:sp>
        <p:nvSpPr>
          <p:cNvPr id="6" name="Espace réservé du texte 5"/>
          <p:cNvSpPr>
            <a:spLocks noGrp="1"/>
          </p:cNvSpPr>
          <p:nvPr>
            <p:ph type="body" sz="quarter" idx="16"/>
          </p:nvPr>
        </p:nvSpPr>
        <p:spPr>
          <a:xfrm>
            <a:off x="166798" y="839522"/>
            <a:ext cx="11858404" cy="751154"/>
          </a:xfrm>
        </p:spPr>
        <p:txBody>
          <a:bodyPr>
            <a:normAutofit/>
          </a:bodyPr>
          <a:lstStyle/>
          <a:p>
            <a:r>
              <a:rPr lang="fr-FR" b="0" dirty="0"/>
              <a:t>La balance est structurellement excédentaire avec la </a:t>
            </a:r>
            <a:r>
              <a:rPr lang="fr-FR" b="0" dirty="0" smtClean="0"/>
              <a:t>France, en progression depuis quatre ans pour atteindre près de 69 milliards d’euros en 2024. </a:t>
            </a:r>
            <a:endParaRPr lang="fr-FR" b="0" dirty="0"/>
          </a:p>
          <a:p>
            <a:endParaRPr lang="fr-FR" dirty="0"/>
          </a:p>
        </p:txBody>
      </p:sp>
      <p:graphicFrame>
        <p:nvGraphicFramePr>
          <p:cNvPr id="7" name="Graphique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02098009"/>
              </p:ext>
            </p:extLst>
          </p:nvPr>
        </p:nvGraphicFramePr>
        <p:xfrm>
          <a:off x="166798" y="1804557"/>
          <a:ext cx="11858404" cy="43009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59179576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Pays-Bas – </a:t>
            </a:r>
            <a:r>
              <a:rPr lang="fr-FR" dirty="0" smtClean="0"/>
              <a:t>Les échanges de produits agricoles et agro-alimentaires  </a:t>
            </a:r>
          </a:p>
          <a:p>
            <a:r>
              <a:rPr lang="fr-FR" i="1" dirty="0" smtClean="0"/>
              <a:t>Source : douane néerlandaise, d’après Trade Data Monitor, données 2024</a:t>
            </a:r>
            <a:endParaRPr lang="fr-FR" i="1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8152B-30FF-4F47-8AD6-E728982B61F2}" type="slidenum">
              <a:rPr lang="fr-FR" smtClean="0"/>
              <a:t>13</a:t>
            </a:fld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/>
              <a:t>Balance commerciale </a:t>
            </a:r>
            <a:r>
              <a:rPr lang="fr-FR" dirty="0" smtClean="0"/>
              <a:t>néerlandaise </a:t>
            </a:r>
            <a:r>
              <a:rPr lang="fr-FR" dirty="0"/>
              <a:t>avec la France par poste d’importation (en valeur</a:t>
            </a:r>
            <a:r>
              <a:rPr lang="fr-FR" dirty="0" smtClean="0"/>
              <a:t>)</a:t>
            </a:r>
            <a:endParaRPr lang="fr-FR" dirty="0"/>
          </a:p>
        </p:txBody>
      </p:sp>
      <p:sp>
        <p:nvSpPr>
          <p:cNvPr id="6" name="Espace réservé du texte 5"/>
          <p:cNvSpPr>
            <a:spLocks noGrp="1"/>
          </p:cNvSpPr>
          <p:nvPr>
            <p:ph type="body" sz="quarter" idx="16"/>
          </p:nvPr>
        </p:nvSpPr>
        <p:spPr>
          <a:xfrm>
            <a:off x="166798" y="839522"/>
            <a:ext cx="11858404" cy="741628"/>
          </a:xfrm>
        </p:spPr>
        <p:txBody>
          <a:bodyPr>
            <a:normAutofit lnSpcReduction="10000"/>
          </a:bodyPr>
          <a:lstStyle/>
          <a:p>
            <a:r>
              <a:rPr lang="fr-FR" b="0" dirty="0"/>
              <a:t>1</a:t>
            </a:r>
            <a:r>
              <a:rPr lang="fr-FR" b="0" baseline="30000" dirty="0"/>
              <a:t>er</a:t>
            </a:r>
            <a:r>
              <a:rPr lang="fr-FR" b="0" dirty="0"/>
              <a:t> poste </a:t>
            </a:r>
            <a:r>
              <a:rPr lang="fr-FR" b="0" dirty="0">
                <a:solidFill>
                  <a:srgbClr val="C4D69E"/>
                </a:solidFill>
              </a:rPr>
              <a:t>excédentaire </a:t>
            </a:r>
            <a:r>
              <a:rPr lang="fr-FR" b="0" dirty="0"/>
              <a:t>: </a:t>
            </a:r>
            <a:r>
              <a:rPr lang="fr-FR" b="0" i="1" dirty="0" smtClean="0"/>
              <a:t>Autres </a:t>
            </a:r>
            <a:r>
              <a:rPr lang="fr-FR" b="0" dirty="0" smtClean="0"/>
              <a:t>(50 % plantes, 17 % tabacs).</a:t>
            </a:r>
            <a:endParaRPr lang="fr-FR" b="0" dirty="0"/>
          </a:p>
          <a:p>
            <a:r>
              <a:rPr lang="fr-FR" b="0" dirty="0"/>
              <a:t>1</a:t>
            </a:r>
            <a:r>
              <a:rPr lang="fr-FR" b="0" baseline="30000" dirty="0"/>
              <a:t>er</a:t>
            </a:r>
            <a:r>
              <a:rPr lang="fr-FR" b="0" dirty="0"/>
              <a:t> poste </a:t>
            </a:r>
            <a:r>
              <a:rPr lang="fr-FR" b="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déficitaire</a:t>
            </a:r>
            <a:r>
              <a:rPr lang="fr-FR" b="0" dirty="0"/>
              <a:t> : </a:t>
            </a:r>
            <a:r>
              <a:rPr lang="fr-FR" b="0" i="1" dirty="0" smtClean="0"/>
              <a:t>Céréales.</a:t>
            </a:r>
            <a:endParaRPr lang="fr-FR" b="0" dirty="0"/>
          </a:p>
          <a:p>
            <a:endParaRPr lang="fr-FR" dirty="0"/>
          </a:p>
        </p:txBody>
      </p:sp>
      <p:graphicFrame>
        <p:nvGraphicFramePr>
          <p:cNvPr id="7" name="Graphique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8275402"/>
              </p:ext>
            </p:extLst>
          </p:nvPr>
        </p:nvGraphicFramePr>
        <p:xfrm>
          <a:off x="166798" y="1795029"/>
          <a:ext cx="11858404" cy="431049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8" name="Connecteur droit 7"/>
          <p:cNvCxnSpPr/>
          <p:nvPr/>
        </p:nvCxnSpPr>
        <p:spPr>
          <a:xfrm>
            <a:off x="988219" y="4217194"/>
            <a:ext cx="10898981" cy="2381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988219" y="1968136"/>
            <a:ext cx="7903232" cy="2249057"/>
          </a:xfrm>
          <a:prstGeom prst="rect">
            <a:avLst/>
          </a:prstGeom>
          <a:solidFill>
            <a:schemeClr val="accent3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fr-FR"/>
          </a:p>
        </p:txBody>
      </p:sp>
      <p:sp>
        <p:nvSpPr>
          <p:cNvPr id="12" name="Rectangle 11"/>
          <p:cNvSpPr/>
          <p:nvPr/>
        </p:nvSpPr>
        <p:spPr>
          <a:xfrm>
            <a:off x="8891451" y="4217193"/>
            <a:ext cx="2995749" cy="1373709"/>
          </a:xfrm>
          <a:prstGeom prst="rect">
            <a:avLst/>
          </a:prstGeom>
          <a:solidFill>
            <a:srgbClr val="C00000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5375640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Pays-Bas – </a:t>
            </a:r>
            <a:r>
              <a:rPr lang="fr-FR" dirty="0" smtClean="0"/>
              <a:t>Les échanges de produits agricoles et agro-alimentaires  </a:t>
            </a:r>
          </a:p>
          <a:p>
            <a:r>
              <a:rPr lang="fr-FR" i="1" dirty="0" smtClean="0"/>
              <a:t>Source : douane néerlandaise, d’après Trade Data Monitor, données 2024</a:t>
            </a:r>
            <a:endParaRPr lang="fr-FR" i="1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8152B-30FF-4F47-8AD6-E728982B61F2}" type="slidenum">
              <a:rPr lang="fr-FR" smtClean="0"/>
              <a:t>14</a:t>
            </a:fld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/>
              <a:t>Postes d’importation en provenance de France (en valeur</a:t>
            </a:r>
            <a:r>
              <a:rPr lang="fr-FR" dirty="0" smtClean="0"/>
              <a:t>)</a:t>
            </a: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5"/>
          </p:nvPr>
        </p:nvSpPr>
        <p:spPr/>
        <p:txBody>
          <a:bodyPr>
            <a:normAutofit lnSpcReduction="10000"/>
          </a:bodyPr>
          <a:lstStyle/>
          <a:p>
            <a:r>
              <a:rPr lang="fr-FR" dirty="0"/>
              <a:t>Les importations de </a:t>
            </a:r>
            <a:r>
              <a:rPr lang="fr-FR" i="1" dirty="0" smtClean="0"/>
              <a:t>Céréales </a:t>
            </a:r>
            <a:r>
              <a:rPr lang="fr-FR" dirty="0" smtClean="0"/>
              <a:t>baissent de 7 % cumulativement </a:t>
            </a:r>
            <a:r>
              <a:rPr lang="fr-FR" dirty="0"/>
              <a:t>sur trois ans.</a:t>
            </a:r>
            <a:r>
              <a:rPr lang="fr-FR" i="1" dirty="0"/>
              <a:t> </a:t>
            </a:r>
          </a:p>
        </p:txBody>
      </p:sp>
      <p:sp>
        <p:nvSpPr>
          <p:cNvPr id="6" name="Espace réservé du texte 5"/>
          <p:cNvSpPr>
            <a:spLocks noGrp="1"/>
          </p:cNvSpPr>
          <p:nvPr>
            <p:ph type="body" sz="quarter" idx="21"/>
          </p:nvPr>
        </p:nvSpPr>
        <p:spPr>
          <a:solidFill>
            <a:srgbClr val="FF0000"/>
          </a:solidFill>
        </p:spPr>
        <p:txBody>
          <a:bodyPr/>
          <a:lstStyle/>
          <a:p>
            <a:r>
              <a:rPr lang="fr-FR" dirty="0" smtClean="0"/>
              <a:t>Taux de variation cumulée sur 3 ans</a:t>
            </a:r>
            <a:endParaRPr lang="fr-FR" dirty="0"/>
          </a:p>
        </p:txBody>
      </p:sp>
      <p:graphicFrame>
        <p:nvGraphicFramePr>
          <p:cNvPr id="8" name="Graphique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11613842"/>
              </p:ext>
            </p:extLst>
          </p:nvPr>
        </p:nvGraphicFramePr>
        <p:xfrm>
          <a:off x="166798" y="1426503"/>
          <a:ext cx="11852028" cy="47057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" name="ZoneTexte 12"/>
          <p:cNvSpPr txBox="1"/>
          <p:nvPr/>
        </p:nvSpPr>
        <p:spPr>
          <a:xfrm>
            <a:off x="1198611" y="1426503"/>
            <a:ext cx="1082659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fr-FR" sz="1200" b="1" dirty="0" smtClean="0">
                <a:solidFill>
                  <a:srgbClr val="FF0000"/>
                </a:solidFill>
                <a:latin typeface="Marianne" panose="02000000000000000000" pitchFamily="50" charset="0"/>
              </a:rPr>
              <a:t>- 7 %                  </a:t>
            </a:r>
            <a:r>
              <a:rPr lang="fr-FR" sz="1200" b="1" dirty="0" smtClean="0">
                <a:solidFill>
                  <a:srgbClr val="00B050"/>
                </a:solidFill>
                <a:latin typeface="Marianne" panose="02000000000000000000" pitchFamily="50" charset="0"/>
              </a:rPr>
              <a:t>+ 6 %            </a:t>
            </a:r>
            <a:r>
              <a:rPr lang="fr-FR" sz="1200" b="1" dirty="0" smtClean="0">
                <a:solidFill>
                  <a:srgbClr val="FF0000"/>
                </a:solidFill>
                <a:latin typeface="Marianne" panose="02000000000000000000" pitchFamily="50" charset="0"/>
              </a:rPr>
              <a:t>- 11 %               </a:t>
            </a:r>
            <a:r>
              <a:rPr lang="fr-FR" sz="1200" b="1" dirty="0" smtClean="0">
                <a:solidFill>
                  <a:srgbClr val="00B050"/>
                </a:solidFill>
                <a:latin typeface="Marianne" panose="02000000000000000000" pitchFamily="50" charset="0"/>
              </a:rPr>
              <a:t>+ 38 %            + 51 %        </a:t>
            </a:r>
            <a:r>
              <a:rPr lang="fr-FR" sz="1200" b="1" dirty="0">
                <a:solidFill>
                  <a:srgbClr val="00B050"/>
                </a:solidFill>
                <a:latin typeface="Marianne" panose="02000000000000000000" pitchFamily="50" charset="0"/>
              </a:rPr>
              <a:t> </a:t>
            </a:r>
            <a:r>
              <a:rPr lang="fr-FR" sz="1200" b="1" dirty="0" smtClean="0">
                <a:solidFill>
                  <a:srgbClr val="00B050"/>
                </a:solidFill>
                <a:latin typeface="Marianne" panose="02000000000000000000" pitchFamily="50" charset="0"/>
              </a:rPr>
              <a:t>   + 33 %              + 19 %          + 162 %            + 20 %             </a:t>
            </a:r>
            <a:r>
              <a:rPr lang="fr-FR" sz="1200" b="1" dirty="0" smtClean="0">
                <a:solidFill>
                  <a:srgbClr val="FF0000"/>
                </a:solidFill>
                <a:latin typeface="Marianne" panose="02000000000000000000" pitchFamily="50" charset="0"/>
              </a:rPr>
              <a:t>- 42 %             </a:t>
            </a:r>
            <a:r>
              <a:rPr lang="fr-FR" sz="1200" b="1" dirty="0" smtClean="0">
                <a:solidFill>
                  <a:srgbClr val="00B050"/>
                </a:solidFill>
                <a:latin typeface="Marianne" panose="02000000000000000000" pitchFamily="50" charset="0"/>
              </a:rPr>
              <a:t>+ 2 %</a:t>
            </a:r>
            <a:endParaRPr lang="fr-FR" sz="1200" b="1" dirty="0">
              <a:solidFill>
                <a:srgbClr val="00B050"/>
              </a:solidFill>
              <a:latin typeface="Marianne" panose="020000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711947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Pays-Bas – </a:t>
            </a:r>
            <a:r>
              <a:rPr lang="fr-FR" dirty="0" smtClean="0"/>
              <a:t>Les échanges de produits agricoles et agro-alimentaires  </a:t>
            </a:r>
          </a:p>
          <a:p>
            <a:r>
              <a:rPr lang="fr-FR" i="1" dirty="0" smtClean="0"/>
              <a:t>Source : douane française, d’après Trade Data Monitor, données 2024</a:t>
            </a:r>
            <a:endParaRPr lang="fr-FR" i="1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8152B-30FF-4F47-8AD6-E728982B61F2}" type="slidenum">
              <a:rPr lang="fr-FR" smtClean="0"/>
              <a:t>15</a:t>
            </a:fld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/>
              <a:t>Principaux marchés de la France (en valeur</a:t>
            </a:r>
            <a:r>
              <a:rPr lang="fr-FR" dirty="0" smtClean="0"/>
              <a:t>)</a:t>
            </a:r>
            <a:endParaRPr lang="fr-FR" dirty="0"/>
          </a:p>
        </p:txBody>
      </p:sp>
      <p:sp>
        <p:nvSpPr>
          <p:cNvPr id="6" name="Espace réservé du texte 5"/>
          <p:cNvSpPr>
            <a:spLocks noGrp="1"/>
          </p:cNvSpPr>
          <p:nvPr>
            <p:ph type="body" sz="quarter" idx="21"/>
          </p:nvPr>
        </p:nvSpPr>
        <p:spPr>
          <a:xfrm>
            <a:off x="9714450" y="473042"/>
            <a:ext cx="2310751" cy="305200"/>
          </a:xfrm>
        </p:spPr>
        <p:txBody>
          <a:bodyPr/>
          <a:lstStyle/>
          <a:p>
            <a:pPr algn="ctr"/>
            <a:r>
              <a:rPr lang="fr-FR" dirty="0" smtClean="0"/>
              <a:t>Taux de variation 2024/2023</a:t>
            </a:r>
            <a:endParaRPr lang="fr-FR" dirty="0"/>
          </a:p>
        </p:txBody>
      </p:sp>
      <p:graphicFrame>
        <p:nvGraphicFramePr>
          <p:cNvPr id="7" name="Graphique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0583925"/>
              </p:ext>
            </p:extLst>
          </p:nvPr>
        </p:nvGraphicFramePr>
        <p:xfrm>
          <a:off x="173173" y="1027028"/>
          <a:ext cx="11852029" cy="506897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Rectangle 7"/>
          <p:cNvSpPr/>
          <p:nvPr/>
        </p:nvSpPr>
        <p:spPr>
          <a:xfrm>
            <a:off x="7594282" y="2084749"/>
            <a:ext cx="904875" cy="3629025"/>
          </a:xfrm>
          <a:prstGeom prst="rect">
            <a:avLst/>
          </a:prstGeom>
          <a:noFill/>
          <a:ln w="28575">
            <a:solidFill>
              <a:srgbClr val="00B05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fr-FR" sz="1100"/>
          </a:p>
        </p:txBody>
      </p:sp>
      <p:sp>
        <p:nvSpPr>
          <p:cNvPr id="9" name="Rectangle 8"/>
          <p:cNvSpPr/>
          <p:nvPr/>
        </p:nvSpPr>
        <p:spPr>
          <a:xfrm>
            <a:off x="7757983" y="1930379"/>
            <a:ext cx="577472" cy="308739"/>
          </a:xfrm>
          <a:prstGeom prst="rect">
            <a:avLst/>
          </a:prstGeom>
          <a:solidFill>
            <a:schemeClr val="bg1"/>
          </a:solidFill>
          <a:ln w="28575">
            <a:solidFill>
              <a:srgbClr val="00B050"/>
            </a:solidFill>
          </a:ln>
        </p:spPr>
        <p:txBody>
          <a:bodyPr wrap="square" lIns="91440" tIns="45720" rIns="91440" bIns="4572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fr-FR" sz="1500" b="1" cap="none" spc="0">
                <a:ln w="22225">
                  <a:solidFill>
                    <a:srgbClr val="00B050"/>
                  </a:solidFill>
                  <a:prstDash val="solid"/>
                </a:ln>
                <a:solidFill>
                  <a:srgbClr val="FF0000"/>
                </a:solidFill>
                <a:effectLst/>
                <a:latin typeface="Garamond" panose="02020404030301010803" pitchFamily="18" charset="0"/>
              </a:rPr>
              <a:t>7e</a:t>
            </a:r>
          </a:p>
        </p:txBody>
      </p:sp>
    </p:spTree>
    <p:extLst>
      <p:ext uri="{BB962C8B-B14F-4D97-AF65-F5344CB8AC3E}">
        <p14:creationId xmlns:p14="http://schemas.microsoft.com/office/powerpoint/2010/main" val="238130828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Pays-Bas – </a:t>
            </a:r>
            <a:r>
              <a:rPr lang="fr-FR" dirty="0" smtClean="0"/>
              <a:t>Les échanges de produits agricoles et agro-alimentaires  </a:t>
            </a:r>
          </a:p>
          <a:p>
            <a:r>
              <a:rPr lang="fr-FR" i="1" dirty="0" smtClean="0"/>
              <a:t>Source : douane néerlandaise, d’après Trade Data Monitor, données 2024</a:t>
            </a:r>
            <a:endParaRPr lang="fr-FR" i="1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/>
              <a:t>Postes d’importation (en valeur</a:t>
            </a:r>
            <a:r>
              <a:rPr lang="fr-FR" dirty="0" smtClean="0"/>
              <a:t>)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8152B-30FF-4F47-8AD6-E728982B61F2}" type="slidenum">
              <a:rPr lang="fr-FR" smtClean="0"/>
              <a:t>16</a:t>
            </a:fld>
            <a:endParaRPr lang="fr-FR"/>
          </a:p>
        </p:txBody>
      </p:sp>
      <p:graphicFrame>
        <p:nvGraphicFramePr>
          <p:cNvPr id="5" name="Graphique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15718450"/>
              </p:ext>
            </p:extLst>
          </p:nvPr>
        </p:nvGraphicFramePr>
        <p:xfrm>
          <a:off x="166797" y="766354"/>
          <a:ext cx="5911785" cy="49377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Graphique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28760951"/>
              </p:ext>
            </p:extLst>
          </p:nvPr>
        </p:nvGraphicFramePr>
        <p:xfrm>
          <a:off x="6096000" y="766355"/>
          <a:ext cx="5929202" cy="49377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9753803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04665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>
          <a:xfrm>
            <a:off x="4236441" y="6352913"/>
            <a:ext cx="5218774" cy="365125"/>
          </a:xfrm>
        </p:spPr>
        <p:txBody>
          <a:bodyPr/>
          <a:lstStyle/>
          <a:p>
            <a:r>
              <a:rPr lang="fr-FR" dirty="0" smtClean="0"/>
              <a:t>Pays-Bas – </a:t>
            </a:r>
            <a:r>
              <a:rPr lang="fr-FR" dirty="0"/>
              <a:t>Les échanges de produits agricoles et agro-alimentaires  </a:t>
            </a:r>
          </a:p>
          <a:p>
            <a:r>
              <a:rPr lang="fr-FR" i="1" dirty="0"/>
              <a:t>Source : </a:t>
            </a:r>
            <a:r>
              <a:rPr lang="fr-FR" i="1" dirty="0" smtClean="0"/>
              <a:t>Service économique régionale de Londres (Royaume-Uni, Irlande, Pays-Bas)</a:t>
            </a:r>
            <a:endParaRPr lang="fr-FR" i="1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8152B-30FF-4F47-8AD6-E728982B61F2}" type="slidenum">
              <a:rPr lang="fr-FR" smtClean="0"/>
              <a:t>3</a:t>
            </a:fld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sz="2000" b="1" dirty="0">
                <a:solidFill>
                  <a:schemeClr val="bg1"/>
                </a:solidFill>
                <a:latin typeface="Marianne" panose="02000000000000000000" pitchFamily="50" charset="0"/>
              </a:rPr>
              <a:t>Contexte macro-économique</a:t>
            </a:r>
            <a:endParaRPr lang="fr-FR" dirty="0"/>
          </a:p>
        </p:txBody>
      </p:sp>
      <p:sp>
        <p:nvSpPr>
          <p:cNvPr id="8" name="Rectangle 7"/>
          <p:cNvSpPr/>
          <p:nvPr/>
        </p:nvSpPr>
        <p:spPr>
          <a:xfrm>
            <a:off x="9892937" y="4841966"/>
            <a:ext cx="2003581" cy="705394"/>
          </a:xfrm>
          <a:prstGeom prst="rect">
            <a:avLst/>
          </a:prstGeom>
          <a:solidFill>
            <a:srgbClr val="C00000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fr-FR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9CB6CF2-974E-4293-9B0E-267CD6E05E57}"/>
              </a:ext>
            </a:extLst>
          </p:cNvPr>
          <p:cNvSpPr/>
          <p:nvPr/>
        </p:nvSpPr>
        <p:spPr>
          <a:xfrm>
            <a:off x="1173544" y="871212"/>
            <a:ext cx="10731534" cy="531959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300"/>
              </a:spcAft>
            </a:pPr>
            <a:r>
              <a:rPr lang="fr-FR" sz="2000" b="1" i="1" dirty="0">
                <a:solidFill>
                  <a:srgbClr val="0B6482"/>
                </a:solidFill>
                <a:latin typeface="Marianne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Une population à haut niveau de vie dans un paysage politique changeant</a:t>
            </a:r>
            <a:endParaRPr lang="fr-FR" sz="2000" b="1" dirty="0">
              <a:solidFill>
                <a:srgbClr val="0B6482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977900" lvl="2" indent="-3429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"/>
              <a:tabLst>
                <a:tab pos="457200" algn="l"/>
              </a:tabLst>
            </a:pPr>
            <a:r>
              <a:rPr lang="fr-FR" sz="1900" dirty="0">
                <a:solidFill>
                  <a:srgbClr val="0B6482"/>
                </a:solidFill>
                <a:latin typeface="Marianne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18 millions d’habitants, mais endettement très élevé des </a:t>
            </a:r>
            <a:r>
              <a:rPr lang="fr-FR" sz="1900" dirty="0" smtClean="0">
                <a:solidFill>
                  <a:srgbClr val="0B6482"/>
                </a:solidFill>
                <a:latin typeface="Marianne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ménages.</a:t>
            </a:r>
            <a:endParaRPr lang="fr-FR" sz="1900" dirty="0">
              <a:solidFill>
                <a:srgbClr val="0B6482"/>
              </a:solidFill>
              <a:latin typeface="Marianne" panose="02000000000000000000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977900" lvl="2" indent="-3429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"/>
              <a:tabLst>
                <a:tab pos="457200" algn="l"/>
              </a:tabLst>
            </a:pPr>
            <a:r>
              <a:rPr lang="fr-FR" sz="1900" dirty="0">
                <a:solidFill>
                  <a:srgbClr val="0B6482"/>
                </a:solidFill>
                <a:latin typeface="Marianne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PIB de </a:t>
            </a:r>
            <a:r>
              <a:rPr lang="fr-FR" sz="1900" dirty="0" smtClean="0">
                <a:solidFill>
                  <a:srgbClr val="0B6482"/>
                </a:solidFill>
                <a:latin typeface="Marianne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1 000 Mrd €.</a:t>
            </a:r>
            <a:endParaRPr lang="fr-FR" sz="1900" dirty="0">
              <a:solidFill>
                <a:srgbClr val="0B6482"/>
              </a:solidFill>
              <a:latin typeface="Marianne" panose="02000000000000000000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977900" lvl="2" indent="-3429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"/>
              <a:tabLst>
                <a:tab pos="457200" algn="l"/>
              </a:tabLst>
            </a:pPr>
            <a:r>
              <a:rPr lang="fr-FR" sz="1900" dirty="0">
                <a:solidFill>
                  <a:srgbClr val="0B6482"/>
                </a:solidFill>
                <a:latin typeface="Marianne" panose="02000000000000000000" pitchFamily="50" charset="0"/>
                <a:cs typeface="Times New Roman" panose="02020603050405020304" pitchFamily="18" charset="0"/>
              </a:rPr>
              <a:t>Accord de coalition </a:t>
            </a:r>
            <a:r>
              <a:rPr lang="fr-FR" sz="1900" dirty="0" smtClean="0">
                <a:solidFill>
                  <a:srgbClr val="0B6482"/>
                </a:solidFill>
                <a:latin typeface="Marianne" panose="02000000000000000000" pitchFamily="50" charset="0"/>
                <a:cs typeface="Times New Roman" panose="02020603050405020304" pitchFamily="18" charset="0"/>
              </a:rPr>
              <a:t>en mai </a:t>
            </a:r>
            <a:r>
              <a:rPr lang="fr-FR" sz="1900" dirty="0">
                <a:solidFill>
                  <a:srgbClr val="0B6482"/>
                </a:solidFill>
                <a:latin typeface="Marianne" panose="02000000000000000000" pitchFamily="50" charset="0"/>
                <a:cs typeface="Times New Roman" panose="02020603050405020304" pitchFamily="18" charset="0"/>
              </a:rPr>
              <a:t>2024, démission en juin 2025, élections </a:t>
            </a:r>
            <a:r>
              <a:rPr lang="fr-FR" sz="1900" dirty="0" smtClean="0">
                <a:solidFill>
                  <a:srgbClr val="0B6482"/>
                </a:solidFill>
                <a:latin typeface="Marianne" panose="02000000000000000000" pitchFamily="50" charset="0"/>
                <a:cs typeface="Times New Roman" panose="02020603050405020304" pitchFamily="18" charset="0"/>
              </a:rPr>
              <a:t>le </a:t>
            </a:r>
            <a:r>
              <a:rPr lang="fr-FR" sz="1900" dirty="0" smtClean="0">
                <a:solidFill>
                  <a:srgbClr val="0B6482"/>
                </a:solidFill>
                <a:latin typeface="Marianne" panose="02000000000000000000" pitchFamily="50" charset="0"/>
                <a:cs typeface="Times New Roman" panose="02020603050405020304" pitchFamily="18" charset="0"/>
              </a:rPr>
              <a:t>29 octobre.</a:t>
            </a:r>
            <a:endParaRPr lang="fr-FR" sz="1900" dirty="0">
              <a:solidFill>
                <a:srgbClr val="0B6482"/>
              </a:solidFill>
              <a:latin typeface="Marianne" panose="02000000000000000000" pitchFamily="50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Bef>
                <a:spcPts val="600"/>
              </a:spcBef>
              <a:spcAft>
                <a:spcPts val="300"/>
              </a:spcAft>
            </a:pPr>
            <a:r>
              <a:rPr lang="fr-FR" sz="2000" b="1" i="1" dirty="0">
                <a:solidFill>
                  <a:srgbClr val="0B6482"/>
                </a:solidFill>
                <a:latin typeface="Marianne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Un pays ouvert sur le monde</a:t>
            </a:r>
            <a:endParaRPr lang="fr-FR" sz="2000" b="1" dirty="0">
              <a:solidFill>
                <a:srgbClr val="0B6482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977900" lvl="2" indent="-3429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"/>
              <a:tabLst>
                <a:tab pos="457200" algn="l"/>
              </a:tabLst>
            </a:pPr>
            <a:r>
              <a:rPr lang="fr-FR" sz="1900" dirty="0">
                <a:solidFill>
                  <a:srgbClr val="0B6482"/>
                </a:solidFill>
                <a:latin typeface="Marianne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18</a:t>
            </a:r>
            <a:r>
              <a:rPr lang="fr-FR" sz="1900" baseline="30000" dirty="0">
                <a:solidFill>
                  <a:srgbClr val="0B6482"/>
                </a:solidFill>
                <a:latin typeface="Marianne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e</a:t>
            </a:r>
            <a:r>
              <a:rPr lang="fr-FR" sz="1900" dirty="0">
                <a:solidFill>
                  <a:srgbClr val="0B6482"/>
                </a:solidFill>
                <a:latin typeface="Marianne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 économie mondiale, 5</a:t>
            </a:r>
            <a:r>
              <a:rPr lang="fr-FR" sz="1900" baseline="30000" dirty="0">
                <a:solidFill>
                  <a:srgbClr val="0B6482"/>
                </a:solidFill>
                <a:latin typeface="Marianne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e</a:t>
            </a:r>
            <a:r>
              <a:rPr lang="fr-FR" sz="1900" dirty="0">
                <a:solidFill>
                  <a:srgbClr val="0B6482"/>
                </a:solidFill>
                <a:latin typeface="Marianne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 économie UE, 8</a:t>
            </a:r>
            <a:r>
              <a:rPr lang="fr-FR" sz="1900" baseline="30000" dirty="0">
                <a:solidFill>
                  <a:srgbClr val="0B6482"/>
                </a:solidFill>
                <a:latin typeface="Marianne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e</a:t>
            </a:r>
            <a:r>
              <a:rPr lang="fr-FR" sz="1900" dirty="0">
                <a:solidFill>
                  <a:srgbClr val="0B6482"/>
                </a:solidFill>
                <a:latin typeface="Marianne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 partenaire commercial de la France en </a:t>
            </a:r>
            <a:r>
              <a:rPr lang="fr-FR" sz="1900" dirty="0" smtClean="0">
                <a:solidFill>
                  <a:srgbClr val="0B6482"/>
                </a:solidFill>
                <a:latin typeface="Marianne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2024.</a:t>
            </a:r>
            <a:endParaRPr lang="fr-FR" sz="1900" dirty="0">
              <a:solidFill>
                <a:srgbClr val="0B6482"/>
              </a:solidFill>
              <a:latin typeface="Marianne" panose="02000000000000000000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977900" lvl="2" indent="-3429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"/>
              <a:tabLst>
                <a:tab pos="457200" algn="l"/>
              </a:tabLst>
            </a:pPr>
            <a:r>
              <a:rPr lang="fr-FR" sz="1900" dirty="0" smtClean="0">
                <a:solidFill>
                  <a:srgbClr val="0B6482"/>
                </a:solidFill>
                <a:latin typeface="Marianne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Rotterdam</a:t>
            </a:r>
            <a:r>
              <a:rPr lang="fr-FR" sz="1900" dirty="0">
                <a:solidFill>
                  <a:srgbClr val="0B6482"/>
                </a:solidFill>
                <a:latin typeface="Marianne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1900" dirty="0" smtClean="0">
                <a:solidFill>
                  <a:srgbClr val="0B6482"/>
                </a:solidFill>
                <a:latin typeface="Marianne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r>
              <a:rPr lang="fr-FR" sz="1900" dirty="0" smtClean="0">
                <a:solidFill>
                  <a:srgbClr val="0B6482"/>
                </a:solidFill>
                <a:latin typeface="Marianne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 1</a:t>
            </a:r>
            <a:r>
              <a:rPr lang="fr-FR" sz="1900" baseline="30000" dirty="0" smtClean="0">
                <a:solidFill>
                  <a:srgbClr val="0B6482"/>
                </a:solidFill>
                <a:latin typeface="Marianne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er</a:t>
            </a:r>
            <a:r>
              <a:rPr lang="fr-FR" sz="1900" dirty="0" smtClean="0">
                <a:solidFill>
                  <a:srgbClr val="0B6482"/>
                </a:solidFill>
                <a:latin typeface="Marianne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 port </a:t>
            </a:r>
            <a:r>
              <a:rPr lang="fr-FR" sz="1900" dirty="0">
                <a:solidFill>
                  <a:srgbClr val="0B6482"/>
                </a:solidFill>
                <a:latin typeface="Marianne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d'Europe </a:t>
            </a:r>
            <a:r>
              <a:rPr lang="fr-FR" sz="1900" dirty="0" smtClean="0">
                <a:solidFill>
                  <a:srgbClr val="0B6482"/>
                </a:solidFill>
                <a:latin typeface="Marianne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(10</a:t>
            </a:r>
            <a:r>
              <a:rPr lang="fr-FR" sz="1900" baseline="30000" dirty="0" smtClean="0">
                <a:solidFill>
                  <a:srgbClr val="0B6482"/>
                </a:solidFill>
                <a:latin typeface="Marianne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e</a:t>
            </a:r>
            <a:r>
              <a:rPr lang="fr-FR" sz="1900" dirty="0" smtClean="0">
                <a:solidFill>
                  <a:srgbClr val="0B6482"/>
                </a:solidFill>
                <a:latin typeface="Marianne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 du </a:t>
            </a:r>
            <a:r>
              <a:rPr lang="fr-FR" sz="1900" dirty="0">
                <a:solidFill>
                  <a:srgbClr val="0B6482"/>
                </a:solidFill>
                <a:latin typeface="Marianne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monde</a:t>
            </a:r>
            <a:r>
              <a:rPr lang="fr-FR" sz="1900" dirty="0" smtClean="0">
                <a:solidFill>
                  <a:srgbClr val="0B6482"/>
                </a:solidFill>
                <a:latin typeface="Marianne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).</a:t>
            </a:r>
            <a:endParaRPr lang="fr-FR" sz="1900" dirty="0">
              <a:solidFill>
                <a:srgbClr val="0B6482"/>
              </a:solidFill>
              <a:latin typeface="Marianne" panose="02000000000000000000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977900" lvl="2" indent="-3429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"/>
              <a:tabLst>
                <a:tab pos="457200" algn="l"/>
              </a:tabLst>
            </a:pPr>
            <a:r>
              <a:rPr lang="fr-FR" sz="1900" dirty="0">
                <a:solidFill>
                  <a:srgbClr val="0B6482"/>
                </a:solidFill>
                <a:latin typeface="Marianne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Commerce extérieur : principaux excédents dans l’agriculture et la </a:t>
            </a:r>
            <a:r>
              <a:rPr lang="fr-FR" sz="1900" dirty="0" smtClean="0">
                <a:solidFill>
                  <a:srgbClr val="0B6482"/>
                </a:solidFill>
                <a:latin typeface="Marianne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chimie.</a:t>
            </a:r>
            <a:endParaRPr lang="fr-FR" sz="1900" dirty="0">
              <a:solidFill>
                <a:srgbClr val="0B6482"/>
              </a:solidFill>
              <a:latin typeface="Marianne" panose="02000000000000000000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2">
              <a:lnSpc>
                <a:spcPct val="107000"/>
              </a:lnSpc>
              <a:spcBef>
                <a:spcPts val="600"/>
              </a:spcBef>
              <a:spcAft>
                <a:spcPts val="300"/>
              </a:spcAft>
            </a:pPr>
            <a:r>
              <a:rPr lang="fr-FR" sz="2000" b="1" i="1" dirty="0">
                <a:solidFill>
                  <a:srgbClr val="0B6482"/>
                </a:solidFill>
                <a:latin typeface="Marianne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Une croissance satisfaisante</a:t>
            </a:r>
            <a:endParaRPr lang="fr-FR" sz="2000" b="1" dirty="0">
              <a:solidFill>
                <a:srgbClr val="0B6482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977900" lvl="2" indent="-3429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"/>
              <a:tabLst>
                <a:tab pos="457200" algn="l"/>
              </a:tabLst>
            </a:pPr>
            <a:r>
              <a:rPr lang="fr-FR" sz="1900" dirty="0">
                <a:solidFill>
                  <a:srgbClr val="0B6482"/>
                </a:solidFill>
                <a:latin typeface="Marianne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Croissance restée atone en 2023 </a:t>
            </a:r>
            <a:r>
              <a:rPr lang="fr-FR" sz="1900" dirty="0" smtClean="0">
                <a:solidFill>
                  <a:srgbClr val="0B6482"/>
                </a:solidFill>
                <a:latin typeface="Marianne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(+ 0,1 %), </a:t>
            </a:r>
            <a:r>
              <a:rPr lang="fr-FR" sz="1900" dirty="0">
                <a:solidFill>
                  <a:srgbClr val="0B6482"/>
                </a:solidFill>
                <a:latin typeface="Marianne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reprise à partir de 2024 </a:t>
            </a:r>
            <a:r>
              <a:rPr lang="fr-FR" sz="1900" dirty="0" smtClean="0">
                <a:solidFill>
                  <a:srgbClr val="0B6482"/>
                </a:solidFill>
                <a:latin typeface="Marianne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(+ 0,9 %).</a:t>
            </a:r>
            <a:endParaRPr lang="fr-FR" sz="1900" dirty="0">
              <a:solidFill>
                <a:srgbClr val="0B6482"/>
              </a:solidFill>
              <a:latin typeface="Marianne" panose="02000000000000000000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977900" lvl="2" indent="-3429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"/>
              <a:tabLst>
                <a:tab pos="457200" algn="l"/>
              </a:tabLst>
            </a:pPr>
            <a:r>
              <a:rPr lang="fr-FR" sz="1900" dirty="0">
                <a:solidFill>
                  <a:srgbClr val="0B6482"/>
                </a:solidFill>
                <a:latin typeface="Marianne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Accélération prévue en 2025-2026 : </a:t>
            </a:r>
            <a:r>
              <a:rPr lang="fr-FR" sz="1900" dirty="0" smtClean="0">
                <a:solidFill>
                  <a:srgbClr val="0B6482"/>
                </a:solidFill>
                <a:latin typeface="Marianne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+ 1,9 %.</a:t>
            </a:r>
            <a:endParaRPr lang="fr-FR" sz="1900" dirty="0">
              <a:solidFill>
                <a:srgbClr val="0B6482"/>
              </a:solidFill>
              <a:latin typeface="Marianne" panose="02000000000000000000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977900" lvl="2" indent="-3429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"/>
              <a:tabLst>
                <a:tab pos="457200" algn="l"/>
              </a:tabLst>
            </a:pPr>
            <a:r>
              <a:rPr lang="fr-FR" sz="1900" dirty="0">
                <a:solidFill>
                  <a:srgbClr val="0B6482"/>
                </a:solidFill>
                <a:latin typeface="Marianne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Inflation </a:t>
            </a:r>
            <a:r>
              <a:rPr lang="fr-FR" sz="1900" dirty="0" smtClean="0">
                <a:solidFill>
                  <a:srgbClr val="0B6482"/>
                </a:solidFill>
                <a:latin typeface="Marianne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de </a:t>
            </a:r>
            <a:r>
              <a:rPr lang="fr-FR" sz="1900" dirty="0" smtClean="0">
                <a:solidFill>
                  <a:srgbClr val="0B6482"/>
                </a:solidFill>
                <a:latin typeface="Marianne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3,2 % en 2024 et de 3 % en 2025 / prévision </a:t>
            </a:r>
            <a:r>
              <a:rPr lang="fr-FR" sz="1900" dirty="0">
                <a:solidFill>
                  <a:srgbClr val="0B6482"/>
                </a:solidFill>
                <a:latin typeface="Marianne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2026-2027 : </a:t>
            </a:r>
            <a:r>
              <a:rPr lang="fr-FR" sz="1900" dirty="0" smtClean="0">
                <a:solidFill>
                  <a:srgbClr val="0B6482"/>
                </a:solidFill>
                <a:latin typeface="Marianne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2,6 %.</a:t>
            </a:r>
            <a:endParaRPr lang="fr-FR" sz="1900" dirty="0">
              <a:solidFill>
                <a:srgbClr val="0B6482"/>
              </a:solidFill>
              <a:latin typeface="Marianne" panose="02000000000000000000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1" name="Image 10">
            <a:extLst>
              <a:ext uri="{FF2B5EF4-FFF2-40B4-BE49-F238E27FC236}">
                <a16:creationId xmlns:a16="http://schemas.microsoft.com/office/drawing/2014/main" id="{AD15816D-AA4A-4E57-85A6-9DFD8C01FEA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64469" t="17587" r="20766" b="67139"/>
          <a:stretch/>
        </p:blipFill>
        <p:spPr>
          <a:xfrm>
            <a:off x="137190" y="1536699"/>
            <a:ext cx="1090480" cy="634544"/>
          </a:xfrm>
          <a:prstGeom prst="rect">
            <a:avLst/>
          </a:prstGeom>
        </p:spPr>
      </p:pic>
      <p:pic>
        <p:nvPicPr>
          <p:cNvPr id="12" name="Image 11">
            <a:extLst>
              <a:ext uri="{FF2B5EF4-FFF2-40B4-BE49-F238E27FC236}">
                <a16:creationId xmlns:a16="http://schemas.microsoft.com/office/drawing/2014/main" id="{988B9F77-1C7B-444A-98D8-A0FAA2C89CB5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0885"/>
          <a:stretch/>
        </p:blipFill>
        <p:spPr>
          <a:xfrm>
            <a:off x="48126" y="3192857"/>
            <a:ext cx="1179544" cy="879223"/>
          </a:xfrm>
          <a:prstGeom prst="rect">
            <a:avLst/>
          </a:prstGeom>
        </p:spPr>
      </p:pic>
      <p:pic>
        <p:nvPicPr>
          <p:cNvPr id="13" name="Graphique 12" descr="Graphique à barres avec un remplissage uni">
            <a:extLst>
              <a:ext uri="{FF2B5EF4-FFF2-40B4-BE49-F238E27FC236}">
                <a16:creationId xmlns:a16="http://schemas.microsoft.com/office/drawing/2014/main" id="{86957D26-D92A-41C4-82E3-8B1662970664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225825" y="5065107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72345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sz="quarter" idx="10"/>
          </p:nvPr>
        </p:nvSpPr>
        <p:spPr>
          <a:xfrm>
            <a:off x="1271451" y="4371703"/>
            <a:ext cx="7001692" cy="791883"/>
          </a:xfrm>
        </p:spPr>
        <p:txBody>
          <a:bodyPr>
            <a:normAutofit/>
          </a:bodyPr>
          <a:lstStyle/>
          <a:p>
            <a:r>
              <a:rPr lang="fr-FR" dirty="0" smtClean="0"/>
              <a:t>Les Pays-Bas avec le monde</a:t>
            </a:r>
            <a:endParaRPr lang="fr-FR" dirty="0"/>
          </a:p>
        </p:txBody>
      </p:sp>
      <p:graphicFrame>
        <p:nvGraphicFramePr>
          <p:cNvPr id="3" name="Graphique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3039946"/>
              </p:ext>
            </p:extLst>
          </p:nvPr>
        </p:nvGraphicFramePr>
        <p:xfrm>
          <a:off x="7382312" y="3018744"/>
          <a:ext cx="4809689" cy="31718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338161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Pays-Bas – </a:t>
            </a:r>
            <a:r>
              <a:rPr lang="fr-FR" dirty="0"/>
              <a:t>Les échanges de produits agricoles et agro-alimentaires </a:t>
            </a:r>
            <a:endParaRPr lang="fr-FR" dirty="0" smtClean="0"/>
          </a:p>
          <a:p>
            <a:r>
              <a:rPr lang="fr-FR" i="1" dirty="0" smtClean="0"/>
              <a:t>Source </a:t>
            </a:r>
            <a:r>
              <a:rPr lang="fr-FR" i="1" dirty="0"/>
              <a:t>: douane </a:t>
            </a:r>
            <a:r>
              <a:rPr lang="fr-FR" i="1" dirty="0" smtClean="0"/>
              <a:t>néerlandaise, </a:t>
            </a:r>
            <a:r>
              <a:rPr lang="fr-FR" i="1" dirty="0"/>
              <a:t>d’après Trade Data Monitor, données 2024</a:t>
            </a:r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8152B-30FF-4F47-8AD6-E728982B61F2}" type="slidenum">
              <a:rPr lang="fr-FR" smtClean="0"/>
              <a:t>5</a:t>
            </a:fld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/>
              <a:t>Les échanges agricoles et agro-alimentaires en un coup d’œil 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fr-FR" dirty="0" smtClean="0"/>
              <a:t>Hausse de 6 % entre 2023 et 2024</a:t>
            </a:r>
            <a:endParaRPr lang="fr-FR" dirty="0"/>
          </a:p>
        </p:txBody>
      </p:sp>
      <p:sp>
        <p:nvSpPr>
          <p:cNvPr id="6" name="Espace réservé du texte 5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fr-FR" dirty="0" smtClean="0">
                <a:solidFill>
                  <a:srgbClr val="00B050"/>
                </a:solidFill>
              </a:rPr>
              <a:t>Fruits et légumes : + 8 %</a:t>
            </a:r>
          </a:p>
          <a:p>
            <a:r>
              <a:rPr lang="fr-FR" dirty="0" smtClean="0">
                <a:solidFill>
                  <a:srgbClr val="00B050"/>
                </a:solidFill>
              </a:rPr>
              <a:t>Produits d’épicerie : + 18 %</a:t>
            </a:r>
          </a:p>
          <a:p>
            <a:r>
              <a:rPr lang="fr-FR" dirty="0" smtClean="0"/>
              <a:t>Viande et produits carnés : - 2 %</a:t>
            </a:r>
            <a:endParaRPr lang="fr-FR" dirty="0"/>
          </a:p>
        </p:txBody>
      </p:sp>
      <p:sp>
        <p:nvSpPr>
          <p:cNvPr id="7" name="Espace réservé du texte 6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fr-FR" dirty="0" smtClean="0"/>
              <a:t>Allemagne : + 2 %</a:t>
            </a:r>
          </a:p>
          <a:p>
            <a:r>
              <a:rPr lang="fr-FR" dirty="0" smtClean="0"/>
              <a:t>Belgique : + 3 %</a:t>
            </a:r>
          </a:p>
          <a:p>
            <a:r>
              <a:rPr lang="fr-FR" dirty="0" smtClean="0">
                <a:solidFill>
                  <a:srgbClr val="FF0000"/>
                </a:solidFill>
              </a:rPr>
              <a:t>Brésil : - 3 %</a:t>
            </a: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8" name="Espace réservé du texte 7"/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fr-FR" dirty="0" smtClean="0"/>
              <a:t>néerlandais</a:t>
            </a:r>
            <a:endParaRPr lang="fr-FR" dirty="0"/>
          </a:p>
        </p:txBody>
      </p:sp>
      <p:sp>
        <p:nvSpPr>
          <p:cNvPr id="9" name="Espace réservé du texte 8"/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r>
              <a:rPr lang="fr-FR" dirty="0"/>
              <a:t>d</a:t>
            </a:r>
            <a:r>
              <a:rPr lang="fr-FR" dirty="0" smtClean="0"/>
              <a:t>es Pays-Bas</a:t>
            </a:r>
            <a:endParaRPr lang="fr-FR" dirty="0"/>
          </a:p>
        </p:txBody>
      </p:sp>
      <p:sp>
        <p:nvSpPr>
          <p:cNvPr id="10" name="Espace réservé du texte 9"/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r>
              <a:rPr lang="fr-FR" dirty="0" smtClean="0"/>
              <a:t>néerlandaises</a:t>
            </a:r>
            <a:endParaRPr lang="fr-FR" dirty="0"/>
          </a:p>
        </p:txBody>
      </p:sp>
      <p:graphicFrame>
        <p:nvGraphicFramePr>
          <p:cNvPr id="11" name="Graphique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29295765"/>
              </p:ext>
            </p:extLst>
          </p:nvPr>
        </p:nvGraphicFramePr>
        <p:xfrm>
          <a:off x="163714" y="1960305"/>
          <a:ext cx="3967849" cy="35045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2" name="Graphique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16368213"/>
              </p:ext>
            </p:extLst>
          </p:nvPr>
        </p:nvGraphicFramePr>
        <p:xfrm>
          <a:off x="4110875" y="1960305"/>
          <a:ext cx="3943137" cy="35045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3" name="Graphique 1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8694644"/>
              </p:ext>
            </p:extLst>
          </p:nvPr>
        </p:nvGraphicFramePr>
        <p:xfrm>
          <a:off x="8062819" y="1960305"/>
          <a:ext cx="3962383" cy="35045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500282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Pays-Bas – </a:t>
            </a:r>
            <a:r>
              <a:rPr lang="fr-FR" dirty="0" smtClean="0"/>
              <a:t>Les échanges de produits agricoles et agro-alimentaires  </a:t>
            </a:r>
          </a:p>
          <a:p>
            <a:r>
              <a:rPr lang="fr-FR" i="1" dirty="0" smtClean="0"/>
              <a:t>Source : douane néerlandaise, d’après Trade Data Monitor, données 2024</a:t>
            </a:r>
            <a:endParaRPr lang="fr-FR" i="1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8152B-30FF-4F47-8AD6-E728982B61F2}" type="slidenum">
              <a:rPr lang="fr-FR" smtClean="0"/>
              <a:t>6</a:t>
            </a:fld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/>
              <a:t>Balance commerciale (en valeur</a:t>
            </a:r>
            <a:r>
              <a:rPr lang="fr-FR" dirty="0" smtClean="0"/>
              <a:t>)</a:t>
            </a:r>
            <a:endParaRPr lang="fr-FR" dirty="0"/>
          </a:p>
        </p:txBody>
      </p:sp>
      <p:sp>
        <p:nvSpPr>
          <p:cNvPr id="6" name="Espace réservé du texte 5"/>
          <p:cNvSpPr>
            <a:spLocks noGrp="1"/>
          </p:cNvSpPr>
          <p:nvPr>
            <p:ph type="body" sz="quarter" idx="16"/>
          </p:nvPr>
        </p:nvSpPr>
        <p:spPr/>
        <p:txBody>
          <a:bodyPr>
            <a:normAutofit lnSpcReduction="10000"/>
          </a:bodyPr>
          <a:lstStyle/>
          <a:p>
            <a:r>
              <a:rPr lang="fr-FR" b="0" dirty="0" smtClean="0"/>
              <a:t>Un excédent néerlandais qui continue de progresser, à 42 milliards d’euros en 2024.</a:t>
            </a:r>
            <a:endParaRPr lang="fr-FR" b="0" dirty="0"/>
          </a:p>
        </p:txBody>
      </p:sp>
      <p:graphicFrame>
        <p:nvGraphicFramePr>
          <p:cNvPr id="7" name="Graphique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1402307"/>
              </p:ext>
            </p:extLst>
          </p:nvPr>
        </p:nvGraphicFramePr>
        <p:xfrm>
          <a:off x="166798" y="1393870"/>
          <a:ext cx="11858404" cy="469342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8" name="Connecteur droit 7"/>
          <p:cNvCxnSpPr/>
          <p:nvPr/>
        </p:nvCxnSpPr>
        <p:spPr>
          <a:xfrm flipV="1">
            <a:off x="1038225" y="3817144"/>
            <a:ext cx="10858500" cy="1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02634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Pays-Bas – </a:t>
            </a:r>
            <a:r>
              <a:rPr lang="fr-FR" dirty="0" smtClean="0"/>
              <a:t>Les échanges de produits agricoles et agro-alimentaires  </a:t>
            </a:r>
          </a:p>
          <a:p>
            <a:r>
              <a:rPr lang="fr-FR" i="1" dirty="0" smtClean="0"/>
              <a:t>Source : douane néerlandaise, d’après Trade Data Monitor, données 2024</a:t>
            </a:r>
            <a:endParaRPr lang="fr-FR" i="1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8152B-30FF-4F47-8AD6-E728982B61F2}" type="slidenum">
              <a:rPr lang="fr-FR" smtClean="0"/>
              <a:t>7</a:t>
            </a:fld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/>
              <a:t>Balance commerciale par poste d’importation (en valeur</a:t>
            </a:r>
            <a:r>
              <a:rPr lang="fr-FR" dirty="0" smtClean="0"/>
              <a:t>)</a:t>
            </a:r>
            <a:endParaRPr lang="fr-FR" dirty="0"/>
          </a:p>
        </p:txBody>
      </p:sp>
      <p:sp>
        <p:nvSpPr>
          <p:cNvPr id="6" name="Espace réservé du texte 5"/>
          <p:cNvSpPr>
            <a:spLocks noGrp="1"/>
          </p:cNvSpPr>
          <p:nvPr>
            <p:ph type="body" sz="quarter" idx="16"/>
          </p:nvPr>
        </p:nvSpPr>
        <p:spPr>
          <a:xfrm>
            <a:off x="166798" y="839522"/>
            <a:ext cx="11858404" cy="788981"/>
          </a:xfrm>
        </p:spPr>
        <p:txBody>
          <a:bodyPr>
            <a:normAutofit/>
          </a:bodyPr>
          <a:lstStyle/>
          <a:p>
            <a:r>
              <a:rPr lang="fr-FR" b="0" dirty="0"/>
              <a:t>1</a:t>
            </a:r>
            <a:r>
              <a:rPr lang="fr-FR" b="0" baseline="30000" dirty="0"/>
              <a:t>er</a:t>
            </a:r>
            <a:r>
              <a:rPr lang="fr-FR" b="0" dirty="0"/>
              <a:t> poste </a:t>
            </a:r>
            <a:r>
              <a:rPr lang="fr-FR" b="0" dirty="0">
                <a:solidFill>
                  <a:srgbClr val="C4D69E"/>
                </a:solidFill>
              </a:rPr>
              <a:t>excédentaire</a:t>
            </a:r>
            <a:r>
              <a:rPr lang="fr-FR" b="0" dirty="0"/>
              <a:t> : </a:t>
            </a:r>
            <a:r>
              <a:rPr lang="fr-FR" b="0" i="1" dirty="0"/>
              <a:t>Autres</a:t>
            </a:r>
            <a:r>
              <a:rPr lang="fr-FR" b="0" dirty="0"/>
              <a:t> </a:t>
            </a:r>
            <a:r>
              <a:rPr lang="fr-FR" b="0" dirty="0" smtClean="0"/>
              <a:t>(64 % plantes, 17 % alimentation animale).</a:t>
            </a:r>
            <a:endParaRPr lang="fr-FR" b="0" dirty="0"/>
          </a:p>
          <a:p>
            <a:r>
              <a:rPr lang="fr-FR" b="0" dirty="0"/>
              <a:t>1</a:t>
            </a:r>
            <a:r>
              <a:rPr lang="fr-FR" b="0" baseline="30000" dirty="0"/>
              <a:t>er</a:t>
            </a:r>
            <a:r>
              <a:rPr lang="fr-FR" b="0" dirty="0"/>
              <a:t> poste </a:t>
            </a:r>
            <a:r>
              <a:rPr lang="fr-FR" b="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déficitaire</a:t>
            </a:r>
            <a:r>
              <a:rPr lang="fr-FR" b="0" dirty="0"/>
              <a:t> : </a:t>
            </a:r>
            <a:r>
              <a:rPr lang="fr-FR" b="0" i="1" dirty="0" smtClean="0"/>
              <a:t>Céréales.</a:t>
            </a:r>
            <a:endParaRPr lang="fr-FR" dirty="0"/>
          </a:p>
        </p:txBody>
      </p:sp>
      <p:graphicFrame>
        <p:nvGraphicFramePr>
          <p:cNvPr id="7" name="Graphique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6820639"/>
              </p:ext>
            </p:extLst>
          </p:nvPr>
        </p:nvGraphicFramePr>
        <p:xfrm>
          <a:off x="166798" y="1842384"/>
          <a:ext cx="11858404" cy="42417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Rectangle 7"/>
          <p:cNvSpPr/>
          <p:nvPr/>
        </p:nvSpPr>
        <p:spPr>
          <a:xfrm>
            <a:off x="9892937" y="4841966"/>
            <a:ext cx="2003581" cy="705394"/>
          </a:xfrm>
          <a:prstGeom prst="rect">
            <a:avLst/>
          </a:prstGeom>
          <a:solidFill>
            <a:srgbClr val="C00000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fr-FR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0350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Graphique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04914677"/>
              </p:ext>
            </p:extLst>
          </p:nvPr>
        </p:nvGraphicFramePr>
        <p:xfrm>
          <a:off x="166798" y="1647825"/>
          <a:ext cx="11858403" cy="44503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Pays-Bas – </a:t>
            </a:r>
            <a:r>
              <a:rPr lang="fr-FR" dirty="0" smtClean="0"/>
              <a:t>Les échanges de produits agricoles et agro-alimentaires  </a:t>
            </a:r>
          </a:p>
          <a:p>
            <a:r>
              <a:rPr lang="fr-FR" i="1" dirty="0" smtClean="0"/>
              <a:t>Source : douane néerlandaise, d’après Trade Data Monitor, données 2024</a:t>
            </a:r>
            <a:endParaRPr lang="fr-FR" i="1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8152B-30FF-4F47-8AD6-E728982B61F2}" type="slidenum">
              <a:rPr lang="fr-FR" smtClean="0"/>
              <a:t>8</a:t>
            </a:fld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/>
              <a:t>Balance commerciale par pays (en valeur</a:t>
            </a:r>
            <a:r>
              <a:rPr lang="fr-FR" dirty="0" smtClean="0"/>
              <a:t>)</a:t>
            </a:r>
            <a:endParaRPr lang="fr-FR" dirty="0"/>
          </a:p>
        </p:txBody>
      </p:sp>
      <p:sp>
        <p:nvSpPr>
          <p:cNvPr id="6" name="Espace réservé du texte 5"/>
          <p:cNvSpPr>
            <a:spLocks noGrp="1"/>
          </p:cNvSpPr>
          <p:nvPr>
            <p:ph type="body" sz="quarter" idx="16"/>
          </p:nvPr>
        </p:nvSpPr>
        <p:spPr>
          <a:xfrm>
            <a:off x="166798" y="839521"/>
            <a:ext cx="11858404" cy="808304"/>
          </a:xfrm>
        </p:spPr>
        <p:txBody>
          <a:bodyPr>
            <a:normAutofit/>
          </a:bodyPr>
          <a:lstStyle/>
          <a:p>
            <a:r>
              <a:rPr lang="fr-FR" b="0" dirty="0" smtClean="0"/>
              <a:t>Balances </a:t>
            </a:r>
            <a:r>
              <a:rPr lang="fr-FR" b="0" dirty="0" smtClean="0">
                <a:solidFill>
                  <a:srgbClr val="C4D69E"/>
                </a:solidFill>
              </a:rPr>
              <a:t>excédentaires </a:t>
            </a:r>
            <a:r>
              <a:rPr lang="fr-FR" b="0" dirty="0"/>
              <a:t>: </a:t>
            </a:r>
            <a:r>
              <a:rPr lang="fr-FR" b="0" dirty="0" smtClean="0"/>
              <a:t>Allemagne </a:t>
            </a:r>
            <a:r>
              <a:rPr lang="fr-FR" b="0" dirty="0"/>
              <a:t>(1</a:t>
            </a:r>
            <a:r>
              <a:rPr lang="fr-FR" b="0" baseline="30000" dirty="0"/>
              <a:t>er</a:t>
            </a:r>
            <a:r>
              <a:rPr lang="fr-FR" b="0" dirty="0" smtClean="0"/>
              <a:t>), France (3</a:t>
            </a:r>
            <a:r>
              <a:rPr lang="fr-FR" b="0" baseline="30000" dirty="0" smtClean="0"/>
              <a:t>e</a:t>
            </a:r>
            <a:r>
              <a:rPr lang="fr-FR" b="0" dirty="0" smtClean="0"/>
              <a:t>).</a:t>
            </a:r>
            <a:endParaRPr lang="fr-FR" b="0" dirty="0"/>
          </a:p>
          <a:p>
            <a:r>
              <a:rPr lang="fr-FR" b="0" dirty="0" smtClean="0"/>
              <a:t>Balance </a:t>
            </a:r>
            <a:r>
              <a:rPr lang="fr-FR" b="0" dirty="0" smtClean="0">
                <a:solidFill>
                  <a:srgbClr val="E8A3A3"/>
                </a:solidFill>
              </a:rPr>
              <a:t>déficitaire</a:t>
            </a:r>
            <a:r>
              <a:rPr lang="fr-FR" b="0" dirty="0" smtClean="0"/>
              <a:t> </a:t>
            </a:r>
            <a:r>
              <a:rPr lang="fr-FR" b="0" dirty="0"/>
              <a:t>: Brésil (1</a:t>
            </a:r>
            <a:r>
              <a:rPr lang="fr-FR" b="0" baseline="30000" dirty="0"/>
              <a:t>er</a:t>
            </a:r>
            <a:r>
              <a:rPr lang="fr-FR" b="0" dirty="0" smtClean="0"/>
              <a:t>).</a:t>
            </a:r>
            <a:endParaRPr lang="fr-FR" dirty="0"/>
          </a:p>
        </p:txBody>
      </p:sp>
      <p:cxnSp>
        <p:nvCxnSpPr>
          <p:cNvPr id="8" name="Connecteur droit 7"/>
          <p:cNvCxnSpPr/>
          <p:nvPr/>
        </p:nvCxnSpPr>
        <p:spPr>
          <a:xfrm>
            <a:off x="902677" y="4814257"/>
            <a:ext cx="10979150" cy="8389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902676" y="1778466"/>
            <a:ext cx="5450806" cy="3044181"/>
          </a:xfrm>
          <a:prstGeom prst="rect">
            <a:avLst/>
          </a:prstGeom>
          <a:solidFill>
            <a:schemeClr val="accent3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fr-FR"/>
          </a:p>
        </p:txBody>
      </p:sp>
      <p:sp>
        <p:nvSpPr>
          <p:cNvPr id="12" name="Rectangle 11"/>
          <p:cNvSpPr/>
          <p:nvPr/>
        </p:nvSpPr>
        <p:spPr>
          <a:xfrm>
            <a:off x="3078599" y="1778466"/>
            <a:ext cx="1098959" cy="3032349"/>
          </a:xfrm>
          <a:prstGeom prst="rect">
            <a:avLst/>
          </a:prstGeom>
          <a:solidFill>
            <a:schemeClr val="accent3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fr-FR"/>
          </a:p>
        </p:txBody>
      </p:sp>
      <p:sp>
        <p:nvSpPr>
          <p:cNvPr id="13" name="Rectangle 12"/>
          <p:cNvSpPr/>
          <p:nvPr/>
        </p:nvSpPr>
        <p:spPr>
          <a:xfrm>
            <a:off x="6353482" y="4822646"/>
            <a:ext cx="5528345" cy="747644"/>
          </a:xfrm>
          <a:prstGeom prst="rect">
            <a:avLst/>
          </a:prstGeom>
          <a:solidFill>
            <a:srgbClr val="C00000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fr-FR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2483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Pays-Bas – </a:t>
            </a:r>
            <a:r>
              <a:rPr lang="fr-FR" dirty="0" smtClean="0"/>
              <a:t>Les échanges de produits agricoles et agro-alimentaires  </a:t>
            </a:r>
          </a:p>
          <a:p>
            <a:r>
              <a:rPr lang="fr-FR" i="1" dirty="0" smtClean="0"/>
              <a:t>Source : douane néerlandaise, d’après Trade Data Monitor, données 2024</a:t>
            </a:r>
            <a:endParaRPr lang="fr-FR" i="1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8152B-30FF-4F47-8AD6-E728982B61F2}" type="slidenum">
              <a:rPr lang="fr-FR" smtClean="0"/>
              <a:t>9</a:t>
            </a:fld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/>
              <a:t>Principaux </a:t>
            </a:r>
            <a:r>
              <a:rPr lang="fr-FR" dirty="0" smtClean="0"/>
              <a:t>fournisseurs</a:t>
            </a:r>
            <a:endParaRPr lang="fr-FR" dirty="0"/>
          </a:p>
        </p:txBody>
      </p:sp>
      <p:sp>
        <p:nvSpPr>
          <p:cNvPr id="9" name="Flèche droite 8"/>
          <p:cNvSpPr/>
          <p:nvPr/>
        </p:nvSpPr>
        <p:spPr>
          <a:xfrm>
            <a:off x="83157" y="2828837"/>
            <a:ext cx="395580" cy="210207"/>
          </a:xfrm>
          <a:prstGeom prst="rightArrow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8737" y="1188397"/>
            <a:ext cx="11546465" cy="44812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4032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anorama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429</TotalTime>
  <Words>945</Words>
  <Application>Microsoft Office PowerPoint</Application>
  <PresentationFormat>Grand écran</PresentationFormat>
  <Paragraphs>143</Paragraphs>
  <Slides>16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7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16</vt:i4>
      </vt:variant>
    </vt:vector>
  </HeadingPairs>
  <TitlesOfParts>
    <vt:vector size="24" baseType="lpstr">
      <vt:lpstr>Malgun Gothic Semilight</vt:lpstr>
      <vt:lpstr>Arial</vt:lpstr>
      <vt:lpstr>Calibri</vt:lpstr>
      <vt:lpstr>Garamond</vt:lpstr>
      <vt:lpstr>Marianne</vt:lpstr>
      <vt:lpstr>Times New Roman</vt:lpstr>
      <vt:lpstr>Wingdings</vt:lpstr>
      <vt:lpstr>Panorama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>FranceAgriMer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VERSLUYS Henri</dc:creator>
  <cp:lastModifiedBy>VERSLUYS Henri</cp:lastModifiedBy>
  <cp:revision>75</cp:revision>
  <dcterms:created xsi:type="dcterms:W3CDTF">2025-04-03T15:40:27Z</dcterms:created>
  <dcterms:modified xsi:type="dcterms:W3CDTF">2025-08-21T12:20:15Z</dcterms:modified>
</cp:coreProperties>
</file>