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13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EC9-45E5-910C-FD9A7D55F243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EC9-45E5-910C-FD9A7D55F243}"/>
              </c:ext>
            </c:extLst>
          </c:dPt>
          <c:dLbls>
            <c:dLbl>
              <c:idx val="0"/>
              <c:layout>
                <c:manualLayout>
                  <c:x val="-1.3114507619425664E-3"/>
                  <c:y val="3.322574205275757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Importations britanniques </a:t>
                    </a:r>
                    <a:r>
                      <a:rPr lang="fr-FR" b="1" dirty="0">
                        <a:solidFill>
                          <a:srgbClr val="00FF00"/>
                        </a:solidFill>
                      </a:rPr>
                      <a:t>de produits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 agricoles et agro-alimentaires
</a:t>
                    </a:r>
                    <a:fld id="{CA6D65B7-C1C4-47BF-AD48-AB1FA613B270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37569408789738"/>
                      <c:h val="0.29383740238065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EC9-45E5-910C-FD9A7D55F243}"/>
                </c:ext>
              </c:extLst>
            </c:dLbl>
            <c:dLbl>
              <c:idx val="1"/>
              <c:layout>
                <c:manualLayout>
                  <c:x val="0.68297329053679723"/>
                  <c:y val="6.6783902565822631E-2"/>
                </c:manualLayout>
              </c:layout>
              <c:tx>
                <c:rich>
                  <a:bodyPr/>
                  <a:lstStyle/>
                  <a:p>
                    <a:fld id="{AB20FBAE-B846-412D-B44E-23C9E26F4878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4304D42A-20C2-4BBF-BBB9-9F2F56A62875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619484355102124"/>
                      <c:h val="0.16259603450629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EC9-45E5-910C-FD9A7D55F2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IAA'!$C$14:$C$16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IAA'!$M$14:$M$16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0.1080383590081086</c:v>
                </c:pt>
                <c:pt idx="1">
                  <c:v>0.89196164099189135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4-4EC9-45E5-910C-FD9A7D55F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73-4272-9E4D-90E98D48C0DC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73-4272-9E4D-90E98D48C0DC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73-4272-9E4D-90E98D48C0D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D73-4272-9E4D-90E98D48C0DC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D73-4272-9E4D-90E98D48C0DC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D73-4272-9E4D-90E98D48C0DC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D73-4272-9E4D-90E98D48C0DC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D73-4272-9E4D-90E98D48C0DC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D73-4272-9E4D-90E98D48C0DC}"/>
              </c:ext>
            </c:extLst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D73-4272-9E4D-90E98D48C0D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D73-4272-9E4D-90E98D48C0DC}"/>
              </c:ext>
            </c:extLst>
          </c:dPt>
          <c:dLbls>
            <c:dLbl>
              <c:idx val="0"/>
              <c:layout>
                <c:manualLayout>
                  <c:x val="-0.18680558144441856"/>
                  <c:y val="0.202634294842022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11749807323456"/>
                      <c:h val="0.293114167783142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D73-4272-9E4D-90E98D48C0DC}"/>
                </c:ext>
              </c:extLst>
            </c:dLbl>
            <c:dLbl>
              <c:idx val="1"/>
              <c:layout>
                <c:manualLayout>
                  <c:x val="-0.18685769731054247"/>
                  <c:y val="-0.162091536417448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FBE2224C-59FF-464E-91E4-FE330F476BA3}" type="CATEGORYNAM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[NOM DE CATÉGORIE]</a:t>
                    </a:fld>
                    <a:r>
                      <a:rPr lang="en-US" sz="12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CBE00703-4886-4A02-B687-E5C60D1709BF}" type="VALUE">
                      <a:rPr lang="en-US" sz="1200" baseline="0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[VALEUR]</a:t>
                    </a:fld>
                    <a:endParaRPr lang="en-US" sz="12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879675496942"/>
                      <c:h val="0.251716314950560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D73-4272-9E4D-90E98D48C0DC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D73-4272-9E4D-90E98D48C0DC}"/>
                </c:ext>
              </c:extLst>
            </c:dLbl>
            <c:dLbl>
              <c:idx val="3"/>
              <c:layout>
                <c:manualLayout>
                  <c:x val="-1.6204864299668005E-2"/>
                  <c:y val="-1.34675232237486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D73-4272-9E4D-90E98D48C0DC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D73-4272-9E4D-90E98D48C0DC}"/>
                </c:ext>
              </c:extLst>
            </c:dLbl>
            <c:dLbl>
              <c:idx val="5"/>
              <c:layout>
                <c:manualLayout>
                  <c:x val="8.2155400636599735E-3"/>
                  <c:y val="3.540620831022969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D73-4272-9E4D-90E98D48C0D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D73-4272-9E4D-90E98D48C0DC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8D73-4272-9E4D-90E98D48C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0.30193638265247802</c:v>
                </c:pt>
                <c:pt idx="1">
                  <c:v>0.26292918248987512</c:v>
                </c:pt>
                <c:pt idx="2">
                  <c:v>9.6556979065719681E-2</c:v>
                </c:pt>
                <c:pt idx="3">
                  <c:v>6.0430408062952592E-2</c:v>
                </c:pt>
                <c:pt idx="4">
                  <c:v>5.7649595333247559E-2</c:v>
                </c:pt>
                <c:pt idx="5">
                  <c:v>4.332185635567002E-2</c:v>
                </c:pt>
                <c:pt idx="6">
                  <c:v>2.8361546317371551E-2</c:v>
                </c:pt>
                <c:pt idx="7">
                  <c:v>2.549906179415902E-2</c:v>
                </c:pt>
                <c:pt idx="8">
                  <c:v>1.5277780274329028E-2</c:v>
                </c:pt>
                <c:pt idx="9">
                  <c:v>4.941609425590676E-3</c:v>
                </c:pt>
                <c:pt idx="10">
                  <c:v>0.10309559822860676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D73-4272-9E4D-90E98D48C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198845331563074"/>
          <c:y val="4.935897837730948E-2"/>
          <c:w val="0.52735856633243838"/>
          <c:h val="0.669612720020834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françaises'!$J$5:$J$11</c:f>
              <c:numCache>
                <c:formatCode>0</c:formatCode>
                <c:ptCount val="5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6F7-42F5-AE38-8B3A5837E20F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françaises'!$K$5:$K$11</c:f>
              <c:numCache>
                <c:formatCode>0</c:formatCode>
                <c:ptCount val="5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6F7-42F5-AE38-8B3A5837E20F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françaises'!$L$5:$L$11</c:f>
              <c:numCache>
                <c:formatCode>0</c:formatCode>
                <c:ptCount val="5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86F7-42F5-AE38-8B3A5837E20F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françaises'!$M$5:$M$11</c:f>
              <c:numCache>
                <c:formatCode>0</c:formatCode>
                <c:ptCount val="5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86F7-42F5-AE38-8B3A5837E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16890272"/>
        <c:axId val="416897328"/>
      </c:barChart>
      <c:catAx>
        <c:axId val="416890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7328"/>
        <c:crosses val="autoZero"/>
        <c:auto val="1"/>
        <c:lblAlgn val="ctr"/>
        <c:lblOffset val="100"/>
        <c:noMultiLvlLbl val="0"/>
      </c:catAx>
      <c:valAx>
        <c:axId val="416897328"/>
        <c:scaling>
          <c:orientation val="minMax"/>
        </c:scaling>
        <c:delete val="0"/>
        <c:axPos val="t"/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0272"/>
        <c:crosses val="autoZero"/>
        <c:crossBetween val="between"/>
        <c:minorUnit val="2000000000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3A-43C6-BA5E-53B6FE877739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-5870373416</c:v>
                </c:pt>
                <c:pt idx="1">
                  <c:v>-5023755955</c:v>
                </c:pt>
                <c:pt idx="2">
                  <c:v>-5117312419</c:v>
                </c:pt>
                <c:pt idx="3">
                  <c:v>-5084833185</c:v>
                </c:pt>
                <c:pt idx="4">
                  <c:v>-5259828504</c:v>
                </c:pt>
                <c:pt idx="5">
                  <c:v>-4989600366</c:v>
                </c:pt>
                <c:pt idx="6">
                  <c:v>-4743861716</c:v>
                </c:pt>
                <c:pt idx="7">
                  <c:v>-6047464132</c:v>
                </c:pt>
                <c:pt idx="8">
                  <c:v>-6425781632</c:v>
                </c:pt>
                <c:pt idx="9">
                  <c:v>-6378799554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3A-43C6-BA5E-53B6FE877739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2827743790</c:v>
                </c:pt>
                <c:pt idx="1">
                  <c:v>2682360243</c:v>
                </c:pt>
                <c:pt idx="2">
                  <c:v>2690220350</c:v>
                </c:pt>
                <c:pt idx="3">
                  <c:v>2581196349</c:v>
                </c:pt>
                <c:pt idx="4">
                  <c:v>2694286545</c:v>
                </c:pt>
                <c:pt idx="5">
                  <c:v>2337236111</c:v>
                </c:pt>
                <c:pt idx="6">
                  <c:v>2792902263</c:v>
                </c:pt>
                <c:pt idx="7">
                  <c:v>3332326979</c:v>
                </c:pt>
                <c:pt idx="8">
                  <c:v>3271490400</c:v>
                </c:pt>
                <c:pt idx="9">
                  <c:v>3520285369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3A-43C6-BA5E-53B6FE877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6888312"/>
        <c:axId val="416889096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4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73A-43C6-BA5E-53B6FE877739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73A-43C6-BA5E-53B6FE877739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3A-43C6-BA5E-53B6FE877739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673A-43C6-BA5E-53B6FE877739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73A-43C6-BA5E-53B6FE877739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73A-43C6-BA5E-53B6FE877739}"/>
              </c:ext>
            </c:extLst>
          </c:dPt>
          <c:val>
            <c:numRef>
              <c:f>'Balance commerciale IAA'!$D$19:$M$19</c:f>
              <c:numCache>
                <c:formatCode>0</c:formatCode>
                <c:ptCount val="10"/>
                <c:pt idx="0">
                  <c:v>-3042629626</c:v>
                </c:pt>
                <c:pt idx="1">
                  <c:v>-2341395712</c:v>
                </c:pt>
                <c:pt idx="2">
                  <c:v>-2427092069</c:v>
                </c:pt>
                <c:pt idx="3">
                  <c:v>-2503636836</c:v>
                </c:pt>
                <c:pt idx="4">
                  <c:v>-2565541959</c:v>
                </c:pt>
                <c:pt idx="5">
                  <c:v>-2652364255</c:v>
                </c:pt>
                <c:pt idx="6">
                  <c:v>-1950959453</c:v>
                </c:pt>
                <c:pt idx="7">
                  <c:v>-2715137153</c:v>
                </c:pt>
                <c:pt idx="8">
                  <c:v>-3154291232</c:v>
                </c:pt>
                <c:pt idx="9">
                  <c:v>-2858514185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73A-43C6-BA5E-53B6FE877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888312"/>
        <c:axId val="416889096"/>
      </c:lineChart>
      <c:catAx>
        <c:axId val="41688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9096"/>
        <c:crosses val="autoZero"/>
        <c:auto val="1"/>
        <c:lblAlgn val="ctr"/>
        <c:lblOffset val="100"/>
        <c:noMultiLvlLbl val="0"/>
      </c:catAx>
      <c:valAx>
        <c:axId val="416889096"/>
        <c:scaling>
          <c:orientation val="minMax"/>
          <c:max val="4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831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Viande et produits carnés</c:v>
                </c:pt>
                <c:pt idx="2">
                  <c:v>9. Animaux vivants et génétique</c:v>
                </c:pt>
                <c:pt idx="3">
                  <c:v>8. Oléagineux</c:v>
                </c:pt>
                <c:pt idx="4">
                  <c:v>7. Sucre</c:v>
                </c:pt>
                <c:pt idx="5">
                  <c:v>6. Céréales</c:v>
                </c:pt>
                <c:pt idx="6">
                  <c:v>5. Fruits et légumes</c:v>
                </c:pt>
                <c:pt idx="7">
                  <c:v>4. Autres</c:v>
                </c:pt>
                <c:pt idx="8">
                  <c:v>3. Laits et produits laitiers</c:v>
                </c:pt>
                <c:pt idx="9">
                  <c:v>2. Vins et spiritueux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836285139</c:v>
                </c:pt>
                <c:pt idx="1">
                  <c:v>211566225</c:v>
                </c:pt>
                <c:pt idx="2">
                  <c:v>30715932</c:v>
                </c:pt>
                <c:pt idx="3">
                  <c:v>-161886060</c:v>
                </c:pt>
                <c:pt idx="4">
                  <c:v>-96388333</c:v>
                </c:pt>
                <c:pt idx="5">
                  <c:v>-222275000</c:v>
                </c:pt>
                <c:pt idx="6">
                  <c:v>-207778774</c:v>
                </c:pt>
                <c:pt idx="7">
                  <c:v>-266767780</c:v>
                </c:pt>
                <c:pt idx="8">
                  <c:v>-366425476</c:v>
                </c:pt>
                <c:pt idx="9">
                  <c:v>-1032347714</c:v>
                </c:pt>
                <c:pt idx="10">
                  <c:v>-675657611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0-49DD-B07A-70B0A109299E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Viande et produits carnés</c:v>
                </c:pt>
                <c:pt idx="2">
                  <c:v>9. Animaux vivants et génétique</c:v>
                </c:pt>
                <c:pt idx="3">
                  <c:v>8. Oléagineux</c:v>
                </c:pt>
                <c:pt idx="4">
                  <c:v>7. Sucre</c:v>
                </c:pt>
                <c:pt idx="5">
                  <c:v>6. Céréales</c:v>
                </c:pt>
                <c:pt idx="6">
                  <c:v>5. Fruits et légumes</c:v>
                </c:pt>
                <c:pt idx="7">
                  <c:v>4. Autres</c:v>
                </c:pt>
                <c:pt idx="8">
                  <c:v>3. Laits et produits laitiers</c:v>
                </c:pt>
                <c:pt idx="9">
                  <c:v>2. Vins et spiritueux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878908532</c:v>
                </c:pt>
                <c:pt idx="1">
                  <c:v>375370803</c:v>
                </c:pt>
                <c:pt idx="2">
                  <c:v>-32884286</c:v>
                </c:pt>
                <c:pt idx="3">
                  <c:v>-156723982</c:v>
                </c:pt>
                <c:pt idx="4">
                  <c:v>-190578872</c:v>
                </c:pt>
                <c:pt idx="5">
                  <c:v>-288886526</c:v>
                </c:pt>
                <c:pt idx="6">
                  <c:v>-252461688</c:v>
                </c:pt>
                <c:pt idx="7">
                  <c:v>-337871692</c:v>
                </c:pt>
                <c:pt idx="8">
                  <c:v>-369036001</c:v>
                </c:pt>
                <c:pt idx="9">
                  <c:v>-1296287675</c:v>
                </c:pt>
                <c:pt idx="10">
                  <c:v>-1044685766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0-49DD-B07A-70B0A109299E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Viande et produits carnés</c:v>
                </c:pt>
                <c:pt idx="2">
                  <c:v>9. Animaux vivants et génétique</c:v>
                </c:pt>
                <c:pt idx="3">
                  <c:v>8. Oléagineux</c:v>
                </c:pt>
                <c:pt idx="4">
                  <c:v>7. Sucre</c:v>
                </c:pt>
                <c:pt idx="5">
                  <c:v>6. Céréales</c:v>
                </c:pt>
                <c:pt idx="6">
                  <c:v>5. Fruits et légumes</c:v>
                </c:pt>
                <c:pt idx="7">
                  <c:v>4. Autres</c:v>
                </c:pt>
                <c:pt idx="8">
                  <c:v>3. Laits et produits laitiers</c:v>
                </c:pt>
                <c:pt idx="9">
                  <c:v>2. Vins et spiritueux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832924633</c:v>
                </c:pt>
                <c:pt idx="1">
                  <c:v>366202555</c:v>
                </c:pt>
                <c:pt idx="2">
                  <c:v>-53103941</c:v>
                </c:pt>
                <c:pt idx="3">
                  <c:v>-187958251</c:v>
                </c:pt>
                <c:pt idx="4">
                  <c:v>-221600694</c:v>
                </c:pt>
                <c:pt idx="5">
                  <c:v>-271862664</c:v>
                </c:pt>
                <c:pt idx="6">
                  <c:v>-289617491</c:v>
                </c:pt>
                <c:pt idx="7">
                  <c:v>-372866402</c:v>
                </c:pt>
                <c:pt idx="8">
                  <c:v>-386909459</c:v>
                </c:pt>
                <c:pt idx="9">
                  <c:v>-1294872447</c:v>
                </c:pt>
                <c:pt idx="10">
                  <c:v>-1274627070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D0-49DD-B07A-70B0A109299E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Viande et produits carnés</c:v>
                </c:pt>
                <c:pt idx="2">
                  <c:v>9. Animaux vivants et génétique</c:v>
                </c:pt>
                <c:pt idx="3">
                  <c:v>8. Oléagineux</c:v>
                </c:pt>
                <c:pt idx="4">
                  <c:v>7. Sucre</c:v>
                </c:pt>
                <c:pt idx="5">
                  <c:v>6. Céréales</c:v>
                </c:pt>
                <c:pt idx="6">
                  <c:v>5. Fruits et légumes</c:v>
                </c:pt>
                <c:pt idx="7">
                  <c:v>4. Autres</c:v>
                </c:pt>
                <c:pt idx="8">
                  <c:v>3. Laits et produits laitiers</c:v>
                </c:pt>
                <c:pt idx="9">
                  <c:v>2. Vins et spiritueux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1083293191</c:v>
                </c:pt>
                <c:pt idx="1">
                  <c:v>450229489</c:v>
                </c:pt>
                <c:pt idx="2">
                  <c:v>-17757038</c:v>
                </c:pt>
                <c:pt idx="3">
                  <c:v>-144922643</c:v>
                </c:pt>
                <c:pt idx="4">
                  <c:v>-175153403</c:v>
                </c:pt>
                <c:pt idx="5">
                  <c:v>-326810151</c:v>
                </c:pt>
                <c:pt idx="6">
                  <c:v>-340077392</c:v>
                </c:pt>
                <c:pt idx="7">
                  <c:v>-368628594</c:v>
                </c:pt>
                <c:pt idx="8">
                  <c:v>-456370423</c:v>
                </c:pt>
                <c:pt idx="9">
                  <c:v>-1271824765</c:v>
                </c:pt>
                <c:pt idx="10">
                  <c:v>-1290492457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D0-49DD-B07A-70B0A1092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903208"/>
        <c:axId val="41690516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384469924</c:v>
                      </c:pt>
                      <c:pt idx="1">
                        <c:v>89539010</c:v>
                      </c:pt>
                      <c:pt idx="2">
                        <c:v>52063074</c:v>
                      </c:pt>
                      <c:pt idx="3">
                        <c:v>-159833598</c:v>
                      </c:pt>
                      <c:pt idx="4">
                        <c:v>-170879106</c:v>
                      </c:pt>
                      <c:pt idx="5">
                        <c:v>-207129708</c:v>
                      </c:pt>
                      <c:pt idx="6">
                        <c:v>-431925820</c:v>
                      </c:pt>
                      <c:pt idx="7">
                        <c:v>-233234199</c:v>
                      </c:pt>
                      <c:pt idx="8">
                        <c:v>-552687089</c:v>
                      </c:pt>
                      <c:pt idx="9">
                        <c:v>-1009034686</c:v>
                      </c:pt>
                      <c:pt idx="10">
                        <c:v>-803977426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79D0-49DD-B07A-70B0A109299E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452281748</c:v>
                      </c:pt>
                      <c:pt idx="1">
                        <c:v>77404745</c:v>
                      </c:pt>
                      <c:pt idx="2">
                        <c:v>20797350</c:v>
                      </c:pt>
                      <c:pt idx="3">
                        <c:v>-107376574</c:v>
                      </c:pt>
                      <c:pt idx="4">
                        <c:v>-132822192</c:v>
                      </c:pt>
                      <c:pt idx="5">
                        <c:v>-136713792</c:v>
                      </c:pt>
                      <c:pt idx="6">
                        <c:v>-396225979</c:v>
                      </c:pt>
                      <c:pt idx="7">
                        <c:v>-132268993</c:v>
                      </c:pt>
                      <c:pt idx="8">
                        <c:v>-455109996</c:v>
                      </c:pt>
                      <c:pt idx="9">
                        <c:v>-778313832</c:v>
                      </c:pt>
                      <c:pt idx="10">
                        <c:v>-753048197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9D0-49DD-B07A-70B0A109299E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503369179</c:v>
                      </c:pt>
                      <c:pt idx="1">
                        <c:v>94451986</c:v>
                      </c:pt>
                      <c:pt idx="2">
                        <c:v>16291970</c:v>
                      </c:pt>
                      <c:pt idx="3">
                        <c:v>-133872174</c:v>
                      </c:pt>
                      <c:pt idx="4">
                        <c:v>-228578661</c:v>
                      </c:pt>
                      <c:pt idx="5">
                        <c:v>-191312401</c:v>
                      </c:pt>
                      <c:pt idx="6">
                        <c:v>-351815579</c:v>
                      </c:pt>
                      <c:pt idx="7">
                        <c:v>-238118477</c:v>
                      </c:pt>
                      <c:pt idx="8">
                        <c:v>-404979238</c:v>
                      </c:pt>
                      <c:pt idx="9">
                        <c:v>-740279226</c:v>
                      </c:pt>
                      <c:pt idx="10">
                        <c:v>-752249448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9D0-49DD-B07A-70B0A109299E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474050469</c:v>
                      </c:pt>
                      <c:pt idx="1">
                        <c:v>83926862</c:v>
                      </c:pt>
                      <c:pt idx="2">
                        <c:v>16852230</c:v>
                      </c:pt>
                      <c:pt idx="3">
                        <c:v>-130161580</c:v>
                      </c:pt>
                      <c:pt idx="4">
                        <c:v>-187682414</c:v>
                      </c:pt>
                      <c:pt idx="5">
                        <c:v>-198336758</c:v>
                      </c:pt>
                      <c:pt idx="6">
                        <c:v>-310480875</c:v>
                      </c:pt>
                      <c:pt idx="7">
                        <c:v>-256887949</c:v>
                      </c:pt>
                      <c:pt idx="8">
                        <c:v>-422559385</c:v>
                      </c:pt>
                      <c:pt idx="9">
                        <c:v>-759890293</c:v>
                      </c:pt>
                      <c:pt idx="10">
                        <c:v>-812467141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79D0-49DD-B07A-70B0A109299E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560878371</c:v>
                      </c:pt>
                      <c:pt idx="1">
                        <c:v>112921761</c:v>
                      </c:pt>
                      <c:pt idx="2">
                        <c:v>-1026707</c:v>
                      </c:pt>
                      <c:pt idx="3">
                        <c:v>-115764494</c:v>
                      </c:pt>
                      <c:pt idx="4">
                        <c:v>-171476833</c:v>
                      </c:pt>
                      <c:pt idx="5">
                        <c:v>-134090872</c:v>
                      </c:pt>
                      <c:pt idx="6">
                        <c:v>-292823138</c:v>
                      </c:pt>
                      <c:pt idx="7">
                        <c:v>-292520123</c:v>
                      </c:pt>
                      <c:pt idx="8">
                        <c:v>-415636384</c:v>
                      </c:pt>
                      <c:pt idx="9">
                        <c:v>-936365663</c:v>
                      </c:pt>
                      <c:pt idx="10">
                        <c:v>-879637876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79D0-49DD-B07A-70B0A109299E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Viande et produits carnés</c:v>
                      </c:pt>
                      <c:pt idx="2">
                        <c:v>9. Animaux vivants et génétique</c:v>
                      </c:pt>
                      <c:pt idx="3">
                        <c:v>8. Oléagineux</c:v>
                      </c:pt>
                      <c:pt idx="4">
                        <c:v>7. Sucre</c:v>
                      </c:pt>
                      <c:pt idx="5">
                        <c:v>6. Céréales</c:v>
                      </c:pt>
                      <c:pt idx="6">
                        <c:v>5. Fruits et légumes</c:v>
                      </c:pt>
                      <c:pt idx="7">
                        <c:v>4. Autres</c:v>
                      </c:pt>
                      <c:pt idx="8">
                        <c:v>3. Laits et produits laitiers</c:v>
                      </c:pt>
                      <c:pt idx="9">
                        <c:v>2. Vins et spiritueux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498186346</c:v>
                      </c:pt>
                      <c:pt idx="1">
                        <c:v>115137347</c:v>
                      </c:pt>
                      <c:pt idx="2">
                        <c:v>21026164</c:v>
                      </c:pt>
                      <c:pt idx="3">
                        <c:v>-132270679</c:v>
                      </c:pt>
                      <c:pt idx="4">
                        <c:v>-136953488</c:v>
                      </c:pt>
                      <c:pt idx="5">
                        <c:v>-133503823</c:v>
                      </c:pt>
                      <c:pt idx="6">
                        <c:v>-311037239</c:v>
                      </c:pt>
                      <c:pt idx="7">
                        <c:v>-353470085</c:v>
                      </c:pt>
                      <c:pt idx="8">
                        <c:v>-397112768</c:v>
                      </c:pt>
                      <c:pt idx="9">
                        <c:v>-854047733</c:v>
                      </c:pt>
                      <c:pt idx="10">
                        <c:v>-968318297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79D0-49DD-B07A-70B0A109299E}"/>
                  </c:ext>
                </c:extLst>
              </c15:ser>
            </c15:filteredBarSeries>
          </c:ext>
        </c:extLst>
      </c:barChart>
      <c:catAx>
        <c:axId val="41690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5168"/>
        <c:crosses val="autoZero"/>
        <c:auto val="1"/>
        <c:lblAlgn val="ctr"/>
        <c:lblOffset val="100"/>
        <c:noMultiLvlLbl val="0"/>
      </c:catAx>
      <c:valAx>
        <c:axId val="41690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320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TBB'!$J$49:$J$60</c15:sqref>
                  </c15:fullRef>
                </c:ext>
              </c:extLst>
              <c:f>'Import. TBB'!$J$50:$J$60</c:f>
              <c:numCache>
                <c:formatCode>0</c:formatCode>
                <c:ptCount val="11"/>
                <c:pt idx="0">
                  <c:v>1611821867</c:v>
                </c:pt>
                <c:pt idx="1">
                  <c:v>1010185273</c:v>
                </c:pt>
                <c:pt idx="2">
                  <c:v>491814524</c:v>
                </c:pt>
                <c:pt idx="3">
                  <c:v>262232971</c:v>
                </c:pt>
                <c:pt idx="4">
                  <c:v>254430259</c:v>
                </c:pt>
                <c:pt idx="5">
                  <c:v>249658645</c:v>
                </c:pt>
                <c:pt idx="6">
                  <c:v>99613587</c:v>
                </c:pt>
                <c:pt idx="7">
                  <c:v>177560115</c:v>
                </c:pt>
                <c:pt idx="8">
                  <c:v>40288391</c:v>
                </c:pt>
                <c:pt idx="9">
                  <c:v>44834109</c:v>
                </c:pt>
                <c:pt idx="10">
                  <c:v>501421975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8-4894-925F-F5082C26267F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TBB'!$K$49:$K$60</c15:sqref>
                  </c15:fullRef>
                </c:ext>
              </c:extLst>
              <c:f>'Import. TBB'!$K$50:$K$60</c:f>
              <c:numCache>
                <c:formatCode>0</c:formatCode>
                <c:ptCount val="11"/>
                <c:pt idx="0">
                  <c:v>2050693377</c:v>
                </c:pt>
                <c:pt idx="1">
                  <c:v>1393207180</c:v>
                </c:pt>
                <c:pt idx="2">
                  <c:v>537715027</c:v>
                </c:pt>
                <c:pt idx="3">
                  <c:v>327122362</c:v>
                </c:pt>
                <c:pt idx="4">
                  <c:v>325503705</c:v>
                </c:pt>
                <c:pt idx="5">
                  <c:v>255687535</c:v>
                </c:pt>
                <c:pt idx="6">
                  <c:v>195212904</c:v>
                </c:pt>
                <c:pt idx="7">
                  <c:v>188995891</c:v>
                </c:pt>
                <c:pt idx="8">
                  <c:v>102541537</c:v>
                </c:pt>
                <c:pt idx="9">
                  <c:v>41985959</c:v>
                </c:pt>
                <c:pt idx="10">
                  <c:v>628798655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8-4894-925F-F5082C26267F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TBB'!$L$49:$L$60</c15:sqref>
                  </c15:fullRef>
                </c:ext>
              </c:extLst>
              <c:f>'Import. TBB'!$L$50:$L$60</c:f>
              <c:numCache>
                <c:formatCode>0</c:formatCode>
                <c:ptCount val="11"/>
                <c:pt idx="0">
                  <c:v>2029592125</c:v>
                </c:pt>
                <c:pt idx="1">
                  <c:v>1627712084</c:v>
                </c:pt>
                <c:pt idx="2">
                  <c:v>554530229</c:v>
                </c:pt>
                <c:pt idx="3">
                  <c:v>349071306</c:v>
                </c:pt>
                <c:pt idx="4">
                  <c:v>321680347</c:v>
                </c:pt>
                <c:pt idx="5">
                  <c:v>286772816</c:v>
                </c:pt>
                <c:pt idx="6">
                  <c:v>226939590</c:v>
                </c:pt>
                <c:pt idx="7">
                  <c:v>215058181</c:v>
                </c:pt>
                <c:pt idx="8">
                  <c:v>111985303</c:v>
                </c:pt>
                <c:pt idx="9">
                  <c:v>33282844</c:v>
                </c:pt>
                <c:pt idx="10">
                  <c:v>669156806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E8-4894-925F-F5082C26267F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TBB'!$M$49:$M$60</c15:sqref>
                  </c15:fullRef>
                </c:ext>
              </c:extLst>
              <c:f>'Import. TBB'!$M$50:$M$60</c:f>
              <c:numCache>
                <c:formatCode>0</c:formatCode>
                <c:ptCount val="11"/>
                <c:pt idx="0">
                  <c:v>1925991663</c:v>
                </c:pt>
                <c:pt idx="1">
                  <c:v>1677172552</c:v>
                </c:pt>
                <c:pt idx="2">
                  <c:v>615917615</c:v>
                </c:pt>
                <c:pt idx="3">
                  <c:v>385473460</c:v>
                </c:pt>
                <c:pt idx="4">
                  <c:v>367735213</c:v>
                </c:pt>
                <c:pt idx="5">
                  <c:v>276341438</c:v>
                </c:pt>
                <c:pt idx="6">
                  <c:v>180912619</c:v>
                </c:pt>
                <c:pt idx="7">
                  <c:v>162653404</c:v>
                </c:pt>
                <c:pt idx="8">
                  <c:v>97453898</c:v>
                </c:pt>
                <c:pt idx="9">
                  <c:v>31521536</c:v>
                </c:pt>
                <c:pt idx="10">
                  <c:v>657626156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E8-4894-925F-F5082C262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2232"/>
        <c:axId val="416894976"/>
      </c:barChart>
      <c:catAx>
        <c:axId val="41689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4976"/>
        <c:crosses val="autoZero"/>
        <c:auto val="1"/>
        <c:lblAlgn val="ctr"/>
        <c:lblOffset val="100"/>
        <c:noMultiLvlLbl val="0"/>
      </c:catAx>
      <c:valAx>
        <c:axId val="41689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223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françaises'!$C$7:$C$16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françaises'!$J$5:$J$16</c15:sqref>
                  </c15:fullRef>
                </c:ext>
              </c:extLst>
              <c:f>'Export. françaises'!$J$7:$J$16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EA-463F-B664-A4424A61DF47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françaises'!$C$7:$C$16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françaises'!$K$5:$K$16</c15:sqref>
                  </c15:fullRef>
                </c:ext>
              </c:extLst>
              <c:f>'Export. françaises'!$K$7:$K$16</c:f>
              <c:numCache>
                <c:formatCode>0</c:formatCode>
                <c:ptCount val="10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  <c:pt idx="5">
                  <c:v>6647644537</c:v>
                </c:pt>
                <c:pt idx="6">
                  <c:v>5837711297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EA-463F-B664-A4424A61DF47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françaises'!$C$7:$C$16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françaises'!$L$5:$L$16</c15:sqref>
                  </c15:fullRef>
                </c:ext>
              </c:extLst>
              <c:f>'Export. françaises'!$L$7:$L$16</c:f>
              <c:numCache>
                <c:formatCode>0</c:formatCode>
                <c:ptCount val="10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  <c:pt idx="5">
                  <c:v>5423531009</c:v>
                </c:pt>
                <c:pt idx="6">
                  <c:v>5370813354</c:v>
                </c:pt>
                <c:pt idx="7">
                  <c:v>3716417752</c:v>
                </c:pt>
                <c:pt idx="8">
                  <c:v>2286508068</c:v>
                </c:pt>
                <c:pt idx="9">
                  <c:v>1476020706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EA-463F-B664-A4424A61DF47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françaises'!$C$7:$C$16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françaises'!$M$5:$M$16</c15:sqref>
                  </c15:fullRef>
                </c:ext>
              </c:extLst>
              <c:f>'Export. françaises'!$M$7:$M$16</c:f>
              <c:numCache>
                <c:formatCode>0</c:formatCode>
                <c:ptCount val="10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  <c:pt idx="5">
                  <c:v>5738452702</c:v>
                </c:pt>
                <c:pt idx="6">
                  <c:v>5422308271</c:v>
                </c:pt>
                <c:pt idx="7">
                  <c:v>2969802449</c:v>
                </c:pt>
                <c:pt idx="8">
                  <c:v>2223762095</c:v>
                </c:pt>
                <c:pt idx="9">
                  <c:v>1681508337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EA-463F-B664-A4424A61D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8504"/>
        <c:axId val="416894192"/>
      </c:barChart>
      <c:catAx>
        <c:axId val="41689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4192"/>
        <c:crosses val="autoZero"/>
        <c:auto val="1"/>
        <c:lblAlgn val="ctr"/>
        <c:lblOffset val="100"/>
        <c:noMultiLvlLbl val="0"/>
      </c:catAx>
      <c:valAx>
        <c:axId val="41689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85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BB-4970-A826-9A80ADB682D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BB-4970-A826-9A80ADB682D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BB-4970-A826-9A80ADB682D6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BB-4970-A826-9A80ADB682D6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ABB-4970-A826-9A80ADB682D6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ABB-4970-A826-9A80ADB682D6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ABB-4970-A826-9A80ADB682D6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ABB-4970-A826-9A80ADB682D6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ABB-4970-A826-9A80ADB682D6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ABB-4970-A826-9A80ADB682D6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ABB-4970-A826-9A80ADB682D6}"/>
              </c:ext>
            </c:extLst>
          </c:dPt>
          <c:dLbls>
            <c:dLbl>
              <c:idx val="0"/>
              <c:layout>
                <c:manualLayout>
                  <c:x val="-0.23201114384234203"/>
                  <c:y val="0.163637053324960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ysClr val="windowText" lastClr="0000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2C506D0F-0997-4E01-87C3-13A3F69FDC99}" type="CATEGORYNAME">
                      <a:rPr lang="en-US" sz="2000">
                        <a:solidFill>
                          <a:schemeClr val="bg1"/>
                        </a:solidFill>
                      </a:rPr>
                      <a:pPr>
                        <a:defRPr sz="2000">
                          <a:solidFill>
                            <a:sysClr val="windowText" lastClr="000000"/>
                          </a:solidFill>
                        </a:defRPr>
                      </a:pPr>
                      <a:t>[NOM DE CATÉGORIE]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D931A9F6-6400-45A7-B988-6F3C9D0B1FA0}" type="VALUE">
                      <a:rPr lang="en-US" sz="2000" baseline="0">
                        <a:solidFill>
                          <a:schemeClr val="bg1"/>
                        </a:solidFill>
                      </a:rPr>
                      <a:pPr>
                        <a:defRPr sz="2000">
                          <a:solidFill>
                            <a:sysClr val="windowText" lastClr="000000"/>
                          </a:solidFill>
                        </a:defRPr>
                      </a:pPr>
                      <a:t>[VALEUR]</a:t>
                    </a:fld>
                    <a:endParaRPr lang="en-US" sz="20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01114384234203"/>
                      <c:h val="0.298473985264728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ABB-4970-A826-9A80ADB682D6}"/>
                </c:ext>
              </c:extLst>
            </c:dLbl>
            <c:dLbl>
              <c:idx val="1"/>
              <c:layout>
                <c:manualLayout>
                  <c:x val="-0.20403211551164327"/>
                  <c:y val="-0.175984409589265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ABB-4970-A826-9A80ADB682D6}"/>
                </c:ext>
              </c:extLst>
            </c:dLbl>
            <c:dLbl>
              <c:idx val="2"/>
              <c:layout>
                <c:manualLayout>
                  <c:x val="1.9605584438540984E-2"/>
                  <c:y val="-0.137174545228147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ABB-4970-A826-9A80ADB682D6}"/>
                </c:ext>
              </c:extLst>
            </c:dLbl>
            <c:dLbl>
              <c:idx val="3"/>
              <c:layout>
                <c:manualLayout>
                  <c:x val="0.12162426407590939"/>
                  <c:y val="-0.144016481008618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ABB-4970-A826-9A80ADB682D6}"/>
                </c:ext>
              </c:extLst>
            </c:dLbl>
            <c:dLbl>
              <c:idx val="10"/>
              <c:layout>
                <c:manualLayout>
                  <c:x val="0.11230279856253225"/>
                  <c:y val="0.163978655337381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ABB-4970-A826-9A80ADB682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Viande et produits carnés</c:v>
                </c:pt>
                <c:pt idx="3">
                  <c:v>Vins et spiritueux</c:v>
                </c:pt>
                <c:pt idx="4">
                  <c:v>Laits et produits laitiers</c:v>
                </c:pt>
                <c:pt idx="5">
                  <c:v>Pêche et aquaculture</c:v>
                </c:pt>
                <c:pt idx="6">
                  <c:v>Oléagineux</c:v>
                </c:pt>
                <c:pt idx="7">
                  <c:v>Céréales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0.25140760136516038</c:v>
                </c:pt>
                <c:pt idx="1">
                  <c:v>0.1896958904007674</c:v>
                </c:pt>
                <c:pt idx="2">
                  <c:v>0.13165872926093988</c:v>
                </c:pt>
                <c:pt idx="3">
                  <c:v>9.1767840526776029E-2</c:v>
                </c:pt>
                <c:pt idx="4">
                  <c:v>5.3868345466550893E-2</c:v>
                </c:pt>
                <c:pt idx="5">
                  <c:v>5.3393016749607648E-2</c:v>
                </c:pt>
                <c:pt idx="6">
                  <c:v>4.1464037358992713E-2</c:v>
                </c:pt>
                <c:pt idx="7">
                  <c:v>3.8736985544335349E-2</c:v>
                </c:pt>
                <c:pt idx="8">
                  <c:v>1.1646095005704897E-2</c:v>
                </c:pt>
                <c:pt idx="9">
                  <c:v>1.09297583981033E-2</c:v>
                </c:pt>
                <c:pt idx="10">
                  <c:v>0.12543169991079087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ABB-4970-A826-9A80ADB68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CB-4E7E-BDAA-083319E6D329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CB-4E7E-BDAA-083319E6D329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CB-4E7E-BDAA-083319E6D32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CB-4E7E-BDAA-083319E6D329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FCB-4E7E-BDAA-083319E6D329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FCB-4E7E-BDAA-083319E6D329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FCB-4E7E-BDAA-083319E6D329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FCB-4E7E-BDAA-083319E6D329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FCB-4E7E-BDAA-083319E6D329}"/>
              </c:ext>
            </c:extLst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FCB-4E7E-BDAA-083319E6D32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FCB-4E7E-BDAA-083319E6D329}"/>
              </c:ext>
            </c:extLst>
          </c:dPt>
          <c:dLbls>
            <c:dLbl>
              <c:idx val="0"/>
              <c:layout>
                <c:manualLayout>
                  <c:x val="-0.23283331250917538"/>
                  <c:y val="0.214794170871924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11938145019884"/>
                      <c:h val="0.29836925755060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FCB-4E7E-BDAA-083319E6D329}"/>
                </c:ext>
              </c:extLst>
            </c:dLbl>
            <c:dLbl>
              <c:idx val="1"/>
              <c:layout>
                <c:manualLayout>
                  <c:x val="-0.15440269504402418"/>
                  <c:y val="-0.19978934886162211"/>
                </c:manualLayout>
              </c:layout>
              <c:tx>
                <c:rich>
                  <a:bodyPr/>
                  <a:lstStyle/>
                  <a:p>
                    <a:fld id="{136E3AA4-427F-4AC6-8D40-925529541ADD}" type="CATEGORYNAME">
                      <a:rPr lang="en-US" sz="1800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sz="18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B874FCA2-E892-49AB-857F-BB7EC029CA86}" type="VALUE">
                      <a:rPr lang="en-US" sz="1800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sz="18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CB-4E7E-BDAA-083319E6D329}"/>
                </c:ext>
              </c:extLst>
            </c:dLbl>
            <c:dLbl>
              <c:idx val="2"/>
              <c:layout>
                <c:manualLayout>
                  <c:x val="0.14622594788736254"/>
                  <c:y val="-0.153795328236859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06274994244628"/>
                      <c:h val="0.211458448867105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FCB-4E7E-BDAA-083319E6D329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FCB-4E7E-BDAA-083319E6D329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FCB-4E7E-BDAA-083319E6D329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FCB-4E7E-BDAA-083319E6D329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FCB-4E7E-BDAA-083319E6D329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FCB-4E7E-BDAA-083319E6D329}"/>
                </c:ext>
              </c:extLst>
            </c:dLbl>
            <c:dLbl>
              <c:idx val="8"/>
              <c:layout>
                <c:manualLayout>
                  <c:x val="3.5586944446920177E-2"/>
                  <c:y val="-4.5026113896749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FCB-4E7E-BDAA-083319E6D3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FCB-4E7E-BDAA-083319E6D329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FCB-4E7E-BDAA-083319E6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Sucre</c:v>
                </c:pt>
                <c:pt idx="7">
                  <c:v>Oléagineux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0.30193638265247802</c:v>
                </c:pt>
                <c:pt idx="1">
                  <c:v>0.26292918248987512</c:v>
                </c:pt>
                <c:pt idx="2">
                  <c:v>9.6556979065719681E-2</c:v>
                </c:pt>
                <c:pt idx="3">
                  <c:v>6.0430408062952592E-2</c:v>
                </c:pt>
                <c:pt idx="4">
                  <c:v>5.7649595333247559E-2</c:v>
                </c:pt>
                <c:pt idx="5">
                  <c:v>4.332185635567002E-2</c:v>
                </c:pt>
                <c:pt idx="6">
                  <c:v>2.8361546317371551E-2</c:v>
                </c:pt>
                <c:pt idx="7">
                  <c:v>2.549906179415902E-2</c:v>
                </c:pt>
                <c:pt idx="8">
                  <c:v>1.5277780274329028E-2</c:v>
                </c:pt>
                <c:pt idx="9">
                  <c:v>4.941609425590676E-3</c:v>
                </c:pt>
                <c:pt idx="10">
                  <c:v>0.10309559822860676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FCB-4E7E-BDAA-083319E6D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A6-46B2-BF36-566199A2EC3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A6-46B2-BF36-566199A2EC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A6-46B2-BF36-566199A2EC39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A6-46B2-BF36-566199A2EC39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CA6-46B2-BF36-566199A2EC39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CA6-46B2-BF36-566199A2EC39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CA6-46B2-BF36-566199A2EC39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CA6-46B2-BF36-566199A2EC39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CA6-46B2-BF36-566199A2EC39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CA6-46B2-BF36-566199A2EC3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CA6-46B2-BF36-566199A2EC39}"/>
              </c:ext>
            </c:extLst>
          </c:dPt>
          <c:dLbls>
            <c:dLbl>
              <c:idx val="0"/>
              <c:layout>
                <c:manualLayout>
                  <c:x val="-0.22594223503380503"/>
                  <c:y val="0.217162323467452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2A539E63-87B0-4683-B419-7B3FD806BD49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80A03249-54D0-4DFE-AC76-B56BDCFA66B8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481853712441872"/>
                      <c:h val="0.19174390482482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CA6-46B2-BF36-566199A2EC39}"/>
                </c:ext>
              </c:extLst>
            </c:dLbl>
            <c:dLbl>
              <c:idx val="1"/>
              <c:layout>
                <c:manualLayout>
                  <c:x val="-0.21934111279473517"/>
                  <c:y val="-0.161477698988083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CA6-46B2-BF36-566199A2EC39}"/>
                </c:ext>
              </c:extLst>
            </c:dLbl>
            <c:dLbl>
              <c:idx val="2"/>
              <c:layout>
                <c:manualLayout>
                  <c:x val="2.3983933448447809E-2"/>
                  <c:y val="-0.141563438305400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CA6-46B2-BF36-566199A2EC39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CA6-46B2-BF36-566199A2EC39}"/>
                </c:ext>
              </c:extLst>
            </c:dLbl>
            <c:dLbl>
              <c:idx val="4"/>
              <c:layout>
                <c:manualLayout>
                  <c:x val="7.0374398228653531E-2"/>
                  <c:y val="0.177847274005732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78546416261332"/>
                      <c:h val="0.170679081477869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CA6-46B2-BF36-566199A2EC39}"/>
                </c:ext>
              </c:extLst>
            </c:dLbl>
            <c:dLbl>
              <c:idx val="5"/>
              <c:layout>
                <c:manualLayout>
                  <c:x val="-2.9929086161508293E-2"/>
                  <c:y val="6.1006189448733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960205193164091"/>
                      <c:h val="0.22433136658378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CA6-46B2-BF36-566199A2EC39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CA6-46B2-BF36-566199A2EC39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CA6-46B2-BF36-566199A2EC39}"/>
                </c:ext>
              </c:extLst>
            </c:dLbl>
            <c:dLbl>
              <c:idx val="10"/>
              <c:layout>
                <c:manualLayout>
                  <c:x val="0.10862039518796411"/>
                  <c:y val="0.204834461308148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CA6-46B2-BF36-566199A2E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Viande et produits carnés</c:v>
                </c:pt>
                <c:pt idx="3">
                  <c:v>Vins et spiritueux</c:v>
                </c:pt>
                <c:pt idx="4">
                  <c:v>Laits et produits laitiers</c:v>
                </c:pt>
                <c:pt idx="5">
                  <c:v>Pêche et aquaculture</c:v>
                </c:pt>
                <c:pt idx="6">
                  <c:v>Oléagineux</c:v>
                </c:pt>
                <c:pt idx="7">
                  <c:v>Céréales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0.25140760136516038</c:v>
                </c:pt>
                <c:pt idx="1">
                  <c:v>0.1896958904007674</c:v>
                </c:pt>
                <c:pt idx="2">
                  <c:v>0.13165872926093988</c:v>
                </c:pt>
                <c:pt idx="3">
                  <c:v>9.1767840526776029E-2</c:v>
                </c:pt>
                <c:pt idx="4">
                  <c:v>5.3868345466550893E-2</c:v>
                </c:pt>
                <c:pt idx="5">
                  <c:v>5.3393016749607648E-2</c:v>
                </c:pt>
                <c:pt idx="6">
                  <c:v>4.1464037358992713E-2</c:v>
                </c:pt>
                <c:pt idx="7">
                  <c:v>3.8736985544335349E-2</c:v>
                </c:pt>
                <c:pt idx="8">
                  <c:v>1.1646095005704897E-2</c:v>
                </c:pt>
                <c:pt idx="9">
                  <c:v>1.09297583981033E-2</c:v>
                </c:pt>
                <c:pt idx="10">
                  <c:v>0.12543169991079087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CA6-46B2-BF36-566199A2E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46-4698-A518-A398F4B8F60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46-4698-A518-A398F4B8F6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46-4698-A518-A398F4B8F60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546-4698-A518-A398F4B8F60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546-4698-A518-A398F4B8F60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546-4698-A518-A398F4B8F60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546-4698-A518-A398F4B8F60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546-4698-A518-A398F4B8F60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546-4698-A518-A398F4B8F60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546-4698-A518-A398F4B8F60C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546-4698-A518-A398F4B8F6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IAA'!$C$66:$C$78</c15:sqref>
                  </c15:fullRef>
                </c:ext>
              </c:extLst>
              <c:f>'Import. IAA'!$C$68:$C$78</c:f>
              <c:strCache>
                <c:ptCount val="11"/>
                <c:pt idx="0">
                  <c:v>Union européenne</c:v>
                </c:pt>
                <c:pt idx="1">
                  <c:v>Pays-Bas</c:v>
                </c:pt>
                <c:pt idx="2">
                  <c:v>France</c:v>
                </c:pt>
                <c:pt idx="3">
                  <c:v>Allemagne</c:v>
                </c:pt>
                <c:pt idx="4">
                  <c:v>Espagne</c:v>
                </c:pt>
                <c:pt idx="5">
                  <c:v>Italie</c:v>
                </c:pt>
                <c:pt idx="6">
                  <c:v>Irlande</c:v>
                </c:pt>
                <c:pt idx="7">
                  <c:v>Pologne</c:v>
                </c:pt>
                <c:pt idx="8">
                  <c:v>Belgique</c:v>
                </c:pt>
                <c:pt idx="9">
                  <c:v>Chine</c:v>
                </c:pt>
                <c:pt idx="10">
                  <c:v>États-Unis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IAA'!$M$66:$M$78</c15:sqref>
                  </c15:fullRef>
                </c:ext>
              </c:extLst>
              <c:f>'Import. IAA'!$M$68:$M$78</c:f>
              <c:numCache>
                <c:formatCode>0%</c:formatCode>
                <c:ptCount val="11"/>
                <c:pt idx="0">
                  <c:v>0.61744357535233907</c:v>
                </c:pt>
                <c:pt idx="1">
                  <c:v>9.5097123751729157E-2</c:v>
                </c:pt>
                <c:pt idx="2">
                  <c:v>7.8271751344005519E-2</c:v>
                </c:pt>
                <c:pt idx="3">
                  <c:v>7.0839439042611807E-2</c:v>
                </c:pt>
                <c:pt idx="4">
                  <c:v>7.0549225754615114E-2</c:v>
                </c:pt>
                <c:pt idx="5">
                  <c:v>6.7425676973586424E-2</c:v>
                </c:pt>
                <c:pt idx="6">
                  <c:v>5.4814858207958082E-2</c:v>
                </c:pt>
                <c:pt idx="7">
                  <c:v>5.4539974235179006E-2</c:v>
                </c:pt>
                <c:pt idx="8">
                  <c:v>4.7038333008635962E-2</c:v>
                </c:pt>
                <c:pt idx="9">
                  <c:v>3.3337272846924601E-2</c:v>
                </c:pt>
                <c:pt idx="10">
                  <c:v>3.2066728529965519E-2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546-4698-A518-A398F4B8F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6880080"/>
        <c:axId val="416884000"/>
      </c:barChart>
      <c:catAx>
        <c:axId val="416880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4000"/>
        <c:crosses val="autoZero"/>
        <c:auto val="1"/>
        <c:lblAlgn val="ctr"/>
        <c:lblOffset val="100"/>
        <c:noMultiLvlLbl val="0"/>
      </c:catAx>
      <c:valAx>
        <c:axId val="41688400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1688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20-4B8C-B2B9-FE1B0650D9D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20-4B8C-B2B9-FE1B0650D9D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720-4B8C-B2B9-FE1B0650D9D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20-4B8C-B2B9-FE1B0650D9D0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55749842679</c:v>
                </c:pt>
                <c:pt idx="1">
                  <c:v>73830413830</c:v>
                </c:pt>
                <c:pt idx="2">
                  <c:v>76192631559</c:v>
                </c:pt>
                <c:pt idx="3">
                  <c:v>81495551645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20-4B8C-B2B9-FE1B0650D9D0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9720-4B8C-B2B9-FE1B0650D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16891056"/>
        <c:axId val="4168926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9720-4B8C-B2B9-FE1B0650D9D0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9720-4B8C-B2B9-FE1B0650D9D0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9720-4B8C-B2B9-FE1B0650D9D0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9720-4B8C-B2B9-FE1B0650D9D0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55749842679</c:v>
                      </c:pt>
                      <c:pt idx="1">
                        <c:v>73830413830</c:v>
                      </c:pt>
                      <c:pt idx="2">
                        <c:v>76192631559</c:v>
                      </c:pt>
                      <c:pt idx="3">
                        <c:v>81495551645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9720-4B8C-B2B9-FE1B0650D9D0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4743861716</c:v>
                      </c:pt>
                      <c:pt idx="1">
                        <c:v>6047464132</c:v>
                      </c:pt>
                      <c:pt idx="2">
                        <c:v>6425781632</c:v>
                      </c:pt>
                      <c:pt idx="3">
                        <c:v>6378799554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9720-4B8C-B2B9-FE1B0650D9D0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3729604440</c:v>
                      </c:pt>
                      <c:pt idx="1">
                        <c:v>4948624723</c:v>
                      </c:pt>
                      <c:pt idx="2">
                        <c:v>5438071148</c:v>
                      </c:pt>
                      <c:pt idx="3">
                        <c:v>5773099163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9720-4B8C-B2B9-FE1B0650D9D0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3715613067</c:v>
                      </c:pt>
                      <c:pt idx="1">
                        <c:v>5135297960</c:v>
                      </c:pt>
                      <c:pt idx="2">
                        <c:v>5407655477</c:v>
                      </c:pt>
                      <c:pt idx="3">
                        <c:v>5749448071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9720-4B8C-B2B9-FE1B0650D9D0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3482958819</c:v>
                      </c:pt>
                      <c:pt idx="1">
                        <c:v>4878665270</c:v>
                      </c:pt>
                      <c:pt idx="2">
                        <c:v>5151617761</c:v>
                      </c:pt>
                      <c:pt idx="3">
                        <c:v>5494892740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9720-4B8C-B2B9-FE1B0650D9D0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Irlande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4803925792</c:v>
                      </c:pt>
                      <c:pt idx="1">
                        <c:v>3715599829</c:v>
                      </c:pt>
                      <c:pt idx="2">
                        <c:v>3834089761</c:v>
                      </c:pt>
                      <c:pt idx="3">
                        <c:v>4467167108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9720-4B8C-B2B9-FE1B0650D9D0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2561026605</c:v>
                      </c:pt>
                      <c:pt idx="1">
                        <c:v>3734645636</c:v>
                      </c:pt>
                      <c:pt idx="2">
                        <c:v>4246887820</c:v>
                      </c:pt>
                      <c:pt idx="3">
                        <c:v>4444765287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9720-4B8C-B2B9-FE1B0650D9D0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3277875171</c:v>
                      </c:pt>
                      <c:pt idx="1">
                        <c:v>2945033774</c:v>
                      </c:pt>
                      <c:pt idx="2">
                        <c:v>3488615681</c:v>
                      </c:pt>
                      <c:pt idx="3">
                        <c:v>3833414897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9720-4B8C-B2B9-FE1B0650D9D0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Chine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1074013731</c:v>
                      </c:pt>
                      <c:pt idx="1">
                        <c:v>1947389161</c:v>
                      </c:pt>
                      <c:pt idx="2">
                        <c:v>2605970487</c:v>
                      </c:pt>
                      <c:pt idx="3">
                        <c:v>2716839441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9720-4B8C-B2B9-FE1B0650D9D0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9720-4B8C-B2B9-FE1B0650D9D0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9720-4B8C-B2B9-FE1B0650D9D0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9720-4B8C-B2B9-FE1B0650D9D0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9720-4B8C-B2B9-FE1B0650D9D0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1541379138</c:v>
                      </c:pt>
                      <c:pt idx="1">
                        <c:v>2387707348</c:v>
                      </c:pt>
                      <c:pt idx="2">
                        <c:v>2319523643</c:v>
                      </c:pt>
                      <c:pt idx="3">
                        <c:v>2613295731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9720-4B8C-B2B9-FE1B0650D9D0}"/>
                  </c:ext>
                </c:extLst>
              </c15:ser>
            </c15:filteredBarSeries>
          </c:ext>
        </c:extLst>
      </c:barChart>
      <c:catAx>
        <c:axId val="41689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2624"/>
        <c:crosses val="autoZero"/>
        <c:auto val="1"/>
        <c:lblAlgn val="ctr"/>
        <c:lblOffset val="100"/>
        <c:noMultiLvlLbl val="0"/>
      </c:catAx>
      <c:valAx>
        <c:axId val="41689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105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520348944090624E-2"/>
          <c:y val="3.6448567925760102E-2"/>
          <c:w val="0.91469897635465958"/>
          <c:h val="0.797562252621644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'Balance commerciale IAA'!$D$4:$M$4</c:f>
              <c:numCache>
                <c:formatCode>_(* #,##0.00_);_(* \(#,##0.00\);_(* "-"??_);_(@_)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FF-48D1-A0B8-2B8967F5AE2C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-58258636386</c:v>
                </c:pt>
                <c:pt idx="1">
                  <c:v>-54139501690</c:v>
                </c:pt>
                <c:pt idx="2">
                  <c:v>-54616056684</c:v>
                </c:pt>
                <c:pt idx="3">
                  <c:v>-54871653351</c:v>
                </c:pt>
                <c:pt idx="4">
                  <c:v>-57176504834</c:v>
                </c:pt>
                <c:pt idx="5">
                  <c:v>-56690136785</c:v>
                </c:pt>
                <c:pt idx="6">
                  <c:v>-55749842679</c:v>
                </c:pt>
                <c:pt idx="7">
                  <c:v>-73830413830</c:v>
                </c:pt>
                <c:pt idx="8">
                  <c:v>-76192631559</c:v>
                </c:pt>
                <c:pt idx="9">
                  <c:v>-81495551645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FF-48D1-A0B8-2B8967F5AE2C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26637560476</c:v>
                </c:pt>
                <c:pt idx="1">
                  <c:v>25777259224</c:v>
                </c:pt>
                <c:pt idx="2">
                  <c:v>26190090510</c:v>
                </c:pt>
                <c:pt idx="3">
                  <c:v>26558886380</c:v>
                </c:pt>
                <c:pt idx="4">
                  <c:v>27938398728</c:v>
                </c:pt>
                <c:pt idx="5">
                  <c:v>25148174893</c:v>
                </c:pt>
                <c:pt idx="6">
                  <c:v>24992353586</c:v>
                </c:pt>
                <c:pt idx="7">
                  <c:v>30814602754</c:v>
                </c:pt>
                <c:pt idx="8">
                  <c:v>29566586037</c:v>
                </c:pt>
                <c:pt idx="9">
                  <c:v>30514286791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FF-48D1-A0B8-2B8967F5A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6897720"/>
        <c:axId val="416898112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5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4FF-48D1-A0B8-2B8967F5AE2C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4FF-48D1-A0B8-2B8967F5AE2C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4FF-48D1-A0B8-2B8967F5AE2C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E4FF-48D1-A0B8-2B8967F5AE2C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E4FF-48D1-A0B8-2B8967F5AE2C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-31621075910</c:v>
                </c:pt>
                <c:pt idx="1">
                  <c:v>-28362242466</c:v>
                </c:pt>
                <c:pt idx="2">
                  <c:v>-28425966174</c:v>
                </c:pt>
                <c:pt idx="3">
                  <c:v>-28312766971</c:v>
                </c:pt>
                <c:pt idx="4">
                  <c:v>-29238106106</c:v>
                </c:pt>
                <c:pt idx="5">
                  <c:v>-31541961892</c:v>
                </c:pt>
                <c:pt idx="6">
                  <c:v>-30757489093</c:v>
                </c:pt>
                <c:pt idx="7">
                  <c:v>-43015811076</c:v>
                </c:pt>
                <c:pt idx="8">
                  <c:v>-46626045522</c:v>
                </c:pt>
                <c:pt idx="9">
                  <c:v>-50981264854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4FF-48D1-A0B8-2B8967F5A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897720"/>
        <c:axId val="416898112"/>
      </c:lineChart>
      <c:catAx>
        <c:axId val="416897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8112"/>
        <c:crosses val="autoZero"/>
        <c:auto val="1"/>
        <c:lblAlgn val="ctr"/>
        <c:lblOffset val="100"/>
        <c:noMultiLvlLbl val="0"/>
      </c:catAx>
      <c:valAx>
        <c:axId val="41689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77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 2021 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Vins et spiritueux</c:v>
                </c:pt>
                <c:pt idx="1">
                  <c:v>10. Animaux vivants et génétique</c:v>
                </c:pt>
                <c:pt idx="2">
                  <c:v>9. Sucre</c:v>
                </c:pt>
                <c:pt idx="3">
                  <c:v>8. Pêche et aquaculture</c:v>
                </c:pt>
                <c:pt idx="4">
                  <c:v>7. Laits et produits laitiers</c:v>
                </c:pt>
                <c:pt idx="5">
                  <c:v>6. Céréales</c:v>
                </c:pt>
                <c:pt idx="6">
                  <c:v>5. Oléagineux</c:v>
                </c:pt>
                <c:pt idx="7">
                  <c:v>4. Autres</c:v>
                </c:pt>
                <c:pt idx="8">
                  <c:v>3. Viande et produits carnés</c:v>
                </c:pt>
                <c:pt idx="9">
                  <c:v>2. Produits d'épicerie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1550259749</c:v>
                </c:pt>
                <c:pt idx="1">
                  <c:v>362003148</c:v>
                </c:pt>
                <c:pt idx="2">
                  <c:v>-443382963</c:v>
                </c:pt>
                <c:pt idx="3">
                  <c:v>-1903951774</c:v>
                </c:pt>
                <c:pt idx="4">
                  <c:v>-1421926110</c:v>
                </c:pt>
                <c:pt idx="5">
                  <c:v>-1291570263</c:v>
                </c:pt>
                <c:pt idx="6">
                  <c:v>-2644432471</c:v>
                </c:pt>
                <c:pt idx="7">
                  <c:v>-3305636286</c:v>
                </c:pt>
                <c:pt idx="8">
                  <c:v>-4724166803</c:v>
                </c:pt>
                <c:pt idx="9">
                  <c:v>-6986133977</c:v>
                </c:pt>
                <c:pt idx="10">
                  <c:v>-9948551342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B3-4307-8B94-718440EB15DC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 2022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Vins et spiritueux</c:v>
                </c:pt>
                <c:pt idx="1">
                  <c:v>10. Animaux vivants et génétique</c:v>
                </c:pt>
                <c:pt idx="2">
                  <c:v>9. Sucre</c:v>
                </c:pt>
                <c:pt idx="3">
                  <c:v>8. Pêche et aquaculture</c:v>
                </c:pt>
                <c:pt idx="4">
                  <c:v>7. Laits et produits laitiers</c:v>
                </c:pt>
                <c:pt idx="5">
                  <c:v>6. Céréales</c:v>
                </c:pt>
                <c:pt idx="6">
                  <c:v>5. Oléagineux</c:v>
                </c:pt>
                <c:pt idx="7">
                  <c:v>4. Autres</c:v>
                </c:pt>
                <c:pt idx="8">
                  <c:v>3. Viande et produits carnés</c:v>
                </c:pt>
                <c:pt idx="9">
                  <c:v>2. Produits d'épicerie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2525941573</c:v>
                </c:pt>
                <c:pt idx="1">
                  <c:v>-45739370</c:v>
                </c:pt>
                <c:pt idx="2">
                  <c:v>-673587266</c:v>
                </c:pt>
                <c:pt idx="3">
                  <c:v>-2407796199</c:v>
                </c:pt>
                <c:pt idx="4">
                  <c:v>-1552350566</c:v>
                </c:pt>
                <c:pt idx="5">
                  <c:v>-1476233767</c:v>
                </c:pt>
                <c:pt idx="6">
                  <c:v>-3757756634</c:v>
                </c:pt>
                <c:pt idx="7">
                  <c:v>-5441436843</c:v>
                </c:pt>
                <c:pt idx="8">
                  <c:v>-6933787853</c:v>
                </c:pt>
                <c:pt idx="9">
                  <c:v>-11187644565</c:v>
                </c:pt>
                <c:pt idx="10">
                  <c:v>-12065419585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B3-4307-8B94-718440EB15DC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 2023 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Vins et spiritueux</c:v>
                </c:pt>
                <c:pt idx="1">
                  <c:v>10. Animaux vivants et génétique</c:v>
                </c:pt>
                <c:pt idx="2">
                  <c:v>9. Sucre</c:v>
                </c:pt>
                <c:pt idx="3">
                  <c:v>8. Pêche et aquaculture</c:v>
                </c:pt>
                <c:pt idx="4">
                  <c:v>7. Laits et produits laitiers</c:v>
                </c:pt>
                <c:pt idx="5">
                  <c:v>6. Céréales</c:v>
                </c:pt>
                <c:pt idx="6">
                  <c:v>5. Oléagineux</c:v>
                </c:pt>
                <c:pt idx="7">
                  <c:v>4. Autres</c:v>
                </c:pt>
                <c:pt idx="8">
                  <c:v>3. Viande et produits carnés</c:v>
                </c:pt>
                <c:pt idx="9">
                  <c:v>2. Produits d'épicerie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1615092943</c:v>
                </c:pt>
                <c:pt idx="1">
                  <c:v>-43384040</c:v>
                </c:pt>
                <c:pt idx="2">
                  <c:v>-975331228</c:v>
                </c:pt>
                <c:pt idx="3">
                  <c:v>-2157104053</c:v>
                </c:pt>
                <c:pt idx="4">
                  <c:v>-1694728360</c:v>
                </c:pt>
                <c:pt idx="5">
                  <c:v>-1469615317</c:v>
                </c:pt>
                <c:pt idx="6">
                  <c:v>-3241159752</c:v>
                </c:pt>
                <c:pt idx="7">
                  <c:v>-5863152594</c:v>
                </c:pt>
                <c:pt idx="8">
                  <c:v>-7474277246</c:v>
                </c:pt>
                <c:pt idx="9">
                  <c:v>-12430307458</c:v>
                </c:pt>
                <c:pt idx="10">
                  <c:v>-12892078418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B3-4307-8B94-718440EB15DC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 2024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Vins et spiritueux</c:v>
                </c:pt>
                <c:pt idx="1">
                  <c:v>10. Animaux vivants et génétique</c:v>
                </c:pt>
                <c:pt idx="2">
                  <c:v>9. Sucre</c:v>
                </c:pt>
                <c:pt idx="3">
                  <c:v>8. Pêche et aquaculture</c:v>
                </c:pt>
                <c:pt idx="4">
                  <c:v>7. Laits et produits laitiers</c:v>
                </c:pt>
                <c:pt idx="5">
                  <c:v>6. Céréales</c:v>
                </c:pt>
                <c:pt idx="6">
                  <c:v>5. Oléagineux</c:v>
                </c:pt>
                <c:pt idx="7">
                  <c:v>4. Autres</c:v>
                </c:pt>
                <c:pt idx="8">
                  <c:v>3. Viande et produits carnés</c:v>
                </c:pt>
                <c:pt idx="9">
                  <c:v>2. Produits d'épicerie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1586564359</c:v>
                </c:pt>
                <c:pt idx="1">
                  <c:v>-16090817</c:v>
                </c:pt>
                <c:pt idx="2">
                  <c:v>-739643874</c:v>
                </c:pt>
                <c:pt idx="3">
                  <c:v>-2014371589</c:v>
                </c:pt>
                <c:pt idx="4">
                  <c:v>-2049131758</c:v>
                </c:pt>
                <c:pt idx="5">
                  <c:v>-2261140623</c:v>
                </c:pt>
                <c:pt idx="6">
                  <c:v>-3135551681</c:v>
                </c:pt>
                <c:pt idx="7">
                  <c:v>-5905729849</c:v>
                </c:pt>
                <c:pt idx="8">
                  <c:v>-7636367461</c:v>
                </c:pt>
                <c:pt idx="9">
                  <c:v>-14280603732</c:v>
                </c:pt>
                <c:pt idx="10">
                  <c:v>-14529197830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B3-4307-8B94-718440EB1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901640"/>
        <c:axId val="41690281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 2015 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1964154075</c:v>
                      </c:pt>
                      <c:pt idx="1">
                        <c:v>-18221722</c:v>
                      </c:pt>
                      <c:pt idx="2">
                        <c:v>-698274086</c:v>
                      </c:pt>
                      <c:pt idx="3">
                        <c:v>-1859496652</c:v>
                      </c:pt>
                      <c:pt idx="4">
                        <c:v>-2090969310</c:v>
                      </c:pt>
                      <c:pt idx="5">
                        <c:v>-527294760</c:v>
                      </c:pt>
                      <c:pt idx="6">
                        <c:v>-1787532408</c:v>
                      </c:pt>
                      <c:pt idx="7">
                        <c:v>-3336703358</c:v>
                      </c:pt>
                      <c:pt idx="8">
                        <c:v>-6215275449</c:v>
                      </c:pt>
                      <c:pt idx="9">
                        <c:v>-6633160295</c:v>
                      </c:pt>
                      <c:pt idx="10">
                        <c:v>-10418301945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DFB3-4307-8B94-718440EB15DC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 2016 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2241606009</c:v>
                      </c:pt>
                      <c:pt idx="1">
                        <c:v>109296090</c:v>
                      </c:pt>
                      <c:pt idx="2">
                        <c:v>-533375073</c:v>
                      </c:pt>
                      <c:pt idx="3">
                        <c:v>-1785009507</c:v>
                      </c:pt>
                      <c:pt idx="4">
                        <c:v>-1701721884</c:v>
                      </c:pt>
                      <c:pt idx="5">
                        <c:v>-130204562</c:v>
                      </c:pt>
                      <c:pt idx="6">
                        <c:v>-1596611115</c:v>
                      </c:pt>
                      <c:pt idx="7">
                        <c:v>-2780562014</c:v>
                      </c:pt>
                      <c:pt idx="8">
                        <c:v>-5706071944</c:v>
                      </c:pt>
                      <c:pt idx="9">
                        <c:v>-6383071377</c:v>
                      </c:pt>
                      <c:pt idx="10">
                        <c:v>-10096517088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DFB3-4307-8B94-718440EB15DC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 2017 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2482955862</c:v>
                      </c:pt>
                      <c:pt idx="1">
                        <c:v>77424124</c:v>
                      </c:pt>
                      <c:pt idx="2">
                        <c:v>-631580018</c:v>
                      </c:pt>
                      <c:pt idx="3">
                        <c:v>-1473849479</c:v>
                      </c:pt>
                      <c:pt idx="4">
                        <c:v>-1514974870</c:v>
                      </c:pt>
                      <c:pt idx="5">
                        <c:v>-792103589</c:v>
                      </c:pt>
                      <c:pt idx="6">
                        <c:v>-1840044526</c:v>
                      </c:pt>
                      <c:pt idx="7">
                        <c:v>-2812037569</c:v>
                      </c:pt>
                      <c:pt idx="8">
                        <c:v>-5627014516</c:v>
                      </c:pt>
                      <c:pt idx="9">
                        <c:v>-6392742649</c:v>
                      </c:pt>
                      <c:pt idx="10">
                        <c:v>-9901998944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DFB3-4307-8B94-718440EB15DC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 2018 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2712372777</c:v>
                      </c:pt>
                      <c:pt idx="1">
                        <c:v>61978088</c:v>
                      </c:pt>
                      <c:pt idx="2">
                        <c:v>-442118529</c:v>
                      </c:pt>
                      <c:pt idx="3">
                        <c:v>-1587484334</c:v>
                      </c:pt>
                      <c:pt idx="4">
                        <c:v>-1534473440</c:v>
                      </c:pt>
                      <c:pt idx="5">
                        <c:v>-866032063</c:v>
                      </c:pt>
                      <c:pt idx="6">
                        <c:v>-1597752537</c:v>
                      </c:pt>
                      <c:pt idx="7">
                        <c:v>-3333538880</c:v>
                      </c:pt>
                      <c:pt idx="8">
                        <c:v>-5647099768</c:v>
                      </c:pt>
                      <c:pt idx="9">
                        <c:v>-6388766428</c:v>
                      </c:pt>
                      <c:pt idx="10">
                        <c:v>-9689851857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DFB3-4307-8B94-718440EB15DC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 2019 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2600869070</c:v>
                      </c:pt>
                      <c:pt idx="1">
                        <c:v>106688100</c:v>
                      </c:pt>
                      <c:pt idx="2">
                        <c:v>-412969137</c:v>
                      </c:pt>
                      <c:pt idx="3">
                        <c:v>-1664117709</c:v>
                      </c:pt>
                      <c:pt idx="4">
                        <c:v>-1405061870</c:v>
                      </c:pt>
                      <c:pt idx="5">
                        <c:v>-620917946</c:v>
                      </c:pt>
                      <c:pt idx="6">
                        <c:v>-1722802215</c:v>
                      </c:pt>
                      <c:pt idx="7">
                        <c:v>-3435489404</c:v>
                      </c:pt>
                      <c:pt idx="8">
                        <c:v>-5365655872</c:v>
                      </c:pt>
                      <c:pt idx="9">
                        <c:v>-6967708573</c:v>
                      </c:pt>
                      <c:pt idx="10">
                        <c:v>-10350940550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DFB3-4307-8B94-718440EB15DC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 2020 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Vins et spiritueux</c:v>
                      </c:pt>
                      <c:pt idx="1">
                        <c:v>10. Animaux vivants et génétique</c:v>
                      </c:pt>
                      <c:pt idx="2">
                        <c:v>9. Sucre</c:v>
                      </c:pt>
                      <c:pt idx="3">
                        <c:v>8. Pêche et aquaculture</c:v>
                      </c:pt>
                      <c:pt idx="4">
                        <c:v>7. Laits et produits laitiers</c:v>
                      </c:pt>
                      <c:pt idx="5">
                        <c:v>6. Céréales</c:v>
                      </c:pt>
                      <c:pt idx="6">
                        <c:v>5. Oléagineux</c:v>
                      </c:pt>
                      <c:pt idx="7">
                        <c:v>4. Autres</c:v>
                      </c:pt>
                      <c:pt idx="8">
                        <c:v>3. Viande et produits carnés</c:v>
                      </c:pt>
                      <c:pt idx="9">
                        <c:v>2. Produits d'épicerie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1065369627</c:v>
                      </c:pt>
                      <c:pt idx="1">
                        <c:v>143222132</c:v>
                      </c:pt>
                      <c:pt idx="2">
                        <c:v>-334778380</c:v>
                      </c:pt>
                      <c:pt idx="3">
                        <c:v>-1810528183</c:v>
                      </c:pt>
                      <c:pt idx="4">
                        <c:v>-1530480375</c:v>
                      </c:pt>
                      <c:pt idx="5">
                        <c:v>-934819050</c:v>
                      </c:pt>
                      <c:pt idx="6">
                        <c:v>-2115799676</c:v>
                      </c:pt>
                      <c:pt idx="7">
                        <c:v>-3865218868</c:v>
                      </c:pt>
                      <c:pt idx="8">
                        <c:v>-4826017078</c:v>
                      </c:pt>
                      <c:pt idx="9">
                        <c:v>-7085075113</c:v>
                      </c:pt>
                      <c:pt idx="10">
                        <c:v>-10247836929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DFB3-4307-8B94-718440EB15DC}"/>
                  </c:ext>
                </c:extLst>
              </c15:ser>
            </c15:filteredBarSeries>
          </c:ext>
        </c:extLst>
      </c:barChart>
      <c:catAx>
        <c:axId val="416901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2816"/>
        <c:crosses val="autoZero"/>
        <c:auto val="1"/>
        <c:lblAlgn val="ctr"/>
        <c:lblOffset val="100"/>
        <c:noMultiLvlLbl val="0"/>
      </c:catAx>
      <c:valAx>
        <c:axId val="41690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164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Irlande</c:v>
                </c:pt>
                <c:pt idx="1">
                  <c:v>2. États-Unis</c:v>
                </c:pt>
                <c:pt idx="2">
                  <c:v>3. Émirats arabes unis</c:v>
                </c:pt>
                <c:pt idx="3">
                  <c:v>4. Singapour</c:v>
                </c:pt>
                <c:pt idx="4">
                  <c:v>5. Taïwan</c:v>
                </c:pt>
                <c:pt idx="5">
                  <c:v>7. France</c:v>
                </c:pt>
                <c:pt idx="6">
                  <c:v>5. Pologne</c:v>
                </c:pt>
                <c:pt idx="7">
                  <c:v>4. Allemagne</c:v>
                </c:pt>
                <c:pt idx="8">
                  <c:v>3. Espagne</c:v>
                </c:pt>
                <c:pt idx="9">
                  <c:v>2. Italie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IAA'!$J$42:$J$52</c:f>
              <c:numCache>
                <c:formatCode>0</c:formatCode>
                <c:ptCount val="11"/>
                <c:pt idx="0">
                  <c:v>-770828660</c:v>
                </c:pt>
                <c:pt idx="1">
                  <c:v>824572508</c:v>
                </c:pt>
                <c:pt idx="2">
                  <c:v>344642365</c:v>
                </c:pt>
                <c:pt idx="3">
                  <c:v>367795027</c:v>
                </c:pt>
                <c:pt idx="4">
                  <c:v>299622524</c:v>
                </c:pt>
                <c:pt idx="5">
                  <c:v>-1950959453</c:v>
                </c:pt>
                <c:pt idx="6">
                  <c:v>-2063982408</c:v>
                </c:pt>
                <c:pt idx="7">
                  <c:v>-2654053416</c:v>
                </c:pt>
                <c:pt idx="8">
                  <c:v>-3023914881</c:v>
                </c:pt>
                <c:pt idx="9">
                  <c:v>-3058851398</c:v>
                </c:pt>
                <c:pt idx="10">
                  <c:v>-4575674279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5-4CD7-90A3-E4B2B1D9C11B}"/>
            </c:ext>
          </c:extLst>
        </c:ser>
        <c:ser>
          <c:idx val="10"/>
          <c:order val="7"/>
          <c:tx>
            <c:strRef>
              <c:f>'Balance commerciale IAA'!$K$40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Irlande</c:v>
                </c:pt>
                <c:pt idx="1">
                  <c:v>2. États-Unis</c:v>
                </c:pt>
                <c:pt idx="2">
                  <c:v>3. Émirats arabes unis</c:v>
                </c:pt>
                <c:pt idx="3">
                  <c:v>4. Singapour</c:v>
                </c:pt>
                <c:pt idx="4">
                  <c:v>5. Taïwan</c:v>
                </c:pt>
                <c:pt idx="5">
                  <c:v>7. France</c:v>
                </c:pt>
                <c:pt idx="6">
                  <c:v>5. Pologne</c:v>
                </c:pt>
                <c:pt idx="7">
                  <c:v>4. Allemagne</c:v>
                </c:pt>
                <c:pt idx="8">
                  <c:v>3. Espagne</c:v>
                </c:pt>
                <c:pt idx="9">
                  <c:v>2. Italie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IAA'!$K$42:$K$52</c:f>
              <c:numCache>
                <c:formatCode>0</c:formatCode>
                <c:ptCount val="11"/>
                <c:pt idx="0">
                  <c:v>1201522326</c:v>
                </c:pt>
                <c:pt idx="1">
                  <c:v>600378663</c:v>
                </c:pt>
                <c:pt idx="2">
                  <c:v>501584385</c:v>
                </c:pt>
                <c:pt idx="3">
                  <c:v>524311568</c:v>
                </c:pt>
                <c:pt idx="4">
                  <c:v>392713093</c:v>
                </c:pt>
                <c:pt idx="5">
                  <c:v>-2715137153</c:v>
                </c:pt>
                <c:pt idx="6">
                  <c:v>-3160229213</c:v>
                </c:pt>
                <c:pt idx="7">
                  <c:v>-3636062437</c:v>
                </c:pt>
                <c:pt idx="8">
                  <c:v>-4131361123</c:v>
                </c:pt>
                <c:pt idx="9">
                  <c:v>-4300826217</c:v>
                </c:pt>
                <c:pt idx="10">
                  <c:v>-5015901413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5-4CD7-90A3-E4B2B1D9C11B}"/>
            </c:ext>
          </c:extLst>
        </c:ser>
        <c:ser>
          <c:idx val="11"/>
          <c:order val="8"/>
          <c:tx>
            <c:strRef>
              <c:f>'Balance commerciale IAA'!$L$40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Irlande</c:v>
                </c:pt>
                <c:pt idx="1">
                  <c:v>2. États-Unis</c:v>
                </c:pt>
                <c:pt idx="2">
                  <c:v>3. Émirats arabes unis</c:v>
                </c:pt>
                <c:pt idx="3">
                  <c:v>4. Singapour</c:v>
                </c:pt>
                <c:pt idx="4">
                  <c:v>5. Taïwan</c:v>
                </c:pt>
                <c:pt idx="5">
                  <c:v>7. France</c:v>
                </c:pt>
                <c:pt idx="6">
                  <c:v>5. Pologne</c:v>
                </c:pt>
                <c:pt idx="7">
                  <c:v>4. Allemagne</c:v>
                </c:pt>
                <c:pt idx="8">
                  <c:v>3. Espagne</c:v>
                </c:pt>
                <c:pt idx="9">
                  <c:v>2. Italie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IAA'!$L$42:$L$52</c:f>
              <c:numCache>
                <c:formatCode>0</c:formatCode>
                <c:ptCount val="11"/>
                <c:pt idx="0">
                  <c:v>1173147082</c:v>
                </c:pt>
                <c:pt idx="1">
                  <c:v>519036101</c:v>
                </c:pt>
                <c:pt idx="2">
                  <c:v>461363949</c:v>
                </c:pt>
                <c:pt idx="3">
                  <c:v>650914947</c:v>
                </c:pt>
                <c:pt idx="4">
                  <c:v>418548564</c:v>
                </c:pt>
                <c:pt idx="5">
                  <c:v>-3154291232</c:v>
                </c:pt>
                <c:pt idx="6">
                  <c:v>-3653410571</c:v>
                </c:pt>
                <c:pt idx="7">
                  <c:v>-4158268910</c:v>
                </c:pt>
                <c:pt idx="8">
                  <c:v>-4347134959</c:v>
                </c:pt>
                <c:pt idx="9">
                  <c:v>-4579404071</c:v>
                </c:pt>
                <c:pt idx="10">
                  <c:v>-5054585869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5-4CD7-90A3-E4B2B1D9C11B}"/>
            </c:ext>
          </c:extLst>
        </c:ser>
        <c:ser>
          <c:idx val="12"/>
          <c:order val="9"/>
          <c:tx>
            <c:strRef>
              <c:f>'Balance commerciale IAA'!$M$40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Irlande</c:v>
                </c:pt>
                <c:pt idx="1">
                  <c:v>2. États-Unis</c:v>
                </c:pt>
                <c:pt idx="2">
                  <c:v>3. Émirats arabes unis</c:v>
                </c:pt>
                <c:pt idx="3">
                  <c:v>4. Singapour</c:v>
                </c:pt>
                <c:pt idx="4">
                  <c:v>5. Taïwan</c:v>
                </c:pt>
                <c:pt idx="5">
                  <c:v>7. France</c:v>
                </c:pt>
                <c:pt idx="6">
                  <c:v>5. Pologne</c:v>
                </c:pt>
                <c:pt idx="7">
                  <c:v>4. Allemagne</c:v>
                </c:pt>
                <c:pt idx="8">
                  <c:v>3. Espagne</c:v>
                </c:pt>
                <c:pt idx="9">
                  <c:v>2. Italie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IAA'!$M$42:$M$52</c:f>
              <c:numCache>
                <c:formatCode>0</c:formatCode>
                <c:ptCount val="11"/>
                <c:pt idx="0">
                  <c:v>850977531</c:v>
                </c:pt>
                <c:pt idx="1">
                  <c:v>650801709</c:v>
                </c:pt>
                <c:pt idx="2">
                  <c:v>523135008</c:v>
                </c:pt>
                <c:pt idx="3">
                  <c:v>522778351</c:v>
                </c:pt>
                <c:pt idx="4">
                  <c:v>386094816</c:v>
                </c:pt>
                <c:pt idx="5">
                  <c:v>-2858514185</c:v>
                </c:pt>
                <c:pt idx="6">
                  <c:v>-3796374674</c:v>
                </c:pt>
                <c:pt idx="7">
                  <c:v>-4402475685</c:v>
                </c:pt>
                <c:pt idx="8">
                  <c:v>-4862626932</c:v>
                </c:pt>
                <c:pt idx="9">
                  <c:v>-4864523338</c:v>
                </c:pt>
                <c:pt idx="10">
                  <c:v>-5473187213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95-4CD7-90A3-E4B2B1D9C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9288"/>
        <c:axId val="416887920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IAA'!$D$40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IAA'!$D$42:$D$52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-1428417658</c:v>
                      </c:pt>
                      <c:pt idx="1">
                        <c:v>800164369</c:v>
                      </c:pt>
                      <c:pt idx="2">
                        <c:v>435518208</c:v>
                      </c:pt>
                      <c:pt idx="3">
                        <c:v>334432030</c:v>
                      </c:pt>
                      <c:pt idx="4">
                        <c:v>275381389</c:v>
                      </c:pt>
                      <c:pt idx="5">
                        <c:v>-3042629626</c:v>
                      </c:pt>
                      <c:pt idx="6">
                        <c:v>-1451210023</c:v>
                      </c:pt>
                      <c:pt idx="7">
                        <c:v>-3603763124</c:v>
                      </c:pt>
                      <c:pt idx="8">
                        <c:v>-2521846430</c:v>
                      </c:pt>
                      <c:pt idx="9">
                        <c:v>-2689889055</c:v>
                      </c:pt>
                      <c:pt idx="10">
                        <c:v>-6086579807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E95-4CD7-90A3-E4B2B1D9C11B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IAA'!$E$40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IAA'!$E$42:$E$52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-871184425</c:v>
                      </c:pt>
                      <c:pt idx="1">
                        <c:v>936494438</c:v>
                      </c:pt>
                      <c:pt idx="2">
                        <c:v>411289885</c:v>
                      </c:pt>
                      <c:pt idx="3">
                        <c:v>334877023</c:v>
                      </c:pt>
                      <c:pt idx="4">
                        <c:v>241666382</c:v>
                      </c:pt>
                      <c:pt idx="5">
                        <c:v>-2341395712</c:v>
                      </c:pt>
                      <c:pt idx="6">
                        <c:v>-1373192016</c:v>
                      </c:pt>
                      <c:pt idx="7">
                        <c:v>-3292022355</c:v>
                      </c:pt>
                      <c:pt idx="8">
                        <c:v>-2352945167</c:v>
                      </c:pt>
                      <c:pt idx="9">
                        <c:v>-2382580473</c:v>
                      </c:pt>
                      <c:pt idx="10">
                        <c:v>-5802304341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E95-4CD7-90A3-E4B2B1D9C11B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IAA'!$F$40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IAA'!$F$42:$F$52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-754690035</c:v>
                      </c:pt>
                      <c:pt idx="1">
                        <c:v>891430200</c:v>
                      </c:pt>
                      <c:pt idx="2">
                        <c:v>407081861</c:v>
                      </c:pt>
                      <c:pt idx="3">
                        <c:v>407777480</c:v>
                      </c:pt>
                      <c:pt idx="4">
                        <c:v>227354373</c:v>
                      </c:pt>
                      <c:pt idx="5">
                        <c:v>-2427092069</c:v>
                      </c:pt>
                      <c:pt idx="6">
                        <c:v>-1642944919</c:v>
                      </c:pt>
                      <c:pt idx="7">
                        <c:v>-3396394042</c:v>
                      </c:pt>
                      <c:pt idx="8">
                        <c:v>-2494391959</c:v>
                      </c:pt>
                      <c:pt idx="9">
                        <c:v>-2317890774</c:v>
                      </c:pt>
                      <c:pt idx="10">
                        <c:v>-5544348711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E95-4CD7-90A3-E4B2B1D9C11B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IAA'!$G$40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IAA'!$G$42:$G$52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-635953001</c:v>
                      </c:pt>
                      <c:pt idx="1">
                        <c:v>834482426</c:v>
                      </c:pt>
                      <c:pt idx="2">
                        <c:v>404451386</c:v>
                      </c:pt>
                      <c:pt idx="3">
                        <c:v>453189580</c:v>
                      </c:pt>
                      <c:pt idx="4">
                        <c:v>241224424</c:v>
                      </c:pt>
                      <c:pt idx="5">
                        <c:v>-2503636836</c:v>
                      </c:pt>
                      <c:pt idx="6">
                        <c:v>-1677419220</c:v>
                      </c:pt>
                      <c:pt idx="7">
                        <c:v>-3322464522</c:v>
                      </c:pt>
                      <c:pt idx="8">
                        <c:v>-2496010161</c:v>
                      </c:pt>
                      <c:pt idx="9">
                        <c:v>-2390038560</c:v>
                      </c:pt>
                      <c:pt idx="10">
                        <c:v>-5345219310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E95-4CD7-90A3-E4B2B1D9C11B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IAA'!$H$40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IAA'!$H$42:$H$52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-743487992</c:v>
                      </c:pt>
                      <c:pt idx="1">
                        <c:v>1144934041</c:v>
                      </c:pt>
                      <c:pt idx="2">
                        <c:v>356607563</c:v>
                      </c:pt>
                      <c:pt idx="3">
                        <c:v>443744983</c:v>
                      </c:pt>
                      <c:pt idx="4">
                        <c:v>312923392</c:v>
                      </c:pt>
                      <c:pt idx="5">
                        <c:v>-2565541959</c:v>
                      </c:pt>
                      <c:pt idx="6">
                        <c:v>-1737005695</c:v>
                      </c:pt>
                      <c:pt idx="7">
                        <c:v>-3657146005</c:v>
                      </c:pt>
                      <c:pt idx="8">
                        <c:v>-2714903400</c:v>
                      </c:pt>
                      <c:pt idx="9">
                        <c:v>-2583788009</c:v>
                      </c:pt>
                      <c:pt idx="10">
                        <c:v>-5572957188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E95-4CD7-90A3-E4B2B1D9C11B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IAA'!$I$40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Irlande</c:v>
                      </c:pt>
                      <c:pt idx="1">
                        <c:v>2. États-Unis</c:v>
                      </c:pt>
                      <c:pt idx="2">
                        <c:v>3. Émirats arabes unis</c:v>
                      </c:pt>
                      <c:pt idx="3">
                        <c:v>4. Singapour</c:v>
                      </c:pt>
                      <c:pt idx="4">
                        <c:v>5. Taïwan</c:v>
                      </c:pt>
                      <c:pt idx="5">
                        <c:v>7. France</c:v>
                      </c:pt>
                      <c:pt idx="6">
                        <c:v>5. Pologne</c:v>
                      </c:pt>
                      <c:pt idx="7">
                        <c:v>4. Allemagne</c:v>
                      </c:pt>
                      <c:pt idx="8">
                        <c:v>3. Espagne</c:v>
                      </c:pt>
                      <c:pt idx="9">
                        <c:v>2. Italie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IAA'!$I$42:$I$52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-676526297</c:v>
                      </c:pt>
                      <c:pt idx="1">
                        <c:v>583795615</c:v>
                      </c:pt>
                      <c:pt idx="2">
                        <c:v>269327959</c:v>
                      </c:pt>
                      <c:pt idx="3">
                        <c:v>399989429</c:v>
                      </c:pt>
                      <c:pt idx="4">
                        <c:v>255131551</c:v>
                      </c:pt>
                      <c:pt idx="5">
                        <c:v>-2652364255</c:v>
                      </c:pt>
                      <c:pt idx="6">
                        <c:v>-1909330058</c:v>
                      </c:pt>
                      <c:pt idx="7">
                        <c:v>-3569165547</c:v>
                      </c:pt>
                      <c:pt idx="8">
                        <c:v>-3103571141</c:v>
                      </c:pt>
                      <c:pt idx="9">
                        <c:v>-2737684456</c:v>
                      </c:pt>
                      <c:pt idx="10">
                        <c:v>-5319231514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E95-4CD7-90A3-E4B2B1D9C11B}"/>
                  </c:ext>
                </c:extLst>
              </c15:ser>
            </c15:filteredBarSeries>
          </c:ext>
        </c:extLst>
      </c:barChart>
      <c:catAx>
        <c:axId val="41689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7920"/>
        <c:crosses val="autoZero"/>
        <c:auto val="1"/>
        <c:lblAlgn val="ctr"/>
        <c:lblOffset val="100"/>
        <c:noMultiLvlLbl val="0"/>
      </c:catAx>
      <c:valAx>
        <c:axId val="41688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92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51541131592615"/>
          <c:y val="0.2608292324056285"/>
          <c:w val="0.45402620252667092"/>
          <c:h val="0.78578097897310262"/>
        </c:manualLayout>
      </c:layout>
      <c:pie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21-4236-B7BE-3B4989B541EE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21-4236-B7BE-3B4989B541EE}"/>
              </c:ext>
            </c:extLst>
          </c:dPt>
          <c:dLbls>
            <c:dLbl>
              <c:idx val="0"/>
              <c:layout>
                <c:manualLayout>
                  <c:x val="-5.9432307755229466E-2"/>
                  <c:y val="-5.332626948370527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Importations britanniques </a:t>
                    </a:r>
                    <a:r>
                      <a:rPr lang="fr-FR" b="1" dirty="0">
                        <a:solidFill>
                          <a:srgbClr val="00FF00"/>
                        </a:solidFill>
                      </a:rPr>
                      <a:t>de produits agricoles et agro-alimentaires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909073B8-ACB7-4B10-8164-AD380F00A278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70051288961261"/>
                      <c:h val="0.282257567472970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E21-4236-B7BE-3B4989B541EE}"/>
                </c:ext>
              </c:extLst>
            </c:dLbl>
            <c:dLbl>
              <c:idx val="1"/>
              <c:layout>
                <c:manualLayout>
                  <c:x val="0.55992139658494067"/>
                  <c:y val="0.12910434300260726"/>
                </c:manualLayout>
              </c:layout>
              <c:tx>
                <c:rich>
                  <a:bodyPr/>
                  <a:lstStyle/>
                  <a:p>
                    <a:fld id="{08FD47FF-6968-428B-8024-67665008739E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16E88F9-4747-473C-8009-5BB51A1EC3E3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E21-4236-B7BE-3B4989B541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0.17989229437700691</c:v>
                </c:pt>
                <c:pt idx="1">
                  <c:v>0.82010770562299307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6E21-4236-B7BE-3B4989B54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'Import. IAA'!$C$43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E6-42B5-A20C-6E85174A371D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E6-42B5-A20C-6E85174A371D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3E6-42B5-A20C-6E85174A371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3E6-42B5-A20C-6E85174A371D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IAA'!$J$42:$M$42</c:f>
              <c:numCache>
                <c:formatCode>0</c:formatCode>
                <c:ptCount val="4"/>
                <c:pt idx="0">
                  <c:v>4743861716</c:v>
                </c:pt>
                <c:pt idx="1">
                  <c:v>6047464132</c:v>
                </c:pt>
                <c:pt idx="2">
                  <c:v>6425781632</c:v>
                </c:pt>
                <c:pt idx="3">
                  <c:v>6378799554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E6-42B5-A20C-6E85174A371D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53E6-42B5-A20C-6E85174A3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16896544"/>
        <c:axId val="416889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55749842679</c:v>
                      </c:pt>
                      <c:pt idx="1">
                        <c:v>73830413830</c:v>
                      </c:pt>
                      <c:pt idx="2">
                        <c:v>76192631559</c:v>
                      </c:pt>
                      <c:pt idx="3">
                        <c:v>81495551645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53E6-42B5-A20C-6E85174A371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53E6-42B5-A20C-6E85174A371D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53E6-42B5-A20C-6E85174A371D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53E6-42B5-A20C-6E85174A371D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53E6-42B5-A20C-6E85174A371D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3482958819</c:v>
                      </c:pt>
                      <c:pt idx="1">
                        <c:v>4878665270</c:v>
                      </c:pt>
                      <c:pt idx="2">
                        <c:v>5151617761</c:v>
                      </c:pt>
                      <c:pt idx="3">
                        <c:v>5494892740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53E6-42B5-A20C-6E85174A371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53E6-42B5-A20C-6E85174A371D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53E6-42B5-A20C-6E85174A371D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53E6-42B5-A20C-6E85174A371D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B-53E6-42B5-A20C-6E85174A371D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4743861716</c:v>
                      </c:pt>
                      <c:pt idx="1">
                        <c:v>6047464132</c:v>
                      </c:pt>
                      <c:pt idx="2">
                        <c:v>6425781632</c:v>
                      </c:pt>
                      <c:pt idx="3">
                        <c:v>6378799554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53E6-42B5-A20C-6E85174A371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53E6-42B5-A20C-6E85174A371D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53E6-42B5-A20C-6E85174A371D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53E6-42B5-A20C-6E85174A371D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4-53E6-42B5-A20C-6E85174A371D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3729604440</c:v>
                      </c:pt>
                      <c:pt idx="1">
                        <c:v>4948624723</c:v>
                      </c:pt>
                      <c:pt idx="2">
                        <c:v>5438071148</c:v>
                      </c:pt>
                      <c:pt idx="3">
                        <c:v>5773099163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5-53E6-42B5-A20C-6E85174A371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3715613067</c:v>
                      </c:pt>
                      <c:pt idx="1">
                        <c:v>5135297960</c:v>
                      </c:pt>
                      <c:pt idx="2">
                        <c:v>5407655477</c:v>
                      </c:pt>
                      <c:pt idx="3">
                        <c:v>5749448071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6-53E6-42B5-A20C-6E85174A371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Irlande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4803925792</c:v>
                      </c:pt>
                      <c:pt idx="1">
                        <c:v>3715599829</c:v>
                      </c:pt>
                      <c:pt idx="2">
                        <c:v>3834089761</c:v>
                      </c:pt>
                      <c:pt idx="3">
                        <c:v>4467167108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7-53E6-42B5-A20C-6E85174A371D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2561026605</c:v>
                      </c:pt>
                      <c:pt idx="1">
                        <c:v>3734645636</c:v>
                      </c:pt>
                      <c:pt idx="2">
                        <c:v>4246887820</c:v>
                      </c:pt>
                      <c:pt idx="3">
                        <c:v>4444765287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8-53E6-42B5-A20C-6E85174A371D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3277875171</c:v>
                      </c:pt>
                      <c:pt idx="1">
                        <c:v>2945033774</c:v>
                      </c:pt>
                      <c:pt idx="2">
                        <c:v>3488615681</c:v>
                      </c:pt>
                      <c:pt idx="3">
                        <c:v>3833414897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9-53E6-42B5-A20C-6E85174A371D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Chine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1074013731</c:v>
                      </c:pt>
                      <c:pt idx="1">
                        <c:v>1947389161</c:v>
                      </c:pt>
                      <c:pt idx="2">
                        <c:v>2605970487</c:v>
                      </c:pt>
                      <c:pt idx="3">
                        <c:v>2716839441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A-53E6-42B5-A20C-6E85174A371D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C-53E6-42B5-A20C-6E85174A371D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E-53E6-42B5-A20C-6E85174A371D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0-53E6-42B5-A20C-6E85174A371D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2-53E6-42B5-A20C-6E85174A371D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1541379138</c:v>
                      </c:pt>
                      <c:pt idx="1">
                        <c:v>2387707348</c:v>
                      </c:pt>
                      <c:pt idx="2">
                        <c:v>2319523643</c:v>
                      </c:pt>
                      <c:pt idx="3">
                        <c:v>2613295731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33-53E6-42B5-A20C-6E85174A371D}"/>
                  </c:ext>
                </c:extLst>
              </c15:ser>
            </c15:filteredBarSeries>
          </c:ext>
        </c:extLst>
      </c:barChart>
      <c:catAx>
        <c:axId val="41689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9880"/>
        <c:crosses val="autoZero"/>
        <c:auto val="1"/>
        <c:lblAlgn val="ctr"/>
        <c:lblOffset val="100"/>
        <c:noMultiLvlLbl val="0"/>
      </c:catAx>
      <c:valAx>
        <c:axId val="416889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654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0.84723</cdr:x>
      <cdr:y>0.00741</cdr:y>
    </cdr:from>
    <cdr:to>
      <cdr:x>0.99922</cdr:x>
      <cdr:y>0.74403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333525" y="26012"/>
          <a:ext cx="598025" cy="258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</a:t>
          </a:r>
        </a:p>
        <a:p xmlns:a="http://schemas.openxmlformats.org/drawingml/2006/main">
          <a:endParaRPr lang="fr-FR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0.05952</cdr:x>
      <cdr:y>0.29924</cdr:y>
    </cdr:from>
    <cdr:to>
      <cdr:x>0.9897</cdr:x>
      <cdr:y>0.30186</cdr:y>
    </cdr:to>
    <cdr:cxnSp macro="">
      <cdr:nvCxnSpPr>
        <cdr:cNvPr id="2" name="Connecteur droit 1"/>
        <cdr:cNvCxnSpPr/>
      </cdr:nvCxnSpPr>
      <cdr:spPr>
        <a:xfrm xmlns:a="http://schemas.openxmlformats.org/drawingml/2006/main">
          <a:off x="705809" y="1303732"/>
          <a:ext cx="11030468" cy="1138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0.25227</cdr:x>
      <cdr:y>0.4555</cdr:y>
    </cdr:from>
    <cdr:to>
      <cdr:x>0.98629</cdr:x>
      <cdr:y>0.86563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991556" y="1863635"/>
          <a:ext cx="8704252" cy="1677996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0.0844</cdr:x>
      <cdr:y>0.45834</cdr:y>
    </cdr:from>
    <cdr:to>
      <cdr:x>0.98796</cdr:x>
      <cdr:y>0.45834</cdr:y>
    </cdr:to>
    <cdr:cxnSp macro="">
      <cdr:nvCxnSpPr>
        <cdr:cNvPr id="4" name="Connecteur droit 3"/>
        <cdr:cNvCxnSpPr/>
      </cdr:nvCxnSpPr>
      <cdr:spPr>
        <a:xfrm xmlns:a="http://schemas.openxmlformats.org/drawingml/2006/main">
          <a:off x="1000831" y="1875246"/>
          <a:ext cx="1071480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19154" y="4262737"/>
            <a:ext cx="3953691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30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357052" y="4440003"/>
            <a:ext cx="7804021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Le Royaume-Uni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270734"/>
              </p:ext>
            </p:extLst>
          </p:nvPr>
        </p:nvGraphicFramePr>
        <p:xfrm>
          <a:off x="7001691" y="2778034"/>
          <a:ext cx="5580928" cy="353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83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Royaume-Uni – Les échanges de produits agricoles et agro-alimentaires </a:t>
            </a:r>
            <a:r>
              <a:rPr lang="fr-FR" i="1" dirty="0"/>
              <a:t>Source : douane britannique 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franco-britanniques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Baisse de 1 % entre 2023 et 2024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Vins et spiritueux : - 5 %</a:t>
            </a:r>
          </a:p>
          <a:p>
            <a:r>
              <a:rPr lang="fr-FR" dirty="0">
                <a:solidFill>
                  <a:srgbClr val="00B050"/>
                </a:solidFill>
              </a:rPr>
              <a:t>Produits d’épicerie : + 3 %</a:t>
            </a:r>
          </a:p>
          <a:p>
            <a:r>
              <a:rPr lang="fr-FR" dirty="0">
                <a:solidFill>
                  <a:srgbClr val="00B050"/>
                </a:solidFill>
              </a:rPr>
              <a:t>Laits et produits laitiers : + 11 %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britanniques en provenance de </a:t>
            </a:r>
            <a:r>
              <a:rPr lang="fr-FR" dirty="0" smtClean="0"/>
              <a:t>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européens de la </a:t>
            </a:r>
            <a:r>
              <a:rPr lang="fr-FR" dirty="0" smtClean="0"/>
              <a:t>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britanniques en provenance de </a:t>
            </a:r>
            <a:r>
              <a:rPr lang="fr-FR" dirty="0" smtClean="0"/>
              <a:t>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/>
              <a:t>Taux de variation </a:t>
            </a:r>
            <a:r>
              <a:rPr lang="fr-FR" dirty="0" smtClean="0"/>
              <a:t>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791245"/>
              </p:ext>
            </p:extLst>
          </p:nvPr>
        </p:nvGraphicFramePr>
        <p:xfrm>
          <a:off x="163714" y="1872343"/>
          <a:ext cx="3934634" cy="350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506587"/>
              </p:ext>
            </p:extLst>
          </p:nvPr>
        </p:nvGraphicFramePr>
        <p:xfrm>
          <a:off x="4110874" y="1872343"/>
          <a:ext cx="3943137" cy="350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156991"/>
              </p:ext>
            </p:extLst>
          </p:nvPr>
        </p:nvGraphicFramePr>
        <p:xfrm>
          <a:off x="8075346" y="1872343"/>
          <a:ext cx="3934636" cy="350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74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britannique avec la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2163"/>
            <a:ext cx="11858404" cy="700545"/>
          </a:xfrm>
        </p:spPr>
        <p:txBody>
          <a:bodyPr>
            <a:normAutofit/>
          </a:bodyPr>
          <a:lstStyle/>
          <a:p>
            <a:r>
              <a:rPr lang="fr-FR" b="0" dirty="0"/>
              <a:t>Le déficit commercial britannique vis-à-vis de la France s’est creusé depuis </a:t>
            </a:r>
            <a:r>
              <a:rPr lang="fr-FR" b="0" dirty="0" smtClean="0"/>
              <a:t>2021, </a:t>
            </a:r>
            <a:r>
              <a:rPr lang="fr-FR" b="0" dirty="0"/>
              <a:t>bien qu’une légère amélioration soit observable depuis 2023.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815262"/>
              </p:ext>
            </p:extLst>
          </p:nvPr>
        </p:nvGraphicFramePr>
        <p:xfrm>
          <a:off x="166798" y="1739229"/>
          <a:ext cx="11858404" cy="4356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0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Royaume-Uni – Les échanges de produits agricoles et agro-alimentaires Source : douane britannique, d’après Trade Data Monitor, données 2024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britannique avec la France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70070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/>
              <a:t>Pêche et aquaculture.</a:t>
            </a:r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Produits d’épicerie.</a:t>
            </a:r>
            <a:endParaRPr lang="fr-FR" b="0" i="1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339041"/>
              </p:ext>
            </p:extLst>
          </p:nvPr>
        </p:nvGraphicFramePr>
        <p:xfrm>
          <a:off x="166798" y="1985554"/>
          <a:ext cx="11858404" cy="4091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167629" y="2159726"/>
            <a:ext cx="1990725" cy="1701074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5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en provenance de France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importations de </a:t>
            </a:r>
            <a:r>
              <a:rPr lang="fr-FR" i="1" dirty="0" smtClean="0"/>
              <a:t>Vins et spiritueux </a:t>
            </a:r>
            <a:r>
              <a:rPr lang="fr-FR" dirty="0" smtClean="0"/>
              <a:t>augmentent de 19 % cumulativement sur trois ans.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171514"/>
              </p:ext>
            </p:extLst>
          </p:nvPr>
        </p:nvGraphicFramePr>
        <p:xfrm>
          <a:off x="166798" y="1430903"/>
          <a:ext cx="11858404" cy="455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4"/>
          <p:cNvSpPr txBox="1"/>
          <p:nvPr/>
        </p:nvSpPr>
        <p:spPr>
          <a:xfrm>
            <a:off x="1055881" y="1574703"/>
            <a:ext cx="10796485" cy="3524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+ 19 %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+ 66 %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+ 25 %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 47 % 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+ 45 %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+ 11 %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+ 82 %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FF0000"/>
                </a:solidFill>
                <a:latin typeface="Marianne" panose="02000000000000000000" pitchFamily="50" charset="0"/>
              </a:rPr>
              <a:t>- 8 %</a:t>
            </a:r>
            <a:r>
              <a:rPr lang="fr-FR" sz="1200" b="1" baseline="0" dirty="0">
                <a:latin typeface="Marianne" panose="02000000000000000000" pitchFamily="50" charset="0"/>
              </a:rPr>
              <a:t>         </a:t>
            </a:r>
            <a:r>
              <a:rPr lang="fr-FR" sz="1200" b="1" baseline="0" dirty="0" smtClean="0"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+ 142 %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</a:t>
            </a:r>
            <a:r>
              <a:rPr lang="fr-FR" sz="1200" b="1" baseline="0" dirty="0">
                <a:solidFill>
                  <a:srgbClr val="FF0000"/>
                </a:solidFill>
                <a:latin typeface="Marianne" panose="02000000000000000000" pitchFamily="50" charset="0"/>
              </a:rPr>
              <a:t>- 30 %         </a:t>
            </a:r>
            <a:r>
              <a:rPr lang="fr-FR" sz="1200" b="1" baseline="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+ 31 %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clients de la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14450" y="473042"/>
            <a:ext cx="2310751" cy="305200"/>
          </a:xfrm>
          <a:solidFill>
            <a:srgbClr val="00B050"/>
          </a:solidFill>
        </p:spPr>
        <p:txBody>
          <a:bodyPr/>
          <a:lstStyle/>
          <a:p>
            <a:r>
              <a:rPr lang="fr-FR" dirty="0"/>
              <a:t>Taux de variation </a:t>
            </a:r>
            <a:r>
              <a:rPr lang="fr-FR" dirty="0" smtClean="0"/>
              <a:t>2024/2023</a:t>
            </a:r>
            <a:endParaRPr lang="fr-FR" dirty="0"/>
          </a:p>
        </p:txBody>
      </p:sp>
      <p:sp>
        <p:nvSpPr>
          <p:cNvPr id="8" name="ZoneTexte 5"/>
          <p:cNvSpPr txBox="1"/>
          <p:nvPr/>
        </p:nvSpPr>
        <p:spPr>
          <a:xfrm>
            <a:off x="502443" y="907484"/>
            <a:ext cx="11187113" cy="3143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+ 1 %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</a:t>
            </a:r>
            <a:r>
              <a:rPr lang="fr-FR" sz="1200" b="1" dirty="0">
                <a:solidFill>
                  <a:srgbClr val="FF0000"/>
                </a:solidFill>
                <a:latin typeface="Marianne" panose="02000000000000000000" pitchFamily="50" charset="0"/>
              </a:rPr>
              <a:t>- 1 %     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- </a:t>
            </a:r>
            <a:r>
              <a:rPr lang="fr-FR" sz="1200" b="1" dirty="0">
                <a:solidFill>
                  <a:srgbClr val="FF0000"/>
                </a:solidFill>
                <a:latin typeface="Marianne" panose="02000000000000000000" pitchFamily="50" charset="0"/>
              </a:rPr>
              <a:t>1 %  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2 %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+ 2 %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+ 6 %  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1 %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>
                <a:solidFill>
                  <a:srgbClr val="FF0000"/>
                </a:solidFill>
                <a:latin typeface="Marianne" panose="02000000000000000000" pitchFamily="50" charset="0"/>
              </a:rPr>
              <a:t>- 20 %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</a:t>
            </a:r>
            <a:r>
              <a:rPr lang="fr-FR" sz="1200" b="1" dirty="0">
                <a:solidFill>
                  <a:srgbClr val="FF0000"/>
                </a:solidFill>
                <a:latin typeface="Marianne" panose="02000000000000000000" pitchFamily="50" charset="0"/>
              </a:rPr>
              <a:t>- 3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%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+ 14 %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030284"/>
              </p:ext>
            </p:extLst>
          </p:nvPr>
        </p:nvGraphicFramePr>
        <p:xfrm>
          <a:off x="166797" y="1027028"/>
          <a:ext cx="11858404" cy="5143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5268687" y="1759131"/>
            <a:ext cx="1184364" cy="4006351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72133" y="1576440"/>
            <a:ext cx="57747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</a:rPr>
              <a:t>5e</a:t>
            </a:r>
          </a:p>
        </p:txBody>
      </p:sp>
    </p:spTree>
    <p:extLst>
      <p:ext uri="{BB962C8B-B14F-4D97-AF65-F5344CB8AC3E}">
        <p14:creationId xmlns:p14="http://schemas.microsoft.com/office/powerpoint/2010/main" val="12703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674140"/>
              </p:ext>
            </p:extLst>
          </p:nvPr>
        </p:nvGraphicFramePr>
        <p:xfrm>
          <a:off x="166798" y="748938"/>
          <a:ext cx="5911785" cy="485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845976"/>
              </p:ext>
            </p:extLst>
          </p:nvPr>
        </p:nvGraphicFramePr>
        <p:xfrm>
          <a:off x="6078582" y="748939"/>
          <a:ext cx="5946619" cy="485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53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Royaume-Uni – Les échanges de produits agricoles et agro-alimentaires </a:t>
            </a:r>
            <a:r>
              <a:rPr lang="fr-FR" i="1" dirty="0"/>
              <a:t>Source : </a:t>
            </a:r>
            <a:r>
              <a:rPr lang="fr-FR" i="1" dirty="0" smtClean="0"/>
              <a:t>Service économique régional de Londres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2000" b="1" dirty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09D388-1619-48A9-A068-45163EF70DFD}"/>
              </a:ext>
            </a:extLst>
          </p:cNvPr>
          <p:cNvSpPr/>
          <p:nvPr/>
        </p:nvSpPr>
        <p:spPr>
          <a:xfrm>
            <a:off x="1484514" y="1044665"/>
            <a:ext cx="10530800" cy="4746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changement dans le paysage politique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69 millions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d’habitants.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par habitant :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49 100 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USD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(+ 0,9 % 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2024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Victoire travailliste en juillet 2024, après 14 ans de gouvernements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conservateurs.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deuxième économie européenne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3655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Disparités entre le Sud-Est (Londres,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24 % 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du PIB national) et le reste du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pays.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3655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 commerce se remet lentement de la pandémie et des obstacles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post-</a:t>
            </a:r>
            <a:r>
              <a:rPr lang="fr-FR" dirty="0" err="1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Brexit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3655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relance (</a:t>
            </a:r>
            <a:r>
              <a:rPr lang="fr-FR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reset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 des relations avec l’Union européenne est prioritaire pour le nouveau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gouvernement.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3655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accord SPS est en préparation avec l’Union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européenne.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L‘inflation devrait repartir</a:t>
            </a: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 pays garde la 3</a:t>
            </a:r>
            <a:r>
              <a:rPr lang="fr-FR" baseline="30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plus forte croissance des pays du G7 depuis 2010 (+1,6 % par an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2024 :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+ 0,9 % 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/ Prévision 2025 :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+ 0,75 %.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2024 :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3 % / Prévision </a:t>
            </a:r>
            <a:r>
              <a:rPr lang="fr-FR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2025 : </a:t>
            </a:r>
            <a:r>
              <a:rPr lang="fr-FR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3,7 %.</a:t>
            </a:r>
            <a:endParaRPr lang="fr-FR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1D429B1-0958-45B5-8BE2-6E8D942C43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69" t="17587" r="20766" b="67139"/>
          <a:stretch/>
        </p:blipFill>
        <p:spPr>
          <a:xfrm>
            <a:off x="176686" y="1559963"/>
            <a:ext cx="1090480" cy="63454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63A4160-52FC-433A-AA16-EE8F8DF19D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85"/>
          <a:stretch/>
        </p:blipFill>
        <p:spPr>
          <a:xfrm>
            <a:off x="143603" y="3157006"/>
            <a:ext cx="1179544" cy="879223"/>
          </a:xfrm>
          <a:prstGeom prst="rect">
            <a:avLst/>
          </a:prstGeom>
        </p:spPr>
      </p:pic>
      <p:pic>
        <p:nvPicPr>
          <p:cNvPr id="16" name="Graphique 15" descr="Graphique à barres avec un remplissage uni">
            <a:extLst>
              <a:ext uri="{FF2B5EF4-FFF2-40B4-BE49-F238E27FC236}">
                <a16:creationId xmlns:a16="http://schemas.microsoft.com/office/drawing/2014/main" id="{1BD0D442-CDDB-4A15-A1E7-F4DF811A16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6175" y="48612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452846" y="4380412"/>
            <a:ext cx="7968343" cy="748937"/>
          </a:xfrm>
        </p:spPr>
        <p:txBody>
          <a:bodyPr>
            <a:normAutofit/>
          </a:bodyPr>
          <a:lstStyle/>
          <a:p>
            <a:r>
              <a:rPr lang="fr-FR" dirty="0" smtClean="0"/>
              <a:t>Le Royaume-Uni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703493"/>
              </p:ext>
            </p:extLst>
          </p:nvPr>
        </p:nvGraphicFramePr>
        <p:xfrm>
          <a:off x="7350034" y="3596640"/>
          <a:ext cx="4841966" cy="295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18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</a:t>
            </a:r>
            <a:r>
              <a:rPr lang="fr-FR" dirty="0"/>
              <a:t>– Les échanges de produits agricoles et agro-alimentaires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britannique,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7 %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+ 13 %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+ 12 %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Viande et produits carnés : + 4 %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Union européenne : + 6 %</a:t>
            </a:r>
          </a:p>
          <a:p>
            <a:r>
              <a:rPr lang="fr-FR" dirty="0" smtClean="0"/>
              <a:t>Pays-Bas : + 3 %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France : - 1 %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britanniques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u Royaume-Uni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britanniques</a:t>
            </a:r>
            <a:endParaRPr lang="fr-FR" dirty="0"/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205776"/>
              </p:ext>
            </p:extLst>
          </p:nvPr>
        </p:nvGraphicFramePr>
        <p:xfrm>
          <a:off x="4131563" y="1837510"/>
          <a:ext cx="3934634" cy="352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943195"/>
              </p:ext>
            </p:extLst>
          </p:nvPr>
        </p:nvGraphicFramePr>
        <p:xfrm>
          <a:off x="8075344" y="1837510"/>
          <a:ext cx="3949858" cy="352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033590"/>
              </p:ext>
            </p:extLst>
          </p:nvPr>
        </p:nvGraphicFramePr>
        <p:xfrm>
          <a:off x="163715" y="1837510"/>
          <a:ext cx="3934634" cy="352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65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768402"/>
            <a:ext cx="11858404" cy="554348"/>
          </a:xfrm>
        </p:spPr>
        <p:txBody>
          <a:bodyPr>
            <a:noAutofit/>
          </a:bodyPr>
          <a:lstStyle/>
          <a:p>
            <a:r>
              <a:rPr lang="fr-FR" b="0" dirty="0" smtClean="0"/>
              <a:t>Le déficit britannique s’accentue fortement depuis 2022, pour atteindre - 50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597756"/>
              </p:ext>
            </p:extLst>
          </p:nvPr>
        </p:nvGraphicFramePr>
        <p:xfrm>
          <a:off x="166798" y="1393870"/>
          <a:ext cx="11858404" cy="464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1040606" y="2616994"/>
            <a:ext cx="10853738" cy="23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9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15107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 smtClean="0"/>
              <a:t>: </a:t>
            </a:r>
            <a:r>
              <a:rPr lang="fr-FR" b="0" i="1" dirty="0" smtClean="0"/>
              <a:t>Vins et spiritueux.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rgbClr val="E8A3A3"/>
                </a:solidFill>
              </a:rPr>
              <a:t>déficitaire </a:t>
            </a:r>
            <a:r>
              <a:rPr lang="fr-FR" b="0" dirty="0" smtClean="0"/>
              <a:t>: </a:t>
            </a:r>
            <a:r>
              <a:rPr lang="fr-FR" b="0" i="1" dirty="0" smtClean="0"/>
              <a:t>Fruits et légumes.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65707"/>
              </p:ext>
            </p:extLst>
          </p:nvPr>
        </p:nvGraphicFramePr>
        <p:xfrm>
          <a:off x="166798" y="1868509"/>
          <a:ext cx="11858403" cy="4227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1966913" y="2740819"/>
            <a:ext cx="9925050" cy="282686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5040" y="2021839"/>
            <a:ext cx="1011874" cy="71897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955040" y="2739972"/>
            <a:ext cx="1093692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58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47038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 smtClean="0"/>
              <a:t>: Irlande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</a:p>
          <a:p>
            <a:r>
              <a:rPr lang="fr-FR" b="0" dirty="0" smtClean="0"/>
              <a:t>Balances </a:t>
            </a:r>
            <a:r>
              <a:rPr lang="fr-FR" b="0" dirty="0">
                <a:solidFill>
                  <a:srgbClr val="E8A3A3"/>
                </a:solidFill>
              </a:rPr>
              <a:t>déficitaires</a:t>
            </a:r>
            <a:r>
              <a:rPr lang="fr-FR" b="0" dirty="0" smtClean="0"/>
              <a:t> : Pays-Bas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(7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775038"/>
              </p:ext>
            </p:extLst>
          </p:nvPr>
        </p:nvGraphicFramePr>
        <p:xfrm>
          <a:off x="166798" y="1900440"/>
          <a:ext cx="11858403" cy="409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849016" y="2906082"/>
            <a:ext cx="11058504" cy="98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13371" y="2915919"/>
            <a:ext cx="5994149" cy="255306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913371" y="2906081"/>
            <a:ext cx="1059292" cy="256290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49016" y="2045073"/>
            <a:ext cx="5064355" cy="870845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3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Les échanges de produits agricoles et agro-alimentaires </a:t>
            </a:r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26183" y="2335069"/>
            <a:ext cx="304800" cy="210207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83" y="727120"/>
            <a:ext cx="11530033" cy="539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931</Words>
  <Application>Microsoft Office PowerPoint</Application>
  <PresentationFormat>Grand écran</PresentationFormat>
  <Paragraphs>135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Malgun Gothic Semilight</vt:lpstr>
      <vt:lpstr>Arial</vt:lpstr>
      <vt:lpstr>Calibri</vt:lpstr>
      <vt:lpstr>Garamond</vt:lpstr>
      <vt:lpstr>Marianne</vt:lpstr>
      <vt:lpstr>Times New Roman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87</cp:revision>
  <dcterms:created xsi:type="dcterms:W3CDTF">2025-04-03T15:40:27Z</dcterms:created>
  <dcterms:modified xsi:type="dcterms:W3CDTF">2025-08-21T13:12:05Z</dcterms:modified>
</cp:coreProperties>
</file>