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72" r:id="rId5"/>
    <p:sldId id="27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77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bg1">
                <a:lumMod val="75000"/>
              </a:schemeClr>
            </a:solidFill>
          </c:spPr>
          <c:explosion val="20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3D6E-42B5-B8AA-36C2A430C47D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3D6E-42B5-B8AA-36C2A430C47D}"/>
              </c:ext>
            </c:extLst>
          </c:dPt>
          <c:dLbls>
            <c:dLbl>
              <c:idx val="0"/>
              <c:layout>
                <c:manualLayout>
                  <c:x val="-6.4090776763182367E-2"/>
                  <c:y val="-7.2072072072072058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 smtClean="0">
                        <a:solidFill>
                          <a:srgbClr val="00FF00"/>
                        </a:solidFill>
                      </a:rPr>
                      <a:t>Importations allemandes</a:t>
                    </a:r>
                    <a:r>
                      <a:rPr lang="fr-FR" b="1" baseline="0" dirty="0" smtClean="0">
                        <a:solidFill>
                          <a:srgbClr val="00FF00"/>
                        </a:solidFill>
                      </a:rPr>
                      <a:t> </a:t>
                    </a:r>
                    <a:r>
                      <a:rPr lang="fr-FR" b="1" dirty="0" smtClean="0">
                        <a:solidFill>
                          <a:srgbClr val="00FF00"/>
                        </a:solidFill>
                      </a:rPr>
                      <a:t>de </a:t>
                    </a:r>
                    <a:r>
                      <a:rPr lang="fr-FR" b="1" dirty="0">
                        <a:solidFill>
                          <a:srgbClr val="00FF00"/>
                        </a:solidFill>
                      </a:rPr>
                      <a:t>produits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 agricoles et agro-alimentaires
</a:t>
                    </a:r>
                    <a:fld id="{526F169C-E95F-4A36-B54D-702042BA2DAA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80973996870528"/>
                      <c:h val="0.189789789789789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D6E-42B5-B8AA-36C2A430C47D}"/>
                </c:ext>
              </c:extLst>
            </c:dLbl>
            <c:dLbl>
              <c:idx val="1"/>
              <c:layout>
                <c:manualLayout>
                  <c:x val="0.48210000116700719"/>
                  <c:y val="5.2052052052052052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bg1"/>
                        </a:solidFill>
                      </a:rPr>
                      <a:t>Autres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2413DCC1-3F84-4897-9D0C-EBFA8E35F57C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D6E-42B5-B8AA-36C2A430C4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IAA'!$C$14:$C$16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IAA'!$M$14:$M$16</c:f>
              <c:numCache>
                <c:formatCode>0%</c:formatCode>
                <c:ptCount val="2"/>
                <c:pt idx="0">
                  <c:v>9.5438044472525546E-2</c:v>
                </c:pt>
                <c:pt idx="1">
                  <c:v>0.90456195552747443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3D6E-42B5-B8AA-36C2A430C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4F-441B-B9C7-D4357382630E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4F-441B-B9C7-D4357382630E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4F-441B-B9C7-D4357382630E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4F-441B-B9C7-D4357382630E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B4F-441B-B9C7-D4357382630E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B4F-441B-B9C7-D4357382630E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B4F-441B-B9C7-D4357382630E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B4F-441B-B9C7-D4357382630E}"/>
              </c:ext>
            </c:extLst>
          </c:dPt>
          <c:dPt>
            <c:idx val="8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B4F-441B-B9C7-D4357382630E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B4F-441B-B9C7-D4357382630E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B4F-441B-B9C7-D4357382630E}"/>
              </c:ext>
            </c:extLst>
          </c:dPt>
          <c:dLbls>
            <c:dLbl>
              <c:idx val="0"/>
              <c:layout>
                <c:manualLayout>
                  <c:x val="-0.1968925191008872"/>
                  <c:y val="0.157480314960629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52142537272846"/>
                      <c:h val="0.244094488188976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B4F-441B-B9C7-D4357382630E}"/>
                </c:ext>
              </c:extLst>
            </c:dLbl>
            <c:dLbl>
              <c:idx val="1"/>
              <c:layout>
                <c:manualLayout>
                  <c:x val="-0.14906926540054297"/>
                  <c:y val="-3.17876013529804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4F-441B-B9C7-D4357382630E}"/>
                </c:ext>
              </c:extLst>
            </c:dLbl>
            <c:dLbl>
              <c:idx val="2"/>
              <c:layout>
                <c:manualLayout>
                  <c:x val="-0.19689239202426459"/>
                  <c:y val="-0.181977252843394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41276062779916"/>
                      <c:h val="0.186351706036745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B4F-441B-B9C7-D4357382630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4F-441B-B9C7-D4357382630E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B4F-441B-B9C7-D4357382630E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B4F-441B-B9C7-D4357382630E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B4F-441B-B9C7-D4357382630E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B4F-441B-B9C7-D4357382630E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B4F-441B-B9C7-D4357382630E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B4F-441B-B9C7-D4357382630E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B4F-441B-B9C7-D43573826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Produits d'épicerie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Céréales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0.19790794893407909</c:v>
                </c:pt>
                <c:pt idx="1">
                  <c:v>0.14987322246982421</c:v>
                </c:pt>
                <c:pt idx="2">
                  <c:v>0.13527159057171034</c:v>
                </c:pt>
                <c:pt idx="3">
                  <c:v>9.0782266843666068E-2</c:v>
                </c:pt>
                <c:pt idx="4">
                  <c:v>7.6179542918374379E-2</c:v>
                </c:pt>
                <c:pt idx="5">
                  <c:v>7.6047271126460161E-2</c:v>
                </c:pt>
                <c:pt idx="6">
                  <c:v>6.7775165254425271E-2</c:v>
                </c:pt>
                <c:pt idx="7">
                  <c:v>3.9501489593322253E-2</c:v>
                </c:pt>
                <c:pt idx="8">
                  <c:v>1.7723055082533367E-2</c:v>
                </c:pt>
                <c:pt idx="9">
                  <c:v>7.081796248204127E-3</c:v>
                </c:pt>
                <c:pt idx="10">
                  <c:v>0.14185665095740072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B4F-441B-B9C7-D43573826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11674060338101"/>
          <c:y val="7.5149421706371317E-2"/>
          <c:w val="0.53170901712308327"/>
          <c:h val="0.696945493094244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françaises'!$C$6:$C$10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françaises'!$J$6:$J$10</c:f>
              <c:numCache>
                <c:formatCode>0</c:formatCode>
                <c:ptCount val="5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608-4C27-A135-B13311F89A30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françaises'!$C$6:$C$10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françaises'!$K$6:$K$10</c:f>
              <c:numCache>
                <c:formatCode>0</c:formatCode>
                <c:ptCount val="5"/>
                <c:pt idx="0">
                  <c:v>9104171817</c:v>
                </c:pt>
                <c:pt idx="1">
                  <c:v>8351667487</c:v>
                </c:pt>
                <c:pt idx="2">
                  <c:v>6969101909</c:v>
                </c:pt>
                <c:pt idx="3">
                  <c:v>6720041459</c:v>
                </c:pt>
                <c:pt idx="4">
                  <c:v>5960368389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0608-4C27-A135-B13311F89A30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françaises'!$C$6:$C$10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françaises'!$L$6:$L$10</c:f>
              <c:numCache>
                <c:formatCode>0</c:formatCode>
                <c:ptCount val="5"/>
                <c:pt idx="0">
                  <c:v>9084604612</c:v>
                </c:pt>
                <c:pt idx="1">
                  <c:v>8780594206</c:v>
                </c:pt>
                <c:pt idx="2">
                  <c:v>7182747231</c:v>
                </c:pt>
                <c:pt idx="3">
                  <c:v>6927932555</c:v>
                </c:pt>
                <c:pt idx="4">
                  <c:v>6286041163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0608-4C27-A135-B13311F89A30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françaises'!$C$6:$C$10</c:f>
              <c:strCache>
                <c:ptCount val="5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</c:strCache>
              <c:extLst/>
            </c:strRef>
          </c:cat>
          <c:val>
            <c:numRef>
              <c:f>'Export. françaises'!$M$6:$M$10</c:f>
              <c:numCache>
                <c:formatCode>0</c:formatCode>
                <c:ptCount val="5"/>
                <c:pt idx="0">
                  <c:v>9204542284</c:v>
                </c:pt>
                <c:pt idx="1">
                  <c:v>8700611121</c:v>
                </c:pt>
                <c:pt idx="2">
                  <c:v>7094157933</c:v>
                </c:pt>
                <c:pt idx="3">
                  <c:v>7069773801</c:v>
                </c:pt>
                <c:pt idx="4">
                  <c:v>6434287206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0608-4C27-A135-B13311F89A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5637040"/>
        <c:axId val="505635080"/>
      </c:barChart>
      <c:catAx>
        <c:axId val="5056370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5080"/>
        <c:crosses val="autoZero"/>
        <c:auto val="1"/>
        <c:lblAlgn val="ctr"/>
        <c:lblOffset val="100"/>
        <c:noMultiLvlLbl val="0"/>
      </c:catAx>
      <c:valAx>
        <c:axId val="5056350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7040"/>
        <c:crosses val="autoZero"/>
        <c:crossBetween val="between"/>
        <c:majorUnit val="5000000000"/>
        <c:dispUnits>
          <c:builtInUnit val="billions"/>
          <c:dispUnitsLbl>
            <c:layout>
              <c:manualLayout>
                <c:xMode val="edge"/>
                <c:yMode val="edge"/>
                <c:x val="0.58827696188723322"/>
                <c:y val="0.85237804501939829"/>
              </c:manualLayout>
            </c:layout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dirty="0"/>
                    <a:t>Milliards (</a:t>
                  </a:r>
                  <a:r>
                    <a:rPr lang="en-US" dirty="0" err="1"/>
                    <a:t>en</a:t>
                  </a:r>
                  <a:r>
                    <a:rPr lang="en-US" dirty="0"/>
                    <a:t>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9B-4DD6-AAA7-1703B607041C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-6373276000</c:v>
                </c:pt>
                <c:pt idx="1">
                  <c:v>-6293222000</c:v>
                </c:pt>
                <c:pt idx="2">
                  <c:v>-6293689000</c:v>
                </c:pt>
                <c:pt idx="3">
                  <c:v>-6293090000</c:v>
                </c:pt>
                <c:pt idx="4">
                  <c:v>-6378566000</c:v>
                </c:pt>
                <c:pt idx="5">
                  <c:v>-6174166000</c:v>
                </c:pt>
                <c:pt idx="6">
                  <c:v>-6522304000</c:v>
                </c:pt>
                <c:pt idx="7">
                  <c:v>-7528440000</c:v>
                </c:pt>
                <c:pt idx="8">
                  <c:v>-7627607000</c:v>
                </c:pt>
                <c:pt idx="9">
                  <c:v>-7325825000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9B-4DD6-AAA7-1703B607041C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6124927000</c:v>
                </c:pt>
                <c:pt idx="1">
                  <c:v>6115978000</c:v>
                </c:pt>
                <c:pt idx="2">
                  <c:v>6284286000</c:v>
                </c:pt>
                <c:pt idx="3">
                  <c:v>6486155000</c:v>
                </c:pt>
                <c:pt idx="4">
                  <c:v>6514805000</c:v>
                </c:pt>
                <c:pt idx="5">
                  <c:v>6386451000</c:v>
                </c:pt>
                <c:pt idx="6">
                  <c:v>6752056000</c:v>
                </c:pt>
                <c:pt idx="7">
                  <c:v>7736169000</c:v>
                </c:pt>
                <c:pt idx="8">
                  <c:v>8180485000</c:v>
                </c:pt>
                <c:pt idx="9">
                  <c:v>8110598000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9B-4DD6-AAA7-1703B6070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05638216"/>
        <c:axId val="505633512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7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A9B-4DD6-AAA7-1703B607041C}"/>
              </c:ext>
            </c:extLst>
          </c:dPt>
          <c:dPt>
            <c:idx val="8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9A9B-4DD6-AAA7-1703B607041C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9A9B-4DD6-AAA7-1703B607041C}"/>
              </c:ext>
            </c:extLst>
          </c:dPt>
          <c:dPt>
            <c:idx val="1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9A9B-4DD6-AAA7-1703B607041C}"/>
              </c:ext>
            </c:extLst>
          </c:dPt>
          <c:dPt>
            <c:idx val="1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A9B-4DD6-AAA7-1703B607041C}"/>
              </c:ext>
            </c:extLst>
          </c:dPt>
          <c:dPt>
            <c:idx val="1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9A9B-4DD6-AAA7-1703B607041C}"/>
              </c:ext>
            </c:extLst>
          </c:dPt>
          <c:val>
            <c:numRef>
              <c:f>'Balance commerciale IAA'!$D$19:$M$19</c:f>
              <c:numCache>
                <c:formatCode>0</c:formatCode>
                <c:ptCount val="10"/>
                <c:pt idx="0">
                  <c:v>-248349000</c:v>
                </c:pt>
                <c:pt idx="1">
                  <c:v>-177244000</c:v>
                </c:pt>
                <c:pt idx="2">
                  <c:v>-9403000</c:v>
                </c:pt>
                <c:pt idx="3">
                  <c:v>193065000</c:v>
                </c:pt>
                <c:pt idx="4">
                  <c:v>136239000</c:v>
                </c:pt>
                <c:pt idx="5">
                  <c:v>212285000</c:v>
                </c:pt>
                <c:pt idx="6">
                  <c:v>229752000</c:v>
                </c:pt>
                <c:pt idx="7">
                  <c:v>207729000</c:v>
                </c:pt>
                <c:pt idx="8">
                  <c:v>552878000</c:v>
                </c:pt>
                <c:pt idx="9">
                  <c:v>784773000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A9B-4DD6-AAA7-1703B6070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5638216"/>
        <c:axId val="505633512"/>
      </c:lineChart>
      <c:catAx>
        <c:axId val="50563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3512"/>
        <c:crosses val="autoZero"/>
        <c:auto val="1"/>
        <c:lblAlgn val="ctr"/>
        <c:lblOffset val="100"/>
        <c:noMultiLvlLbl val="0"/>
      </c:catAx>
      <c:valAx>
        <c:axId val="505633512"/>
        <c:scaling>
          <c:orientation val="minMax"/>
          <c:min val="-8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821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Autres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7. Animaux vivants et génétique</c:v>
                </c:pt>
                <c:pt idx="5">
                  <c:v>6. Fruits et légumes</c:v>
                </c:pt>
                <c:pt idx="6">
                  <c:v>5.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Oléagineux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1244714000</c:v>
                </c:pt>
                <c:pt idx="1">
                  <c:v>484014000</c:v>
                </c:pt>
                <c:pt idx="2">
                  <c:v>257818000</c:v>
                </c:pt>
                <c:pt idx="3">
                  <c:v>109363000</c:v>
                </c:pt>
                <c:pt idx="4">
                  <c:v>-34053000</c:v>
                </c:pt>
                <c:pt idx="5">
                  <c:v>-34035000</c:v>
                </c:pt>
                <c:pt idx="6">
                  <c:v>-293833000</c:v>
                </c:pt>
                <c:pt idx="7">
                  <c:v>-112547000</c:v>
                </c:pt>
                <c:pt idx="8">
                  <c:v>-66879000</c:v>
                </c:pt>
                <c:pt idx="9">
                  <c:v>-384332000</c:v>
                </c:pt>
                <c:pt idx="10">
                  <c:v>-940478000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AF-4D0A-B0F3-D2921604DC35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Autres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7. Animaux vivants et génétique</c:v>
                </c:pt>
                <c:pt idx="5">
                  <c:v>6. Fruits et légumes</c:v>
                </c:pt>
                <c:pt idx="6">
                  <c:v>5.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Oléagineux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1353863000</c:v>
                </c:pt>
                <c:pt idx="1">
                  <c:v>513091000</c:v>
                </c:pt>
                <c:pt idx="2">
                  <c:v>466955000</c:v>
                </c:pt>
                <c:pt idx="3">
                  <c:v>135018000</c:v>
                </c:pt>
                <c:pt idx="4">
                  <c:v>-36571000</c:v>
                </c:pt>
                <c:pt idx="5">
                  <c:v>-29922000</c:v>
                </c:pt>
                <c:pt idx="6">
                  <c:v>-164118000</c:v>
                </c:pt>
                <c:pt idx="7">
                  <c:v>-145081000</c:v>
                </c:pt>
                <c:pt idx="8">
                  <c:v>-316061000</c:v>
                </c:pt>
                <c:pt idx="9">
                  <c:v>-615505000</c:v>
                </c:pt>
                <c:pt idx="10">
                  <c:v>-953940000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AF-4D0A-B0F3-D2921604DC35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Autres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7. Animaux vivants et génétique</c:v>
                </c:pt>
                <c:pt idx="5">
                  <c:v>6. Fruits et légumes</c:v>
                </c:pt>
                <c:pt idx="6">
                  <c:v>5.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Oléagineux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1550169000</c:v>
                </c:pt>
                <c:pt idx="1">
                  <c:v>452664000</c:v>
                </c:pt>
                <c:pt idx="2">
                  <c:v>480994000</c:v>
                </c:pt>
                <c:pt idx="3">
                  <c:v>136220000</c:v>
                </c:pt>
                <c:pt idx="4">
                  <c:v>-30281000</c:v>
                </c:pt>
                <c:pt idx="5">
                  <c:v>-32863000</c:v>
                </c:pt>
                <c:pt idx="6">
                  <c:v>-207185000</c:v>
                </c:pt>
                <c:pt idx="7">
                  <c:v>-231527000</c:v>
                </c:pt>
                <c:pt idx="8">
                  <c:v>-239178000</c:v>
                </c:pt>
                <c:pt idx="9">
                  <c:v>-443916000</c:v>
                </c:pt>
                <c:pt idx="10">
                  <c:v>-882219000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AF-4D0A-B0F3-D2921604DC35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Produits d'épicerie</c:v>
                </c:pt>
                <c:pt idx="1">
                  <c:v>2. Autres</c:v>
                </c:pt>
                <c:pt idx="2">
                  <c:v>3. Viande et produits carnés</c:v>
                </c:pt>
                <c:pt idx="3">
                  <c:v>4. Pêche et aquaculture</c:v>
                </c:pt>
                <c:pt idx="4">
                  <c:v>7. Animaux vivants et génétique</c:v>
                </c:pt>
                <c:pt idx="5">
                  <c:v>6. Fruits et légumes</c:v>
                </c:pt>
                <c:pt idx="6">
                  <c:v>5. Laits et produits laitiers</c:v>
                </c:pt>
                <c:pt idx="7">
                  <c:v>4. Sucre</c:v>
                </c:pt>
                <c:pt idx="8">
                  <c:v>3. Céréales</c:v>
                </c:pt>
                <c:pt idx="9">
                  <c:v>2. Oléagineux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1595840000</c:v>
                </c:pt>
                <c:pt idx="1">
                  <c:v>384962000</c:v>
                </c:pt>
                <c:pt idx="2">
                  <c:v>356203000</c:v>
                </c:pt>
                <c:pt idx="3">
                  <c:v>134337000</c:v>
                </c:pt>
                <c:pt idx="4">
                  <c:v>-28080000</c:v>
                </c:pt>
                <c:pt idx="5">
                  <c:v>-44508000</c:v>
                </c:pt>
                <c:pt idx="6">
                  <c:v>-103904000</c:v>
                </c:pt>
                <c:pt idx="7">
                  <c:v>-191419000</c:v>
                </c:pt>
                <c:pt idx="8">
                  <c:v>-241852000</c:v>
                </c:pt>
                <c:pt idx="9">
                  <c:v>-283173000</c:v>
                </c:pt>
                <c:pt idx="10">
                  <c:v>-793633000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AF-4D0A-B0F3-D2921604D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636256"/>
        <c:axId val="49526088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Autres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7. Animaux vivants et génétique</c:v>
                      </c:pt>
                      <c:pt idx="5">
                        <c:v>6. Fruits et légumes</c:v>
                      </c:pt>
                      <c:pt idx="6">
                        <c:v>5.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Oléagineux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1061367000</c:v>
                      </c:pt>
                      <c:pt idx="1">
                        <c:v>335093000</c:v>
                      </c:pt>
                      <c:pt idx="2">
                        <c:v>435705000</c:v>
                      </c:pt>
                      <c:pt idx="3">
                        <c:v>179540000</c:v>
                      </c:pt>
                      <c:pt idx="4">
                        <c:v>-39327000</c:v>
                      </c:pt>
                      <c:pt idx="5">
                        <c:v>-154209000</c:v>
                      </c:pt>
                      <c:pt idx="6">
                        <c:v>-423841000</c:v>
                      </c:pt>
                      <c:pt idx="7">
                        <c:v>-174689000</c:v>
                      </c:pt>
                      <c:pt idx="8">
                        <c:v>-110647000</c:v>
                      </c:pt>
                      <c:pt idx="9">
                        <c:v>-586595000</c:v>
                      </c:pt>
                      <c:pt idx="10">
                        <c:v>-770746000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EEAF-4D0A-B0F3-D2921604DC35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Autres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7. Animaux vivants et génétique</c:v>
                      </c:pt>
                      <c:pt idx="5">
                        <c:v>6. Fruits et légumes</c:v>
                      </c:pt>
                      <c:pt idx="6">
                        <c:v>5.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Oléagineux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1187783000</c:v>
                      </c:pt>
                      <c:pt idx="1">
                        <c:v>331681000</c:v>
                      </c:pt>
                      <c:pt idx="2">
                        <c:v>342473000</c:v>
                      </c:pt>
                      <c:pt idx="3">
                        <c:v>191737000</c:v>
                      </c:pt>
                      <c:pt idx="4">
                        <c:v>-42836000</c:v>
                      </c:pt>
                      <c:pt idx="5">
                        <c:v>-76276000</c:v>
                      </c:pt>
                      <c:pt idx="6">
                        <c:v>-421378000</c:v>
                      </c:pt>
                      <c:pt idx="7">
                        <c:v>-170177000</c:v>
                      </c:pt>
                      <c:pt idx="8">
                        <c:v>-107580000</c:v>
                      </c:pt>
                      <c:pt idx="9">
                        <c:v>-643481000</c:v>
                      </c:pt>
                      <c:pt idx="10">
                        <c:v>-769190000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EAF-4D0A-B0F3-D2921604DC35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Autres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7. Animaux vivants et génétique</c:v>
                      </c:pt>
                      <c:pt idx="5">
                        <c:v>6. Fruits et légumes</c:v>
                      </c:pt>
                      <c:pt idx="6">
                        <c:v>5.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Oléagineux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1250663000</c:v>
                      </c:pt>
                      <c:pt idx="1">
                        <c:v>252911000</c:v>
                      </c:pt>
                      <c:pt idx="2">
                        <c:v>367486000</c:v>
                      </c:pt>
                      <c:pt idx="3">
                        <c:v>159607000</c:v>
                      </c:pt>
                      <c:pt idx="4">
                        <c:v>-45047000</c:v>
                      </c:pt>
                      <c:pt idx="5">
                        <c:v>-83938000</c:v>
                      </c:pt>
                      <c:pt idx="6">
                        <c:v>-345996000</c:v>
                      </c:pt>
                      <c:pt idx="7">
                        <c:v>-169689000</c:v>
                      </c:pt>
                      <c:pt idx="8">
                        <c:v>-89200000</c:v>
                      </c:pt>
                      <c:pt idx="9">
                        <c:v>-543548000</c:v>
                      </c:pt>
                      <c:pt idx="10">
                        <c:v>-762652000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EAF-4D0A-B0F3-D2921604DC35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Autres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7. Animaux vivants et génétique</c:v>
                      </c:pt>
                      <c:pt idx="5">
                        <c:v>6. Fruits et légumes</c:v>
                      </c:pt>
                      <c:pt idx="6">
                        <c:v>5.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Oléagineux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1247793000</c:v>
                      </c:pt>
                      <c:pt idx="1">
                        <c:v>474778000</c:v>
                      </c:pt>
                      <c:pt idx="2">
                        <c:v>304545000</c:v>
                      </c:pt>
                      <c:pt idx="3">
                        <c:v>136838000</c:v>
                      </c:pt>
                      <c:pt idx="4">
                        <c:v>-35011000</c:v>
                      </c:pt>
                      <c:pt idx="5">
                        <c:v>-23406000</c:v>
                      </c:pt>
                      <c:pt idx="6">
                        <c:v>-273527000</c:v>
                      </c:pt>
                      <c:pt idx="7">
                        <c:v>-152030000</c:v>
                      </c:pt>
                      <c:pt idx="8">
                        <c:v>-217114000</c:v>
                      </c:pt>
                      <c:pt idx="9">
                        <c:v>-477856000</c:v>
                      </c:pt>
                      <c:pt idx="10">
                        <c:v>-791945000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EAF-4D0A-B0F3-D2921604DC35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Autres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7. Animaux vivants et génétique</c:v>
                      </c:pt>
                      <c:pt idx="5">
                        <c:v>6. Fruits et légumes</c:v>
                      </c:pt>
                      <c:pt idx="6">
                        <c:v>5.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Oléagineux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1214592000</c:v>
                      </c:pt>
                      <c:pt idx="1">
                        <c:v>549878000</c:v>
                      </c:pt>
                      <c:pt idx="2">
                        <c:v>342893000</c:v>
                      </c:pt>
                      <c:pt idx="3">
                        <c:v>132607000</c:v>
                      </c:pt>
                      <c:pt idx="4">
                        <c:v>-31407000</c:v>
                      </c:pt>
                      <c:pt idx="5">
                        <c:v>-24175000</c:v>
                      </c:pt>
                      <c:pt idx="6">
                        <c:v>-299868000</c:v>
                      </c:pt>
                      <c:pt idx="7">
                        <c:v>-146239000</c:v>
                      </c:pt>
                      <c:pt idx="8">
                        <c:v>-222586000</c:v>
                      </c:pt>
                      <c:pt idx="9">
                        <c:v>-536482000</c:v>
                      </c:pt>
                      <c:pt idx="10">
                        <c:v>-842974000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EAF-4D0A-B0F3-D2921604DC35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Produits d'épicerie</c:v>
                      </c:pt>
                      <c:pt idx="1">
                        <c:v>2. Autres</c:v>
                      </c:pt>
                      <c:pt idx="2">
                        <c:v>3. Viande et produits carnés</c:v>
                      </c:pt>
                      <c:pt idx="3">
                        <c:v>4. Pêche et aquaculture</c:v>
                      </c:pt>
                      <c:pt idx="4">
                        <c:v>7. Animaux vivants et génétique</c:v>
                      </c:pt>
                      <c:pt idx="5">
                        <c:v>6. Fruits et légumes</c:v>
                      </c:pt>
                      <c:pt idx="6">
                        <c:v>5. Laits et produits laitiers</c:v>
                      </c:pt>
                      <c:pt idx="7">
                        <c:v>4. Sucre</c:v>
                      </c:pt>
                      <c:pt idx="8">
                        <c:v>3. Céréales</c:v>
                      </c:pt>
                      <c:pt idx="9">
                        <c:v>2. Oléagineux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1204576000</c:v>
                      </c:pt>
                      <c:pt idx="1">
                        <c:v>374189000</c:v>
                      </c:pt>
                      <c:pt idx="2">
                        <c:v>290586000</c:v>
                      </c:pt>
                      <c:pt idx="3">
                        <c:v>146778000</c:v>
                      </c:pt>
                      <c:pt idx="4">
                        <c:v>-28774000</c:v>
                      </c:pt>
                      <c:pt idx="5">
                        <c:v>-33933000</c:v>
                      </c:pt>
                      <c:pt idx="6">
                        <c:v>-353101000</c:v>
                      </c:pt>
                      <c:pt idx="7">
                        <c:v>-174568000</c:v>
                      </c:pt>
                      <c:pt idx="8">
                        <c:v>-129076000</c:v>
                      </c:pt>
                      <c:pt idx="9">
                        <c:v>-260165000</c:v>
                      </c:pt>
                      <c:pt idx="10">
                        <c:v>-824227000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EAF-4D0A-B0F3-D2921604DC35}"/>
                  </c:ext>
                </c:extLst>
              </c15:ser>
            </c15:filteredBarSeries>
          </c:ext>
        </c:extLst>
      </c:barChart>
      <c:catAx>
        <c:axId val="50563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5260888"/>
        <c:crosses val="autoZero"/>
        <c:auto val="1"/>
        <c:lblAlgn val="ctr"/>
        <c:lblOffset val="100"/>
        <c:noMultiLvlLbl val="0"/>
      </c:catAx>
      <c:valAx>
        <c:axId val="495260888"/>
        <c:scaling>
          <c:orientation val="minMax"/>
          <c:min val="-1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625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Céréales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TBB'!$J$49:$J$60</c:f>
              <c:numCache>
                <c:formatCode>0</c:formatCode>
                <c:ptCount val="11"/>
                <c:pt idx="0">
                  <c:v>1095591000</c:v>
                </c:pt>
                <c:pt idx="1">
                  <c:v>1036246000</c:v>
                </c:pt>
                <c:pt idx="2">
                  <c:v>1089779000</c:v>
                </c:pt>
                <c:pt idx="3">
                  <c:v>610597000</c:v>
                </c:pt>
                <c:pt idx="4">
                  <c:v>351270000</c:v>
                </c:pt>
                <c:pt idx="5">
                  <c:v>521692000</c:v>
                </c:pt>
                <c:pt idx="6">
                  <c:v>578010000</c:v>
                </c:pt>
                <c:pt idx="7">
                  <c:v>191598000</c:v>
                </c:pt>
                <c:pt idx="8">
                  <c:v>127385000</c:v>
                </c:pt>
                <c:pt idx="9">
                  <c:v>48044000</c:v>
                </c:pt>
                <c:pt idx="10">
                  <c:v>872092000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958B-44D2-9579-20A7602B333E}"/>
            </c:ext>
          </c:extLst>
        </c:ser>
        <c:ser>
          <c:idx val="1"/>
          <c:order val="1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Céréales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TBB'!$K$49:$K$60</c:f>
              <c:numCache>
                <c:formatCode>0</c:formatCode>
                <c:ptCount val="11"/>
                <c:pt idx="0">
                  <c:v>1236669000</c:v>
                </c:pt>
                <c:pt idx="1">
                  <c:v>1083105000</c:v>
                </c:pt>
                <c:pt idx="2">
                  <c:v>1134541000</c:v>
                </c:pt>
                <c:pt idx="3">
                  <c:v>638818000</c:v>
                </c:pt>
                <c:pt idx="4">
                  <c:v>647869000</c:v>
                </c:pt>
                <c:pt idx="5">
                  <c:v>539255000</c:v>
                </c:pt>
                <c:pt idx="6">
                  <c:v>854435000</c:v>
                </c:pt>
                <c:pt idx="7">
                  <c:v>238575000</c:v>
                </c:pt>
                <c:pt idx="8">
                  <c:v>144880000</c:v>
                </c:pt>
                <c:pt idx="9">
                  <c:v>54821000</c:v>
                </c:pt>
                <c:pt idx="10">
                  <c:v>955472000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958B-44D2-9579-20A7602B333E}"/>
            </c:ext>
          </c:extLst>
        </c:ser>
        <c:ser>
          <c:idx val="2"/>
          <c:order val="2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Céréales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TBB'!$L$49:$L$60</c:f>
              <c:numCache>
                <c:formatCode>0</c:formatCode>
                <c:ptCount val="11"/>
                <c:pt idx="0">
                  <c:v>1326126000</c:v>
                </c:pt>
                <c:pt idx="1">
                  <c:v>1125249000</c:v>
                </c:pt>
                <c:pt idx="2">
                  <c:v>1078958000</c:v>
                </c:pt>
                <c:pt idx="3">
                  <c:v>652478000</c:v>
                </c:pt>
                <c:pt idx="4">
                  <c:v>600575000</c:v>
                </c:pt>
                <c:pt idx="5">
                  <c:v>591635000</c:v>
                </c:pt>
                <c:pt idx="6">
                  <c:v>683373000</c:v>
                </c:pt>
                <c:pt idx="7">
                  <c:v>339423000</c:v>
                </c:pt>
                <c:pt idx="8">
                  <c:v>147699000</c:v>
                </c:pt>
                <c:pt idx="9">
                  <c:v>53700000</c:v>
                </c:pt>
                <c:pt idx="10">
                  <c:v>1028391000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958B-44D2-9579-20A7602B333E}"/>
            </c:ext>
          </c:extLst>
        </c:ser>
        <c:ser>
          <c:idx val="3"/>
          <c:order val="3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'Import. TBB'!$C$49:$C$60</c:f>
              <c:strCache>
                <c:ptCount val="11"/>
                <c:pt idx="0">
                  <c:v>Produits d'épicerie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Céréales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  <c:extLst/>
            </c:strRef>
          </c:cat>
          <c:val>
            <c:numRef>
              <c:f>'Import. TBB'!$M$49:$M$60</c:f>
              <c:numCache>
                <c:formatCode>0</c:formatCode>
                <c:ptCount val="11"/>
                <c:pt idx="0">
                  <c:v>1449839000</c:v>
                </c:pt>
                <c:pt idx="1">
                  <c:v>1097945000</c:v>
                </c:pt>
                <c:pt idx="2">
                  <c:v>990976000</c:v>
                </c:pt>
                <c:pt idx="3">
                  <c:v>665055000</c:v>
                </c:pt>
                <c:pt idx="4">
                  <c:v>558078000</c:v>
                </c:pt>
                <c:pt idx="5">
                  <c:v>557109000</c:v>
                </c:pt>
                <c:pt idx="6">
                  <c:v>496509000</c:v>
                </c:pt>
                <c:pt idx="7">
                  <c:v>289381000</c:v>
                </c:pt>
                <c:pt idx="8">
                  <c:v>129836000</c:v>
                </c:pt>
                <c:pt idx="9">
                  <c:v>51880000</c:v>
                </c:pt>
                <c:pt idx="10">
                  <c:v>1039217000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958B-44D2-9579-20A7602B33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291472"/>
        <c:axId val="498290688"/>
      </c:barChart>
      <c:catAx>
        <c:axId val="49829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290688"/>
        <c:crosses val="autoZero"/>
        <c:auto val="1"/>
        <c:lblAlgn val="ctr"/>
        <c:lblOffset val="100"/>
        <c:noMultiLvlLbl val="0"/>
      </c:catAx>
      <c:valAx>
        <c:axId val="498290688"/>
        <c:scaling>
          <c:orientation val="minMax"/>
          <c:max val="16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29147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Arabie saoudite</c:v>
                </c:pt>
              </c:strCache>
            </c:strRef>
          </c:cat>
          <c:val>
            <c:numRef>
              <c:f>'Export. françaises'!$J$5:$J$16</c:f>
              <c:numCache>
                <c:formatCode>0</c:formatCode>
                <c:ptCount val="11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  <c:pt idx="10">
                  <c:v>316800180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5A-4C65-893B-251FCB685796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Arabie saoudite</c:v>
                </c:pt>
              </c:strCache>
            </c:strRef>
          </c:cat>
          <c:val>
            <c:numRef>
              <c:f>'Export. françaises'!$K$5:$K$16</c:f>
              <c:numCache>
                <c:formatCode>0</c:formatCode>
                <c:ptCount val="11"/>
                <c:pt idx="0">
                  <c:v>9103460357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6719910605</c:v>
                </c:pt>
                <c:pt idx="4">
                  <c:v>5960368389</c:v>
                </c:pt>
                <c:pt idx="5">
                  <c:v>6647644537</c:v>
                </c:pt>
                <c:pt idx="6">
                  <c:v>5837579347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  <c:pt idx="10">
                  <c:v>469793727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5A-4C65-893B-251FCB685796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Arabie saoudite</c:v>
                </c:pt>
              </c:strCache>
            </c:strRef>
          </c:cat>
          <c:val>
            <c:numRef>
              <c:f>'Export. françaises'!$L$5:$L$16</c:f>
              <c:numCache>
                <c:formatCode>0</c:formatCode>
                <c:ptCount val="11"/>
                <c:pt idx="0">
                  <c:v>9083028022</c:v>
                </c:pt>
                <c:pt idx="1">
                  <c:v>8780013194</c:v>
                </c:pt>
                <c:pt idx="2">
                  <c:v>7175030314</c:v>
                </c:pt>
                <c:pt idx="3">
                  <c:v>6925064045</c:v>
                </c:pt>
                <c:pt idx="4">
                  <c:v>6286212742</c:v>
                </c:pt>
                <c:pt idx="5">
                  <c:v>5423530977</c:v>
                </c:pt>
                <c:pt idx="6">
                  <c:v>5369913635</c:v>
                </c:pt>
                <c:pt idx="7">
                  <c:v>3716417445</c:v>
                </c:pt>
                <c:pt idx="8">
                  <c:v>2286508068</c:v>
                </c:pt>
                <c:pt idx="9">
                  <c:v>1476006532</c:v>
                </c:pt>
                <c:pt idx="10">
                  <c:v>393649009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5A-4C65-893B-251FCB685796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françaises'!$C$5:$C$16</c:f>
              <c:strCache>
                <c:ptCount val="11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  <c:pt idx="10">
                  <c:v>Arabie saoudite</c:v>
                </c:pt>
              </c:strCache>
            </c:strRef>
          </c:cat>
          <c:val>
            <c:numRef>
              <c:f>'Export. françaises'!$M$5:$M$16</c:f>
              <c:numCache>
                <c:formatCode>0</c:formatCode>
                <c:ptCount val="11"/>
                <c:pt idx="0">
                  <c:v>9193381769</c:v>
                </c:pt>
                <c:pt idx="1">
                  <c:v>8688431304</c:v>
                </c:pt>
                <c:pt idx="2">
                  <c:v>7075993437</c:v>
                </c:pt>
                <c:pt idx="3">
                  <c:v>7063825041</c:v>
                </c:pt>
                <c:pt idx="4">
                  <c:v>6434396038</c:v>
                </c:pt>
                <c:pt idx="5">
                  <c:v>5737999738</c:v>
                </c:pt>
                <c:pt idx="6">
                  <c:v>5423871805</c:v>
                </c:pt>
                <c:pt idx="7">
                  <c:v>3004380415</c:v>
                </c:pt>
                <c:pt idx="8">
                  <c:v>2223762095</c:v>
                </c:pt>
                <c:pt idx="9">
                  <c:v>1681499252</c:v>
                </c:pt>
                <c:pt idx="10">
                  <c:v>431491473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5A-4C65-893B-251FCB6857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1970440"/>
        <c:axId val="453324104"/>
      </c:barChart>
      <c:catAx>
        <c:axId val="45197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3324104"/>
        <c:crosses val="autoZero"/>
        <c:auto val="1"/>
        <c:lblAlgn val="ctr"/>
        <c:lblOffset val="100"/>
        <c:noMultiLvlLbl val="0"/>
      </c:catAx>
      <c:valAx>
        <c:axId val="453324104"/>
        <c:scaling>
          <c:orientation val="minMax"/>
          <c:max val="1100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197044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1F-4E2B-A088-640F5860333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1F-4E2B-A088-640F58603330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E1F-4E2B-A088-640F58603330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E1F-4E2B-A088-640F58603330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E1F-4E2B-A088-640F58603330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E1F-4E2B-A088-640F58603330}"/>
              </c:ext>
            </c:extLst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E1F-4E2B-A088-640F58603330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E1F-4E2B-A088-640F58603330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E1F-4E2B-A088-640F58603330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E1F-4E2B-A088-640F5860333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E1F-4E2B-A088-640F58603330}"/>
              </c:ext>
            </c:extLst>
          </c:dPt>
          <c:dLbls>
            <c:dLbl>
              <c:idx val="0"/>
              <c:layout>
                <c:manualLayout>
                  <c:x val="-0.21172478185091351"/>
                  <c:y val="0.1544158623847521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12242861686953"/>
                      <c:h val="0.307375437183607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E1F-4E2B-A088-640F58603330}"/>
                </c:ext>
              </c:extLst>
            </c:dLbl>
            <c:dLbl>
              <c:idx val="1"/>
              <c:layout>
                <c:manualLayout>
                  <c:x val="-0.2140711346990708"/>
                  <c:y val="-0.115098539932055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1F-4E2B-A088-640F58603330}"/>
                </c:ext>
              </c:extLst>
            </c:dLbl>
            <c:dLbl>
              <c:idx val="2"/>
              <c:layout>
                <c:manualLayout>
                  <c:x val="-7.0105977161850783E-2"/>
                  <c:y val="-9.23441791397262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23060034048425"/>
                      <c:h val="0.217841253821772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E1F-4E2B-A088-640F5860333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1F-4E2B-A088-640F5860333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1F-4E2B-A088-640F5860333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E1F-4E2B-A088-640F58603330}"/>
                </c:ext>
              </c:extLst>
            </c:dLbl>
            <c:dLbl>
              <c:idx val="6"/>
              <c:layout>
                <c:manualLayout>
                  <c:x val="-6.8941823874443808E-3"/>
                  <c:y val="-2.37015742432699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1F-4E2B-A088-640F5860333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1F-4E2B-A088-640F5860333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1F-4E2B-A088-640F5860333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E1F-4E2B-A088-640F5860333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E1F-4E2B-A088-640F586033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Viande et produits carnés</c:v>
                </c:pt>
                <c:pt idx="3">
                  <c:v>Laits et produits laitiers</c:v>
                </c:pt>
                <c:pt idx="4">
                  <c:v>Oléagineux</c:v>
                </c:pt>
                <c:pt idx="5">
                  <c:v>Vins et spiritueux</c:v>
                </c:pt>
                <c:pt idx="6">
                  <c:v>Pêche et aquaculture</c:v>
                </c:pt>
                <c:pt idx="7">
                  <c:v>Céréales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0.21790778416437395</c:v>
                </c:pt>
                <c:pt idx="1">
                  <c:v>0.20323168664140226</c:v>
                </c:pt>
                <c:pt idx="2">
                  <c:v>9.6345850572942093E-2</c:v>
                </c:pt>
                <c:pt idx="3">
                  <c:v>7.9228020509329117E-2</c:v>
                </c:pt>
                <c:pt idx="4">
                  <c:v>6.6700386753602972E-2</c:v>
                </c:pt>
                <c:pt idx="5">
                  <c:v>4.741133102280954E-2</c:v>
                </c:pt>
                <c:pt idx="6">
                  <c:v>4.6065518666784967E-2</c:v>
                </c:pt>
                <c:pt idx="7">
                  <c:v>3.5437786487674115E-2</c:v>
                </c:pt>
                <c:pt idx="8">
                  <c:v>1.4722414504148634E-2</c:v>
                </c:pt>
                <c:pt idx="9">
                  <c:v>9.6811624262739971E-3</c:v>
                </c:pt>
                <c:pt idx="10">
                  <c:v>0.18326805825065834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E1F-4E2B-A088-640F586033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C8-4122-9A99-96A136855C25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C8-4122-9A99-96A136855C25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C8-4122-9A99-96A136855C25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C8-4122-9A99-96A136855C25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5C8-4122-9A99-96A136855C25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5C8-4122-9A99-96A136855C25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5C8-4122-9A99-96A136855C25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5C8-4122-9A99-96A136855C25}"/>
              </c:ext>
            </c:extLst>
          </c:dPt>
          <c:dPt>
            <c:idx val="8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5C8-4122-9A99-96A136855C25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5C8-4122-9A99-96A136855C25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5C8-4122-9A99-96A136855C2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C8-4122-9A99-96A136855C25}"/>
                </c:ext>
              </c:extLst>
            </c:dLbl>
            <c:dLbl>
              <c:idx val="1"/>
              <c:layout>
                <c:manualLayout>
                  <c:x val="-0.1692133560660197"/>
                  <c:y val="-4.3948893228889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32965133076108"/>
                      <c:h val="0.241351607328563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5C8-4122-9A99-96A136855C2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C8-4122-9A99-96A136855C2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C8-4122-9A99-96A136855C2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C8-4122-9A99-96A136855C2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C8-4122-9A99-96A136855C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C8-4122-9A99-96A136855C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C8-4122-9A99-96A136855C25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5C8-4122-9A99-96A136855C25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5C8-4122-9A99-96A136855C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TBB'!$C$78:$C$88</c:f>
              <c:strCache>
                <c:ptCount val="11"/>
                <c:pt idx="0">
                  <c:v>Produits d'épicerie</c:v>
                </c:pt>
                <c:pt idx="1">
                  <c:v>Laits et produits laitiers</c:v>
                </c:pt>
                <c:pt idx="2">
                  <c:v>Vins et spiritueux</c:v>
                </c:pt>
                <c:pt idx="3">
                  <c:v>Viande et produits carnés</c:v>
                </c:pt>
                <c:pt idx="4">
                  <c:v>Céréales</c:v>
                </c:pt>
                <c:pt idx="5">
                  <c:v>Fruits et légumes</c:v>
                </c:pt>
                <c:pt idx="6">
                  <c:v>Oléagineux</c:v>
                </c:pt>
                <c:pt idx="7">
                  <c:v>Sucre</c:v>
                </c:pt>
                <c:pt idx="8">
                  <c:v>Pêche et aquaculture</c:v>
                </c:pt>
                <c:pt idx="9">
                  <c:v>Animaux vivants et génétique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0.19790794893407909</c:v>
                </c:pt>
                <c:pt idx="1">
                  <c:v>0.14987322246982421</c:v>
                </c:pt>
                <c:pt idx="2">
                  <c:v>0.13527159057171034</c:v>
                </c:pt>
                <c:pt idx="3">
                  <c:v>9.0782266843666068E-2</c:v>
                </c:pt>
                <c:pt idx="4">
                  <c:v>7.6179542918374379E-2</c:v>
                </c:pt>
                <c:pt idx="5">
                  <c:v>7.6047271126460161E-2</c:v>
                </c:pt>
                <c:pt idx="6">
                  <c:v>6.7775165254425271E-2</c:v>
                </c:pt>
                <c:pt idx="7">
                  <c:v>3.9501489593322253E-2</c:v>
                </c:pt>
                <c:pt idx="8">
                  <c:v>1.7723055082533367E-2</c:v>
                </c:pt>
                <c:pt idx="9">
                  <c:v>7.081796248204127E-3</c:v>
                </c:pt>
                <c:pt idx="10">
                  <c:v>0.14185665095740072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5C8-4122-9A99-96A136855C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'Import. IAA'!$C$39</c:f>
              <c:strCache>
                <c:ptCount val="1"/>
                <c:pt idx="0">
                  <c:v>Monde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43E-4FFE-921C-3754B92B92A4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43E-4FFE-921C-3754B92B92A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43E-4FFE-921C-3754B92B92A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3E-4FFE-921C-3754B92B92A4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98244909000</c:v>
                </c:pt>
                <c:pt idx="1">
                  <c:v>117457529000</c:v>
                </c:pt>
                <c:pt idx="2">
                  <c:v>119551978000</c:v>
                </c:pt>
                <c:pt idx="3">
                  <c:v>124813834000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3E-4FFE-921C-3754B92B92A4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843E-4FFE-921C-3754B92B9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98292256"/>
        <c:axId val="49829264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B-843E-4FFE-921C-3754B92B92A4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D-843E-4FFE-921C-3754B92B92A4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>
                        <a:lumMod val="75000"/>
                      </a:schemeClr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F-843E-4FFE-921C-3754B92B92A4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1-843E-4FFE-921C-3754B92B92A4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98244909000</c:v>
                      </c:pt>
                      <c:pt idx="1">
                        <c:v>117457529000</c:v>
                      </c:pt>
                      <c:pt idx="2">
                        <c:v>119551978000</c:v>
                      </c:pt>
                      <c:pt idx="3">
                        <c:v>124813834000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2-843E-4FFE-921C-3754B92B92A4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8481161000</c:v>
                      </c:pt>
                      <c:pt idx="1">
                        <c:v>10727863000</c:v>
                      </c:pt>
                      <c:pt idx="2">
                        <c:v>12266973000</c:v>
                      </c:pt>
                      <c:pt idx="3">
                        <c:v>12291973000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843E-4FFE-921C-3754B92B92A4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8260838000</c:v>
                      </c:pt>
                      <c:pt idx="1">
                        <c:v>9007158000</c:v>
                      </c:pt>
                      <c:pt idx="2">
                        <c:v>9396712000</c:v>
                      </c:pt>
                      <c:pt idx="3">
                        <c:v>9625411000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843E-4FFE-921C-3754B92B92A4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Espagne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6491319000</c:v>
                      </c:pt>
                      <c:pt idx="1">
                        <c:v>6891344000</c:v>
                      </c:pt>
                      <c:pt idx="2">
                        <c:v>7655284000</c:v>
                      </c:pt>
                      <c:pt idx="3">
                        <c:v>7676369000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843E-4FFE-921C-3754B92B92A4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IAA'!$C$45</c15:sqref>
                        </c15:formulaRef>
                      </c:ext>
                    </c:extLst>
                    <c:strCache>
                      <c:ptCount val="1"/>
                      <c:pt idx="0">
                        <c:v>France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6522304000</c:v>
                      </c:pt>
                      <c:pt idx="1">
                        <c:v>7528440000</c:v>
                      </c:pt>
                      <c:pt idx="2">
                        <c:v>7627607000</c:v>
                      </c:pt>
                      <c:pt idx="3">
                        <c:v>7325825000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843E-4FFE-921C-3754B92B92A4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4655531000</c:v>
                      </c:pt>
                      <c:pt idx="1">
                        <c:v>5401143000</c:v>
                      </c:pt>
                      <c:pt idx="2">
                        <c:v>6026243000</c:v>
                      </c:pt>
                      <c:pt idx="3">
                        <c:v>6295191000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843E-4FFE-921C-3754B92B92A4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Autriche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4460812000</c:v>
                      </c:pt>
                      <c:pt idx="1">
                        <c:v>5398301000</c:v>
                      </c:pt>
                      <c:pt idx="2">
                        <c:v>5713509000</c:v>
                      </c:pt>
                      <c:pt idx="3">
                        <c:v>5651230000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843E-4FFE-921C-3754B92B92A4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3142892000</c:v>
                      </c:pt>
                      <c:pt idx="1">
                        <c:v>4240528000</c:v>
                      </c:pt>
                      <c:pt idx="2">
                        <c:v>3217192000</c:v>
                      </c:pt>
                      <c:pt idx="3">
                        <c:v>4230728000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843E-4FFE-921C-3754B92B92A4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Danemark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3356693000</c:v>
                      </c:pt>
                      <c:pt idx="1">
                        <c:v>3853320000</c:v>
                      </c:pt>
                      <c:pt idx="2">
                        <c:v>4104361000</c:v>
                      </c:pt>
                      <c:pt idx="3">
                        <c:v>3969481000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843E-4FFE-921C-3754B92B92A4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843E-4FFE-921C-3754B92B92A4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843E-4FFE-921C-3754B92B92A4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843E-4FFE-921C-3754B92B92A4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843E-4FFE-921C-3754B92B92A4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2483670000</c:v>
                      </c:pt>
                      <c:pt idx="1">
                        <c:v>3211551000</c:v>
                      </c:pt>
                      <c:pt idx="2">
                        <c:v>3305531000</c:v>
                      </c:pt>
                      <c:pt idx="3">
                        <c:v>3062468000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843E-4FFE-921C-3754B92B92A4}"/>
                  </c:ext>
                </c:extLst>
              </c15:ser>
            </c15:filteredBarSeries>
          </c:ext>
        </c:extLst>
      </c:barChart>
      <c:catAx>
        <c:axId val="49829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292648"/>
        <c:crosses val="autoZero"/>
        <c:auto val="1"/>
        <c:lblAlgn val="ctr"/>
        <c:lblOffset val="100"/>
        <c:noMultiLvlLbl val="0"/>
      </c:catAx>
      <c:valAx>
        <c:axId val="498292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292256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D6-4857-A753-3328F9F27A0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D6-4857-A753-3328F9F27A0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D6-4857-A753-3328F9F27A08}"/>
              </c:ext>
            </c:extLst>
          </c:dPt>
          <c:dPt>
            <c:idx val="3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D6-4857-A753-3328F9F27A08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D6-4857-A753-3328F9F27A08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7D6-4857-A753-3328F9F27A08}"/>
              </c:ext>
            </c:extLst>
          </c:dPt>
          <c:dPt>
            <c:idx val="6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7D6-4857-A753-3328F9F27A08}"/>
              </c:ext>
            </c:extLst>
          </c:dPt>
          <c:dPt>
            <c:idx val="7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7D6-4857-A753-3328F9F27A08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7D6-4857-A753-3328F9F27A08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7D6-4857-A753-3328F9F27A08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7D6-4857-A753-3328F9F27A08}"/>
              </c:ext>
            </c:extLst>
          </c:dPt>
          <c:dLbls>
            <c:dLbl>
              <c:idx val="0"/>
              <c:layout>
                <c:manualLayout>
                  <c:x val="-0.2356254736781109"/>
                  <c:y val="0.156371732264981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418501441303054"/>
                      <c:h val="0.283480918141194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7D6-4857-A753-3328F9F27A08}"/>
                </c:ext>
              </c:extLst>
            </c:dLbl>
            <c:dLbl>
              <c:idx val="1"/>
              <c:layout>
                <c:manualLayout>
                  <c:x val="-0.2000241953889485"/>
                  <c:y val="-0.129135962834261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D6-4857-A753-3328F9F27A08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D6-4857-A753-3328F9F27A08}"/>
                </c:ext>
              </c:extLst>
            </c:dLbl>
            <c:dLbl>
              <c:idx val="3"/>
              <c:layout>
                <c:manualLayout>
                  <c:x val="0.10014374907551757"/>
                  <c:y val="-0.1142592989949640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D6-4857-A753-3328F9F27A08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D6-4857-A753-3328F9F27A08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D6-4857-A753-3328F9F27A08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D6-4857-A753-3328F9F27A08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D6-4857-A753-3328F9F27A08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7D6-4857-A753-3328F9F27A08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7D6-4857-A753-3328F9F27A08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7D6-4857-A753-3328F9F27A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Viande et produits carnés</c:v>
                </c:pt>
                <c:pt idx="3">
                  <c:v>Laits et produits laitiers</c:v>
                </c:pt>
                <c:pt idx="4">
                  <c:v>Oléagineux</c:v>
                </c:pt>
                <c:pt idx="5">
                  <c:v>Vins et spiritueux</c:v>
                </c:pt>
                <c:pt idx="6">
                  <c:v>Pêche et aquaculture</c:v>
                </c:pt>
                <c:pt idx="7">
                  <c:v>Céréales</c:v>
                </c:pt>
                <c:pt idx="8">
                  <c:v>Animaux vivants et génétique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0.21790778416437395</c:v>
                </c:pt>
                <c:pt idx="1">
                  <c:v>0.20323168664140226</c:v>
                </c:pt>
                <c:pt idx="2">
                  <c:v>9.6345850572942093E-2</c:v>
                </c:pt>
                <c:pt idx="3">
                  <c:v>7.9228020509329117E-2</c:v>
                </c:pt>
                <c:pt idx="4">
                  <c:v>6.6700386753602972E-2</c:v>
                </c:pt>
                <c:pt idx="5">
                  <c:v>4.741133102280954E-2</c:v>
                </c:pt>
                <c:pt idx="6">
                  <c:v>4.6065518666784967E-2</c:v>
                </c:pt>
                <c:pt idx="7">
                  <c:v>3.5437786487674115E-2</c:v>
                </c:pt>
                <c:pt idx="8">
                  <c:v>1.4722414504148634E-2</c:v>
                </c:pt>
                <c:pt idx="9">
                  <c:v>9.6811624262739971E-3</c:v>
                </c:pt>
                <c:pt idx="10">
                  <c:v>0.18326805825065834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7D6-4857-A753-3328F9F27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90-439A-B1E5-86D60B9425FE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90-439A-B1E5-86D60B9425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A90-439A-B1E5-86D60B9425F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A90-439A-B1E5-86D60B9425F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A90-439A-B1E5-86D60B9425FE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A90-439A-B1E5-86D60B9425FE}"/>
              </c:ext>
            </c:extLst>
          </c:dPt>
          <c:dPt>
            <c:idx val="6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A90-439A-B1E5-86D60B9425F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A90-439A-B1E5-86D60B9425F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A90-439A-B1E5-86D60B9425FE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A90-439A-B1E5-86D60B9425FE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A90-439A-B1E5-86D60B942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IAA'!$C$66:$C$78</c:f>
              <c:strCache>
                <c:ptCount val="11"/>
                <c:pt idx="0">
                  <c:v>Union européenne</c:v>
                </c:pt>
                <c:pt idx="1">
                  <c:v>Pays-Bas</c:v>
                </c:pt>
                <c:pt idx="2">
                  <c:v>Pologne</c:v>
                </c:pt>
                <c:pt idx="3">
                  <c:v>Italie</c:v>
                </c:pt>
                <c:pt idx="4">
                  <c:v>Espagne</c:v>
                </c:pt>
                <c:pt idx="5">
                  <c:v>France</c:v>
                </c:pt>
                <c:pt idx="6">
                  <c:v>Belgique</c:v>
                </c:pt>
                <c:pt idx="7">
                  <c:v>Autriche</c:v>
                </c:pt>
                <c:pt idx="8">
                  <c:v>Brésil</c:v>
                </c:pt>
                <c:pt idx="9">
                  <c:v>Danemark</c:v>
                </c:pt>
                <c:pt idx="10">
                  <c:v>États-Unis</c:v>
                </c:pt>
              </c:strCache>
              <c:extLst/>
            </c:strRef>
          </c:cat>
          <c:val>
            <c:numRef>
              <c:f>'Import. IAA'!$M$66:$M$78</c:f>
              <c:numCache>
                <c:formatCode>0%</c:formatCode>
                <c:ptCount val="11"/>
                <c:pt idx="0">
                  <c:v>0.70728010005685749</c:v>
                </c:pt>
                <c:pt idx="1">
                  <c:v>0.18125308930098247</c:v>
                </c:pt>
                <c:pt idx="2">
                  <c:v>9.8482456680242678E-2</c:v>
                </c:pt>
                <c:pt idx="3">
                  <c:v>7.7118142208499094E-2</c:v>
                </c:pt>
                <c:pt idx="4">
                  <c:v>6.1502549468995561E-2</c:v>
                </c:pt>
                <c:pt idx="5">
                  <c:v>5.8694014639434917E-2</c:v>
                </c:pt>
                <c:pt idx="6">
                  <c:v>5.043664470718847E-2</c:v>
                </c:pt>
                <c:pt idx="7">
                  <c:v>4.5277272710010655E-2</c:v>
                </c:pt>
                <c:pt idx="8">
                  <c:v>3.3896306718692738E-2</c:v>
                </c:pt>
                <c:pt idx="9">
                  <c:v>3.1803213416230769E-2</c:v>
                </c:pt>
                <c:pt idx="10">
                  <c:v>2.4536286578617561E-2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6-FA90-439A-B1E5-86D60B942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98287160"/>
        <c:axId val="498286768"/>
      </c:barChart>
      <c:catAx>
        <c:axId val="4982871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286768"/>
        <c:crosses val="autoZero"/>
        <c:auto val="1"/>
        <c:lblAlgn val="ctr"/>
        <c:lblOffset val="100"/>
        <c:noMultiLvlLbl val="0"/>
      </c:catAx>
      <c:valAx>
        <c:axId val="49828676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498287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DF-4FA8-A5B0-13941FE476B0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-82486856000</c:v>
                </c:pt>
                <c:pt idx="1">
                  <c:v>-84539781000</c:v>
                </c:pt>
                <c:pt idx="2">
                  <c:v>-88598930000</c:v>
                </c:pt>
                <c:pt idx="3">
                  <c:v>-88265172000</c:v>
                </c:pt>
                <c:pt idx="4">
                  <c:v>-90112962000</c:v>
                </c:pt>
                <c:pt idx="5">
                  <c:v>-92367629000</c:v>
                </c:pt>
                <c:pt idx="6">
                  <c:v>-98244909000</c:v>
                </c:pt>
                <c:pt idx="7">
                  <c:v>-117457529000</c:v>
                </c:pt>
                <c:pt idx="8">
                  <c:v>-119551978000</c:v>
                </c:pt>
                <c:pt idx="9">
                  <c:v>-124813834000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DF-4FA8-A5B0-13941FE476B0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69273173000</c:v>
                </c:pt>
                <c:pt idx="1">
                  <c:v>70898998000</c:v>
                </c:pt>
                <c:pt idx="2">
                  <c:v>73821178000</c:v>
                </c:pt>
                <c:pt idx="3">
                  <c:v>72185091000</c:v>
                </c:pt>
                <c:pt idx="4">
                  <c:v>74492675000</c:v>
                </c:pt>
                <c:pt idx="5">
                  <c:v>74068845000</c:v>
                </c:pt>
                <c:pt idx="6">
                  <c:v>78757806000</c:v>
                </c:pt>
                <c:pt idx="7">
                  <c:v>93157284000</c:v>
                </c:pt>
                <c:pt idx="8">
                  <c:v>96731783000</c:v>
                </c:pt>
                <c:pt idx="9">
                  <c:v>98887424000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DF-4FA8-A5B0-13941FE476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05631160"/>
        <c:axId val="505635472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'Balance commerciale IAA'!$D$7:$M$7</c:f>
              <c:numCache>
                <c:formatCode>0</c:formatCode>
                <c:ptCount val="10"/>
                <c:pt idx="0">
                  <c:v>-13213683000</c:v>
                </c:pt>
                <c:pt idx="1">
                  <c:v>-13640783000</c:v>
                </c:pt>
                <c:pt idx="2">
                  <c:v>-14777752000</c:v>
                </c:pt>
                <c:pt idx="3">
                  <c:v>-16080081000</c:v>
                </c:pt>
                <c:pt idx="4">
                  <c:v>-15620287000</c:v>
                </c:pt>
                <c:pt idx="5">
                  <c:v>-18298784000</c:v>
                </c:pt>
                <c:pt idx="6">
                  <c:v>-19487103000</c:v>
                </c:pt>
                <c:pt idx="7">
                  <c:v>-24300245000</c:v>
                </c:pt>
                <c:pt idx="8">
                  <c:v>-22820195000</c:v>
                </c:pt>
                <c:pt idx="9">
                  <c:v>-25926410000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DF-4FA8-A5B0-13941FE476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5631160"/>
        <c:axId val="505635472"/>
      </c:lineChart>
      <c:catAx>
        <c:axId val="505631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5472"/>
        <c:crosses val="autoZero"/>
        <c:auto val="1"/>
        <c:lblAlgn val="ctr"/>
        <c:lblOffset val="100"/>
        <c:noMultiLvlLbl val="0"/>
      </c:catAx>
      <c:valAx>
        <c:axId val="505635472"/>
        <c:scaling>
          <c:orientation val="minMax"/>
          <c:max val="1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1160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Laits et produits laitiers</c:v>
                </c:pt>
                <c:pt idx="1">
                  <c:v>2. Produits d'épicerie</c:v>
                </c:pt>
                <c:pt idx="2">
                  <c:v>3. Céréales</c:v>
                </c:pt>
                <c:pt idx="3">
                  <c:v>4. Sucre</c:v>
                </c:pt>
                <c:pt idx="4">
                  <c:v>7. Animaux vivants et génétique</c:v>
                </c:pt>
                <c:pt idx="5">
                  <c:v>6. Viande et produits carnés</c:v>
                </c:pt>
                <c:pt idx="6">
                  <c:v>5. Vins et spiritueux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Oléagineux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2711955000</c:v>
                </c:pt>
                <c:pt idx="1">
                  <c:v>3012716000</c:v>
                </c:pt>
                <c:pt idx="2">
                  <c:v>975395000</c:v>
                </c:pt>
                <c:pt idx="3">
                  <c:v>301781000</c:v>
                </c:pt>
                <c:pt idx="4">
                  <c:v>6736000</c:v>
                </c:pt>
                <c:pt idx="5">
                  <c:v>-36826000</c:v>
                </c:pt>
                <c:pt idx="6">
                  <c:v>-1930256000</c:v>
                </c:pt>
                <c:pt idx="7">
                  <c:v>-1258643000</c:v>
                </c:pt>
                <c:pt idx="8">
                  <c:v>-2987253000</c:v>
                </c:pt>
                <c:pt idx="9">
                  <c:v>-3995973000</c:v>
                </c:pt>
                <c:pt idx="10">
                  <c:v>-16286735000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7-4C2F-BEB3-7C2D7CF72963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Laits et produits laitiers</c:v>
                </c:pt>
                <c:pt idx="1">
                  <c:v>2. Produits d'épicerie</c:v>
                </c:pt>
                <c:pt idx="2">
                  <c:v>3. Céréales</c:v>
                </c:pt>
                <c:pt idx="3">
                  <c:v>4. Sucre</c:v>
                </c:pt>
                <c:pt idx="4">
                  <c:v>7. Animaux vivants et génétique</c:v>
                </c:pt>
                <c:pt idx="5">
                  <c:v>6. Viande et produits carnés</c:v>
                </c:pt>
                <c:pt idx="6">
                  <c:v>5. Vins et spiritueux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Oléagineux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3477415000</c:v>
                </c:pt>
                <c:pt idx="1">
                  <c:v>2696294000</c:v>
                </c:pt>
                <c:pt idx="2">
                  <c:v>864568000</c:v>
                </c:pt>
                <c:pt idx="3">
                  <c:v>211369000</c:v>
                </c:pt>
                <c:pt idx="4">
                  <c:v>139670000</c:v>
                </c:pt>
                <c:pt idx="5">
                  <c:v>-538647000</c:v>
                </c:pt>
                <c:pt idx="6">
                  <c:v>-2296444000</c:v>
                </c:pt>
                <c:pt idx="7">
                  <c:v>-963174000</c:v>
                </c:pt>
                <c:pt idx="8">
                  <c:v>-3796749000</c:v>
                </c:pt>
                <c:pt idx="9">
                  <c:v>-7000802000</c:v>
                </c:pt>
                <c:pt idx="10">
                  <c:v>-17093745000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7-4C2F-BEB3-7C2D7CF72963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Laits et produits laitiers</c:v>
                </c:pt>
                <c:pt idx="1">
                  <c:v>2. Produits d'épicerie</c:v>
                </c:pt>
                <c:pt idx="2">
                  <c:v>3. Céréales</c:v>
                </c:pt>
                <c:pt idx="3">
                  <c:v>4. Sucre</c:v>
                </c:pt>
                <c:pt idx="4">
                  <c:v>7. Animaux vivants et génétique</c:v>
                </c:pt>
                <c:pt idx="5">
                  <c:v>6. Viande et produits carnés</c:v>
                </c:pt>
                <c:pt idx="6">
                  <c:v>5. Vins et spiritueux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Oléagineux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3657131000</c:v>
                </c:pt>
                <c:pt idx="1">
                  <c:v>4434313000</c:v>
                </c:pt>
                <c:pt idx="2">
                  <c:v>859586000</c:v>
                </c:pt>
                <c:pt idx="3">
                  <c:v>-140741000</c:v>
                </c:pt>
                <c:pt idx="4">
                  <c:v>-201650000</c:v>
                </c:pt>
                <c:pt idx="5">
                  <c:v>-420662000</c:v>
                </c:pt>
                <c:pt idx="6">
                  <c:v>-1868981000</c:v>
                </c:pt>
                <c:pt idx="7">
                  <c:v>-2301947000</c:v>
                </c:pt>
                <c:pt idx="8">
                  <c:v>-3625825000</c:v>
                </c:pt>
                <c:pt idx="9">
                  <c:v>-5140337000</c:v>
                </c:pt>
                <c:pt idx="10">
                  <c:v>-18071082000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A7-4C2F-BEB3-7C2D7CF72963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Laits et produits laitiers</c:v>
                </c:pt>
                <c:pt idx="1">
                  <c:v>2. Produits d'épicerie</c:v>
                </c:pt>
                <c:pt idx="2">
                  <c:v>3. Céréales</c:v>
                </c:pt>
                <c:pt idx="3">
                  <c:v>4. Sucre</c:v>
                </c:pt>
                <c:pt idx="4">
                  <c:v>7. Animaux vivants et génétique</c:v>
                </c:pt>
                <c:pt idx="5">
                  <c:v>6. Viande et produits carnés</c:v>
                </c:pt>
                <c:pt idx="6">
                  <c:v>5. Vins et spiritueux</c:v>
                </c:pt>
                <c:pt idx="7">
                  <c:v>4. Autres</c:v>
                </c:pt>
                <c:pt idx="8">
                  <c:v>3. Pêche et aquaculture</c:v>
                </c:pt>
                <c:pt idx="9">
                  <c:v>2. Oléagineux</c:v>
                </c:pt>
                <c:pt idx="10">
                  <c:v>1. Fruits et légumes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3476157000</c:v>
                </c:pt>
                <c:pt idx="1">
                  <c:v>3084890000</c:v>
                </c:pt>
                <c:pt idx="2">
                  <c:v>391844000</c:v>
                </c:pt>
                <c:pt idx="3">
                  <c:v>275387000</c:v>
                </c:pt>
                <c:pt idx="4">
                  <c:v>-150208000</c:v>
                </c:pt>
                <c:pt idx="5">
                  <c:v>-507741000</c:v>
                </c:pt>
                <c:pt idx="6">
                  <c:v>-1623568000</c:v>
                </c:pt>
                <c:pt idx="7">
                  <c:v>-3327979000</c:v>
                </c:pt>
                <c:pt idx="8">
                  <c:v>-3528529000</c:v>
                </c:pt>
                <c:pt idx="9">
                  <c:v>-4719523000</c:v>
                </c:pt>
                <c:pt idx="10">
                  <c:v>-19297140000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A7-4C2F-BEB3-7C2D7CF72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637824"/>
        <c:axId val="505635864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Laits et produits laitiers</c:v>
                      </c:pt>
                      <c:pt idx="1">
                        <c:v>2. Produits d'épicerie</c:v>
                      </c:pt>
                      <c:pt idx="2">
                        <c:v>3. Céréales</c:v>
                      </c:pt>
                      <c:pt idx="3">
                        <c:v>4. Sucre</c:v>
                      </c:pt>
                      <c:pt idx="4">
                        <c:v>7. Animaux vivants et génétique</c:v>
                      </c:pt>
                      <c:pt idx="5">
                        <c:v>6. Viande et produits carnés</c:v>
                      </c:pt>
                      <c:pt idx="6">
                        <c:v>5. Vins et spiritueux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Oléagineux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2355357000</c:v>
                      </c:pt>
                      <c:pt idx="1">
                        <c:v>2018987000</c:v>
                      </c:pt>
                      <c:pt idx="2">
                        <c:v>1570541000</c:v>
                      </c:pt>
                      <c:pt idx="3">
                        <c:v>-230336000</c:v>
                      </c:pt>
                      <c:pt idx="4">
                        <c:v>-142224000</c:v>
                      </c:pt>
                      <c:pt idx="5">
                        <c:v>1322824000</c:v>
                      </c:pt>
                      <c:pt idx="6">
                        <c:v>-1403534000</c:v>
                      </c:pt>
                      <c:pt idx="7">
                        <c:v>475426000</c:v>
                      </c:pt>
                      <c:pt idx="8">
                        <c:v>-2384923000</c:v>
                      </c:pt>
                      <c:pt idx="9">
                        <c:v>-3648231000</c:v>
                      </c:pt>
                      <c:pt idx="10">
                        <c:v>-13147570000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E8A7-4C2F-BEB3-7C2D7CF72963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Laits et produits laitiers</c:v>
                      </c:pt>
                      <c:pt idx="1">
                        <c:v>2. Produits d'épicerie</c:v>
                      </c:pt>
                      <c:pt idx="2">
                        <c:v>3. Céréales</c:v>
                      </c:pt>
                      <c:pt idx="3">
                        <c:v>4. Sucre</c:v>
                      </c:pt>
                      <c:pt idx="4">
                        <c:v>7. Animaux vivants et génétique</c:v>
                      </c:pt>
                      <c:pt idx="5">
                        <c:v>6. Viande et produits carnés</c:v>
                      </c:pt>
                      <c:pt idx="6">
                        <c:v>5. Vins et spiritueux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Oléagineux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2030144000</c:v>
                      </c:pt>
                      <c:pt idx="1">
                        <c:v>2429200000</c:v>
                      </c:pt>
                      <c:pt idx="2">
                        <c:v>1300089000</c:v>
                      </c:pt>
                      <c:pt idx="3">
                        <c:v>-43504000</c:v>
                      </c:pt>
                      <c:pt idx="4">
                        <c:v>-485672000</c:v>
                      </c:pt>
                      <c:pt idx="5">
                        <c:v>1301314000</c:v>
                      </c:pt>
                      <c:pt idx="6">
                        <c:v>-1356331000</c:v>
                      </c:pt>
                      <c:pt idx="7">
                        <c:v>909544000</c:v>
                      </c:pt>
                      <c:pt idx="8">
                        <c:v>-2715811000</c:v>
                      </c:pt>
                      <c:pt idx="9">
                        <c:v>-3737767000</c:v>
                      </c:pt>
                      <c:pt idx="10">
                        <c:v>-13271989000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8A7-4C2F-BEB3-7C2D7CF72963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Laits et produits laitiers</c:v>
                      </c:pt>
                      <c:pt idx="1">
                        <c:v>2. Produits d'épicerie</c:v>
                      </c:pt>
                      <c:pt idx="2">
                        <c:v>3. Céréales</c:v>
                      </c:pt>
                      <c:pt idx="3">
                        <c:v>4. Sucre</c:v>
                      </c:pt>
                      <c:pt idx="4">
                        <c:v>7. Animaux vivants et génétique</c:v>
                      </c:pt>
                      <c:pt idx="5">
                        <c:v>6. Viande et produits carnés</c:v>
                      </c:pt>
                      <c:pt idx="6">
                        <c:v>5. Vins et spiritueux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Oléagineux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2288454000</c:v>
                      </c:pt>
                      <c:pt idx="1">
                        <c:v>2720035000</c:v>
                      </c:pt>
                      <c:pt idx="2">
                        <c:v>1042400000</c:v>
                      </c:pt>
                      <c:pt idx="3">
                        <c:v>104114000</c:v>
                      </c:pt>
                      <c:pt idx="4">
                        <c:v>-407378000</c:v>
                      </c:pt>
                      <c:pt idx="5">
                        <c:v>1073015000</c:v>
                      </c:pt>
                      <c:pt idx="6">
                        <c:v>-1415605000</c:v>
                      </c:pt>
                      <c:pt idx="7">
                        <c:v>629053000</c:v>
                      </c:pt>
                      <c:pt idx="8">
                        <c:v>-2928068000</c:v>
                      </c:pt>
                      <c:pt idx="9">
                        <c:v>-3757221000</c:v>
                      </c:pt>
                      <c:pt idx="10">
                        <c:v>-14126551000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8A7-4C2F-BEB3-7C2D7CF72963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Laits et produits laitiers</c:v>
                      </c:pt>
                      <c:pt idx="1">
                        <c:v>2. Produits d'épicerie</c:v>
                      </c:pt>
                      <c:pt idx="2">
                        <c:v>3. Céréales</c:v>
                      </c:pt>
                      <c:pt idx="3">
                        <c:v>4. Sucre</c:v>
                      </c:pt>
                      <c:pt idx="4">
                        <c:v>7. Animaux vivants et génétique</c:v>
                      </c:pt>
                      <c:pt idx="5">
                        <c:v>6. Viande et produits carnés</c:v>
                      </c:pt>
                      <c:pt idx="6">
                        <c:v>5. Vins et spiritueux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Oléagineux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2257964000</c:v>
                      </c:pt>
                      <c:pt idx="1">
                        <c:v>3133553000</c:v>
                      </c:pt>
                      <c:pt idx="2">
                        <c:v>212446000</c:v>
                      </c:pt>
                      <c:pt idx="3">
                        <c:v>210673000</c:v>
                      </c:pt>
                      <c:pt idx="4">
                        <c:v>-142082000</c:v>
                      </c:pt>
                      <c:pt idx="5">
                        <c:v>298593000</c:v>
                      </c:pt>
                      <c:pt idx="6">
                        <c:v>-1590659000</c:v>
                      </c:pt>
                      <c:pt idx="7">
                        <c:v>58969000</c:v>
                      </c:pt>
                      <c:pt idx="8">
                        <c:v>-2923700000</c:v>
                      </c:pt>
                      <c:pt idx="9">
                        <c:v>-3607866000</c:v>
                      </c:pt>
                      <c:pt idx="10">
                        <c:v>-13987972000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8A7-4C2F-BEB3-7C2D7CF72963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Laits et produits laitiers</c:v>
                      </c:pt>
                      <c:pt idx="1">
                        <c:v>2. Produits d'épicerie</c:v>
                      </c:pt>
                      <c:pt idx="2">
                        <c:v>3. Céréales</c:v>
                      </c:pt>
                      <c:pt idx="3">
                        <c:v>4. Sucre</c:v>
                      </c:pt>
                      <c:pt idx="4">
                        <c:v>7. Animaux vivants et génétique</c:v>
                      </c:pt>
                      <c:pt idx="5">
                        <c:v>6. Viande et produits carnés</c:v>
                      </c:pt>
                      <c:pt idx="6">
                        <c:v>5. Vins et spiritueux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Oléagineux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2805687000</c:v>
                      </c:pt>
                      <c:pt idx="1">
                        <c:v>3316848000</c:v>
                      </c:pt>
                      <c:pt idx="2">
                        <c:v>262308000</c:v>
                      </c:pt>
                      <c:pt idx="3">
                        <c:v>80328000</c:v>
                      </c:pt>
                      <c:pt idx="4">
                        <c:v>-376596000</c:v>
                      </c:pt>
                      <c:pt idx="5">
                        <c:v>1322839000</c:v>
                      </c:pt>
                      <c:pt idx="6">
                        <c:v>-1707908000</c:v>
                      </c:pt>
                      <c:pt idx="7">
                        <c:v>-104462000</c:v>
                      </c:pt>
                      <c:pt idx="8">
                        <c:v>-3124464000</c:v>
                      </c:pt>
                      <c:pt idx="9">
                        <c:v>-3783664000</c:v>
                      </c:pt>
                      <c:pt idx="10">
                        <c:v>-14311203000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8A7-4C2F-BEB3-7C2D7CF72963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Laits et produits laitiers</c:v>
                      </c:pt>
                      <c:pt idx="1">
                        <c:v>2. Produits d'épicerie</c:v>
                      </c:pt>
                      <c:pt idx="2">
                        <c:v>3. Céréales</c:v>
                      </c:pt>
                      <c:pt idx="3">
                        <c:v>4. Sucre</c:v>
                      </c:pt>
                      <c:pt idx="4">
                        <c:v>7. Animaux vivants et génétique</c:v>
                      </c:pt>
                      <c:pt idx="5">
                        <c:v>6. Viande et produits carnés</c:v>
                      </c:pt>
                      <c:pt idx="6">
                        <c:v>5. Vins et spiritueux</c:v>
                      </c:pt>
                      <c:pt idx="7">
                        <c:v>4. Autres</c:v>
                      </c:pt>
                      <c:pt idx="8">
                        <c:v>3. Pêche et aquaculture</c:v>
                      </c:pt>
                      <c:pt idx="9">
                        <c:v>2. Oléagineux</c:v>
                      </c:pt>
                      <c:pt idx="10">
                        <c:v>1. Fruits et légumes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2644956000</c:v>
                      </c:pt>
                      <c:pt idx="1">
                        <c:v>2927837000</c:v>
                      </c:pt>
                      <c:pt idx="2">
                        <c:v>809379000</c:v>
                      </c:pt>
                      <c:pt idx="3">
                        <c:v>54118000</c:v>
                      </c:pt>
                      <c:pt idx="4">
                        <c:v>-296780000</c:v>
                      </c:pt>
                      <c:pt idx="5">
                        <c:v>1060051000</c:v>
                      </c:pt>
                      <c:pt idx="6">
                        <c:v>-1999469000</c:v>
                      </c:pt>
                      <c:pt idx="7">
                        <c:v>-781758000</c:v>
                      </c:pt>
                      <c:pt idx="8">
                        <c:v>-3139375000</c:v>
                      </c:pt>
                      <c:pt idx="9">
                        <c:v>-3693203000</c:v>
                      </c:pt>
                      <c:pt idx="10">
                        <c:v>-15884540000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8A7-4C2F-BEB3-7C2D7CF72963}"/>
                  </c:ext>
                </c:extLst>
              </c15:ser>
            </c15:filteredBarSeries>
          </c:ext>
        </c:extLst>
      </c:barChart>
      <c:catAx>
        <c:axId val="5056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5864"/>
        <c:crosses val="autoZero"/>
        <c:auto val="1"/>
        <c:lblAlgn val="ctr"/>
        <c:lblOffset val="100"/>
        <c:noMultiLvlLbl val="0"/>
      </c:catAx>
      <c:valAx>
        <c:axId val="505635864"/>
        <c:scaling>
          <c:orientation val="minMax"/>
          <c:max val="5000000000"/>
          <c:min val="-2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782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IAA'!$J$40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Royaume-Uni</c:v>
                </c:pt>
                <c:pt idx="1">
                  <c:v>2. Autriche</c:v>
                </c:pt>
                <c:pt idx="2">
                  <c:v>3. Roumanie</c:v>
                </c:pt>
                <c:pt idx="3">
                  <c:v>4. Suède</c:v>
                </c:pt>
                <c:pt idx="4">
                  <c:v>5. Suisse</c:v>
                </c:pt>
                <c:pt idx="5">
                  <c:v>8. France</c:v>
                </c:pt>
                <c:pt idx="6">
                  <c:v>5. Italie</c:v>
                </c:pt>
                <c:pt idx="7">
                  <c:v>4. Espagne</c:v>
                </c:pt>
                <c:pt idx="8">
                  <c:v>3. Brésil</c:v>
                </c:pt>
                <c:pt idx="9">
                  <c:v>2. Pologne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IAA'!$J$42:$J$52</c:f>
              <c:numCache>
                <c:formatCode>0</c:formatCode>
                <c:ptCount val="11"/>
                <c:pt idx="0">
                  <c:v>2846023000</c:v>
                </c:pt>
                <c:pt idx="1">
                  <c:v>955362000</c:v>
                </c:pt>
                <c:pt idx="2">
                  <c:v>908694000</c:v>
                </c:pt>
                <c:pt idx="3">
                  <c:v>983771000</c:v>
                </c:pt>
                <c:pt idx="4">
                  <c:v>843885000</c:v>
                </c:pt>
                <c:pt idx="5">
                  <c:v>229752000</c:v>
                </c:pt>
                <c:pt idx="6">
                  <c:v>-2590104000</c:v>
                </c:pt>
                <c:pt idx="7">
                  <c:v>-3503194000</c:v>
                </c:pt>
                <c:pt idx="8">
                  <c:v>-2964694000</c:v>
                </c:pt>
                <c:pt idx="9">
                  <c:v>-2905843000</c:v>
                </c:pt>
                <c:pt idx="10">
                  <c:v>-6252838000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B0-4F82-9C2C-1D2C17443E74}"/>
            </c:ext>
          </c:extLst>
        </c:ser>
        <c:ser>
          <c:idx val="10"/>
          <c:order val="7"/>
          <c:tx>
            <c:strRef>
              <c:f>'Balance commerciale IAA'!$K$40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Royaume-Uni</c:v>
                </c:pt>
                <c:pt idx="1">
                  <c:v>2. Autriche</c:v>
                </c:pt>
                <c:pt idx="2">
                  <c:v>3. Roumanie</c:v>
                </c:pt>
                <c:pt idx="3">
                  <c:v>4. Suède</c:v>
                </c:pt>
                <c:pt idx="4">
                  <c:v>5. Suisse</c:v>
                </c:pt>
                <c:pt idx="5">
                  <c:v>8. France</c:v>
                </c:pt>
                <c:pt idx="6">
                  <c:v>5. Italie</c:v>
                </c:pt>
                <c:pt idx="7">
                  <c:v>4. Espagne</c:v>
                </c:pt>
                <c:pt idx="8">
                  <c:v>3. Brésil</c:v>
                </c:pt>
                <c:pt idx="9">
                  <c:v>2. Pologne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IAA'!$K$42:$K$52</c:f>
              <c:numCache>
                <c:formatCode>0</c:formatCode>
                <c:ptCount val="11"/>
                <c:pt idx="0">
                  <c:v>3034273000</c:v>
                </c:pt>
                <c:pt idx="1">
                  <c:v>962939000</c:v>
                </c:pt>
                <c:pt idx="2">
                  <c:v>1041912000</c:v>
                </c:pt>
                <c:pt idx="3">
                  <c:v>1070087000</c:v>
                </c:pt>
                <c:pt idx="4">
                  <c:v>886097000</c:v>
                </c:pt>
                <c:pt idx="5">
                  <c:v>207729000</c:v>
                </c:pt>
                <c:pt idx="6">
                  <c:v>-2094675000</c:v>
                </c:pt>
                <c:pt idx="7">
                  <c:v>-3440397000</c:v>
                </c:pt>
                <c:pt idx="8">
                  <c:v>-4030030000</c:v>
                </c:pt>
                <c:pt idx="9">
                  <c:v>-3780600000</c:v>
                </c:pt>
                <c:pt idx="10">
                  <c:v>-6517844000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B0-4F82-9C2C-1D2C17443E74}"/>
            </c:ext>
          </c:extLst>
        </c:ser>
        <c:ser>
          <c:idx val="11"/>
          <c:order val="8"/>
          <c:tx>
            <c:strRef>
              <c:f>'Balance commerciale IAA'!$L$40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Royaume-Uni</c:v>
                </c:pt>
                <c:pt idx="1">
                  <c:v>2. Autriche</c:v>
                </c:pt>
                <c:pt idx="2">
                  <c:v>3. Roumanie</c:v>
                </c:pt>
                <c:pt idx="3">
                  <c:v>4. Suède</c:v>
                </c:pt>
                <c:pt idx="4">
                  <c:v>5. Suisse</c:v>
                </c:pt>
                <c:pt idx="5">
                  <c:v>8. France</c:v>
                </c:pt>
                <c:pt idx="6">
                  <c:v>5. Italie</c:v>
                </c:pt>
                <c:pt idx="7">
                  <c:v>4. Espagne</c:v>
                </c:pt>
                <c:pt idx="8">
                  <c:v>3. Brésil</c:v>
                </c:pt>
                <c:pt idx="9">
                  <c:v>2. Pologne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IAA'!$L$42:$L$52</c:f>
              <c:numCache>
                <c:formatCode>0</c:formatCode>
                <c:ptCount val="11"/>
                <c:pt idx="0">
                  <c:v>3650910000</c:v>
                </c:pt>
                <c:pt idx="1">
                  <c:v>1165575000</c:v>
                </c:pt>
                <c:pt idx="2">
                  <c:v>1049729000</c:v>
                </c:pt>
                <c:pt idx="3">
                  <c:v>1192067000</c:v>
                </c:pt>
                <c:pt idx="4">
                  <c:v>1028964000</c:v>
                </c:pt>
                <c:pt idx="5">
                  <c:v>552878000</c:v>
                </c:pt>
                <c:pt idx="6">
                  <c:v>-2220413000</c:v>
                </c:pt>
                <c:pt idx="7">
                  <c:v>-3754398000</c:v>
                </c:pt>
                <c:pt idx="8">
                  <c:v>-3024060000</c:v>
                </c:pt>
                <c:pt idx="9">
                  <c:v>-4936973000</c:v>
                </c:pt>
                <c:pt idx="10">
                  <c:v>-7042829000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B0-4F82-9C2C-1D2C17443E74}"/>
            </c:ext>
          </c:extLst>
        </c:ser>
        <c:ser>
          <c:idx val="12"/>
          <c:order val="9"/>
          <c:tx>
            <c:strRef>
              <c:f>'Balance commerciale IAA'!$M$40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IAA'!$C$42:$C$52</c:f>
              <c:strCache>
                <c:ptCount val="11"/>
                <c:pt idx="0">
                  <c:v>1. Royaume-Uni</c:v>
                </c:pt>
                <c:pt idx="1">
                  <c:v>2. Autriche</c:v>
                </c:pt>
                <c:pt idx="2">
                  <c:v>3. Roumanie</c:v>
                </c:pt>
                <c:pt idx="3">
                  <c:v>4. Suède</c:v>
                </c:pt>
                <c:pt idx="4">
                  <c:v>5. Suisse</c:v>
                </c:pt>
                <c:pt idx="5">
                  <c:v>8. France</c:v>
                </c:pt>
                <c:pt idx="6">
                  <c:v>5. Italie</c:v>
                </c:pt>
                <c:pt idx="7">
                  <c:v>4. Espagne</c:v>
                </c:pt>
                <c:pt idx="8">
                  <c:v>3. Brésil</c:v>
                </c:pt>
                <c:pt idx="9">
                  <c:v>2. Pologne</c:v>
                </c:pt>
                <c:pt idx="10">
                  <c:v>1. Pays-Bas</c:v>
                </c:pt>
              </c:strCache>
            </c:strRef>
          </c:cat>
          <c:val>
            <c:numRef>
              <c:f>'Balance commerciale IAA'!$M$42:$M$52</c:f>
              <c:numCache>
                <c:formatCode>0</c:formatCode>
                <c:ptCount val="11"/>
                <c:pt idx="0">
                  <c:v>3938831000</c:v>
                </c:pt>
                <c:pt idx="1">
                  <c:v>1391175000</c:v>
                </c:pt>
                <c:pt idx="2">
                  <c:v>1302518000</c:v>
                </c:pt>
                <c:pt idx="3">
                  <c:v>1226735000</c:v>
                </c:pt>
                <c:pt idx="4">
                  <c:v>1203670000</c:v>
                </c:pt>
                <c:pt idx="5">
                  <c:v>784773000</c:v>
                </c:pt>
                <c:pt idx="6">
                  <c:v>-2139195000</c:v>
                </c:pt>
                <c:pt idx="7">
                  <c:v>-3802614000</c:v>
                </c:pt>
                <c:pt idx="8">
                  <c:v>-4025118000</c:v>
                </c:pt>
                <c:pt idx="9">
                  <c:v>-4599471000</c:v>
                </c:pt>
                <c:pt idx="10">
                  <c:v>-8525968000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B0-4F82-9C2C-1D2C17443E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5631944"/>
        <c:axId val="50563233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IAA'!$D$40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Royaume-Uni</c:v>
                      </c:pt>
                      <c:pt idx="1">
                        <c:v>2. Autriche</c:v>
                      </c:pt>
                      <c:pt idx="2">
                        <c:v>3. Roumanie</c:v>
                      </c:pt>
                      <c:pt idx="3">
                        <c:v>4. Suède</c:v>
                      </c:pt>
                      <c:pt idx="4">
                        <c:v>5. Suisse</c:v>
                      </c:pt>
                      <c:pt idx="5">
                        <c:v>8. France</c:v>
                      </c:pt>
                      <c:pt idx="6">
                        <c:v>5. Italie</c:v>
                      </c:pt>
                      <c:pt idx="7">
                        <c:v>4. Espagne</c:v>
                      </c:pt>
                      <c:pt idx="8">
                        <c:v>3. Brésil</c:v>
                      </c:pt>
                      <c:pt idx="9">
                        <c:v>2. Pologne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IAA'!$D$42:$D$52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3286520000</c:v>
                      </c:pt>
                      <c:pt idx="1">
                        <c:v>1540900000</c:v>
                      </c:pt>
                      <c:pt idx="2">
                        <c:v>542010000</c:v>
                      </c:pt>
                      <c:pt idx="3">
                        <c:v>1030114000</c:v>
                      </c:pt>
                      <c:pt idx="4">
                        <c:v>398750000</c:v>
                      </c:pt>
                      <c:pt idx="5">
                        <c:v>-248349000</c:v>
                      </c:pt>
                      <c:pt idx="6">
                        <c:v>-693834000</c:v>
                      </c:pt>
                      <c:pt idx="7">
                        <c:v>-2537472000</c:v>
                      </c:pt>
                      <c:pt idx="8">
                        <c:v>-3398821000</c:v>
                      </c:pt>
                      <c:pt idx="9">
                        <c:v>-965450000</c:v>
                      </c:pt>
                      <c:pt idx="10">
                        <c:v>-5962969000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E4B0-4F82-9C2C-1D2C17443E74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IAA'!$E$40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Royaume-Uni</c:v>
                      </c:pt>
                      <c:pt idx="1">
                        <c:v>2. Autriche</c:v>
                      </c:pt>
                      <c:pt idx="2">
                        <c:v>3. Roumanie</c:v>
                      </c:pt>
                      <c:pt idx="3">
                        <c:v>4. Suède</c:v>
                      </c:pt>
                      <c:pt idx="4">
                        <c:v>5. Suisse</c:v>
                      </c:pt>
                      <c:pt idx="5">
                        <c:v>8. France</c:v>
                      </c:pt>
                      <c:pt idx="6">
                        <c:v>5. Italie</c:v>
                      </c:pt>
                      <c:pt idx="7">
                        <c:v>4. Espagne</c:v>
                      </c:pt>
                      <c:pt idx="8">
                        <c:v>3. Brésil</c:v>
                      </c:pt>
                      <c:pt idx="9">
                        <c:v>2. Pologne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IAA'!$E$42:$E$52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3091417000</c:v>
                      </c:pt>
                      <c:pt idx="1">
                        <c:v>1478865000</c:v>
                      </c:pt>
                      <c:pt idx="2">
                        <c:v>495065000</c:v>
                      </c:pt>
                      <c:pt idx="3">
                        <c:v>983643000</c:v>
                      </c:pt>
                      <c:pt idx="4">
                        <c:v>419089000</c:v>
                      </c:pt>
                      <c:pt idx="5">
                        <c:v>-177244000</c:v>
                      </c:pt>
                      <c:pt idx="6">
                        <c:v>-815396000</c:v>
                      </c:pt>
                      <c:pt idx="7">
                        <c:v>-2599122000</c:v>
                      </c:pt>
                      <c:pt idx="8">
                        <c:v>-2875152000</c:v>
                      </c:pt>
                      <c:pt idx="9">
                        <c:v>-924117000</c:v>
                      </c:pt>
                      <c:pt idx="10">
                        <c:v>-6226260000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4B0-4F82-9C2C-1D2C17443E74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IAA'!$F$40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Royaume-Uni</c:v>
                      </c:pt>
                      <c:pt idx="1">
                        <c:v>2. Autriche</c:v>
                      </c:pt>
                      <c:pt idx="2">
                        <c:v>3. Roumanie</c:v>
                      </c:pt>
                      <c:pt idx="3">
                        <c:v>4. Suède</c:v>
                      </c:pt>
                      <c:pt idx="4">
                        <c:v>5. Suisse</c:v>
                      </c:pt>
                      <c:pt idx="5">
                        <c:v>8. France</c:v>
                      </c:pt>
                      <c:pt idx="6">
                        <c:v>5. Italie</c:v>
                      </c:pt>
                      <c:pt idx="7">
                        <c:v>4. Espagne</c:v>
                      </c:pt>
                      <c:pt idx="8">
                        <c:v>3. Brésil</c:v>
                      </c:pt>
                      <c:pt idx="9">
                        <c:v>2. Pologne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IAA'!$F$42:$F$52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3223630000</c:v>
                      </c:pt>
                      <c:pt idx="1">
                        <c:v>1443909000</c:v>
                      </c:pt>
                      <c:pt idx="2">
                        <c:v>581067000</c:v>
                      </c:pt>
                      <c:pt idx="3">
                        <c:v>1020633000</c:v>
                      </c:pt>
                      <c:pt idx="4">
                        <c:v>486469000</c:v>
                      </c:pt>
                      <c:pt idx="5">
                        <c:v>-9403000</c:v>
                      </c:pt>
                      <c:pt idx="6">
                        <c:v>-888857000</c:v>
                      </c:pt>
                      <c:pt idx="7">
                        <c:v>-2720734000</c:v>
                      </c:pt>
                      <c:pt idx="8">
                        <c:v>-2614033000</c:v>
                      </c:pt>
                      <c:pt idx="9">
                        <c:v>-1281214000</c:v>
                      </c:pt>
                      <c:pt idx="10">
                        <c:v>-6514982000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4B0-4F82-9C2C-1D2C17443E74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IAA'!$G$40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Royaume-Uni</c:v>
                      </c:pt>
                      <c:pt idx="1">
                        <c:v>2. Autriche</c:v>
                      </c:pt>
                      <c:pt idx="2">
                        <c:v>3. Roumanie</c:v>
                      </c:pt>
                      <c:pt idx="3">
                        <c:v>4. Suède</c:v>
                      </c:pt>
                      <c:pt idx="4">
                        <c:v>5. Suisse</c:v>
                      </c:pt>
                      <c:pt idx="5">
                        <c:v>8. France</c:v>
                      </c:pt>
                      <c:pt idx="6">
                        <c:v>5. Italie</c:v>
                      </c:pt>
                      <c:pt idx="7">
                        <c:v>4. Espagne</c:v>
                      </c:pt>
                      <c:pt idx="8">
                        <c:v>3. Brésil</c:v>
                      </c:pt>
                      <c:pt idx="9">
                        <c:v>2. Pologne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IAA'!$G$42:$G$52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3118673000</c:v>
                      </c:pt>
                      <c:pt idx="1">
                        <c:v>1408827000</c:v>
                      </c:pt>
                      <c:pt idx="2">
                        <c:v>527230000</c:v>
                      </c:pt>
                      <c:pt idx="3">
                        <c:v>1127081000</c:v>
                      </c:pt>
                      <c:pt idx="4">
                        <c:v>523429000</c:v>
                      </c:pt>
                      <c:pt idx="5">
                        <c:v>193065000</c:v>
                      </c:pt>
                      <c:pt idx="6">
                        <c:v>-1044530000</c:v>
                      </c:pt>
                      <c:pt idx="7">
                        <c:v>-2867757000</c:v>
                      </c:pt>
                      <c:pt idx="8">
                        <c:v>-2416428000</c:v>
                      </c:pt>
                      <c:pt idx="9">
                        <c:v>-2156986000</c:v>
                      </c:pt>
                      <c:pt idx="10">
                        <c:v>-6970432000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4B0-4F82-9C2C-1D2C17443E74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IAA'!$H$40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Royaume-Uni</c:v>
                      </c:pt>
                      <c:pt idx="1">
                        <c:v>2. Autriche</c:v>
                      </c:pt>
                      <c:pt idx="2">
                        <c:v>3. Roumanie</c:v>
                      </c:pt>
                      <c:pt idx="3">
                        <c:v>4. Suède</c:v>
                      </c:pt>
                      <c:pt idx="4">
                        <c:v>5. Suisse</c:v>
                      </c:pt>
                      <c:pt idx="5">
                        <c:v>8. France</c:v>
                      </c:pt>
                      <c:pt idx="6">
                        <c:v>5. Italie</c:v>
                      </c:pt>
                      <c:pt idx="7">
                        <c:v>4. Espagne</c:v>
                      </c:pt>
                      <c:pt idx="8">
                        <c:v>3. Brésil</c:v>
                      </c:pt>
                      <c:pt idx="9">
                        <c:v>2. Pologne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IAA'!$H$42:$H$52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3066184000</c:v>
                      </c:pt>
                      <c:pt idx="1">
                        <c:v>1303098000</c:v>
                      </c:pt>
                      <c:pt idx="2">
                        <c:v>816985000</c:v>
                      </c:pt>
                      <c:pt idx="3">
                        <c:v>1076909000</c:v>
                      </c:pt>
                      <c:pt idx="4">
                        <c:v>542582000</c:v>
                      </c:pt>
                      <c:pt idx="5">
                        <c:v>136239000</c:v>
                      </c:pt>
                      <c:pt idx="6">
                        <c:v>-1150028000</c:v>
                      </c:pt>
                      <c:pt idx="7">
                        <c:v>-2843693000</c:v>
                      </c:pt>
                      <c:pt idx="8">
                        <c:v>-2201478000</c:v>
                      </c:pt>
                      <c:pt idx="9">
                        <c:v>-2447614000</c:v>
                      </c:pt>
                      <c:pt idx="10">
                        <c:v>-7100090000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E4B0-4F82-9C2C-1D2C17443E74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IAA'!$I$40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IAA'!$C$42:$C$52</c15:sqref>
                        </c15:formulaRef>
                      </c:ext>
                    </c:extLst>
                    <c:strCache>
                      <c:ptCount val="11"/>
                      <c:pt idx="0">
                        <c:v>1. Royaume-Uni</c:v>
                      </c:pt>
                      <c:pt idx="1">
                        <c:v>2. Autriche</c:v>
                      </c:pt>
                      <c:pt idx="2">
                        <c:v>3. Roumanie</c:v>
                      </c:pt>
                      <c:pt idx="3">
                        <c:v>4. Suède</c:v>
                      </c:pt>
                      <c:pt idx="4">
                        <c:v>5. Suisse</c:v>
                      </c:pt>
                      <c:pt idx="5">
                        <c:v>8. France</c:v>
                      </c:pt>
                      <c:pt idx="6">
                        <c:v>5. Italie</c:v>
                      </c:pt>
                      <c:pt idx="7">
                        <c:v>4. Espagne</c:v>
                      </c:pt>
                      <c:pt idx="8">
                        <c:v>3. Brésil</c:v>
                      </c:pt>
                      <c:pt idx="9">
                        <c:v>2. Pologne</c:v>
                      </c:pt>
                      <c:pt idx="10">
                        <c:v>1. Pays-Bas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IAA'!$I$42:$I$52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3268765000</c:v>
                      </c:pt>
                      <c:pt idx="1">
                        <c:v>1098258000</c:v>
                      </c:pt>
                      <c:pt idx="2">
                        <c:v>855678000</c:v>
                      </c:pt>
                      <c:pt idx="3">
                        <c:v>883739000</c:v>
                      </c:pt>
                      <c:pt idx="4">
                        <c:v>647904000</c:v>
                      </c:pt>
                      <c:pt idx="5">
                        <c:v>212285000</c:v>
                      </c:pt>
                      <c:pt idx="6">
                        <c:v>-2193670000</c:v>
                      </c:pt>
                      <c:pt idx="7">
                        <c:v>-3610629000</c:v>
                      </c:pt>
                      <c:pt idx="8">
                        <c:v>-2450202000</c:v>
                      </c:pt>
                      <c:pt idx="9">
                        <c:v>-3065685000</c:v>
                      </c:pt>
                      <c:pt idx="10">
                        <c:v>-6895798000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4B0-4F82-9C2C-1D2C17443E74}"/>
                  </c:ext>
                </c:extLst>
              </c15:ser>
            </c15:filteredBarSeries>
          </c:ext>
        </c:extLst>
      </c:barChart>
      <c:catAx>
        <c:axId val="50563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2336"/>
        <c:crosses val="autoZero"/>
        <c:auto val="1"/>
        <c:lblAlgn val="ctr"/>
        <c:lblOffset val="100"/>
        <c:noMultiLvlLbl val="0"/>
      </c:catAx>
      <c:valAx>
        <c:axId val="505632336"/>
        <c:scaling>
          <c:orientation val="minMax"/>
          <c:max val="4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05631944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4294-4A3F-980D-81523581359A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4294-4A3F-980D-81523581359A}"/>
              </c:ext>
            </c:extLst>
          </c:dPt>
          <c:dLbls>
            <c:dLbl>
              <c:idx val="0"/>
              <c:layout>
                <c:manualLayout>
                  <c:x val="-3.9748330964608718E-2"/>
                  <c:y val="-1.223241590214067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800" b="1" i="0" u="none" strike="noStrike" kern="1200" baseline="0">
                        <a:solidFill>
                          <a:srgbClr val="00B05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r>
                      <a:rPr lang="fr-FR" b="1" dirty="0">
                        <a:solidFill>
                          <a:srgbClr val="00FF00"/>
                        </a:solidFill>
                      </a:rPr>
                      <a:t>Importations </a:t>
                    </a:r>
                    <a:r>
                      <a:rPr lang="fr-FR" b="1" dirty="0" smtClean="0">
                        <a:solidFill>
                          <a:srgbClr val="00FF00"/>
                        </a:solidFill>
                      </a:rPr>
                      <a:t>allemandes de </a:t>
                    </a:r>
                    <a:r>
                      <a:rPr lang="fr-FR" b="1" dirty="0">
                        <a:solidFill>
                          <a:srgbClr val="00FF00"/>
                        </a:solidFill>
                      </a:rPr>
                      <a:t>produits agricoles et </a:t>
                    </a:r>
                    <a:r>
                      <a:rPr lang="fr-FR" b="1" dirty="0" smtClean="0">
                        <a:solidFill>
                          <a:srgbClr val="00FF00"/>
                        </a:solidFill>
                      </a:rPr>
                      <a:t>agro-alimentaires</a:t>
                    </a:r>
                    <a:r>
                      <a:rPr lang="fr-FR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543D7058-E78C-443E-9BBF-94786C80ADC5}" type="VALUE">
                      <a:rPr lang="fr-FR" b="1" baseline="0">
                        <a:solidFill>
                          <a:srgbClr val="00FF0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[VALEUR]</a:t>
                    </a:fld>
                    <a:endParaRPr lang="fr-FR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800" b="1" i="0" u="none" strike="noStrike" kern="1200" baseline="0">
                      <a:solidFill>
                        <a:srgbClr val="00B05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13915331214048"/>
                      <c:h val="0.1932721712538226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294-4A3F-980D-81523581359A}"/>
                </c:ext>
              </c:extLst>
            </c:dLbl>
            <c:dLbl>
              <c:idx val="1"/>
              <c:layout>
                <c:manualLayout>
                  <c:x val="0.49685315900020938"/>
                  <c:y val="-4.077471967380239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bg1"/>
                        </a:solidFill>
                      </a:rPr>
                      <a:t>Autres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 importations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12B3D263-5ED2-4947-A9A3-E99EABFFCA78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294-4A3F-980D-815235813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'Import. IAA'!$C$31:$C$33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  <c:extLst/>
            </c:strRef>
          </c:cat>
          <c:val>
            <c:numRef>
              <c:f>'Import. IAA'!$M$31:$M$33</c:f>
              <c:numCache>
                <c:formatCode>0%</c:formatCode>
                <c:ptCount val="2"/>
                <c:pt idx="0">
                  <c:v>0.10962211250837336</c:v>
                </c:pt>
                <c:pt idx="1">
                  <c:v>0.89037788749162661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4294-4A3F-980D-815235813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5"/>
          <c:order val="5"/>
          <c:tx>
            <c:strRef>
              <c:f>'Import. IAA'!$C$45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C4-415F-A83B-ABEB8DE2E3F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C4-415F-A83B-ABEB8DE2E3F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C4-415F-A83B-ABEB8DE2E3F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0C4-415F-A83B-ABEB8DE2E3F7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IAA'!$J$45:$M$45</c:f>
              <c:numCache>
                <c:formatCode>0</c:formatCode>
                <c:ptCount val="4"/>
                <c:pt idx="0">
                  <c:v>6522304000</c:v>
                </c:pt>
                <c:pt idx="1">
                  <c:v>7528440000</c:v>
                </c:pt>
                <c:pt idx="2">
                  <c:v>7627607000</c:v>
                </c:pt>
                <c:pt idx="3">
                  <c:v>7325825000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C4-415F-A83B-ABEB8DE2E3F7}"/>
            </c:ext>
          </c:extLst>
        </c:ser>
        <c:ser>
          <c:idx val="11"/>
          <c:order val="11"/>
          <c:tx>
            <c:strRef>
              <c:f>'Import. IAA'!#REF!</c:f>
              <c:strCache>
                <c:ptCount val="1"/>
                <c:pt idx="0">
                  <c:v>#REF!</c:v>
                </c:pt>
              </c:strCache>
              <c:extLst xmlns:c15="http://schemas.microsoft.com/office/drawing/2012/chart"/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'[2]Import. IAA'!$M$38:$P$38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  <c:extLst/>
            </c:numRef>
          </c:cat>
          <c:val>
            <c:numRef>
              <c:f>'Import. IAA'!#REF!</c:f>
              <c:extLst xmlns:c15="http://schemas.microsoft.com/office/drawing/2012/chart"/>
            </c:numRef>
          </c:val>
          <c:extLst>
            <c:ext xmlns:c16="http://schemas.microsoft.com/office/drawing/2014/chart" uri="{C3380CC4-5D6E-409C-BE32-E72D297353CC}">
              <c16:uniqueId val="{00000009-90C4-415F-A83B-ABEB8DE2E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7"/>
        <c:axId val="498288728"/>
        <c:axId val="4982883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IAA'!$C$39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IAA'!$J$39:$M$39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98244909000</c:v>
                      </c:pt>
                      <c:pt idx="1">
                        <c:v>117457529000</c:v>
                      </c:pt>
                      <c:pt idx="2">
                        <c:v>119551978000</c:v>
                      </c:pt>
                      <c:pt idx="3">
                        <c:v>124813834000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90C4-415F-A83B-ABEB8DE2E3F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IAA'!$C$41</c15:sqref>
                        </c15:formulaRef>
                      </c:ext>
                    </c:extLst>
                    <c:strCache>
                      <c:ptCount val="1"/>
                      <c:pt idx="0">
                        <c:v>Pays-Bas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C-90C4-415F-A83B-ABEB8DE2E3F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0E-90C4-415F-A83B-ABEB8DE2E3F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0-90C4-415F-A83B-ABEB8DE2E3F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2-90C4-415F-A83B-ABEB8DE2E3F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IAA'!$J$45:$M$45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6522304000</c:v>
                      </c:pt>
                      <c:pt idx="1">
                        <c:v>7528440000</c:v>
                      </c:pt>
                      <c:pt idx="2">
                        <c:v>7627607000</c:v>
                      </c:pt>
                      <c:pt idx="3">
                        <c:v>7325825000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3-90C4-415F-A83B-ABEB8DE2E3F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IAA'!$C$42</c15:sqref>
                        </c15:formulaRef>
                      </c:ext>
                    </c:extLst>
                    <c:strCache>
                      <c:ptCount val="1"/>
                      <c:pt idx="0">
                        <c:v>Pologne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IAA'!$J$42:$M$42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8481161000</c:v>
                      </c:pt>
                      <c:pt idx="1">
                        <c:v>10727863000</c:v>
                      </c:pt>
                      <c:pt idx="2">
                        <c:v>12266973000</c:v>
                      </c:pt>
                      <c:pt idx="3">
                        <c:v>12291973000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90C4-415F-A83B-ABEB8DE2E3F7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IAA'!$C$43</c15:sqref>
                        </c15:formulaRef>
                      </c:ext>
                    </c:extLst>
                    <c:strCache>
                      <c:ptCount val="1"/>
                      <c:pt idx="0">
                        <c:v>Italie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IAA'!$J$43:$M$43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8260838000</c:v>
                      </c:pt>
                      <c:pt idx="1">
                        <c:v>9007158000</c:v>
                      </c:pt>
                      <c:pt idx="2">
                        <c:v>9396712000</c:v>
                      </c:pt>
                      <c:pt idx="3">
                        <c:v>9625411000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90C4-415F-A83B-ABEB8DE2E3F7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IAA'!$C$44</c15:sqref>
                        </c15:formulaRef>
                      </c:ext>
                    </c:extLst>
                    <c:strCache>
                      <c:ptCount val="1"/>
                      <c:pt idx="0">
                        <c:v>Espagne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IAA'!$J$44:$M$44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6491319000</c:v>
                      </c:pt>
                      <c:pt idx="1">
                        <c:v>6891344000</c:v>
                      </c:pt>
                      <c:pt idx="2">
                        <c:v>7655284000</c:v>
                      </c:pt>
                      <c:pt idx="3">
                        <c:v>7676369000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90C4-415F-A83B-ABEB8DE2E3F7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IAA'!$C$46</c15:sqref>
                        </c15:formulaRef>
                      </c:ext>
                    </c:extLst>
                    <c:strCache>
                      <c:ptCount val="1"/>
                      <c:pt idx="0">
                        <c:v>Belgique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IAA'!$J$46:$M$46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4655531000</c:v>
                      </c:pt>
                      <c:pt idx="1">
                        <c:v>5401143000</c:v>
                      </c:pt>
                      <c:pt idx="2">
                        <c:v>6026243000</c:v>
                      </c:pt>
                      <c:pt idx="3">
                        <c:v>6295191000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90C4-415F-A83B-ABEB8DE2E3F7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IAA'!$C$47</c15:sqref>
                        </c15:formulaRef>
                      </c:ext>
                    </c:extLst>
                    <c:strCache>
                      <c:ptCount val="1"/>
                      <c:pt idx="0">
                        <c:v>Autriche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IAA'!$J$47:$M$47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4460812000</c:v>
                      </c:pt>
                      <c:pt idx="1">
                        <c:v>5398301000</c:v>
                      </c:pt>
                      <c:pt idx="2">
                        <c:v>5713509000</c:v>
                      </c:pt>
                      <c:pt idx="3">
                        <c:v>5651230000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90C4-415F-A83B-ABEB8DE2E3F7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IAA'!$C$48</c15:sqref>
                        </c15:formulaRef>
                      </c:ext>
                    </c:extLst>
                    <c:strCache>
                      <c:ptCount val="1"/>
                      <c:pt idx="0">
                        <c:v>Brésil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IAA'!$J$48:$M$48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3142892000</c:v>
                      </c:pt>
                      <c:pt idx="1">
                        <c:v>4240528000</c:v>
                      </c:pt>
                      <c:pt idx="2">
                        <c:v>3217192000</c:v>
                      </c:pt>
                      <c:pt idx="3">
                        <c:v>4230728000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90C4-415F-A83B-ABEB8DE2E3F7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IAA'!$C$49</c15:sqref>
                        </c15:formulaRef>
                      </c:ext>
                    </c:extLst>
                    <c:strCache>
                      <c:ptCount val="1"/>
                      <c:pt idx="0">
                        <c:v>Danemark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IAA'!$J$49:$M$49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3356693000</c:v>
                      </c:pt>
                      <c:pt idx="1">
                        <c:v>3853320000</c:v>
                      </c:pt>
                      <c:pt idx="2">
                        <c:v>4104361000</c:v>
                      </c:pt>
                      <c:pt idx="3">
                        <c:v>3969481000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90C4-415F-A83B-ABEB8DE2E3F7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IAA'!$C$50</c15:sqref>
                        </c15:formulaRef>
                      </c:ext>
                    </c:extLst>
                    <c:strCache>
                      <c:ptCount val="1"/>
                      <c:pt idx="0">
                        <c:v>États-Unis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tx2">
                        <a:lumMod val="20000"/>
                        <a:lumOff val="8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C-90C4-415F-A83B-ABEB8DE2E3F7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1E-90C4-415F-A83B-ABEB8DE2E3F7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tx2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0-90C4-415F-A83B-ABEB8DE2E3F7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rgbClr val="FF0000"/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>
                    <c:ext xmlns:c16="http://schemas.microsoft.com/office/drawing/2014/chart" uri="{C3380CC4-5D6E-409C-BE32-E72D297353CC}">
                      <c16:uniqueId val="{00000022-90C4-415F-A83B-ABEB8DE2E3F7}"/>
                    </c:ext>
                  </c:extLst>
                </c:dPt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IAA'!$J$38:$M$38</c15:sqref>
                        </c15:formulaRef>
                      </c:ext>
                    </c:extLst>
                    <c:strCache>
                      <c:ptCount val="4"/>
                      <c:pt idx="0">
                        <c:v>2021</c:v>
                      </c:pt>
                      <c:pt idx="1">
                        <c:v>2022</c:v>
                      </c:pt>
                      <c:pt idx="2">
                        <c:v>2023</c:v>
                      </c:pt>
                      <c:pt idx="3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IAA'!$J$50:$M$50</c15:sqref>
                        </c15:formulaRef>
                      </c:ext>
                    </c:extLst>
                    <c:numCache>
                      <c:formatCode>0</c:formatCode>
                      <c:ptCount val="4"/>
                      <c:pt idx="0">
                        <c:v>2483670000</c:v>
                      </c:pt>
                      <c:pt idx="1">
                        <c:v>3211551000</c:v>
                      </c:pt>
                      <c:pt idx="2">
                        <c:v>3305531000</c:v>
                      </c:pt>
                      <c:pt idx="3">
                        <c:v>3062468000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23-90C4-415F-A83B-ABEB8DE2E3F7}"/>
                  </c:ext>
                </c:extLst>
              </c15:ser>
            </c15:filteredBarSeries>
          </c:ext>
        </c:extLst>
      </c:barChart>
      <c:catAx>
        <c:axId val="49828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288336"/>
        <c:crosses val="autoZero"/>
        <c:auto val="1"/>
        <c:lblAlgn val="ctr"/>
        <c:lblOffset val="100"/>
        <c:noMultiLvlLbl val="0"/>
      </c:catAx>
      <c:valAx>
        <c:axId val="498288336"/>
        <c:scaling>
          <c:orientation val="minMax"/>
          <c:max val="800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828872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0.07477</cdr:x>
      <cdr:y>0.35494</cdr:y>
    </cdr:from>
    <cdr:to>
      <cdr:x>0.98992</cdr:x>
      <cdr:y>0.3557</cdr:y>
    </cdr:to>
    <cdr:cxnSp macro="">
      <cdr:nvCxnSpPr>
        <cdr:cNvPr id="2" name="Connecteur droit 1"/>
        <cdr:cNvCxnSpPr/>
      </cdr:nvCxnSpPr>
      <cdr:spPr>
        <a:xfrm xmlns:a="http://schemas.openxmlformats.org/drawingml/2006/main" flipV="1">
          <a:off x="886637" y="1634994"/>
          <a:ext cx="10852218" cy="350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0.81654</cdr:x>
      <cdr:y>0.11747</cdr:y>
    </cdr:from>
    <cdr:to>
      <cdr:x>1</cdr:x>
      <cdr:y>0.73719</cdr:y>
    </cdr:to>
    <cdr:sp macro="" textlink="">
      <cdr:nvSpPr>
        <cdr:cNvPr id="2" name="ZoneTexte 9"/>
        <cdr:cNvSpPr txBox="1"/>
      </cdr:nvSpPr>
      <cdr:spPr>
        <a:xfrm xmlns:a="http://schemas.openxmlformats.org/drawingml/2006/main">
          <a:off x="3242635" y="449468"/>
          <a:ext cx="728554" cy="23710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+ 1 %    </a:t>
          </a:r>
        </a:p>
        <a:p xmlns:a="http://schemas.openxmlformats.org/drawingml/2006/main">
          <a:endParaRPr lang="fr-FR" sz="1200" b="1" dirty="0" smtClean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                    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- 1 %   </a:t>
          </a:r>
          <a:endParaRPr lang="fr-FR" sz="1200" b="1" dirty="0" smtClean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endParaRPr lang="fr-FR" sz="1200" b="1" dirty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                     </a:t>
          </a:r>
          <a:r>
            <a:rPr lang="fr-FR" sz="1200" b="1" dirty="0">
              <a:solidFill>
                <a:srgbClr val="FF0000"/>
              </a:solidFill>
              <a:latin typeface="Marianne" panose="02000000000000000000" pitchFamily="50" charset="0"/>
            </a:rPr>
            <a:t>- 1 %  </a:t>
          </a:r>
          <a:endParaRPr lang="fr-FR" sz="1200" b="1" dirty="0" smtClean="0">
            <a:solidFill>
              <a:srgbClr val="FF000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         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+ 2 % </a:t>
          </a:r>
          <a:endParaRPr lang="fr-FR" sz="1200" b="1" dirty="0" smtClean="0">
            <a:solidFill>
              <a:srgbClr val="00B050"/>
            </a:solidFill>
            <a:latin typeface="Marianne" panose="02000000000000000000" pitchFamily="50" charset="0"/>
          </a:endParaRPr>
        </a:p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</a:t>
          </a:r>
        </a:p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          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+ 2 %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0.40442</cdr:x>
      <cdr:y>0.59508</cdr:y>
    </cdr:from>
    <cdr:to>
      <cdr:x>0.98875</cdr:x>
      <cdr:y>0.87696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795727" y="2533650"/>
          <a:ext cx="6929327" cy="1200150"/>
        </a:xfrm>
        <a:prstGeom xmlns:a="http://schemas.openxmlformats.org/drawingml/2006/main" prst="rect">
          <a:avLst/>
        </a:prstGeom>
        <a:solidFill xmlns:a="http://schemas.openxmlformats.org/drawingml/2006/main">
          <a:srgbClr val="C00000">
            <a:alpha val="20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0.08585</cdr:x>
      <cdr:y>0.03154</cdr:y>
    </cdr:from>
    <cdr:to>
      <cdr:x>1</cdr:x>
      <cdr:y>0.14221</cdr:y>
    </cdr:to>
    <cdr:sp macro="" textlink="">
      <cdr:nvSpPr>
        <cdr:cNvPr id="2" name="ZoneTexte 15"/>
        <cdr:cNvSpPr txBox="1"/>
      </cdr:nvSpPr>
      <cdr:spPr>
        <a:xfrm xmlns:a="http://schemas.openxmlformats.org/drawingml/2006/main">
          <a:off x="1017452" y="146594"/>
          <a:ext cx="10834576" cy="5143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+ 32 %          </a:t>
          </a:r>
          <a:r>
            <a:rPr lang="fr-FR" sz="1100" b="1" dirty="0" smtClean="0">
              <a:solidFill>
                <a:srgbClr val="00B050"/>
              </a:solidFill>
              <a:latin typeface="Marianne" panose="02000000000000000000" pitchFamily="50" charset="0"/>
            </a:rPr>
            <a:t>  </a:t>
          </a:r>
          <a:r>
            <a:rPr lang="fr-FR" sz="1100" b="1" dirty="0">
              <a:solidFill>
                <a:srgbClr val="00B050"/>
              </a:solidFill>
              <a:latin typeface="Marianne" panose="02000000000000000000" pitchFamily="50" charset="0"/>
            </a:rPr>
            <a:t>+ 6 %           </a:t>
          </a:r>
          <a:r>
            <a:rPr lang="fr-FR" sz="1100" b="1" dirty="0" smtClean="0">
              <a:solidFill>
                <a:srgbClr val="00B050"/>
              </a:solidFill>
              <a:latin typeface="Marianne" panose="02000000000000000000" pitchFamily="50" charset="0"/>
            </a:rPr>
            <a:t>      </a:t>
          </a:r>
          <a:r>
            <a:rPr lang="fr-FR" sz="1100" b="1" dirty="0">
              <a:solidFill>
                <a:srgbClr val="FF0000"/>
              </a:solidFill>
              <a:latin typeface="Marianne" panose="02000000000000000000" pitchFamily="50" charset="0"/>
            </a:rPr>
            <a:t>- 9 %</a:t>
          </a:r>
          <a:r>
            <a:rPr lang="fr-FR" sz="1100" b="1" baseline="0" dirty="0">
              <a:solidFill>
                <a:srgbClr val="FF0000"/>
              </a:solidFill>
              <a:latin typeface="Marianne" panose="02000000000000000000" pitchFamily="50" charset="0"/>
            </a:rPr>
            <a:t>             </a:t>
          </a:r>
          <a:r>
            <a:rPr lang="fr-FR" sz="1100" b="1" baseline="0" dirty="0" smtClean="0">
              <a:solidFill>
                <a:srgbClr val="FF0000"/>
              </a:solidFill>
              <a:latin typeface="Marianne" panose="02000000000000000000" pitchFamily="50" charset="0"/>
            </a:rPr>
            <a:t>     </a:t>
          </a:r>
          <a:r>
            <a:rPr lang="fr-FR" sz="1100" b="1" baseline="0" dirty="0" smtClean="0">
              <a:solidFill>
                <a:srgbClr val="00B050"/>
              </a:solidFill>
              <a:latin typeface="Marianne" panose="02000000000000000000" pitchFamily="50" charset="0"/>
            </a:rPr>
            <a:t>+ </a:t>
          </a:r>
          <a:r>
            <a:rPr lang="fr-FR" sz="1100" b="1" baseline="0" dirty="0">
              <a:solidFill>
                <a:srgbClr val="00B050"/>
              </a:solidFill>
              <a:latin typeface="Marianne" panose="02000000000000000000" pitchFamily="50" charset="0"/>
            </a:rPr>
            <a:t>9 %           </a:t>
          </a:r>
          <a:r>
            <a:rPr lang="fr-FR" sz="1100" b="1" baseline="0" dirty="0" smtClean="0">
              <a:solidFill>
                <a:srgbClr val="00B050"/>
              </a:solidFill>
              <a:latin typeface="Marianne" panose="02000000000000000000" pitchFamily="50" charset="0"/>
            </a:rPr>
            <a:t>   </a:t>
          </a:r>
          <a:r>
            <a:rPr lang="fr-FR" sz="1100" b="1" baseline="0" dirty="0">
              <a:solidFill>
                <a:srgbClr val="00B050"/>
              </a:solidFill>
              <a:latin typeface="Marianne" panose="02000000000000000000" pitchFamily="50" charset="0"/>
            </a:rPr>
            <a:t>+ 59 %        </a:t>
          </a:r>
          <a:r>
            <a:rPr lang="fr-FR" sz="1100" b="1" baseline="0" dirty="0" smtClean="0">
              <a:solidFill>
                <a:srgbClr val="00B050"/>
              </a:solidFill>
              <a:latin typeface="Marianne" panose="02000000000000000000" pitchFamily="50" charset="0"/>
            </a:rPr>
            <a:t>          + </a:t>
          </a:r>
          <a:r>
            <a:rPr lang="fr-FR" sz="1100" b="1" baseline="0" dirty="0">
              <a:solidFill>
                <a:srgbClr val="00B050"/>
              </a:solidFill>
              <a:latin typeface="Marianne" panose="02000000000000000000" pitchFamily="50" charset="0"/>
            </a:rPr>
            <a:t>7 %           </a:t>
          </a:r>
          <a:r>
            <a:rPr lang="fr-FR" sz="1100" b="1" baseline="0" dirty="0" smtClean="0">
              <a:solidFill>
                <a:srgbClr val="00B050"/>
              </a:solidFill>
              <a:latin typeface="Marianne" panose="02000000000000000000" pitchFamily="50" charset="0"/>
            </a:rPr>
            <a:t>        </a:t>
          </a:r>
          <a:r>
            <a:rPr lang="fr-FR" sz="1100" b="1" baseline="0" dirty="0">
              <a:solidFill>
                <a:srgbClr val="FF0000"/>
              </a:solidFill>
              <a:latin typeface="Marianne" panose="02000000000000000000" pitchFamily="50" charset="0"/>
            </a:rPr>
            <a:t>- 14 %           </a:t>
          </a:r>
          <a:r>
            <a:rPr lang="fr-FR" sz="1100" b="1" baseline="0" dirty="0" smtClean="0">
              <a:solidFill>
                <a:srgbClr val="FF0000"/>
              </a:solidFill>
              <a:latin typeface="Marianne" panose="02000000000000000000" pitchFamily="50" charset="0"/>
            </a:rPr>
            <a:t>  </a:t>
          </a:r>
          <a:r>
            <a:rPr lang="fr-FR" sz="1100" b="1" baseline="0" dirty="0">
              <a:solidFill>
                <a:srgbClr val="00B050"/>
              </a:solidFill>
              <a:latin typeface="Marianne" panose="02000000000000000000" pitchFamily="50" charset="0"/>
            </a:rPr>
            <a:t>+ 51 %         </a:t>
          </a:r>
          <a:r>
            <a:rPr lang="fr-FR" sz="1100" b="1" baseline="0" dirty="0" smtClean="0">
              <a:solidFill>
                <a:srgbClr val="00B050"/>
              </a:solidFill>
              <a:latin typeface="Marianne" panose="02000000000000000000" pitchFamily="50" charset="0"/>
            </a:rPr>
            <a:t>        </a:t>
          </a:r>
          <a:r>
            <a:rPr lang="fr-FR" sz="1100" b="1" baseline="0" dirty="0">
              <a:solidFill>
                <a:srgbClr val="00B050"/>
              </a:solidFill>
              <a:latin typeface="Marianne" panose="02000000000000000000" pitchFamily="50" charset="0"/>
            </a:rPr>
            <a:t>+ 2 %       </a:t>
          </a:r>
          <a:r>
            <a:rPr lang="fr-FR" sz="1100" b="1" baseline="0" dirty="0" smtClean="0">
              <a:solidFill>
                <a:srgbClr val="00B050"/>
              </a:solidFill>
              <a:latin typeface="Marianne" panose="02000000000000000000" pitchFamily="50" charset="0"/>
            </a:rPr>
            <a:t>           </a:t>
          </a:r>
          <a:r>
            <a:rPr lang="fr-FR" sz="1100" b="1" baseline="0" dirty="0">
              <a:solidFill>
                <a:srgbClr val="00B050"/>
              </a:solidFill>
              <a:latin typeface="Marianne" panose="02000000000000000000" pitchFamily="50" charset="0"/>
            </a:rPr>
            <a:t>+ 8 %             + 19 %</a:t>
          </a:r>
          <a:endParaRPr lang="fr-FR" sz="11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0.07844</cdr:x>
      <cdr:y>0.02235</cdr:y>
    </cdr:from>
    <cdr:to>
      <cdr:x>0.99192</cdr:x>
      <cdr:y>0.07609</cdr:y>
    </cdr:to>
    <cdr:sp macro="" textlink="">
      <cdr:nvSpPr>
        <cdr:cNvPr id="4" name="ZoneTexte 12"/>
        <cdr:cNvSpPr txBox="1"/>
      </cdr:nvSpPr>
      <cdr:spPr>
        <a:xfrm xmlns:a="http://schemas.openxmlformats.org/drawingml/2006/main">
          <a:off x="929643" y="115199"/>
          <a:ext cx="10826591" cy="27702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+ 1 %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      - 1 %                 - 1 %    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2 %              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2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%        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    + 6 %                + 1  %             </a:t>
          </a:r>
          <a:r>
            <a:rPr lang="fr-FR" sz="1200" b="1" dirty="0" smtClean="0">
              <a:solidFill>
                <a:srgbClr val="FF0000"/>
              </a:solidFill>
              <a:latin typeface="Marianne" panose="02000000000000000000" pitchFamily="50" charset="0"/>
            </a:rPr>
            <a:t>- 19 %               - 3 %           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+</a:t>
          </a:r>
          <a:r>
            <a:rPr lang="fr-FR" sz="1200" b="1" dirty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r>
            <a:rPr lang="fr-FR" sz="1200" b="1" dirty="0" smtClean="0">
              <a:solidFill>
                <a:srgbClr val="00B050"/>
              </a:solidFill>
              <a:latin typeface="Marianne" panose="02000000000000000000" pitchFamily="50" charset="0"/>
            </a:rPr>
            <a:t>14 %              + 10 %</a:t>
          </a:r>
          <a:r>
            <a:rPr lang="fr-FR" sz="1200" b="1" i="1" dirty="0" smtClean="0">
              <a:solidFill>
                <a:srgbClr val="00B050"/>
              </a:solidFill>
              <a:latin typeface="Marianne" panose="02000000000000000000" pitchFamily="50" charset="0"/>
            </a:rPr>
            <a:t> </a:t>
          </a:r>
          <a:endParaRPr lang="fr-FR" sz="1200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  <cdr:relSizeAnchor xmlns:cdr="http://schemas.openxmlformats.org/drawingml/2006/chartDrawing">
    <cdr:from>
      <cdr:x>0.14247</cdr:x>
      <cdr:y>0.13883</cdr:y>
    </cdr:from>
    <cdr:to>
      <cdr:x>0.23007</cdr:x>
      <cdr:y>0.89379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688544" y="715636"/>
          <a:ext cx="1038237" cy="3891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8575">
          <a:solidFill>
            <a:srgbClr val="FF0000"/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fr-FR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05/09/2025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Les échanges de produits agricoles et agro-alimentaires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Les échanges de produits agricoles et agro-alimentaires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0674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8787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Les échanges de produits agricoles et agro-alimentaires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Les échanges de produits agricoles et agro-alimentaires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31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Allemagne– Les échanges de produits agricoles et agro-alimentaires Source : douane allemande, d’après Trade Data Monitor, données 2024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Allemagne– Les échanges de produits agricoles et agro-alimentaires Source : douane allemande,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60" r:id="rId5"/>
    <p:sldLayoutId id="2147483654" r:id="rId6"/>
    <p:sldLayoutId id="2147483659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svg"/><Relationship Id="rId5" Type="http://schemas.openxmlformats.org/officeDocument/2006/relationships/image" Target="../media/image9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02594" y="4060273"/>
            <a:ext cx="3586812" cy="781694"/>
          </a:xfrm>
        </p:spPr>
        <p:txBody>
          <a:bodyPr>
            <a:normAutofit/>
          </a:bodyPr>
          <a:lstStyle/>
          <a:p>
            <a:r>
              <a:rPr lang="fr-FR" dirty="0" smtClean="0"/>
              <a:t>Allemagne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467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66797" y="175505"/>
            <a:ext cx="11858404" cy="401386"/>
          </a:xfrm>
        </p:spPr>
        <p:txBody>
          <a:bodyPr/>
          <a:lstStyle/>
          <a:p>
            <a:r>
              <a:rPr lang="fr-FR" dirty="0"/>
              <a:t>Balance commerciale par pays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2"/>
            <a:ext cx="11858404" cy="954444"/>
          </a:xfrm>
        </p:spPr>
        <p:txBody>
          <a:bodyPr>
            <a:normAutofit/>
          </a:bodyPr>
          <a:lstStyle/>
          <a:p>
            <a:r>
              <a:rPr lang="fr-FR" b="0" dirty="0" smtClean="0"/>
              <a:t>Balances </a:t>
            </a:r>
            <a:r>
              <a:rPr lang="fr-FR" b="0" dirty="0" smtClean="0">
                <a:solidFill>
                  <a:srgbClr val="C4D69E"/>
                </a:solidFill>
              </a:rPr>
              <a:t>excédentaires </a:t>
            </a:r>
            <a:r>
              <a:rPr lang="fr-FR" b="0" dirty="0"/>
              <a:t>: </a:t>
            </a:r>
            <a:r>
              <a:rPr lang="fr-FR" b="0" dirty="0" smtClean="0"/>
              <a:t>Royaume-Uni (1</a:t>
            </a:r>
            <a:r>
              <a:rPr lang="fr-FR" b="0" baseline="30000" dirty="0" smtClean="0"/>
              <a:t>er</a:t>
            </a:r>
            <a:r>
              <a:rPr lang="fr-FR" b="0" dirty="0" smtClean="0"/>
              <a:t>), France (8</a:t>
            </a:r>
            <a:r>
              <a:rPr lang="fr-FR" b="0" baseline="30000" dirty="0" smtClean="0"/>
              <a:t>e</a:t>
            </a:r>
            <a:r>
              <a:rPr lang="fr-FR" b="0" dirty="0" smtClean="0"/>
              <a:t>).</a:t>
            </a:r>
            <a:endParaRPr lang="fr-FR" b="0" dirty="0"/>
          </a:p>
          <a:p>
            <a:r>
              <a:rPr lang="fr-FR" b="0" dirty="0" smtClean="0"/>
              <a:t>Balance </a:t>
            </a:r>
            <a:r>
              <a:rPr lang="fr-FR" b="0" dirty="0" smtClean="0">
                <a:solidFill>
                  <a:srgbClr val="E8A3A3"/>
                </a:solidFill>
              </a:rPr>
              <a:t>déficitaire</a:t>
            </a:r>
            <a:r>
              <a:rPr lang="fr-FR" b="0" dirty="0" smtClean="0"/>
              <a:t> </a:t>
            </a:r>
            <a:r>
              <a:rPr lang="fr-FR" b="0" dirty="0"/>
              <a:t>: </a:t>
            </a:r>
            <a:r>
              <a:rPr lang="fr-FR" b="0" dirty="0" smtClean="0"/>
              <a:t>Pays-Bas (1</a:t>
            </a:r>
            <a:r>
              <a:rPr lang="fr-FR" b="0" baseline="30000" dirty="0" smtClean="0"/>
              <a:t>er</a:t>
            </a:r>
            <a:r>
              <a:rPr lang="fr-FR" b="0" dirty="0" smtClean="0"/>
              <a:t>).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755461"/>
              </p:ext>
            </p:extLst>
          </p:nvPr>
        </p:nvGraphicFramePr>
        <p:xfrm>
          <a:off x="166798" y="2020388"/>
          <a:ext cx="11858403" cy="401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942975" y="3136107"/>
            <a:ext cx="10953750" cy="23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972664" y="3136107"/>
            <a:ext cx="4924062" cy="2378868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942974" y="2181225"/>
            <a:ext cx="6029689" cy="954882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962650" y="2178844"/>
            <a:ext cx="1010014" cy="954882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02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sp>
        <p:nvSpPr>
          <p:cNvPr id="9" name="Flèche droite 8"/>
          <p:cNvSpPr/>
          <p:nvPr/>
        </p:nvSpPr>
        <p:spPr>
          <a:xfrm>
            <a:off x="66144" y="3523377"/>
            <a:ext cx="327171" cy="227072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315" y="1115846"/>
            <a:ext cx="11405369" cy="462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9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449977" y="4483546"/>
            <a:ext cx="6922498" cy="680040"/>
          </a:xfrm>
        </p:spPr>
        <p:txBody>
          <a:bodyPr>
            <a:normAutofit/>
          </a:bodyPr>
          <a:lstStyle/>
          <a:p>
            <a:r>
              <a:rPr lang="fr-FR" dirty="0" smtClean="0"/>
              <a:t>L’Allemagne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1289762"/>
              </p:ext>
            </p:extLst>
          </p:nvPr>
        </p:nvGraphicFramePr>
        <p:xfrm>
          <a:off x="6777566" y="3266228"/>
          <a:ext cx="6390218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49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</a:t>
            </a:r>
            <a:r>
              <a:rPr lang="fr-FR" dirty="0"/>
              <a:t>Les échanges de produits agricoles et agro-alimentaires 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allemande </a:t>
            </a:r>
            <a:r>
              <a:rPr lang="fr-FR" i="1" dirty="0"/>
              <a:t>(diagrammes 1 et 2) et française (diagramme 3), 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</a:t>
            </a:r>
            <a:r>
              <a:rPr lang="fr-FR" dirty="0" smtClean="0"/>
              <a:t>franco-allemands </a:t>
            </a:r>
            <a:r>
              <a:rPr lang="fr-FR" dirty="0"/>
              <a:t>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Baisse de 4 % entre 2023 et 2024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+ 9 %</a:t>
            </a:r>
          </a:p>
          <a:p>
            <a:r>
              <a:rPr lang="fr-FR" dirty="0" smtClean="0"/>
              <a:t>Laits et produits laitiers : - 2 %</a:t>
            </a:r>
          </a:p>
          <a:p>
            <a:r>
              <a:rPr lang="fr-FR" dirty="0" smtClean="0"/>
              <a:t>Vins et spiritueux : - 8 %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llemands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e</a:t>
            </a:r>
            <a:r>
              <a:rPr lang="fr-FR" dirty="0" smtClean="0"/>
              <a:t>uropéens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llemandes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fr-FR" dirty="0" smtClean="0"/>
              <a:t>Taux de variation 2024/2023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674985"/>
              </p:ext>
            </p:extLst>
          </p:nvPr>
        </p:nvGraphicFramePr>
        <p:xfrm>
          <a:off x="163714" y="1847850"/>
          <a:ext cx="3934635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880398"/>
              </p:ext>
            </p:extLst>
          </p:nvPr>
        </p:nvGraphicFramePr>
        <p:xfrm>
          <a:off x="4131563" y="1847850"/>
          <a:ext cx="3934634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aphique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6077673"/>
              </p:ext>
            </p:extLst>
          </p:nvPr>
        </p:nvGraphicFramePr>
        <p:xfrm>
          <a:off x="8054013" y="1650791"/>
          <a:ext cx="3971189" cy="382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871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allemande </a:t>
            </a:r>
            <a:r>
              <a:rPr lang="fr-FR" dirty="0"/>
              <a:t>avec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Vue de l’Allemagne, la balance est excédentaire avec la France et l’excédent progresse. </a:t>
            </a:r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932831"/>
              </p:ext>
            </p:extLst>
          </p:nvPr>
        </p:nvGraphicFramePr>
        <p:xfrm>
          <a:off x="166798" y="1393869"/>
          <a:ext cx="11858404" cy="471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890588" y="3652838"/>
            <a:ext cx="11010900" cy="47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54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</a:t>
            </a:r>
            <a:r>
              <a:rPr lang="fr-FR" dirty="0" smtClean="0"/>
              <a:t>allemande avec </a:t>
            </a:r>
            <a:r>
              <a:rPr lang="fr-FR" dirty="0"/>
              <a:t>la France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960703"/>
          </a:xfrm>
        </p:spPr>
        <p:txBody>
          <a:bodyPr>
            <a:normAutofit/>
          </a:bodyPr>
          <a:lstStyle/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/>
              <a:t>: </a:t>
            </a:r>
            <a:r>
              <a:rPr lang="fr-FR" b="0" i="1" dirty="0" smtClean="0"/>
              <a:t>Produits d’épicerie.</a:t>
            </a:r>
            <a:endParaRPr lang="fr-FR" b="0" i="1" dirty="0"/>
          </a:p>
          <a:p>
            <a:r>
              <a:rPr lang="fr-FR" b="0" dirty="0"/>
              <a:t>1</a:t>
            </a:r>
            <a:r>
              <a:rPr lang="fr-FR" b="0" baseline="30000" dirty="0"/>
              <a:t>er</a:t>
            </a:r>
            <a:r>
              <a:rPr lang="fr-FR" b="0" dirty="0"/>
              <a:t> 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Vins et spiritueux.</a:t>
            </a:r>
            <a:r>
              <a:rPr lang="fr-FR" b="0" dirty="0" smtClean="0"/>
              <a:t> 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898522"/>
              </p:ext>
            </p:extLst>
          </p:nvPr>
        </p:nvGraphicFramePr>
        <p:xfrm>
          <a:off x="166798" y="1800225"/>
          <a:ext cx="11858404" cy="4257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003301" y="1962150"/>
            <a:ext cx="3968749" cy="2387599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1003301" y="4349749"/>
            <a:ext cx="1088866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07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en provenance de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importations de </a:t>
            </a:r>
            <a:r>
              <a:rPr lang="fr-FR" i="1" dirty="0" smtClean="0"/>
              <a:t>Produits d’épicerie </a:t>
            </a:r>
            <a:r>
              <a:rPr lang="fr-FR" dirty="0" smtClean="0"/>
              <a:t>augmentent </a:t>
            </a:r>
            <a:r>
              <a:rPr lang="fr-FR" dirty="0"/>
              <a:t>de </a:t>
            </a:r>
            <a:r>
              <a:rPr lang="fr-FR" dirty="0" smtClean="0"/>
              <a:t>32 </a:t>
            </a:r>
            <a:r>
              <a:rPr lang="fr-FR" dirty="0"/>
              <a:t>% cumulativement sur trois ans.</a:t>
            </a:r>
            <a:r>
              <a:rPr lang="fr-FR" i="1" dirty="0"/>
              <a:t> 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 smtClean="0"/>
              <a:t>Taux de variation cumulée sur 3 ans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848475"/>
              </p:ext>
            </p:extLst>
          </p:nvPr>
        </p:nvGraphicFramePr>
        <p:xfrm>
          <a:off x="173174" y="1430903"/>
          <a:ext cx="11852028" cy="464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574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française,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marchés de la France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9672506" y="473042"/>
            <a:ext cx="2352696" cy="305200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fr-FR" dirty="0"/>
              <a:t>Taux de variation 2024/2023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239516"/>
              </p:ext>
            </p:extLst>
          </p:nvPr>
        </p:nvGraphicFramePr>
        <p:xfrm>
          <a:off x="173174" y="911829"/>
          <a:ext cx="11852028" cy="5154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2099649" y="1447071"/>
            <a:ext cx="577472" cy="3231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Marianne" panose="02000000000000000000" pitchFamily="50" charset="0"/>
              </a:rPr>
              <a:t>2</a:t>
            </a:r>
            <a:r>
              <a:rPr lang="fr-FR" sz="1500" b="1" dirty="0" smtClean="0">
                <a:ln w="22225">
                  <a:noFill/>
                  <a:prstDash val="solid"/>
                </a:ln>
                <a:solidFill>
                  <a:srgbClr val="FF0000"/>
                </a:solidFill>
                <a:latin typeface="Marianne" panose="02000000000000000000" pitchFamily="50" charset="0"/>
              </a:rPr>
              <a:t>e</a:t>
            </a:r>
            <a:endParaRPr lang="fr-FR" sz="1500" b="1" cap="none" spc="0" dirty="0">
              <a:ln w="22225">
                <a:solidFill>
                  <a:srgbClr val="00B050"/>
                </a:solidFill>
                <a:prstDash val="solid"/>
              </a:ln>
              <a:solidFill>
                <a:srgbClr val="FF0000"/>
              </a:solidFill>
              <a:effectLst/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18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139067"/>
              </p:ext>
            </p:extLst>
          </p:nvPr>
        </p:nvGraphicFramePr>
        <p:xfrm>
          <a:off x="166799" y="769143"/>
          <a:ext cx="5929202" cy="4708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2675951"/>
              </p:ext>
            </p:extLst>
          </p:nvPr>
        </p:nvGraphicFramePr>
        <p:xfrm>
          <a:off x="6096001" y="781328"/>
          <a:ext cx="5929201" cy="469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32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5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</a:t>
            </a:r>
          </a:p>
          <a:p>
            <a:r>
              <a:rPr lang="fr-FR" i="1" dirty="0" smtClean="0"/>
              <a:t>Source : Service économique régional de Berlin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macro-économique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643682" y="1042614"/>
            <a:ext cx="8904635" cy="4893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population importante à fort pouvoir d’achat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84 millions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d’habitants en 2024.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par habitant : 52 000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USD en 2024.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première économie de l’Union européenne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base industrielle solide représentant près d’un quart du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PIB en 2024.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Une forte dépendance au commerce international (importations énergétiques, exportations de biens industriels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 en 2024.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Pas encore de retour de la croissance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Croissance du PIB : - 0,3 % (2023), - 0,2 % (2024), 0 % (prévision 2025).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Nouvelle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augmentation des salaires résultant des négociations collectives.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Inflation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en 2024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2,5 %.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 fédérale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1600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Länder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disposent de compétences importantes en matière économique.</a:t>
            </a:r>
            <a:endParaRPr lang="fr-FR" sz="16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34C32B0-D441-4DB7-89D0-CDAC9898B3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469" t="17587" r="20766" b="67139"/>
          <a:stretch/>
        </p:blipFill>
        <p:spPr>
          <a:xfrm>
            <a:off x="713411" y="1427698"/>
            <a:ext cx="1090480" cy="63454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BC040FE-BE89-4674-9266-E4080EA8A9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85"/>
          <a:stretch/>
        </p:blipFill>
        <p:spPr>
          <a:xfrm>
            <a:off x="624347" y="2641344"/>
            <a:ext cx="1179544" cy="87922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98841FC-B119-4F68-94C1-1B67690382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001" t="12747" r="13238" b="16987"/>
          <a:stretch/>
        </p:blipFill>
        <p:spPr>
          <a:xfrm>
            <a:off x="881800" y="4099669"/>
            <a:ext cx="761882" cy="930548"/>
          </a:xfrm>
          <a:prstGeom prst="rect">
            <a:avLst/>
          </a:prstGeom>
        </p:spPr>
      </p:pic>
      <p:pic>
        <p:nvPicPr>
          <p:cNvPr id="11" name="Picture 2" descr="Bundesländer im Online-Check: gute Seiten, schlechte Seiten - Social Media  | politik&amp;kommunikation">
            <a:extLst>
              <a:ext uri="{FF2B5EF4-FFF2-40B4-BE49-F238E27FC236}">
                <a16:creationId xmlns:a16="http://schemas.microsoft.com/office/drawing/2014/main" id="{F4AAAF30-E4DD-4D90-A16F-C34335136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79" t="2664" r="30076" b="1812"/>
          <a:stretch/>
        </p:blipFill>
        <p:spPr bwMode="auto">
          <a:xfrm>
            <a:off x="910604" y="5481581"/>
            <a:ext cx="607027" cy="773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21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</a:t>
            </a:r>
          </a:p>
          <a:p>
            <a:r>
              <a:rPr lang="fr-FR" i="1" dirty="0" smtClean="0"/>
              <a:t>Source : Service économique régional de Berlin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agricole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DC5BCB-0E78-4829-B443-FBCD443DCBF3}"/>
              </a:ext>
            </a:extLst>
          </p:cNvPr>
          <p:cNvSpPr/>
          <p:nvPr/>
        </p:nvSpPr>
        <p:spPr>
          <a:xfrm>
            <a:off x="1517610" y="1779766"/>
            <a:ext cx="10136817" cy="3298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L’Allemagne est le </a:t>
            </a:r>
            <a:r>
              <a:rPr lang="fr-FR" sz="2000" b="1" i="1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2000" b="1" i="1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000" b="1" i="1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producteur agricole de l’Union européenne</a:t>
            </a:r>
            <a:endParaRPr lang="fr-FR" sz="2000" b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Grande diversité régionale des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productions.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Premier producteur européen de lait et de viandes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porcines.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Le secteur agricole continue sa concentration (agrandissement des fermes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Secteur IAA allemand :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16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plus important en Europe (après la France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Un secteur tourné vers les échanges internationaux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Solde commercial agri/agro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déficitaire.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L’Allemagne est à la fois le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fr-FR" sz="16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plus grand exportateur au monde de produits agri/agro et le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FR" sz="1600" baseline="300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plus grand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importateur.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phique 3" descr="Transférer avec un remplissage uni">
            <a:extLst>
              <a:ext uri="{FF2B5EF4-FFF2-40B4-BE49-F238E27FC236}">
                <a16:creationId xmlns:a16="http://schemas.microsoft.com/office/drawing/2014/main" id="{A9070199-6076-4AFF-B6E2-AE6D1255AD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53993" y="4085624"/>
            <a:ext cx="782782" cy="782782"/>
          </a:xfrm>
          <a:prstGeom prst="rect">
            <a:avLst/>
          </a:prstGeom>
        </p:spPr>
      </p:pic>
      <p:pic>
        <p:nvPicPr>
          <p:cNvPr id="14" name="Graphique 13" descr="Plante avec un remplissage uni">
            <a:extLst>
              <a:ext uri="{FF2B5EF4-FFF2-40B4-BE49-F238E27FC236}">
                <a16:creationId xmlns:a16="http://schemas.microsoft.com/office/drawing/2014/main" id="{174D472A-F8D2-4759-8594-DBFDC95E3C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88184" y="24480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4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/>
              <a:t>Source : Service économique régional de Berlin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Tendances de consommation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DC5BCB-0E78-4829-B443-FBCD443DCBF3}"/>
              </a:ext>
            </a:extLst>
          </p:cNvPr>
          <p:cNvSpPr/>
          <p:nvPr/>
        </p:nvSpPr>
        <p:spPr>
          <a:xfrm>
            <a:off x="309091" y="1091697"/>
            <a:ext cx="5570316" cy="4323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Agriculture biologique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600" baseline="300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marché de produits bio en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UE.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Demande en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hausse.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Végétalisation de l’alimentation</a:t>
            </a: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53 %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des Allemands consomment des alternatives végétales à la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viande.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12 % </a:t>
            </a: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sont végétariens ou </a:t>
            </a:r>
            <a:r>
              <a:rPr lang="fr-FR" sz="1600" dirty="0" err="1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végans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Produits « Bien-être » à composition spécifique et labels nutritionnels</a:t>
            </a:r>
            <a:endParaRPr lang="fr-FR" sz="2000" b="1" dirty="0">
              <a:solidFill>
                <a:srgbClr val="0B648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Haute teneur en protéines, sans gluten, sans lactose,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etc.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 err="1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Nutri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-score.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BB6E8B-755F-49BE-A0AE-C06A8D389929}"/>
              </a:ext>
            </a:extLst>
          </p:cNvPr>
          <p:cNvSpPr/>
          <p:nvPr/>
        </p:nvSpPr>
        <p:spPr>
          <a:xfrm>
            <a:off x="6574466" y="1091697"/>
            <a:ext cx="5218437" cy="486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 err="1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Régionalité</a:t>
            </a:r>
            <a:endParaRPr lang="fr-FR" sz="2000" b="1" i="1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Au sens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large.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600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Notion de terroir (IGP / AOP / AOC) moins visible qu’en </a:t>
            </a:r>
            <a:r>
              <a:rPr lang="fr-FR" sz="1600" dirty="0" smtClean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France.</a:t>
            </a:r>
            <a:endParaRPr lang="fr-FR" sz="16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Labels « sans OGM 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Commerce équitable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Bien-être animal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Prêt-à-manger</a:t>
            </a:r>
            <a:endParaRPr lang="fr-FR" sz="2000" b="1" i="1" dirty="0">
              <a:solidFill>
                <a:srgbClr val="0B6482"/>
              </a:solidFill>
              <a:latin typeface="Marianne" panose="02000000000000000000" pitchFamily="50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b="1" i="1" dirty="0">
              <a:solidFill>
                <a:srgbClr val="0B6482"/>
              </a:solidFill>
              <a:latin typeface="Marianne" panose="02000000000000000000" pitchFamily="50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b="1" i="1" dirty="0">
              <a:solidFill>
                <a:srgbClr val="0B6482"/>
              </a:solidFill>
              <a:latin typeface="Marianne" panose="02000000000000000000" pitchFamily="50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i="1" dirty="0">
                <a:solidFill>
                  <a:srgbClr val="0B6482"/>
                </a:solidFill>
                <a:latin typeface="Marianne" panose="02000000000000000000" pitchFamily="50" charset="0"/>
                <a:cs typeface="Times New Roman" panose="02020603050405020304" pitchFamily="18" charset="0"/>
              </a:rPr>
              <a:t>Le coût reste un facteur essentiel d’arbitrage (grande place du discount)</a:t>
            </a:r>
            <a:endParaRPr lang="fr-FR" sz="2000" dirty="0">
              <a:solidFill>
                <a:srgbClr val="0B6482"/>
              </a:solidFill>
              <a:latin typeface="Marianne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phique 2" descr="Avertissement avec un remplissage uni">
            <a:extLst>
              <a:ext uri="{FF2B5EF4-FFF2-40B4-BE49-F238E27FC236}">
                <a16:creationId xmlns:a16="http://schemas.microsoft.com/office/drawing/2014/main" id="{B7FF499E-C227-40A6-9A9B-3C3BBA0F28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660066" y="495515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449977" y="4483546"/>
            <a:ext cx="6892834" cy="680040"/>
          </a:xfrm>
        </p:spPr>
        <p:txBody>
          <a:bodyPr>
            <a:normAutofit/>
          </a:bodyPr>
          <a:lstStyle/>
          <a:p>
            <a:r>
              <a:rPr lang="fr-FR" dirty="0" smtClean="0"/>
              <a:t>L’Allemagne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904278"/>
              </p:ext>
            </p:extLst>
          </p:nvPr>
        </p:nvGraphicFramePr>
        <p:xfrm>
          <a:off x="6705017" y="3237653"/>
          <a:ext cx="6341006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34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</a:t>
            </a:r>
            <a:r>
              <a:rPr lang="fr-FR" dirty="0"/>
              <a:t>Les échanges de produits agricoles et agro-alimentaires </a:t>
            </a:r>
            <a:endParaRPr lang="fr-FR" dirty="0" smtClean="0"/>
          </a:p>
          <a:p>
            <a:r>
              <a:rPr lang="fr-FR" i="1" dirty="0" smtClean="0"/>
              <a:t>Source </a:t>
            </a:r>
            <a:r>
              <a:rPr lang="fr-FR" i="1" dirty="0"/>
              <a:t>: douane </a:t>
            </a:r>
            <a:r>
              <a:rPr lang="fr-FR" i="1" dirty="0" smtClean="0"/>
              <a:t>allemande,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Les échanges agricoles et agro-alimentaires en un coup d’œil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4 %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Produits d’épicerie : + 19 %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Fruits et légumes : + 6 %</a:t>
            </a:r>
          </a:p>
          <a:p>
            <a:r>
              <a:rPr lang="fr-FR" dirty="0" smtClean="0"/>
              <a:t>Viande et produits carnés : - 1 %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Union européenne : + 1 %</a:t>
            </a:r>
          </a:p>
          <a:p>
            <a:r>
              <a:rPr lang="fr-FR" dirty="0" smtClean="0"/>
              <a:t>Pays-Bas : + 6 %</a:t>
            </a:r>
          </a:p>
          <a:p>
            <a:r>
              <a:rPr lang="fr-FR" dirty="0" smtClean="0"/>
              <a:t>Italie : + 2 %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 smtClean="0"/>
              <a:t>allemands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e l’Allemagne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allemandes</a:t>
            </a:r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108102"/>
              </p:ext>
            </p:extLst>
          </p:nvPr>
        </p:nvGraphicFramePr>
        <p:xfrm>
          <a:off x="163714" y="1872343"/>
          <a:ext cx="3934635" cy="3472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906587"/>
              </p:ext>
            </p:extLst>
          </p:nvPr>
        </p:nvGraphicFramePr>
        <p:xfrm>
          <a:off x="4131563" y="1872342"/>
          <a:ext cx="3934634" cy="347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8076069"/>
              </p:ext>
            </p:extLst>
          </p:nvPr>
        </p:nvGraphicFramePr>
        <p:xfrm>
          <a:off x="8066197" y="1872341"/>
          <a:ext cx="3959005" cy="347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76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Un déficit qui s’accentue depuis 10 ans, mais l’Allemagne reste un exportateur </a:t>
            </a:r>
            <a:r>
              <a:rPr lang="fr-FR" b="0" dirty="0" smtClean="0"/>
              <a:t>majeur.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572467"/>
              </p:ext>
            </p:extLst>
          </p:nvPr>
        </p:nvGraphicFramePr>
        <p:xfrm>
          <a:off x="166798" y="1393871"/>
          <a:ext cx="11858404" cy="460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769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Allemagne– Les échanges de produits agricoles et agro-alimentaires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Balance commerciale par poste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876067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</a:t>
            </a:r>
            <a:r>
              <a:rPr lang="fr-FR" b="0" dirty="0">
                <a:solidFill>
                  <a:srgbClr val="C4D69E"/>
                </a:solidFill>
              </a:rPr>
              <a:t>excédentaire </a:t>
            </a:r>
            <a:r>
              <a:rPr lang="fr-FR" b="0" dirty="0"/>
              <a:t>: </a:t>
            </a:r>
            <a:r>
              <a:rPr lang="fr-FR" b="0" i="1" dirty="0" smtClean="0"/>
              <a:t>Laits et produits laitiers.</a:t>
            </a:r>
            <a:endParaRPr lang="fr-FR" b="0" i="1" dirty="0"/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</a:t>
            </a:r>
            <a:r>
              <a:rPr lang="fr-FR" b="0" dirty="0"/>
              <a:t>poste </a:t>
            </a:r>
            <a:r>
              <a:rPr lang="fr-FR" b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déficitaire</a:t>
            </a:r>
            <a:r>
              <a:rPr lang="fr-FR" b="0" dirty="0"/>
              <a:t> : </a:t>
            </a:r>
            <a:r>
              <a:rPr lang="fr-FR" b="0" i="1" dirty="0" smtClean="0"/>
              <a:t>Fruits et légumes.</a:t>
            </a:r>
            <a:r>
              <a:rPr lang="fr-FR" b="0" dirty="0" smtClean="0"/>
              <a:t> </a:t>
            </a:r>
            <a:endParaRPr lang="fr-FR" b="0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475592"/>
              </p:ext>
            </p:extLst>
          </p:nvPr>
        </p:nvGraphicFramePr>
        <p:xfrm>
          <a:off x="166798" y="1872343"/>
          <a:ext cx="11858404" cy="4197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968120" y="2043112"/>
            <a:ext cx="3865137" cy="691377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833257" y="2734490"/>
            <a:ext cx="7062652" cy="282157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968120" y="2734489"/>
            <a:ext cx="10927789" cy="1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13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1036</Words>
  <Application>Microsoft Office PowerPoint</Application>
  <PresentationFormat>Grand écran</PresentationFormat>
  <Paragraphs>143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Malgun Gothic Semilight</vt:lpstr>
      <vt:lpstr>Arial</vt:lpstr>
      <vt:lpstr>Calibri</vt:lpstr>
      <vt:lpstr>Marianne</vt:lpstr>
      <vt:lpstr>Times New Roman</vt:lpstr>
      <vt:lpstr>Wingdings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75</cp:revision>
  <dcterms:created xsi:type="dcterms:W3CDTF">2025-04-03T15:40:27Z</dcterms:created>
  <dcterms:modified xsi:type="dcterms:W3CDTF">2025-09-05T13:58:18Z</dcterms:modified>
</cp:coreProperties>
</file>