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3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4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2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00FF00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7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Feuille_de_calcul_Microsoft_Excel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2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500" b="1" noProof="0" dirty="0">
                <a:solidFill>
                  <a:srgbClr val="0B6482"/>
                </a:solidFill>
                <a:latin typeface="Marianne" panose="02000000000000000000" pitchFamily="50" charset="0"/>
              </a:rPr>
              <a:t>C</a:t>
            </a:r>
            <a:r>
              <a:rPr lang="fr-FR" sz="1500" b="1" baseline="0" noProof="0" dirty="0">
                <a:solidFill>
                  <a:srgbClr val="0B6482"/>
                </a:solidFill>
                <a:latin typeface="Marianne" panose="02000000000000000000" pitchFamily="50" charset="0"/>
              </a:rPr>
              <a:t>roissance du PIB en 2024 (en %) </a:t>
            </a:r>
            <a:endParaRPr lang="fr-FR" sz="1500" b="1" noProof="0" dirty="0">
              <a:solidFill>
                <a:srgbClr val="0B6482"/>
              </a:solidFill>
              <a:latin typeface="Marianne" panose="02000000000000000000" pitchFamily="50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9.2399146256838205E-2"/>
          <c:y val="0.12742697901291392"/>
          <c:w val="0.86350500951607168"/>
          <c:h val="0.743479891123208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C69-4940-BA20-2A68056A888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C69-4940-BA20-2A68056A888E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C69-4940-BA20-2A68056A888E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C69-4940-BA20-2A68056A888E}"/>
              </c:ext>
            </c:extLst>
          </c:dPt>
          <c:dPt>
            <c:idx val="16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C69-4940-BA20-2A68056A888E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C69-4940-BA20-2A68056A888E}"/>
              </c:ext>
            </c:extLst>
          </c:dPt>
          <c:dPt>
            <c:idx val="19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C69-4940-BA20-2A68056A888E}"/>
              </c:ext>
            </c:extLst>
          </c:dPt>
          <c:dPt>
            <c:idx val="20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AC69-4940-BA20-2A68056A888E}"/>
              </c:ext>
            </c:extLst>
          </c:dPt>
          <c:dPt>
            <c:idx val="23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AC69-4940-BA20-2A68056A888E}"/>
              </c:ext>
            </c:extLst>
          </c:dPt>
          <c:dPt>
            <c:idx val="26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AC69-4940-BA20-2A68056A888E}"/>
              </c:ext>
            </c:extLst>
          </c:dPt>
          <c:dLbls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C69-4940-BA20-2A68056A888E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C69-4940-BA20-2A68056A888E}"/>
                </c:ext>
              </c:extLst>
            </c:dLbl>
            <c:dLbl>
              <c:idx val="1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C69-4940-BA20-2A68056A888E}"/>
                </c:ext>
              </c:extLst>
            </c:dLbl>
            <c:dLbl>
              <c:idx val="1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C69-4940-BA20-2A68056A888E}"/>
                </c:ext>
              </c:extLst>
            </c:dLbl>
            <c:dLbl>
              <c:idx val="19"/>
              <c:layout>
                <c:manualLayout>
                  <c:x val="2.1451615627586441E-2"/>
                  <c:y val="-4.199268864306082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C69-4940-BA20-2A68056A888E}"/>
                </c:ext>
              </c:extLst>
            </c:dLbl>
            <c:dLbl>
              <c:idx val="2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C69-4940-BA20-2A68056A888E}"/>
                </c:ext>
              </c:extLst>
            </c:dLbl>
            <c:dLbl>
              <c:idx val="24"/>
              <c:layout>
                <c:manualLayout>
                  <c:x val="6.6738359730268926E-2"/>
                  <c:y val="5.039122637167291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2"/>
                        </a:solidFill>
                      </a:rPr>
                      <a:t>-0,2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AC69-4940-BA20-2A68056A88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Feuil1!$A$2:$A$31</c:f>
              <c:strCache>
                <c:ptCount val="30"/>
                <c:pt idx="0">
                  <c:v>Malte</c:v>
                </c:pt>
                <c:pt idx="1">
                  <c:v>Croatie</c:v>
                </c:pt>
                <c:pt idx="2">
                  <c:v>Danemark</c:v>
                </c:pt>
                <c:pt idx="3">
                  <c:v>Chypre</c:v>
                </c:pt>
                <c:pt idx="4">
                  <c:v>Espagne</c:v>
                </c:pt>
                <c:pt idx="5">
                  <c:v>Pologne</c:v>
                </c:pt>
                <c:pt idx="6">
                  <c:v>États-Unis</c:v>
                </c:pt>
                <c:pt idx="7">
                  <c:v>Bulgarie</c:v>
                </c:pt>
                <c:pt idx="8">
                  <c:v>Lituanie</c:v>
                </c:pt>
                <c:pt idx="9">
                  <c:v>Grèce</c:v>
                </c:pt>
                <c:pt idx="10">
                  <c:v>Slovaquie</c:v>
                </c:pt>
                <c:pt idx="11">
                  <c:v>Portugal</c:v>
                </c:pt>
                <c:pt idx="12">
                  <c:v>Slovénie</c:v>
                </c:pt>
                <c:pt idx="13">
                  <c:v>France</c:v>
                </c:pt>
                <c:pt idx="14">
                  <c:v>Irlande</c:v>
                </c:pt>
                <c:pt idx="15">
                  <c:v>Tchéquie</c:v>
                </c:pt>
                <c:pt idx="16">
                  <c:v>Royaume-Uni</c:v>
                </c:pt>
                <c:pt idx="17">
                  <c:v>UE 27</c:v>
                </c:pt>
                <c:pt idx="18">
                  <c:v>Suède</c:v>
                </c:pt>
                <c:pt idx="19">
                  <c:v>Belgique</c:v>
                </c:pt>
                <c:pt idx="20">
                  <c:v>Zone euro</c:v>
                </c:pt>
                <c:pt idx="21">
                  <c:v>Roumanie</c:v>
                </c:pt>
                <c:pt idx="22">
                  <c:v>Pays-Bas</c:v>
                </c:pt>
                <c:pt idx="23">
                  <c:v>Italie</c:v>
                </c:pt>
                <c:pt idx="24">
                  <c:v>Hongrie</c:v>
                </c:pt>
                <c:pt idx="25">
                  <c:v>Finlande</c:v>
                </c:pt>
                <c:pt idx="26">
                  <c:v>Allemagne</c:v>
                </c:pt>
                <c:pt idx="27">
                  <c:v>Estonie</c:v>
                </c:pt>
                <c:pt idx="28">
                  <c:v>Lettonie</c:v>
                </c:pt>
                <c:pt idx="29">
                  <c:v>Autriche</c:v>
                </c:pt>
              </c:strCache>
            </c:strRef>
          </c:cat>
          <c:val>
            <c:numRef>
              <c:f>Feuil1!$B$2:$B$31</c:f>
              <c:numCache>
                <c:formatCode>General</c:formatCode>
                <c:ptCount val="30"/>
                <c:pt idx="0">
                  <c:v>6</c:v>
                </c:pt>
                <c:pt idx="1">
                  <c:v>3.8</c:v>
                </c:pt>
                <c:pt idx="2">
                  <c:v>3.6</c:v>
                </c:pt>
                <c:pt idx="3">
                  <c:v>3.4</c:v>
                </c:pt>
                <c:pt idx="4">
                  <c:v>3.2</c:v>
                </c:pt>
                <c:pt idx="5">
                  <c:v>2.9</c:v>
                </c:pt>
                <c:pt idx="6">
                  <c:v>2.8</c:v>
                </c:pt>
                <c:pt idx="7">
                  <c:v>2.8</c:v>
                </c:pt>
                <c:pt idx="8">
                  <c:v>2.7</c:v>
                </c:pt>
                <c:pt idx="9">
                  <c:v>2.2999999999999998</c:v>
                </c:pt>
                <c:pt idx="10">
                  <c:v>2</c:v>
                </c:pt>
                <c:pt idx="11">
                  <c:v>1.9</c:v>
                </c:pt>
                <c:pt idx="12">
                  <c:v>1.6</c:v>
                </c:pt>
                <c:pt idx="13">
                  <c:v>1.2</c:v>
                </c:pt>
                <c:pt idx="14">
                  <c:v>1.2</c:v>
                </c:pt>
                <c:pt idx="15">
                  <c:v>1.1000000000000001</c:v>
                </c:pt>
                <c:pt idx="16">
                  <c:v>1.1000000000000001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0.9</c:v>
                </c:pt>
                <c:pt idx="21">
                  <c:v>0.9</c:v>
                </c:pt>
                <c:pt idx="22">
                  <c:v>0.9</c:v>
                </c:pt>
                <c:pt idx="23">
                  <c:v>0.7</c:v>
                </c:pt>
                <c:pt idx="24">
                  <c:v>0.5</c:v>
                </c:pt>
                <c:pt idx="25">
                  <c:v>-0.1</c:v>
                </c:pt>
                <c:pt idx="26">
                  <c:v>-0.2</c:v>
                </c:pt>
                <c:pt idx="27">
                  <c:v>-0.3</c:v>
                </c:pt>
                <c:pt idx="28">
                  <c:v>-0.4</c:v>
                </c:pt>
                <c:pt idx="29">
                  <c:v>-1.2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AC69-4940-BA20-2A68056A8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7710543"/>
        <c:axId val="697709295"/>
      </c:barChart>
      <c:catAx>
        <c:axId val="697710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97709295"/>
        <c:crosses val="autoZero"/>
        <c:auto val="1"/>
        <c:lblAlgn val="ctr"/>
        <c:lblOffset val="100"/>
        <c:noMultiLvlLbl val="0"/>
      </c:catAx>
      <c:valAx>
        <c:axId val="697709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97710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'Import. IAA'!$C$41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F01-4407-9B4C-3ECB7EF84CF4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F01-4407-9B4C-3ECB7EF84CF4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F01-4407-9B4C-3ECB7EF84CF4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IAA'!$J$41:$M$41</c:f>
              <c:numCache>
                <c:formatCode>0</c:formatCode>
                <c:ptCount val="4"/>
                <c:pt idx="0">
                  <c:v>5144326931</c:v>
                </c:pt>
                <c:pt idx="1">
                  <c:v>6548320293</c:v>
                </c:pt>
                <c:pt idx="2">
                  <c:v>6927134473</c:v>
                </c:pt>
                <c:pt idx="3">
                  <c:v>6608728917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F01-4407-9B4C-3ECB7EF84CF4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'[2]Import.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/>
            </c:numRef>
          </c:cat>
          <c:val>
            <c:numRef>
              <c:f>'Import. IAA'!#REF!</c:f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7-FF01-4407-9B4C-3ECB7EF84C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698534696"/>
        <c:axId val="6985366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IAA'!$C$39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41169992411</c:v>
                      </c:pt>
                      <c:pt idx="1">
                        <c:v>53985523074</c:v>
                      </c:pt>
                      <c:pt idx="2">
                        <c:v>55291748374</c:v>
                      </c:pt>
                      <c:pt idx="3">
                        <c:v>55864173374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8-FF01-4407-9B4C-3ECB7EF84CF4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Pays-Bas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2831234652</c:v>
                      </c:pt>
                      <c:pt idx="1">
                        <c:v>3425951267</c:v>
                      </c:pt>
                      <c:pt idx="2">
                        <c:v>4029112755</c:v>
                      </c:pt>
                      <c:pt idx="3">
                        <c:v>4233859937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FF01-4407-9B4C-3ECB7EF84CF4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IAA'!$C$43</c15:sqref>
                        </c15:formulaRef>
                      </c:ext>
                    </c:extLst>
                    <c:strCache>
                      <c:ptCount val="1"/>
                      <c:pt idx="0">
                        <c:v>Portugal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IAA'!$J$43:$M$43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2567002329</c:v>
                      </c:pt>
                      <c:pt idx="1">
                        <c:v>3263839151</c:v>
                      </c:pt>
                      <c:pt idx="2">
                        <c:v>3586701233</c:v>
                      </c:pt>
                      <c:pt idx="3">
                        <c:v>3987152973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FF01-4407-9B4C-3ECB7EF84CF4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Allemagne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3023576568</c:v>
                      </c:pt>
                      <c:pt idx="1">
                        <c:v>3390328780</c:v>
                      </c:pt>
                      <c:pt idx="2">
                        <c:v>3767917974</c:v>
                      </c:pt>
                      <c:pt idx="3">
                        <c:v>3637886086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FF01-4407-9B4C-3ECB7EF84CF4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IAA'!$C$45</c15:sqref>
                        </c15:formulaRef>
                      </c:ext>
                    </c:extLst>
                    <c:strCache>
                      <c:ptCount val="1"/>
                      <c:pt idx="0">
                        <c:v>Ukraine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D-FF01-4407-9B4C-3ECB7EF84CF4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F-FF01-4407-9B4C-3ECB7EF84CF4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1-FF01-4407-9B4C-3ECB7EF84CF4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3-FF01-4407-9B4C-3ECB7EF84CF4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1026470546</c:v>
                      </c:pt>
                      <c:pt idx="1">
                        <c:v>1890360362</c:v>
                      </c:pt>
                      <c:pt idx="2">
                        <c:v>2645593670</c:v>
                      </c:pt>
                      <c:pt idx="3">
                        <c:v>2971502819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FF01-4407-9B4C-3ECB7EF84CF4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Italie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1929469503</c:v>
                      </c:pt>
                      <c:pt idx="1">
                        <c:v>2379992168</c:v>
                      </c:pt>
                      <c:pt idx="2">
                        <c:v>2651636162</c:v>
                      </c:pt>
                      <c:pt idx="3">
                        <c:v>2916549926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FF01-4407-9B4C-3ECB7EF84CF4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Brésil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2353160458</c:v>
                      </c:pt>
                      <c:pt idx="1">
                        <c:v>3944457386</c:v>
                      </c:pt>
                      <c:pt idx="2">
                        <c:v>2785199153</c:v>
                      </c:pt>
                      <c:pt idx="3">
                        <c:v>2620280590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FF01-4407-9B4C-3ECB7EF84CF4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Maroc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1896534313</c:v>
                      </c:pt>
                      <c:pt idx="1">
                        <c:v>2104286796</c:v>
                      </c:pt>
                      <c:pt idx="2">
                        <c:v>2137895260</c:v>
                      </c:pt>
                      <c:pt idx="3">
                        <c:v>2218727265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FF01-4407-9B4C-3ECB7EF84CF4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États-Unis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1422093364</c:v>
                      </c:pt>
                      <c:pt idx="1">
                        <c:v>1998990288</c:v>
                      </c:pt>
                      <c:pt idx="2">
                        <c:v>2040957167</c:v>
                      </c:pt>
                      <c:pt idx="3">
                        <c:v>2013504221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FF01-4407-9B4C-3ECB7EF84CF4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IAA'!$C$50</c15:sqref>
                        </c15:formulaRef>
                      </c:ext>
                    </c:extLst>
                    <c:strCache>
                      <c:ptCount val="1"/>
                      <c:pt idx="0">
                        <c:v>Belgique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A-FF01-4407-9B4C-3ECB7EF84CF4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C-FF01-4407-9B4C-3ECB7EF84CF4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E-FF01-4407-9B4C-3ECB7EF84CF4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0-FF01-4407-9B4C-3ECB7EF84CF4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IAA'!$J$50:$M$50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1327259305</c:v>
                      </c:pt>
                      <c:pt idx="1">
                        <c:v>1645968113</c:v>
                      </c:pt>
                      <c:pt idx="2">
                        <c:v>1898313210</c:v>
                      </c:pt>
                      <c:pt idx="3">
                        <c:v>1967720149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1-FF01-4407-9B4C-3ECB7EF84CF4}"/>
                  </c:ext>
                </c:extLst>
              </c15:ser>
            </c15:filteredBarSeries>
          </c:ext>
        </c:extLst>
      </c:barChart>
      <c:catAx>
        <c:axId val="698534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98536656"/>
        <c:crosses val="autoZero"/>
        <c:auto val="1"/>
        <c:lblAlgn val="ctr"/>
        <c:lblOffset val="100"/>
        <c:noMultiLvlLbl val="0"/>
      </c:catAx>
      <c:valAx>
        <c:axId val="698536656"/>
        <c:scaling>
          <c:orientation val="minMax"/>
          <c:max val="7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9853469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75-49B4-A29B-BA39CBF9A525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75-49B4-A29B-BA39CBF9A525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C75-49B4-A29B-BA39CBF9A525}"/>
              </c:ext>
            </c:extLst>
          </c:dPt>
          <c:dPt>
            <c:idx val="3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C75-49B4-A29B-BA39CBF9A525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C75-49B4-A29B-BA39CBF9A525}"/>
              </c:ext>
            </c:extLst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C75-49B4-A29B-BA39CBF9A525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C75-49B4-A29B-BA39CBF9A525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C75-49B4-A29B-BA39CBF9A525}"/>
              </c:ext>
            </c:extLst>
          </c:dPt>
          <c:dPt>
            <c:idx val="8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C75-49B4-A29B-BA39CBF9A525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C75-49B4-A29B-BA39CBF9A525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6C75-49B4-A29B-BA39CBF9A52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75-49B4-A29B-BA39CBF9A52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75-49B4-A29B-BA39CBF9A52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75-49B4-A29B-BA39CBF9A52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75-49B4-A29B-BA39CBF9A525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C75-49B4-A29B-BA39CBF9A525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C75-49B4-A29B-BA39CBF9A52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C75-49B4-A29B-BA39CBF9A525}"/>
                </c:ext>
              </c:extLst>
            </c:dLbl>
            <c:dLbl>
              <c:idx val="7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C75-49B4-A29B-BA39CBF9A52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C75-49B4-A29B-BA39CBF9A525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C75-49B4-A29B-BA39CBF9A525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C75-49B4-A29B-BA39CBF9A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TBB'!$C$78:$C$88</c:f>
              <c:strCache>
                <c:ptCount val="11"/>
                <c:pt idx="0">
                  <c:v>Produits d'épicerie</c:v>
                </c:pt>
                <c:pt idx="1">
                  <c:v>Céréales</c:v>
                </c:pt>
                <c:pt idx="2">
                  <c:v>Fruits et légumes</c:v>
                </c:pt>
                <c:pt idx="3">
                  <c:v>Laits et produits laitiers</c:v>
                </c:pt>
                <c:pt idx="4">
                  <c:v>Pêche et aquaculture</c:v>
                </c:pt>
                <c:pt idx="5">
                  <c:v>Sucre</c:v>
                </c:pt>
                <c:pt idx="6">
                  <c:v>Oléagineux</c:v>
                </c:pt>
                <c:pt idx="7">
                  <c:v>Viande et produits carnés</c:v>
                </c:pt>
                <c:pt idx="8">
                  <c:v>Vins et spiritueux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0.1513809359658442</c:v>
                </c:pt>
                <c:pt idx="1">
                  <c:v>0.1255057452676569</c:v>
                </c:pt>
                <c:pt idx="2">
                  <c:v>0.12338367335698663</c:v>
                </c:pt>
                <c:pt idx="3">
                  <c:v>0.10228902584596662</c:v>
                </c:pt>
                <c:pt idx="4">
                  <c:v>6.879951768492247E-2</c:v>
                </c:pt>
                <c:pt idx="5">
                  <c:v>6.1173334248898197E-2</c:v>
                </c:pt>
                <c:pt idx="6">
                  <c:v>5.8690978230662993E-2</c:v>
                </c:pt>
                <c:pt idx="7">
                  <c:v>5.6946322315008645E-2</c:v>
                </c:pt>
                <c:pt idx="8">
                  <c:v>5.1252989228942225E-2</c:v>
                </c:pt>
                <c:pt idx="9">
                  <c:v>4.8946899330051613E-2</c:v>
                </c:pt>
                <c:pt idx="10">
                  <c:v>0.1516305783737445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C75-49B4-A29B-BA39CBF9A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757095954890507"/>
          <c:y val="3.4549904162875698E-2"/>
          <c:w val="0.52917979794706438"/>
          <c:h val="0.672778870228180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françaises'!$C$6:$C$10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françaises'!$J$6:$J$10</c:f>
              <c:numCache>
                <c:formatCode>0</c:formatCode>
                <c:ptCount val="5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1A1F-459F-9812-2E4678A9F8B4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françaises'!$C$6:$C$10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françaises'!$K$6:$K$10</c:f>
              <c:numCache>
                <c:formatCode>0</c:formatCode>
                <c:ptCount val="5"/>
                <c:pt idx="0">
                  <c:v>9104171817</c:v>
                </c:pt>
                <c:pt idx="1">
                  <c:v>8351667487</c:v>
                </c:pt>
                <c:pt idx="2">
                  <c:v>6969101909</c:v>
                </c:pt>
                <c:pt idx="3">
                  <c:v>6720041459</c:v>
                </c:pt>
                <c:pt idx="4">
                  <c:v>5960368389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1A1F-459F-9812-2E4678A9F8B4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françaises'!$C$5:$C$10</c:f>
              <c:strCache>
                <c:ptCount val="6"/>
                <c:pt idx="0">
                  <c:v>Monde</c:v>
                </c:pt>
                <c:pt idx="1">
                  <c:v>Belgique</c:v>
                </c:pt>
                <c:pt idx="2">
                  <c:v>Allemagne</c:v>
                </c:pt>
                <c:pt idx="3">
                  <c:v>Espagne</c:v>
                </c:pt>
                <c:pt idx="4">
                  <c:v>Italie</c:v>
                </c:pt>
                <c:pt idx="5">
                  <c:v>Royaume-Uni</c:v>
                </c:pt>
              </c:strCache>
            </c:strRef>
          </c:cat>
          <c:val>
            <c:numRef>
              <c:f>'Export. françaises'!$L$6:$L$10</c:f>
              <c:numCache>
                <c:formatCode>0</c:formatCode>
                <c:ptCount val="5"/>
                <c:pt idx="0">
                  <c:v>9084604612</c:v>
                </c:pt>
                <c:pt idx="1">
                  <c:v>8780594206</c:v>
                </c:pt>
                <c:pt idx="2">
                  <c:v>7182747231</c:v>
                </c:pt>
                <c:pt idx="3">
                  <c:v>6927932555</c:v>
                </c:pt>
                <c:pt idx="4">
                  <c:v>6286041163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1A1F-459F-9812-2E4678A9F8B4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françaises'!$C$5:$C$10</c:f>
              <c:strCache>
                <c:ptCount val="6"/>
                <c:pt idx="0">
                  <c:v>Monde</c:v>
                </c:pt>
                <c:pt idx="1">
                  <c:v>Belgique</c:v>
                </c:pt>
                <c:pt idx="2">
                  <c:v>Allemagne</c:v>
                </c:pt>
                <c:pt idx="3">
                  <c:v>Espagne</c:v>
                </c:pt>
                <c:pt idx="4">
                  <c:v>Italie</c:v>
                </c:pt>
                <c:pt idx="5">
                  <c:v>Royaume-Uni</c:v>
                </c:pt>
              </c:strCache>
            </c:strRef>
          </c:cat>
          <c:val>
            <c:numRef>
              <c:f>'Export. françaises'!$M$5:$M$10</c:f>
              <c:numCache>
                <c:formatCode>0</c:formatCode>
                <c:ptCount val="6"/>
                <c:pt idx="0">
                  <c:v>81946626931</c:v>
                </c:pt>
                <c:pt idx="1">
                  <c:v>9204542284</c:v>
                </c:pt>
                <c:pt idx="2">
                  <c:v>8700611121</c:v>
                </c:pt>
                <c:pt idx="3">
                  <c:v>7094157933</c:v>
                </c:pt>
                <c:pt idx="4">
                  <c:v>7069773801</c:v>
                </c:pt>
                <c:pt idx="5">
                  <c:v>6434287206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1F-459F-9812-2E4678A9F8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98740152"/>
        <c:axId val="174278616"/>
      </c:barChart>
      <c:catAx>
        <c:axId val="4987401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74278616"/>
        <c:crosses val="autoZero"/>
        <c:auto val="1"/>
        <c:lblAlgn val="ctr"/>
        <c:lblOffset val="100"/>
        <c:noMultiLvlLbl val="0"/>
      </c:catAx>
      <c:valAx>
        <c:axId val="174278616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8740152"/>
        <c:crosses val="autoZero"/>
        <c:crossBetween val="between"/>
        <c:dispUnits>
          <c:builtInUnit val="billions"/>
          <c:dispUnitsLbl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dirty="0" smtClean="0"/>
                    <a:t>Milliards (en</a:t>
                  </a:r>
                  <a:r>
                    <a:rPr lang="fr-FR" baseline="0" dirty="0" smtClean="0"/>
                    <a:t> €)</a:t>
                  </a:r>
                  <a:endParaRPr lang="fr-FR" dirty="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IAA'!$C$16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IAA'!$D$16:$M$16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89-48B8-B2F8-6880DCBB80AB}"/>
            </c:ext>
          </c:extLst>
        </c:ser>
        <c:ser>
          <c:idx val="1"/>
          <c:order val="1"/>
          <c:tx>
            <c:strRef>
              <c:f>'Balance commerciale IAA'!$C$17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IAA'!$D$17:$M$17</c:f>
              <c:numCache>
                <c:formatCode>0</c:formatCode>
                <c:ptCount val="10"/>
                <c:pt idx="0">
                  <c:v>-4793572900</c:v>
                </c:pt>
                <c:pt idx="1">
                  <c:v>-4824878747</c:v>
                </c:pt>
                <c:pt idx="2">
                  <c:v>-4903421073</c:v>
                </c:pt>
                <c:pt idx="3">
                  <c:v>-4917734622</c:v>
                </c:pt>
                <c:pt idx="4">
                  <c:v>-4815731111</c:v>
                </c:pt>
                <c:pt idx="5">
                  <c:v>-4654675383</c:v>
                </c:pt>
                <c:pt idx="6">
                  <c:v>-5144326931</c:v>
                </c:pt>
                <c:pt idx="7">
                  <c:v>-6548320293</c:v>
                </c:pt>
                <c:pt idx="8">
                  <c:v>-6927134473</c:v>
                </c:pt>
                <c:pt idx="9">
                  <c:v>-6608728917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89-48B8-B2F8-6880DCBB80AB}"/>
            </c:ext>
          </c:extLst>
        </c:ser>
        <c:ser>
          <c:idx val="2"/>
          <c:order val="2"/>
          <c:tx>
            <c:strRef>
              <c:f>'Balance commerciale IAA'!$C$18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IAA'!$D$18:$M$18</c:f>
              <c:numCache>
                <c:formatCode>0</c:formatCode>
                <c:ptCount val="10"/>
                <c:pt idx="0">
                  <c:v>7145069390</c:v>
                </c:pt>
                <c:pt idx="1">
                  <c:v>7237338328</c:v>
                </c:pt>
                <c:pt idx="2">
                  <c:v>7556527381</c:v>
                </c:pt>
                <c:pt idx="3">
                  <c:v>7759975433</c:v>
                </c:pt>
                <c:pt idx="4">
                  <c:v>7953362561</c:v>
                </c:pt>
                <c:pt idx="5">
                  <c:v>8341053947</c:v>
                </c:pt>
                <c:pt idx="6">
                  <c:v>9076275554</c:v>
                </c:pt>
                <c:pt idx="7">
                  <c:v>10196755456</c:v>
                </c:pt>
                <c:pt idx="8">
                  <c:v>10931817658</c:v>
                </c:pt>
                <c:pt idx="9">
                  <c:v>11244154495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89-48B8-B2F8-6880DCBB80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74282536"/>
        <c:axId val="174282928"/>
      </c:barChart>
      <c:lineChart>
        <c:grouping val="stacked"/>
        <c:varyColors val="0"/>
        <c:ser>
          <c:idx val="3"/>
          <c:order val="3"/>
          <c:tx>
            <c:strRef>
              <c:f>'Balance commerciale IAA'!$C$19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4989-48B8-B2F8-6880DCBB80AB}"/>
              </c:ext>
            </c:extLst>
          </c:dPt>
          <c:dPt>
            <c:idx val="8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4989-48B8-B2F8-6880DCBB80AB}"/>
              </c:ext>
            </c:extLst>
          </c:dPt>
          <c:dPt>
            <c:idx val="9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4989-48B8-B2F8-6880DCBB80AB}"/>
              </c:ext>
            </c:extLst>
          </c:dPt>
          <c:dPt>
            <c:idx val="10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4989-48B8-B2F8-6880DCBB80AB}"/>
              </c:ext>
            </c:extLst>
          </c:dPt>
          <c:dPt>
            <c:idx val="11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4989-48B8-B2F8-6880DCBB80AB}"/>
              </c:ext>
            </c:extLst>
          </c:dPt>
          <c:dPt>
            <c:idx val="12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4989-48B8-B2F8-6880DCBB80AB}"/>
              </c:ext>
            </c:extLst>
          </c:dPt>
          <c:val>
            <c:numRef>
              <c:f>'Balance commerciale IAA'!$D$19:$M$19</c:f>
              <c:numCache>
                <c:formatCode>0</c:formatCode>
                <c:ptCount val="10"/>
                <c:pt idx="0">
                  <c:v>2351496490</c:v>
                </c:pt>
                <c:pt idx="1">
                  <c:v>2412459581</c:v>
                </c:pt>
                <c:pt idx="2">
                  <c:v>2653106308</c:v>
                </c:pt>
                <c:pt idx="3">
                  <c:v>2842240811</c:v>
                </c:pt>
                <c:pt idx="4">
                  <c:v>3137631450</c:v>
                </c:pt>
                <c:pt idx="5">
                  <c:v>3686378564</c:v>
                </c:pt>
                <c:pt idx="6">
                  <c:v>3931948623</c:v>
                </c:pt>
                <c:pt idx="7">
                  <c:v>3648435163</c:v>
                </c:pt>
                <c:pt idx="8">
                  <c:v>4004683185</c:v>
                </c:pt>
                <c:pt idx="9">
                  <c:v>4635425578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989-48B8-B2F8-6880DCBB80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282536"/>
        <c:axId val="174282928"/>
      </c:lineChart>
      <c:catAx>
        <c:axId val="174282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74282928"/>
        <c:crosses val="autoZero"/>
        <c:auto val="1"/>
        <c:lblAlgn val="ctr"/>
        <c:lblOffset val="100"/>
        <c:noMultiLvlLbl val="0"/>
      </c:catAx>
      <c:valAx>
        <c:axId val="174282928"/>
        <c:scaling>
          <c:orientation val="minMax"/>
          <c:max val="12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7428253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Fruits et légumes</c:v>
                </c:pt>
                <c:pt idx="1">
                  <c:v>2. Produits d'épicerie</c:v>
                </c:pt>
                <c:pt idx="2">
                  <c:v>3. Viande et produits carnés</c:v>
                </c:pt>
                <c:pt idx="3">
                  <c:v>4. Pêche et aquaculture</c:v>
                </c:pt>
                <c:pt idx="4">
                  <c:v>5. Vins et spiritueux</c:v>
                </c:pt>
                <c:pt idx="5">
                  <c:v>6. Autres</c:v>
                </c:pt>
                <c:pt idx="6">
                  <c:v>5. Oléagineux</c:v>
                </c:pt>
                <c:pt idx="7">
                  <c:v>4. Animaux vivants et génétique</c:v>
                </c:pt>
                <c:pt idx="8">
                  <c:v>3. Laits et produits laitiers</c:v>
                </c:pt>
                <c:pt idx="9">
                  <c:v>2. Sucre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TBB'!$J$36:$J$46</c:f>
              <c:numCache>
                <c:formatCode>0</c:formatCode>
                <c:ptCount val="11"/>
                <c:pt idx="0">
                  <c:v>3009950370</c:v>
                </c:pt>
                <c:pt idx="1">
                  <c:v>787907729</c:v>
                </c:pt>
                <c:pt idx="2">
                  <c:v>1019258482</c:v>
                </c:pt>
                <c:pt idx="3">
                  <c:v>268148576</c:v>
                </c:pt>
                <c:pt idx="4">
                  <c:v>128672566</c:v>
                </c:pt>
                <c:pt idx="5">
                  <c:v>122673</c:v>
                </c:pt>
                <c:pt idx="6">
                  <c:v>-87927041</c:v>
                </c:pt>
                <c:pt idx="7">
                  <c:v>-223382059</c:v>
                </c:pt>
                <c:pt idx="8">
                  <c:v>-163243405</c:v>
                </c:pt>
                <c:pt idx="9">
                  <c:v>-175394377</c:v>
                </c:pt>
                <c:pt idx="10">
                  <c:v>-632164892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CD-43D1-ADB4-87D344CEE754}"/>
            </c:ext>
          </c:extLst>
        </c:ser>
        <c:ser>
          <c:idx val="10"/>
          <c:order val="7"/>
          <c:tx>
            <c:strRef>
              <c:f>'Balance commerciale TBB'!$K$34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Fruits et légumes</c:v>
                </c:pt>
                <c:pt idx="1">
                  <c:v>2. Produits d'épicerie</c:v>
                </c:pt>
                <c:pt idx="2">
                  <c:v>3. Viande et produits carnés</c:v>
                </c:pt>
                <c:pt idx="3">
                  <c:v>4. Pêche et aquaculture</c:v>
                </c:pt>
                <c:pt idx="4">
                  <c:v>5. Vins et spiritueux</c:v>
                </c:pt>
                <c:pt idx="5">
                  <c:v>6. Autres</c:v>
                </c:pt>
                <c:pt idx="6">
                  <c:v>5. Oléagineux</c:v>
                </c:pt>
                <c:pt idx="7">
                  <c:v>4. Animaux vivants et génétique</c:v>
                </c:pt>
                <c:pt idx="8">
                  <c:v>3. Laits et produits laitiers</c:v>
                </c:pt>
                <c:pt idx="9">
                  <c:v>2. Sucre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TBB'!$K$36:$K$46</c:f>
              <c:numCache>
                <c:formatCode>0</c:formatCode>
                <c:ptCount val="11"/>
                <c:pt idx="0">
                  <c:v>2945272732</c:v>
                </c:pt>
                <c:pt idx="1">
                  <c:v>1029257367</c:v>
                </c:pt>
                <c:pt idx="2">
                  <c:v>1157731718</c:v>
                </c:pt>
                <c:pt idx="3">
                  <c:v>262859842</c:v>
                </c:pt>
                <c:pt idx="4">
                  <c:v>199312287</c:v>
                </c:pt>
                <c:pt idx="5">
                  <c:v>15278644</c:v>
                </c:pt>
                <c:pt idx="6">
                  <c:v>-181975108</c:v>
                </c:pt>
                <c:pt idx="7">
                  <c:v>-210483567</c:v>
                </c:pt>
                <c:pt idx="8">
                  <c:v>-240266108</c:v>
                </c:pt>
                <c:pt idx="9">
                  <c:v>-335644018</c:v>
                </c:pt>
                <c:pt idx="10">
                  <c:v>-992908626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CD-43D1-ADB4-87D344CEE754}"/>
            </c:ext>
          </c:extLst>
        </c:ser>
        <c:ser>
          <c:idx val="11"/>
          <c:order val="8"/>
          <c:tx>
            <c:strRef>
              <c:f>'Balance commerciale TBB'!$L$34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Fruits et légumes</c:v>
                </c:pt>
                <c:pt idx="1">
                  <c:v>2. Produits d'épicerie</c:v>
                </c:pt>
                <c:pt idx="2">
                  <c:v>3. Viande et produits carnés</c:v>
                </c:pt>
                <c:pt idx="3">
                  <c:v>4. Pêche et aquaculture</c:v>
                </c:pt>
                <c:pt idx="4">
                  <c:v>5. Vins et spiritueux</c:v>
                </c:pt>
                <c:pt idx="5">
                  <c:v>6. Autres</c:v>
                </c:pt>
                <c:pt idx="6">
                  <c:v>5. Oléagineux</c:v>
                </c:pt>
                <c:pt idx="7">
                  <c:v>4. Animaux vivants et génétique</c:v>
                </c:pt>
                <c:pt idx="8">
                  <c:v>3. Laits et produits laitiers</c:v>
                </c:pt>
                <c:pt idx="9">
                  <c:v>2. Sucre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TBB'!$L$36:$L$46</c:f>
              <c:numCache>
                <c:formatCode>0</c:formatCode>
                <c:ptCount val="11"/>
                <c:pt idx="0">
                  <c:v>2944551202</c:v>
                </c:pt>
                <c:pt idx="1">
                  <c:v>1261752935</c:v>
                </c:pt>
                <c:pt idx="2">
                  <c:v>1429869149</c:v>
                </c:pt>
                <c:pt idx="3">
                  <c:v>326666656</c:v>
                </c:pt>
                <c:pt idx="4">
                  <c:v>214669457</c:v>
                </c:pt>
                <c:pt idx="5">
                  <c:v>-101061512</c:v>
                </c:pt>
                <c:pt idx="6">
                  <c:v>-288916596</c:v>
                </c:pt>
                <c:pt idx="7">
                  <c:v>-259603257</c:v>
                </c:pt>
                <c:pt idx="8">
                  <c:v>-304945136</c:v>
                </c:pt>
                <c:pt idx="9">
                  <c:v>-481851350</c:v>
                </c:pt>
                <c:pt idx="10">
                  <c:v>-736448363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CD-43D1-ADB4-87D344CEE754}"/>
            </c:ext>
          </c:extLst>
        </c:ser>
        <c:ser>
          <c:idx val="12"/>
          <c:order val="9"/>
          <c:tx>
            <c:strRef>
              <c:f>'Balance commerciale TBB'!$M$34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Fruits et légumes</c:v>
                </c:pt>
                <c:pt idx="1">
                  <c:v>2. Produits d'épicerie</c:v>
                </c:pt>
                <c:pt idx="2">
                  <c:v>3. Viande et produits carnés</c:v>
                </c:pt>
                <c:pt idx="3">
                  <c:v>4. Pêche et aquaculture</c:v>
                </c:pt>
                <c:pt idx="4">
                  <c:v>5. Vins et spiritueux</c:v>
                </c:pt>
                <c:pt idx="5">
                  <c:v>6. Autres</c:v>
                </c:pt>
                <c:pt idx="6">
                  <c:v>5. Oléagineux</c:v>
                </c:pt>
                <c:pt idx="7">
                  <c:v>4. Animaux vivants et génétique</c:v>
                </c:pt>
                <c:pt idx="8">
                  <c:v>3. Laits et produits laitiers</c:v>
                </c:pt>
                <c:pt idx="9">
                  <c:v>2. Sucre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TBB'!$M$36:$M$46</c:f>
              <c:numCache>
                <c:formatCode>0</c:formatCode>
                <c:ptCount val="11"/>
                <c:pt idx="0">
                  <c:v>3036416119</c:v>
                </c:pt>
                <c:pt idx="1">
                  <c:v>1518366768</c:v>
                </c:pt>
                <c:pt idx="2">
                  <c:v>1434336806</c:v>
                </c:pt>
                <c:pt idx="3">
                  <c:v>302429613</c:v>
                </c:pt>
                <c:pt idx="4">
                  <c:v>189908942</c:v>
                </c:pt>
                <c:pt idx="5">
                  <c:v>-42188132</c:v>
                </c:pt>
                <c:pt idx="6">
                  <c:v>-190328519</c:v>
                </c:pt>
                <c:pt idx="7">
                  <c:v>-283856601</c:v>
                </c:pt>
                <c:pt idx="8">
                  <c:v>-311824689</c:v>
                </c:pt>
                <c:pt idx="9">
                  <c:v>-338541562</c:v>
                </c:pt>
                <c:pt idx="10">
                  <c:v>-679293166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CD-43D1-ADB4-87D344CEE7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6233344"/>
        <c:axId val="686232560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TBB'!$D$34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Fruits et légumes</c:v>
                      </c:pt>
                      <c:pt idx="1">
                        <c:v>2. Produits d'épicerie</c:v>
                      </c:pt>
                      <c:pt idx="2">
                        <c:v>3. Viande et produits carnés</c:v>
                      </c:pt>
                      <c:pt idx="3">
                        <c:v>4. Pêche et aquaculture</c:v>
                      </c:pt>
                      <c:pt idx="4">
                        <c:v>5. Vins et spiritueux</c:v>
                      </c:pt>
                      <c:pt idx="5">
                        <c:v>6. Autres</c:v>
                      </c:pt>
                      <c:pt idx="6">
                        <c:v>5. Oléagineux</c:v>
                      </c:pt>
                      <c:pt idx="7">
                        <c:v>4. Animaux vivants et génétique</c:v>
                      </c:pt>
                      <c:pt idx="8">
                        <c:v>3. Laits et produits laitiers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TBB'!$D$36:$D$46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2293509495</c:v>
                      </c:pt>
                      <c:pt idx="1">
                        <c:v>560965894</c:v>
                      </c:pt>
                      <c:pt idx="2">
                        <c:v>850279609</c:v>
                      </c:pt>
                      <c:pt idx="3">
                        <c:v>77065758</c:v>
                      </c:pt>
                      <c:pt idx="4">
                        <c:v>31134822</c:v>
                      </c:pt>
                      <c:pt idx="5">
                        <c:v>-188213869</c:v>
                      </c:pt>
                      <c:pt idx="6">
                        <c:v>-8367586</c:v>
                      </c:pt>
                      <c:pt idx="7">
                        <c:v>-139071657</c:v>
                      </c:pt>
                      <c:pt idx="8">
                        <c:v>-323625988</c:v>
                      </c:pt>
                      <c:pt idx="9">
                        <c:v>-143318027</c:v>
                      </c:pt>
                      <c:pt idx="10">
                        <c:v>-658861960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6ACD-43D1-ADB4-87D344CEE754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Fruits et légumes</c:v>
                      </c:pt>
                      <c:pt idx="1">
                        <c:v>2. Produits d'épicerie</c:v>
                      </c:pt>
                      <c:pt idx="2">
                        <c:v>3. Viande et produits carnés</c:v>
                      </c:pt>
                      <c:pt idx="3">
                        <c:v>4. Pêche et aquaculture</c:v>
                      </c:pt>
                      <c:pt idx="4">
                        <c:v>5. Vins et spiritueux</c:v>
                      </c:pt>
                      <c:pt idx="5">
                        <c:v>6. Autres</c:v>
                      </c:pt>
                      <c:pt idx="6">
                        <c:v>5. Oléagineux</c:v>
                      </c:pt>
                      <c:pt idx="7">
                        <c:v>4. Animaux vivants et génétique</c:v>
                      </c:pt>
                      <c:pt idx="8">
                        <c:v>3. Laits et produits laitiers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TBB'!$E$36:$E$46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2286015996</c:v>
                      </c:pt>
                      <c:pt idx="1">
                        <c:v>640865458</c:v>
                      </c:pt>
                      <c:pt idx="2">
                        <c:v>781401351</c:v>
                      </c:pt>
                      <c:pt idx="3">
                        <c:v>84905061</c:v>
                      </c:pt>
                      <c:pt idx="4">
                        <c:v>39631138</c:v>
                      </c:pt>
                      <c:pt idx="5">
                        <c:v>-175402165</c:v>
                      </c:pt>
                      <c:pt idx="6">
                        <c:v>-33068848</c:v>
                      </c:pt>
                      <c:pt idx="7">
                        <c:v>-161258597</c:v>
                      </c:pt>
                      <c:pt idx="8">
                        <c:v>-282091733</c:v>
                      </c:pt>
                      <c:pt idx="9">
                        <c:v>-152058540</c:v>
                      </c:pt>
                      <c:pt idx="10">
                        <c:v>-616479541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6ACD-43D1-ADB4-87D344CEE754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Fruits et légumes</c:v>
                      </c:pt>
                      <c:pt idx="1">
                        <c:v>2. Produits d'épicerie</c:v>
                      </c:pt>
                      <c:pt idx="2">
                        <c:v>3. Viande et produits carnés</c:v>
                      </c:pt>
                      <c:pt idx="3">
                        <c:v>4. Pêche et aquaculture</c:v>
                      </c:pt>
                      <c:pt idx="4">
                        <c:v>5. Vins et spiritueux</c:v>
                      </c:pt>
                      <c:pt idx="5">
                        <c:v>6. Autres</c:v>
                      </c:pt>
                      <c:pt idx="6">
                        <c:v>5. Oléagineux</c:v>
                      </c:pt>
                      <c:pt idx="7">
                        <c:v>4. Animaux vivants et génétique</c:v>
                      </c:pt>
                      <c:pt idx="8">
                        <c:v>3. Laits et produits laitiers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TBB'!$F$36:$F$46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2292070212</c:v>
                      </c:pt>
                      <c:pt idx="1">
                        <c:v>688690048</c:v>
                      </c:pt>
                      <c:pt idx="2">
                        <c:v>847962248</c:v>
                      </c:pt>
                      <c:pt idx="3">
                        <c:v>158698237</c:v>
                      </c:pt>
                      <c:pt idx="4">
                        <c:v>68384450</c:v>
                      </c:pt>
                      <c:pt idx="5">
                        <c:v>-146774405</c:v>
                      </c:pt>
                      <c:pt idx="6">
                        <c:v>-40409810</c:v>
                      </c:pt>
                      <c:pt idx="7">
                        <c:v>-222646016</c:v>
                      </c:pt>
                      <c:pt idx="8">
                        <c:v>-254052442</c:v>
                      </c:pt>
                      <c:pt idx="9">
                        <c:v>-160327500</c:v>
                      </c:pt>
                      <c:pt idx="10">
                        <c:v>-578488714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6ACD-43D1-ADB4-87D344CEE754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Fruits et légumes</c:v>
                      </c:pt>
                      <c:pt idx="1">
                        <c:v>2. Produits d'épicerie</c:v>
                      </c:pt>
                      <c:pt idx="2">
                        <c:v>3. Viande et produits carnés</c:v>
                      </c:pt>
                      <c:pt idx="3">
                        <c:v>4. Pêche et aquaculture</c:v>
                      </c:pt>
                      <c:pt idx="4">
                        <c:v>5. Vins et spiritueux</c:v>
                      </c:pt>
                      <c:pt idx="5">
                        <c:v>6. Autres</c:v>
                      </c:pt>
                      <c:pt idx="6">
                        <c:v>5. Oléagineux</c:v>
                      </c:pt>
                      <c:pt idx="7">
                        <c:v>4. Animaux vivants et génétique</c:v>
                      </c:pt>
                      <c:pt idx="8">
                        <c:v>3. Laits et produits laitiers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TBB'!$G$36:$G$46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2406941737</c:v>
                      </c:pt>
                      <c:pt idx="1">
                        <c:v>645661802</c:v>
                      </c:pt>
                      <c:pt idx="2">
                        <c:v>868278295</c:v>
                      </c:pt>
                      <c:pt idx="3">
                        <c:v>145809324</c:v>
                      </c:pt>
                      <c:pt idx="4">
                        <c:v>136197396</c:v>
                      </c:pt>
                      <c:pt idx="5">
                        <c:v>-62839594</c:v>
                      </c:pt>
                      <c:pt idx="6">
                        <c:v>-51956602</c:v>
                      </c:pt>
                      <c:pt idx="7">
                        <c:v>-233501450</c:v>
                      </c:pt>
                      <c:pt idx="8">
                        <c:v>-247615398</c:v>
                      </c:pt>
                      <c:pt idx="9">
                        <c:v>-192079940</c:v>
                      </c:pt>
                      <c:pt idx="10">
                        <c:v>-572654758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6ACD-43D1-ADB4-87D344CEE754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Fruits et légumes</c:v>
                      </c:pt>
                      <c:pt idx="1">
                        <c:v>2. Produits d'épicerie</c:v>
                      </c:pt>
                      <c:pt idx="2">
                        <c:v>3. Viande et produits carnés</c:v>
                      </c:pt>
                      <c:pt idx="3">
                        <c:v>4. Pêche et aquaculture</c:v>
                      </c:pt>
                      <c:pt idx="4">
                        <c:v>5. Vins et spiritueux</c:v>
                      </c:pt>
                      <c:pt idx="5">
                        <c:v>6. Autres</c:v>
                      </c:pt>
                      <c:pt idx="6">
                        <c:v>5. Oléagineux</c:v>
                      </c:pt>
                      <c:pt idx="7">
                        <c:v>4. Animaux vivants et génétique</c:v>
                      </c:pt>
                      <c:pt idx="8">
                        <c:v>3. Laits et produits laitiers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TBB'!$H$36:$H$46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2486324743</c:v>
                      </c:pt>
                      <c:pt idx="1">
                        <c:v>573788683</c:v>
                      </c:pt>
                      <c:pt idx="2">
                        <c:v>979595383</c:v>
                      </c:pt>
                      <c:pt idx="3">
                        <c:v>197975814</c:v>
                      </c:pt>
                      <c:pt idx="4">
                        <c:v>154785965</c:v>
                      </c:pt>
                      <c:pt idx="5">
                        <c:v>-74234585</c:v>
                      </c:pt>
                      <c:pt idx="6">
                        <c:v>7112131</c:v>
                      </c:pt>
                      <c:pt idx="7">
                        <c:v>-241257228</c:v>
                      </c:pt>
                      <c:pt idx="8">
                        <c:v>-226569522</c:v>
                      </c:pt>
                      <c:pt idx="9">
                        <c:v>-183736854</c:v>
                      </c:pt>
                      <c:pt idx="10">
                        <c:v>-536153081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6ACD-43D1-ADB4-87D344CEE754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Fruits et légumes</c:v>
                      </c:pt>
                      <c:pt idx="1">
                        <c:v>2. Produits d'épicerie</c:v>
                      </c:pt>
                      <c:pt idx="2">
                        <c:v>3. Viande et produits carnés</c:v>
                      </c:pt>
                      <c:pt idx="3">
                        <c:v>4. Pêche et aquaculture</c:v>
                      </c:pt>
                      <c:pt idx="4">
                        <c:v>5. Vins et spiritueux</c:v>
                      </c:pt>
                      <c:pt idx="5">
                        <c:v>6. Autres</c:v>
                      </c:pt>
                      <c:pt idx="6">
                        <c:v>5. Oléagineux</c:v>
                      </c:pt>
                      <c:pt idx="7">
                        <c:v>4. Animaux vivants et génétique</c:v>
                      </c:pt>
                      <c:pt idx="8">
                        <c:v>3. Laits et produits laitiers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TBB'!$I$36:$I$46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2750935017</c:v>
                      </c:pt>
                      <c:pt idx="1">
                        <c:v>684420424</c:v>
                      </c:pt>
                      <c:pt idx="2">
                        <c:v>952030829</c:v>
                      </c:pt>
                      <c:pt idx="3">
                        <c:v>270727780</c:v>
                      </c:pt>
                      <c:pt idx="4">
                        <c:v>201309391</c:v>
                      </c:pt>
                      <c:pt idx="5">
                        <c:v>-23515583</c:v>
                      </c:pt>
                      <c:pt idx="6">
                        <c:v>28442016</c:v>
                      </c:pt>
                      <c:pt idx="7">
                        <c:v>-247534008</c:v>
                      </c:pt>
                      <c:pt idx="8">
                        <c:v>-154282229</c:v>
                      </c:pt>
                      <c:pt idx="9">
                        <c:v>-211596121</c:v>
                      </c:pt>
                      <c:pt idx="10">
                        <c:v>-564558951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6ACD-43D1-ADB4-87D344CEE754}"/>
                  </c:ext>
                </c:extLst>
              </c15:ser>
            </c15:filteredBarSeries>
          </c:ext>
        </c:extLst>
      </c:barChart>
      <c:catAx>
        <c:axId val="68623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86232560"/>
        <c:crosses val="autoZero"/>
        <c:auto val="1"/>
        <c:lblAlgn val="ctr"/>
        <c:lblOffset val="100"/>
        <c:noMultiLvlLbl val="0"/>
      </c:catAx>
      <c:valAx>
        <c:axId val="68623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86233344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'Import. TBB'!$J$48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Produits d'épicerie</c:v>
                </c:pt>
                <c:pt idx="1">
                  <c:v>Céréales</c:v>
                </c:pt>
                <c:pt idx="2">
                  <c:v>Fruits et légumes</c:v>
                </c:pt>
                <c:pt idx="3">
                  <c:v>Laits et produits laitiers</c:v>
                </c:pt>
                <c:pt idx="4">
                  <c:v>Pêche et aquaculture</c:v>
                </c:pt>
                <c:pt idx="5">
                  <c:v>Sucre</c:v>
                </c:pt>
                <c:pt idx="6">
                  <c:v>Oléagineux</c:v>
                </c:pt>
                <c:pt idx="7">
                  <c:v>Viande et produits carnés</c:v>
                </c:pt>
                <c:pt idx="8">
                  <c:v>Vins et spiritueux</c:v>
                </c:pt>
                <c:pt idx="9">
                  <c:v>Animaux vivants et génétique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TBB'!$J$49:$J$60</c:f>
              <c:numCache>
                <c:formatCode>0</c:formatCode>
                <c:ptCount val="11"/>
                <c:pt idx="0">
                  <c:v>729536705</c:v>
                </c:pt>
                <c:pt idx="1">
                  <c:v>760615037</c:v>
                </c:pt>
                <c:pt idx="2">
                  <c:v>523255098</c:v>
                </c:pt>
                <c:pt idx="3">
                  <c:v>468455706</c:v>
                </c:pt>
                <c:pt idx="4">
                  <c:v>396731044</c:v>
                </c:pt>
                <c:pt idx="5">
                  <c:v>219596860</c:v>
                </c:pt>
                <c:pt idx="6">
                  <c:v>334232562</c:v>
                </c:pt>
                <c:pt idx="7">
                  <c:v>348726132</c:v>
                </c:pt>
                <c:pt idx="8">
                  <c:v>284031975</c:v>
                </c:pt>
                <c:pt idx="9">
                  <c:v>261897489</c:v>
                </c:pt>
                <c:pt idx="10">
                  <c:v>817248324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D34D-4D91-A645-0084C0C42C41}"/>
            </c:ext>
          </c:extLst>
        </c:ser>
        <c:ser>
          <c:idx val="1"/>
          <c:order val="1"/>
          <c:tx>
            <c:strRef>
              <c:f>'Import. TBB'!$K$48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Produits d'épicerie</c:v>
                </c:pt>
                <c:pt idx="1">
                  <c:v>Céréales</c:v>
                </c:pt>
                <c:pt idx="2">
                  <c:v>Fruits et légumes</c:v>
                </c:pt>
                <c:pt idx="3">
                  <c:v>Laits et produits laitiers</c:v>
                </c:pt>
                <c:pt idx="4">
                  <c:v>Pêche et aquaculture</c:v>
                </c:pt>
                <c:pt idx="5">
                  <c:v>Sucre</c:v>
                </c:pt>
                <c:pt idx="6">
                  <c:v>Oléagineux</c:v>
                </c:pt>
                <c:pt idx="7">
                  <c:v>Viande et produits carnés</c:v>
                </c:pt>
                <c:pt idx="8">
                  <c:v>Vins et spiritueux</c:v>
                </c:pt>
                <c:pt idx="9">
                  <c:v>Animaux vivants et génétique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TBB'!$K$49:$K$60</c:f>
              <c:numCache>
                <c:formatCode>0</c:formatCode>
                <c:ptCount val="11"/>
                <c:pt idx="0">
                  <c:v>783744972</c:v>
                </c:pt>
                <c:pt idx="1">
                  <c:v>1145918647</c:v>
                </c:pt>
                <c:pt idx="2">
                  <c:v>626264147</c:v>
                </c:pt>
                <c:pt idx="3">
                  <c:v>612795081</c:v>
                </c:pt>
                <c:pt idx="4">
                  <c:v>490023004</c:v>
                </c:pt>
                <c:pt idx="5">
                  <c:v>383477463</c:v>
                </c:pt>
                <c:pt idx="6">
                  <c:v>566616556</c:v>
                </c:pt>
                <c:pt idx="7">
                  <c:v>394340486</c:v>
                </c:pt>
                <c:pt idx="8">
                  <c:v>339652576</c:v>
                </c:pt>
                <c:pt idx="9">
                  <c:v>260292899</c:v>
                </c:pt>
                <c:pt idx="10">
                  <c:v>945194462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D34D-4D91-A645-0084C0C42C41}"/>
            </c:ext>
          </c:extLst>
        </c:ser>
        <c:ser>
          <c:idx val="2"/>
          <c:order val="2"/>
          <c:tx>
            <c:strRef>
              <c:f>'Import. TBB'!$L$48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Produits d'épicerie</c:v>
                </c:pt>
                <c:pt idx="1">
                  <c:v>Céréales</c:v>
                </c:pt>
                <c:pt idx="2">
                  <c:v>Fruits et légumes</c:v>
                </c:pt>
                <c:pt idx="3">
                  <c:v>Laits et produits laitiers</c:v>
                </c:pt>
                <c:pt idx="4">
                  <c:v>Pêche et aquaculture</c:v>
                </c:pt>
                <c:pt idx="5">
                  <c:v>Sucre</c:v>
                </c:pt>
                <c:pt idx="6">
                  <c:v>Oléagineux</c:v>
                </c:pt>
                <c:pt idx="7">
                  <c:v>Viande et produits carnés</c:v>
                </c:pt>
                <c:pt idx="8">
                  <c:v>Vins et spiritueux</c:v>
                </c:pt>
                <c:pt idx="9">
                  <c:v>Animaux vivants et génétique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TBB'!$L$49:$L$60</c:f>
              <c:numCache>
                <c:formatCode>0</c:formatCode>
                <c:ptCount val="11"/>
                <c:pt idx="0">
                  <c:v>953756859</c:v>
                </c:pt>
                <c:pt idx="1">
                  <c:v>931221364</c:v>
                </c:pt>
                <c:pt idx="2">
                  <c:v>729464412</c:v>
                </c:pt>
                <c:pt idx="3">
                  <c:v>683816547</c:v>
                </c:pt>
                <c:pt idx="4">
                  <c:v>436962265</c:v>
                </c:pt>
                <c:pt idx="5">
                  <c:v>537461733</c:v>
                </c:pt>
                <c:pt idx="6">
                  <c:v>545009724</c:v>
                </c:pt>
                <c:pt idx="7">
                  <c:v>379360455</c:v>
                </c:pt>
                <c:pt idx="8">
                  <c:v>386852340</c:v>
                </c:pt>
                <c:pt idx="9">
                  <c:v>299632926</c:v>
                </c:pt>
                <c:pt idx="10">
                  <c:v>1043595846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D34D-4D91-A645-0084C0C42C41}"/>
            </c:ext>
          </c:extLst>
        </c:ser>
        <c:ser>
          <c:idx val="3"/>
          <c:order val="3"/>
          <c:tx>
            <c:strRef>
              <c:f>'Import. TBB'!$M$48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Produits d'épicerie</c:v>
                </c:pt>
                <c:pt idx="1">
                  <c:v>Céréales</c:v>
                </c:pt>
                <c:pt idx="2">
                  <c:v>Fruits et légumes</c:v>
                </c:pt>
                <c:pt idx="3">
                  <c:v>Laits et produits laitiers</c:v>
                </c:pt>
                <c:pt idx="4">
                  <c:v>Pêche et aquaculture</c:v>
                </c:pt>
                <c:pt idx="5">
                  <c:v>Sucre</c:v>
                </c:pt>
                <c:pt idx="6">
                  <c:v>Oléagineux</c:v>
                </c:pt>
                <c:pt idx="7">
                  <c:v>Viande et produits carnés</c:v>
                </c:pt>
                <c:pt idx="8">
                  <c:v>Vins et spiritueux</c:v>
                </c:pt>
                <c:pt idx="9">
                  <c:v>Animaux vivants et génétique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TBB'!$M$49:$M$60</c:f>
              <c:numCache>
                <c:formatCode>0</c:formatCode>
                <c:ptCount val="11"/>
                <c:pt idx="0">
                  <c:v>1000435569</c:v>
                </c:pt>
                <c:pt idx="1">
                  <c:v>829433448</c:v>
                </c:pt>
                <c:pt idx="2">
                  <c:v>815409250</c:v>
                </c:pt>
                <c:pt idx="3">
                  <c:v>676000443</c:v>
                </c:pt>
                <c:pt idx="4">
                  <c:v>454677362</c:v>
                </c:pt>
                <c:pt idx="5">
                  <c:v>404277983</c:v>
                </c:pt>
                <c:pt idx="6">
                  <c:v>387872765</c:v>
                </c:pt>
                <c:pt idx="7">
                  <c:v>376342807</c:v>
                </c:pt>
                <c:pt idx="8">
                  <c:v>338717112</c:v>
                </c:pt>
                <c:pt idx="9">
                  <c:v>323476789</c:v>
                </c:pt>
                <c:pt idx="10">
                  <c:v>1002085388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D34D-4D91-A645-0084C0C42C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735448"/>
        <c:axId val="498737800"/>
      </c:barChart>
      <c:catAx>
        <c:axId val="498735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8737800"/>
        <c:crosses val="autoZero"/>
        <c:auto val="1"/>
        <c:lblAlgn val="ctr"/>
        <c:lblOffset val="100"/>
        <c:noMultiLvlLbl val="0"/>
      </c:catAx>
      <c:valAx>
        <c:axId val="498737800"/>
        <c:scaling>
          <c:orientation val="minMax"/>
          <c:max val="12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8735448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françaises'!$J$5:$J$15</c:f>
              <c:numCache>
                <c:formatCode>0</c:formatCode>
                <c:ptCount val="10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5744168652</c:v>
                </c:pt>
                <c:pt idx="6">
                  <c:v>4569935938</c:v>
                </c:pt>
                <c:pt idx="7">
                  <c:v>4103624805</c:v>
                </c:pt>
                <c:pt idx="8">
                  <c:v>2018734814</c:v>
                </c:pt>
                <c:pt idx="9">
                  <c:v>1192453048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A6D9-4A74-94FA-AA6D15B2BBA9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françaises'!$K$5:$K$15</c:f>
              <c:numCache>
                <c:formatCode>0</c:formatCode>
                <c:ptCount val="10"/>
                <c:pt idx="0">
                  <c:v>9104171817</c:v>
                </c:pt>
                <c:pt idx="1">
                  <c:v>8351667487</c:v>
                </c:pt>
                <c:pt idx="2">
                  <c:v>6969101909</c:v>
                </c:pt>
                <c:pt idx="3">
                  <c:v>6720041459</c:v>
                </c:pt>
                <c:pt idx="4">
                  <c:v>5960368389</c:v>
                </c:pt>
                <c:pt idx="5">
                  <c:v>6647644537</c:v>
                </c:pt>
                <c:pt idx="6">
                  <c:v>5838107666</c:v>
                </c:pt>
                <c:pt idx="7">
                  <c:v>3532789502</c:v>
                </c:pt>
                <c:pt idx="8">
                  <c:v>2236296621</c:v>
                </c:pt>
                <c:pt idx="9">
                  <c:v>1336701264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A6D9-4A74-94FA-AA6D15B2BBA9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françaises'!$C$5:$C$15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françaises'!$L$5:$L$15</c:f>
              <c:numCache>
                <c:formatCode>0</c:formatCode>
                <c:ptCount val="10"/>
                <c:pt idx="0">
                  <c:v>9084604612</c:v>
                </c:pt>
                <c:pt idx="1">
                  <c:v>8780594206</c:v>
                </c:pt>
                <c:pt idx="2">
                  <c:v>7182747231</c:v>
                </c:pt>
                <c:pt idx="3">
                  <c:v>6927932555</c:v>
                </c:pt>
                <c:pt idx="4">
                  <c:v>6286041163</c:v>
                </c:pt>
                <c:pt idx="5">
                  <c:v>5423403769</c:v>
                </c:pt>
                <c:pt idx="6">
                  <c:v>5372564682</c:v>
                </c:pt>
                <c:pt idx="7">
                  <c:v>3716337885</c:v>
                </c:pt>
                <c:pt idx="8">
                  <c:v>2286559106</c:v>
                </c:pt>
                <c:pt idx="9">
                  <c:v>1476916257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A6D9-4A74-94FA-AA6D15B2BBA9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françaises'!$C$5:$C$15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françaises'!$M$5:$M$15</c:f>
              <c:numCache>
                <c:formatCode>0</c:formatCode>
                <c:ptCount val="10"/>
                <c:pt idx="0">
                  <c:v>9204542284</c:v>
                </c:pt>
                <c:pt idx="1">
                  <c:v>8700611121</c:v>
                </c:pt>
                <c:pt idx="2">
                  <c:v>7094157933</c:v>
                </c:pt>
                <c:pt idx="3">
                  <c:v>7069773801</c:v>
                </c:pt>
                <c:pt idx="4">
                  <c:v>6434287206</c:v>
                </c:pt>
                <c:pt idx="5">
                  <c:v>5738385657</c:v>
                </c:pt>
                <c:pt idx="6">
                  <c:v>5422593417</c:v>
                </c:pt>
                <c:pt idx="7">
                  <c:v>2969802449</c:v>
                </c:pt>
                <c:pt idx="8">
                  <c:v>2223832274</c:v>
                </c:pt>
                <c:pt idx="9">
                  <c:v>1682409484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A6D9-4A74-94FA-AA6D15B2BB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738976"/>
        <c:axId val="498739368"/>
      </c:barChart>
      <c:catAx>
        <c:axId val="49873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8739368"/>
        <c:crosses val="autoZero"/>
        <c:auto val="1"/>
        <c:lblAlgn val="ctr"/>
        <c:lblOffset val="100"/>
        <c:noMultiLvlLbl val="0"/>
      </c:catAx>
      <c:valAx>
        <c:axId val="498739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873897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E4-4B42-AED0-D3E6A9B2A960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E4-4B42-AED0-D3E6A9B2A960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CE4-4B42-AED0-D3E6A9B2A960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CE4-4B42-AED0-D3E6A9B2A960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CE4-4B42-AED0-D3E6A9B2A960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CE4-4B42-AED0-D3E6A9B2A960}"/>
              </c:ext>
            </c:extLst>
          </c:dPt>
          <c:dPt>
            <c:idx val="6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CE4-4B42-AED0-D3E6A9B2A960}"/>
              </c:ext>
            </c:extLst>
          </c:dPt>
          <c:dPt>
            <c:idx val="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CE4-4B42-AED0-D3E6A9B2A960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CE4-4B42-AED0-D3E6A9B2A960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CE4-4B42-AED0-D3E6A9B2A960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6CE4-4B42-AED0-D3E6A9B2A96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E4-4B42-AED0-D3E6A9B2A960}"/>
                </c:ext>
              </c:extLst>
            </c:dLbl>
            <c:dLbl>
              <c:idx val="1"/>
              <c:layout>
                <c:manualLayout>
                  <c:x val="-0.18983106643315006"/>
                  <c:y val="1.41558660772902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E4-4B42-AED0-D3E6A9B2A960}"/>
                </c:ext>
              </c:extLst>
            </c:dLbl>
            <c:dLbl>
              <c:idx val="2"/>
              <c:layout>
                <c:manualLayout>
                  <c:x val="-0.15784884806045704"/>
                  <c:y val="-0.171069000692222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E4-4B42-AED0-D3E6A9B2A960}"/>
                </c:ext>
              </c:extLst>
            </c:dLbl>
            <c:dLbl>
              <c:idx val="3"/>
              <c:layout>
                <c:manualLayout>
                  <c:x val="3.4750906723477248E-2"/>
                  <c:y val="-0.1361308421984592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E4-4B42-AED0-D3E6A9B2A960}"/>
                </c:ext>
              </c:extLst>
            </c:dLbl>
            <c:dLbl>
              <c:idx val="4"/>
              <c:layout>
                <c:manualLayout>
                  <c:x val="0.12682744494419637"/>
                  <c:y val="-0.138281965781655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CE4-4B42-AED0-D3E6A9B2A960}"/>
                </c:ext>
              </c:extLst>
            </c:dLbl>
            <c:dLbl>
              <c:idx val="5"/>
              <c:layout>
                <c:manualLayout>
                  <c:x val="0.18987278593184723"/>
                  <c:y val="-6.7523531908366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CE4-4B42-AED0-D3E6A9B2A960}"/>
                </c:ext>
              </c:extLst>
            </c:dLbl>
            <c:dLbl>
              <c:idx val="6"/>
              <c:layout>
                <c:manualLayout>
                  <c:x val="0.14953965826832327"/>
                  <c:y val="5.4852332659505315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CE4-4B42-AED0-D3E6A9B2A96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CE4-4B42-AED0-D3E6A9B2A96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CE4-4B42-AED0-D3E6A9B2A96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CE4-4B42-AED0-D3E6A9B2A960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CE4-4B42-AED0-D3E6A9B2A9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TBB'!$C$34:$C$44</c:f>
              <c:strCache>
                <c:ptCount val="11"/>
                <c:pt idx="0">
                  <c:v>Produits d'épicerie</c:v>
                </c:pt>
                <c:pt idx="1">
                  <c:v>Pêche et aquaculture</c:v>
                </c:pt>
                <c:pt idx="2">
                  <c:v>Fruits et légumes</c:v>
                </c:pt>
                <c:pt idx="3">
                  <c:v>Oléagineux</c:v>
                </c:pt>
                <c:pt idx="4">
                  <c:v>Céréales</c:v>
                </c:pt>
                <c:pt idx="5">
                  <c:v>Viande et produits carnés</c:v>
                </c:pt>
                <c:pt idx="6">
                  <c:v>Laits et produits laitiers</c:v>
                </c:pt>
                <c:pt idx="7">
                  <c:v>Vins et spiritueux</c:v>
                </c:pt>
                <c:pt idx="8">
                  <c:v>Animaux vivants et génétique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0.1664935146132285</c:v>
                </c:pt>
                <c:pt idx="1">
                  <c:v>0.15494566073770255</c:v>
                </c:pt>
                <c:pt idx="2">
                  <c:v>0.14608795131296592</c:v>
                </c:pt>
                <c:pt idx="3">
                  <c:v>9.6843604393472213E-2</c:v>
                </c:pt>
                <c:pt idx="4">
                  <c:v>9.0166980011993539E-2</c:v>
                </c:pt>
                <c:pt idx="5">
                  <c:v>7.5660344093933532E-2</c:v>
                </c:pt>
                <c:pt idx="6">
                  <c:v>5.7997987391825399E-2</c:v>
                </c:pt>
                <c:pt idx="7">
                  <c:v>3.6642595519952817E-2</c:v>
                </c:pt>
                <c:pt idx="8">
                  <c:v>1.8884477640744909E-2</c:v>
                </c:pt>
                <c:pt idx="9">
                  <c:v>1.8738698682458376E-2</c:v>
                </c:pt>
                <c:pt idx="10">
                  <c:v>0.13753818560172221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CE4-4B42-AED0-D3E6A9B2A9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31-4989-BAF3-F446A5A14BCF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131-4989-BAF3-F446A5A14BCF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31-4989-BAF3-F446A5A14BCF}"/>
              </c:ext>
            </c:extLst>
          </c:dPt>
          <c:dPt>
            <c:idx val="3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131-4989-BAF3-F446A5A14BCF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131-4989-BAF3-F446A5A14BCF}"/>
              </c:ext>
            </c:extLst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131-4989-BAF3-F446A5A14BCF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131-4989-BAF3-F446A5A14BCF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131-4989-BAF3-F446A5A14BCF}"/>
              </c:ext>
            </c:extLst>
          </c:dPt>
          <c:dPt>
            <c:idx val="8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131-4989-BAF3-F446A5A14BCF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4131-4989-BAF3-F446A5A14BCF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4131-4989-BAF3-F446A5A14BC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31-4989-BAF3-F446A5A14BC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31-4989-BAF3-F446A5A14BCF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31-4989-BAF3-F446A5A14BCF}"/>
                </c:ext>
              </c:extLst>
            </c:dLbl>
            <c:dLbl>
              <c:idx val="3"/>
              <c:layout>
                <c:manualLayout>
                  <c:x val="-0.10532473367742735"/>
                  <c:y val="-0.1099787545353548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131-4989-BAF3-F446A5A14BCF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131-4989-BAF3-F446A5A14BCF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131-4989-BAF3-F446A5A14BCF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131-4989-BAF3-F446A5A14BCF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131-4989-BAF3-F446A5A14BCF}"/>
                </c:ext>
              </c:extLst>
            </c:dLbl>
            <c:dLbl>
              <c:idx val="8"/>
              <c:layout>
                <c:manualLayout>
                  <c:x val="0.16560720334016404"/>
                  <c:y val="3.51323134752889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131-4989-BAF3-F446A5A14BCF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131-4989-BAF3-F446A5A14BCF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131-4989-BAF3-F446A5A14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TBB'!$C$78:$C$88</c:f>
              <c:strCache>
                <c:ptCount val="11"/>
                <c:pt idx="0">
                  <c:v>Produits d'épicerie</c:v>
                </c:pt>
                <c:pt idx="1">
                  <c:v>Céréales</c:v>
                </c:pt>
                <c:pt idx="2">
                  <c:v>Fruits et légumes</c:v>
                </c:pt>
                <c:pt idx="3">
                  <c:v>Laits et produits laitiers</c:v>
                </c:pt>
                <c:pt idx="4">
                  <c:v>Pêche et aquaculture</c:v>
                </c:pt>
                <c:pt idx="5">
                  <c:v>Sucre</c:v>
                </c:pt>
                <c:pt idx="6">
                  <c:v>Oléagineux</c:v>
                </c:pt>
                <c:pt idx="7">
                  <c:v>Viande et produits carnés</c:v>
                </c:pt>
                <c:pt idx="8">
                  <c:v>Vins et spiritueux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0.1513809359658442</c:v>
                </c:pt>
                <c:pt idx="1">
                  <c:v>0.1255057452676569</c:v>
                </c:pt>
                <c:pt idx="2">
                  <c:v>0.12338367335698663</c:v>
                </c:pt>
                <c:pt idx="3">
                  <c:v>0.10228902584596662</c:v>
                </c:pt>
                <c:pt idx="4">
                  <c:v>6.879951768492247E-2</c:v>
                </c:pt>
                <c:pt idx="5">
                  <c:v>6.1173334248898197E-2</c:v>
                </c:pt>
                <c:pt idx="6">
                  <c:v>5.8690978230662993E-2</c:v>
                </c:pt>
                <c:pt idx="7">
                  <c:v>5.6946322315008645E-2</c:v>
                </c:pt>
                <c:pt idx="8">
                  <c:v>5.1252989228942225E-2</c:v>
                </c:pt>
                <c:pt idx="9">
                  <c:v>4.8946899330051613E-2</c:v>
                </c:pt>
                <c:pt idx="10">
                  <c:v>0.1516305783737445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4131-4989-BAF3-F446A5A14B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</c:spPr>
          <c:explosion val="11"/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3CED-4A4D-B4D4-A66AC9BB8026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3CED-4A4D-B4D4-A66AC9BB8026}"/>
              </c:ext>
            </c:extLst>
          </c:dPt>
          <c:dLbls>
            <c:dLbl>
              <c:idx val="0"/>
              <c:layout>
                <c:manualLayout>
                  <c:x val="-1.7408644454310184E-2"/>
                  <c:y val="-4.004004004004004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rgbClr val="00FF0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b="1">
                        <a:solidFill>
                          <a:srgbClr val="00FF00"/>
                        </a:solidFill>
                      </a:rPr>
                      <a:t>Importations espagnoles de produits agricoles et agro-alimentaires</a:t>
                    </a:r>
                    <a:r>
                      <a:rPr lang="fr-FR" b="1" baseline="0">
                        <a:solidFill>
                          <a:srgbClr val="00FF00"/>
                        </a:solidFill>
                      </a:rPr>
                      <a:t>
</a:t>
                    </a:r>
                    <a:fld id="{2D02311F-D7C2-4B45-864F-0B73877D2A2F}" type="VALUE">
                      <a:rPr lang="fr-FR" b="1" baseline="0">
                        <a:solidFill>
                          <a:srgbClr val="00FF00"/>
                        </a:solidFill>
                      </a:rPr>
                      <a:pPr>
                        <a:defRPr b="1">
                          <a:solidFill>
                            <a:srgbClr val="00FF00"/>
                          </a:solidFill>
                        </a:defRPr>
                      </a:pPr>
                      <a:t>[VALEUR]</a:t>
                    </a:fld>
                    <a:endParaRPr lang="fr-FR" b="1" baseline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rgbClr val="00FF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91171144280822"/>
                      <c:h val="0.2342342342342342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CED-4A4D-B4D4-A66AC9BB8026}"/>
                </c:ext>
              </c:extLst>
            </c:dLbl>
            <c:dLbl>
              <c:idx val="1"/>
              <c:layout>
                <c:manualLayout>
                  <c:x val="0.56499001658790216"/>
                  <c:y val="0.10010010010010011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chemeClr val="bg1"/>
                        </a:solidFill>
                      </a:rPr>
                      <a:t>Autres importations</a:t>
                    </a:r>
                    <a:r>
                      <a:rPr lang="en-US" b="1" baseline="0">
                        <a:solidFill>
                          <a:schemeClr val="bg1"/>
                        </a:solidFill>
                      </a:rPr>
                      <a:t>
</a:t>
                    </a:r>
                    <a:fld id="{D4C2FC27-7B2F-474B-A65F-9FC1EAC3DA8E}" type="VALUE">
                      <a:rPr lang="en-US" b="1" baseline="0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[VALEUR]</a:t>
                    </a:fld>
                    <a:endParaRPr lang="en-US" b="1" baseline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CED-4A4D-B4D4-A66AC9BB80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'Import. IAA'!$C$14:$C$16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  <c:extLst/>
            </c:strRef>
          </c:cat>
          <c:val>
            <c:numRef>
              <c:f>'Import. IAA'!$M$14:$M$16</c:f>
              <c:numCache>
                <c:formatCode>0%</c:formatCode>
                <c:ptCount val="2"/>
                <c:pt idx="0">
                  <c:v>0.13152535211063926</c:v>
                </c:pt>
                <c:pt idx="1">
                  <c:v>0.86847464788936068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3CED-4A4D-B4D4-A66AC9BB80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'Import. IAA'!$C$39</c:f>
              <c:strCache>
                <c:ptCount val="1"/>
                <c:pt idx="0">
                  <c:v>Monde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55-492E-98B8-2D4104ACDF26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55-492E-98B8-2D4104ACDF26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55-492E-98B8-2D4104ACDF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C55-492E-98B8-2D4104ACDF26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IAA'!$J$39:$M$39</c:f>
              <c:numCache>
                <c:formatCode>0</c:formatCode>
                <c:ptCount val="4"/>
                <c:pt idx="0">
                  <c:v>41169992411</c:v>
                </c:pt>
                <c:pt idx="1">
                  <c:v>53985523074</c:v>
                </c:pt>
                <c:pt idx="2">
                  <c:v>55291748374</c:v>
                </c:pt>
                <c:pt idx="3">
                  <c:v>55864173374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55-492E-98B8-2D4104ACDF26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'[2]Import.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/>
            </c:numRef>
          </c:cat>
          <c:val>
            <c:numRef>
              <c:f>'Import. IAA'!#REF!</c:f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9-8C55-492E-98B8-2D4104ACD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498741720"/>
        <c:axId val="49873662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'Import. IAA'!$C$41</c15:sqref>
                        </c15:formulaRef>
                      </c:ext>
                    </c:extLst>
                    <c:strCache>
                      <c:ptCount val="1"/>
                      <c:pt idx="0">
                        <c:v>France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B-8C55-492E-98B8-2D4104ACDF26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D-8C55-492E-98B8-2D4104ACDF26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>
                        <a:lumMod val="75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F-8C55-492E-98B8-2D4104ACDF26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1-8C55-492E-98B8-2D4104ACDF26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41169992411</c:v>
                      </c:pt>
                      <c:pt idx="1">
                        <c:v>53985523074</c:v>
                      </c:pt>
                      <c:pt idx="2">
                        <c:v>55291748374</c:v>
                      </c:pt>
                      <c:pt idx="3">
                        <c:v>55864173374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2-8C55-492E-98B8-2D4104ACDF26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Pays-Bas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2831234652</c:v>
                      </c:pt>
                      <c:pt idx="1">
                        <c:v>3425951267</c:v>
                      </c:pt>
                      <c:pt idx="2">
                        <c:v>4029112755</c:v>
                      </c:pt>
                      <c:pt idx="3">
                        <c:v>4233859937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8C55-492E-98B8-2D4104ACDF26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IAA'!$C$43</c15:sqref>
                        </c15:formulaRef>
                      </c:ext>
                    </c:extLst>
                    <c:strCache>
                      <c:ptCount val="1"/>
                      <c:pt idx="0">
                        <c:v>Portugal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IAA'!$J$43:$M$43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2567002329</c:v>
                      </c:pt>
                      <c:pt idx="1">
                        <c:v>3263839151</c:v>
                      </c:pt>
                      <c:pt idx="2">
                        <c:v>3586701233</c:v>
                      </c:pt>
                      <c:pt idx="3">
                        <c:v>3987152973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8C55-492E-98B8-2D4104ACDF26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Allemagne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3023576568</c:v>
                      </c:pt>
                      <c:pt idx="1">
                        <c:v>3390328780</c:v>
                      </c:pt>
                      <c:pt idx="2">
                        <c:v>3767917974</c:v>
                      </c:pt>
                      <c:pt idx="3">
                        <c:v>3637886086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8C55-492E-98B8-2D4104ACDF26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IAA'!$C$45</c15:sqref>
                        </c15:formulaRef>
                      </c:ext>
                    </c:extLst>
                    <c:strCache>
                      <c:ptCount val="1"/>
                      <c:pt idx="0">
                        <c:v>Ukraine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1026470546</c:v>
                      </c:pt>
                      <c:pt idx="1">
                        <c:v>1890360362</c:v>
                      </c:pt>
                      <c:pt idx="2">
                        <c:v>2645593670</c:v>
                      </c:pt>
                      <c:pt idx="3">
                        <c:v>2971502819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8C55-492E-98B8-2D4104ACDF26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Italie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1929469503</c:v>
                      </c:pt>
                      <c:pt idx="1">
                        <c:v>2379992168</c:v>
                      </c:pt>
                      <c:pt idx="2">
                        <c:v>2651636162</c:v>
                      </c:pt>
                      <c:pt idx="3">
                        <c:v>2916549926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8C55-492E-98B8-2D4104ACDF26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Brésil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2353160458</c:v>
                      </c:pt>
                      <c:pt idx="1">
                        <c:v>3944457386</c:v>
                      </c:pt>
                      <c:pt idx="2">
                        <c:v>2785199153</c:v>
                      </c:pt>
                      <c:pt idx="3">
                        <c:v>2620280590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8C55-492E-98B8-2D4104ACDF26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Maroc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1896534313</c:v>
                      </c:pt>
                      <c:pt idx="1">
                        <c:v>2104286796</c:v>
                      </c:pt>
                      <c:pt idx="2">
                        <c:v>2137895260</c:v>
                      </c:pt>
                      <c:pt idx="3">
                        <c:v>2218727265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8C55-492E-98B8-2D4104ACDF26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États-Unis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1422093364</c:v>
                      </c:pt>
                      <c:pt idx="1">
                        <c:v>1998990288</c:v>
                      </c:pt>
                      <c:pt idx="2">
                        <c:v>2040957167</c:v>
                      </c:pt>
                      <c:pt idx="3">
                        <c:v>2013504221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8C55-492E-98B8-2D4104ACDF26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IAA'!$C$50</c15:sqref>
                        </c15:formulaRef>
                      </c:ext>
                    </c:extLst>
                    <c:strCache>
                      <c:ptCount val="1"/>
                      <c:pt idx="0">
                        <c:v>Belgique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C-8C55-492E-98B8-2D4104ACDF26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E-8C55-492E-98B8-2D4104ACDF26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0-8C55-492E-98B8-2D4104ACDF26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2-8C55-492E-98B8-2D4104ACDF26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IAA'!$J$50:$M$50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1327259305</c:v>
                      </c:pt>
                      <c:pt idx="1">
                        <c:v>1645968113</c:v>
                      </c:pt>
                      <c:pt idx="2">
                        <c:v>1898313210</c:v>
                      </c:pt>
                      <c:pt idx="3">
                        <c:v>1967720149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3-8C55-492E-98B8-2D4104ACDF26}"/>
                  </c:ext>
                </c:extLst>
              </c15:ser>
            </c15:filteredBarSeries>
          </c:ext>
        </c:extLst>
      </c:barChart>
      <c:catAx>
        <c:axId val="498741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8736624"/>
        <c:crosses val="autoZero"/>
        <c:auto val="1"/>
        <c:lblAlgn val="ctr"/>
        <c:lblOffset val="100"/>
        <c:noMultiLvlLbl val="0"/>
      </c:catAx>
      <c:valAx>
        <c:axId val="498736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8741720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4C-479E-A2AE-F4CD4EDCB4CC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4C-479E-A2AE-F4CD4EDCB4CC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64C-479E-A2AE-F4CD4EDCB4CC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64C-479E-A2AE-F4CD4EDCB4CC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64C-479E-A2AE-F4CD4EDCB4CC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64C-479E-A2AE-F4CD4EDCB4CC}"/>
              </c:ext>
            </c:extLst>
          </c:dPt>
          <c:dPt>
            <c:idx val="6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64C-479E-A2AE-F4CD4EDCB4CC}"/>
              </c:ext>
            </c:extLst>
          </c:dPt>
          <c:dPt>
            <c:idx val="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64C-479E-A2AE-F4CD4EDCB4CC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64C-479E-A2AE-F4CD4EDCB4CC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64C-479E-A2AE-F4CD4EDCB4CC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664C-479E-A2AE-F4CD4EDCB4CC}"/>
              </c:ext>
            </c:extLst>
          </c:dPt>
          <c:dLbls>
            <c:dLbl>
              <c:idx val="0"/>
              <c:layout>
                <c:manualLayout>
                  <c:x val="-0.18564214515219712"/>
                  <c:y val="0.135089175621422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965213645982999"/>
                      <c:h val="0.277335393659874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64C-479E-A2AE-F4CD4EDCB4CC}"/>
                </c:ext>
              </c:extLst>
            </c:dLbl>
            <c:dLbl>
              <c:idx val="1"/>
              <c:layout>
                <c:manualLayout>
                  <c:x val="-0.15043415210609085"/>
                  <c:y val="2.32496804690511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25613298288321"/>
                      <c:h val="0.228130727042800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64C-479E-A2AE-F4CD4EDCB4CC}"/>
                </c:ext>
              </c:extLst>
            </c:dLbl>
            <c:dLbl>
              <c:idx val="2"/>
              <c:layout>
                <c:manualLayout>
                  <c:x val="-0.1826558923991311"/>
                  <c:y val="-0.168852664110419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4C-479E-A2AE-F4CD4EDCB4CC}"/>
                </c:ext>
              </c:extLst>
            </c:dLbl>
            <c:dLbl>
              <c:idx val="3"/>
              <c:layout>
                <c:manualLayout>
                  <c:x val="1.760399652305317E-2"/>
                  <c:y val="-1.78926060425725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446685093107122"/>
                      <c:h val="0.12882676350652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64C-479E-A2AE-F4CD4EDCB4CC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64C-479E-A2AE-F4CD4EDCB4CC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64C-479E-A2AE-F4CD4EDCB4CC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64C-479E-A2AE-F4CD4EDCB4CC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64C-479E-A2AE-F4CD4EDCB4CC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64C-479E-A2AE-F4CD4EDCB4CC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64C-479E-A2AE-F4CD4EDCB4CC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64C-479E-A2AE-F4CD4EDCB4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TBB'!$C$34:$C$44</c:f>
              <c:strCache>
                <c:ptCount val="11"/>
                <c:pt idx="0">
                  <c:v>Produits d'épicerie</c:v>
                </c:pt>
                <c:pt idx="1">
                  <c:v>Pêche et aquaculture</c:v>
                </c:pt>
                <c:pt idx="2">
                  <c:v>Fruits et légumes</c:v>
                </c:pt>
                <c:pt idx="3">
                  <c:v>Oléagineux</c:v>
                </c:pt>
                <c:pt idx="4">
                  <c:v>Céréales</c:v>
                </c:pt>
                <c:pt idx="5">
                  <c:v>Viande et produits carnés</c:v>
                </c:pt>
                <c:pt idx="6">
                  <c:v>Laits et produits laitiers</c:v>
                </c:pt>
                <c:pt idx="7">
                  <c:v>Vins et spiritueux</c:v>
                </c:pt>
                <c:pt idx="8">
                  <c:v>Animaux vivants et génétique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0.1664935146132285</c:v>
                </c:pt>
                <c:pt idx="1">
                  <c:v>0.15494566073770255</c:v>
                </c:pt>
                <c:pt idx="2">
                  <c:v>0.14608795131296592</c:v>
                </c:pt>
                <c:pt idx="3">
                  <c:v>9.6843604393472213E-2</c:v>
                </c:pt>
                <c:pt idx="4">
                  <c:v>9.0166980011993539E-2</c:v>
                </c:pt>
                <c:pt idx="5">
                  <c:v>7.5660344093933532E-2</c:v>
                </c:pt>
                <c:pt idx="6">
                  <c:v>5.7997987391825399E-2</c:v>
                </c:pt>
                <c:pt idx="7">
                  <c:v>3.6642595519952817E-2</c:v>
                </c:pt>
                <c:pt idx="8">
                  <c:v>1.8884477640744909E-2</c:v>
                </c:pt>
                <c:pt idx="9">
                  <c:v>1.8738698682458376E-2</c:v>
                </c:pt>
                <c:pt idx="10">
                  <c:v>0.13753818560172221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64C-479E-A2AE-F4CD4EDCB4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DC1-4675-98C7-76EBDCD885A5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DC1-4675-98C7-76EBDCD885A5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DC1-4675-98C7-76EBDCD885A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DC1-4675-98C7-76EBDCD885A5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DC1-4675-98C7-76EBDCD885A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DC1-4675-98C7-76EBDCD885A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DC1-4675-98C7-76EBDCD885A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DC1-4675-98C7-76EBDCD885A5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DC1-4675-98C7-76EBDCD885A5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DC1-4675-98C7-76EBDCD885A5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DC1-4675-98C7-76EBDCD885A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'Import. IAA'!$C$66:$C$78</c:f>
              <c:strCache>
                <c:ptCount val="11"/>
                <c:pt idx="0">
                  <c:v>Union européenne</c:v>
                </c:pt>
                <c:pt idx="1">
                  <c:v>France</c:v>
                </c:pt>
                <c:pt idx="2">
                  <c:v>Pays-Bas</c:v>
                </c:pt>
                <c:pt idx="3">
                  <c:v>Portugal</c:v>
                </c:pt>
                <c:pt idx="4">
                  <c:v>Allemagne</c:v>
                </c:pt>
                <c:pt idx="5">
                  <c:v>Ukraine</c:v>
                </c:pt>
                <c:pt idx="6">
                  <c:v>Italie</c:v>
                </c:pt>
                <c:pt idx="7">
                  <c:v>Brésil</c:v>
                </c:pt>
                <c:pt idx="8">
                  <c:v>Maroc</c:v>
                </c:pt>
                <c:pt idx="9">
                  <c:v>États-Unis</c:v>
                </c:pt>
                <c:pt idx="10">
                  <c:v>Belgique</c:v>
                </c:pt>
              </c:strCache>
              <c:extLst/>
            </c:strRef>
          </c:cat>
          <c:val>
            <c:numRef>
              <c:f>'Import. IAA'!$M$66:$M$78</c:f>
              <c:numCache>
                <c:formatCode>0%</c:formatCode>
                <c:ptCount val="11"/>
                <c:pt idx="0">
                  <c:v>0.53278592082152665</c:v>
                </c:pt>
                <c:pt idx="1">
                  <c:v>0.11829995000115402</c:v>
                </c:pt>
                <c:pt idx="2">
                  <c:v>7.5788464793976523E-2</c:v>
                </c:pt>
                <c:pt idx="3">
                  <c:v>7.1372271926530992E-2</c:v>
                </c:pt>
                <c:pt idx="4">
                  <c:v>6.5120198980571059E-2</c:v>
                </c:pt>
                <c:pt idx="5">
                  <c:v>5.3191565175525909E-2</c:v>
                </c:pt>
                <c:pt idx="6">
                  <c:v>5.2207877604744164E-2</c:v>
                </c:pt>
                <c:pt idx="7">
                  <c:v>4.6904490512331053E-2</c:v>
                </c:pt>
                <c:pt idx="8">
                  <c:v>3.9716461033908863E-2</c:v>
                </c:pt>
                <c:pt idx="9">
                  <c:v>3.6042853574865821E-2</c:v>
                </c:pt>
                <c:pt idx="10">
                  <c:v>3.5223293036603057E-2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6-0DC1-4675-98C7-76EBDCD88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98531560"/>
        <c:axId val="698533912"/>
      </c:barChart>
      <c:catAx>
        <c:axId val="69853156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98533912"/>
        <c:crosses val="autoZero"/>
        <c:auto val="1"/>
        <c:lblAlgn val="ctr"/>
        <c:lblOffset val="100"/>
        <c:noMultiLvlLbl val="0"/>
      </c:catAx>
      <c:valAx>
        <c:axId val="698533912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crossAx val="698531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IAA'!$C$4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IAA'!$D$4:$M$4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84-4E38-8BF0-5943188DC7E5}"/>
            </c:ext>
          </c:extLst>
        </c:ser>
        <c:ser>
          <c:idx val="1"/>
          <c:order val="1"/>
          <c:tx>
            <c:strRef>
              <c:f>'Balance commerciale IAA'!$C$5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IAA'!$D$5:$M$5</c:f>
              <c:numCache>
                <c:formatCode>0</c:formatCode>
                <c:ptCount val="10"/>
                <c:pt idx="0">
                  <c:v>-32343205739</c:v>
                </c:pt>
                <c:pt idx="1">
                  <c:v>-33454404616</c:v>
                </c:pt>
                <c:pt idx="2">
                  <c:v>-36060585801</c:v>
                </c:pt>
                <c:pt idx="3">
                  <c:v>-36507214318</c:v>
                </c:pt>
                <c:pt idx="4">
                  <c:v>-37221671463</c:v>
                </c:pt>
                <c:pt idx="5">
                  <c:v>-35583059959</c:v>
                </c:pt>
                <c:pt idx="6">
                  <c:v>-41169992411</c:v>
                </c:pt>
                <c:pt idx="7">
                  <c:v>-53985523074</c:v>
                </c:pt>
                <c:pt idx="8">
                  <c:v>-55291748374</c:v>
                </c:pt>
                <c:pt idx="9">
                  <c:v>-55864173374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84-4E38-8BF0-5943188DC7E5}"/>
            </c:ext>
          </c:extLst>
        </c:ser>
        <c:ser>
          <c:idx val="2"/>
          <c:order val="2"/>
          <c:tx>
            <c:strRef>
              <c:f>'Balance commerciale IAA'!$C$6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IAA'!$D$6:$M$6</c:f>
              <c:numCache>
                <c:formatCode>0</c:formatCode>
                <c:ptCount val="10"/>
                <c:pt idx="0">
                  <c:v>41768025080</c:v>
                </c:pt>
                <c:pt idx="1">
                  <c:v>44305029758</c:v>
                </c:pt>
                <c:pt idx="2">
                  <c:v>47206621707</c:v>
                </c:pt>
                <c:pt idx="3">
                  <c:v>47577112564</c:v>
                </c:pt>
                <c:pt idx="4">
                  <c:v>50929323499</c:v>
                </c:pt>
                <c:pt idx="5">
                  <c:v>53431940225</c:v>
                </c:pt>
                <c:pt idx="6">
                  <c:v>59161016975</c:v>
                </c:pt>
                <c:pt idx="7">
                  <c:v>66974407696</c:v>
                </c:pt>
                <c:pt idx="8">
                  <c:v>69628436945</c:v>
                </c:pt>
                <c:pt idx="9">
                  <c:v>74247372086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84-4E38-8BF0-5943188DC7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74281360"/>
        <c:axId val="174277440"/>
      </c:barChart>
      <c:lineChart>
        <c:grouping val="stacked"/>
        <c:varyColors val="0"/>
        <c:ser>
          <c:idx val="3"/>
          <c:order val="3"/>
          <c:tx>
            <c:strRef>
              <c:f>'Balance commerciale IAA'!$C$7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'Balance commerciale IAA'!$D$7:$M$7</c:f>
              <c:numCache>
                <c:formatCode>0</c:formatCode>
                <c:ptCount val="10"/>
                <c:pt idx="0">
                  <c:v>9424819341</c:v>
                </c:pt>
                <c:pt idx="1">
                  <c:v>10850625142</c:v>
                </c:pt>
                <c:pt idx="2">
                  <c:v>11146035906</c:v>
                </c:pt>
                <c:pt idx="3">
                  <c:v>11069898246</c:v>
                </c:pt>
                <c:pt idx="4">
                  <c:v>13707652036</c:v>
                </c:pt>
                <c:pt idx="5">
                  <c:v>17848880266</c:v>
                </c:pt>
                <c:pt idx="6">
                  <c:v>17991024564</c:v>
                </c:pt>
                <c:pt idx="7">
                  <c:v>12988884622</c:v>
                </c:pt>
                <c:pt idx="8">
                  <c:v>14336688571</c:v>
                </c:pt>
                <c:pt idx="9">
                  <c:v>18383198712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684-4E38-8BF0-5943188DC7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281360"/>
        <c:axId val="174277440"/>
      </c:lineChart>
      <c:catAx>
        <c:axId val="17428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74277440"/>
        <c:crosses val="autoZero"/>
        <c:auto val="1"/>
        <c:lblAlgn val="ctr"/>
        <c:lblOffset val="100"/>
        <c:noMultiLvlLbl val="0"/>
      </c:catAx>
      <c:valAx>
        <c:axId val="174277440"/>
        <c:scaling>
          <c:orientation val="minMax"/>
          <c:max val="80000000000"/>
          <c:min val="-6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7428136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Fruits et légumes</c:v>
                </c:pt>
                <c:pt idx="1">
                  <c:v>2. Viande et produits carnés</c:v>
                </c:pt>
                <c:pt idx="2">
                  <c:v>3. Produits d'épicerie</c:v>
                </c:pt>
                <c:pt idx="3">
                  <c:v>4. Vins et spiritueux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Laits et produits laitiers</c:v>
                </c:pt>
                <c:pt idx="7">
                  <c:v>4. Autres</c:v>
                </c:pt>
                <c:pt idx="8">
                  <c:v>3. Pêche et aquaculture</c:v>
                </c:pt>
                <c:pt idx="9">
                  <c:v>2. Céréales</c:v>
                </c:pt>
                <c:pt idx="10">
                  <c:v>1. Oléagineux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14278672369</c:v>
                </c:pt>
                <c:pt idx="1">
                  <c:v>7696408662</c:v>
                </c:pt>
                <c:pt idx="2">
                  <c:v>5009083610</c:v>
                </c:pt>
                <c:pt idx="3">
                  <c:v>2952846763</c:v>
                </c:pt>
                <c:pt idx="4">
                  <c:v>86053292</c:v>
                </c:pt>
                <c:pt idx="5">
                  <c:v>-570096868</c:v>
                </c:pt>
                <c:pt idx="6">
                  <c:v>-465896120</c:v>
                </c:pt>
                <c:pt idx="7">
                  <c:v>-885243518</c:v>
                </c:pt>
                <c:pt idx="8">
                  <c:v>-2733769525</c:v>
                </c:pt>
                <c:pt idx="9">
                  <c:v>-2858147848</c:v>
                </c:pt>
                <c:pt idx="10">
                  <c:v>-4518886255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54-4E4D-B84F-021FF0AF8FA6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Fruits et légumes</c:v>
                </c:pt>
                <c:pt idx="1">
                  <c:v>2. Viande et produits carnés</c:v>
                </c:pt>
                <c:pt idx="2">
                  <c:v>3. Produits d'épicerie</c:v>
                </c:pt>
                <c:pt idx="3">
                  <c:v>4. Vins et spiritueux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Laits et produits laitiers</c:v>
                </c:pt>
                <c:pt idx="7">
                  <c:v>4. Autres</c:v>
                </c:pt>
                <c:pt idx="8">
                  <c:v>3. Pêche et aquaculture</c:v>
                </c:pt>
                <c:pt idx="9">
                  <c:v>2. Céréales</c:v>
                </c:pt>
                <c:pt idx="10">
                  <c:v>1. Oléagineux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13885205352</c:v>
                </c:pt>
                <c:pt idx="1">
                  <c:v>7656015284</c:v>
                </c:pt>
                <c:pt idx="2">
                  <c:v>5857755453</c:v>
                </c:pt>
                <c:pt idx="3">
                  <c:v>2930401338</c:v>
                </c:pt>
                <c:pt idx="4">
                  <c:v>149885593</c:v>
                </c:pt>
                <c:pt idx="5">
                  <c:v>-879473470</c:v>
                </c:pt>
                <c:pt idx="6">
                  <c:v>-1011780472</c:v>
                </c:pt>
                <c:pt idx="7">
                  <c:v>-891887510</c:v>
                </c:pt>
                <c:pt idx="8">
                  <c:v>-3532404780</c:v>
                </c:pt>
                <c:pt idx="9">
                  <c:v>-5613393481</c:v>
                </c:pt>
                <c:pt idx="10">
                  <c:v>-5561438684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54-4E4D-B84F-021FF0AF8FA6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Fruits et légumes</c:v>
                </c:pt>
                <c:pt idx="1">
                  <c:v>2. Viande et produits carnés</c:v>
                </c:pt>
                <c:pt idx="2">
                  <c:v>3. Produits d'épicerie</c:v>
                </c:pt>
                <c:pt idx="3">
                  <c:v>4. Vins et spiritueux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Laits et produits laitiers</c:v>
                </c:pt>
                <c:pt idx="7">
                  <c:v>4. Autres</c:v>
                </c:pt>
                <c:pt idx="8">
                  <c:v>3. Pêche et aquaculture</c:v>
                </c:pt>
                <c:pt idx="9">
                  <c:v>2. Céréales</c:v>
                </c:pt>
                <c:pt idx="10">
                  <c:v>1. Oléagineux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13983121806</c:v>
                </c:pt>
                <c:pt idx="1">
                  <c:v>8731777224</c:v>
                </c:pt>
                <c:pt idx="2">
                  <c:v>6012908284</c:v>
                </c:pt>
                <c:pt idx="3">
                  <c:v>2659828778</c:v>
                </c:pt>
                <c:pt idx="4">
                  <c:v>18500481</c:v>
                </c:pt>
                <c:pt idx="5">
                  <c:v>-1294315335</c:v>
                </c:pt>
                <c:pt idx="6">
                  <c:v>-1063948386</c:v>
                </c:pt>
                <c:pt idx="7">
                  <c:v>-1245369939</c:v>
                </c:pt>
                <c:pt idx="8">
                  <c:v>-2860880097</c:v>
                </c:pt>
                <c:pt idx="9">
                  <c:v>-5951715652</c:v>
                </c:pt>
                <c:pt idx="10">
                  <c:v>-4653218595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54-4E4D-B84F-021FF0AF8FA6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Fruits et légumes</c:v>
                </c:pt>
                <c:pt idx="1">
                  <c:v>2. Viande et produits carnés</c:v>
                </c:pt>
                <c:pt idx="2">
                  <c:v>3. Produits d'épicerie</c:v>
                </c:pt>
                <c:pt idx="3">
                  <c:v>4. Vins et spiritueux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Laits et produits laitiers</c:v>
                </c:pt>
                <c:pt idx="7">
                  <c:v>4. Autres</c:v>
                </c:pt>
                <c:pt idx="8">
                  <c:v>3. Pêche et aquaculture</c:v>
                </c:pt>
                <c:pt idx="9">
                  <c:v>2. Céréales</c:v>
                </c:pt>
                <c:pt idx="10">
                  <c:v>1. Oléagineux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14937002391</c:v>
                </c:pt>
                <c:pt idx="1">
                  <c:v>8063834493</c:v>
                </c:pt>
                <c:pt idx="2">
                  <c:v>7558010349</c:v>
                </c:pt>
                <c:pt idx="3">
                  <c:v>2873996442</c:v>
                </c:pt>
                <c:pt idx="4">
                  <c:v>-85761415</c:v>
                </c:pt>
                <c:pt idx="5">
                  <c:v>-864203857</c:v>
                </c:pt>
                <c:pt idx="6">
                  <c:v>-1115361532</c:v>
                </c:pt>
                <c:pt idx="7">
                  <c:v>-1173200602</c:v>
                </c:pt>
                <c:pt idx="8">
                  <c:v>-3221512550</c:v>
                </c:pt>
                <c:pt idx="9">
                  <c:v>-4278390562</c:v>
                </c:pt>
                <c:pt idx="10">
                  <c:v>-4311214446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54-4E4D-B84F-021FF0AF8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280576"/>
        <c:axId val="686234912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Fruits et légumes</c:v>
                      </c:pt>
                      <c:pt idx="1">
                        <c:v>2. Viande et produits carnés</c:v>
                      </c:pt>
                      <c:pt idx="2">
                        <c:v>3. Produits d'épicerie</c:v>
                      </c:pt>
                      <c:pt idx="3">
                        <c:v>4. Vins et spiritueux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Laits et produits laitiers</c:v>
                      </c:pt>
                      <c:pt idx="7">
                        <c:v>4. Autres</c:v>
                      </c:pt>
                      <c:pt idx="8">
                        <c:v>3. Pêche et aquaculture</c:v>
                      </c:pt>
                      <c:pt idx="9">
                        <c:v>2. Céréales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11267508324</c:v>
                      </c:pt>
                      <c:pt idx="1">
                        <c:v>3547064372</c:v>
                      </c:pt>
                      <c:pt idx="2">
                        <c:v>2791141106</c:v>
                      </c:pt>
                      <c:pt idx="3">
                        <c:v>2209233120</c:v>
                      </c:pt>
                      <c:pt idx="4">
                        <c:v>209575609</c:v>
                      </c:pt>
                      <c:pt idx="5">
                        <c:v>-431022992</c:v>
                      </c:pt>
                      <c:pt idx="6">
                        <c:v>-612925924</c:v>
                      </c:pt>
                      <c:pt idx="7">
                        <c:v>-1628837661</c:v>
                      </c:pt>
                      <c:pt idx="8">
                        <c:v>-2479269917</c:v>
                      </c:pt>
                      <c:pt idx="9">
                        <c:v>-2305013423</c:v>
                      </c:pt>
                      <c:pt idx="10">
                        <c:v>-3142633271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3754-4E4D-B84F-021FF0AF8FA6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Fruits et légumes</c:v>
                      </c:pt>
                      <c:pt idx="1">
                        <c:v>2. Viande et produits carnés</c:v>
                      </c:pt>
                      <c:pt idx="2">
                        <c:v>3. Produits d'épicerie</c:v>
                      </c:pt>
                      <c:pt idx="3">
                        <c:v>4. Vins et spiritueux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Laits et produits laitiers</c:v>
                      </c:pt>
                      <c:pt idx="7">
                        <c:v>4. Autres</c:v>
                      </c:pt>
                      <c:pt idx="8">
                        <c:v>3. Pêche et aquaculture</c:v>
                      </c:pt>
                      <c:pt idx="9">
                        <c:v>2. Céréales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11430229854</c:v>
                      </c:pt>
                      <c:pt idx="1">
                        <c:v>4143023618</c:v>
                      </c:pt>
                      <c:pt idx="2">
                        <c:v>3647718954</c:v>
                      </c:pt>
                      <c:pt idx="3">
                        <c:v>2099740840</c:v>
                      </c:pt>
                      <c:pt idx="4">
                        <c:v>247735112</c:v>
                      </c:pt>
                      <c:pt idx="5">
                        <c:v>-392145150</c:v>
                      </c:pt>
                      <c:pt idx="6">
                        <c:v>-489116655</c:v>
                      </c:pt>
                      <c:pt idx="7">
                        <c:v>-1597912178</c:v>
                      </c:pt>
                      <c:pt idx="8">
                        <c:v>-2780847547</c:v>
                      </c:pt>
                      <c:pt idx="9">
                        <c:v>-2314889532</c:v>
                      </c:pt>
                      <c:pt idx="10">
                        <c:v>-3142912175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3754-4E4D-B84F-021FF0AF8FA6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Fruits et légumes</c:v>
                      </c:pt>
                      <c:pt idx="1">
                        <c:v>2. Viande et produits carnés</c:v>
                      </c:pt>
                      <c:pt idx="2">
                        <c:v>3. Produits d'épicerie</c:v>
                      </c:pt>
                      <c:pt idx="3">
                        <c:v>4. Vins et spiritueux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Laits et produits laitiers</c:v>
                      </c:pt>
                      <c:pt idx="7">
                        <c:v>4. Autres</c:v>
                      </c:pt>
                      <c:pt idx="8">
                        <c:v>3. Pêche et aquaculture</c:v>
                      </c:pt>
                      <c:pt idx="9">
                        <c:v>2. Céréales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11603483845</c:v>
                      </c:pt>
                      <c:pt idx="1">
                        <c:v>4544674395</c:v>
                      </c:pt>
                      <c:pt idx="2">
                        <c:v>4343504237</c:v>
                      </c:pt>
                      <c:pt idx="3">
                        <c:v>2322838307</c:v>
                      </c:pt>
                      <c:pt idx="4">
                        <c:v>223066925</c:v>
                      </c:pt>
                      <c:pt idx="5">
                        <c:v>-566209116</c:v>
                      </c:pt>
                      <c:pt idx="6">
                        <c:v>-515116163</c:v>
                      </c:pt>
                      <c:pt idx="7">
                        <c:v>-1611596080</c:v>
                      </c:pt>
                      <c:pt idx="8">
                        <c:v>-2995861064</c:v>
                      </c:pt>
                      <c:pt idx="9">
                        <c:v>-2437876318</c:v>
                      </c:pt>
                      <c:pt idx="10">
                        <c:v>-3764873063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3754-4E4D-B84F-021FF0AF8FA6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Fruits et légumes</c:v>
                      </c:pt>
                      <c:pt idx="1">
                        <c:v>2. Viande et produits carnés</c:v>
                      </c:pt>
                      <c:pt idx="2">
                        <c:v>3. Produits d'épicerie</c:v>
                      </c:pt>
                      <c:pt idx="3">
                        <c:v>4. Vins et spiritueux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Laits et produits laitiers</c:v>
                      </c:pt>
                      <c:pt idx="7">
                        <c:v>4. Autres</c:v>
                      </c:pt>
                      <c:pt idx="8">
                        <c:v>3. Pêche et aquaculture</c:v>
                      </c:pt>
                      <c:pt idx="9">
                        <c:v>2. Céréales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11394891280</c:v>
                      </c:pt>
                      <c:pt idx="1">
                        <c:v>4633417244</c:v>
                      </c:pt>
                      <c:pt idx="2">
                        <c:v>3811662631</c:v>
                      </c:pt>
                      <c:pt idx="3">
                        <c:v>2520216127</c:v>
                      </c:pt>
                      <c:pt idx="4">
                        <c:v>190159726</c:v>
                      </c:pt>
                      <c:pt idx="5">
                        <c:v>-463909534</c:v>
                      </c:pt>
                      <c:pt idx="6">
                        <c:v>-538491472</c:v>
                      </c:pt>
                      <c:pt idx="7">
                        <c:v>-1467664036</c:v>
                      </c:pt>
                      <c:pt idx="8">
                        <c:v>-3020033386</c:v>
                      </c:pt>
                      <c:pt idx="9">
                        <c:v>-2763039559</c:v>
                      </c:pt>
                      <c:pt idx="10">
                        <c:v>-3227310774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3754-4E4D-B84F-021FF0AF8FA6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Fruits et légumes</c:v>
                      </c:pt>
                      <c:pt idx="1">
                        <c:v>2. Viande et produits carnés</c:v>
                      </c:pt>
                      <c:pt idx="2">
                        <c:v>3. Produits d'épicerie</c:v>
                      </c:pt>
                      <c:pt idx="3">
                        <c:v>4. Vins et spiritueux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Laits et produits laitiers</c:v>
                      </c:pt>
                      <c:pt idx="7">
                        <c:v>4. Autres</c:v>
                      </c:pt>
                      <c:pt idx="8">
                        <c:v>3. Pêche et aquaculture</c:v>
                      </c:pt>
                      <c:pt idx="9">
                        <c:v>2. Céréales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12411912702</c:v>
                      </c:pt>
                      <c:pt idx="1">
                        <c:v>6244571369</c:v>
                      </c:pt>
                      <c:pt idx="2">
                        <c:v>4131130850</c:v>
                      </c:pt>
                      <c:pt idx="3">
                        <c:v>2551989877</c:v>
                      </c:pt>
                      <c:pt idx="4">
                        <c:v>211558913</c:v>
                      </c:pt>
                      <c:pt idx="5">
                        <c:v>-535212727</c:v>
                      </c:pt>
                      <c:pt idx="6">
                        <c:v>-555579770</c:v>
                      </c:pt>
                      <c:pt idx="7">
                        <c:v>-1525530731</c:v>
                      </c:pt>
                      <c:pt idx="8">
                        <c:v>-3022107521</c:v>
                      </c:pt>
                      <c:pt idx="9">
                        <c:v>-2776626850</c:v>
                      </c:pt>
                      <c:pt idx="10">
                        <c:v>-3428454075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3754-4E4D-B84F-021FF0AF8FA6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Fruits et légumes</c:v>
                      </c:pt>
                      <c:pt idx="1">
                        <c:v>2. Viande et produits carnés</c:v>
                      </c:pt>
                      <c:pt idx="2">
                        <c:v>3. Produits d'épicerie</c:v>
                      </c:pt>
                      <c:pt idx="3">
                        <c:v>4. Vins et spiritueux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Laits et produits laitiers</c:v>
                      </c:pt>
                      <c:pt idx="7">
                        <c:v>4. Autres</c:v>
                      </c:pt>
                      <c:pt idx="8">
                        <c:v>3. Pêche et aquaculture</c:v>
                      </c:pt>
                      <c:pt idx="9">
                        <c:v>2. Céréales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13253183118</c:v>
                      </c:pt>
                      <c:pt idx="1">
                        <c:v>7757717075</c:v>
                      </c:pt>
                      <c:pt idx="2">
                        <c:v>4217644663</c:v>
                      </c:pt>
                      <c:pt idx="3">
                        <c:v>2670106416</c:v>
                      </c:pt>
                      <c:pt idx="4">
                        <c:v>200545340</c:v>
                      </c:pt>
                      <c:pt idx="5">
                        <c:v>-511108911</c:v>
                      </c:pt>
                      <c:pt idx="6">
                        <c:v>-435431850</c:v>
                      </c:pt>
                      <c:pt idx="7">
                        <c:v>-1262918777</c:v>
                      </c:pt>
                      <c:pt idx="8">
                        <c:v>-2457846524</c:v>
                      </c:pt>
                      <c:pt idx="9">
                        <c:v>-2143015923</c:v>
                      </c:pt>
                      <c:pt idx="10">
                        <c:v>-3439994361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3754-4E4D-B84F-021FF0AF8FA6}"/>
                  </c:ext>
                </c:extLst>
              </c15:ser>
            </c15:filteredBarSeries>
          </c:ext>
        </c:extLst>
      </c:barChart>
      <c:catAx>
        <c:axId val="17428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86234912"/>
        <c:crosses val="autoZero"/>
        <c:auto val="1"/>
        <c:lblAlgn val="ctr"/>
        <c:lblOffset val="100"/>
        <c:noMultiLvlLbl val="0"/>
      </c:catAx>
      <c:valAx>
        <c:axId val="686234912"/>
        <c:scaling>
          <c:orientation val="minMax"/>
          <c:max val="15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7428057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IAA'!$J$40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IAA'!$C$42:$C$51</c:f>
              <c:strCache>
                <c:ptCount val="10"/>
                <c:pt idx="0">
                  <c:v>1. Italie</c:v>
                </c:pt>
                <c:pt idx="1">
                  <c:v>2. Allemagne</c:v>
                </c:pt>
                <c:pt idx="2">
                  <c:v>3. France</c:v>
                </c:pt>
                <c:pt idx="3">
                  <c:v>4. Royaume-Uni</c:v>
                </c:pt>
                <c:pt idx="4">
                  <c:v>5. Portugal</c:v>
                </c:pt>
                <c:pt idx="5">
                  <c:v>5. Pérou</c:v>
                </c:pt>
                <c:pt idx="6">
                  <c:v>4. Maroc</c:v>
                </c:pt>
                <c:pt idx="7">
                  <c:v>3. Argentine</c:v>
                </c:pt>
                <c:pt idx="8">
                  <c:v>2. Brésil</c:v>
                </c:pt>
                <c:pt idx="9">
                  <c:v>1. Ukraine</c:v>
                </c:pt>
              </c:strCache>
            </c:strRef>
          </c:cat>
          <c:val>
            <c:numRef>
              <c:f>'Balance commerciale IAA'!$J$42:$J$51</c:f>
              <c:numCache>
                <c:formatCode>0</c:formatCode>
                <c:ptCount val="10"/>
                <c:pt idx="0">
                  <c:v>3713107971</c:v>
                </c:pt>
                <c:pt idx="1">
                  <c:v>3946957010</c:v>
                </c:pt>
                <c:pt idx="2">
                  <c:v>3931948623</c:v>
                </c:pt>
                <c:pt idx="3">
                  <c:v>3752413845</c:v>
                </c:pt>
                <c:pt idx="4">
                  <c:v>2601697995</c:v>
                </c:pt>
                <c:pt idx="5">
                  <c:v>-658237052</c:v>
                </c:pt>
                <c:pt idx="6">
                  <c:v>-1037614894</c:v>
                </c:pt>
                <c:pt idx="7">
                  <c:v>-1472020812</c:v>
                </c:pt>
                <c:pt idx="8">
                  <c:v>-2125486242</c:v>
                </c:pt>
                <c:pt idx="9">
                  <c:v>-854465476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EA-4CA6-BCFB-18E0874E6635}"/>
            </c:ext>
          </c:extLst>
        </c:ser>
        <c:ser>
          <c:idx val="10"/>
          <c:order val="7"/>
          <c:tx>
            <c:strRef>
              <c:f>'Balance commerciale IAA'!$K$40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IAA'!$C$42:$C$51</c:f>
              <c:strCache>
                <c:ptCount val="10"/>
                <c:pt idx="0">
                  <c:v>1. Italie</c:v>
                </c:pt>
                <c:pt idx="1">
                  <c:v>2. Allemagne</c:v>
                </c:pt>
                <c:pt idx="2">
                  <c:v>3. France</c:v>
                </c:pt>
                <c:pt idx="3">
                  <c:v>4. Royaume-Uni</c:v>
                </c:pt>
                <c:pt idx="4">
                  <c:v>5. Portugal</c:v>
                </c:pt>
                <c:pt idx="5">
                  <c:v>5. Pérou</c:v>
                </c:pt>
                <c:pt idx="6">
                  <c:v>4. Maroc</c:v>
                </c:pt>
                <c:pt idx="7">
                  <c:v>3. Argentine</c:v>
                </c:pt>
                <c:pt idx="8">
                  <c:v>2. Brésil</c:v>
                </c:pt>
                <c:pt idx="9">
                  <c:v>1. Ukraine</c:v>
                </c:pt>
              </c:strCache>
            </c:strRef>
          </c:cat>
          <c:val>
            <c:numRef>
              <c:f>'Balance commerciale IAA'!$K$42:$K$51</c:f>
              <c:numCache>
                <c:formatCode>0</c:formatCode>
                <c:ptCount val="10"/>
                <c:pt idx="0">
                  <c:v>4192612468</c:v>
                </c:pt>
                <c:pt idx="1">
                  <c:v>3873475196</c:v>
                </c:pt>
                <c:pt idx="2">
                  <c:v>3648435163</c:v>
                </c:pt>
                <c:pt idx="3">
                  <c:v>3718514950</c:v>
                </c:pt>
                <c:pt idx="4">
                  <c:v>3145572149</c:v>
                </c:pt>
                <c:pt idx="5">
                  <c:v>-881985283</c:v>
                </c:pt>
                <c:pt idx="6">
                  <c:v>-1059120687</c:v>
                </c:pt>
                <c:pt idx="7">
                  <c:v>-1686886502</c:v>
                </c:pt>
                <c:pt idx="8">
                  <c:v>-3665216102</c:v>
                </c:pt>
                <c:pt idx="9">
                  <c:v>-1759986594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EA-4CA6-BCFB-18E0874E6635}"/>
            </c:ext>
          </c:extLst>
        </c:ser>
        <c:ser>
          <c:idx val="11"/>
          <c:order val="8"/>
          <c:tx>
            <c:strRef>
              <c:f>'Balance commerciale IAA'!$L$40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IAA'!$C$42:$C$51</c:f>
              <c:strCache>
                <c:ptCount val="10"/>
                <c:pt idx="0">
                  <c:v>1. Italie</c:v>
                </c:pt>
                <c:pt idx="1">
                  <c:v>2. Allemagne</c:v>
                </c:pt>
                <c:pt idx="2">
                  <c:v>3. France</c:v>
                </c:pt>
                <c:pt idx="3">
                  <c:v>4. Royaume-Uni</c:v>
                </c:pt>
                <c:pt idx="4">
                  <c:v>5. Portugal</c:v>
                </c:pt>
                <c:pt idx="5">
                  <c:v>5. Pérou</c:v>
                </c:pt>
                <c:pt idx="6">
                  <c:v>4. Maroc</c:v>
                </c:pt>
                <c:pt idx="7">
                  <c:v>3. Argentine</c:v>
                </c:pt>
                <c:pt idx="8">
                  <c:v>2. Brésil</c:v>
                </c:pt>
                <c:pt idx="9">
                  <c:v>1. Ukraine</c:v>
                </c:pt>
              </c:strCache>
            </c:strRef>
          </c:cat>
          <c:val>
            <c:numRef>
              <c:f>'Balance commerciale IAA'!$L$42:$L$51</c:f>
              <c:numCache>
                <c:formatCode>0</c:formatCode>
                <c:ptCount val="10"/>
                <c:pt idx="0">
                  <c:v>4195885723</c:v>
                </c:pt>
                <c:pt idx="1">
                  <c:v>4421077919</c:v>
                </c:pt>
                <c:pt idx="2">
                  <c:v>4004683185</c:v>
                </c:pt>
                <c:pt idx="3">
                  <c:v>3876634473</c:v>
                </c:pt>
                <c:pt idx="4">
                  <c:v>3674454141</c:v>
                </c:pt>
                <c:pt idx="5">
                  <c:v>-878471880</c:v>
                </c:pt>
                <c:pt idx="6">
                  <c:v>-1002425143</c:v>
                </c:pt>
                <c:pt idx="7">
                  <c:v>-1138311487</c:v>
                </c:pt>
                <c:pt idx="8">
                  <c:v>-2474446794</c:v>
                </c:pt>
                <c:pt idx="9">
                  <c:v>-2493949133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EA-4CA6-BCFB-18E0874E6635}"/>
            </c:ext>
          </c:extLst>
        </c:ser>
        <c:ser>
          <c:idx val="12"/>
          <c:order val="9"/>
          <c:tx>
            <c:strRef>
              <c:f>'Balance commerciale IAA'!$M$40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IAA'!$C$42:$C$51</c:f>
              <c:strCache>
                <c:ptCount val="10"/>
                <c:pt idx="0">
                  <c:v>1. Italie</c:v>
                </c:pt>
                <c:pt idx="1">
                  <c:v>2. Allemagne</c:v>
                </c:pt>
                <c:pt idx="2">
                  <c:v>3. France</c:v>
                </c:pt>
                <c:pt idx="3">
                  <c:v>4. Royaume-Uni</c:v>
                </c:pt>
                <c:pt idx="4">
                  <c:v>5. Portugal</c:v>
                </c:pt>
                <c:pt idx="5">
                  <c:v>5. Pérou</c:v>
                </c:pt>
                <c:pt idx="6">
                  <c:v>4. Maroc</c:v>
                </c:pt>
                <c:pt idx="7">
                  <c:v>3. Argentine</c:v>
                </c:pt>
                <c:pt idx="8">
                  <c:v>2. Brésil</c:v>
                </c:pt>
                <c:pt idx="9">
                  <c:v>1. Ukraine</c:v>
                </c:pt>
              </c:strCache>
            </c:strRef>
          </c:cat>
          <c:val>
            <c:numRef>
              <c:f>'Balance commerciale IAA'!$M$42:$M$51</c:f>
              <c:numCache>
                <c:formatCode>0</c:formatCode>
                <c:ptCount val="10"/>
                <c:pt idx="0">
                  <c:v>4873025582</c:v>
                </c:pt>
                <c:pt idx="1">
                  <c:v>4763090338</c:v>
                </c:pt>
                <c:pt idx="2">
                  <c:v>4635425578</c:v>
                </c:pt>
                <c:pt idx="3">
                  <c:v>4346163918</c:v>
                </c:pt>
                <c:pt idx="4">
                  <c:v>3561069921</c:v>
                </c:pt>
                <c:pt idx="5">
                  <c:v>-996182847</c:v>
                </c:pt>
                <c:pt idx="6">
                  <c:v>-1011756971</c:v>
                </c:pt>
                <c:pt idx="7">
                  <c:v>-1292875049</c:v>
                </c:pt>
                <c:pt idx="8">
                  <c:v>-2286378689</c:v>
                </c:pt>
                <c:pt idx="9">
                  <c:v>-2781378542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EA-4CA6-BCFB-18E0874E66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280968"/>
        <c:axId val="174277832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IAA'!$D$40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Italie</c:v>
                      </c:pt>
                      <c:pt idx="1">
                        <c:v>2. Allemagne</c:v>
                      </c:pt>
                      <c:pt idx="2">
                        <c:v>3. France</c:v>
                      </c:pt>
                      <c:pt idx="3">
                        <c:v>4. Royaume-Uni</c:v>
                      </c:pt>
                      <c:pt idx="4">
                        <c:v>5. Portugal</c:v>
                      </c:pt>
                      <c:pt idx="5">
                        <c:v>5. Pérou</c:v>
                      </c:pt>
                      <c:pt idx="6">
                        <c:v>4. Maroc</c:v>
                      </c:pt>
                      <c:pt idx="7">
                        <c:v>3. Argentine</c:v>
                      </c:pt>
                      <c:pt idx="8">
                        <c:v>2. Brésil</c:v>
                      </c:pt>
                      <c:pt idx="9">
                        <c:v>1. Ukraine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IAA'!$D$42:$D$51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3218051176</c:v>
                      </c:pt>
                      <c:pt idx="1">
                        <c:v>2393100635</c:v>
                      </c:pt>
                      <c:pt idx="2">
                        <c:v>2351496490</c:v>
                      </c:pt>
                      <c:pt idx="3">
                        <c:v>2390238292</c:v>
                      </c:pt>
                      <c:pt idx="4">
                        <c:v>1909327508</c:v>
                      </c:pt>
                      <c:pt idx="5">
                        <c:v>-395202352</c:v>
                      </c:pt>
                      <c:pt idx="6">
                        <c:v>-747502006</c:v>
                      </c:pt>
                      <c:pt idx="7">
                        <c:v>-1112133333</c:v>
                      </c:pt>
                      <c:pt idx="8">
                        <c:v>-1285252939</c:v>
                      </c:pt>
                      <c:pt idx="9">
                        <c:v>-831694667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5EEA-4CA6-BCFB-18E0874E6635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IAA'!$E$40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Italie</c:v>
                      </c:pt>
                      <c:pt idx="1">
                        <c:v>2. Allemagne</c:v>
                      </c:pt>
                      <c:pt idx="2">
                        <c:v>3. France</c:v>
                      </c:pt>
                      <c:pt idx="3">
                        <c:v>4. Royaume-Uni</c:v>
                      </c:pt>
                      <c:pt idx="4">
                        <c:v>5. Portugal</c:v>
                      </c:pt>
                      <c:pt idx="5">
                        <c:v>5. Pérou</c:v>
                      </c:pt>
                      <c:pt idx="6">
                        <c:v>4. Maroc</c:v>
                      </c:pt>
                      <c:pt idx="7">
                        <c:v>3. Argentine</c:v>
                      </c:pt>
                      <c:pt idx="8">
                        <c:v>2. Brésil</c:v>
                      </c:pt>
                      <c:pt idx="9">
                        <c:v>1. Ukraine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IAA'!$E$42:$E$51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3140106103</c:v>
                      </c:pt>
                      <c:pt idx="1">
                        <c:v>2649480694</c:v>
                      </c:pt>
                      <c:pt idx="2">
                        <c:v>2412459581</c:v>
                      </c:pt>
                      <c:pt idx="3">
                        <c:v>2517746343</c:v>
                      </c:pt>
                      <c:pt idx="4">
                        <c:v>2286469530</c:v>
                      </c:pt>
                      <c:pt idx="5">
                        <c:v>-461843301</c:v>
                      </c:pt>
                      <c:pt idx="6">
                        <c:v>-814654841</c:v>
                      </c:pt>
                      <c:pt idx="7">
                        <c:v>-1261721221</c:v>
                      </c:pt>
                      <c:pt idx="8">
                        <c:v>-975036674</c:v>
                      </c:pt>
                      <c:pt idx="9">
                        <c:v>-829495156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5EEA-4CA6-BCFB-18E0874E6635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IAA'!$F$40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Italie</c:v>
                      </c:pt>
                      <c:pt idx="1">
                        <c:v>2. Allemagne</c:v>
                      </c:pt>
                      <c:pt idx="2">
                        <c:v>3. France</c:v>
                      </c:pt>
                      <c:pt idx="3">
                        <c:v>4. Royaume-Uni</c:v>
                      </c:pt>
                      <c:pt idx="4">
                        <c:v>5. Portugal</c:v>
                      </c:pt>
                      <c:pt idx="5">
                        <c:v>5. Pérou</c:v>
                      </c:pt>
                      <c:pt idx="6">
                        <c:v>4. Maroc</c:v>
                      </c:pt>
                      <c:pt idx="7">
                        <c:v>3. Argentine</c:v>
                      </c:pt>
                      <c:pt idx="8">
                        <c:v>2. Brésil</c:v>
                      </c:pt>
                      <c:pt idx="9">
                        <c:v>1. Ukraine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IAA'!$F$42:$F$51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3688894012</c:v>
                      </c:pt>
                      <c:pt idx="1">
                        <c:v>2489448052</c:v>
                      </c:pt>
                      <c:pt idx="2">
                        <c:v>2653106308</c:v>
                      </c:pt>
                      <c:pt idx="3">
                        <c:v>2724947621</c:v>
                      </c:pt>
                      <c:pt idx="4">
                        <c:v>2438523160</c:v>
                      </c:pt>
                      <c:pt idx="5">
                        <c:v>-534523792</c:v>
                      </c:pt>
                      <c:pt idx="6">
                        <c:v>-922715549</c:v>
                      </c:pt>
                      <c:pt idx="7">
                        <c:v>-1219762831</c:v>
                      </c:pt>
                      <c:pt idx="8">
                        <c:v>-1393628040</c:v>
                      </c:pt>
                      <c:pt idx="9">
                        <c:v>-949491142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5EEA-4CA6-BCFB-18E0874E6635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IAA'!$G$40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Italie</c:v>
                      </c:pt>
                      <c:pt idx="1">
                        <c:v>2. Allemagne</c:v>
                      </c:pt>
                      <c:pt idx="2">
                        <c:v>3. France</c:v>
                      </c:pt>
                      <c:pt idx="3">
                        <c:v>4. Royaume-Uni</c:v>
                      </c:pt>
                      <c:pt idx="4">
                        <c:v>5. Portugal</c:v>
                      </c:pt>
                      <c:pt idx="5">
                        <c:v>5. Pérou</c:v>
                      </c:pt>
                      <c:pt idx="6">
                        <c:v>4. Maroc</c:v>
                      </c:pt>
                      <c:pt idx="7">
                        <c:v>3. Argentine</c:v>
                      </c:pt>
                      <c:pt idx="8">
                        <c:v>2. Brésil</c:v>
                      </c:pt>
                      <c:pt idx="9">
                        <c:v>1. Ukraine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IAA'!$G$42:$G$51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3309049063</c:v>
                      </c:pt>
                      <c:pt idx="1">
                        <c:v>2648966415</c:v>
                      </c:pt>
                      <c:pt idx="2">
                        <c:v>2842240811</c:v>
                      </c:pt>
                      <c:pt idx="3">
                        <c:v>2823732440</c:v>
                      </c:pt>
                      <c:pt idx="4">
                        <c:v>2391866223</c:v>
                      </c:pt>
                      <c:pt idx="5">
                        <c:v>-623463569</c:v>
                      </c:pt>
                      <c:pt idx="6">
                        <c:v>-1081242562</c:v>
                      </c:pt>
                      <c:pt idx="7">
                        <c:v>-1125900146</c:v>
                      </c:pt>
                      <c:pt idx="8">
                        <c:v>-1455706954</c:v>
                      </c:pt>
                      <c:pt idx="9">
                        <c:v>-907560356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5EEA-4CA6-BCFB-18E0874E6635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IAA'!$H$40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Italie</c:v>
                      </c:pt>
                      <c:pt idx="1">
                        <c:v>2. Allemagne</c:v>
                      </c:pt>
                      <c:pt idx="2">
                        <c:v>3. France</c:v>
                      </c:pt>
                      <c:pt idx="3">
                        <c:v>4. Royaume-Uni</c:v>
                      </c:pt>
                      <c:pt idx="4">
                        <c:v>5. Portugal</c:v>
                      </c:pt>
                      <c:pt idx="5">
                        <c:v>5. Pérou</c:v>
                      </c:pt>
                      <c:pt idx="6">
                        <c:v>4. Maroc</c:v>
                      </c:pt>
                      <c:pt idx="7">
                        <c:v>3. Argentine</c:v>
                      </c:pt>
                      <c:pt idx="8">
                        <c:v>2. Brésil</c:v>
                      </c:pt>
                      <c:pt idx="9">
                        <c:v>1. Ukraine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IAA'!$H$42:$H$51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3445187925</c:v>
                      </c:pt>
                      <c:pt idx="1">
                        <c:v>2823157788</c:v>
                      </c:pt>
                      <c:pt idx="2">
                        <c:v>3137631450</c:v>
                      </c:pt>
                      <c:pt idx="3">
                        <c:v>2779887601</c:v>
                      </c:pt>
                      <c:pt idx="4">
                        <c:v>2603876941</c:v>
                      </c:pt>
                      <c:pt idx="5">
                        <c:v>-647726853</c:v>
                      </c:pt>
                      <c:pt idx="6">
                        <c:v>-1062375066</c:v>
                      </c:pt>
                      <c:pt idx="7">
                        <c:v>-1150100738</c:v>
                      </c:pt>
                      <c:pt idx="8">
                        <c:v>-1396948939</c:v>
                      </c:pt>
                      <c:pt idx="9">
                        <c:v>-1137110375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5EEA-4CA6-BCFB-18E0874E6635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IAA'!$I$40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Italie</c:v>
                      </c:pt>
                      <c:pt idx="1">
                        <c:v>2. Allemagne</c:v>
                      </c:pt>
                      <c:pt idx="2">
                        <c:v>3. France</c:v>
                      </c:pt>
                      <c:pt idx="3">
                        <c:v>4. Royaume-Uni</c:v>
                      </c:pt>
                      <c:pt idx="4">
                        <c:v>5. Portugal</c:v>
                      </c:pt>
                      <c:pt idx="5">
                        <c:v>5. Pérou</c:v>
                      </c:pt>
                      <c:pt idx="6">
                        <c:v>4. Maroc</c:v>
                      </c:pt>
                      <c:pt idx="7">
                        <c:v>3. Argentine</c:v>
                      </c:pt>
                      <c:pt idx="8">
                        <c:v>2. Brésil</c:v>
                      </c:pt>
                      <c:pt idx="9">
                        <c:v>1. Ukraine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IAA'!$I$42:$I$51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3290357842</c:v>
                      </c:pt>
                      <c:pt idx="1">
                        <c:v>3523229345</c:v>
                      </c:pt>
                      <c:pt idx="2">
                        <c:v>3686378564</c:v>
                      </c:pt>
                      <c:pt idx="3">
                        <c:v>3356437414</c:v>
                      </c:pt>
                      <c:pt idx="4">
                        <c:v>2469323953</c:v>
                      </c:pt>
                      <c:pt idx="5">
                        <c:v>-611047180</c:v>
                      </c:pt>
                      <c:pt idx="6">
                        <c:v>-979600134</c:v>
                      </c:pt>
                      <c:pt idx="7">
                        <c:v>-966175456</c:v>
                      </c:pt>
                      <c:pt idx="8">
                        <c:v>-1557476653</c:v>
                      </c:pt>
                      <c:pt idx="9">
                        <c:v>-809583611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5EEA-4CA6-BCFB-18E0874E6635}"/>
                  </c:ext>
                </c:extLst>
              </c15:ser>
            </c15:filteredBarSeries>
          </c:ext>
        </c:extLst>
      </c:barChart>
      <c:catAx>
        <c:axId val="174280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74277832"/>
        <c:crosses val="autoZero"/>
        <c:auto val="1"/>
        <c:lblAlgn val="ctr"/>
        <c:lblOffset val="100"/>
        <c:noMultiLvlLbl val="0"/>
      </c:catAx>
      <c:valAx>
        <c:axId val="174277832"/>
        <c:scaling>
          <c:orientation val="minMax"/>
          <c:max val="5000000000"/>
          <c:min val="-4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74280968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806A-467C-B5CF-06644CFA9BB7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806A-467C-B5CF-06644CFA9BB7}"/>
              </c:ext>
            </c:extLst>
          </c:dPt>
          <c:dLbls>
            <c:dLbl>
              <c:idx val="0"/>
              <c:layout>
                <c:manualLayout>
                  <c:x val="-5.6105004372690226E-2"/>
                  <c:y val="-8.562691131498473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rgbClr val="00FF0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b="1" dirty="0">
                        <a:solidFill>
                          <a:srgbClr val="00FF00"/>
                        </a:solidFill>
                      </a:rPr>
                      <a:t>Importations espagnoles de produits agricoles et agro-alimentaires</a:t>
                    </a:r>
                    <a:r>
                      <a:rPr lang="fr-FR" b="1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462AB7AF-B084-45D0-8BB0-071573AEE3A0}" type="VALUE">
                      <a:rPr lang="fr-FR" b="1" baseline="0">
                        <a:solidFill>
                          <a:srgbClr val="00FF00"/>
                        </a:solidFill>
                      </a:rPr>
                      <a:pPr>
                        <a:defRPr b="1">
                          <a:solidFill>
                            <a:srgbClr val="00FF00"/>
                          </a:solidFill>
                        </a:defRPr>
                      </a:pPr>
                      <a:t>[VALEUR]</a:t>
                    </a:fld>
                    <a:endParaRPr lang="fr-FR" b="1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rgbClr val="00FF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79540176841207"/>
                      <c:h val="0.238532110091743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06A-467C-B5CF-06644CFA9BB7}"/>
                </c:ext>
              </c:extLst>
            </c:dLbl>
            <c:dLbl>
              <c:idx val="1"/>
              <c:layout>
                <c:manualLayout>
                  <c:x val="0.53515542632412139"/>
                  <c:y val="0.16717635066258921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chemeClr val="bg1"/>
                        </a:solidFill>
                      </a:rPr>
                      <a:t>Autres importations</a:t>
                    </a:r>
                    <a:r>
                      <a:rPr lang="en-US" baseline="0">
                        <a:solidFill>
                          <a:schemeClr val="bg1"/>
                        </a:solidFill>
                      </a:rPr>
                      <a:t>
</a:t>
                    </a:r>
                    <a:fld id="{BD1FA504-6BE3-4873-9690-65CBF0E3FC40}" type="VALU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[VALEUR]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06A-467C-B5CF-06644CFA9B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'Import. IAA'!$C$31:$C$33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  <c:extLst/>
            </c:strRef>
          </c:cat>
          <c:val>
            <c:numRef>
              <c:f>'Import. IAA'!$M$31:$M$33</c:f>
              <c:numCache>
                <c:formatCode>0%</c:formatCode>
                <c:ptCount val="2"/>
                <c:pt idx="0">
                  <c:v>0.17985486192047104</c:v>
                </c:pt>
                <c:pt idx="1">
                  <c:v>0.82014513807952893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806A-467C-B5CF-06644CFA9B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0.40074</cdr:x>
      <cdr:y>0.54148</cdr:y>
    </cdr:from>
    <cdr:to>
      <cdr:x>0.98836</cdr:x>
      <cdr:y>0.82186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4752094" y="2298542"/>
          <a:ext cx="6968309" cy="1190172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>
            <a:alpha val="20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0.06574</cdr:x>
      <cdr:y>0.54148</cdr:y>
    </cdr:from>
    <cdr:to>
      <cdr:x>0.98843</cdr:x>
      <cdr:y>0.54204</cdr:y>
    </cdr:to>
    <cdr:cxnSp macro="">
      <cdr:nvCxnSpPr>
        <cdr:cNvPr id="3" name="Connecteur droit 2"/>
        <cdr:cNvCxnSpPr/>
      </cdr:nvCxnSpPr>
      <cdr:spPr>
        <a:xfrm xmlns:a="http://schemas.openxmlformats.org/drawingml/2006/main" flipV="1">
          <a:off x="779534" y="2298542"/>
          <a:ext cx="10941685" cy="2381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0.05982</cdr:x>
      <cdr:y>0.04067</cdr:y>
    </cdr:from>
    <cdr:to>
      <cdr:x>0.52827</cdr:x>
      <cdr:y>0.504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709316" y="171823"/>
          <a:ext cx="5555166" cy="195744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0.06907</cdr:x>
      <cdr:y>0.62288</cdr:y>
    </cdr:from>
    <cdr:to>
      <cdr:x>0.9891</cdr:x>
      <cdr:y>0.62288</cdr:y>
    </cdr:to>
    <cdr:cxnSp macro="">
      <cdr:nvCxnSpPr>
        <cdr:cNvPr id="2" name="Connecteur droit 1"/>
        <cdr:cNvCxnSpPr/>
      </cdr:nvCxnSpPr>
      <cdr:spPr>
        <a:xfrm xmlns:a="http://schemas.openxmlformats.org/drawingml/2006/main">
          <a:off x="819040" y="2560320"/>
          <a:ext cx="10910071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0.0538</cdr:x>
      <cdr:y>0.02429</cdr:y>
    </cdr:from>
    <cdr:to>
      <cdr:x>0.98086</cdr:x>
      <cdr:y>0.08763</cdr:y>
    </cdr:to>
    <cdr:sp macro="" textlink="">
      <cdr:nvSpPr>
        <cdr:cNvPr id="3" name="ZoneTexte 5"/>
        <cdr:cNvSpPr txBox="1"/>
      </cdr:nvSpPr>
      <cdr:spPr>
        <a:xfrm xmlns:a="http://schemas.openxmlformats.org/drawingml/2006/main">
          <a:off x="638031" y="120555"/>
          <a:ext cx="10993452" cy="3143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100" b="1" dirty="0">
              <a:solidFill>
                <a:srgbClr val="00B050"/>
              </a:solidFill>
              <a:latin typeface="Marianne" panose="02000000000000000000" pitchFamily="50" charset="0"/>
            </a:rPr>
            <a:t>         + 1 %                     </a:t>
          </a:r>
          <a:r>
            <a:rPr lang="fr-FR" sz="1100" b="1" dirty="0">
              <a:solidFill>
                <a:srgbClr val="FF0000"/>
              </a:solidFill>
              <a:latin typeface="Marianne" panose="02000000000000000000" pitchFamily="50" charset="0"/>
            </a:rPr>
            <a:t>- 1 %                    </a:t>
          </a:r>
          <a:r>
            <a:rPr lang="fr-FR" sz="1100" b="1" dirty="0" smtClean="0">
              <a:solidFill>
                <a:srgbClr val="FF0000"/>
              </a:solidFill>
              <a:latin typeface="Marianne" panose="02000000000000000000" pitchFamily="50" charset="0"/>
            </a:rPr>
            <a:t>  </a:t>
          </a:r>
          <a:r>
            <a:rPr lang="fr-FR" sz="1100" b="1" dirty="0">
              <a:solidFill>
                <a:srgbClr val="FF0000"/>
              </a:solidFill>
              <a:latin typeface="Marianne" panose="02000000000000000000" pitchFamily="50" charset="0"/>
            </a:rPr>
            <a:t>- 1 %           </a:t>
          </a:r>
          <a:r>
            <a:rPr lang="fr-FR" sz="1100" b="1" dirty="0" smtClean="0">
              <a:solidFill>
                <a:srgbClr val="FF0000"/>
              </a:solidFill>
              <a:latin typeface="Marianne" panose="02000000000000000000" pitchFamily="50" charset="0"/>
            </a:rPr>
            <a:t>         </a:t>
          </a:r>
          <a:r>
            <a:rPr lang="fr-FR" sz="1100" b="1" dirty="0">
              <a:solidFill>
                <a:srgbClr val="00B050"/>
              </a:solidFill>
              <a:latin typeface="Marianne" panose="02000000000000000000" pitchFamily="50" charset="0"/>
            </a:rPr>
            <a:t>+ 2 %                   + 2 %                 </a:t>
          </a:r>
          <a:r>
            <a:rPr lang="fr-FR" sz="1100" b="1" dirty="0" smtClean="0">
              <a:solidFill>
                <a:srgbClr val="00B050"/>
              </a:solidFill>
              <a:latin typeface="Marianne" panose="02000000000000000000" pitchFamily="50" charset="0"/>
            </a:rPr>
            <a:t>  </a:t>
          </a:r>
          <a:r>
            <a:rPr lang="fr-FR" sz="1100" b="1" dirty="0">
              <a:solidFill>
                <a:srgbClr val="00B050"/>
              </a:solidFill>
              <a:latin typeface="Marianne" panose="02000000000000000000" pitchFamily="50" charset="0"/>
            </a:rPr>
            <a:t>+ 6 %                   </a:t>
          </a:r>
          <a:r>
            <a:rPr lang="fr-FR" sz="1100" b="1" dirty="0" smtClean="0">
              <a:solidFill>
                <a:srgbClr val="00B050"/>
              </a:solidFill>
              <a:latin typeface="Marianne" panose="02000000000000000000" pitchFamily="50" charset="0"/>
            </a:rPr>
            <a:t>  </a:t>
          </a:r>
          <a:r>
            <a:rPr lang="fr-FR" sz="1100" b="1" dirty="0">
              <a:solidFill>
                <a:srgbClr val="00B050"/>
              </a:solidFill>
              <a:latin typeface="Marianne" panose="02000000000000000000" pitchFamily="50" charset="0"/>
            </a:rPr>
            <a:t>+ 1 %                </a:t>
          </a:r>
          <a:r>
            <a:rPr lang="fr-FR" sz="1100" b="1" dirty="0" smtClean="0">
              <a:solidFill>
                <a:srgbClr val="00B050"/>
              </a:solidFill>
              <a:latin typeface="Marianne" panose="02000000000000000000" pitchFamily="50" charset="0"/>
            </a:rPr>
            <a:t>  </a:t>
          </a:r>
          <a:r>
            <a:rPr lang="fr-FR" sz="1100" b="1" dirty="0">
              <a:solidFill>
                <a:srgbClr val="FF0000"/>
              </a:solidFill>
              <a:latin typeface="Marianne" panose="02000000000000000000" pitchFamily="50" charset="0"/>
            </a:rPr>
            <a:t>- 20 %                </a:t>
          </a:r>
          <a:r>
            <a:rPr lang="fr-FR" sz="1100" b="1" dirty="0" smtClean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r>
            <a:rPr lang="fr-FR" sz="1100" b="1" dirty="0">
              <a:solidFill>
                <a:srgbClr val="FF0000"/>
              </a:solidFill>
              <a:latin typeface="Marianne" panose="02000000000000000000" pitchFamily="50" charset="0"/>
            </a:rPr>
            <a:t>- 3 %                   </a:t>
          </a:r>
          <a:r>
            <a:rPr lang="fr-FR" sz="1100" b="1" dirty="0">
              <a:solidFill>
                <a:srgbClr val="00B050"/>
              </a:solidFill>
              <a:latin typeface="Marianne" panose="02000000000000000000" pitchFamily="50" charset="0"/>
            </a:rPr>
            <a:t>+ 14 %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de produits agricoles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et agro-alimentaires 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294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2FB6B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1074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0" y="30750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98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agricoles et agro-alimentaires 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1449977" y="4483546"/>
            <a:ext cx="6719804" cy="6800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pPr lvl="0"/>
            <a:r>
              <a:rPr lang="fr-FR" dirty="0" smtClean="0"/>
              <a:t>… avec …</a:t>
            </a:r>
          </a:p>
        </p:txBody>
      </p:sp>
    </p:spTree>
    <p:extLst>
      <p:ext uri="{BB962C8B-B14F-4D97-AF65-F5344CB8AC3E}">
        <p14:creationId xmlns:p14="http://schemas.microsoft.com/office/powerpoint/2010/main" val="15368245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 – Les échanges de produits agricoles et agro-alimentaires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B6482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 – Les échanges de produits agricoles et agro-alimentaires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73174" y="850674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199756" y="473042"/>
            <a:ext cx="2825446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cumulée sur 3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98787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 – Les échanges de produits agricoles et agro-alimentaires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389096"/>
              </p:ext>
            </p:extLst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fournisseurs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8" name="Espace réservé du texte 15"/>
          <p:cNvSpPr>
            <a:spLocks noGrp="1"/>
          </p:cNvSpPr>
          <p:nvPr>
            <p:ph type="body" sz="quarter" idx="16" hasCustomPrompt="1"/>
          </p:nvPr>
        </p:nvSpPr>
        <p:spPr>
          <a:xfrm>
            <a:off x="8096034" y="795609"/>
            <a:ext cx="3862808" cy="967877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Union européenne : + … %</a:t>
            </a:r>
          </a:p>
          <a:p>
            <a:pPr lvl="0"/>
            <a:r>
              <a:rPr lang="fr-FR" dirty="0" smtClean="0"/>
              <a:t>… : +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+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de …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179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 – Les échanges de produits agricoles et agro-alimentaires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marchés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de la France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3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688916" y="780713"/>
            <a:ext cx="2317980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2024/2023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731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 – Les échanges de produits agricoles et agro-alimentaires Source : douane espagnole, d’après Trade Data Monitor, données 2024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68331250"/>
              </p:ext>
            </p:extLst>
          </p:nvPr>
        </p:nvGraphicFramePr>
        <p:xfrm>
          <a:off x="166797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27742029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Espagne – Les échanges de produits agricoles et agro-alimentaires Source : douane espagnole,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3" r:id="rId4"/>
    <p:sldLayoutId id="2147483660" r:id="rId5"/>
    <p:sldLayoutId id="2147483654" r:id="rId6"/>
    <p:sldLayoutId id="2147483659" r:id="rId7"/>
    <p:sldLayoutId id="214748365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724400" y="4279515"/>
            <a:ext cx="2743199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Espagne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712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Les échanges de produits agricoles et agro-alimentaires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</a:t>
            </a:r>
            <a:r>
              <a:rPr lang="fr-FR" dirty="0" smtClean="0"/>
              <a:t>fournisseurs</a:t>
            </a:r>
            <a:endParaRPr lang="fr-FR" dirty="0"/>
          </a:p>
        </p:txBody>
      </p:sp>
      <p:sp>
        <p:nvSpPr>
          <p:cNvPr id="9" name="Flèche droite 8"/>
          <p:cNvSpPr/>
          <p:nvPr/>
        </p:nvSpPr>
        <p:spPr>
          <a:xfrm>
            <a:off x="94459" y="1872343"/>
            <a:ext cx="548478" cy="289756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7" y="819150"/>
            <a:ext cx="10906125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00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1449977" y="4483546"/>
            <a:ext cx="6239692" cy="680040"/>
          </a:xfrm>
        </p:spPr>
        <p:txBody>
          <a:bodyPr/>
          <a:lstStyle/>
          <a:p>
            <a:r>
              <a:rPr lang="fr-FR" dirty="0" smtClean="0"/>
              <a:t>L’Espagne avec la France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6285608"/>
              </p:ext>
            </p:extLst>
          </p:nvPr>
        </p:nvGraphicFramePr>
        <p:xfrm>
          <a:off x="6941532" y="3116987"/>
          <a:ext cx="5885393" cy="311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0561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</a:t>
            </a:r>
            <a:r>
              <a:rPr lang="fr-FR" dirty="0"/>
              <a:t>Les échanges de produits agricoles et agro-alimentaires 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espagnole </a:t>
            </a:r>
            <a:r>
              <a:rPr lang="fr-FR" i="1" dirty="0"/>
              <a:t>(diagrammes 1 et 2) et française (diagramme 3),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</a:t>
            </a:r>
            <a:r>
              <a:rPr lang="fr-FR" dirty="0" smtClean="0"/>
              <a:t>franco-espagnols </a:t>
            </a:r>
            <a:r>
              <a:rPr lang="fr-FR" dirty="0"/>
              <a:t>en un coup d’œil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Baisse de 5 % entre 2023 et 2024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Produits d’épicerie : + 5 %</a:t>
            </a:r>
          </a:p>
          <a:p>
            <a:r>
              <a:rPr lang="fr-FR" dirty="0" smtClean="0"/>
              <a:t>Céréales : - 11 %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Fruits et légumes : + 12 %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spagnols en provenance de France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uropéens de la France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spagnoles en provenance de France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fr-FR" dirty="0" smtClean="0"/>
              <a:t>Taux de variation 2024/2023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8648122"/>
              </p:ext>
            </p:extLst>
          </p:nvPr>
        </p:nvGraphicFramePr>
        <p:xfrm>
          <a:off x="163714" y="1916762"/>
          <a:ext cx="3934634" cy="35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635568"/>
              </p:ext>
            </p:extLst>
          </p:nvPr>
        </p:nvGraphicFramePr>
        <p:xfrm>
          <a:off x="4098348" y="1916763"/>
          <a:ext cx="3967849" cy="35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2685265"/>
              </p:ext>
            </p:extLst>
          </p:nvPr>
        </p:nvGraphicFramePr>
        <p:xfrm>
          <a:off x="8075346" y="1916762"/>
          <a:ext cx="3949856" cy="35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ZoneTexte 1"/>
          <p:cNvSpPr txBox="1"/>
          <p:nvPr/>
        </p:nvSpPr>
        <p:spPr>
          <a:xfrm>
            <a:off x="11334053" y="1916762"/>
            <a:ext cx="666778" cy="324733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sz="1100" b="1" dirty="0">
              <a:solidFill>
                <a:srgbClr val="00B050"/>
              </a:solidFill>
              <a:latin typeface="Marianne" panose="02000000000000000000" pitchFamily="50" charset="0"/>
            </a:endParaRPr>
          </a:p>
          <a:p>
            <a:r>
              <a:rPr lang="fr-FR" sz="1100" b="1" dirty="0">
                <a:solidFill>
                  <a:srgbClr val="00B050"/>
                </a:solidFill>
                <a:latin typeface="Marianne" panose="02000000000000000000" pitchFamily="50" charset="0"/>
              </a:rPr>
              <a:t>+ 1 </a:t>
            </a:r>
            <a:r>
              <a:rPr lang="fr-FR" sz="11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%</a:t>
            </a:r>
            <a:endParaRPr lang="fr-FR" sz="1100" b="1" dirty="0">
              <a:solidFill>
                <a:srgbClr val="FF0000"/>
              </a:solidFill>
              <a:latin typeface="Marianne" panose="02000000000000000000" pitchFamily="50" charset="0"/>
            </a:endParaRPr>
          </a:p>
          <a:p>
            <a:endParaRPr lang="fr-FR" sz="1100" b="1" dirty="0">
              <a:solidFill>
                <a:srgbClr val="FF0000"/>
              </a:solidFill>
              <a:latin typeface="Marianne" panose="02000000000000000000" pitchFamily="50" charset="0"/>
            </a:endParaRPr>
          </a:p>
          <a:p>
            <a:endParaRPr lang="fr-FR" sz="1100" b="1" dirty="0">
              <a:solidFill>
                <a:srgbClr val="FF0000"/>
              </a:solidFill>
              <a:latin typeface="Marianne" panose="02000000000000000000" pitchFamily="50" charset="0"/>
            </a:endParaRPr>
          </a:p>
          <a:p>
            <a:r>
              <a:rPr lang="fr-FR" sz="1100" b="1" dirty="0">
                <a:solidFill>
                  <a:srgbClr val="FF0000"/>
                </a:solidFill>
                <a:latin typeface="Marianne" panose="02000000000000000000" pitchFamily="50" charset="0"/>
              </a:rPr>
              <a:t>- 1 %</a:t>
            </a:r>
          </a:p>
          <a:p>
            <a:endParaRPr lang="fr-FR" sz="1100" b="1" dirty="0">
              <a:solidFill>
                <a:srgbClr val="FF0000"/>
              </a:solidFill>
              <a:latin typeface="Marianne" panose="02000000000000000000" pitchFamily="50" charset="0"/>
            </a:endParaRPr>
          </a:p>
          <a:p>
            <a:endParaRPr lang="fr-FR" sz="1100" b="1" dirty="0">
              <a:solidFill>
                <a:srgbClr val="FF0000"/>
              </a:solidFill>
              <a:latin typeface="Marianne" panose="02000000000000000000" pitchFamily="50" charset="0"/>
            </a:endParaRPr>
          </a:p>
          <a:p>
            <a:r>
              <a:rPr lang="fr-FR" sz="1100" b="1" dirty="0">
                <a:solidFill>
                  <a:srgbClr val="FF0000"/>
                </a:solidFill>
                <a:latin typeface="Marianne" panose="02000000000000000000" pitchFamily="50" charset="0"/>
              </a:rPr>
              <a:t>- 1 %</a:t>
            </a:r>
          </a:p>
          <a:p>
            <a:endParaRPr lang="fr-FR" sz="1100" b="1" dirty="0">
              <a:solidFill>
                <a:srgbClr val="FF0000"/>
              </a:solidFill>
              <a:latin typeface="Marianne" panose="02000000000000000000" pitchFamily="50" charset="0"/>
            </a:endParaRPr>
          </a:p>
          <a:p>
            <a:endParaRPr lang="fr-FR" sz="1100" b="1" dirty="0">
              <a:solidFill>
                <a:srgbClr val="FF0000"/>
              </a:solidFill>
              <a:latin typeface="Marianne" panose="02000000000000000000" pitchFamily="50" charset="0"/>
            </a:endParaRPr>
          </a:p>
          <a:p>
            <a:r>
              <a:rPr lang="fr-FR" sz="1100" b="1" dirty="0">
                <a:solidFill>
                  <a:srgbClr val="00B050"/>
                </a:solidFill>
                <a:latin typeface="Marianne" panose="02000000000000000000" pitchFamily="50" charset="0"/>
              </a:rPr>
              <a:t>+ 2 %</a:t>
            </a:r>
          </a:p>
          <a:p>
            <a:endParaRPr lang="fr-FR" sz="1100" b="1" dirty="0">
              <a:solidFill>
                <a:srgbClr val="00B050"/>
              </a:solidFill>
              <a:latin typeface="Marianne" panose="02000000000000000000" pitchFamily="50" charset="0"/>
            </a:endParaRPr>
          </a:p>
          <a:p>
            <a:endParaRPr lang="fr-FR" sz="1100" b="1" dirty="0">
              <a:solidFill>
                <a:srgbClr val="00B050"/>
              </a:solidFill>
              <a:latin typeface="Marianne" panose="02000000000000000000" pitchFamily="50" charset="0"/>
            </a:endParaRPr>
          </a:p>
          <a:p>
            <a:r>
              <a:rPr lang="fr-FR" sz="1100" b="1" dirty="0">
                <a:solidFill>
                  <a:srgbClr val="00B050"/>
                </a:solidFill>
                <a:latin typeface="Marianne" panose="02000000000000000000" pitchFamily="50" charset="0"/>
              </a:rPr>
              <a:t>+ 2 %</a:t>
            </a:r>
          </a:p>
        </p:txBody>
      </p:sp>
    </p:spTree>
    <p:extLst>
      <p:ext uri="{BB962C8B-B14F-4D97-AF65-F5344CB8AC3E}">
        <p14:creationId xmlns:p14="http://schemas.microsoft.com/office/powerpoint/2010/main" val="3041734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Les échanges de produits agricoles et agro-alimentaires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</a:t>
            </a:r>
            <a:r>
              <a:rPr lang="fr-FR" dirty="0" smtClean="0"/>
              <a:t>espagnole </a:t>
            </a:r>
            <a:r>
              <a:rPr lang="fr-FR" dirty="0"/>
              <a:t>avec la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 smtClean="0"/>
              <a:t>L’excédent commercial espagnol </a:t>
            </a:r>
            <a:r>
              <a:rPr lang="fr-FR" b="0" dirty="0"/>
              <a:t>avec la France </a:t>
            </a:r>
            <a:r>
              <a:rPr lang="fr-FR" b="0" dirty="0" smtClean="0"/>
              <a:t>progresse à 4,6 milliards d’euros en 2024.</a:t>
            </a:r>
            <a:endParaRPr lang="fr-FR" b="0" dirty="0"/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70565"/>
              </p:ext>
            </p:extLst>
          </p:nvPr>
        </p:nvGraphicFramePr>
        <p:xfrm>
          <a:off x="166798" y="1393870"/>
          <a:ext cx="11858404" cy="4728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Connecteur droit 8"/>
          <p:cNvCxnSpPr/>
          <p:nvPr/>
        </p:nvCxnSpPr>
        <p:spPr>
          <a:xfrm>
            <a:off x="885575" y="3828999"/>
            <a:ext cx="11030450" cy="114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985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Les échanges de produits agricoles et agro-alimentaires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</a:t>
            </a:r>
            <a:r>
              <a:rPr lang="fr-FR" dirty="0" smtClean="0"/>
              <a:t>espagnole </a:t>
            </a:r>
            <a:r>
              <a:rPr lang="fr-FR" dirty="0"/>
              <a:t>avec la France par poste d’importation (en </a:t>
            </a:r>
            <a:r>
              <a:rPr lang="fr-FR" dirty="0" smtClean="0"/>
              <a:t>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854285"/>
          </a:xfrm>
        </p:spPr>
        <p:txBody>
          <a:bodyPr>
            <a:normAutofit/>
          </a:bodyPr>
          <a:lstStyle/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bg2">
                    <a:lumMod val="75000"/>
                  </a:schemeClr>
                </a:solidFill>
              </a:rPr>
              <a:t>excédentaire</a:t>
            </a:r>
            <a:r>
              <a:rPr lang="fr-FR" b="0" dirty="0"/>
              <a:t> : </a:t>
            </a:r>
            <a:r>
              <a:rPr lang="fr-FR" b="0" i="1" dirty="0" smtClean="0"/>
              <a:t>Fruits et légumes.</a:t>
            </a:r>
            <a:endParaRPr lang="fr-FR" b="0" i="1" dirty="0"/>
          </a:p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/>
              <a:t> : </a:t>
            </a:r>
            <a:r>
              <a:rPr lang="fr-FR" b="0" i="1" dirty="0" smtClean="0"/>
              <a:t>Céréales.</a:t>
            </a:r>
            <a:endParaRPr lang="fr-FR" b="0" i="1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0317460"/>
              </p:ext>
            </p:extLst>
          </p:nvPr>
        </p:nvGraphicFramePr>
        <p:xfrm>
          <a:off x="166798" y="1968137"/>
          <a:ext cx="11858404" cy="4110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6008914" y="4528457"/>
            <a:ext cx="5886995" cy="1027612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975360" y="2124891"/>
            <a:ext cx="5033553" cy="2403565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127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Les échanges de produits agricoles et agro-alimentaires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Postes d’importation en provenance de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Les importations de </a:t>
            </a:r>
            <a:r>
              <a:rPr lang="fr-FR" i="1" dirty="0" smtClean="0"/>
              <a:t>Produits d’épicerie </a:t>
            </a:r>
            <a:r>
              <a:rPr lang="fr-FR" dirty="0" smtClean="0"/>
              <a:t>augmentent </a:t>
            </a:r>
            <a:r>
              <a:rPr lang="fr-FR" dirty="0"/>
              <a:t>de </a:t>
            </a:r>
            <a:r>
              <a:rPr lang="fr-FR" dirty="0" smtClean="0"/>
              <a:t>37 </a:t>
            </a:r>
            <a:r>
              <a:rPr lang="fr-FR" dirty="0"/>
              <a:t>% cumulativement sur trois ans.</a:t>
            </a:r>
          </a:p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 smtClean="0"/>
              <a:t>Taux de variation cumulée sur 3 ans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7129197"/>
              </p:ext>
            </p:extLst>
          </p:nvPr>
        </p:nvGraphicFramePr>
        <p:xfrm>
          <a:off x="166798" y="1454515"/>
          <a:ext cx="11858404" cy="4569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ZoneTexte 4"/>
          <p:cNvSpPr txBox="1"/>
          <p:nvPr/>
        </p:nvSpPr>
        <p:spPr>
          <a:xfrm>
            <a:off x="1029755" y="1278303"/>
            <a:ext cx="10796485" cy="3524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+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37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%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      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+ 9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%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  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+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56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%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+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44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%        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+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15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%     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  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+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84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%       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+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16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%       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+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8 %        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+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19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%       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+ 24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%         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+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23</a:t>
            </a:r>
            <a:r>
              <a:rPr lang="fr-FR" sz="1200" b="1" baseline="0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baseline="0" dirty="0">
                <a:solidFill>
                  <a:srgbClr val="00B050"/>
                </a:solidFill>
                <a:latin typeface="Marianne" panose="02000000000000000000" pitchFamily="50" charset="0"/>
              </a:rPr>
              <a:t>%</a:t>
            </a:r>
            <a:endParaRPr lang="fr-FR" sz="1200" b="1" dirty="0">
              <a:solidFill>
                <a:srgbClr val="00B050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774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Les échanges de produits agricoles et agro-alimentaires </a:t>
            </a:r>
          </a:p>
          <a:p>
            <a:r>
              <a:rPr lang="fr-FR" i="1" dirty="0" smtClean="0"/>
              <a:t>Source : douane française,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clients de la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xfrm>
            <a:off x="9714450" y="473042"/>
            <a:ext cx="2310751" cy="30520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fr-FR" dirty="0"/>
              <a:t>Taux de variation 2024/2023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4057044"/>
              </p:ext>
            </p:extLst>
          </p:nvPr>
        </p:nvGraphicFramePr>
        <p:xfrm>
          <a:off x="166798" y="947737"/>
          <a:ext cx="11858404" cy="4962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3089198" y="1864311"/>
            <a:ext cx="1095375" cy="3724506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100"/>
          </a:p>
        </p:txBody>
      </p:sp>
      <p:sp>
        <p:nvSpPr>
          <p:cNvPr id="9" name="Rectangle 8"/>
          <p:cNvSpPr/>
          <p:nvPr/>
        </p:nvSpPr>
        <p:spPr>
          <a:xfrm>
            <a:off x="3357674" y="1709941"/>
            <a:ext cx="558422" cy="30873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500" b="1" cap="none" spc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00B050"/>
                </a:solidFill>
                <a:effectLst/>
                <a:latin typeface="Garamond" panose="02020404030301010803" pitchFamily="18" charset="0"/>
              </a:rPr>
              <a:t>3e</a:t>
            </a:r>
          </a:p>
        </p:txBody>
      </p:sp>
    </p:spTree>
    <p:extLst>
      <p:ext uri="{BB962C8B-B14F-4D97-AF65-F5344CB8AC3E}">
        <p14:creationId xmlns:p14="http://schemas.microsoft.com/office/powerpoint/2010/main" val="278093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Les échanges de produits agricoles et agro-alimentaires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17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7627801"/>
              </p:ext>
            </p:extLst>
          </p:nvPr>
        </p:nvGraphicFramePr>
        <p:xfrm>
          <a:off x="166797" y="766354"/>
          <a:ext cx="5920493" cy="4929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7620619"/>
              </p:ext>
            </p:extLst>
          </p:nvPr>
        </p:nvGraphicFramePr>
        <p:xfrm>
          <a:off x="6087290" y="766355"/>
          <a:ext cx="5937912" cy="4929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444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72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Les échanges de produits agricoles et agro-alimentaires</a:t>
            </a:r>
          </a:p>
          <a:p>
            <a:r>
              <a:rPr lang="fr-FR" i="1" dirty="0" smtClean="0"/>
              <a:t>Source : Service économique régional de Madrid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En 2024, la croissance du PIB espagnol a atteint </a:t>
            </a:r>
            <a:r>
              <a:rPr lang="fr-FR" dirty="0" smtClean="0"/>
              <a:t>3,2 %... 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62016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Comme en 2023 </a:t>
            </a:r>
            <a:r>
              <a:rPr lang="fr-FR" dirty="0" smtClean="0"/>
              <a:t>(+ 2,7 %), </a:t>
            </a:r>
            <a:r>
              <a:rPr lang="fr-FR" dirty="0"/>
              <a:t>l’Espagne enregistre un différentiel positif par rapport aux principales économies européennes…</a:t>
            </a:r>
          </a:p>
          <a:p>
            <a:endParaRPr lang="fr-FR" dirty="0"/>
          </a:p>
        </p:txBody>
      </p:sp>
      <p:sp>
        <p:nvSpPr>
          <p:cNvPr id="7" name="Espace réservé du texte 9"/>
          <p:cNvSpPr>
            <a:spLocks noGrp="1"/>
          </p:cNvSpPr>
          <p:nvPr>
            <p:ph type="body" sz="quarter" idx="4294967295"/>
          </p:nvPr>
        </p:nvSpPr>
        <p:spPr>
          <a:xfrm>
            <a:off x="166798" y="1774062"/>
            <a:ext cx="5151822" cy="4264473"/>
          </a:xfrm>
          <a:prstGeom prst="rect">
            <a:avLst/>
          </a:prstGeom>
        </p:spPr>
        <p:txBody>
          <a:bodyPr/>
          <a:lstStyle/>
          <a:p>
            <a:pPr marL="503754" indent="-380990" algn="just">
              <a:buFont typeface="Arial" panose="020B0604020202020204" pitchFamily="34" charset="0"/>
              <a:buChar char="•"/>
            </a:pPr>
            <a:r>
              <a:rPr lang="fr-FR" sz="1800" b="1" dirty="0" smtClean="0">
                <a:latin typeface="Marianne" panose="02000000000000000000" pitchFamily="50" charset="0"/>
              </a:rPr>
              <a:t>Cette </a:t>
            </a:r>
            <a:r>
              <a:rPr lang="fr-FR" sz="1800" b="1" dirty="0">
                <a:latin typeface="Marianne" panose="02000000000000000000" pitchFamily="50" charset="0"/>
              </a:rPr>
              <a:t>situation contraste avec une activité moins dynamique dans la zone euro </a:t>
            </a:r>
            <a:r>
              <a:rPr lang="fr-FR" sz="1800" dirty="0">
                <a:latin typeface="Marianne" panose="02000000000000000000" pitchFamily="50" charset="0"/>
              </a:rPr>
              <a:t>(+0,9%) et les principales économies européennes (-0,2% en Allemagne, +0,7% en Italie, +1,1% au Royaume-Uni).</a:t>
            </a:r>
          </a:p>
          <a:p>
            <a:pPr marL="503754" indent="-380990" algn="just">
              <a:buFont typeface="Arial" panose="020B0604020202020204" pitchFamily="34" charset="0"/>
              <a:buChar char="•"/>
            </a:pPr>
            <a:endParaRPr lang="fr-FR" sz="1100" dirty="0">
              <a:latin typeface="Marianne" panose="02000000000000000000" pitchFamily="50" charset="0"/>
            </a:endParaRPr>
          </a:p>
          <a:p>
            <a:pPr marL="503754" indent="-380990" algn="just">
              <a:buFont typeface="Arial" panose="020B0604020202020204" pitchFamily="34" charset="0"/>
              <a:buChar char="•"/>
            </a:pPr>
            <a:r>
              <a:rPr lang="fr-FR" sz="1800" b="1" dirty="0">
                <a:latin typeface="Marianne" panose="02000000000000000000" pitchFamily="50" charset="0"/>
              </a:rPr>
              <a:t>En 2024, l’Espagne a également dépassé les États-Unis (+2,8%)</a:t>
            </a:r>
            <a:r>
              <a:rPr lang="fr-FR" sz="1800" dirty="0">
                <a:latin typeface="Marianne" panose="02000000000000000000" pitchFamily="50" charset="0"/>
              </a:rPr>
              <a:t>.</a:t>
            </a:r>
          </a:p>
          <a:p>
            <a:pPr marL="503754" indent="-380990" algn="just">
              <a:buFont typeface="Arial" panose="020B0604020202020204" pitchFamily="34" charset="0"/>
              <a:buChar char="•"/>
            </a:pPr>
            <a:endParaRPr lang="fr-FR" sz="1800" dirty="0">
              <a:latin typeface="Marianne" panose="02000000000000000000" pitchFamily="50" charset="0"/>
            </a:endParaRPr>
          </a:p>
          <a:p>
            <a:pPr marL="503754" indent="-380990" algn="just">
              <a:buFont typeface="Arial" panose="020B0604020202020204" pitchFamily="34" charset="0"/>
              <a:buChar char="•"/>
            </a:pPr>
            <a:r>
              <a:rPr lang="fr-FR" sz="1800" dirty="0">
                <a:latin typeface="Marianne" panose="02000000000000000000" pitchFamily="50" charset="0"/>
              </a:rPr>
              <a:t>Selon la 1</a:t>
            </a:r>
            <a:r>
              <a:rPr lang="fr-FR" sz="1800" baseline="30000" dirty="0">
                <a:latin typeface="Marianne" panose="02000000000000000000" pitchFamily="50" charset="0"/>
              </a:rPr>
              <a:t>ère</a:t>
            </a:r>
            <a:r>
              <a:rPr lang="fr-FR" sz="1800" dirty="0">
                <a:latin typeface="Marianne" panose="02000000000000000000" pitchFamily="50" charset="0"/>
              </a:rPr>
              <a:t> estimation de comptabilité nationale, le PIB trimestriel a enregistré </a:t>
            </a:r>
            <a:r>
              <a:rPr lang="fr-FR" sz="1800" b="1" dirty="0">
                <a:latin typeface="Marianne" panose="02000000000000000000" pitchFamily="50" charset="0"/>
              </a:rPr>
              <a:t>une croissance de +0,6% au T1 2025</a:t>
            </a:r>
            <a:r>
              <a:rPr lang="fr-FR" sz="1800" dirty="0">
                <a:latin typeface="Marianne" panose="02000000000000000000" pitchFamily="50" charset="0"/>
              </a:rPr>
              <a:t>, portant l’acquis de croissance à 1,7% (+8 pts au dessus du niveau de fin 2019</a:t>
            </a:r>
            <a:r>
              <a:rPr lang="fr-FR" sz="1800" dirty="0" smtClean="0">
                <a:latin typeface="Marianne" panose="02000000000000000000" pitchFamily="50" charset="0"/>
              </a:rPr>
              <a:t>).</a:t>
            </a:r>
            <a:endParaRPr lang="fr-FR" sz="1800" dirty="0">
              <a:latin typeface="Marianne" panose="02000000000000000000" pitchFamily="50" charset="0"/>
            </a:endParaRPr>
          </a:p>
          <a:p>
            <a:pPr marL="503754" indent="-380990" algn="just">
              <a:buFont typeface="Arial" panose="020B0604020202020204" pitchFamily="34" charset="0"/>
              <a:buChar char="•"/>
            </a:pPr>
            <a:endParaRPr lang="fr-FR" sz="1800" dirty="0">
              <a:latin typeface="Marianne" panose="02000000000000000000" pitchFamily="50" charset="0"/>
            </a:endParaRPr>
          </a:p>
        </p:txBody>
      </p:sp>
      <p:graphicFrame>
        <p:nvGraphicFramePr>
          <p:cNvPr id="9" name="Graphique 8">
            <a:extLst>
              <a:ext uri="{FF2B5EF4-FFF2-40B4-BE49-F238E27FC236}">
                <a16:creationId xmlns:a16="http://schemas.microsoft.com/office/drawing/2014/main" id="{A9FEA258-423C-4CD5-864B-8739EE6CAC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5618824"/>
              </p:ext>
            </p:extLst>
          </p:nvPr>
        </p:nvGraphicFramePr>
        <p:xfrm>
          <a:off x="5025006" y="1890074"/>
          <a:ext cx="700019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91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Les échanges de produits agricoles et agro-alimentaires</a:t>
            </a:r>
          </a:p>
          <a:p>
            <a:r>
              <a:rPr lang="fr-FR" i="1" dirty="0" smtClean="0"/>
              <a:t>Source : Service économique régional de Madrid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166798" y="224255"/>
            <a:ext cx="11858404" cy="732089"/>
          </a:xfrm>
        </p:spPr>
        <p:txBody>
          <a:bodyPr>
            <a:normAutofit lnSpcReduction="10000"/>
          </a:bodyPr>
          <a:lstStyle/>
          <a:p>
            <a:r>
              <a:rPr lang="fr-FR" dirty="0"/>
              <a:t>… mais la situation </a:t>
            </a:r>
            <a:r>
              <a:rPr lang="fr-FR" dirty="0" smtClean="0"/>
              <a:t>macro-économique </a:t>
            </a:r>
            <a:r>
              <a:rPr lang="fr-FR" dirty="0"/>
              <a:t>contraste avec un </a:t>
            </a:r>
            <a:endParaRPr lang="fr-FR" dirty="0" smtClean="0"/>
          </a:p>
          <a:p>
            <a:r>
              <a:rPr lang="fr-FR" dirty="0" smtClean="0"/>
              <a:t>certain </a:t>
            </a:r>
            <a:r>
              <a:rPr lang="fr-FR" dirty="0"/>
              <a:t>pessimisme des acteurs économiques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1105370"/>
            <a:ext cx="11858404" cy="419166"/>
          </a:xfrm>
        </p:spPr>
        <p:txBody>
          <a:bodyPr>
            <a:normAutofit/>
          </a:bodyPr>
          <a:lstStyle/>
          <a:p>
            <a:pPr algn="just"/>
            <a:r>
              <a:rPr lang="fr-FR" dirty="0"/>
              <a:t>L’investissement et la consommation privée restent les points </a:t>
            </a:r>
            <a:r>
              <a:rPr lang="fr-FR" dirty="0" smtClean="0"/>
              <a:t>faibles</a:t>
            </a:r>
            <a:r>
              <a:rPr lang="fr-FR" dirty="0"/>
              <a:t>.</a:t>
            </a:r>
            <a:endParaRPr lang="fr-FR" dirty="0"/>
          </a:p>
        </p:txBody>
      </p:sp>
      <p:sp>
        <p:nvSpPr>
          <p:cNvPr id="7" name="Espace réservé du texte 9"/>
          <p:cNvSpPr>
            <a:spLocks noGrp="1"/>
          </p:cNvSpPr>
          <p:nvPr>
            <p:ph type="body" sz="quarter" idx="4294967295"/>
          </p:nvPr>
        </p:nvSpPr>
        <p:spPr>
          <a:xfrm>
            <a:off x="166798" y="1673563"/>
            <a:ext cx="5929202" cy="4264473"/>
          </a:xfrm>
          <a:prstGeom prst="rect">
            <a:avLst/>
          </a:prstGeom>
        </p:spPr>
        <p:txBody>
          <a:bodyPr/>
          <a:lstStyle/>
          <a:p>
            <a:pPr marL="503754" indent="-380990" algn="just">
              <a:buFont typeface="Arial" panose="020B0604020202020204" pitchFamily="34" charset="0"/>
              <a:buChar char="•"/>
            </a:pPr>
            <a:r>
              <a:rPr lang="fr-FR" sz="1467" dirty="0"/>
              <a:t>Depuis 2020, la croissance a notamment reposé sur </a:t>
            </a:r>
            <a:r>
              <a:rPr lang="fr-FR" sz="1467" b="1" dirty="0"/>
              <a:t>la consommation publique, le secteur extérieur et les flux migratoires.</a:t>
            </a:r>
            <a:endParaRPr lang="fr-FR" sz="1467" dirty="0"/>
          </a:p>
          <a:p>
            <a:pPr algn="just"/>
            <a:endParaRPr lang="fr-FR" sz="800" dirty="0"/>
          </a:p>
          <a:p>
            <a:pPr marL="503754" indent="-380990" algn="just">
              <a:buFont typeface="Arial" panose="020B0604020202020204" pitchFamily="34" charset="0"/>
              <a:buChar char="•"/>
            </a:pPr>
            <a:r>
              <a:rPr lang="fr-FR" sz="1467" dirty="0"/>
              <a:t>En revanche, </a:t>
            </a:r>
            <a:r>
              <a:rPr lang="fr-FR" sz="1467" b="1" dirty="0"/>
              <a:t>l’investissement n’a récupéré le niveau pré-crise qu’au </a:t>
            </a:r>
            <a:r>
              <a:rPr lang="fr-FR" sz="1467" b="1" dirty="0" smtClean="0"/>
              <a:t>4</a:t>
            </a:r>
            <a:r>
              <a:rPr lang="fr-FR" sz="1467" b="1" baseline="30000" dirty="0" smtClean="0"/>
              <a:t>e</a:t>
            </a:r>
            <a:r>
              <a:rPr lang="fr-FR" sz="1467" b="1" dirty="0" smtClean="0"/>
              <a:t> </a:t>
            </a:r>
            <a:r>
              <a:rPr lang="fr-FR" sz="1467" b="1" dirty="0"/>
              <a:t>trimestre 2024.</a:t>
            </a:r>
            <a:endParaRPr lang="fr-FR" sz="1467" dirty="0"/>
          </a:p>
          <a:p>
            <a:pPr algn="just"/>
            <a:endParaRPr lang="fr-FR" sz="133" dirty="0"/>
          </a:p>
          <a:p>
            <a:pPr marL="503754" indent="-380990" algn="just">
              <a:buFont typeface="Arial" panose="020B0604020202020204" pitchFamily="34" charset="0"/>
              <a:buChar char="•"/>
            </a:pPr>
            <a:r>
              <a:rPr lang="fr-FR" sz="1467" b="1" dirty="0"/>
              <a:t>L’évolution de la consommation privée reste en retrait :</a:t>
            </a:r>
          </a:p>
          <a:p>
            <a:pPr marL="849579" lvl="1" indent="-380990" algn="just">
              <a:buFont typeface="Wingdings" panose="05000000000000000000" pitchFamily="2" charset="2"/>
              <a:buChar char="Ø"/>
            </a:pPr>
            <a:r>
              <a:rPr lang="fr-FR" sz="1200" dirty="0"/>
              <a:t>La perception des ménages sur la situation économique reste mitigée du fait d’une stagnation du pouvoir d’achat sur le moyen </a:t>
            </a:r>
            <a:r>
              <a:rPr lang="fr-FR" sz="1200" dirty="0" smtClean="0"/>
              <a:t>terme ;</a:t>
            </a:r>
          </a:p>
          <a:p>
            <a:pPr marL="849579" lvl="1" indent="-380990" algn="just">
              <a:buFont typeface="Wingdings" panose="05000000000000000000" pitchFamily="2" charset="2"/>
              <a:buChar char="Ø"/>
            </a:pPr>
            <a:r>
              <a:rPr lang="fr-FR" sz="1200" dirty="0" smtClean="0"/>
              <a:t>Le </a:t>
            </a:r>
            <a:r>
              <a:rPr lang="fr-FR" sz="1200" dirty="0"/>
              <a:t>taux d’épargne a évolue à la hausse et abandonne les niveaux historiquement bas autour de 7-8%.</a:t>
            </a:r>
          </a:p>
          <a:p>
            <a:pPr algn="just"/>
            <a:endParaRPr lang="fr-FR" sz="133" b="1" dirty="0"/>
          </a:p>
          <a:p>
            <a:pPr marL="503754" indent="-380990" algn="just">
              <a:buFont typeface="Arial" panose="020B0604020202020204" pitchFamily="34" charset="0"/>
              <a:buChar char="•"/>
            </a:pPr>
            <a:r>
              <a:rPr lang="fr-FR" sz="1467" b="1" dirty="0"/>
              <a:t>Des vulnérabilités demeurent autour de l’accès au logement et du secteur extérieur </a:t>
            </a:r>
            <a:r>
              <a:rPr lang="fr-FR" sz="1467" dirty="0"/>
              <a:t>(situation économique des partenaires commerciaux, possibles guerres commerciales…)</a:t>
            </a:r>
            <a:endParaRPr lang="fr-FR" sz="1467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E12CE31-4A62-460E-A832-4BD071D3B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1724" y="1673564"/>
            <a:ext cx="5083478" cy="4264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25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1449977" y="4483546"/>
            <a:ext cx="6291943" cy="680040"/>
          </a:xfrm>
        </p:spPr>
        <p:txBody>
          <a:bodyPr/>
          <a:lstStyle/>
          <a:p>
            <a:r>
              <a:rPr lang="fr-FR" dirty="0" smtClean="0"/>
              <a:t>L’Espagne avec le monde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475613"/>
              </p:ext>
            </p:extLst>
          </p:nvPr>
        </p:nvGraphicFramePr>
        <p:xfrm>
          <a:off x="6774549" y="3123247"/>
          <a:ext cx="5836181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686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</a:t>
            </a:r>
            <a:r>
              <a:rPr lang="fr-FR" dirty="0"/>
              <a:t>– Les échanges de produits agricoles et agro-alimentaires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espagnole,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en un coup d’œil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Hausse de 1 % entre 2023 et 2024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Produits d’épicerie : + 20 %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Pêche et aquaculture : + 4 %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Fruits et légumes : + 6 %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Union européenne : - 2 %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France : - 5 %</a:t>
            </a:r>
          </a:p>
          <a:p>
            <a:r>
              <a:rPr lang="fr-FR" dirty="0" smtClean="0"/>
              <a:t>Pays-Bas : + 5 %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espagnols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e l’Espagne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espagnoles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193707"/>
              </p:ext>
            </p:extLst>
          </p:nvPr>
        </p:nvGraphicFramePr>
        <p:xfrm>
          <a:off x="163714" y="1915886"/>
          <a:ext cx="3967848" cy="3548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8181171"/>
              </p:ext>
            </p:extLst>
          </p:nvPr>
        </p:nvGraphicFramePr>
        <p:xfrm>
          <a:off x="4098347" y="1915886"/>
          <a:ext cx="3967849" cy="3548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10821"/>
              </p:ext>
            </p:extLst>
          </p:nvPr>
        </p:nvGraphicFramePr>
        <p:xfrm>
          <a:off x="8054011" y="1915885"/>
          <a:ext cx="3971191" cy="3548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23979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5107051"/>
              </p:ext>
            </p:extLst>
          </p:nvPr>
        </p:nvGraphicFramePr>
        <p:xfrm>
          <a:off x="166798" y="1543574"/>
          <a:ext cx="11858404" cy="4543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Les échanges de produits agricoles et agro-alimentaires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704053"/>
          </a:xfrm>
        </p:spPr>
        <p:txBody>
          <a:bodyPr>
            <a:normAutofit/>
          </a:bodyPr>
          <a:lstStyle/>
          <a:p>
            <a:r>
              <a:rPr lang="fr-FR" b="0" dirty="0" smtClean="0"/>
              <a:t>L'excédent </a:t>
            </a:r>
            <a:r>
              <a:rPr lang="fr-FR" b="0" dirty="0"/>
              <a:t>commercial bat des records à plus de 18 milliards d'euros en 2024, grâce à des importations </a:t>
            </a:r>
            <a:r>
              <a:rPr lang="fr-FR" b="0" dirty="0" smtClean="0"/>
              <a:t>maîtrisées </a:t>
            </a:r>
            <a:r>
              <a:rPr lang="fr-FR" b="0" dirty="0"/>
              <a:t>et à des exportations qui rejoignent le niveau de la France </a:t>
            </a:r>
            <a:r>
              <a:rPr lang="fr-FR" b="0" dirty="0" smtClean="0"/>
              <a:t>(74 Md €).</a:t>
            </a:r>
            <a:endParaRPr lang="fr-FR" b="0" dirty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947403" y="3754981"/>
            <a:ext cx="10941631" cy="237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704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Les échanges de produits agricoles et agro-alimentaires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par poste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823816"/>
          </a:xfrm>
        </p:spPr>
        <p:txBody>
          <a:bodyPr>
            <a:normAutofit/>
          </a:bodyPr>
          <a:lstStyle/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rgbClr val="C4D69E"/>
                </a:solidFill>
              </a:rPr>
              <a:t>excédentaire </a:t>
            </a:r>
            <a:r>
              <a:rPr lang="fr-FR" b="0" dirty="0"/>
              <a:t>: </a:t>
            </a:r>
            <a:r>
              <a:rPr lang="fr-FR" b="0" i="1" dirty="0" smtClean="0"/>
              <a:t>Fruits et légumes.</a:t>
            </a:r>
            <a:endParaRPr lang="fr-FR" b="0" i="1" dirty="0"/>
          </a:p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rgbClr val="E8A3A3"/>
                </a:solidFill>
              </a:rPr>
              <a:t>déficitaire </a:t>
            </a:r>
            <a:r>
              <a:rPr lang="fr-FR" b="0" dirty="0"/>
              <a:t>: </a:t>
            </a:r>
            <a:r>
              <a:rPr lang="fr-FR" b="0" i="1" dirty="0" smtClean="0"/>
              <a:t>Oléagineux.</a:t>
            </a:r>
            <a:endParaRPr lang="fr-FR" b="0" i="1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308706"/>
              </p:ext>
            </p:extLst>
          </p:nvPr>
        </p:nvGraphicFramePr>
        <p:xfrm>
          <a:off x="166798" y="1877218"/>
          <a:ext cx="11858404" cy="424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946332" y="2037806"/>
            <a:ext cx="3972560" cy="2137954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859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Les échanges de produits agricoles et agro-alimentaires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par pays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827354"/>
          </a:xfrm>
        </p:spPr>
        <p:txBody>
          <a:bodyPr>
            <a:normAutofit/>
          </a:bodyPr>
          <a:lstStyle/>
          <a:p>
            <a:r>
              <a:rPr lang="fr-FR" b="0" dirty="0" smtClean="0"/>
              <a:t>Balances </a:t>
            </a:r>
            <a:r>
              <a:rPr lang="fr-FR" b="0" dirty="0" smtClean="0">
                <a:solidFill>
                  <a:srgbClr val="C4D69E"/>
                </a:solidFill>
              </a:rPr>
              <a:t>excédentaires </a:t>
            </a:r>
            <a:r>
              <a:rPr lang="fr-FR" b="0" dirty="0"/>
              <a:t>: </a:t>
            </a:r>
            <a:r>
              <a:rPr lang="fr-FR" b="0" dirty="0" smtClean="0"/>
              <a:t>Italie (1</a:t>
            </a:r>
            <a:r>
              <a:rPr lang="fr-FR" b="0" baseline="30000" dirty="0" smtClean="0"/>
              <a:t>er</a:t>
            </a:r>
            <a:r>
              <a:rPr lang="fr-FR" b="0" dirty="0" smtClean="0"/>
              <a:t>), France (3</a:t>
            </a:r>
            <a:r>
              <a:rPr lang="fr-FR" b="0" baseline="30000" dirty="0" smtClean="0"/>
              <a:t>e</a:t>
            </a:r>
            <a:r>
              <a:rPr lang="fr-FR" b="0" dirty="0" smtClean="0"/>
              <a:t>).</a:t>
            </a:r>
            <a:endParaRPr lang="fr-FR" b="0" dirty="0"/>
          </a:p>
          <a:p>
            <a:r>
              <a:rPr lang="fr-FR" b="0" dirty="0" smtClean="0"/>
              <a:t>Balance </a:t>
            </a:r>
            <a:r>
              <a:rPr lang="fr-FR" b="0" dirty="0" smtClean="0">
                <a:solidFill>
                  <a:srgbClr val="E8A3A3"/>
                </a:solidFill>
              </a:rPr>
              <a:t>déficitaire</a:t>
            </a:r>
            <a:r>
              <a:rPr lang="fr-FR" b="0" dirty="0" smtClean="0"/>
              <a:t> </a:t>
            </a:r>
            <a:r>
              <a:rPr lang="fr-FR" b="0" dirty="0"/>
              <a:t>: </a:t>
            </a:r>
            <a:r>
              <a:rPr lang="fr-FR" b="0" dirty="0" smtClean="0"/>
              <a:t>Ukraine (1</a:t>
            </a:r>
            <a:r>
              <a:rPr lang="fr-FR" b="0" baseline="30000" dirty="0" smtClean="0"/>
              <a:t>er</a:t>
            </a:r>
            <a:r>
              <a:rPr lang="fr-FR" b="0" dirty="0" smtClean="0"/>
              <a:t>).</a:t>
            </a:r>
            <a:endParaRPr lang="fr-FR" b="0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8677130"/>
              </p:ext>
            </p:extLst>
          </p:nvPr>
        </p:nvGraphicFramePr>
        <p:xfrm>
          <a:off x="166798" y="1880753"/>
          <a:ext cx="11858403" cy="4224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 flipV="1">
            <a:off x="873919" y="4002976"/>
            <a:ext cx="11062176" cy="70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426925" y="4002976"/>
            <a:ext cx="5509169" cy="157543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108960" y="2035689"/>
            <a:ext cx="1045029" cy="1957449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7934855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GOUVERNEMENT PPT">
    <a:dk1>
      <a:srgbClr val="000000"/>
    </a:dk1>
    <a:lt1>
      <a:srgbClr val="FFFFFF"/>
    </a:lt1>
    <a:dk2>
      <a:srgbClr val="000091"/>
    </a:dk2>
    <a:lt2>
      <a:srgbClr val="E1000F"/>
    </a:lt2>
    <a:accent1>
      <a:srgbClr val="005841"/>
    </a:accent1>
    <a:accent2>
      <a:srgbClr val="21215A"/>
    </a:accent2>
    <a:accent3>
      <a:srgbClr val="FFD500"/>
    </a:accent3>
    <a:accent4>
      <a:srgbClr val="EA5433"/>
    </a:accent4>
    <a:accent5>
      <a:srgbClr val="8C2237"/>
    </a:accent5>
    <a:accent6>
      <a:srgbClr val="49311F"/>
    </a:accent6>
    <a:hlink>
      <a:srgbClr val="000000"/>
    </a:hlink>
    <a:folHlink>
      <a:srgbClr val="000000"/>
    </a:folHlink>
  </a:clrScheme>
  <a:fontScheme name="Personnalisé 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974</Words>
  <Application>Microsoft Office PowerPoint</Application>
  <PresentationFormat>Grand écran</PresentationFormat>
  <Paragraphs>131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Malgun Gothic Semilight</vt:lpstr>
      <vt:lpstr>Arial</vt:lpstr>
      <vt:lpstr>Calibri</vt:lpstr>
      <vt:lpstr>Garamond</vt:lpstr>
      <vt:lpstr>Marianne</vt:lpstr>
      <vt:lpstr>Wingdings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70</cp:revision>
  <dcterms:created xsi:type="dcterms:W3CDTF">2025-04-03T15:40:27Z</dcterms:created>
  <dcterms:modified xsi:type="dcterms:W3CDTF">2025-09-08T14:56:27Z</dcterms:modified>
</cp:coreProperties>
</file>