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61" r:id="rId3"/>
    <p:sldId id="259" r:id="rId4"/>
    <p:sldId id="268" r:id="rId5"/>
    <p:sldId id="263" r:id="rId6"/>
    <p:sldId id="264" r:id="rId7"/>
    <p:sldId id="279" r:id="rId8"/>
    <p:sldId id="266" r:id="rId9"/>
    <p:sldId id="267" r:id="rId10"/>
    <p:sldId id="277" r:id="rId11"/>
    <p:sldId id="278" r:id="rId12"/>
    <p:sldId id="260" r:id="rId13"/>
    <p:sldId id="274" r:id="rId14"/>
    <p:sldId id="275" r:id="rId15"/>
  </p:sldIdLst>
  <p:sldSz cx="7559675" cy="1069181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RNY Cynthia" initials="BC" lastIdx="4" clrIdx="0">
    <p:extLst>
      <p:ext uri="{19B8F6BF-5375-455C-9EA6-DF929625EA0E}">
        <p15:presenceInfo xmlns:p15="http://schemas.microsoft.com/office/powerpoint/2012/main" userId="BURNY Cynthia" providerId="None"/>
      </p:ext>
    </p:extLst>
  </p:cmAuthor>
  <p:cmAuthor id="2" name="BEAUSEIGNEUR Ingrid" initials="BI" lastIdx="7" clrIdx="1">
    <p:extLst>
      <p:ext uri="{19B8F6BF-5375-455C-9EA6-DF929625EA0E}">
        <p15:presenceInfo xmlns:p15="http://schemas.microsoft.com/office/powerpoint/2012/main" userId="BEAUSEIGNEUR Ingrid" providerId="None"/>
      </p:ext>
    </p:extLst>
  </p:cmAuthor>
  <p:cmAuthor id="3" name="FURET Maiwen" initials="FM" lastIdx="4" clrIdx="2">
    <p:extLst>
      <p:ext uri="{19B8F6BF-5375-455C-9EA6-DF929625EA0E}">
        <p15:presenceInfo xmlns:p15="http://schemas.microsoft.com/office/powerpoint/2012/main" userId="FURET Maiw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C2D2"/>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1" autoAdjust="0"/>
    <p:restoredTop sz="94660"/>
  </p:normalViewPr>
  <p:slideViewPr>
    <p:cSldViewPr snapToGrid="0">
      <p:cViewPr>
        <p:scale>
          <a:sx n="100" d="100"/>
          <a:sy n="100" d="100"/>
        </p:scale>
        <p:origin x="9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4-07-25T10:11:27.420" idx="3">
    <p:pos x="2022" y="1788"/>
    <p:text>période à modifier</p:text>
    <p:extLst>
      <p:ext uri="{C676402C-5697-4E1C-873F-D02D1690AC5C}">
        <p15:threadingInfo xmlns:p15="http://schemas.microsoft.com/office/powerpoint/2012/main" timeZoneBias="-120"/>
      </p:ext>
    </p:extLst>
  </p:cm>
  <p:cm authorId="3" dt="2024-07-25T10:16:25.289" idx="4">
    <p:pos x="3978" y="5382"/>
    <p:text>encadré à modifier en fonction des dates d'opération : les mêmes pour tout le monde?</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BE063E-3913-4D9A-BC8E-8764B81AEFEE}" type="datetimeFigureOut">
              <a:rPr lang="fr-FR" smtClean="0"/>
              <a:t>25/07/2024</a:t>
            </a:fld>
            <a:endParaRPr lang="fr-FR"/>
          </a:p>
        </p:txBody>
      </p:sp>
      <p:sp>
        <p:nvSpPr>
          <p:cNvPr id="4" name="Espace réservé de l'image des diapositives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12E8FF-E2E4-489F-ACA8-2F8E9FA9C70C}" type="slidenum">
              <a:rPr lang="fr-FR" smtClean="0"/>
              <a:t>‹N°›</a:t>
            </a:fld>
            <a:endParaRPr lang="fr-FR"/>
          </a:p>
        </p:txBody>
      </p:sp>
    </p:spTree>
    <p:extLst>
      <p:ext uri="{BB962C8B-B14F-4D97-AF65-F5344CB8AC3E}">
        <p14:creationId xmlns:p14="http://schemas.microsoft.com/office/powerpoint/2010/main" val="1703576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smtClean="0"/>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C31C2277-7720-4615-A161-B158747164F0}" type="datetime1">
              <a:rPr lang="fr-FR" smtClean="0"/>
              <a:t>25/07/2024</a:t>
            </a:fld>
            <a:endParaRPr lang="fr-FR"/>
          </a:p>
        </p:txBody>
      </p:sp>
      <p:sp>
        <p:nvSpPr>
          <p:cNvPr id="5" name="Footer Placeholder 4"/>
          <p:cNvSpPr>
            <a:spLocks noGrp="1"/>
          </p:cNvSpPr>
          <p:nvPr>
            <p:ph type="ftr" sz="quarter" idx="11"/>
          </p:nvPr>
        </p:nvSpPr>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6" name="Slide Number Placeholder 5"/>
          <p:cNvSpPr>
            <a:spLocks noGrp="1"/>
          </p:cNvSpPr>
          <p:nvPr>
            <p:ph type="sldNum" sz="quarter" idx="12"/>
          </p:nvPr>
        </p:nvSpPr>
        <p:spPr/>
        <p:txBody>
          <a:bodyPr/>
          <a:lstStyle/>
          <a:p>
            <a:fld id="{C5280DF6-9967-4709-9203-23176088CFAC}" type="slidenum">
              <a:rPr lang="fr-FR" smtClean="0"/>
              <a:t>‹N°›</a:t>
            </a:fld>
            <a:endParaRPr lang="fr-FR"/>
          </a:p>
        </p:txBody>
      </p:sp>
    </p:spTree>
    <p:extLst>
      <p:ext uri="{BB962C8B-B14F-4D97-AF65-F5344CB8AC3E}">
        <p14:creationId xmlns:p14="http://schemas.microsoft.com/office/powerpoint/2010/main" val="204132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392AD4F-9CFB-41B4-A329-08DCAE9F908B}" type="datetime1">
              <a:rPr lang="fr-FR" smtClean="0"/>
              <a:t>25/07/2024</a:t>
            </a:fld>
            <a:endParaRPr lang="fr-FR"/>
          </a:p>
        </p:txBody>
      </p:sp>
      <p:sp>
        <p:nvSpPr>
          <p:cNvPr id="5" name="Footer Placeholder 4"/>
          <p:cNvSpPr>
            <a:spLocks noGrp="1"/>
          </p:cNvSpPr>
          <p:nvPr>
            <p:ph type="ftr" sz="quarter" idx="11"/>
          </p:nvPr>
        </p:nvSpPr>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6" name="Slide Number Placeholder 5"/>
          <p:cNvSpPr>
            <a:spLocks noGrp="1"/>
          </p:cNvSpPr>
          <p:nvPr>
            <p:ph type="sldNum" sz="quarter" idx="12"/>
          </p:nvPr>
        </p:nvSpPr>
        <p:spPr/>
        <p:txBody>
          <a:bodyPr/>
          <a:lstStyle/>
          <a:p>
            <a:fld id="{C5280DF6-9967-4709-9203-23176088CFAC}" type="slidenum">
              <a:rPr lang="fr-FR" smtClean="0"/>
              <a:t>‹N°›</a:t>
            </a:fld>
            <a:endParaRPr lang="fr-FR"/>
          </a:p>
        </p:txBody>
      </p:sp>
    </p:spTree>
    <p:extLst>
      <p:ext uri="{BB962C8B-B14F-4D97-AF65-F5344CB8AC3E}">
        <p14:creationId xmlns:p14="http://schemas.microsoft.com/office/powerpoint/2010/main" val="3700002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62E505B-F534-4A41-B888-481E8A87DDB9}" type="datetime1">
              <a:rPr lang="fr-FR" smtClean="0"/>
              <a:t>25/07/2024</a:t>
            </a:fld>
            <a:endParaRPr lang="fr-FR"/>
          </a:p>
        </p:txBody>
      </p:sp>
      <p:sp>
        <p:nvSpPr>
          <p:cNvPr id="5" name="Footer Placeholder 4"/>
          <p:cNvSpPr>
            <a:spLocks noGrp="1"/>
          </p:cNvSpPr>
          <p:nvPr>
            <p:ph type="ftr" sz="quarter" idx="11"/>
          </p:nvPr>
        </p:nvSpPr>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6" name="Slide Number Placeholder 5"/>
          <p:cNvSpPr>
            <a:spLocks noGrp="1"/>
          </p:cNvSpPr>
          <p:nvPr>
            <p:ph type="sldNum" sz="quarter" idx="12"/>
          </p:nvPr>
        </p:nvSpPr>
        <p:spPr/>
        <p:txBody>
          <a:bodyPr/>
          <a:lstStyle/>
          <a:p>
            <a:fld id="{C5280DF6-9967-4709-9203-23176088CFAC}" type="slidenum">
              <a:rPr lang="fr-FR" smtClean="0"/>
              <a:t>‹N°›</a:t>
            </a:fld>
            <a:endParaRPr lang="fr-FR"/>
          </a:p>
        </p:txBody>
      </p:sp>
    </p:spTree>
    <p:extLst>
      <p:ext uri="{BB962C8B-B14F-4D97-AF65-F5344CB8AC3E}">
        <p14:creationId xmlns:p14="http://schemas.microsoft.com/office/powerpoint/2010/main" val="2743644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B8AC0D9-6D0C-46EE-83EB-8BEA36C0533B}" type="datetime1">
              <a:rPr lang="fr-FR" smtClean="0"/>
              <a:t>25/07/2024</a:t>
            </a:fld>
            <a:endParaRPr lang="fr-FR"/>
          </a:p>
        </p:txBody>
      </p:sp>
      <p:sp>
        <p:nvSpPr>
          <p:cNvPr id="5" name="Footer Placeholder 4"/>
          <p:cNvSpPr>
            <a:spLocks noGrp="1"/>
          </p:cNvSpPr>
          <p:nvPr>
            <p:ph type="ftr" sz="quarter" idx="11"/>
          </p:nvPr>
        </p:nvSpPr>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6" name="Slide Number Placeholder 5"/>
          <p:cNvSpPr>
            <a:spLocks noGrp="1"/>
          </p:cNvSpPr>
          <p:nvPr>
            <p:ph type="sldNum" sz="quarter" idx="12"/>
          </p:nvPr>
        </p:nvSpPr>
        <p:spPr/>
        <p:txBody>
          <a:bodyPr/>
          <a:lstStyle/>
          <a:p>
            <a:fld id="{C5280DF6-9967-4709-9203-23176088CFAC}" type="slidenum">
              <a:rPr lang="fr-FR" smtClean="0"/>
              <a:t>‹N°›</a:t>
            </a:fld>
            <a:endParaRPr lang="fr-FR"/>
          </a:p>
        </p:txBody>
      </p:sp>
    </p:spTree>
    <p:extLst>
      <p:ext uri="{BB962C8B-B14F-4D97-AF65-F5344CB8AC3E}">
        <p14:creationId xmlns:p14="http://schemas.microsoft.com/office/powerpoint/2010/main" val="3953809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smtClean="0"/>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EE1390F6-FB82-47DF-A0DD-1D17D2EA2629}" type="datetime1">
              <a:rPr lang="fr-FR" smtClean="0"/>
              <a:t>25/07/2024</a:t>
            </a:fld>
            <a:endParaRPr lang="fr-FR"/>
          </a:p>
        </p:txBody>
      </p:sp>
      <p:sp>
        <p:nvSpPr>
          <p:cNvPr id="5" name="Footer Placeholder 4"/>
          <p:cNvSpPr>
            <a:spLocks noGrp="1"/>
          </p:cNvSpPr>
          <p:nvPr>
            <p:ph type="ftr" sz="quarter" idx="11"/>
          </p:nvPr>
        </p:nvSpPr>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6" name="Slide Number Placeholder 5"/>
          <p:cNvSpPr>
            <a:spLocks noGrp="1"/>
          </p:cNvSpPr>
          <p:nvPr>
            <p:ph type="sldNum" sz="quarter" idx="12"/>
          </p:nvPr>
        </p:nvSpPr>
        <p:spPr/>
        <p:txBody>
          <a:bodyPr/>
          <a:lstStyle/>
          <a:p>
            <a:fld id="{C5280DF6-9967-4709-9203-23176088CFAC}" type="slidenum">
              <a:rPr lang="fr-FR" smtClean="0"/>
              <a:t>‹N°›</a:t>
            </a:fld>
            <a:endParaRPr lang="fr-FR"/>
          </a:p>
        </p:txBody>
      </p:sp>
    </p:spTree>
    <p:extLst>
      <p:ext uri="{BB962C8B-B14F-4D97-AF65-F5344CB8AC3E}">
        <p14:creationId xmlns:p14="http://schemas.microsoft.com/office/powerpoint/2010/main" val="3512779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8687064-7E47-4ECD-B85A-54858019A4B7}" type="datetime1">
              <a:rPr lang="fr-FR" smtClean="0"/>
              <a:t>25/07/2024</a:t>
            </a:fld>
            <a:endParaRPr lang="fr-FR"/>
          </a:p>
        </p:txBody>
      </p:sp>
      <p:sp>
        <p:nvSpPr>
          <p:cNvPr id="6" name="Footer Placeholder 5"/>
          <p:cNvSpPr>
            <a:spLocks noGrp="1"/>
          </p:cNvSpPr>
          <p:nvPr>
            <p:ph type="ftr" sz="quarter" idx="11"/>
          </p:nvPr>
        </p:nvSpPr>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7" name="Slide Number Placeholder 6"/>
          <p:cNvSpPr>
            <a:spLocks noGrp="1"/>
          </p:cNvSpPr>
          <p:nvPr>
            <p:ph type="sldNum" sz="quarter" idx="12"/>
          </p:nvPr>
        </p:nvSpPr>
        <p:spPr/>
        <p:txBody>
          <a:bodyPr/>
          <a:lstStyle/>
          <a:p>
            <a:fld id="{C5280DF6-9967-4709-9203-23176088CFAC}" type="slidenum">
              <a:rPr lang="fr-FR" smtClean="0"/>
              <a:t>‹N°›</a:t>
            </a:fld>
            <a:endParaRPr lang="fr-FR"/>
          </a:p>
        </p:txBody>
      </p:sp>
    </p:spTree>
    <p:extLst>
      <p:ext uri="{BB962C8B-B14F-4D97-AF65-F5344CB8AC3E}">
        <p14:creationId xmlns:p14="http://schemas.microsoft.com/office/powerpoint/2010/main" val="340739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smtClean="0"/>
              <a:t>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smtClean="0"/>
              <a:t>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85E588A4-EB35-40E9-B6D9-7BE2932004FC}" type="datetime1">
              <a:rPr lang="fr-FR" smtClean="0"/>
              <a:t>25/07/2024</a:t>
            </a:fld>
            <a:endParaRPr lang="fr-FR"/>
          </a:p>
        </p:txBody>
      </p:sp>
      <p:sp>
        <p:nvSpPr>
          <p:cNvPr id="8" name="Footer Placeholder 7"/>
          <p:cNvSpPr>
            <a:spLocks noGrp="1"/>
          </p:cNvSpPr>
          <p:nvPr>
            <p:ph type="ftr" sz="quarter" idx="11"/>
          </p:nvPr>
        </p:nvSpPr>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9" name="Slide Number Placeholder 8"/>
          <p:cNvSpPr>
            <a:spLocks noGrp="1"/>
          </p:cNvSpPr>
          <p:nvPr>
            <p:ph type="sldNum" sz="quarter" idx="12"/>
          </p:nvPr>
        </p:nvSpPr>
        <p:spPr/>
        <p:txBody>
          <a:bodyPr/>
          <a:lstStyle/>
          <a:p>
            <a:fld id="{C5280DF6-9967-4709-9203-23176088CFAC}" type="slidenum">
              <a:rPr lang="fr-FR" smtClean="0"/>
              <a:t>‹N°›</a:t>
            </a:fld>
            <a:endParaRPr lang="fr-FR"/>
          </a:p>
        </p:txBody>
      </p:sp>
    </p:spTree>
    <p:extLst>
      <p:ext uri="{BB962C8B-B14F-4D97-AF65-F5344CB8AC3E}">
        <p14:creationId xmlns:p14="http://schemas.microsoft.com/office/powerpoint/2010/main" val="2285711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ED0DBFFD-743C-4FD7-8B18-2027256F32F1}" type="datetime1">
              <a:rPr lang="fr-FR" smtClean="0"/>
              <a:t>25/07/2024</a:t>
            </a:fld>
            <a:endParaRPr lang="fr-FR"/>
          </a:p>
        </p:txBody>
      </p:sp>
      <p:sp>
        <p:nvSpPr>
          <p:cNvPr id="4" name="Footer Placeholder 3"/>
          <p:cNvSpPr>
            <a:spLocks noGrp="1"/>
          </p:cNvSpPr>
          <p:nvPr>
            <p:ph type="ftr" sz="quarter" idx="11"/>
          </p:nvPr>
        </p:nvSpPr>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5" name="Slide Number Placeholder 4"/>
          <p:cNvSpPr>
            <a:spLocks noGrp="1"/>
          </p:cNvSpPr>
          <p:nvPr>
            <p:ph type="sldNum" sz="quarter" idx="12"/>
          </p:nvPr>
        </p:nvSpPr>
        <p:spPr/>
        <p:txBody>
          <a:bodyPr/>
          <a:lstStyle/>
          <a:p>
            <a:fld id="{C5280DF6-9967-4709-9203-23176088CFAC}" type="slidenum">
              <a:rPr lang="fr-FR" smtClean="0"/>
              <a:t>‹N°›</a:t>
            </a:fld>
            <a:endParaRPr lang="fr-FR"/>
          </a:p>
        </p:txBody>
      </p:sp>
    </p:spTree>
    <p:extLst>
      <p:ext uri="{BB962C8B-B14F-4D97-AF65-F5344CB8AC3E}">
        <p14:creationId xmlns:p14="http://schemas.microsoft.com/office/powerpoint/2010/main" val="4073396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F5758-8250-4A28-B988-06162A619074}" type="datetime1">
              <a:rPr lang="fr-FR" smtClean="0"/>
              <a:t>25/07/2024</a:t>
            </a:fld>
            <a:endParaRPr lang="fr-FR"/>
          </a:p>
        </p:txBody>
      </p:sp>
      <p:sp>
        <p:nvSpPr>
          <p:cNvPr id="3" name="Footer Placeholder 2"/>
          <p:cNvSpPr>
            <a:spLocks noGrp="1"/>
          </p:cNvSpPr>
          <p:nvPr>
            <p:ph type="ftr" sz="quarter" idx="11"/>
          </p:nvPr>
        </p:nvSpPr>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4" name="Slide Number Placeholder 3"/>
          <p:cNvSpPr>
            <a:spLocks noGrp="1"/>
          </p:cNvSpPr>
          <p:nvPr>
            <p:ph type="sldNum" sz="quarter" idx="12"/>
          </p:nvPr>
        </p:nvSpPr>
        <p:spPr/>
        <p:txBody>
          <a:bodyPr/>
          <a:lstStyle/>
          <a:p>
            <a:fld id="{C5280DF6-9967-4709-9203-23176088CFAC}" type="slidenum">
              <a:rPr lang="fr-FR" smtClean="0"/>
              <a:t>‹N°›</a:t>
            </a:fld>
            <a:endParaRPr lang="fr-FR"/>
          </a:p>
        </p:txBody>
      </p:sp>
    </p:spTree>
    <p:extLst>
      <p:ext uri="{BB962C8B-B14F-4D97-AF65-F5344CB8AC3E}">
        <p14:creationId xmlns:p14="http://schemas.microsoft.com/office/powerpoint/2010/main" val="2027169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smtClean="0"/>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F46DAE07-0046-4E0C-86D4-1DCA7D29A479}" type="datetime1">
              <a:rPr lang="fr-FR" smtClean="0"/>
              <a:t>25/07/2024</a:t>
            </a:fld>
            <a:endParaRPr lang="fr-FR"/>
          </a:p>
        </p:txBody>
      </p:sp>
      <p:sp>
        <p:nvSpPr>
          <p:cNvPr id="6" name="Footer Placeholder 5"/>
          <p:cNvSpPr>
            <a:spLocks noGrp="1"/>
          </p:cNvSpPr>
          <p:nvPr>
            <p:ph type="ftr" sz="quarter" idx="11"/>
          </p:nvPr>
        </p:nvSpPr>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7" name="Slide Number Placeholder 6"/>
          <p:cNvSpPr>
            <a:spLocks noGrp="1"/>
          </p:cNvSpPr>
          <p:nvPr>
            <p:ph type="sldNum" sz="quarter" idx="12"/>
          </p:nvPr>
        </p:nvSpPr>
        <p:spPr/>
        <p:txBody>
          <a:bodyPr/>
          <a:lstStyle/>
          <a:p>
            <a:fld id="{C5280DF6-9967-4709-9203-23176088CFAC}" type="slidenum">
              <a:rPr lang="fr-FR" smtClean="0"/>
              <a:t>‹N°›</a:t>
            </a:fld>
            <a:endParaRPr lang="fr-FR"/>
          </a:p>
        </p:txBody>
      </p:sp>
    </p:spTree>
    <p:extLst>
      <p:ext uri="{BB962C8B-B14F-4D97-AF65-F5344CB8AC3E}">
        <p14:creationId xmlns:p14="http://schemas.microsoft.com/office/powerpoint/2010/main" val="3805271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72C8FD6-C1EB-44DE-B99E-6450502E032F}" type="datetime1">
              <a:rPr lang="fr-FR" smtClean="0"/>
              <a:t>25/07/2024</a:t>
            </a:fld>
            <a:endParaRPr lang="fr-FR"/>
          </a:p>
        </p:txBody>
      </p:sp>
      <p:sp>
        <p:nvSpPr>
          <p:cNvPr id="6" name="Footer Placeholder 5"/>
          <p:cNvSpPr>
            <a:spLocks noGrp="1"/>
          </p:cNvSpPr>
          <p:nvPr>
            <p:ph type="ftr" sz="quarter" idx="11"/>
          </p:nvPr>
        </p:nvSpPr>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7" name="Slide Number Placeholder 6"/>
          <p:cNvSpPr>
            <a:spLocks noGrp="1"/>
          </p:cNvSpPr>
          <p:nvPr>
            <p:ph type="sldNum" sz="quarter" idx="12"/>
          </p:nvPr>
        </p:nvSpPr>
        <p:spPr/>
        <p:txBody>
          <a:bodyPr/>
          <a:lstStyle/>
          <a:p>
            <a:fld id="{C5280DF6-9967-4709-9203-23176088CFAC}" type="slidenum">
              <a:rPr lang="fr-FR" smtClean="0"/>
              <a:t>‹N°›</a:t>
            </a:fld>
            <a:endParaRPr lang="fr-FR"/>
          </a:p>
        </p:txBody>
      </p:sp>
    </p:spTree>
    <p:extLst>
      <p:ext uri="{BB962C8B-B14F-4D97-AF65-F5344CB8AC3E}">
        <p14:creationId xmlns:p14="http://schemas.microsoft.com/office/powerpoint/2010/main" val="183508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41E99789-8A5B-45B4-9095-9290509DD7F4}" type="datetime1">
              <a:rPr lang="fr-FR" smtClean="0"/>
              <a:t>25/07/2024</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C5280DF6-9967-4709-9203-23176088CFAC}" type="slidenum">
              <a:rPr lang="fr-FR" smtClean="0"/>
              <a:t>‹N°›</a:t>
            </a:fld>
            <a:endParaRPr lang="fr-FR"/>
          </a:p>
        </p:txBody>
      </p:sp>
    </p:spTree>
    <p:extLst>
      <p:ext uri="{BB962C8B-B14F-4D97-AF65-F5344CB8AC3E}">
        <p14:creationId xmlns:p14="http://schemas.microsoft.com/office/powerpoint/2010/main" val="40529731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20.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www.franceagrimer.fr/filiere-peche-et-aquaculture/Accompagner/FEAMPA/OS-1.3-TA-Arret-temporaire-Sole-Golfe-de-Gascogne-2023"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137" y="1340752"/>
            <a:ext cx="5889946" cy="1323439"/>
          </a:xfrm>
          <a:prstGeom prst="rect">
            <a:avLst/>
          </a:prstGeom>
          <a:noFill/>
        </p:spPr>
        <p:txBody>
          <a:bodyPr wrap="none" lIns="91440" tIns="45720" rIns="91440" bIns="45720">
            <a:spAutoFit/>
          </a:bodyPr>
          <a:lstStyle/>
          <a:p>
            <a:pPr algn="ctr"/>
            <a:r>
              <a:rPr lang="fr-FR" sz="3600" b="1" cap="none" spc="0" dirty="0" smtClean="0">
                <a:ln w="0"/>
                <a:solidFill>
                  <a:srgbClr val="5B9BD5"/>
                </a:solidFill>
                <a:effectLst>
                  <a:outerShdw blurRad="38100" dist="25400" dir="5400000" algn="ctr" rotWithShape="0">
                    <a:srgbClr val="6E747A">
                      <a:alpha val="43000"/>
                    </a:srgbClr>
                  </a:outerShdw>
                </a:effectLst>
              </a:rPr>
              <a:t>E-Synergie</a:t>
            </a:r>
          </a:p>
          <a:p>
            <a:pPr algn="ctr"/>
            <a:r>
              <a:rPr lang="fr-FR" sz="2800" b="1" dirty="0" smtClean="0">
                <a:ln w="0"/>
                <a:solidFill>
                  <a:srgbClr val="5B9BD5"/>
                </a:solidFill>
                <a:effectLst>
                  <a:outerShdw blurRad="38100" dist="25400" dir="5400000" algn="ctr" rotWithShape="0">
                    <a:srgbClr val="6E747A">
                      <a:alpha val="43000"/>
                    </a:srgbClr>
                  </a:outerShdw>
                </a:effectLst>
              </a:rPr>
              <a:t>Demande de paiement dématérialisée</a:t>
            </a:r>
          </a:p>
          <a:p>
            <a:pPr algn="ctr"/>
            <a:r>
              <a:rPr lang="fr-FR" sz="1600" cap="none" spc="0" dirty="0" smtClean="0">
                <a:ln w="0"/>
                <a:solidFill>
                  <a:srgbClr val="5B9BD5"/>
                </a:solidFill>
                <a:effectLst>
                  <a:outerShdw blurRad="38100" dist="25400" dir="5400000" algn="ctr" rotWithShape="0">
                    <a:srgbClr val="6E747A">
                      <a:alpha val="43000"/>
                    </a:srgbClr>
                  </a:outerShdw>
                </a:effectLst>
              </a:rPr>
              <a:t>Programme national FEAMPA </a:t>
            </a:r>
            <a:r>
              <a:rPr lang="fr-FR" sz="1600" cap="none" spc="0" dirty="0" err="1" smtClean="0">
                <a:ln w="0"/>
                <a:solidFill>
                  <a:srgbClr val="5B9BD5"/>
                </a:solidFill>
                <a:effectLst>
                  <a:outerShdw blurRad="38100" dist="25400" dir="5400000" algn="ctr" rotWithShape="0">
                    <a:srgbClr val="6E747A">
                      <a:alpha val="43000"/>
                    </a:srgbClr>
                  </a:outerShdw>
                </a:effectLst>
              </a:rPr>
              <a:t>FranceAgrimer</a:t>
            </a:r>
            <a:r>
              <a:rPr lang="fr-FR" sz="1600" cap="none" spc="0" dirty="0" smtClean="0">
                <a:ln w="0"/>
                <a:solidFill>
                  <a:srgbClr val="5B9BD5"/>
                </a:solidFill>
                <a:effectLst>
                  <a:outerShdw blurRad="38100" dist="25400" dir="5400000" algn="ctr" rotWithShape="0">
                    <a:srgbClr val="6E747A">
                      <a:alpha val="43000"/>
                    </a:srgbClr>
                  </a:outerShdw>
                </a:effectLst>
              </a:rPr>
              <a:t> 2021-2027</a:t>
            </a:r>
            <a:endParaRPr lang="fr-FR" sz="1600" cap="none" spc="0" dirty="0">
              <a:ln w="0"/>
              <a:solidFill>
                <a:srgbClr val="5B9BD5"/>
              </a:solidFill>
              <a:effectLst>
                <a:outerShdw blurRad="38100" dist="25400" dir="5400000" algn="ctr" rotWithShape="0">
                  <a:srgbClr val="6E747A">
                    <a:alpha val="43000"/>
                  </a:srgbClr>
                </a:outerShdw>
              </a:effectLst>
            </a:endParaRPr>
          </a:p>
        </p:txBody>
      </p:sp>
      <p:cxnSp>
        <p:nvCxnSpPr>
          <p:cNvPr id="5" name="Connecteur droit 4"/>
          <p:cNvCxnSpPr/>
          <p:nvPr/>
        </p:nvCxnSpPr>
        <p:spPr>
          <a:xfrm>
            <a:off x="302042" y="1340752"/>
            <a:ext cx="688284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flipV="1">
            <a:off x="302042" y="2837053"/>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Espace réservé du pied de page 11"/>
          <p:cNvSpPr>
            <a:spLocks noGrp="1"/>
          </p:cNvSpPr>
          <p:nvPr>
            <p:ph type="ftr" sz="quarter" idx="11"/>
          </p:nvPr>
        </p:nvSpPr>
        <p:spPr>
          <a:xfrm>
            <a:off x="1650225" y="9889279"/>
            <a:ext cx="4277366"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13" name="Espace réservé du numéro de diapositive 12"/>
          <p:cNvSpPr>
            <a:spLocks noGrp="1"/>
          </p:cNvSpPr>
          <p:nvPr>
            <p:ph type="sldNum" sz="quarter" idx="12"/>
          </p:nvPr>
        </p:nvSpPr>
        <p:spPr/>
        <p:txBody>
          <a:bodyPr/>
          <a:lstStyle/>
          <a:p>
            <a:fld id="{C5280DF6-9967-4709-9203-23176088CFAC}" type="slidenum">
              <a:rPr lang="fr-FR" smtClean="0"/>
              <a:t>1</a:t>
            </a:fld>
            <a:endParaRPr lang="fr-FR"/>
          </a:p>
        </p:txBody>
      </p:sp>
      <p:sp>
        <p:nvSpPr>
          <p:cNvPr id="17" name="Rectangle 16"/>
          <p:cNvSpPr/>
          <p:nvPr/>
        </p:nvSpPr>
        <p:spPr>
          <a:xfrm>
            <a:off x="202757" y="3024395"/>
            <a:ext cx="7154162" cy="4385816"/>
          </a:xfrm>
          <a:prstGeom prst="rect">
            <a:avLst/>
          </a:prstGeom>
        </p:spPr>
        <p:txBody>
          <a:bodyPr wrap="square">
            <a:spAutoFit/>
          </a:bodyPr>
          <a:lstStyle/>
          <a:p>
            <a:r>
              <a:rPr lang="fr-FR" sz="1400" b="1" u="sng" dirty="0" smtClean="0"/>
              <a:t> </a:t>
            </a:r>
            <a:r>
              <a:rPr lang="fr-FR" sz="1600" b="1" u="sng" dirty="0" smtClean="0"/>
              <a:t>Préambule </a:t>
            </a:r>
          </a:p>
          <a:p>
            <a:endParaRPr lang="fr-FR" sz="1100" b="1" u="sng" dirty="0" smtClean="0"/>
          </a:p>
          <a:p>
            <a:pPr algn="just" defTabSz="720000"/>
            <a:r>
              <a:rPr lang="fr-FR" sz="1200" dirty="0" smtClean="0">
                <a:solidFill>
                  <a:srgbClr val="000000"/>
                </a:solidFill>
                <a:latin typeface="Calibri" panose="020F0502020204030204" pitchFamily="34" charset="0"/>
              </a:rPr>
              <a:t>Ce tutoriel a pour vocation de vous aider à préparer la saisie de votre demande de paiement via le portail e-Synergie en vous présentant les pièces à fournir, et à vous guider tout au long de votre saisie. </a:t>
            </a:r>
          </a:p>
          <a:p>
            <a:pPr algn="just"/>
            <a:endParaRPr lang="fr-FR" sz="1200" b="1" i="1" dirty="0" smtClean="0"/>
          </a:p>
          <a:p>
            <a:pPr algn="just"/>
            <a:r>
              <a:rPr lang="fr-FR" sz="1200" b="1" i="1" dirty="0"/>
              <a:t>I</a:t>
            </a:r>
            <a:r>
              <a:rPr lang="fr-FR" sz="1200" b="1" i="1" dirty="0" smtClean="0"/>
              <a:t>nformations pratiques préliminaires </a:t>
            </a:r>
          </a:p>
          <a:p>
            <a:pPr algn="just"/>
            <a:endParaRPr lang="fr-FR" sz="1200" b="1" i="1" dirty="0" smtClean="0"/>
          </a:p>
          <a:p>
            <a:pPr algn="just"/>
            <a:r>
              <a:rPr lang="fr-FR" sz="1200" dirty="0" smtClean="0"/>
              <a:t>NB : des consignes et aides nécessaires à la saisie de la demande de paiement sont intégrées au sein des différents écrans. Nous vous invitons à vous y reporter.</a:t>
            </a:r>
          </a:p>
          <a:p>
            <a:pPr algn="just"/>
            <a:endParaRPr lang="fr-FR" sz="1200" dirty="0"/>
          </a:p>
          <a:p>
            <a:pPr marL="171450" indent="-171450" algn="just">
              <a:buFont typeface="Arial" panose="020B0604020202020204" pitchFamily="34" charset="0"/>
              <a:buChar char="•"/>
            </a:pPr>
            <a:r>
              <a:rPr lang="fr-FR" sz="1200" dirty="0" smtClean="0"/>
              <a:t>Le </a:t>
            </a:r>
            <a:r>
              <a:rPr lang="fr-FR" sz="1200" b="1" dirty="0" smtClean="0"/>
              <a:t>symbole  </a:t>
            </a:r>
            <a:r>
              <a:rPr lang="fr-FR" sz="1200" dirty="0" smtClean="0"/>
              <a:t>          situé à droite d’un champ permet d’afficher une aide à saisir sur le champ concerné. </a:t>
            </a:r>
          </a:p>
          <a:p>
            <a:pPr marL="171450" indent="-171450" algn="just">
              <a:buFont typeface="Arial" panose="020B0604020202020204" pitchFamily="34" charset="0"/>
              <a:buChar char="•"/>
            </a:pPr>
            <a:r>
              <a:rPr lang="fr-FR" sz="1200" b="1" dirty="0" smtClean="0"/>
              <a:t>L’astérisque</a:t>
            </a:r>
            <a:r>
              <a:rPr lang="fr-FR" sz="1200" dirty="0" smtClean="0"/>
              <a:t> (</a:t>
            </a:r>
            <a:r>
              <a:rPr lang="fr-FR" sz="1200" b="1" dirty="0" smtClean="0"/>
              <a:t>*</a:t>
            </a:r>
            <a:r>
              <a:rPr lang="fr-FR" sz="1200" dirty="0" smtClean="0"/>
              <a:t>) indique que le champ est à renseigner obligatoirement. </a:t>
            </a:r>
          </a:p>
          <a:p>
            <a:pPr marL="171450" indent="-171450" algn="just">
              <a:buFont typeface="Arial" panose="020B0604020202020204" pitchFamily="34" charset="0"/>
              <a:buChar char="•"/>
            </a:pPr>
            <a:r>
              <a:rPr lang="fr-FR" sz="1200" dirty="0" smtClean="0"/>
              <a:t>Les </a:t>
            </a:r>
            <a:r>
              <a:rPr lang="fr-FR" sz="1200" b="1" i="1" u="sng" dirty="0" smtClean="0">
                <a:solidFill>
                  <a:schemeClr val="bg1">
                    <a:lumMod val="50000"/>
                  </a:schemeClr>
                </a:solidFill>
              </a:rPr>
              <a:t>champs grisés </a:t>
            </a:r>
            <a:r>
              <a:rPr lang="fr-FR" sz="1200" dirty="0" smtClean="0"/>
              <a:t>ne sont pas saisissables ou sont remplis automatiquement ; </a:t>
            </a:r>
          </a:p>
          <a:p>
            <a:pPr marL="171450" indent="-171450" algn="just">
              <a:buFont typeface="Arial" panose="020B0604020202020204" pitchFamily="34" charset="0"/>
              <a:buChar char="•"/>
            </a:pPr>
            <a:r>
              <a:rPr lang="fr-FR" sz="1200" b="1" dirty="0" smtClean="0"/>
              <a:t>Enregistrez régulièrement </a:t>
            </a:r>
            <a:r>
              <a:rPr lang="fr-FR" sz="1200" dirty="0" smtClean="0"/>
              <a:t>votre saisie et ne fermez pas la fenêtre en cliquant sur la croix rouge sans avoir enregistré au préalable : toutes les données saisies seraient perdues. </a:t>
            </a:r>
          </a:p>
          <a:p>
            <a:pPr marL="171450" indent="-171450" algn="just">
              <a:buFont typeface="Arial" panose="020B0604020202020204" pitchFamily="34" charset="0"/>
              <a:buChar char="•"/>
            </a:pPr>
            <a:endParaRPr lang="fr-FR" sz="1200" dirty="0" smtClean="0"/>
          </a:p>
          <a:p>
            <a:pPr algn="just"/>
            <a:r>
              <a:rPr lang="fr-FR" sz="1200" u="sng" dirty="0" smtClean="0"/>
              <a:t>Vous pouvez à tout moment </a:t>
            </a:r>
            <a:r>
              <a:rPr lang="fr-FR" sz="1200" dirty="0" smtClean="0"/>
              <a:t>: </a:t>
            </a:r>
          </a:p>
          <a:p>
            <a:pPr algn="just"/>
            <a:endParaRPr lang="fr-FR" sz="1200" dirty="0" smtClean="0"/>
          </a:p>
          <a:p>
            <a:pPr marL="171450" indent="-171450" algn="just">
              <a:buFont typeface="Arial" panose="020B0604020202020204" pitchFamily="34" charset="0"/>
              <a:buChar char="•"/>
            </a:pPr>
            <a:r>
              <a:rPr lang="fr-FR" sz="1200" b="1" dirty="0" smtClean="0"/>
              <a:t>Supprimer</a:t>
            </a:r>
            <a:r>
              <a:rPr lang="fr-FR" sz="1200" dirty="0" smtClean="0"/>
              <a:t> votre demande, </a:t>
            </a:r>
          </a:p>
          <a:p>
            <a:pPr marL="171450" indent="-171450" algn="just">
              <a:buFont typeface="Arial" panose="020B0604020202020204" pitchFamily="34" charset="0"/>
              <a:buChar char="•"/>
            </a:pPr>
            <a:r>
              <a:rPr lang="fr-FR" sz="1200" b="1" dirty="0" smtClean="0"/>
              <a:t>Exporter et récupérer </a:t>
            </a:r>
            <a:r>
              <a:rPr lang="fr-FR" sz="1200" dirty="0" smtClean="0"/>
              <a:t>à tout moment votre demande au format PDF tout au long de votre saisie,  </a:t>
            </a:r>
          </a:p>
          <a:p>
            <a:pPr marL="171450" indent="-171450" algn="just">
              <a:buFont typeface="Arial" panose="020B0604020202020204" pitchFamily="34" charset="0"/>
              <a:buChar char="•"/>
            </a:pPr>
            <a:r>
              <a:rPr lang="fr-FR" sz="1200" b="1" dirty="0" smtClean="0"/>
              <a:t>Communiquer</a:t>
            </a:r>
            <a:r>
              <a:rPr lang="fr-FR" sz="1200" dirty="0" smtClean="0"/>
              <a:t> avec le service en charge du suivi de votre demande une fois celle-ci envoyée, en cliquant sur le </a:t>
            </a:r>
            <a:r>
              <a:rPr lang="fr-FR" sz="1200" b="1" u="sng" dirty="0" smtClean="0"/>
              <a:t>bouton</a:t>
            </a:r>
            <a:r>
              <a:rPr lang="fr-FR" sz="1200" dirty="0" smtClean="0"/>
              <a:t> « Communication » </a:t>
            </a:r>
          </a:p>
          <a:p>
            <a:endParaRPr lang="fr-FR" sz="1200" dirty="0"/>
          </a:p>
        </p:txBody>
      </p:sp>
      <p:pic>
        <p:nvPicPr>
          <p:cNvPr id="19" name="Image 18"/>
          <p:cNvPicPr>
            <a:picLocks noChangeAspect="1"/>
          </p:cNvPicPr>
          <p:nvPr/>
        </p:nvPicPr>
        <p:blipFill>
          <a:blip r:embed="rId2"/>
          <a:stretch>
            <a:fillRect/>
          </a:stretch>
        </p:blipFill>
        <p:spPr>
          <a:xfrm>
            <a:off x="1323392" y="4862544"/>
            <a:ext cx="189997" cy="203568"/>
          </a:xfrm>
          <a:prstGeom prst="rect">
            <a:avLst/>
          </a:prstGeom>
        </p:spPr>
      </p:pic>
      <p:pic>
        <p:nvPicPr>
          <p:cNvPr id="20" name="Image 19"/>
          <p:cNvPicPr>
            <a:picLocks noChangeAspect="1"/>
          </p:cNvPicPr>
          <p:nvPr/>
        </p:nvPicPr>
        <p:blipFill>
          <a:blip r:embed="rId3"/>
          <a:stretch>
            <a:fillRect/>
          </a:stretch>
        </p:blipFill>
        <p:spPr>
          <a:xfrm>
            <a:off x="537869" y="9889279"/>
            <a:ext cx="775999" cy="411373"/>
          </a:xfrm>
          <a:prstGeom prst="rect">
            <a:avLst/>
          </a:prstGeom>
        </p:spPr>
      </p:pic>
      <p:pic>
        <p:nvPicPr>
          <p:cNvPr id="14" name="Image 13" descr="C:\Users\barbara-e.charvot\AppData\Local\Microsoft\Windows\INetCache\Content.MSO\4D4B6431.tmp"/>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190" y="189017"/>
            <a:ext cx="1555750" cy="933450"/>
          </a:xfrm>
          <a:prstGeom prst="rect">
            <a:avLst/>
          </a:prstGeom>
          <a:noFill/>
          <a:ln>
            <a:noFill/>
          </a:ln>
        </p:spPr>
      </p:pic>
      <p:pic>
        <p:nvPicPr>
          <p:cNvPr id="15" name="Image 14"/>
          <p:cNvPicPr/>
          <p:nvPr/>
        </p:nvPicPr>
        <p:blipFill rotWithShape="1">
          <a:blip r:embed="rId5"/>
          <a:srcRect l="29056" t="51863" r="63160" b="39861"/>
          <a:stretch/>
        </p:blipFill>
        <p:spPr bwMode="auto">
          <a:xfrm>
            <a:off x="5784715" y="230924"/>
            <a:ext cx="1400175" cy="930275"/>
          </a:xfrm>
          <a:prstGeom prst="rect">
            <a:avLst/>
          </a:prstGeom>
          <a:ln>
            <a:noFill/>
          </a:ln>
          <a:extLst>
            <a:ext uri="{53640926-AAD7-44D8-BBD7-CCE9431645EC}">
              <a14:shadowObscured xmlns:a14="http://schemas.microsoft.com/office/drawing/2010/main"/>
            </a:ext>
          </a:extLst>
        </p:spPr>
      </p:pic>
      <p:pic>
        <p:nvPicPr>
          <p:cNvPr id="3" name="Image 2"/>
          <p:cNvPicPr>
            <a:picLocks noChangeAspect="1"/>
          </p:cNvPicPr>
          <p:nvPr/>
        </p:nvPicPr>
        <p:blipFill>
          <a:blip r:embed="rId6"/>
          <a:stretch>
            <a:fillRect/>
          </a:stretch>
        </p:blipFill>
        <p:spPr>
          <a:xfrm>
            <a:off x="537869" y="8233886"/>
            <a:ext cx="6504155" cy="1096779"/>
          </a:xfrm>
          <a:prstGeom prst="rect">
            <a:avLst/>
          </a:prstGeom>
        </p:spPr>
      </p:pic>
      <p:cxnSp>
        <p:nvCxnSpPr>
          <p:cNvPr id="9" name="Connecteur droit avec flèche 8"/>
          <p:cNvCxnSpPr/>
          <p:nvPr/>
        </p:nvCxnSpPr>
        <p:spPr>
          <a:xfrm>
            <a:off x="2111082" y="7781815"/>
            <a:ext cx="2954213" cy="756842"/>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13880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356852" y="1044348"/>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Espace réservé du pied de page 8"/>
          <p:cNvSpPr>
            <a:spLocks noGrp="1"/>
          </p:cNvSpPr>
          <p:nvPr>
            <p:ph type="ftr" sz="quarter" idx="11"/>
          </p:nvPr>
        </p:nvSpPr>
        <p:spPr>
          <a:xfrm>
            <a:off x="1609316" y="9929500"/>
            <a:ext cx="4377920"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10" name="Espace réservé du numéro de diapositive 9"/>
          <p:cNvSpPr>
            <a:spLocks noGrp="1"/>
          </p:cNvSpPr>
          <p:nvPr>
            <p:ph type="sldNum" sz="quarter" idx="12"/>
          </p:nvPr>
        </p:nvSpPr>
        <p:spPr/>
        <p:txBody>
          <a:bodyPr/>
          <a:lstStyle/>
          <a:p>
            <a:fld id="{C5280DF6-9967-4709-9203-23176088CFAC}" type="slidenum">
              <a:rPr lang="fr-FR" smtClean="0"/>
              <a:t>10</a:t>
            </a:fld>
            <a:endParaRPr lang="fr-FR" dirty="0"/>
          </a:p>
        </p:txBody>
      </p:sp>
      <p:pic>
        <p:nvPicPr>
          <p:cNvPr id="20" name="Image 19"/>
          <p:cNvPicPr>
            <a:picLocks noChangeAspect="1"/>
          </p:cNvPicPr>
          <p:nvPr/>
        </p:nvPicPr>
        <p:blipFill>
          <a:blip r:embed="rId2"/>
          <a:stretch>
            <a:fillRect/>
          </a:stretch>
        </p:blipFill>
        <p:spPr>
          <a:xfrm>
            <a:off x="556605" y="9909729"/>
            <a:ext cx="775999" cy="411373"/>
          </a:xfrm>
          <a:prstGeom prst="rect">
            <a:avLst/>
          </a:prstGeom>
        </p:spPr>
      </p:pic>
      <p:sp>
        <p:nvSpPr>
          <p:cNvPr id="12" name="Rectangle 11"/>
          <p:cNvSpPr/>
          <p:nvPr/>
        </p:nvSpPr>
        <p:spPr>
          <a:xfrm>
            <a:off x="356852" y="1188859"/>
            <a:ext cx="2177840" cy="307777"/>
          </a:xfrm>
          <a:prstGeom prst="rect">
            <a:avLst/>
          </a:prstGeom>
        </p:spPr>
        <p:txBody>
          <a:bodyPr wrap="none">
            <a:spAutoFit/>
          </a:bodyPr>
          <a:lstStyle/>
          <a:p>
            <a:r>
              <a:rPr lang="fr-FR" sz="1400" b="1" u="sng" dirty="0">
                <a:solidFill>
                  <a:schemeClr val="accent2"/>
                </a:solidFill>
                <a:latin typeface="Calibri" panose="020F0502020204030204" pitchFamily="34" charset="0"/>
              </a:rPr>
              <a:t>Etape 6 – </a:t>
            </a:r>
            <a:r>
              <a:rPr lang="fr-FR" sz="1400" b="1" u="sng" dirty="0" smtClean="0">
                <a:solidFill>
                  <a:schemeClr val="accent2"/>
                </a:solidFill>
                <a:latin typeface="Calibri" panose="020F0502020204030204" pitchFamily="34" charset="0"/>
              </a:rPr>
              <a:t>Bilan d’exécution</a:t>
            </a:r>
            <a:endParaRPr lang="fr-FR" sz="1400" b="1" u="sng" dirty="0">
              <a:solidFill>
                <a:schemeClr val="accent2"/>
              </a:solidFill>
              <a:latin typeface="Calibri" panose="020F0502020204030204" pitchFamily="34" charset="0"/>
            </a:endParaRPr>
          </a:p>
        </p:txBody>
      </p:sp>
      <p:pic>
        <p:nvPicPr>
          <p:cNvPr id="14" name="Image 13" descr="C:\Users\barbara-e.charvot\AppData\Local\Microsoft\Windows\INetCache\Content.MSO\4D4B6431.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541" y="198270"/>
            <a:ext cx="1247775" cy="753745"/>
          </a:xfrm>
          <a:prstGeom prst="rect">
            <a:avLst/>
          </a:prstGeom>
          <a:noFill/>
          <a:ln>
            <a:noFill/>
          </a:ln>
        </p:spPr>
      </p:pic>
      <p:pic>
        <p:nvPicPr>
          <p:cNvPr id="15" name="Image 14"/>
          <p:cNvPicPr/>
          <p:nvPr/>
        </p:nvPicPr>
        <p:blipFill rotWithShape="1">
          <a:blip r:embed="rId4"/>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pic>
        <p:nvPicPr>
          <p:cNvPr id="3" name="Image 2"/>
          <p:cNvPicPr>
            <a:picLocks noChangeAspect="1"/>
          </p:cNvPicPr>
          <p:nvPr/>
        </p:nvPicPr>
        <p:blipFill>
          <a:blip r:embed="rId5"/>
          <a:stretch>
            <a:fillRect/>
          </a:stretch>
        </p:blipFill>
        <p:spPr>
          <a:xfrm>
            <a:off x="700738" y="5543112"/>
            <a:ext cx="6195069" cy="4069594"/>
          </a:xfrm>
          <a:prstGeom prst="rect">
            <a:avLst/>
          </a:prstGeom>
        </p:spPr>
      </p:pic>
      <p:sp>
        <p:nvSpPr>
          <p:cNvPr id="7" name="Rectangle 6"/>
          <p:cNvSpPr/>
          <p:nvPr/>
        </p:nvSpPr>
        <p:spPr>
          <a:xfrm>
            <a:off x="356849" y="1618708"/>
            <a:ext cx="6882849" cy="2800767"/>
          </a:xfrm>
          <a:prstGeom prst="rect">
            <a:avLst/>
          </a:prstGeom>
        </p:spPr>
        <p:txBody>
          <a:bodyPr wrap="square">
            <a:spAutoFit/>
          </a:bodyPr>
          <a:lstStyle/>
          <a:p>
            <a:r>
              <a:rPr lang="fr-FR" sz="1100" dirty="0"/>
              <a:t>Renseignez les différentes parties du bilan d’exécution qui permettront au service instructeur de mesurer l’avancement du projet. </a:t>
            </a:r>
            <a:endParaRPr lang="fr-FR" sz="1100" dirty="0" smtClean="0"/>
          </a:p>
          <a:p>
            <a:endParaRPr lang="fr-FR" sz="1100" dirty="0" smtClean="0"/>
          </a:p>
          <a:p>
            <a:r>
              <a:rPr lang="fr-FR" sz="1100" dirty="0"/>
              <a:t>Dans la première partie du « </a:t>
            </a:r>
            <a:r>
              <a:rPr lang="fr-FR" sz="1100" b="1" i="1" dirty="0"/>
              <a:t>bilan d’exécution </a:t>
            </a:r>
            <a:r>
              <a:rPr lang="fr-FR" sz="1100" dirty="0"/>
              <a:t>», toutes les informations à remplir sont obligatoires. Certaines rubriques étant limitées en nombre de </a:t>
            </a:r>
            <a:r>
              <a:rPr lang="fr-FR" sz="1100" dirty="0" smtClean="0"/>
              <a:t>caractères. </a:t>
            </a:r>
          </a:p>
          <a:p>
            <a:endParaRPr lang="fr-FR" sz="1100" dirty="0"/>
          </a:p>
          <a:p>
            <a:pPr marL="171450" indent="-171450">
              <a:buFontTx/>
              <a:buChar char="-"/>
            </a:pPr>
            <a:r>
              <a:rPr lang="fr-FR" sz="1100" dirty="0" smtClean="0"/>
              <a:t>Tout </a:t>
            </a:r>
            <a:r>
              <a:rPr lang="fr-FR" sz="1100" dirty="0"/>
              <a:t>d’abord vous devez saisir la période de réalisation de l’opération concernée par la présente demande de paiement </a:t>
            </a:r>
            <a:r>
              <a:rPr lang="fr-FR" sz="1100" dirty="0" smtClean="0"/>
              <a:t>, </a:t>
            </a:r>
            <a:r>
              <a:rPr lang="fr-FR" sz="1100" b="1" dirty="0" smtClean="0">
                <a:solidFill>
                  <a:srgbClr val="FF0000"/>
                </a:solidFill>
              </a:rPr>
              <a:t>ici du 01/02/2023 au 31/12/2023</a:t>
            </a:r>
            <a:endParaRPr lang="fr-FR" sz="1100" b="1" dirty="0">
              <a:solidFill>
                <a:srgbClr val="FF0000"/>
              </a:solidFill>
            </a:endParaRPr>
          </a:p>
          <a:p>
            <a:r>
              <a:rPr lang="fr-FR" sz="1100" dirty="0" smtClean="0"/>
              <a:t>Dans le bloc suivant, inscrire : </a:t>
            </a:r>
            <a:r>
              <a:rPr lang="fr-FR" sz="1100" b="1" dirty="0">
                <a:solidFill>
                  <a:srgbClr val="FF0000"/>
                </a:solidFill>
              </a:rPr>
              <a:t>L'arrêt </a:t>
            </a:r>
            <a:r>
              <a:rPr lang="fr-FR" sz="1100" b="1" dirty="0" smtClean="0">
                <a:solidFill>
                  <a:srgbClr val="FF0000"/>
                </a:solidFill>
              </a:rPr>
              <a:t>définitif des activités de pêche a </a:t>
            </a:r>
            <a:r>
              <a:rPr lang="fr-FR" sz="1100" b="1" dirty="0" smtClean="0">
                <a:solidFill>
                  <a:srgbClr val="FF0000"/>
                </a:solidFill>
              </a:rPr>
              <a:t>été mobilisé </a:t>
            </a:r>
            <a:r>
              <a:rPr lang="fr-FR" sz="1100" b="1" dirty="0" smtClean="0">
                <a:solidFill>
                  <a:srgbClr val="FF0000"/>
                </a:solidFill>
              </a:rPr>
              <a:t>pour accompagner les navires pêchant au moyen d’un chalut de type gangui sur les posidonies de Méditerranée. </a:t>
            </a:r>
            <a:endParaRPr lang="fr-FR" sz="1100" b="1" dirty="0" smtClean="0">
              <a:solidFill>
                <a:srgbClr val="FF0000"/>
              </a:solidFill>
            </a:endParaRPr>
          </a:p>
          <a:p>
            <a:endParaRPr lang="fr-FR" sz="1100" dirty="0"/>
          </a:p>
          <a:p>
            <a:pPr marL="171450" indent="-171450">
              <a:buFontTx/>
              <a:buChar char="-"/>
            </a:pPr>
            <a:r>
              <a:rPr lang="fr-FR" sz="1100" dirty="0" smtClean="0"/>
              <a:t>Ensuite </a:t>
            </a:r>
            <a:r>
              <a:rPr lang="fr-FR" sz="1100" dirty="0"/>
              <a:t>trois questions, concernant la conformité des réalisations aux objectifs prévus dans la convention attributive d’aide, vous sont posées. Il suffit de répondre en cochant par oui ou non les cases correspondantes. De plus, il vous est demandé d’expliquer dans le bloc suivant d’éventuels écarts. </a:t>
            </a:r>
          </a:p>
          <a:p>
            <a:endParaRPr lang="fr-FR" sz="1100" dirty="0"/>
          </a:p>
          <a:p>
            <a:endParaRPr lang="fr-FR" sz="1100" dirty="0"/>
          </a:p>
        </p:txBody>
      </p:sp>
      <p:sp>
        <p:nvSpPr>
          <p:cNvPr id="2" name="ZoneTexte 1"/>
          <p:cNvSpPr txBox="1"/>
          <p:nvPr/>
        </p:nvSpPr>
        <p:spPr>
          <a:xfrm>
            <a:off x="4197531" y="7799016"/>
            <a:ext cx="2542903" cy="215444"/>
          </a:xfrm>
          <a:prstGeom prst="rect">
            <a:avLst/>
          </a:prstGeom>
          <a:noFill/>
        </p:spPr>
        <p:txBody>
          <a:bodyPr wrap="square" rtlCol="0">
            <a:spAutoFit/>
          </a:bodyPr>
          <a:lstStyle/>
          <a:p>
            <a:r>
              <a:rPr lang="fr-FR" sz="800" dirty="0" smtClean="0">
                <a:solidFill>
                  <a:srgbClr val="FF0000"/>
                </a:solidFill>
              </a:rPr>
              <a:t>Indiquer si respect du calendrier présenté lors de la DS</a:t>
            </a:r>
            <a:endParaRPr lang="fr-FR" sz="800" dirty="0">
              <a:solidFill>
                <a:srgbClr val="FF0000"/>
              </a:solidFill>
            </a:endParaRPr>
          </a:p>
        </p:txBody>
      </p:sp>
      <p:sp>
        <p:nvSpPr>
          <p:cNvPr id="13" name="ZoneTexte 12"/>
          <p:cNvSpPr txBox="1"/>
          <p:nvPr/>
        </p:nvSpPr>
        <p:spPr>
          <a:xfrm>
            <a:off x="4197530" y="7947527"/>
            <a:ext cx="2542903" cy="215444"/>
          </a:xfrm>
          <a:prstGeom prst="rect">
            <a:avLst/>
          </a:prstGeom>
          <a:noFill/>
        </p:spPr>
        <p:txBody>
          <a:bodyPr wrap="square" rtlCol="0">
            <a:spAutoFit/>
          </a:bodyPr>
          <a:lstStyle/>
          <a:p>
            <a:r>
              <a:rPr lang="fr-FR" sz="800" dirty="0" smtClean="0">
                <a:solidFill>
                  <a:srgbClr val="FF0000"/>
                </a:solidFill>
              </a:rPr>
              <a:t>Cocher oui</a:t>
            </a:r>
            <a:endParaRPr lang="fr-FR" sz="800" dirty="0">
              <a:solidFill>
                <a:srgbClr val="FF0000"/>
              </a:solidFill>
            </a:endParaRPr>
          </a:p>
        </p:txBody>
      </p:sp>
      <p:sp>
        <p:nvSpPr>
          <p:cNvPr id="16" name="ZoneTexte 15"/>
          <p:cNvSpPr txBox="1"/>
          <p:nvPr/>
        </p:nvSpPr>
        <p:spPr>
          <a:xfrm>
            <a:off x="4197529" y="8115810"/>
            <a:ext cx="2542903" cy="215444"/>
          </a:xfrm>
          <a:prstGeom prst="rect">
            <a:avLst/>
          </a:prstGeom>
          <a:noFill/>
        </p:spPr>
        <p:txBody>
          <a:bodyPr wrap="square" rtlCol="0">
            <a:spAutoFit/>
          </a:bodyPr>
          <a:lstStyle/>
          <a:p>
            <a:r>
              <a:rPr lang="fr-FR" sz="800" dirty="0" smtClean="0">
                <a:solidFill>
                  <a:srgbClr val="FF0000"/>
                </a:solidFill>
              </a:rPr>
              <a:t>Cocher oui</a:t>
            </a:r>
            <a:endParaRPr lang="fr-FR" sz="800" dirty="0">
              <a:solidFill>
                <a:srgbClr val="FF0000"/>
              </a:solidFill>
            </a:endParaRPr>
          </a:p>
        </p:txBody>
      </p:sp>
      <p:sp>
        <p:nvSpPr>
          <p:cNvPr id="17" name="ZoneTexte 16"/>
          <p:cNvSpPr txBox="1"/>
          <p:nvPr/>
        </p:nvSpPr>
        <p:spPr>
          <a:xfrm>
            <a:off x="857792" y="8503342"/>
            <a:ext cx="5882640" cy="338554"/>
          </a:xfrm>
          <a:prstGeom prst="rect">
            <a:avLst/>
          </a:prstGeom>
          <a:noFill/>
        </p:spPr>
        <p:txBody>
          <a:bodyPr wrap="square" rtlCol="0">
            <a:spAutoFit/>
          </a:bodyPr>
          <a:lstStyle/>
          <a:p>
            <a:r>
              <a:rPr lang="fr-FR" sz="800" dirty="0" smtClean="0">
                <a:solidFill>
                  <a:srgbClr val="FF0000"/>
                </a:solidFill>
              </a:rPr>
              <a:t>Indiquer ici  si modification du calendrier avec les « vraies » dates de réalisation de l’AT (si modifiées par rapport à la demande de subvention (DS)</a:t>
            </a:r>
            <a:endParaRPr lang="fr-FR" sz="800" dirty="0">
              <a:solidFill>
                <a:srgbClr val="FF0000"/>
              </a:solidFill>
            </a:endParaRPr>
          </a:p>
        </p:txBody>
      </p:sp>
    </p:spTree>
    <p:extLst>
      <p:ext uri="{BB962C8B-B14F-4D97-AF65-F5344CB8AC3E}">
        <p14:creationId xmlns:p14="http://schemas.microsoft.com/office/powerpoint/2010/main" val="26705307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356852" y="1044348"/>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Espace réservé du pied de page 8"/>
          <p:cNvSpPr>
            <a:spLocks noGrp="1"/>
          </p:cNvSpPr>
          <p:nvPr>
            <p:ph type="ftr" sz="quarter" idx="11"/>
          </p:nvPr>
        </p:nvSpPr>
        <p:spPr>
          <a:xfrm>
            <a:off x="1609316" y="9929500"/>
            <a:ext cx="4377920"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10" name="Espace réservé du numéro de diapositive 9"/>
          <p:cNvSpPr>
            <a:spLocks noGrp="1"/>
          </p:cNvSpPr>
          <p:nvPr>
            <p:ph type="sldNum" sz="quarter" idx="12"/>
          </p:nvPr>
        </p:nvSpPr>
        <p:spPr/>
        <p:txBody>
          <a:bodyPr/>
          <a:lstStyle/>
          <a:p>
            <a:fld id="{C5280DF6-9967-4709-9203-23176088CFAC}" type="slidenum">
              <a:rPr lang="fr-FR" smtClean="0"/>
              <a:t>11</a:t>
            </a:fld>
            <a:endParaRPr lang="fr-FR" dirty="0"/>
          </a:p>
        </p:txBody>
      </p:sp>
      <p:pic>
        <p:nvPicPr>
          <p:cNvPr id="20" name="Image 19"/>
          <p:cNvPicPr>
            <a:picLocks noChangeAspect="1"/>
          </p:cNvPicPr>
          <p:nvPr/>
        </p:nvPicPr>
        <p:blipFill>
          <a:blip r:embed="rId2"/>
          <a:stretch>
            <a:fillRect/>
          </a:stretch>
        </p:blipFill>
        <p:spPr>
          <a:xfrm>
            <a:off x="556605" y="9909729"/>
            <a:ext cx="775999" cy="411373"/>
          </a:xfrm>
          <a:prstGeom prst="rect">
            <a:avLst/>
          </a:prstGeom>
        </p:spPr>
      </p:pic>
      <p:pic>
        <p:nvPicPr>
          <p:cNvPr id="14" name="Image 13" descr="C:\Users\barbara-e.charvot\AppData\Local\Microsoft\Windows\INetCache\Content.MSO\4D4B6431.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541" y="198270"/>
            <a:ext cx="1247775" cy="753745"/>
          </a:xfrm>
          <a:prstGeom prst="rect">
            <a:avLst/>
          </a:prstGeom>
          <a:noFill/>
          <a:ln>
            <a:noFill/>
          </a:ln>
        </p:spPr>
      </p:pic>
      <p:pic>
        <p:nvPicPr>
          <p:cNvPr id="15" name="Image 14"/>
          <p:cNvPicPr/>
          <p:nvPr/>
        </p:nvPicPr>
        <p:blipFill rotWithShape="1">
          <a:blip r:embed="rId4"/>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pic>
        <p:nvPicPr>
          <p:cNvPr id="4" name="Image 3"/>
          <p:cNvPicPr>
            <a:picLocks noChangeAspect="1"/>
          </p:cNvPicPr>
          <p:nvPr/>
        </p:nvPicPr>
        <p:blipFill rotWithShape="1">
          <a:blip r:embed="rId5"/>
          <a:srcRect b="5021"/>
          <a:stretch/>
        </p:blipFill>
        <p:spPr>
          <a:xfrm>
            <a:off x="383488" y="2090632"/>
            <a:ext cx="6656459" cy="4570194"/>
          </a:xfrm>
          <a:prstGeom prst="rect">
            <a:avLst/>
          </a:prstGeom>
        </p:spPr>
      </p:pic>
      <p:sp>
        <p:nvSpPr>
          <p:cNvPr id="2" name="Rectangle 1"/>
          <p:cNvSpPr/>
          <p:nvPr/>
        </p:nvSpPr>
        <p:spPr>
          <a:xfrm>
            <a:off x="383488" y="1278798"/>
            <a:ext cx="6349520" cy="600164"/>
          </a:xfrm>
          <a:prstGeom prst="rect">
            <a:avLst/>
          </a:prstGeom>
        </p:spPr>
        <p:txBody>
          <a:bodyPr wrap="square">
            <a:spAutoFit/>
          </a:bodyPr>
          <a:lstStyle/>
          <a:p>
            <a:r>
              <a:rPr lang="fr-FR" sz="1100" dirty="0"/>
              <a:t>Dans le premier bloc, vous </a:t>
            </a:r>
            <a:r>
              <a:rPr lang="fr-FR" sz="1100" dirty="0" smtClean="0"/>
              <a:t>devez décrire </a:t>
            </a:r>
            <a:r>
              <a:rPr lang="fr-FR" sz="1100" dirty="0"/>
              <a:t>les actions de publicité de la subvention européenne que vous avez entreprises pour votre opération (support, date, cible visée...) ,  </a:t>
            </a:r>
            <a:r>
              <a:rPr lang="fr-FR" sz="1100" dirty="0" smtClean="0"/>
              <a:t>et joindre </a:t>
            </a:r>
            <a:r>
              <a:rPr lang="fr-FR" sz="1100" dirty="0"/>
              <a:t>les pièces justificatives concernant la publicité à l’étape suivante N°7. </a:t>
            </a:r>
          </a:p>
        </p:txBody>
      </p:sp>
      <p:sp>
        <p:nvSpPr>
          <p:cNvPr id="3" name="ZoneTexte 2"/>
          <p:cNvSpPr txBox="1"/>
          <p:nvPr/>
        </p:nvSpPr>
        <p:spPr>
          <a:xfrm>
            <a:off x="478228" y="2743199"/>
            <a:ext cx="5870321" cy="415498"/>
          </a:xfrm>
          <a:prstGeom prst="rect">
            <a:avLst/>
          </a:prstGeom>
          <a:noFill/>
        </p:spPr>
        <p:txBody>
          <a:bodyPr wrap="square" rtlCol="0">
            <a:spAutoFit/>
          </a:bodyPr>
          <a:lstStyle/>
          <a:p>
            <a:r>
              <a:rPr lang="fr-FR" sz="1050" dirty="0" smtClean="0">
                <a:solidFill>
                  <a:srgbClr val="FF0000"/>
                </a:solidFill>
              </a:rPr>
              <a:t>Indiquer « kit publicité fourni par FAM, (par exemple: affiche étanche apposée sur le navire bénéficiant de la subvention )»</a:t>
            </a:r>
            <a:endParaRPr lang="fr-FR" sz="1050" dirty="0">
              <a:solidFill>
                <a:srgbClr val="FF0000"/>
              </a:solidFill>
            </a:endParaRPr>
          </a:p>
        </p:txBody>
      </p:sp>
      <p:sp>
        <p:nvSpPr>
          <p:cNvPr id="6" name="ZoneTexte 5"/>
          <p:cNvSpPr txBox="1"/>
          <p:nvPr/>
        </p:nvSpPr>
        <p:spPr>
          <a:xfrm>
            <a:off x="2622076" y="3134081"/>
            <a:ext cx="1872343" cy="369332"/>
          </a:xfrm>
          <a:prstGeom prst="rect">
            <a:avLst/>
          </a:prstGeom>
          <a:noFill/>
        </p:spPr>
        <p:txBody>
          <a:bodyPr wrap="square" rtlCol="0">
            <a:spAutoFit/>
          </a:bodyPr>
          <a:lstStyle/>
          <a:p>
            <a:r>
              <a:rPr lang="fr-FR" dirty="0" smtClean="0">
                <a:solidFill>
                  <a:srgbClr val="FF0000"/>
                </a:solidFill>
              </a:rPr>
              <a:t>Sans objet</a:t>
            </a:r>
            <a:endParaRPr lang="fr-FR" dirty="0">
              <a:solidFill>
                <a:srgbClr val="FF0000"/>
              </a:solidFill>
            </a:endParaRPr>
          </a:p>
        </p:txBody>
      </p:sp>
      <p:sp>
        <p:nvSpPr>
          <p:cNvPr id="12" name="ZoneTexte 11"/>
          <p:cNvSpPr txBox="1"/>
          <p:nvPr/>
        </p:nvSpPr>
        <p:spPr>
          <a:xfrm>
            <a:off x="2974773" y="4183405"/>
            <a:ext cx="1872343" cy="369332"/>
          </a:xfrm>
          <a:prstGeom prst="rect">
            <a:avLst/>
          </a:prstGeom>
          <a:noFill/>
        </p:spPr>
        <p:txBody>
          <a:bodyPr wrap="square" rtlCol="0">
            <a:spAutoFit/>
          </a:bodyPr>
          <a:lstStyle/>
          <a:p>
            <a:r>
              <a:rPr lang="fr-FR" dirty="0" smtClean="0">
                <a:solidFill>
                  <a:srgbClr val="FF0000"/>
                </a:solidFill>
              </a:rPr>
              <a:t>Sans objet</a:t>
            </a:r>
            <a:endParaRPr lang="fr-FR" dirty="0">
              <a:solidFill>
                <a:srgbClr val="FF0000"/>
              </a:solidFill>
            </a:endParaRPr>
          </a:p>
        </p:txBody>
      </p:sp>
      <p:sp>
        <p:nvSpPr>
          <p:cNvPr id="13" name="ZoneTexte 12"/>
          <p:cNvSpPr txBox="1"/>
          <p:nvPr/>
        </p:nvSpPr>
        <p:spPr>
          <a:xfrm>
            <a:off x="3466677" y="5048063"/>
            <a:ext cx="1872343" cy="369332"/>
          </a:xfrm>
          <a:prstGeom prst="rect">
            <a:avLst/>
          </a:prstGeom>
          <a:noFill/>
        </p:spPr>
        <p:txBody>
          <a:bodyPr wrap="square" rtlCol="0">
            <a:spAutoFit/>
          </a:bodyPr>
          <a:lstStyle/>
          <a:p>
            <a:r>
              <a:rPr lang="fr-FR" dirty="0" smtClean="0">
                <a:solidFill>
                  <a:srgbClr val="FF0000"/>
                </a:solidFill>
              </a:rPr>
              <a:t>Sans objet</a:t>
            </a:r>
            <a:endParaRPr lang="fr-FR" dirty="0">
              <a:solidFill>
                <a:srgbClr val="FF0000"/>
              </a:solidFill>
            </a:endParaRPr>
          </a:p>
        </p:txBody>
      </p:sp>
      <p:sp>
        <p:nvSpPr>
          <p:cNvPr id="16" name="ZoneTexte 15"/>
          <p:cNvSpPr txBox="1"/>
          <p:nvPr/>
        </p:nvSpPr>
        <p:spPr>
          <a:xfrm>
            <a:off x="478228" y="6255214"/>
            <a:ext cx="5870321" cy="415498"/>
          </a:xfrm>
          <a:prstGeom prst="rect">
            <a:avLst/>
          </a:prstGeom>
          <a:noFill/>
        </p:spPr>
        <p:txBody>
          <a:bodyPr wrap="square" rtlCol="0">
            <a:spAutoFit/>
          </a:bodyPr>
          <a:lstStyle/>
          <a:p>
            <a:r>
              <a:rPr lang="fr-FR" sz="1050" dirty="0" smtClean="0">
                <a:solidFill>
                  <a:srgbClr val="FF0000"/>
                </a:solidFill>
              </a:rPr>
              <a:t>Indiquer « </a:t>
            </a:r>
            <a:r>
              <a:rPr lang="fr-FR" sz="1050" dirty="0" smtClean="0">
                <a:solidFill>
                  <a:srgbClr val="FF0000"/>
                </a:solidFill>
              </a:rPr>
              <a:t>Ce Plan d’Accompagnement Individuel vise à la protection des herbiers de posidonie en Méditerranée. Il rentre </a:t>
            </a:r>
            <a:r>
              <a:rPr lang="fr-FR" sz="1050" dirty="0" smtClean="0">
                <a:solidFill>
                  <a:srgbClr val="FF0000"/>
                </a:solidFill>
              </a:rPr>
              <a:t>dans les objectifs de développement durable »</a:t>
            </a:r>
            <a:endParaRPr lang="fr-FR" sz="1050" dirty="0">
              <a:solidFill>
                <a:srgbClr val="FF0000"/>
              </a:solidFill>
            </a:endParaRPr>
          </a:p>
        </p:txBody>
      </p:sp>
    </p:spTree>
    <p:extLst>
      <p:ext uri="{BB962C8B-B14F-4D97-AF65-F5344CB8AC3E}">
        <p14:creationId xmlns:p14="http://schemas.microsoft.com/office/powerpoint/2010/main" val="32719356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1829986" y="9897536"/>
            <a:ext cx="4359497"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5" name="Espace réservé du numéro de diapositive 4"/>
          <p:cNvSpPr>
            <a:spLocks noGrp="1"/>
          </p:cNvSpPr>
          <p:nvPr>
            <p:ph type="sldNum" sz="quarter" idx="12"/>
          </p:nvPr>
        </p:nvSpPr>
        <p:spPr/>
        <p:txBody>
          <a:bodyPr/>
          <a:lstStyle/>
          <a:p>
            <a:fld id="{C5280DF6-9967-4709-9203-23176088CFAC}" type="slidenum">
              <a:rPr lang="fr-FR" smtClean="0"/>
              <a:t>12</a:t>
            </a:fld>
            <a:endParaRPr lang="fr-FR"/>
          </a:p>
        </p:txBody>
      </p:sp>
      <p:cxnSp>
        <p:nvCxnSpPr>
          <p:cNvPr id="9" name="Connecteur droit 8"/>
          <p:cNvCxnSpPr/>
          <p:nvPr/>
        </p:nvCxnSpPr>
        <p:spPr>
          <a:xfrm flipV="1">
            <a:off x="384148" y="1085292"/>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2" name="Image 11"/>
          <p:cNvPicPr>
            <a:picLocks noChangeAspect="1"/>
          </p:cNvPicPr>
          <p:nvPr/>
        </p:nvPicPr>
        <p:blipFill>
          <a:blip r:embed="rId2"/>
          <a:stretch>
            <a:fillRect/>
          </a:stretch>
        </p:blipFill>
        <p:spPr>
          <a:xfrm>
            <a:off x="591522" y="9897536"/>
            <a:ext cx="775999" cy="411373"/>
          </a:xfrm>
          <a:prstGeom prst="rect">
            <a:avLst/>
          </a:prstGeom>
        </p:spPr>
      </p:pic>
      <p:sp>
        <p:nvSpPr>
          <p:cNvPr id="13" name="Rectangle 12"/>
          <p:cNvSpPr/>
          <p:nvPr/>
        </p:nvSpPr>
        <p:spPr>
          <a:xfrm>
            <a:off x="233150" y="8327771"/>
            <a:ext cx="7033846" cy="646331"/>
          </a:xfrm>
          <a:prstGeom prst="rect">
            <a:avLst/>
          </a:prstGeom>
          <a:ln>
            <a:solidFill>
              <a:schemeClr val="tx1"/>
            </a:solidFill>
          </a:ln>
        </p:spPr>
        <p:txBody>
          <a:bodyPr wrap="square">
            <a:spAutoFit/>
          </a:bodyPr>
          <a:lstStyle/>
          <a:p>
            <a:pPr algn="ctr"/>
            <a:r>
              <a:rPr lang="fr-FR" sz="1200" b="1" dirty="0">
                <a:solidFill>
                  <a:srgbClr val="000000"/>
                </a:solidFill>
                <a:latin typeface="Calibri" panose="020F0502020204030204" pitchFamily="34" charset="0"/>
              </a:rPr>
              <a:t>L'instructeur contrôleur en charge de votre dossier est à même de vous demander toute autre pièce justificative lui permettant de réaliser l’instruction du dossier. Il pourra préciser et compléter cette liste selon la nature de l’opération, du bénéficiaire. </a:t>
            </a:r>
            <a:endParaRPr lang="fr-FR" sz="1200" dirty="0"/>
          </a:p>
        </p:txBody>
      </p:sp>
      <p:sp>
        <p:nvSpPr>
          <p:cNvPr id="14" name="Rectangle 13"/>
          <p:cNvSpPr/>
          <p:nvPr/>
        </p:nvSpPr>
        <p:spPr>
          <a:xfrm>
            <a:off x="269573" y="1206655"/>
            <a:ext cx="6997424" cy="2215991"/>
          </a:xfrm>
          <a:prstGeom prst="rect">
            <a:avLst/>
          </a:prstGeom>
        </p:spPr>
        <p:txBody>
          <a:bodyPr wrap="square">
            <a:spAutoFit/>
          </a:bodyPr>
          <a:lstStyle/>
          <a:p>
            <a:r>
              <a:rPr lang="fr-FR" b="1" u="sng" dirty="0">
                <a:solidFill>
                  <a:schemeClr val="accent2"/>
                </a:solidFill>
                <a:latin typeface="Calibri" panose="020F0502020204030204" pitchFamily="34" charset="0"/>
              </a:rPr>
              <a:t>Etape 7</a:t>
            </a:r>
            <a:r>
              <a:rPr lang="fr-FR" b="1" u="sng" dirty="0" smtClean="0">
                <a:solidFill>
                  <a:schemeClr val="accent2"/>
                </a:solidFill>
                <a:latin typeface="Calibri" panose="020F0502020204030204" pitchFamily="34" charset="0"/>
              </a:rPr>
              <a:t> </a:t>
            </a:r>
            <a:r>
              <a:rPr lang="fr-FR" b="1" u="sng" dirty="0">
                <a:solidFill>
                  <a:schemeClr val="accent2"/>
                </a:solidFill>
                <a:latin typeface="Calibri" panose="020F0502020204030204" pitchFamily="34" charset="0"/>
              </a:rPr>
              <a:t>– </a:t>
            </a:r>
            <a:r>
              <a:rPr lang="fr-FR" b="1" u="sng" dirty="0" smtClean="0">
                <a:solidFill>
                  <a:schemeClr val="accent2"/>
                </a:solidFill>
                <a:latin typeface="Calibri" panose="020F0502020204030204" pitchFamily="34" charset="0"/>
              </a:rPr>
              <a:t>Pièces justificatives </a:t>
            </a:r>
          </a:p>
          <a:p>
            <a:endParaRPr lang="fr-FR" b="1" u="sng" dirty="0">
              <a:solidFill>
                <a:schemeClr val="accent2"/>
              </a:solidFill>
              <a:latin typeface="Calibri" panose="020F0502020204030204" pitchFamily="34" charset="0"/>
            </a:endParaRPr>
          </a:p>
          <a:p>
            <a:r>
              <a:rPr lang="fr-FR" sz="1200" dirty="0">
                <a:latin typeface="Calibri" panose="020F0502020204030204" pitchFamily="34" charset="0"/>
              </a:rPr>
              <a:t>Vous trouverez le détail des pièces à fournir sur le site de </a:t>
            </a:r>
            <a:r>
              <a:rPr lang="fr-FR" sz="1200" dirty="0" smtClean="0">
                <a:latin typeface="Calibri" panose="020F0502020204030204" pitchFamily="34" charset="0"/>
              </a:rPr>
              <a:t>FranceAgriMer: </a:t>
            </a:r>
            <a:endParaRPr lang="fr-FR" sz="1200" dirty="0">
              <a:latin typeface="Calibri" panose="020F0502020204030204" pitchFamily="34" charset="0"/>
            </a:endParaRPr>
          </a:p>
          <a:p>
            <a:r>
              <a:rPr lang="fr-FR" sz="1200" dirty="0">
                <a:latin typeface="Calibri" panose="020F0502020204030204" pitchFamily="34" charset="0"/>
                <a:hlinkClick r:id="rId3"/>
              </a:rPr>
              <a:t>https://</a:t>
            </a:r>
            <a:r>
              <a:rPr lang="fr-FR" sz="1200" dirty="0" smtClean="0">
                <a:latin typeface="Calibri" panose="020F0502020204030204" pitchFamily="34" charset="0"/>
                <a:hlinkClick r:id="rId3"/>
              </a:rPr>
              <a:t>www.franceagrimer.fr/filiere-peche-et-aquaculture/Accompagner/FEAMPA/OS-1.3-TA-Arret-temporaire-Sole-Golfe-de-Gascogne-2023</a:t>
            </a:r>
            <a:r>
              <a:rPr lang="fr-FR" sz="1200" dirty="0" smtClean="0">
                <a:latin typeface="Calibri" panose="020F0502020204030204" pitchFamily="34" charset="0"/>
              </a:rPr>
              <a:t> </a:t>
            </a:r>
            <a:endParaRPr lang="fr-FR" sz="1200" dirty="0">
              <a:latin typeface="Calibri" panose="020F0502020204030204" pitchFamily="34" charset="0"/>
            </a:endParaRPr>
          </a:p>
          <a:p>
            <a:endParaRPr lang="fr-FR" sz="1200" dirty="0">
              <a:latin typeface="Calibri" panose="020F0502020204030204" pitchFamily="34" charset="0"/>
            </a:endParaRPr>
          </a:p>
          <a:p>
            <a:r>
              <a:rPr lang="fr-FR" sz="1200" b="1" i="1" u="sng" dirty="0" smtClean="0">
                <a:solidFill>
                  <a:srgbClr val="FF0000"/>
                </a:solidFill>
                <a:latin typeface="Calibri" panose="020F0502020204030204" pitchFamily="34" charset="0"/>
              </a:rPr>
              <a:t>Attention, merci de joindre le document des pièces justificatives cochées. De plus, toutes les pièces demandées et pertinentes doivent être fournies. L’absence de documents requis entraîne un retard dans l’instruction du dossier,</a:t>
            </a:r>
            <a:endParaRPr lang="fr-FR" sz="1200" b="1" i="1" u="sng" dirty="0">
              <a:solidFill>
                <a:srgbClr val="FF0000"/>
              </a:solidFill>
              <a:latin typeface="Calibri" panose="020F0502020204030204" pitchFamily="34" charset="0"/>
            </a:endParaRPr>
          </a:p>
          <a:p>
            <a:endParaRPr lang="fr-FR" dirty="0">
              <a:solidFill>
                <a:schemeClr val="accent2"/>
              </a:solidFill>
            </a:endParaRPr>
          </a:p>
        </p:txBody>
      </p:sp>
      <p:pic>
        <p:nvPicPr>
          <p:cNvPr id="15" name="Image 14" descr="C:\Users\barbara-e.charvot\AppData\Local\Microsoft\Windows\INetCache\Content.MSO\4D4B6431.tmp"/>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852" y="158815"/>
            <a:ext cx="1247775" cy="753745"/>
          </a:xfrm>
          <a:prstGeom prst="rect">
            <a:avLst/>
          </a:prstGeom>
          <a:noFill/>
          <a:ln>
            <a:noFill/>
          </a:ln>
        </p:spPr>
      </p:pic>
      <p:pic>
        <p:nvPicPr>
          <p:cNvPr id="16" name="Image 15"/>
          <p:cNvPicPr/>
          <p:nvPr/>
        </p:nvPicPr>
        <p:blipFill rotWithShape="1">
          <a:blip r:embed="rId5"/>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pic>
        <p:nvPicPr>
          <p:cNvPr id="3" name="Image 2"/>
          <p:cNvPicPr>
            <a:picLocks noChangeAspect="1"/>
          </p:cNvPicPr>
          <p:nvPr/>
        </p:nvPicPr>
        <p:blipFill>
          <a:blip r:embed="rId6"/>
          <a:stretch>
            <a:fillRect/>
          </a:stretch>
        </p:blipFill>
        <p:spPr>
          <a:xfrm>
            <a:off x="269571" y="3106422"/>
            <a:ext cx="6997425" cy="3821231"/>
          </a:xfrm>
          <a:prstGeom prst="rect">
            <a:avLst/>
          </a:prstGeom>
        </p:spPr>
      </p:pic>
    </p:spTree>
    <p:extLst>
      <p:ext uri="{BB962C8B-B14F-4D97-AF65-F5344CB8AC3E}">
        <p14:creationId xmlns:p14="http://schemas.microsoft.com/office/powerpoint/2010/main" val="1667702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1829986" y="9897536"/>
            <a:ext cx="4359497"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5" name="Espace réservé du numéro de diapositive 4"/>
          <p:cNvSpPr>
            <a:spLocks noGrp="1"/>
          </p:cNvSpPr>
          <p:nvPr>
            <p:ph type="sldNum" sz="quarter" idx="12"/>
          </p:nvPr>
        </p:nvSpPr>
        <p:spPr/>
        <p:txBody>
          <a:bodyPr/>
          <a:lstStyle/>
          <a:p>
            <a:fld id="{C5280DF6-9967-4709-9203-23176088CFAC}" type="slidenum">
              <a:rPr lang="fr-FR" smtClean="0"/>
              <a:t>13</a:t>
            </a:fld>
            <a:endParaRPr lang="fr-FR"/>
          </a:p>
        </p:txBody>
      </p:sp>
      <p:cxnSp>
        <p:nvCxnSpPr>
          <p:cNvPr id="9" name="Connecteur droit 8"/>
          <p:cNvCxnSpPr/>
          <p:nvPr/>
        </p:nvCxnSpPr>
        <p:spPr>
          <a:xfrm flipV="1">
            <a:off x="384148" y="1085292"/>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2" name="Image 11"/>
          <p:cNvPicPr>
            <a:picLocks noChangeAspect="1"/>
          </p:cNvPicPr>
          <p:nvPr/>
        </p:nvPicPr>
        <p:blipFill>
          <a:blip r:embed="rId2"/>
          <a:stretch>
            <a:fillRect/>
          </a:stretch>
        </p:blipFill>
        <p:spPr>
          <a:xfrm>
            <a:off x="591522" y="9897536"/>
            <a:ext cx="775999" cy="411373"/>
          </a:xfrm>
          <a:prstGeom prst="rect">
            <a:avLst/>
          </a:prstGeom>
        </p:spPr>
      </p:pic>
      <p:sp>
        <p:nvSpPr>
          <p:cNvPr id="7" name="Rectangle 6"/>
          <p:cNvSpPr/>
          <p:nvPr/>
        </p:nvSpPr>
        <p:spPr>
          <a:xfrm>
            <a:off x="229572" y="4148582"/>
            <a:ext cx="7227422" cy="276999"/>
          </a:xfrm>
          <a:prstGeom prst="rect">
            <a:avLst/>
          </a:prstGeom>
        </p:spPr>
        <p:txBody>
          <a:bodyPr wrap="square">
            <a:spAutoFit/>
          </a:bodyPr>
          <a:lstStyle/>
          <a:p>
            <a:pPr indent="-171450">
              <a:buFont typeface="Arial" panose="020B0604020202020204" pitchFamily="34" charset="0"/>
              <a:buChar char="•"/>
            </a:pPr>
            <a:r>
              <a:rPr lang="fr-FR" sz="1200" dirty="0" smtClean="0">
                <a:latin typeface="Calibri" panose="020F0502020204030204" pitchFamily="34" charset="0"/>
              </a:rPr>
              <a:t>Cliquer </a:t>
            </a:r>
            <a:r>
              <a:rPr lang="fr-FR" sz="1200" dirty="0">
                <a:latin typeface="Calibri" panose="020F0502020204030204" pitchFamily="34" charset="0"/>
              </a:rPr>
              <a:t>sur « joindre la lettre d’engagement signée » pour joindre le document PDF signé ;</a:t>
            </a:r>
          </a:p>
        </p:txBody>
      </p:sp>
      <p:pic>
        <p:nvPicPr>
          <p:cNvPr id="8" name="Image 7"/>
          <p:cNvPicPr>
            <a:picLocks noChangeAspect="1"/>
          </p:cNvPicPr>
          <p:nvPr/>
        </p:nvPicPr>
        <p:blipFill>
          <a:blip r:embed="rId3"/>
          <a:stretch>
            <a:fillRect/>
          </a:stretch>
        </p:blipFill>
        <p:spPr>
          <a:xfrm>
            <a:off x="165551" y="4524144"/>
            <a:ext cx="7291443" cy="1133325"/>
          </a:xfrm>
          <a:prstGeom prst="rect">
            <a:avLst/>
          </a:prstGeom>
        </p:spPr>
      </p:pic>
      <p:sp>
        <p:nvSpPr>
          <p:cNvPr id="15" name="Rectangle 14"/>
          <p:cNvSpPr/>
          <p:nvPr/>
        </p:nvSpPr>
        <p:spPr>
          <a:xfrm>
            <a:off x="4972049" y="5093612"/>
            <a:ext cx="1866900" cy="2824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285481" y="5777014"/>
            <a:ext cx="6793801" cy="646331"/>
          </a:xfrm>
          <a:prstGeom prst="rect">
            <a:avLst/>
          </a:prstGeom>
        </p:spPr>
        <p:txBody>
          <a:bodyPr wrap="square">
            <a:spAutoFit/>
          </a:bodyPr>
          <a:lstStyle/>
          <a:p>
            <a:pPr marL="171450" indent="-171450">
              <a:buFont typeface="Arial" panose="020B0604020202020204" pitchFamily="34" charset="0"/>
              <a:buChar char="•"/>
            </a:pPr>
            <a:r>
              <a:rPr lang="fr-FR" sz="1200" dirty="0" smtClean="0">
                <a:latin typeface="Calibri" panose="020F0502020204030204" pitchFamily="34" charset="0"/>
              </a:rPr>
              <a:t>Cliquer sur « Enregistrer »</a:t>
            </a:r>
          </a:p>
          <a:p>
            <a:pPr marL="171450" indent="-171450">
              <a:buFont typeface="Arial" panose="020B0604020202020204" pitchFamily="34" charset="0"/>
              <a:buChar char="•"/>
            </a:pPr>
            <a:r>
              <a:rPr lang="fr-FR" sz="1200" dirty="0" smtClean="0">
                <a:latin typeface="Calibri" panose="020F0502020204030204" pitchFamily="34" charset="0"/>
              </a:rPr>
              <a:t>Puis cliquer </a:t>
            </a:r>
            <a:r>
              <a:rPr lang="fr-FR" sz="1200" dirty="0">
                <a:latin typeface="Calibri" panose="020F0502020204030204" pitchFamily="34" charset="0"/>
              </a:rPr>
              <a:t>sur « Envoyer » afin de transmettre votre demande ainsi que toutes les pièces </a:t>
            </a:r>
            <a:r>
              <a:rPr lang="fr-FR" sz="1200" dirty="0" smtClean="0">
                <a:latin typeface="Calibri" panose="020F0502020204030204" pitchFamily="34" charset="0"/>
              </a:rPr>
              <a:t>jointes au service instructeur.</a:t>
            </a:r>
            <a:endParaRPr lang="fr-FR" sz="1200" dirty="0">
              <a:latin typeface="Calibri" panose="020F0502020204030204" pitchFamily="34" charset="0"/>
            </a:endParaRPr>
          </a:p>
        </p:txBody>
      </p:sp>
      <p:pic>
        <p:nvPicPr>
          <p:cNvPr id="17" name="Image 16"/>
          <p:cNvPicPr>
            <a:picLocks noChangeAspect="1"/>
          </p:cNvPicPr>
          <p:nvPr/>
        </p:nvPicPr>
        <p:blipFill>
          <a:blip r:embed="rId4"/>
          <a:stretch>
            <a:fillRect/>
          </a:stretch>
        </p:blipFill>
        <p:spPr>
          <a:xfrm>
            <a:off x="1949446" y="6306923"/>
            <a:ext cx="3054355" cy="1201061"/>
          </a:xfrm>
          <a:prstGeom prst="rect">
            <a:avLst/>
          </a:prstGeom>
        </p:spPr>
      </p:pic>
      <p:sp>
        <p:nvSpPr>
          <p:cNvPr id="19" name="Rectangle 18"/>
          <p:cNvSpPr/>
          <p:nvPr/>
        </p:nvSpPr>
        <p:spPr>
          <a:xfrm>
            <a:off x="3682381" y="7032302"/>
            <a:ext cx="1170389" cy="4091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2186866" y="6394690"/>
            <a:ext cx="1289757" cy="4719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 name="Image 21"/>
          <p:cNvPicPr>
            <a:picLocks noChangeAspect="1"/>
          </p:cNvPicPr>
          <p:nvPr/>
        </p:nvPicPr>
        <p:blipFill rotWithShape="1">
          <a:blip r:embed="rId5"/>
          <a:srcRect t="61193"/>
          <a:stretch/>
        </p:blipFill>
        <p:spPr>
          <a:xfrm>
            <a:off x="101864" y="3445780"/>
            <a:ext cx="7226011" cy="523930"/>
          </a:xfrm>
          <a:prstGeom prst="rect">
            <a:avLst/>
          </a:prstGeom>
        </p:spPr>
      </p:pic>
      <p:sp>
        <p:nvSpPr>
          <p:cNvPr id="23" name="Rectangle 22"/>
          <p:cNvSpPr/>
          <p:nvPr/>
        </p:nvSpPr>
        <p:spPr>
          <a:xfrm>
            <a:off x="4745849" y="3633560"/>
            <a:ext cx="1866900" cy="2824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229572" y="2877677"/>
            <a:ext cx="7227422" cy="461665"/>
          </a:xfrm>
          <a:prstGeom prst="rect">
            <a:avLst/>
          </a:prstGeom>
        </p:spPr>
        <p:txBody>
          <a:bodyPr wrap="square">
            <a:spAutoFit/>
          </a:bodyPr>
          <a:lstStyle/>
          <a:p>
            <a:pPr marL="171450" indent="-171450">
              <a:buFont typeface="Arial" panose="020B0604020202020204" pitchFamily="34" charset="0"/>
              <a:buChar char="•"/>
            </a:pPr>
            <a:r>
              <a:rPr lang="fr-FR" sz="1200" dirty="0" smtClean="0">
                <a:latin typeface="Calibri" panose="020F0502020204030204" pitchFamily="34" charset="0"/>
              </a:rPr>
              <a:t>Cliquer </a:t>
            </a:r>
            <a:r>
              <a:rPr lang="fr-FR" sz="1200" dirty="0">
                <a:latin typeface="Calibri" panose="020F0502020204030204" pitchFamily="34" charset="0"/>
              </a:rPr>
              <a:t>sur « Imprimer la lettre d’engagement » : cela vous permet de récupérer au </a:t>
            </a:r>
            <a:r>
              <a:rPr lang="fr-FR" sz="1200" dirty="0" smtClean="0">
                <a:latin typeface="Calibri" panose="020F0502020204030204" pitchFamily="34" charset="0"/>
              </a:rPr>
              <a:t>format PDF </a:t>
            </a:r>
            <a:r>
              <a:rPr lang="fr-FR" sz="1200" dirty="0">
                <a:latin typeface="Calibri" panose="020F0502020204030204" pitchFamily="34" charset="0"/>
              </a:rPr>
              <a:t>l’intégralité de votre saisie. Il faut faire signer ce document PDF au représentant légal de votre structure </a:t>
            </a:r>
          </a:p>
        </p:txBody>
      </p:sp>
      <p:pic>
        <p:nvPicPr>
          <p:cNvPr id="25" name="Image 24"/>
          <p:cNvPicPr>
            <a:picLocks noChangeAspect="1"/>
          </p:cNvPicPr>
          <p:nvPr/>
        </p:nvPicPr>
        <p:blipFill>
          <a:blip r:embed="rId6"/>
          <a:stretch>
            <a:fillRect/>
          </a:stretch>
        </p:blipFill>
        <p:spPr>
          <a:xfrm>
            <a:off x="166322" y="1999033"/>
            <a:ext cx="7097096" cy="795936"/>
          </a:xfrm>
          <a:prstGeom prst="rect">
            <a:avLst/>
          </a:prstGeom>
        </p:spPr>
      </p:pic>
      <p:sp>
        <p:nvSpPr>
          <p:cNvPr id="26" name="Rectangle 25"/>
          <p:cNvSpPr/>
          <p:nvPr/>
        </p:nvSpPr>
        <p:spPr>
          <a:xfrm>
            <a:off x="315093" y="2407561"/>
            <a:ext cx="1328856" cy="2782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229572" y="1183859"/>
            <a:ext cx="7033846" cy="830997"/>
          </a:xfrm>
          <a:prstGeom prst="rect">
            <a:avLst/>
          </a:prstGeom>
        </p:spPr>
        <p:txBody>
          <a:bodyPr wrap="square">
            <a:spAutoFit/>
          </a:bodyPr>
          <a:lstStyle/>
          <a:p>
            <a:r>
              <a:rPr lang="fr-FR" sz="1200" dirty="0">
                <a:latin typeface="Calibri" panose="020F0502020204030204" pitchFamily="34" charset="0"/>
              </a:rPr>
              <a:t>En plus des pièces à joindre répertoriées dans la liste, vous devez également </a:t>
            </a:r>
            <a:r>
              <a:rPr lang="fr-FR" sz="1200" dirty="0" smtClean="0">
                <a:latin typeface="Calibri" panose="020F0502020204030204" pitchFamily="34" charset="0"/>
              </a:rPr>
              <a:t>transmettre </a:t>
            </a:r>
            <a:r>
              <a:rPr lang="fr-FR" sz="1200" dirty="0">
                <a:latin typeface="Calibri" panose="020F0502020204030204" pitchFamily="34" charset="0"/>
              </a:rPr>
              <a:t>un document</a:t>
            </a:r>
          </a:p>
          <a:p>
            <a:r>
              <a:rPr lang="fr-FR" sz="1200" dirty="0">
                <a:latin typeface="Calibri" panose="020F0502020204030204" pitchFamily="34" charset="0"/>
              </a:rPr>
              <a:t>PDF qui récapitule l’ensemble de votre saisie. Pour cela, merci de bien respecter l’ordre des </a:t>
            </a:r>
            <a:r>
              <a:rPr lang="fr-FR" sz="1200" dirty="0" smtClean="0">
                <a:latin typeface="Calibri" panose="020F0502020204030204" pitchFamily="34" charset="0"/>
              </a:rPr>
              <a:t>étapes suivantes :</a:t>
            </a:r>
          </a:p>
          <a:p>
            <a:endParaRPr lang="fr-FR" sz="1200" dirty="0">
              <a:latin typeface="Calibri" panose="020F0502020204030204" pitchFamily="34" charset="0"/>
            </a:endParaRPr>
          </a:p>
          <a:p>
            <a:pPr marL="171450" indent="-171450">
              <a:buFont typeface="Arial" panose="020B0604020202020204" pitchFamily="34" charset="0"/>
              <a:buChar char="•"/>
            </a:pPr>
            <a:r>
              <a:rPr lang="fr-FR" sz="1200" dirty="0" smtClean="0">
                <a:latin typeface="Calibri" panose="020F0502020204030204" pitchFamily="34" charset="0"/>
              </a:rPr>
              <a:t>Cocher </a:t>
            </a:r>
            <a:r>
              <a:rPr lang="fr-FR" sz="1200" dirty="0">
                <a:latin typeface="Calibri" panose="020F0502020204030204" pitchFamily="34" charset="0"/>
              </a:rPr>
              <a:t>la case « J’atteste sur l’honneur » </a:t>
            </a:r>
            <a:endParaRPr lang="fr-FR" sz="1200" dirty="0" smtClean="0">
              <a:latin typeface="Calibri" panose="020F0502020204030204" pitchFamily="34" charset="0"/>
            </a:endParaRPr>
          </a:p>
        </p:txBody>
      </p:sp>
      <p:pic>
        <p:nvPicPr>
          <p:cNvPr id="28" name="Image 27"/>
          <p:cNvPicPr>
            <a:picLocks noChangeAspect="1"/>
          </p:cNvPicPr>
          <p:nvPr/>
        </p:nvPicPr>
        <p:blipFill>
          <a:blip r:embed="rId7"/>
          <a:stretch>
            <a:fillRect/>
          </a:stretch>
        </p:blipFill>
        <p:spPr>
          <a:xfrm>
            <a:off x="979521" y="7601114"/>
            <a:ext cx="5195902" cy="1655065"/>
          </a:xfrm>
          <a:prstGeom prst="rect">
            <a:avLst/>
          </a:prstGeom>
        </p:spPr>
      </p:pic>
      <p:pic>
        <p:nvPicPr>
          <p:cNvPr id="29" name="Image 28" descr="C:\Users\barbara-e.charvot\AppData\Local\Microsoft\Windows\INetCache\Content.MSO\4D4B6431.tmp"/>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4148" y="158815"/>
            <a:ext cx="1247775" cy="753745"/>
          </a:xfrm>
          <a:prstGeom prst="rect">
            <a:avLst/>
          </a:prstGeom>
          <a:noFill/>
          <a:ln>
            <a:noFill/>
          </a:ln>
        </p:spPr>
      </p:pic>
      <p:pic>
        <p:nvPicPr>
          <p:cNvPr id="30" name="Image 29"/>
          <p:cNvPicPr/>
          <p:nvPr/>
        </p:nvPicPr>
        <p:blipFill rotWithShape="1">
          <a:blip r:embed="rId9"/>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61415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1829986" y="9897536"/>
            <a:ext cx="4359497"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5" name="Espace réservé du numéro de diapositive 4"/>
          <p:cNvSpPr>
            <a:spLocks noGrp="1"/>
          </p:cNvSpPr>
          <p:nvPr>
            <p:ph type="sldNum" sz="quarter" idx="12"/>
          </p:nvPr>
        </p:nvSpPr>
        <p:spPr/>
        <p:txBody>
          <a:bodyPr/>
          <a:lstStyle/>
          <a:p>
            <a:fld id="{C5280DF6-9967-4709-9203-23176088CFAC}" type="slidenum">
              <a:rPr lang="fr-FR" sz="1200">
                <a:solidFill>
                  <a:schemeClr val="tx1"/>
                </a:solidFill>
                <a:latin typeface="Calibri" panose="020F0502020204030204" pitchFamily="34" charset="0"/>
              </a:rPr>
              <a:t>14</a:t>
            </a:fld>
            <a:endParaRPr lang="fr-FR" sz="1200" dirty="0">
              <a:solidFill>
                <a:schemeClr val="tx1"/>
              </a:solidFill>
              <a:latin typeface="Calibri" panose="020F0502020204030204" pitchFamily="34" charset="0"/>
            </a:endParaRPr>
          </a:p>
        </p:txBody>
      </p:sp>
      <p:cxnSp>
        <p:nvCxnSpPr>
          <p:cNvPr id="9" name="Connecteur droit 8"/>
          <p:cNvCxnSpPr/>
          <p:nvPr/>
        </p:nvCxnSpPr>
        <p:spPr>
          <a:xfrm flipV="1">
            <a:off x="384148" y="1085292"/>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2" name="Image 11"/>
          <p:cNvPicPr>
            <a:picLocks noChangeAspect="1"/>
          </p:cNvPicPr>
          <p:nvPr/>
        </p:nvPicPr>
        <p:blipFill>
          <a:blip r:embed="rId2"/>
          <a:stretch>
            <a:fillRect/>
          </a:stretch>
        </p:blipFill>
        <p:spPr>
          <a:xfrm>
            <a:off x="591522" y="9897536"/>
            <a:ext cx="775999" cy="411373"/>
          </a:xfrm>
          <a:prstGeom prst="rect">
            <a:avLst/>
          </a:prstGeom>
        </p:spPr>
      </p:pic>
      <p:sp>
        <p:nvSpPr>
          <p:cNvPr id="3" name="Rectangle 2"/>
          <p:cNvSpPr/>
          <p:nvPr/>
        </p:nvSpPr>
        <p:spPr>
          <a:xfrm>
            <a:off x="412723" y="1262414"/>
            <a:ext cx="6950101" cy="1569660"/>
          </a:xfrm>
          <a:prstGeom prst="rect">
            <a:avLst/>
          </a:prstGeom>
        </p:spPr>
        <p:txBody>
          <a:bodyPr wrap="square">
            <a:spAutoFit/>
          </a:bodyPr>
          <a:lstStyle/>
          <a:p>
            <a:r>
              <a:rPr lang="fr-FR" sz="1200" dirty="0">
                <a:latin typeface="Calibri" panose="020F0502020204030204" pitchFamily="34" charset="0"/>
              </a:rPr>
              <a:t>Votre demande est passée de l’état </a:t>
            </a:r>
            <a:r>
              <a:rPr lang="fr-FR" sz="1200" b="1" i="1" dirty="0">
                <a:latin typeface="Calibri" panose="020F0502020204030204" pitchFamily="34" charset="0"/>
              </a:rPr>
              <a:t>Brouillon</a:t>
            </a:r>
            <a:r>
              <a:rPr lang="fr-FR" sz="1200" dirty="0">
                <a:latin typeface="Calibri" panose="020F0502020204030204" pitchFamily="34" charset="0"/>
              </a:rPr>
              <a:t> à l’état </a:t>
            </a:r>
            <a:r>
              <a:rPr lang="fr-FR" sz="1200" b="1" i="1" dirty="0">
                <a:latin typeface="Calibri" panose="020F0502020204030204" pitchFamily="34" charset="0"/>
              </a:rPr>
              <a:t>Envoyée</a:t>
            </a:r>
            <a:r>
              <a:rPr lang="fr-FR" sz="1200" dirty="0">
                <a:latin typeface="Calibri" panose="020F0502020204030204" pitchFamily="34" charset="0"/>
              </a:rPr>
              <a:t>. </a:t>
            </a:r>
            <a:endParaRPr lang="fr-FR" sz="1200" dirty="0" smtClean="0">
              <a:latin typeface="Calibri" panose="020F0502020204030204" pitchFamily="34" charset="0"/>
            </a:endParaRPr>
          </a:p>
          <a:p>
            <a:endParaRPr lang="fr-FR" sz="1200" dirty="0"/>
          </a:p>
          <a:p>
            <a:r>
              <a:rPr lang="fr-FR" sz="1200" dirty="0">
                <a:latin typeface="Calibri" panose="020F0502020204030204" pitchFamily="34" charset="0"/>
              </a:rPr>
              <a:t>Vous pourrez suivre, dans le tableau de bord, l’avancement du traitement de votre dossier </a:t>
            </a:r>
            <a:r>
              <a:rPr lang="fr-FR" sz="1200" dirty="0" smtClean="0">
                <a:latin typeface="Calibri" panose="020F0502020204030204" pitchFamily="34" charset="0"/>
              </a:rPr>
              <a:t>:</a:t>
            </a:r>
          </a:p>
          <a:p>
            <a:endParaRPr lang="fr-FR" sz="1200" dirty="0" smtClean="0">
              <a:latin typeface="Calibri" panose="020F0502020204030204" pitchFamily="34" charset="0"/>
            </a:endParaRPr>
          </a:p>
          <a:p>
            <a:pPr marL="171450" indent="-171450">
              <a:buFont typeface="Arial" panose="020B0604020202020204" pitchFamily="34" charset="0"/>
              <a:buChar char="•"/>
            </a:pPr>
            <a:r>
              <a:rPr lang="fr-FR" sz="1200" i="1" dirty="0" smtClean="0">
                <a:latin typeface="Calibri" panose="020F0502020204030204" pitchFamily="34" charset="0"/>
              </a:rPr>
              <a:t>Instruction</a:t>
            </a:r>
            <a:r>
              <a:rPr lang="fr-FR" sz="1200" dirty="0" smtClean="0">
                <a:latin typeface="Calibri" panose="020F0502020204030204" pitchFamily="34" charset="0"/>
              </a:rPr>
              <a:t> </a:t>
            </a:r>
            <a:r>
              <a:rPr lang="fr-FR" sz="1200" dirty="0">
                <a:latin typeface="Calibri" panose="020F0502020204030204" pitchFamily="34" charset="0"/>
              </a:rPr>
              <a:t>: l’instruction de votre dossier est en cours </a:t>
            </a:r>
          </a:p>
          <a:p>
            <a:pPr marL="171450" indent="-171450">
              <a:buFont typeface="Arial" panose="020B0604020202020204" pitchFamily="34" charset="0"/>
              <a:buChar char="•"/>
            </a:pPr>
            <a:r>
              <a:rPr lang="fr-FR" sz="1200" i="1" dirty="0" smtClean="0">
                <a:latin typeface="Calibri" panose="020F0502020204030204" pitchFamily="34" charset="0"/>
              </a:rPr>
              <a:t>Traitée </a:t>
            </a:r>
            <a:r>
              <a:rPr lang="fr-FR" sz="1200" dirty="0">
                <a:latin typeface="Calibri" panose="020F0502020204030204" pitchFamily="34" charset="0"/>
              </a:rPr>
              <a:t>: le dossier a reçu un avis </a:t>
            </a:r>
            <a:r>
              <a:rPr lang="fr-FR" sz="1200" dirty="0" smtClean="0">
                <a:latin typeface="Calibri" panose="020F0502020204030204" pitchFamily="34" charset="0"/>
              </a:rPr>
              <a:t>favorable</a:t>
            </a:r>
            <a:endParaRPr lang="fr-FR" sz="1200" dirty="0">
              <a:latin typeface="Calibri" panose="020F0502020204030204" pitchFamily="34" charset="0"/>
            </a:endParaRPr>
          </a:p>
          <a:p>
            <a:pPr marL="171450" indent="-171450">
              <a:buFont typeface="Arial" panose="020B0604020202020204" pitchFamily="34" charset="0"/>
              <a:buChar char="•"/>
            </a:pPr>
            <a:r>
              <a:rPr lang="fr-FR" sz="1200" i="1" dirty="0" smtClean="0">
                <a:latin typeface="Calibri" panose="020F0502020204030204" pitchFamily="34" charset="0"/>
              </a:rPr>
              <a:t>Rejetée</a:t>
            </a:r>
            <a:r>
              <a:rPr lang="fr-FR" sz="1200" dirty="0" smtClean="0">
                <a:latin typeface="Calibri" panose="020F0502020204030204" pitchFamily="34" charset="0"/>
              </a:rPr>
              <a:t> </a:t>
            </a:r>
            <a:r>
              <a:rPr lang="fr-FR" sz="1200" dirty="0">
                <a:latin typeface="Calibri" panose="020F0502020204030204" pitchFamily="34" charset="0"/>
              </a:rPr>
              <a:t>: le dossier a reçu un avis </a:t>
            </a:r>
            <a:r>
              <a:rPr lang="fr-FR" sz="1200" dirty="0" smtClean="0">
                <a:latin typeface="Calibri" panose="020F0502020204030204" pitchFamily="34" charset="0"/>
              </a:rPr>
              <a:t>défavorable</a:t>
            </a:r>
            <a:endParaRPr lang="fr-FR" dirty="0"/>
          </a:p>
          <a:p>
            <a:endParaRPr lang="fr-FR" sz="1200" dirty="0">
              <a:latin typeface="Calibri" panose="020F0502020204030204" pitchFamily="34" charset="0"/>
            </a:endParaRPr>
          </a:p>
        </p:txBody>
      </p:sp>
      <p:sp>
        <p:nvSpPr>
          <p:cNvPr id="13" name="Rectangle 12"/>
          <p:cNvSpPr/>
          <p:nvPr/>
        </p:nvSpPr>
        <p:spPr>
          <a:xfrm>
            <a:off x="302988" y="4754458"/>
            <a:ext cx="6882849" cy="646331"/>
          </a:xfrm>
          <a:prstGeom prst="rect">
            <a:avLst/>
          </a:prstGeom>
        </p:spPr>
        <p:txBody>
          <a:bodyPr wrap="square">
            <a:spAutoFit/>
          </a:bodyPr>
          <a:lstStyle/>
          <a:p>
            <a:r>
              <a:rPr lang="fr-FR" sz="1200" dirty="0">
                <a:latin typeface="Calibri" panose="020F0502020204030204" pitchFamily="34" charset="0"/>
              </a:rPr>
              <a:t>Suite à l’envoi de votre demande, vous recevrez un mail de confirmation avec votre dossier en pièce </a:t>
            </a:r>
            <a:r>
              <a:rPr lang="fr-FR" sz="1200" dirty="0" smtClean="0">
                <a:latin typeface="Calibri" panose="020F0502020204030204" pitchFamily="34" charset="0"/>
              </a:rPr>
              <a:t>jointe, qui fait office de  attestation de dépôt, n’hésitez pas à vérifier vos spams. En cas de non réception, merci de contacter votre service instructeur.</a:t>
            </a:r>
            <a:endParaRPr lang="fr-FR" sz="1200" dirty="0">
              <a:latin typeface="Calibri" panose="020F0502020204030204" pitchFamily="34" charset="0"/>
            </a:endParaRPr>
          </a:p>
        </p:txBody>
      </p:sp>
      <p:sp>
        <p:nvSpPr>
          <p:cNvPr id="14" name="Rectangle 13"/>
          <p:cNvSpPr/>
          <p:nvPr/>
        </p:nvSpPr>
        <p:spPr>
          <a:xfrm>
            <a:off x="302988" y="8505367"/>
            <a:ext cx="7005972" cy="1200329"/>
          </a:xfrm>
          <a:prstGeom prst="rect">
            <a:avLst/>
          </a:prstGeom>
        </p:spPr>
        <p:txBody>
          <a:bodyPr wrap="square">
            <a:spAutoFit/>
          </a:bodyPr>
          <a:lstStyle/>
          <a:p>
            <a:pPr marL="171450" indent="-171450">
              <a:buFontTx/>
              <a:buChar char="-"/>
            </a:pPr>
            <a:r>
              <a:rPr lang="fr-FR" sz="1200" dirty="0" smtClean="0">
                <a:latin typeface="Calibri" panose="020F0502020204030204" pitchFamily="34" charset="0"/>
              </a:rPr>
              <a:t>L’instructeur </a:t>
            </a:r>
            <a:r>
              <a:rPr lang="fr-FR" sz="1200" dirty="0">
                <a:latin typeface="Calibri" panose="020F0502020204030204" pitchFamily="34" charset="0"/>
              </a:rPr>
              <a:t>en charge de votre dossier reviendra vers vous au moment de l’analyse de votre demande de paiement pour toute demande d’information ou de pièces complémentaires. </a:t>
            </a:r>
            <a:endParaRPr lang="fr-FR" sz="1200" dirty="0" smtClean="0">
              <a:latin typeface="Calibri" panose="020F0502020204030204" pitchFamily="34" charset="0"/>
            </a:endParaRPr>
          </a:p>
          <a:p>
            <a:endParaRPr lang="fr-FR" sz="1200" dirty="0">
              <a:latin typeface="Calibri" panose="020F0502020204030204" pitchFamily="34" charset="0"/>
            </a:endParaRPr>
          </a:p>
          <a:p>
            <a:pPr marL="171450" indent="-171450">
              <a:buFontTx/>
              <a:buChar char="-"/>
            </a:pPr>
            <a:r>
              <a:rPr lang="fr-FR" sz="1200" b="1" dirty="0" smtClean="0">
                <a:latin typeface="Calibri" panose="020F0502020204030204" pitchFamily="34" charset="0"/>
              </a:rPr>
              <a:t>Dans </a:t>
            </a:r>
            <a:r>
              <a:rPr lang="fr-FR" sz="1200" b="1" dirty="0">
                <a:latin typeface="Calibri" panose="020F0502020204030204" pitchFamily="34" charset="0"/>
              </a:rPr>
              <a:t>l’éventualité où l’instructeur vous demande des pièces complémentaires, vous pouvez vous reconnecter au portail afin de joindre ces nouvelles pièces à partir du bouton « communication » en retournant dans le formulaire de la </a:t>
            </a:r>
            <a:r>
              <a:rPr lang="fr-FR" sz="1200" b="1" dirty="0" smtClean="0">
                <a:latin typeface="Calibri" panose="020F0502020204030204" pitchFamily="34" charset="0"/>
              </a:rPr>
              <a:t>demande.</a:t>
            </a:r>
            <a:endParaRPr lang="fr-FR" sz="1200" b="1" dirty="0">
              <a:latin typeface="Calibri" panose="020F0502020204030204" pitchFamily="34" charset="0"/>
            </a:endParaRPr>
          </a:p>
        </p:txBody>
      </p:sp>
      <p:pic>
        <p:nvPicPr>
          <p:cNvPr id="15" name="Image 14" descr="C:\Users\barbara-e.charvot\AppData\Local\Microsoft\Windows\INetCache\Content.MSO\4D4B6431.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517" y="223068"/>
            <a:ext cx="1247775" cy="753745"/>
          </a:xfrm>
          <a:prstGeom prst="rect">
            <a:avLst/>
          </a:prstGeom>
          <a:noFill/>
          <a:ln>
            <a:noFill/>
          </a:ln>
        </p:spPr>
      </p:pic>
      <p:pic>
        <p:nvPicPr>
          <p:cNvPr id="16" name="Image 15"/>
          <p:cNvPicPr/>
          <p:nvPr/>
        </p:nvPicPr>
        <p:blipFill rotWithShape="1">
          <a:blip r:embed="rId4"/>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pic>
        <p:nvPicPr>
          <p:cNvPr id="7" name="Image 6"/>
          <p:cNvPicPr>
            <a:picLocks noChangeAspect="1"/>
          </p:cNvPicPr>
          <p:nvPr/>
        </p:nvPicPr>
        <p:blipFill>
          <a:blip r:embed="rId5"/>
          <a:stretch>
            <a:fillRect/>
          </a:stretch>
        </p:blipFill>
        <p:spPr>
          <a:xfrm>
            <a:off x="234726" y="2737503"/>
            <a:ext cx="7076005" cy="1859089"/>
          </a:xfrm>
          <a:prstGeom prst="rect">
            <a:avLst/>
          </a:prstGeom>
        </p:spPr>
      </p:pic>
      <p:sp>
        <p:nvSpPr>
          <p:cNvPr id="23" name="Rectangle 22"/>
          <p:cNvSpPr/>
          <p:nvPr/>
        </p:nvSpPr>
        <p:spPr>
          <a:xfrm>
            <a:off x="379517" y="4200782"/>
            <a:ext cx="3081746" cy="2658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Image 16"/>
          <p:cNvPicPr>
            <a:picLocks noChangeAspect="1"/>
          </p:cNvPicPr>
          <p:nvPr/>
        </p:nvPicPr>
        <p:blipFill>
          <a:blip r:embed="rId6"/>
          <a:stretch>
            <a:fillRect/>
          </a:stretch>
        </p:blipFill>
        <p:spPr>
          <a:xfrm>
            <a:off x="530701" y="5400789"/>
            <a:ext cx="6427421" cy="2925767"/>
          </a:xfrm>
          <a:prstGeom prst="rect">
            <a:avLst/>
          </a:prstGeom>
        </p:spPr>
      </p:pic>
    </p:spTree>
    <p:extLst>
      <p:ext uri="{BB962C8B-B14F-4D97-AF65-F5344CB8AC3E}">
        <p14:creationId xmlns:p14="http://schemas.microsoft.com/office/powerpoint/2010/main" val="1525674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356852" y="1044348"/>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Espace réservé du pied de page 8"/>
          <p:cNvSpPr>
            <a:spLocks noGrp="1"/>
          </p:cNvSpPr>
          <p:nvPr>
            <p:ph type="ftr" sz="quarter" idx="11"/>
          </p:nvPr>
        </p:nvSpPr>
        <p:spPr>
          <a:xfrm>
            <a:off x="1609316" y="9929500"/>
            <a:ext cx="4377920"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10" name="Espace réservé du numéro de diapositive 9"/>
          <p:cNvSpPr>
            <a:spLocks noGrp="1"/>
          </p:cNvSpPr>
          <p:nvPr>
            <p:ph type="sldNum" sz="quarter" idx="12"/>
          </p:nvPr>
        </p:nvSpPr>
        <p:spPr/>
        <p:txBody>
          <a:bodyPr/>
          <a:lstStyle/>
          <a:p>
            <a:fld id="{C5280DF6-9967-4709-9203-23176088CFAC}" type="slidenum">
              <a:rPr lang="fr-FR" smtClean="0"/>
              <a:t>2</a:t>
            </a:fld>
            <a:endParaRPr lang="fr-FR" dirty="0"/>
          </a:p>
        </p:txBody>
      </p:sp>
      <p:sp>
        <p:nvSpPr>
          <p:cNvPr id="2" name="Rectangle 1"/>
          <p:cNvSpPr/>
          <p:nvPr/>
        </p:nvSpPr>
        <p:spPr>
          <a:xfrm>
            <a:off x="302988" y="5129627"/>
            <a:ext cx="6882849" cy="600164"/>
          </a:xfrm>
          <a:prstGeom prst="rect">
            <a:avLst/>
          </a:prstGeom>
        </p:spPr>
        <p:txBody>
          <a:bodyPr wrap="square">
            <a:spAutoFit/>
          </a:bodyPr>
          <a:lstStyle/>
          <a:p>
            <a:r>
              <a:rPr lang="fr-FR" sz="1400" b="1" i="0" u="sng" strike="noStrike" baseline="0" dirty="0" smtClean="0">
                <a:solidFill>
                  <a:srgbClr val="000000"/>
                </a:solidFill>
                <a:latin typeface="Cambria" panose="02040503050406030204" pitchFamily="18" charset="0"/>
              </a:rPr>
              <a:t>Création de la Demande de </a:t>
            </a:r>
            <a:r>
              <a:rPr lang="fr-FR" sz="1400" b="1" u="sng" dirty="0" smtClean="0">
                <a:solidFill>
                  <a:srgbClr val="000000"/>
                </a:solidFill>
                <a:latin typeface="Cambria" panose="02040503050406030204" pitchFamily="18" charset="0"/>
              </a:rPr>
              <a:t>paiement</a:t>
            </a:r>
            <a:r>
              <a:rPr lang="fr-FR" sz="1400" b="1" i="0" u="sng" strike="noStrike" baseline="0" dirty="0" smtClean="0">
                <a:solidFill>
                  <a:srgbClr val="000000"/>
                </a:solidFill>
                <a:latin typeface="Cambria" panose="02040503050406030204" pitchFamily="18" charset="0"/>
              </a:rPr>
              <a:t> </a:t>
            </a:r>
          </a:p>
          <a:p>
            <a:endParaRPr lang="fr-FR" sz="700" b="0" i="0" u="none" strike="noStrike" baseline="0" dirty="0" smtClean="0">
              <a:solidFill>
                <a:srgbClr val="000000"/>
              </a:solidFill>
              <a:latin typeface="Cambria" panose="02040503050406030204" pitchFamily="18" charset="0"/>
            </a:endParaRPr>
          </a:p>
          <a:p>
            <a:r>
              <a:rPr lang="fr-FR" sz="1200" dirty="0">
                <a:solidFill>
                  <a:srgbClr val="000000"/>
                </a:solidFill>
                <a:latin typeface="Calibri" panose="020F0502020204030204" pitchFamily="34" charset="0"/>
              </a:rPr>
              <a:t>Elle s’effectue à partir de votre portail, en cliquant sur le </a:t>
            </a:r>
            <a:r>
              <a:rPr lang="fr-FR" sz="1200" b="1" u="sng" dirty="0">
                <a:solidFill>
                  <a:srgbClr val="000000"/>
                </a:solidFill>
                <a:latin typeface="Calibri" panose="020F0502020204030204" pitchFamily="34" charset="0"/>
              </a:rPr>
              <a:t>bouton</a:t>
            </a:r>
            <a:r>
              <a:rPr lang="fr-FR" sz="1200" b="1" dirty="0">
                <a:solidFill>
                  <a:srgbClr val="000000"/>
                </a:solidFill>
                <a:latin typeface="Calibri" panose="020F0502020204030204" pitchFamily="34" charset="0"/>
              </a:rPr>
              <a:t> </a:t>
            </a:r>
            <a:endParaRPr lang="fr-FR" sz="1200" dirty="0"/>
          </a:p>
        </p:txBody>
      </p:sp>
      <p:pic>
        <p:nvPicPr>
          <p:cNvPr id="12" name="Image 11"/>
          <p:cNvPicPr>
            <a:picLocks noChangeAspect="1"/>
          </p:cNvPicPr>
          <p:nvPr/>
        </p:nvPicPr>
        <p:blipFill>
          <a:blip r:embed="rId2"/>
          <a:stretch>
            <a:fillRect/>
          </a:stretch>
        </p:blipFill>
        <p:spPr>
          <a:xfrm>
            <a:off x="527233" y="9929500"/>
            <a:ext cx="775999" cy="411373"/>
          </a:xfrm>
          <a:prstGeom prst="rect">
            <a:avLst/>
          </a:prstGeom>
        </p:spPr>
      </p:pic>
      <p:pic>
        <p:nvPicPr>
          <p:cNvPr id="4" name="Image 3"/>
          <p:cNvPicPr>
            <a:picLocks noChangeAspect="1"/>
          </p:cNvPicPr>
          <p:nvPr/>
        </p:nvPicPr>
        <p:blipFill>
          <a:blip r:embed="rId3"/>
          <a:stretch>
            <a:fillRect/>
          </a:stretch>
        </p:blipFill>
        <p:spPr>
          <a:xfrm>
            <a:off x="519778" y="6151467"/>
            <a:ext cx="6437215" cy="3545986"/>
          </a:xfrm>
          <a:prstGeom prst="rect">
            <a:avLst/>
          </a:prstGeom>
        </p:spPr>
      </p:pic>
      <p:sp>
        <p:nvSpPr>
          <p:cNvPr id="8" name="Ellipse 7"/>
          <p:cNvSpPr/>
          <p:nvPr/>
        </p:nvSpPr>
        <p:spPr>
          <a:xfrm>
            <a:off x="4847780" y="8991581"/>
            <a:ext cx="2066338" cy="79137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 name="Connecteur droit avec flèche 16"/>
          <p:cNvCxnSpPr>
            <a:endCxn id="8" idx="0"/>
          </p:cNvCxnSpPr>
          <p:nvPr/>
        </p:nvCxnSpPr>
        <p:spPr>
          <a:xfrm>
            <a:off x="4039957" y="5651844"/>
            <a:ext cx="1840992" cy="333973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6" name="Image 15" descr="C:\Users\barbara-e.charvot\AppData\Local\Microsoft\Windows\INetCache\Content.MSO\4D4B6431.tmp"/>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541" y="178637"/>
            <a:ext cx="1247775" cy="753745"/>
          </a:xfrm>
          <a:prstGeom prst="rect">
            <a:avLst/>
          </a:prstGeom>
          <a:noFill/>
          <a:ln>
            <a:noFill/>
          </a:ln>
        </p:spPr>
      </p:pic>
      <p:pic>
        <p:nvPicPr>
          <p:cNvPr id="18" name="Image 17"/>
          <p:cNvPicPr/>
          <p:nvPr/>
        </p:nvPicPr>
        <p:blipFill rotWithShape="1">
          <a:blip r:embed="rId5"/>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302988" y="2590224"/>
            <a:ext cx="6882849" cy="1200329"/>
          </a:xfrm>
          <a:prstGeom prst="rect">
            <a:avLst/>
          </a:prstGeom>
        </p:spPr>
        <p:txBody>
          <a:bodyPr wrap="square">
            <a:spAutoFit/>
          </a:bodyPr>
          <a:lstStyle/>
          <a:p>
            <a:r>
              <a:rPr lang="fr-FR" sz="1200" b="1" u="sng" dirty="0">
                <a:solidFill>
                  <a:srgbClr val="000000"/>
                </a:solidFill>
                <a:latin typeface="Calibri" panose="020F0502020204030204" pitchFamily="34" charset="0"/>
              </a:rPr>
              <a:t>Suite à la programmation et au conventionnement d’une opération, </a:t>
            </a:r>
            <a:r>
              <a:rPr lang="fr-FR" sz="1200" b="1" u="sng" dirty="0" smtClean="0">
                <a:solidFill>
                  <a:srgbClr val="000000"/>
                </a:solidFill>
                <a:latin typeface="Calibri" panose="020F0502020204030204" pitchFamily="34" charset="0"/>
              </a:rPr>
              <a:t>vous pouvez procéder à </a:t>
            </a:r>
            <a:r>
              <a:rPr lang="fr-FR" sz="1200" b="1" u="sng" dirty="0">
                <a:solidFill>
                  <a:srgbClr val="000000"/>
                </a:solidFill>
                <a:latin typeface="Calibri" panose="020F0502020204030204" pitchFamily="34" charset="0"/>
              </a:rPr>
              <a:t>une demande de paiement selon les termes de la convention </a:t>
            </a:r>
            <a:r>
              <a:rPr lang="fr-FR" sz="1200" dirty="0">
                <a:solidFill>
                  <a:srgbClr val="000000"/>
                </a:solidFill>
                <a:latin typeface="Calibri" panose="020F0502020204030204" pitchFamily="34" charset="0"/>
              </a:rPr>
              <a:t>: </a:t>
            </a:r>
            <a:endParaRPr lang="fr-FR" sz="1200" dirty="0" smtClean="0">
              <a:solidFill>
                <a:srgbClr val="000000"/>
              </a:solidFill>
              <a:latin typeface="Calibri" panose="020F0502020204030204" pitchFamily="34" charset="0"/>
            </a:endParaRPr>
          </a:p>
          <a:p>
            <a:endParaRPr lang="fr-FR" sz="1200" dirty="0">
              <a:solidFill>
                <a:srgbClr val="000000"/>
              </a:solidFill>
              <a:latin typeface="Calibri" panose="020F0502020204030204" pitchFamily="34" charset="0"/>
            </a:endParaRPr>
          </a:p>
          <a:p>
            <a:r>
              <a:rPr lang="fr-FR" sz="1200" dirty="0" smtClean="0">
                <a:solidFill>
                  <a:srgbClr val="000000"/>
                </a:solidFill>
                <a:latin typeface="Calibri" panose="020F0502020204030204" pitchFamily="34" charset="0"/>
              </a:rPr>
              <a:t>- </a:t>
            </a:r>
            <a:r>
              <a:rPr lang="fr-FR" sz="1200" dirty="0">
                <a:solidFill>
                  <a:srgbClr val="000000"/>
                </a:solidFill>
                <a:latin typeface="Calibri" panose="020F0502020204030204" pitchFamily="34" charset="0"/>
              </a:rPr>
              <a:t>Un ou plusieurs acompte(s) au cours de la période de réalisation de l’opération, </a:t>
            </a:r>
          </a:p>
          <a:p>
            <a:r>
              <a:rPr lang="fr-FR" sz="1200" dirty="0">
                <a:solidFill>
                  <a:srgbClr val="000000"/>
                </a:solidFill>
                <a:latin typeface="Calibri" panose="020F0502020204030204" pitchFamily="34" charset="0"/>
              </a:rPr>
              <a:t>- Le solde après l’achèvement de l’opération (à produire impérativement dans le délai imparti par la </a:t>
            </a:r>
            <a:r>
              <a:rPr lang="fr-FR" sz="1200" dirty="0" smtClean="0">
                <a:solidFill>
                  <a:srgbClr val="000000"/>
                </a:solidFill>
                <a:latin typeface="Calibri" panose="020F0502020204030204" pitchFamily="34" charset="0"/>
              </a:rPr>
              <a:t>convention).</a:t>
            </a:r>
            <a:endParaRPr lang="fr-FR" sz="1200" dirty="0">
              <a:solidFill>
                <a:srgbClr val="000000"/>
              </a:solidFill>
              <a:latin typeface="Calibri" panose="020F0502020204030204" pitchFamily="34" charset="0"/>
            </a:endParaRPr>
          </a:p>
        </p:txBody>
      </p:sp>
      <p:sp>
        <p:nvSpPr>
          <p:cNvPr id="11" name="Rectangle 10"/>
          <p:cNvSpPr/>
          <p:nvPr/>
        </p:nvSpPr>
        <p:spPr>
          <a:xfrm>
            <a:off x="312201" y="3873503"/>
            <a:ext cx="6938953" cy="1015663"/>
          </a:xfrm>
          <a:prstGeom prst="rect">
            <a:avLst/>
          </a:prstGeom>
        </p:spPr>
        <p:txBody>
          <a:bodyPr wrap="square">
            <a:spAutoFit/>
          </a:bodyPr>
          <a:lstStyle/>
          <a:p>
            <a:r>
              <a:rPr lang="fr-FR" sz="1200" dirty="0" smtClean="0">
                <a:solidFill>
                  <a:srgbClr val="FF0000"/>
                </a:solidFill>
                <a:latin typeface="Calibri" panose="020F0502020204030204" pitchFamily="34" charset="0"/>
              </a:rPr>
              <a:t>L'instructeur </a:t>
            </a:r>
            <a:r>
              <a:rPr lang="fr-FR" sz="1200" dirty="0">
                <a:solidFill>
                  <a:srgbClr val="FF0000"/>
                </a:solidFill>
                <a:latin typeface="Calibri" panose="020F0502020204030204" pitchFamily="34" charset="0"/>
              </a:rPr>
              <a:t>en charge de votre dossier est à même de vous demander toutes autres pièces justificatives lui permettant d'établir son contrôle de service fait. Il pourra préciser et compléter cette liste selon la nature de l’opération, du bénéficiaire. </a:t>
            </a:r>
            <a:endParaRPr lang="fr-FR" sz="1200" dirty="0" smtClean="0">
              <a:solidFill>
                <a:srgbClr val="FF0000"/>
              </a:solidFill>
              <a:latin typeface="Calibri" panose="020F0502020204030204" pitchFamily="34" charset="0"/>
            </a:endParaRPr>
          </a:p>
          <a:p>
            <a:r>
              <a:rPr lang="fr-FR" sz="1200" dirty="0">
                <a:solidFill>
                  <a:srgbClr val="FF0000"/>
                </a:solidFill>
                <a:latin typeface="Calibri" panose="020F0502020204030204" pitchFamily="34" charset="0"/>
              </a:rPr>
              <a:t>La demande de paiement fera l’objet </a:t>
            </a:r>
            <a:r>
              <a:rPr lang="fr-FR" sz="1200" dirty="0" smtClean="0">
                <a:solidFill>
                  <a:srgbClr val="FF0000"/>
                </a:solidFill>
                <a:latin typeface="Calibri" panose="020F0502020204030204" pitchFamily="34" charset="0"/>
              </a:rPr>
              <a:t>d’une instruction de </a:t>
            </a:r>
            <a:r>
              <a:rPr lang="fr-FR" sz="1200" dirty="0">
                <a:solidFill>
                  <a:srgbClr val="FF0000"/>
                </a:solidFill>
                <a:latin typeface="Calibri" panose="020F0502020204030204" pitchFamily="34" charset="0"/>
              </a:rPr>
              <a:t>la part du service instructeur compétent qui déterminera le montant à verser au bénéficiaire. </a:t>
            </a:r>
          </a:p>
        </p:txBody>
      </p:sp>
      <p:sp>
        <p:nvSpPr>
          <p:cNvPr id="19" name="Rectangle 18"/>
          <p:cNvSpPr/>
          <p:nvPr/>
        </p:nvSpPr>
        <p:spPr>
          <a:xfrm>
            <a:off x="312201" y="1218456"/>
            <a:ext cx="6954856" cy="1200329"/>
          </a:xfrm>
          <a:prstGeom prst="rect">
            <a:avLst/>
          </a:prstGeom>
        </p:spPr>
        <p:txBody>
          <a:bodyPr wrap="square">
            <a:spAutoFit/>
          </a:bodyPr>
          <a:lstStyle/>
          <a:p>
            <a:r>
              <a:rPr lang="fr-FR" sz="1200" b="1" u="sng" dirty="0">
                <a:solidFill>
                  <a:srgbClr val="000000"/>
                </a:solidFill>
                <a:latin typeface="Calibri" panose="020F0502020204030204" pitchFamily="34" charset="0"/>
              </a:rPr>
              <a:t>Avant de démarrer la saisie de votre demande de paiement, assurez-vous : </a:t>
            </a:r>
            <a:endParaRPr lang="fr-FR" sz="1200" b="1" u="sng" dirty="0" smtClean="0">
              <a:solidFill>
                <a:srgbClr val="000000"/>
              </a:solidFill>
              <a:latin typeface="Calibri" panose="020F0502020204030204" pitchFamily="34" charset="0"/>
            </a:endParaRPr>
          </a:p>
          <a:p>
            <a:endParaRPr lang="fr-FR" sz="1200" b="1" u="sng" dirty="0">
              <a:solidFill>
                <a:srgbClr val="000000"/>
              </a:solidFill>
              <a:latin typeface="Calibri" panose="020F0502020204030204" pitchFamily="34" charset="0"/>
            </a:endParaRPr>
          </a:p>
          <a:p>
            <a:r>
              <a:rPr lang="fr-FR" sz="1200" dirty="0">
                <a:solidFill>
                  <a:srgbClr val="000000"/>
                </a:solidFill>
                <a:latin typeface="Calibri" panose="020F0502020204030204" pitchFamily="34" charset="0"/>
              </a:rPr>
              <a:t>• d’avoir à portée de main la convention attributive et les avenants éventuels ; </a:t>
            </a:r>
          </a:p>
          <a:p>
            <a:r>
              <a:rPr lang="fr-FR" sz="1200" dirty="0">
                <a:solidFill>
                  <a:srgbClr val="000000"/>
                </a:solidFill>
                <a:latin typeface="Calibri" panose="020F0502020204030204" pitchFamily="34" charset="0"/>
              </a:rPr>
              <a:t>• de disposer de l’ensemble des pièces justificatives dématérialisées pouvant être regroupés par </a:t>
            </a:r>
            <a:r>
              <a:rPr lang="fr-FR" sz="1200" dirty="0" smtClean="0">
                <a:solidFill>
                  <a:srgbClr val="000000"/>
                </a:solidFill>
                <a:latin typeface="Calibri" panose="020F0502020204030204" pitchFamily="34" charset="0"/>
              </a:rPr>
              <a:t>catégorie de </a:t>
            </a:r>
            <a:r>
              <a:rPr lang="fr-FR" sz="1200" smtClean="0">
                <a:solidFill>
                  <a:srgbClr val="000000"/>
                </a:solidFill>
                <a:latin typeface="Calibri" panose="020F0502020204030204" pitchFamily="34" charset="0"/>
              </a:rPr>
              <a:t>dépense et le </a:t>
            </a:r>
            <a:r>
              <a:rPr lang="fr-FR" sz="1200" dirty="0">
                <a:solidFill>
                  <a:srgbClr val="000000"/>
                </a:solidFill>
                <a:latin typeface="Calibri" panose="020F0502020204030204" pitchFamily="34" charset="0"/>
              </a:rPr>
              <a:t>cas échéant et si besoin compressées dans un dossier au format ZIP (voir la liste des pièces à </a:t>
            </a:r>
            <a:r>
              <a:rPr lang="fr-FR" sz="1200" dirty="0" smtClean="0">
                <a:solidFill>
                  <a:srgbClr val="000000"/>
                </a:solidFill>
                <a:latin typeface="Calibri" panose="020F0502020204030204" pitchFamily="34" charset="0"/>
              </a:rPr>
              <a:t>fournir); </a:t>
            </a:r>
            <a:endParaRPr lang="fr-FR" sz="12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31497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356852" y="1044348"/>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Espace réservé du pied de page 8"/>
          <p:cNvSpPr>
            <a:spLocks noGrp="1"/>
          </p:cNvSpPr>
          <p:nvPr>
            <p:ph type="ftr" sz="quarter" idx="11"/>
          </p:nvPr>
        </p:nvSpPr>
        <p:spPr>
          <a:xfrm>
            <a:off x="1609316" y="9929500"/>
            <a:ext cx="4377920"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10" name="Espace réservé du numéro de diapositive 9"/>
          <p:cNvSpPr>
            <a:spLocks noGrp="1"/>
          </p:cNvSpPr>
          <p:nvPr>
            <p:ph type="sldNum" sz="quarter" idx="12"/>
          </p:nvPr>
        </p:nvSpPr>
        <p:spPr/>
        <p:txBody>
          <a:bodyPr/>
          <a:lstStyle/>
          <a:p>
            <a:fld id="{C5280DF6-9967-4709-9203-23176088CFAC}" type="slidenum">
              <a:rPr lang="fr-FR" smtClean="0"/>
              <a:t>3</a:t>
            </a:fld>
            <a:endParaRPr lang="fr-FR" dirty="0"/>
          </a:p>
        </p:txBody>
      </p:sp>
      <p:pic>
        <p:nvPicPr>
          <p:cNvPr id="20" name="Image 19"/>
          <p:cNvPicPr>
            <a:picLocks noChangeAspect="1"/>
          </p:cNvPicPr>
          <p:nvPr/>
        </p:nvPicPr>
        <p:blipFill>
          <a:blip r:embed="rId2"/>
          <a:stretch>
            <a:fillRect/>
          </a:stretch>
        </p:blipFill>
        <p:spPr>
          <a:xfrm>
            <a:off x="556605" y="9909729"/>
            <a:ext cx="775999" cy="411373"/>
          </a:xfrm>
          <a:prstGeom prst="rect">
            <a:avLst/>
          </a:prstGeom>
        </p:spPr>
      </p:pic>
      <p:sp>
        <p:nvSpPr>
          <p:cNvPr id="22" name="Rectangle 21"/>
          <p:cNvSpPr/>
          <p:nvPr/>
        </p:nvSpPr>
        <p:spPr>
          <a:xfrm>
            <a:off x="294342" y="7327337"/>
            <a:ext cx="6745605" cy="430887"/>
          </a:xfrm>
          <a:prstGeom prst="rect">
            <a:avLst/>
          </a:prstGeom>
        </p:spPr>
        <p:txBody>
          <a:bodyPr wrap="square">
            <a:spAutoFit/>
          </a:bodyPr>
          <a:lstStyle/>
          <a:p>
            <a:r>
              <a:rPr lang="fr-FR" sz="1100" dirty="0">
                <a:solidFill>
                  <a:srgbClr val="000000"/>
                </a:solidFill>
                <a:latin typeface="Calibri" panose="020F0502020204030204" pitchFamily="34" charset="0"/>
              </a:rPr>
              <a:t>La saisie de la demande de </a:t>
            </a:r>
            <a:r>
              <a:rPr lang="fr-FR" sz="1100" dirty="0" smtClean="0">
                <a:solidFill>
                  <a:srgbClr val="000000"/>
                </a:solidFill>
                <a:latin typeface="Calibri" panose="020F0502020204030204" pitchFamily="34" charset="0"/>
              </a:rPr>
              <a:t>paiement se </a:t>
            </a:r>
            <a:r>
              <a:rPr lang="fr-FR" sz="1100" dirty="0">
                <a:solidFill>
                  <a:srgbClr val="000000"/>
                </a:solidFill>
                <a:latin typeface="Calibri" panose="020F0502020204030204" pitchFamily="34" charset="0"/>
              </a:rPr>
              <a:t>déroule ensuite au long de 7 étapes de navigation matérialisées dans le bandeau en haut de l’écran </a:t>
            </a:r>
            <a:r>
              <a:rPr lang="fr-FR" sz="1100" dirty="0" smtClean="0"/>
              <a:t>:</a:t>
            </a:r>
            <a:endParaRPr lang="fr-FR" sz="1100" dirty="0"/>
          </a:p>
        </p:txBody>
      </p:sp>
      <p:sp>
        <p:nvSpPr>
          <p:cNvPr id="18" name="Rectangle 17"/>
          <p:cNvSpPr/>
          <p:nvPr/>
        </p:nvSpPr>
        <p:spPr>
          <a:xfrm>
            <a:off x="309760" y="1222562"/>
            <a:ext cx="6753375" cy="1415772"/>
          </a:xfrm>
          <a:prstGeom prst="rect">
            <a:avLst/>
          </a:prstGeom>
        </p:spPr>
        <p:txBody>
          <a:bodyPr wrap="square">
            <a:spAutoFit/>
          </a:bodyPr>
          <a:lstStyle/>
          <a:p>
            <a:r>
              <a:rPr lang="fr-FR" sz="1200" dirty="0">
                <a:solidFill>
                  <a:srgbClr val="000000"/>
                </a:solidFill>
                <a:latin typeface="Calibri" panose="020F0502020204030204" pitchFamily="34" charset="0"/>
              </a:rPr>
              <a:t>Vous accédez au 1</a:t>
            </a:r>
            <a:r>
              <a:rPr lang="fr-FR" sz="1200" b="0" i="0" u="none" strike="noStrike" baseline="0" dirty="0" smtClean="0">
                <a:solidFill>
                  <a:srgbClr val="000000"/>
                </a:solidFill>
                <a:latin typeface="Calibri" panose="020F0502020204030204" pitchFamily="34" charset="0"/>
              </a:rPr>
              <a:t>er </a:t>
            </a:r>
            <a:r>
              <a:rPr lang="fr-FR" sz="1200" dirty="0">
                <a:solidFill>
                  <a:srgbClr val="000000"/>
                </a:solidFill>
                <a:latin typeface="Calibri" panose="020F0502020204030204" pitchFamily="34" charset="0"/>
              </a:rPr>
              <a:t>écran de la </a:t>
            </a:r>
            <a:r>
              <a:rPr lang="fr-FR" sz="1200" dirty="0" smtClean="0">
                <a:solidFill>
                  <a:srgbClr val="000000"/>
                </a:solidFill>
                <a:latin typeface="Calibri" panose="020F0502020204030204" pitchFamily="34" charset="0"/>
              </a:rPr>
              <a:t>demande de paiement, </a:t>
            </a:r>
            <a:r>
              <a:rPr lang="fr-FR" sz="1200" dirty="0">
                <a:solidFill>
                  <a:srgbClr val="000000"/>
                </a:solidFill>
                <a:latin typeface="Calibri" panose="020F0502020204030204" pitchFamily="34" charset="0"/>
              </a:rPr>
              <a:t>dans lequel vous complèterez la partie </a:t>
            </a:r>
            <a:r>
              <a:rPr lang="fr-FR" sz="1200" b="1" dirty="0">
                <a:solidFill>
                  <a:srgbClr val="000000"/>
                </a:solidFill>
                <a:latin typeface="Calibri" panose="020F0502020204030204" pitchFamily="34" charset="0"/>
              </a:rPr>
              <a:t>Contexte de la Demande</a:t>
            </a:r>
            <a:r>
              <a:rPr lang="fr-FR" sz="1200" dirty="0">
                <a:solidFill>
                  <a:srgbClr val="000000"/>
                </a:solidFill>
                <a:latin typeface="Calibri" panose="020F0502020204030204" pitchFamily="34" charset="0"/>
              </a:rPr>
              <a:t>, à savoir : </a:t>
            </a:r>
            <a:endParaRPr lang="fr-FR" sz="1200" dirty="0" smtClean="0">
              <a:solidFill>
                <a:srgbClr val="000000"/>
              </a:solidFill>
              <a:latin typeface="Calibri" panose="020F0502020204030204" pitchFamily="34" charset="0"/>
            </a:endParaRPr>
          </a:p>
          <a:p>
            <a:endParaRPr lang="fr-FR" dirty="0"/>
          </a:p>
          <a:p>
            <a:pPr marL="171450" indent="-171450">
              <a:buFont typeface="Wingdings" panose="05000000000000000000" pitchFamily="2" charset="2"/>
              <a:buChar char="Ø"/>
            </a:pPr>
            <a:r>
              <a:rPr lang="fr-FR" sz="1100" dirty="0">
                <a:solidFill>
                  <a:srgbClr val="000000"/>
                </a:solidFill>
                <a:latin typeface="Calibri" panose="020F0502020204030204" pitchFamily="34" charset="0"/>
              </a:rPr>
              <a:t>Dans la case « </a:t>
            </a:r>
            <a:r>
              <a:rPr lang="fr-FR" sz="1100" b="1" i="1" dirty="0">
                <a:solidFill>
                  <a:srgbClr val="000000"/>
                </a:solidFill>
                <a:latin typeface="Calibri" panose="020F0502020204030204" pitchFamily="34" charset="0"/>
              </a:rPr>
              <a:t>Opération</a:t>
            </a:r>
            <a:r>
              <a:rPr lang="fr-FR" sz="1100" dirty="0">
                <a:solidFill>
                  <a:srgbClr val="000000"/>
                </a:solidFill>
                <a:latin typeface="Calibri" panose="020F0502020204030204" pitchFamily="34" charset="0"/>
              </a:rPr>
              <a:t> », sélectionnez le projet (Numéro Synergie et libellé) pour lequel vous souhaitez faire une demande de paiement dans la liste de vos projets conventionnés. </a:t>
            </a:r>
          </a:p>
          <a:p>
            <a:pPr marL="171450" indent="-171450">
              <a:buFont typeface="Wingdings" panose="05000000000000000000" pitchFamily="2" charset="2"/>
              <a:buChar char="Ø"/>
            </a:pPr>
            <a:r>
              <a:rPr lang="fr-FR" sz="1100" dirty="0" smtClean="0">
                <a:solidFill>
                  <a:srgbClr val="000000"/>
                </a:solidFill>
                <a:latin typeface="Calibri" panose="020F0502020204030204" pitchFamily="34" charset="0"/>
              </a:rPr>
              <a:t>Pour </a:t>
            </a:r>
            <a:r>
              <a:rPr lang="fr-FR" sz="1100" dirty="0">
                <a:solidFill>
                  <a:srgbClr val="000000"/>
                </a:solidFill>
                <a:latin typeface="Calibri" panose="020F0502020204030204" pitchFamily="34" charset="0"/>
              </a:rPr>
              <a:t>le reste des informations, les cases se remplissent automatiquement grâce aux informations fournies lors de la demande de subvention. </a:t>
            </a:r>
          </a:p>
        </p:txBody>
      </p:sp>
      <p:pic>
        <p:nvPicPr>
          <p:cNvPr id="12" name="Image 11" descr="C:\Users\barbara-e.charvot\AppData\Local\Microsoft\Windows\INetCache\Content.MSO\4D4B6431.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541" y="175516"/>
            <a:ext cx="1247775" cy="753745"/>
          </a:xfrm>
          <a:prstGeom prst="rect">
            <a:avLst/>
          </a:prstGeom>
          <a:noFill/>
          <a:ln>
            <a:noFill/>
          </a:ln>
        </p:spPr>
      </p:pic>
      <p:pic>
        <p:nvPicPr>
          <p:cNvPr id="13" name="Image 12"/>
          <p:cNvPicPr/>
          <p:nvPr/>
        </p:nvPicPr>
        <p:blipFill rotWithShape="1">
          <a:blip r:embed="rId4"/>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pic>
        <p:nvPicPr>
          <p:cNvPr id="3" name="Image 2"/>
          <p:cNvPicPr>
            <a:picLocks noChangeAspect="1"/>
          </p:cNvPicPr>
          <p:nvPr/>
        </p:nvPicPr>
        <p:blipFill>
          <a:blip r:embed="rId5"/>
          <a:stretch>
            <a:fillRect/>
          </a:stretch>
        </p:blipFill>
        <p:spPr>
          <a:xfrm>
            <a:off x="309760" y="3102510"/>
            <a:ext cx="6951616" cy="3419587"/>
          </a:xfrm>
          <a:prstGeom prst="rect">
            <a:avLst/>
          </a:prstGeom>
        </p:spPr>
      </p:pic>
      <p:pic>
        <p:nvPicPr>
          <p:cNvPr id="6" name="Image 5"/>
          <p:cNvPicPr>
            <a:picLocks noChangeAspect="1"/>
          </p:cNvPicPr>
          <p:nvPr/>
        </p:nvPicPr>
        <p:blipFill>
          <a:blip r:embed="rId6"/>
          <a:stretch>
            <a:fillRect/>
          </a:stretch>
        </p:blipFill>
        <p:spPr>
          <a:xfrm>
            <a:off x="309760" y="7777995"/>
            <a:ext cx="7051227" cy="437918"/>
          </a:xfrm>
          <a:prstGeom prst="rect">
            <a:avLst/>
          </a:prstGeom>
        </p:spPr>
      </p:pic>
    </p:spTree>
    <p:extLst>
      <p:ext uri="{BB962C8B-B14F-4D97-AF65-F5344CB8AC3E}">
        <p14:creationId xmlns:p14="http://schemas.microsoft.com/office/powerpoint/2010/main" val="1025071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356852" y="1044348"/>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Espace réservé du pied de page 8"/>
          <p:cNvSpPr>
            <a:spLocks noGrp="1"/>
          </p:cNvSpPr>
          <p:nvPr>
            <p:ph type="ftr" sz="quarter" idx="11"/>
          </p:nvPr>
        </p:nvSpPr>
        <p:spPr>
          <a:xfrm>
            <a:off x="1609316" y="9929500"/>
            <a:ext cx="4377920"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10" name="Espace réservé du numéro de diapositive 9"/>
          <p:cNvSpPr>
            <a:spLocks noGrp="1"/>
          </p:cNvSpPr>
          <p:nvPr>
            <p:ph type="sldNum" sz="quarter" idx="12"/>
          </p:nvPr>
        </p:nvSpPr>
        <p:spPr/>
        <p:txBody>
          <a:bodyPr/>
          <a:lstStyle/>
          <a:p>
            <a:fld id="{C5280DF6-9967-4709-9203-23176088CFAC}" type="slidenum">
              <a:rPr lang="fr-FR" smtClean="0"/>
              <a:t>4</a:t>
            </a:fld>
            <a:endParaRPr lang="fr-FR" dirty="0"/>
          </a:p>
        </p:txBody>
      </p:sp>
      <p:pic>
        <p:nvPicPr>
          <p:cNvPr id="20" name="Image 19"/>
          <p:cNvPicPr>
            <a:picLocks noChangeAspect="1"/>
          </p:cNvPicPr>
          <p:nvPr/>
        </p:nvPicPr>
        <p:blipFill>
          <a:blip r:embed="rId2"/>
          <a:stretch>
            <a:fillRect/>
          </a:stretch>
        </p:blipFill>
        <p:spPr>
          <a:xfrm>
            <a:off x="556605" y="9909729"/>
            <a:ext cx="775999" cy="411373"/>
          </a:xfrm>
          <a:prstGeom prst="rect">
            <a:avLst/>
          </a:prstGeom>
        </p:spPr>
      </p:pic>
      <p:sp>
        <p:nvSpPr>
          <p:cNvPr id="23" name="Rectangle 22"/>
          <p:cNvSpPr/>
          <p:nvPr/>
        </p:nvSpPr>
        <p:spPr>
          <a:xfrm>
            <a:off x="356852" y="1206655"/>
            <a:ext cx="1631024" cy="307777"/>
          </a:xfrm>
          <a:prstGeom prst="rect">
            <a:avLst/>
          </a:prstGeom>
        </p:spPr>
        <p:txBody>
          <a:bodyPr wrap="none">
            <a:spAutoFit/>
          </a:bodyPr>
          <a:lstStyle/>
          <a:p>
            <a:r>
              <a:rPr lang="fr-FR" sz="1400" b="1" u="sng" dirty="0">
                <a:solidFill>
                  <a:schemeClr val="accent2"/>
                </a:solidFill>
                <a:latin typeface="Calibri" panose="020F0502020204030204" pitchFamily="34" charset="0"/>
              </a:rPr>
              <a:t>Etape 1 - </a:t>
            </a:r>
            <a:r>
              <a:rPr lang="fr-FR" sz="1400" b="1" u="sng" dirty="0" smtClean="0">
                <a:solidFill>
                  <a:schemeClr val="accent2"/>
                </a:solidFill>
                <a:latin typeface="Calibri" panose="020F0502020204030204" pitchFamily="34" charset="0"/>
              </a:rPr>
              <a:t>Demande </a:t>
            </a:r>
            <a:endParaRPr lang="fr-FR" sz="1400" u="sng" dirty="0">
              <a:solidFill>
                <a:schemeClr val="accent2"/>
              </a:solidFill>
            </a:endParaRPr>
          </a:p>
        </p:txBody>
      </p:sp>
      <p:pic>
        <p:nvPicPr>
          <p:cNvPr id="11" name="Image 10" descr="C:\Users\barbara-e.charvot\AppData\Local\Microsoft\Windows\INetCache\Content.MSO\4D4B6431.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541" y="158815"/>
            <a:ext cx="1247775" cy="753745"/>
          </a:xfrm>
          <a:prstGeom prst="rect">
            <a:avLst/>
          </a:prstGeom>
          <a:noFill/>
          <a:ln>
            <a:noFill/>
          </a:ln>
        </p:spPr>
      </p:pic>
      <p:pic>
        <p:nvPicPr>
          <p:cNvPr id="12" name="Image 11"/>
          <p:cNvPicPr/>
          <p:nvPr/>
        </p:nvPicPr>
        <p:blipFill rotWithShape="1">
          <a:blip r:embed="rId4"/>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318559" y="1534203"/>
            <a:ext cx="6921142" cy="1154162"/>
          </a:xfrm>
          <a:prstGeom prst="rect">
            <a:avLst/>
          </a:prstGeom>
        </p:spPr>
        <p:txBody>
          <a:bodyPr wrap="square">
            <a:spAutoFit/>
          </a:bodyPr>
          <a:lstStyle/>
          <a:p>
            <a:pPr marL="171450" indent="-171450">
              <a:buFontTx/>
              <a:buChar char="-"/>
            </a:pPr>
            <a:r>
              <a:rPr lang="fr-FR" sz="1200" b="1" dirty="0" smtClean="0">
                <a:solidFill>
                  <a:srgbClr val="000000"/>
                </a:solidFill>
                <a:latin typeface="Calibri" panose="020F0502020204030204" pitchFamily="34" charset="0"/>
              </a:rPr>
              <a:t>Informations </a:t>
            </a:r>
            <a:r>
              <a:rPr lang="fr-FR" sz="1200" b="1" dirty="0">
                <a:solidFill>
                  <a:srgbClr val="000000"/>
                </a:solidFill>
                <a:latin typeface="Calibri" panose="020F0502020204030204" pitchFamily="34" charset="0"/>
              </a:rPr>
              <a:t>sur l’opération programmée </a:t>
            </a:r>
            <a:r>
              <a:rPr lang="fr-FR" sz="1200" dirty="0">
                <a:solidFill>
                  <a:srgbClr val="000000"/>
                </a:solidFill>
                <a:latin typeface="Calibri" panose="020F0502020204030204" pitchFamily="34" charset="0"/>
              </a:rPr>
              <a:t>:</a:t>
            </a:r>
            <a:r>
              <a:rPr lang="fr-FR" sz="1100" dirty="0">
                <a:solidFill>
                  <a:srgbClr val="000000"/>
                </a:solidFill>
                <a:latin typeface="Calibri" panose="020F0502020204030204" pitchFamily="34" charset="0"/>
              </a:rPr>
              <a:t> cette première partie se complète automatiquement grâce au numéro d’opération rempli préalablement. </a:t>
            </a:r>
            <a:endParaRPr lang="fr-FR" sz="1100" dirty="0" smtClean="0">
              <a:solidFill>
                <a:srgbClr val="000000"/>
              </a:solidFill>
              <a:latin typeface="Calibri" panose="020F0502020204030204" pitchFamily="34" charset="0"/>
            </a:endParaRPr>
          </a:p>
          <a:p>
            <a:pPr marL="171450" indent="-171450">
              <a:buFontTx/>
              <a:buChar char="-"/>
            </a:pPr>
            <a:endParaRPr lang="fr-FR" sz="1200" dirty="0">
              <a:solidFill>
                <a:srgbClr val="000000"/>
              </a:solidFill>
              <a:latin typeface="Calibri" panose="020F0502020204030204" pitchFamily="34" charset="0"/>
            </a:endParaRPr>
          </a:p>
          <a:p>
            <a:pPr marL="171450" indent="-171450">
              <a:buFontTx/>
              <a:buChar char="-"/>
            </a:pPr>
            <a:r>
              <a:rPr lang="fr-FR" sz="1200" b="1" dirty="0" smtClean="0">
                <a:solidFill>
                  <a:srgbClr val="FF0000"/>
                </a:solidFill>
                <a:latin typeface="Calibri" panose="020F0502020204030204" pitchFamily="34" charset="0"/>
              </a:rPr>
              <a:t>Demande </a:t>
            </a:r>
            <a:r>
              <a:rPr lang="fr-FR" sz="1200" b="1" dirty="0">
                <a:solidFill>
                  <a:srgbClr val="FF0000"/>
                </a:solidFill>
                <a:latin typeface="Calibri" panose="020F0502020204030204" pitchFamily="34" charset="0"/>
              </a:rPr>
              <a:t>de paiement </a:t>
            </a:r>
            <a:r>
              <a:rPr lang="fr-FR" sz="1200" dirty="0">
                <a:solidFill>
                  <a:srgbClr val="FF0000"/>
                </a:solidFill>
                <a:latin typeface="Calibri" panose="020F0502020204030204" pitchFamily="34" charset="0"/>
              </a:rPr>
              <a:t>:</a:t>
            </a:r>
            <a:r>
              <a:rPr lang="fr-FR" sz="1100" dirty="0">
                <a:solidFill>
                  <a:srgbClr val="FF0000"/>
                </a:solidFill>
                <a:latin typeface="Calibri" panose="020F0502020204030204" pitchFamily="34" charset="0"/>
              </a:rPr>
              <a:t> </a:t>
            </a:r>
            <a:r>
              <a:rPr lang="fr-FR" sz="1100" dirty="0" smtClean="0">
                <a:solidFill>
                  <a:srgbClr val="FF0000"/>
                </a:solidFill>
                <a:latin typeface="Calibri" panose="020F0502020204030204" pitchFamily="34" charset="0"/>
              </a:rPr>
              <a:t>vous </a:t>
            </a:r>
            <a:r>
              <a:rPr lang="fr-FR" sz="1100" dirty="0">
                <a:solidFill>
                  <a:srgbClr val="FF0000"/>
                </a:solidFill>
                <a:latin typeface="Calibri" panose="020F0502020204030204" pitchFamily="34" charset="0"/>
              </a:rPr>
              <a:t>devrez renseigner obligatoirement le </a:t>
            </a:r>
            <a:r>
              <a:rPr lang="fr-FR" sz="1100" dirty="0" smtClean="0">
                <a:solidFill>
                  <a:srgbClr val="FF0000"/>
                </a:solidFill>
                <a:latin typeface="Calibri" panose="020F0502020204030204" pitchFamily="34" charset="0"/>
              </a:rPr>
              <a:t>« </a:t>
            </a:r>
            <a:r>
              <a:rPr lang="fr-FR" sz="1100" b="1" i="1" dirty="0" smtClean="0">
                <a:solidFill>
                  <a:srgbClr val="FF0000"/>
                </a:solidFill>
                <a:latin typeface="Calibri" panose="020F0502020204030204" pitchFamily="34" charset="0"/>
              </a:rPr>
              <a:t>Type </a:t>
            </a:r>
            <a:r>
              <a:rPr lang="fr-FR" sz="1100" b="1" i="1" dirty="0">
                <a:solidFill>
                  <a:srgbClr val="FF0000"/>
                </a:solidFill>
                <a:latin typeface="Calibri" panose="020F0502020204030204" pitchFamily="34" charset="0"/>
              </a:rPr>
              <a:t>de demande de </a:t>
            </a:r>
            <a:r>
              <a:rPr lang="fr-FR" sz="1100" b="1" i="1" dirty="0" smtClean="0">
                <a:solidFill>
                  <a:srgbClr val="FF0000"/>
                </a:solidFill>
                <a:latin typeface="Calibri" panose="020F0502020204030204" pitchFamily="34" charset="0"/>
              </a:rPr>
              <a:t>paiement</a:t>
            </a:r>
            <a:r>
              <a:rPr lang="fr-FR" sz="1100" dirty="0" smtClean="0">
                <a:solidFill>
                  <a:srgbClr val="FF0000"/>
                </a:solidFill>
                <a:latin typeface="Calibri" panose="020F0502020204030204" pitchFamily="34" charset="0"/>
              </a:rPr>
              <a:t> » </a:t>
            </a:r>
            <a:r>
              <a:rPr lang="fr-FR" sz="1100" dirty="0">
                <a:solidFill>
                  <a:srgbClr val="FF0000"/>
                </a:solidFill>
                <a:latin typeface="Calibri" panose="020F0502020204030204" pitchFamily="34" charset="0"/>
              </a:rPr>
              <a:t>avec </a:t>
            </a:r>
            <a:r>
              <a:rPr lang="fr-FR" sz="1100" dirty="0" smtClean="0">
                <a:solidFill>
                  <a:srgbClr val="FF0000"/>
                </a:solidFill>
                <a:latin typeface="Calibri" panose="020F0502020204030204" pitchFamily="34" charset="0"/>
              </a:rPr>
              <a:t>l’option </a:t>
            </a:r>
            <a:r>
              <a:rPr lang="fr-FR" sz="1100" b="1" u="sng" dirty="0" smtClean="0">
                <a:solidFill>
                  <a:srgbClr val="FF0000"/>
                </a:solidFill>
                <a:latin typeface="Calibri" panose="020F0502020204030204" pitchFamily="34" charset="0"/>
              </a:rPr>
              <a:t>SOLDE</a:t>
            </a:r>
            <a:r>
              <a:rPr lang="fr-FR" sz="1100" dirty="0" smtClean="0">
                <a:solidFill>
                  <a:srgbClr val="FF0000"/>
                </a:solidFill>
                <a:latin typeface="Calibri" panose="020F0502020204030204" pitchFamily="34" charset="0"/>
              </a:rPr>
              <a:t> (conformément à votre convention, aucun acompte n’est possible sur l’OS 1.3 </a:t>
            </a:r>
            <a:r>
              <a:rPr lang="fr-FR" sz="1100" dirty="0" smtClean="0">
                <a:solidFill>
                  <a:srgbClr val="FF0000"/>
                </a:solidFill>
                <a:latin typeface="Calibri" panose="020F0502020204030204" pitchFamily="34" charset="0"/>
              </a:rPr>
              <a:t>PAI)</a:t>
            </a:r>
            <a:endParaRPr lang="fr-FR" sz="1100" dirty="0">
              <a:solidFill>
                <a:srgbClr val="FF0000"/>
              </a:solidFill>
              <a:latin typeface="Calibri" panose="020F0502020204030204" pitchFamily="34" charset="0"/>
            </a:endParaRPr>
          </a:p>
          <a:p>
            <a:endParaRPr lang="fr-FR" sz="1100" dirty="0" smtClean="0">
              <a:solidFill>
                <a:srgbClr val="000000"/>
              </a:solidFill>
              <a:latin typeface="Calibri" panose="020F0502020204030204" pitchFamily="34" charset="0"/>
            </a:endParaRPr>
          </a:p>
        </p:txBody>
      </p:sp>
      <p:pic>
        <p:nvPicPr>
          <p:cNvPr id="4" name="Image 3"/>
          <p:cNvPicPr>
            <a:picLocks noChangeAspect="1"/>
          </p:cNvPicPr>
          <p:nvPr/>
        </p:nvPicPr>
        <p:blipFill>
          <a:blip r:embed="rId5"/>
          <a:stretch>
            <a:fillRect/>
          </a:stretch>
        </p:blipFill>
        <p:spPr>
          <a:xfrm>
            <a:off x="-708" y="3020057"/>
            <a:ext cx="7559675" cy="3373514"/>
          </a:xfrm>
          <a:prstGeom prst="rect">
            <a:avLst/>
          </a:prstGeom>
        </p:spPr>
      </p:pic>
      <p:sp>
        <p:nvSpPr>
          <p:cNvPr id="8" name="ZoneTexte 7"/>
          <p:cNvSpPr txBox="1"/>
          <p:nvPr/>
        </p:nvSpPr>
        <p:spPr>
          <a:xfrm>
            <a:off x="3107616" y="4118873"/>
            <a:ext cx="540459" cy="246221"/>
          </a:xfrm>
          <a:prstGeom prst="rect">
            <a:avLst/>
          </a:prstGeom>
          <a:solidFill>
            <a:schemeClr val="bg1">
              <a:lumMod val="95000"/>
            </a:schemeClr>
          </a:solidFill>
        </p:spPr>
        <p:txBody>
          <a:bodyPr wrap="square" rtlCol="0">
            <a:spAutoFit/>
          </a:bodyPr>
          <a:lstStyle/>
          <a:p>
            <a:r>
              <a:rPr lang="fr-FR" sz="1000" dirty="0" smtClean="0"/>
              <a:t>32039</a:t>
            </a:r>
            <a:endParaRPr lang="fr-FR" sz="1000" dirty="0"/>
          </a:p>
        </p:txBody>
      </p:sp>
      <p:sp>
        <p:nvSpPr>
          <p:cNvPr id="15" name="ZoneTexte 14"/>
          <p:cNvSpPr txBox="1"/>
          <p:nvPr/>
        </p:nvSpPr>
        <p:spPr>
          <a:xfrm>
            <a:off x="3107616" y="4687801"/>
            <a:ext cx="873834" cy="246221"/>
          </a:xfrm>
          <a:prstGeom prst="rect">
            <a:avLst/>
          </a:prstGeom>
          <a:solidFill>
            <a:schemeClr val="bg1">
              <a:lumMod val="95000"/>
            </a:schemeClr>
          </a:solidFill>
        </p:spPr>
        <p:txBody>
          <a:bodyPr wrap="square" rtlCol="0">
            <a:spAutoFit/>
          </a:bodyPr>
          <a:lstStyle/>
          <a:p>
            <a:r>
              <a:rPr lang="fr-FR" sz="1000" dirty="0" smtClean="0"/>
              <a:t>FAM000385</a:t>
            </a:r>
            <a:endParaRPr lang="fr-FR" sz="1000" dirty="0"/>
          </a:p>
        </p:txBody>
      </p:sp>
      <p:pic>
        <p:nvPicPr>
          <p:cNvPr id="13" name="Image 12"/>
          <p:cNvPicPr>
            <a:picLocks noChangeAspect="1"/>
          </p:cNvPicPr>
          <p:nvPr/>
        </p:nvPicPr>
        <p:blipFill>
          <a:blip r:embed="rId6"/>
          <a:stretch>
            <a:fillRect/>
          </a:stretch>
        </p:blipFill>
        <p:spPr>
          <a:xfrm>
            <a:off x="18438" y="6373800"/>
            <a:ext cx="7559675" cy="2522440"/>
          </a:xfrm>
          <a:prstGeom prst="rect">
            <a:avLst/>
          </a:prstGeom>
        </p:spPr>
      </p:pic>
      <p:sp>
        <p:nvSpPr>
          <p:cNvPr id="14" name="Rectangle 13"/>
          <p:cNvSpPr/>
          <p:nvPr/>
        </p:nvSpPr>
        <p:spPr>
          <a:xfrm>
            <a:off x="3276600" y="7962900"/>
            <a:ext cx="1352550" cy="2762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3107615" y="4961872"/>
            <a:ext cx="1521535" cy="246221"/>
          </a:xfrm>
          <a:prstGeom prst="rect">
            <a:avLst/>
          </a:prstGeom>
          <a:solidFill>
            <a:schemeClr val="bg1">
              <a:lumMod val="95000"/>
            </a:schemeClr>
          </a:solidFill>
        </p:spPr>
        <p:txBody>
          <a:bodyPr wrap="square" rtlCol="0">
            <a:spAutoFit/>
          </a:bodyPr>
          <a:lstStyle/>
          <a:p>
            <a:r>
              <a:rPr lang="fr-FR" sz="1000" dirty="0" smtClean="0"/>
              <a:t>PAI GANGUI 2024</a:t>
            </a:r>
            <a:endParaRPr lang="fr-FR" sz="1000" dirty="0"/>
          </a:p>
        </p:txBody>
      </p:sp>
      <p:sp>
        <p:nvSpPr>
          <p:cNvPr id="17" name="ZoneTexte 16"/>
          <p:cNvSpPr txBox="1"/>
          <p:nvPr/>
        </p:nvSpPr>
        <p:spPr>
          <a:xfrm>
            <a:off x="3086365" y="5804871"/>
            <a:ext cx="2695310" cy="246221"/>
          </a:xfrm>
          <a:prstGeom prst="rect">
            <a:avLst/>
          </a:prstGeom>
          <a:solidFill>
            <a:schemeClr val="bg1">
              <a:lumMod val="95000"/>
            </a:schemeClr>
          </a:solidFill>
        </p:spPr>
        <p:txBody>
          <a:bodyPr wrap="square" rtlCol="0">
            <a:spAutoFit/>
          </a:bodyPr>
          <a:lstStyle/>
          <a:p>
            <a:r>
              <a:rPr lang="fr-FR" sz="1000" dirty="0" smtClean="0"/>
              <a:t>TA 1.3.2 Arrêt définitif des activités de pêche </a:t>
            </a:r>
            <a:endParaRPr lang="fr-FR" sz="1000" dirty="0"/>
          </a:p>
        </p:txBody>
      </p:sp>
    </p:spTree>
    <p:extLst>
      <p:ext uri="{BB962C8B-B14F-4D97-AF65-F5344CB8AC3E}">
        <p14:creationId xmlns:p14="http://schemas.microsoft.com/office/powerpoint/2010/main" val="3968464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356852" y="1044348"/>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Espace réservé du pied de page 8"/>
          <p:cNvSpPr>
            <a:spLocks noGrp="1"/>
          </p:cNvSpPr>
          <p:nvPr>
            <p:ph type="ftr" sz="quarter" idx="11"/>
          </p:nvPr>
        </p:nvSpPr>
        <p:spPr>
          <a:xfrm>
            <a:off x="1609316" y="9929500"/>
            <a:ext cx="4377920"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10" name="Espace réservé du numéro de diapositive 9"/>
          <p:cNvSpPr>
            <a:spLocks noGrp="1"/>
          </p:cNvSpPr>
          <p:nvPr>
            <p:ph type="sldNum" sz="quarter" idx="12"/>
          </p:nvPr>
        </p:nvSpPr>
        <p:spPr/>
        <p:txBody>
          <a:bodyPr/>
          <a:lstStyle/>
          <a:p>
            <a:fld id="{C5280DF6-9967-4709-9203-23176088CFAC}" type="slidenum">
              <a:rPr lang="fr-FR" smtClean="0"/>
              <a:t>5</a:t>
            </a:fld>
            <a:endParaRPr lang="fr-FR" dirty="0"/>
          </a:p>
        </p:txBody>
      </p:sp>
      <p:pic>
        <p:nvPicPr>
          <p:cNvPr id="20" name="Image 19"/>
          <p:cNvPicPr>
            <a:picLocks noChangeAspect="1"/>
          </p:cNvPicPr>
          <p:nvPr/>
        </p:nvPicPr>
        <p:blipFill>
          <a:blip r:embed="rId2"/>
          <a:stretch>
            <a:fillRect/>
          </a:stretch>
        </p:blipFill>
        <p:spPr>
          <a:xfrm>
            <a:off x="556605" y="9909729"/>
            <a:ext cx="775999" cy="411373"/>
          </a:xfrm>
          <a:prstGeom prst="rect">
            <a:avLst/>
          </a:prstGeom>
        </p:spPr>
      </p:pic>
      <p:sp>
        <p:nvSpPr>
          <p:cNvPr id="11" name="Rectangle 10"/>
          <p:cNvSpPr/>
          <p:nvPr/>
        </p:nvSpPr>
        <p:spPr>
          <a:xfrm>
            <a:off x="273750" y="1258892"/>
            <a:ext cx="2661754" cy="307777"/>
          </a:xfrm>
          <a:prstGeom prst="rect">
            <a:avLst/>
          </a:prstGeom>
        </p:spPr>
        <p:txBody>
          <a:bodyPr wrap="none">
            <a:spAutoFit/>
          </a:bodyPr>
          <a:lstStyle/>
          <a:p>
            <a:r>
              <a:rPr lang="fr-FR" sz="1400" b="1" u="sng" dirty="0">
                <a:solidFill>
                  <a:schemeClr val="accent2"/>
                </a:solidFill>
                <a:latin typeface="Calibri" panose="020F0502020204030204" pitchFamily="34" charset="0"/>
              </a:rPr>
              <a:t>Etape </a:t>
            </a:r>
            <a:r>
              <a:rPr lang="fr-FR" sz="1400" b="1" u="sng" dirty="0" smtClean="0">
                <a:solidFill>
                  <a:schemeClr val="accent2"/>
                </a:solidFill>
                <a:latin typeface="Calibri" panose="020F0502020204030204" pitchFamily="34" charset="0"/>
              </a:rPr>
              <a:t>2 – Informations générales </a:t>
            </a:r>
            <a:endParaRPr lang="fr-FR" sz="1400" u="sng" dirty="0">
              <a:solidFill>
                <a:schemeClr val="accent2"/>
              </a:solidFill>
            </a:endParaRPr>
          </a:p>
        </p:txBody>
      </p:sp>
      <p:pic>
        <p:nvPicPr>
          <p:cNvPr id="16" name="Image 15" descr="C:\Users\barbara-e.charvot\AppData\Local\Microsoft\Windows\INetCache\Content.MSO\4D4B6431.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852" y="197860"/>
            <a:ext cx="1247775" cy="753745"/>
          </a:xfrm>
          <a:prstGeom prst="rect">
            <a:avLst/>
          </a:prstGeom>
          <a:noFill/>
          <a:ln>
            <a:noFill/>
          </a:ln>
        </p:spPr>
      </p:pic>
      <p:pic>
        <p:nvPicPr>
          <p:cNvPr id="17" name="Image 16"/>
          <p:cNvPicPr/>
          <p:nvPr/>
        </p:nvPicPr>
        <p:blipFill rotWithShape="1">
          <a:blip r:embed="rId4"/>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pic>
        <p:nvPicPr>
          <p:cNvPr id="4" name="Image 3"/>
          <p:cNvPicPr>
            <a:picLocks noChangeAspect="1"/>
          </p:cNvPicPr>
          <p:nvPr/>
        </p:nvPicPr>
        <p:blipFill>
          <a:blip r:embed="rId5"/>
          <a:stretch>
            <a:fillRect/>
          </a:stretch>
        </p:blipFill>
        <p:spPr>
          <a:xfrm>
            <a:off x="96990" y="1913697"/>
            <a:ext cx="7142711" cy="2233690"/>
          </a:xfrm>
          <a:prstGeom prst="rect">
            <a:avLst/>
          </a:prstGeom>
        </p:spPr>
      </p:pic>
      <p:sp>
        <p:nvSpPr>
          <p:cNvPr id="6" name="Rectangle 5"/>
          <p:cNvSpPr/>
          <p:nvPr/>
        </p:nvSpPr>
        <p:spPr>
          <a:xfrm>
            <a:off x="96990" y="4193553"/>
            <a:ext cx="7142711" cy="461665"/>
          </a:xfrm>
          <a:prstGeom prst="rect">
            <a:avLst/>
          </a:prstGeom>
        </p:spPr>
        <p:txBody>
          <a:bodyPr wrap="square">
            <a:spAutoFit/>
          </a:bodyPr>
          <a:lstStyle/>
          <a:p>
            <a:r>
              <a:rPr lang="fr-FR" sz="1200" b="1" u="sng" dirty="0"/>
              <a:t>Bénéficiaire concerné par la demande de paiement</a:t>
            </a:r>
            <a:r>
              <a:rPr lang="fr-FR" sz="1200" b="1" dirty="0"/>
              <a:t> </a:t>
            </a:r>
            <a:r>
              <a:rPr lang="fr-FR" sz="1100" dirty="0"/>
              <a:t>: dans cette partie pré-remplie les deux champs obligatoires (Fonction et Bénéficiaire) peuvent être complétés ou modifiés </a:t>
            </a:r>
          </a:p>
        </p:txBody>
      </p:sp>
      <p:pic>
        <p:nvPicPr>
          <p:cNvPr id="7" name="Image 6"/>
          <p:cNvPicPr>
            <a:picLocks noChangeAspect="1"/>
          </p:cNvPicPr>
          <p:nvPr/>
        </p:nvPicPr>
        <p:blipFill>
          <a:blip r:embed="rId6"/>
          <a:stretch>
            <a:fillRect/>
          </a:stretch>
        </p:blipFill>
        <p:spPr>
          <a:xfrm>
            <a:off x="96990" y="4701384"/>
            <a:ext cx="7122000" cy="4005596"/>
          </a:xfrm>
          <a:prstGeom prst="rect">
            <a:avLst/>
          </a:prstGeom>
        </p:spPr>
      </p:pic>
      <p:sp>
        <p:nvSpPr>
          <p:cNvPr id="2" name="ZoneTexte 1"/>
          <p:cNvSpPr txBox="1"/>
          <p:nvPr/>
        </p:nvSpPr>
        <p:spPr>
          <a:xfrm>
            <a:off x="204600" y="1636698"/>
            <a:ext cx="7019870" cy="261610"/>
          </a:xfrm>
          <a:prstGeom prst="rect">
            <a:avLst/>
          </a:prstGeom>
          <a:noFill/>
        </p:spPr>
        <p:txBody>
          <a:bodyPr wrap="none" rtlCol="0">
            <a:spAutoFit/>
          </a:bodyPr>
          <a:lstStyle/>
          <a:p>
            <a:r>
              <a:rPr lang="fr-FR" sz="1100" b="1" dirty="0" smtClean="0"/>
              <a:t>Dans cet onglet, sauf modification à apporter, aucun champ n’est à remplir car tout est pré-rempli automatiquement</a:t>
            </a:r>
            <a:endParaRPr lang="fr-FR" sz="1100" b="1" dirty="0"/>
          </a:p>
        </p:txBody>
      </p:sp>
    </p:spTree>
    <p:extLst>
      <p:ext uri="{BB962C8B-B14F-4D97-AF65-F5344CB8AC3E}">
        <p14:creationId xmlns:p14="http://schemas.microsoft.com/office/powerpoint/2010/main" val="31478058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356852" y="1044348"/>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Espace réservé du pied de page 8"/>
          <p:cNvSpPr>
            <a:spLocks noGrp="1"/>
          </p:cNvSpPr>
          <p:nvPr>
            <p:ph type="ftr" sz="quarter" idx="11"/>
          </p:nvPr>
        </p:nvSpPr>
        <p:spPr>
          <a:xfrm>
            <a:off x="1609316" y="9929500"/>
            <a:ext cx="4377920"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10" name="Espace réservé du numéro de diapositive 9"/>
          <p:cNvSpPr>
            <a:spLocks noGrp="1"/>
          </p:cNvSpPr>
          <p:nvPr>
            <p:ph type="sldNum" sz="quarter" idx="12"/>
          </p:nvPr>
        </p:nvSpPr>
        <p:spPr/>
        <p:txBody>
          <a:bodyPr/>
          <a:lstStyle/>
          <a:p>
            <a:fld id="{C5280DF6-9967-4709-9203-23176088CFAC}" type="slidenum">
              <a:rPr lang="fr-FR" smtClean="0"/>
              <a:t>6</a:t>
            </a:fld>
            <a:endParaRPr lang="fr-FR" dirty="0"/>
          </a:p>
        </p:txBody>
      </p:sp>
      <p:pic>
        <p:nvPicPr>
          <p:cNvPr id="20" name="Image 19"/>
          <p:cNvPicPr>
            <a:picLocks noChangeAspect="1"/>
          </p:cNvPicPr>
          <p:nvPr/>
        </p:nvPicPr>
        <p:blipFill>
          <a:blip r:embed="rId2"/>
          <a:stretch>
            <a:fillRect/>
          </a:stretch>
        </p:blipFill>
        <p:spPr>
          <a:xfrm>
            <a:off x="556605" y="9909729"/>
            <a:ext cx="775999" cy="411373"/>
          </a:xfrm>
          <a:prstGeom prst="rect">
            <a:avLst/>
          </a:prstGeom>
        </p:spPr>
      </p:pic>
      <p:sp>
        <p:nvSpPr>
          <p:cNvPr id="16" name="Rectangle 15"/>
          <p:cNvSpPr/>
          <p:nvPr/>
        </p:nvSpPr>
        <p:spPr>
          <a:xfrm>
            <a:off x="356852" y="1206655"/>
            <a:ext cx="2360005" cy="307777"/>
          </a:xfrm>
          <a:prstGeom prst="rect">
            <a:avLst/>
          </a:prstGeom>
        </p:spPr>
        <p:txBody>
          <a:bodyPr wrap="none">
            <a:spAutoFit/>
          </a:bodyPr>
          <a:lstStyle/>
          <a:p>
            <a:r>
              <a:rPr lang="fr-FR" sz="1400" b="1" u="sng" dirty="0">
                <a:solidFill>
                  <a:schemeClr val="accent2"/>
                </a:solidFill>
                <a:latin typeface="Calibri" panose="020F0502020204030204" pitchFamily="34" charset="0"/>
              </a:rPr>
              <a:t>Etape 3</a:t>
            </a:r>
            <a:r>
              <a:rPr lang="fr-FR" sz="1400" b="1" u="sng" dirty="0" smtClean="0">
                <a:solidFill>
                  <a:schemeClr val="accent2"/>
                </a:solidFill>
                <a:latin typeface="Calibri" panose="020F0502020204030204" pitchFamily="34" charset="0"/>
              </a:rPr>
              <a:t> – Dépenses réalisées </a:t>
            </a:r>
            <a:endParaRPr lang="fr-FR" sz="1400" u="sng" dirty="0">
              <a:solidFill>
                <a:schemeClr val="accent2"/>
              </a:solidFill>
            </a:endParaRPr>
          </a:p>
        </p:txBody>
      </p:sp>
      <p:pic>
        <p:nvPicPr>
          <p:cNvPr id="13" name="Image 12" descr="C:\Users\barbara-e.charvot\AppData\Local\Microsoft\Windows\INetCache\Content.MSO\4D4B6431.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852" y="176864"/>
            <a:ext cx="1247775" cy="753745"/>
          </a:xfrm>
          <a:prstGeom prst="rect">
            <a:avLst/>
          </a:prstGeom>
          <a:noFill/>
          <a:ln>
            <a:noFill/>
          </a:ln>
        </p:spPr>
      </p:pic>
      <p:pic>
        <p:nvPicPr>
          <p:cNvPr id="15" name="Image 14"/>
          <p:cNvPicPr/>
          <p:nvPr/>
        </p:nvPicPr>
        <p:blipFill rotWithShape="1">
          <a:blip r:embed="rId4"/>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pic>
        <p:nvPicPr>
          <p:cNvPr id="2" name="Image 1"/>
          <p:cNvPicPr>
            <a:picLocks noChangeAspect="1"/>
          </p:cNvPicPr>
          <p:nvPr/>
        </p:nvPicPr>
        <p:blipFill>
          <a:blip r:embed="rId5"/>
          <a:stretch>
            <a:fillRect/>
          </a:stretch>
        </p:blipFill>
        <p:spPr>
          <a:xfrm>
            <a:off x="866677" y="1706283"/>
            <a:ext cx="5863196" cy="2948822"/>
          </a:xfrm>
          <a:prstGeom prst="rect">
            <a:avLst/>
          </a:prstGeom>
        </p:spPr>
      </p:pic>
      <p:sp>
        <p:nvSpPr>
          <p:cNvPr id="8" name="Rectangle 7"/>
          <p:cNvSpPr/>
          <p:nvPr/>
        </p:nvSpPr>
        <p:spPr>
          <a:xfrm>
            <a:off x="284684" y="4758730"/>
            <a:ext cx="7027181" cy="954107"/>
          </a:xfrm>
          <a:prstGeom prst="rect">
            <a:avLst/>
          </a:prstGeom>
        </p:spPr>
        <p:txBody>
          <a:bodyPr wrap="square">
            <a:spAutoFit/>
          </a:bodyPr>
          <a:lstStyle/>
          <a:p>
            <a:r>
              <a:rPr lang="fr-FR" sz="1200" b="1" u="sng" dirty="0"/>
              <a:t>Préparation préalable</a:t>
            </a:r>
          </a:p>
          <a:p>
            <a:endParaRPr lang="fr-FR" sz="1100" dirty="0"/>
          </a:p>
          <a:p>
            <a:pPr marL="171450" indent="-171450">
              <a:buFont typeface="Arial" panose="020B0604020202020204" pitchFamily="34" charset="0"/>
              <a:buChar char="•"/>
            </a:pPr>
            <a:r>
              <a:rPr lang="fr-FR" sz="1100" dirty="0" smtClean="0"/>
              <a:t>Renseignez les annexes financières et </a:t>
            </a:r>
            <a:r>
              <a:rPr lang="fr-FR" sz="1100" dirty="0"/>
              <a:t>les faire signer par les personnes habilitées (représentant légal et comptable </a:t>
            </a:r>
            <a:r>
              <a:rPr lang="fr-FR" sz="1100" dirty="0" smtClean="0"/>
              <a:t>public, expert-comptable, commissaire </a:t>
            </a:r>
            <a:r>
              <a:rPr lang="fr-FR" sz="1100" dirty="0"/>
              <a:t>aux comptes). </a:t>
            </a:r>
            <a:endParaRPr lang="fr-FR" sz="1100" dirty="0" smtClean="0"/>
          </a:p>
          <a:p>
            <a:pPr marL="171450" indent="-171450">
              <a:buFont typeface="Arial" panose="020B0604020202020204" pitchFamily="34" charset="0"/>
              <a:buChar char="•"/>
            </a:pPr>
            <a:r>
              <a:rPr lang="fr-FR" sz="1100" dirty="0" err="1" smtClean="0"/>
              <a:t>Re</a:t>
            </a:r>
            <a:r>
              <a:rPr lang="fr-FR" sz="1100" dirty="0" smtClean="0"/>
              <a:t> saisir le montant de la calculatrice de l’aide </a:t>
            </a:r>
            <a:endParaRPr lang="fr-FR" sz="1100" dirty="0"/>
          </a:p>
        </p:txBody>
      </p:sp>
      <p:sp>
        <p:nvSpPr>
          <p:cNvPr id="18" name="Rectangle 17"/>
          <p:cNvSpPr/>
          <p:nvPr/>
        </p:nvSpPr>
        <p:spPr>
          <a:xfrm>
            <a:off x="210961" y="5783768"/>
            <a:ext cx="6828985" cy="861774"/>
          </a:xfrm>
          <a:prstGeom prst="rect">
            <a:avLst/>
          </a:prstGeom>
        </p:spPr>
        <p:txBody>
          <a:bodyPr wrap="square">
            <a:spAutoFit/>
          </a:bodyPr>
          <a:lstStyle/>
          <a:p>
            <a:r>
              <a:rPr lang="fr-FR" sz="1200" b="1" u="sng" dirty="0"/>
              <a:t>a. Saisir </a:t>
            </a:r>
            <a:r>
              <a:rPr lang="fr-FR" sz="1200" b="1" u="sng" dirty="0" smtClean="0"/>
              <a:t>une « dépense »</a:t>
            </a:r>
            <a:endParaRPr lang="fr-FR" sz="1200" b="1" u="sng" dirty="0"/>
          </a:p>
          <a:p>
            <a:r>
              <a:rPr lang="fr-FR" sz="1100" dirty="0"/>
              <a:t>Les colonnes « </a:t>
            </a:r>
            <a:r>
              <a:rPr lang="fr-FR" sz="1100" b="1" i="1" dirty="0"/>
              <a:t>catégories de dépenses </a:t>
            </a:r>
            <a:r>
              <a:rPr lang="fr-FR" sz="1100" dirty="0"/>
              <a:t>» et « </a:t>
            </a:r>
            <a:r>
              <a:rPr lang="fr-FR" sz="1100" b="1" i="1" dirty="0"/>
              <a:t>libellé </a:t>
            </a:r>
            <a:r>
              <a:rPr lang="fr-FR" sz="1100" dirty="0"/>
              <a:t>» sont pré-remplies et correspondent aux informations de la </a:t>
            </a:r>
            <a:r>
              <a:rPr lang="fr-FR" sz="1100" dirty="0" smtClean="0"/>
              <a:t>convention attributive. </a:t>
            </a:r>
            <a:endParaRPr lang="fr-FR" sz="1100" dirty="0"/>
          </a:p>
          <a:p>
            <a:r>
              <a:rPr lang="fr-FR" sz="1100" dirty="0" smtClean="0"/>
              <a:t>Cliquez </a:t>
            </a:r>
            <a:r>
              <a:rPr lang="fr-FR" sz="1100" dirty="0"/>
              <a:t>sur </a:t>
            </a:r>
            <a:r>
              <a:rPr lang="fr-FR" sz="1100" dirty="0" smtClean="0"/>
              <a:t>pour « </a:t>
            </a:r>
            <a:r>
              <a:rPr lang="fr-FR" sz="1600" b="1" dirty="0" smtClean="0"/>
              <a:t>+</a:t>
            </a:r>
            <a:r>
              <a:rPr lang="fr-FR" sz="1100" dirty="0" smtClean="0"/>
              <a:t> » </a:t>
            </a:r>
            <a:r>
              <a:rPr lang="fr-FR" sz="1100" dirty="0"/>
              <a:t>ajouter ou modifier une dépense du poste de dépense concerné </a:t>
            </a:r>
          </a:p>
        </p:txBody>
      </p:sp>
      <p:grpSp>
        <p:nvGrpSpPr>
          <p:cNvPr id="6" name="Groupe 5"/>
          <p:cNvGrpSpPr/>
          <p:nvPr/>
        </p:nvGrpSpPr>
        <p:grpSpPr>
          <a:xfrm>
            <a:off x="272551" y="6750855"/>
            <a:ext cx="6327784" cy="907182"/>
            <a:chOff x="556605" y="7486984"/>
            <a:chExt cx="6327784" cy="907182"/>
          </a:xfrm>
        </p:grpSpPr>
        <p:pic>
          <p:nvPicPr>
            <p:cNvPr id="21" name="Image 20"/>
            <p:cNvPicPr>
              <a:picLocks noChangeAspect="1"/>
            </p:cNvPicPr>
            <p:nvPr/>
          </p:nvPicPr>
          <p:blipFill>
            <a:blip r:embed="rId6"/>
            <a:stretch>
              <a:fillRect/>
            </a:stretch>
          </p:blipFill>
          <p:spPr>
            <a:xfrm>
              <a:off x="556605" y="7486984"/>
              <a:ext cx="6327784" cy="907182"/>
            </a:xfrm>
            <a:prstGeom prst="rect">
              <a:avLst/>
            </a:prstGeom>
          </p:spPr>
        </p:pic>
        <p:pic>
          <p:nvPicPr>
            <p:cNvPr id="3" name="Image 2"/>
            <p:cNvPicPr>
              <a:picLocks noChangeAspect="1"/>
            </p:cNvPicPr>
            <p:nvPr/>
          </p:nvPicPr>
          <p:blipFill>
            <a:blip r:embed="rId7"/>
            <a:stretch>
              <a:fillRect/>
            </a:stretch>
          </p:blipFill>
          <p:spPr>
            <a:xfrm>
              <a:off x="623280" y="7512391"/>
              <a:ext cx="3601033" cy="594429"/>
            </a:xfrm>
            <a:prstGeom prst="rect">
              <a:avLst/>
            </a:prstGeom>
          </p:spPr>
        </p:pic>
      </p:grpSp>
      <p:sp>
        <p:nvSpPr>
          <p:cNvPr id="4" name="Rectangle 3"/>
          <p:cNvSpPr/>
          <p:nvPr/>
        </p:nvSpPr>
        <p:spPr>
          <a:xfrm>
            <a:off x="210961" y="7354193"/>
            <a:ext cx="6417372" cy="286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6189483" y="7073476"/>
            <a:ext cx="540390" cy="2972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210961" y="7354193"/>
            <a:ext cx="6828985" cy="646331"/>
          </a:xfrm>
          <a:prstGeom prst="rect">
            <a:avLst/>
          </a:prstGeom>
        </p:spPr>
        <p:txBody>
          <a:bodyPr wrap="square">
            <a:spAutoFit/>
          </a:bodyPr>
          <a:lstStyle/>
          <a:p>
            <a:r>
              <a:rPr lang="fr-FR" sz="1200" b="1" u="sng" dirty="0" smtClean="0"/>
              <a:t>Cas général: </a:t>
            </a:r>
            <a:r>
              <a:rPr lang="fr-FR" sz="1200" dirty="0" smtClean="0"/>
              <a:t>vous avez effectué exactement le même nombre de jours d’AT qu’indiqué dans votre demande de subvention </a:t>
            </a:r>
            <a:r>
              <a:rPr lang="fr-FR" sz="1200" dirty="0" smtClean="0">
                <a:sym typeface="Wingdings" panose="05000000000000000000" pitchFamily="2" charset="2"/>
              </a:rPr>
              <a:t> vous inscrivez le montant total figurant dans votre convention (cf. annexe 2 de votre convention)</a:t>
            </a:r>
            <a:endParaRPr lang="fr-FR" sz="1100" dirty="0"/>
          </a:p>
        </p:txBody>
      </p:sp>
      <p:pic>
        <p:nvPicPr>
          <p:cNvPr id="12" name="Image 11"/>
          <p:cNvPicPr>
            <a:picLocks noChangeAspect="1"/>
          </p:cNvPicPr>
          <p:nvPr/>
        </p:nvPicPr>
        <p:blipFill>
          <a:blip r:embed="rId8"/>
          <a:stretch>
            <a:fillRect/>
          </a:stretch>
        </p:blipFill>
        <p:spPr>
          <a:xfrm>
            <a:off x="0" y="7980658"/>
            <a:ext cx="7410450" cy="1666875"/>
          </a:xfrm>
          <a:prstGeom prst="rect">
            <a:avLst/>
          </a:prstGeom>
        </p:spPr>
      </p:pic>
      <p:sp>
        <p:nvSpPr>
          <p:cNvPr id="14" name="Rectangle 13"/>
          <p:cNvSpPr/>
          <p:nvPr/>
        </p:nvSpPr>
        <p:spPr>
          <a:xfrm>
            <a:off x="866677" y="8709175"/>
            <a:ext cx="3829148" cy="5707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534822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356852" y="1044348"/>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Espace réservé du pied de page 8"/>
          <p:cNvSpPr>
            <a:spLocks noGrp="1"/>
          </p:cNvSpPr>
          <p:nvPr>
            <p:ph type="ftr" sz="quarter" idx="11"/>
          </p:nvPr>
        </p:nvSpPr>
        <p:spPr>
          <a:xfrm>
            <a:off x="1609316" y="9929500"/>
            <a:ext cx="4377920"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10" name="Espace réservé du numéro de diapositive 9"/>
          <p:cNvSpPr>
            <a:spLocks noGrp="1"/>
          </p:cNvSpPr>
          <p:nvPr>
            <p:ph type="sldNum" sz="quarter" idx="12"/>
          </p:nvPr>
        </p:nvSpPr>
        <p:spPr/>
        <p:txBody>
          <a:bodyPr/>
          <a:lstStyle/>
          <a:p>
            <a:fld id="{C5280DF6-9967-4709-9203-23176088CFAC}" type="slidenum">
              <a:rPr lang="fr-FR" smtClean="0"/>
              <a:t>7</a:t>
            </a:fld>
            <a:endParaRPr lang="fr-FR" dirty="0"/>
          </a:p>
        </p:txBody>
      </p:sp>
      <p:pic>
        <p:nvPicPr>
          <p:cNvPr id="20" name="Image 19"/>
          <p:cNvPicPr>
            <a:picLocks noChangeAspect="1"/>
          </p:cNvPicPr>
          <p:nvPr/>
        </p:nvPicPr>
        <p:blipFill>
          <a:blip r:embed="rId2"/>
          <a:stretch>
            <a:fillRect/>
          </a:stretch>
        </p:blipFill>
        <p:spPr>
          <a:xfrm>
            <a:off x="556605" y="9909729"/>
            <a:ext cx="775999" cy="411373"/>
          </a:xfrm>
          <a:prstGeom prst="rect">
            <a:avLst/>
          </a:prstGeom>
        </p:spPr>
      </p:pic>
      <p:pic>
        <p:nvPicPr>
          <p:cNvPr id="13" name="Image 12" descr="C:\Users\barbara-e.charvot\AppData\Local\Microsoft\Windows\INetCache\Content.MSO\4D4B6431.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852" y="176864"/>
            <a:ext cx="1247775" cy="753745"/>
          </a:xfrm>
          <a:prstGeom prst="rect">
            <a:avLst/>
          </a:prstGeom>
          <a:noFill/>
          <a:ln>
            <a:noFill/>
          </a:ln>
        </p:spPr>
      </p:pic>
      <p:pic>
        <p:nvPicPr>
          <p:cNvPr id="15" name="Image 14"/>
          <p:cNvPicPr/>
          <p:nvPr/>
        </p:nvPicPr>
        <p:blipFill rotWithShape="1">
          <a:blip r:embed="rId4"/>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sp>
        <p:nvSpPr>
          <p:cNvPr id="11" name="Rectangle 10"/>
          <p:cNvSpPr/>
          <p:nvPr/>
        </p:nvSpPr>
        <p:spPr>
          <a:xfrm>
            <a:off x="356852" y="2626430"/>
            <a:ext cx="4447500" cy="276999"/>
          </a:xfrm>
          <a:prstGeom prst="rect">
            <a:avLst/>
          </a:prstGeom>
        </p:spPr>
        <p:txBody>
          <a:bodyPr wrap="none">
            <a:spAutoFit/>
          </a:bodyPr>
          <a:lstStyle/>
          <a:p>
            <a:r>
              <a:rPr lang="fr-FR" sz="1200" b="1" u="sng" dirty="0"/>
              <a:t>b. </a:t>
            </a:r>
            <a:r>
              <a:rPr lang="fr-FR" sz="1200" b="1" u="sng" dirty="0" smtClean="0"/>
              <a:t>Télécharger </a:t>
            </a:r>
            <a:r>
              <a:rPr lang="fr-FR" sz="1200" b="1" u="sng" dirty="0"/>
              <a:t>les pièces des </a:t>
            </a:r>
            <a:r>
              <a:rPr lang="fr-FR" sz="1200" b="1" u="sng" dirty="0" smtClean="0"/>
              <a:t>dépenses sur le site de FranceAgriMer</a:t>
            </a:r>
            <a:endParaRPr lang="fr-FR" sz="1200" b="1" u="sng" dirty="0"/>
          </a:p>
        </p:txBody>
      </p:sp>
      <p:sp>
        <p:nvSpPr>
          <p:cNvPr id="14" name="Rectangle 13"/>
          <p:cNvSpPr/>
          <p:nvPr/>
        </p:nvSpPr>
        <p:spPr>
          <a:xfrm>
            <a:off x="164081" y="2978050"/>
            <a:ext cx="7075620" cy="2970044"/>
          </a:xfrm>
          <a:prstGeom prst="rect">
            <a:avLst/>
          </a:prstGeom>
        </p:spPr>
        <p:txBody>
          <a:bodyPr wrap="square">
            <a:spAutoFit/>
          </a:bodyPr>
          <a:lstStyle/>
          <a:p>
            <a:pPr marL="171450" indent="-171450">
              <a:buFont typeface="Wingdings" panose="05000000000000000000" pitchFamily="2" charset="2"/>
              <a:buChar char="Ø"/>
            </a:pPr>
            <a:r>
              <a:rPr lang="fr-FR" sz="1100" dirty="0" smtClean="0">
                <a:solidFill>
                  <a:srgbClr val="FF0000"/>
                </a:solidFill>
              </a:rPr>
              <a:t>Le </a:t>
            </a:r>
            <a:r>
              <a:rPr lang="fr-FR" sz="1100" dirty="0">
                <a:solidFill>
                  <a:srgbClr val="FF0000"/>
                </a:solidFill>
              </a:rPr>
              <a:t>fichier Excel  </a:t>
            </a:r>
            <a:r>
              <a:rPr lang="fr-FR" sz="1100" dirty="0" err="1" smtClean="0">
                <a:solidFill>
                  <a:srgbClr val="FF0000"/>
                </a:solidFill>
              </a:rPr>
              <a:t>Annexesfinancière</a:t>
            </a:r>
            <a:r>
              <a:rPr lang="fr-FR" sz="1100" dirty="0" smtClean="0">
                <a:solidFill>
                  <a:srgbClr val="FF0000"/>
                </a:solidFill>
              </a:rPr>
              <a:t> complété  </a:t>
            </a:r>
            <a:r>
              <a:rPr lang="fr-FR" sz="1100" dirty="0" smtClean="0">
                <a:solidFill>
                  <a:srgbClr val="FF0000"/>
                </a:solidFill>
              </a:rPr>
              <a:t>et certifié par votre expert-comptable ou centre de gestion agréé; </a:t>
            </a:r>
          </a:p>
          <a:p>
            <a:pPr marL="171450" indent="-171450">
              <a:buFont typeface="Wingdings" panose="05000000000000000000" pitchFamily="2" charset="2"/>
              <a:buChar char="Ø"/>
            </a:pPr>
            <a:r>
              <a:rPr lang="fr-FR" sz="1100" dirty="0" smtClean="0">
                <a:solidFill>
                  <a:srgbClr val="FF0000"/>
                </a:solidFill>
              </a:rPr>
              <a:t>La liste des pièces justificatives dûment complétée et les PJ correspondantes</a:t>
            </a:r>
          </a:p>
          <a:p>
            <a:pPr marL="171450" indent="-171450">
              <a:buFont typeface="Wingdings" panose="05000000000000000000" pitchFamily="2" charset="2"/>
              <a:buChar char="Ø"/>
            </a:pPr>
            <a:r>
              <a:rPr lang="fr-FR" sz="1100" dirty="0" smtClean="0">
                <a:solidFill>
                  <a:srgbClr val="FF0000"/>
                </a:solidFill>
              </a:rPr>
              <a:t>L’annexe autres aides publiques perçues </a:t>
            </a:r>
          </a:p>
          <a:p>
            <a:pPr marL="171450" indent="-171450">
              <a:buFont typeface="Wingdings" panose="05000000000000000000" pitchFamily="2" charset="2"/>
              <a:buChar char="Ø"/>
            </a:pPr>
            <a:r>
              <a:rPr lang="fr-FR" sz="1100" dirty="0" smtClean="0">
                <a:solidFill>
                  <a:srgbClr val="FF0000"/>
                </a:solidFill>
              </a:rPr>
              <a:t>La calculatrice de l’aide.</a:t>
            </a:r>
          </a:p>
          <a:p>
            <a:pPr marL="171450" indent="-171450">
              <a:buFont typeface="Wingdings" panose="05000000000000000000" pitchFamily="2" charset="2"/>
              <a:buChar char="Ø"/>
            </a:pPr>
            <a:endParaRPr lang="fr-FR" sz="1100" dirty="0"/>
          </a:p>
          <a:p>
            <a:r>
              <a:rPr lang="fr-FR" sz="1100" b="1" i="1" u="sng" dirty="0" smtClean="0"/>
              <a:t>Attention</a:t>
            </a:r>
            <a:r>
              <a:rPr lang="fr-FR" sz="1100" dirty="0" smtClean="0"/>
              <a:t> </a:t>
            </a:r>
            <a:r>
              <a:rPr lang="fr-FR" sz="1100" dirty="0"/>
              <a:t>: veillez à limiter le nom des fichiers et dossiers/sous-dossiers à environ 30 caractères pour faciliter les traitements. </a:t>
            </a:r>
            <a:endParaRPr lang="fr-FR" sz="1100" dirty="0" smtClean="0"/>
          </a:p>
          <a:p>
            <a:endParaRPr lang="fr-FR" sz="1100" dirty="0"/>
          </a:p>
          <a:p>
            <a:r>
              <a:rPr lang="fr-FR" sz="1100" b="1" i="1" u="sng" dirty="0" smtClean="0"/>
              <a:t>Astuce</a:t>
            </a:r>
            <a:r>
              <a:rPr lang="fr-FR" sz="1100" i="1" dirty="0" smtClean="0"/>
              <a:t> </a:t>
            </a:r>
            <a:r>
              <a:rPr lang="fr-FR" sz="1100" i="1" dirty="0"/>
              <a:t>: Il est possible de télécharger en seule fois l’ensemble des pièces de dépenses placées dans des dossiers et sous dossiers correspondant aux postes de dépenses et regroupées dans un fichier compressé au format zip avec une taille ne dépassant pas 100 Mo. Le poids maximum des dépôts est limité à 1000 Mo. </a:t>
            </a:r>
            <a:endParaRPr lang="fr-FR" sz="1100" i="1" dirty="0" smtClean="0"/>
          </a:p>
          <a:p>
            <a:endParaRPr lang="fr-FR" sz="1100" i="1" dirty="0" smtClean="0"/>
          </a:p>
          <a:p>
            <a:r>
              <a:rPr lang="fr-FR" sz="1100" i="1" u="sng" dirty="0" smtClean="0"/>
              <a:t>Procédure </a:t>
            </a:r>
            <a:r>
              <a:rPr lang="fr-FR" sz="1100" i="1" u="sng" dirty="0"/>
              <a:t>pour créer un dossier compressé comprenant des sous-dossiers avec les pièces à transmettre </a:t>
            </a:r>
            <a:r>
              <a:rPr lang="fr-FR" sz="1100" i="1" dirty="0" smtClean="0"/>
              <a:t>: </a:t>
            </a:r>
          </a:p>
          <a:p>
            <a:endParaRPr lang="fr-FR" sz="1100" i="1" dirty="0" smtClean="0"/>
          </a:p>
          <a:p>
            <a:r>
              <a:rPr lang="fr-FR" sz="1100" i="1" dirty="0" smtClean="0"/>
              <a:t>Réalisez </a:t>
            </a:r>
            <a:r>
              <a:rPr lang="fr-FR" sz="1100" i="1" dirty="0"/>
              <a:t>un clic droit sur le dossier à compressé puis "Envoyer vers" et de choisir "Dossier compressé" sous Windows (ou clic droit et "Compresser" sous Mac). Le dossier compressé apparait en dessous du dossier d'origine et peut être téléchargé si sa taille ne dépasse pas 100 Mo sinon le découper plus finement.</a:t>
            </a:r>
          </a:p>
        </p:txBody>
      </p:sp>
      <p:sp>
        <p:nvSpPr>
          <p:cNvPr id="2" name="ZoneTexte 1"/>
          <p:cNvSpPr txBox="1"/>
          <p:nvPr/>
        </p:nvSpPr>
        <p:spPr>
          <a:xfrm>
            <a:off x="356852" y="1295400"/>
            <a:ext cx="6828985" cy="769441"/>
          </a:xfrm>
          <a:prstGeom prst="rect">
            <a:avLst/>
          </a:prstGeom>
          <a:noFill/>
        </p:spPr>
        <p:txBody>
          <a:bodyPr wrap="square" rtlCol="0">
            <a:spAutoFit/>
          </a:bodyPr>
          <a:lstStyle/>
          <a:p>
            <a:r>
              <a:rPr lang="fr-FR" sz="1100" b="1" u="sng" dirty="0" smtClean="0"/>
              <a:t>Cas particulier: </a:t>
            </a:r>
            <a:r>
              <a:rPr lang="fr-FR" sz="1100" dirty="0" smtClean="0"/>
              <a:t>vous avez effectué moins de jours d’AT que prévu dans votre demande de subvention/convention, dans ce cas reprendre le montant de votre annexe financière , que vous allez reporter dans votre calculatrice de l’aide (documents à télécharger </a:t>
            </a:r>
            <a:r>
              <a:rPr lang="fr-FR" sz="1100" u="sng" dirty="0" smtClean="0"/>
              <a:t>obligatoirement</a:t>
            </a:r>
            <a:r>
              <a:rPr lang="fr-FR" sz="1100" dirty="0" smtClean="0"/>
              <a:t> sur le site de FAM) et vous utiliserez le montant total d’aide public pour remplir le champ ci-dessus,</a:t>
            </a:r>
            <a:endParaRPr lang="fr-FR" sz="1100" dirty="0"/>
          </a:p>
        </p:txBody>
      </p:sp>
    </p:spTree>
    <p:extLst>
      <p:ext uri="{BB962C8B-B14F-4D97-AF65-F5344CB8AC3E}">
        <p14:creationId xmlns:p14="http://schemas.microsoft.com/office/powerpoint/2010/main" val="555253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356852" y="1044348"/>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Espace réservé du pied de page 8"/>
          <p:cNvSpPr>
            <a:spLocks noGrp="1"/>
          </p:cNvSpPr>
          <p:nvPr>
            <p:ph type="ftr" sz="quarter" idx="11"/>
          </p:nvPr>
        </p:nvSpPr>
        <p:spPr>
          <a:xfrm>
            <a:off x="1609316" y="9929500"/>
            <a:ext cx="4377920"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10" name="Espace réservé du numéro de diapositive 9"/>
          <p:cNvSpPr>
            <a:spLocks noGrp="1"/>
          </p:cNvSpPr>
          <p:nvPr>
            <p:ph type="sldNum" sz="quarter" idx="12"/>
          </p:nvPr>
        </p:nvSpPr>
        <p:spPr/>
        <p:txBody>
          <a:bodyPr/>
          <a:lstStyle/>
          <a:p>
            <a:fld id="{C5280DF6-9967-4709-9203-23176088CFAC}" type="slidenum">
              <a:rPr lang="fr-FR" smtClean="0"/>
              <a:t>8</a:t>
            </a:fld>
            <a:endParaRPr lang="fr-FR" dirty="0"/>
          </a:p>
        </p:txBody>
      </p:sp>
      <p:pic>
        <p:nvPicPr>
          <p:cNvPr id="20" name="Image 19"/>
          <p:cNvPicPr>
            <a:picLocks noChangeAspect="1"/>
          </p:cNvPicPr>
          <p:nvPr/>
        </p:nvPicPr>
        <p:blipFill>
          <a:blip r:embed="rId2"/>
          <a:stretch>
            <a:fillRect/>
          </a:stretch>
        </p:blipFill>
        <p:spPr>
          <a:xfrm>
            <a:off x="556605" y="9909729"/>
            <a:ext cx="775999" cy="411373"/>
          </a:xfrm>
          <a:prstGeom prst="rect">
            <a:avLst/>
          </a:prstGeom>
        </p:spPr>
      </p:pic>
      <p:sp>
        <p:nvSpPr>
          <p:cNvPr id="22" name="Rectangle 21"/>
          <p:cNvSpPr/>
          <p:nvPr/>
        </p:nvSpPr>
        <p:spPr>
          <a:xfrm>
            <a:off x="350606" y="1198555"/>
            <a:ext cx="2466124" cy="307777"/>
          </a:xfrm>
          <a:prstGeom prst="rect">
            <a:avLst/>
          </a:prstGeom>
        </p:spPr>
        <p:txBody>
          <a:bodyPr wrap="none">
            <a:spAutoFit/>
          </a:bodyPr>
          <a:lstStyle/>
          <a:p>
            <a:r>
              <a:rPr lang="fr-FR" sz="1400" b="1" u="sng" dirty="0">
                <a:solidFill>
                  <a:schemeClr val="accent2"/>
                </a:solidFill>
                <a:latin typeface="Calibri" panose="020F0502020204030204" pitchFamily="34" charset="0"/>
              </a:rPr>
              <a:t>Etape </a:t>
            </a:r>
            <a:r>
              <a:rPr lang="fr-FR" sz="1400" b="1" u="sng" dirty="0" smtClean="0">
                <a:solidFill>
                  <a:schemeClr val="accent2"/>
                </a:solidFill>
                <a:latin typeface="Calibri" panose="020F0502020204030204" pitchFamily="34" charset="0"/>
              </a:rPr>
              <a:t>4 – Ressources obtenues</a:t>
            </a:r>
            <a:endParaRPr lang="fr-FR" sz="1400" dirty="0">
              <a:solidFill>
                <a:schemeClr val="accent2"/>
              </a:solidFill>
            </a:endParaRPr>
          </a:p>
        </p:txBody>
      </p:sp>
      <p:pic>
        <p:nvPicPr>
          <p:cNvPr id="14" name="Image 13" descr="C:\Users\barbara-e.charvot\AppData\Local\Microsoft\Windows\INetCache\Content.MSO\4D4B6431.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541" y="158835"/>
            <a:ext cx="1247775" cy="753745"/>
          </a:xfrm>
          <a:prstGeom prst="rect">
            <a:avLst/>
          </a:prstGeom>
          <a:noFill/>
          <a:ln>
            <a:noFill/>
          </a:ln>
        </p:spPr>
      </p:pic>
      <p:pic>
        <p:nvPicPr>
          <p:cNvPr id="15" name="Image 14"/>
          <p:cNvPicPr/>
          <p:nvPr/>
        </p:nvPicPr>
        <p:blipFill rotWithShape="1">
          <a:blip r:embed="rId4"/>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pic>
        <p:nvPicPr>
          <p:cNvPr id="6" name="Image 5"/>
          <p:cNvPicPr>
            <a:picLocks noChangeAspect="1"/>
          </p:cNvPicPr>
          <p:nvPr/>
        </p:nvPicPr>
        <p:blipFill rotWithShape="1">
          <a:blip r:embed="rId5"/>
          <a:srcRect b="3880"/>
          <a:stretch/>
        </p:blipFill>
        <p:spPr>
          <a:xfrm>
            <a:off x="514822" y="1526103"/>
            <a:ext cx="6482757" cy="3848488"/>
          </a:xfrm>
          <a:prstGeom prst="rect">
            <a:avLst/>
          </a:prstGeom>
        </p:spPr>
      </p:pic>
      <p:sp>
        <p:nvSpPr>
          <p:cNvPr id="2" name="ZoneTexte 1"/>
          <p:cNvSpPr txBox="1"/>
          <p:nvPr/>
        </p:nvSpPr>
        <p:spPr>
          <a:xfrm>
            <a:off x="556605" y="5292088"/>
            <a:ext cx="6440974" cy="738664"/>
          </a:xfrm>
          <a:prstGeom prst="rect">
            <a:avLst/>
          </a:prstGeom>
          <a:noFill/>
        </p:spPr>
        <p:txBody>
          <a:bodyPr wrap="square" rtlCol="0">
            <a:spAutoFit/>
          </a:bodyPr>
          <a:lstStyle/>
          <a:p>
            <a:r>
              <a:rPr lang="fr-FR" sz="1400" b="1" u="sng" dirty="0" smtClean="0">
                <a:solidFill>
                  <a:srgbClr val="FF0000"/>
                </a:solidFill>
              </a:rPr>
              <a:t>Aucun montant ne doit être indiqué dans le tableau des ressources, il est réservé aux acomptes ayant pu être perçus. Aucun acompte n’a été versé dans le cadre </a:t>
            </a:r>
            <a:r>
              <a:rPr lang="fr-FR" sz="1400" b="1" u="sng" dirty="0" smtClean="0">
                <a:solidFill>
                  <a:srgbClr val="FF0000"/>
                </a:solidFill>
              </a:rPr>
              <a:t>de l’OS 1.3. </a:t>
            </a:r>
            <a:endParaRPr lang="fr-FR" sz="1400" b="1" u="sng" dirty="0">
              <a:solidFill>
                <a:srgbClr val="FF0000"/>
              </a:solidFill>
            </a:endParaRPr>
          </a:p>
        </p:txBody>
      </p:sp>
      <p:pic>
        <p:nvPicPr>
          <p:cNvPr id="4" name="Image 3"/>
          <p:cNvPicPr>
            <a:picLocks noChangeAspect="1"/>
          </p:cNvPicPr>
          <p:nvPr/>
        </p:nvPicPr>
        <p:blipFill>
          <a:blip r:embed="rId6"/>
          <a:stretch>
            <a:fillRect/>
          </a:stretch>
        </p:blipFill>
        <p:spPr>
          <a:xfrm>
            <a:off x="556605" y="6111138"/>
            <a:ext cx="6063300" cy="3830310"/>
          </a:xfrm>
          <a:prstGeom prst="rect">
            <a:avLst/>
          </a:prstGeom>
        </p:spPr>
      </p:pic>
      <p:cxnSp>
        <p:nvCxnSpPr>
          <p:cNvPr id="11" name="Connecteur droit avec flèche 10"/>
          <p:cNvCxnSpPr/>
          <p:nvPr/>
        </p:nvCxnSpPr>
        <p:spPr>
          <a:xfrm flipH="1">
            <a:off x="4343400" y="9089112"/>
            <a:ext cx="561975" cy="4095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4552950" y="8658225"/>
            <a:ext cx="1771650" cy="430887"/>
          </a:xfrm>
          <a:prstGeom prst="rect">
            <a:avLst/>
          </a:prstGeom>
          <a:solidFill>
            <a:srgbClr val="FFFF00"/>
          </a:solidFill>
        </p:spPr>
        <p:txBody>
          <a:bodyPr wrap="square" rtlCol="0">
            <a:spAutoFit/>
          </a:bodyPr>
          <a:lstStyle/>
          <a:p>
            <a:r>
              <a:rPr lang="fr-FR" sz="1100" b="1" dirty="0" smtClean="0">
                <a:solidFill>
                  <a:srgbClr val="FF0000"/>
                </a:solidFill>
              </a:rPr>
              <a:t>Indiquer ici le montant de la part UE uniquement</a:t>
            </a:r>
            <a:endParaRPr lang="fr-FR" sz="1100" b="1" dirty="0">
              <a:solidFill>
                <a:srgbClr val="FF0000"/>
              </a:solidFill>
            </a:endParaRPr>
          </a:p>
        </p:txBody>
      </p:sp>
      <p:sp>
        <p:nvSpPr>
          <p:cNvPr id="13" name="Rectangle 12"/>
          <p:cNvSpPr/>
          <p:nvPr/>
        </p:nvSpPr>
        <p:spPr>
          <a:xfrm>
            <a:off x="3756200" y="9516196"/>
            <a:ext cx="685800" cy="2323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1448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356852" y="1044348"/>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Espace réservé du pied de page 8"/>
          <p:cNvSpPr>
            <a:spLocks noGrp="1"/>
          </p:cNvSpPr>
          <p:nvPr>
            <p:ph type="ftr" sz="quarter" idx="11"/>
          </p:nvPr>
        </p:nvSpPr>
        <p:spPr>
          <a:xfrm>
            <a:off x="1609316" y="9929500"/>
            <a:ext cx="4377920"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10" name="Espace réservé du numéro de diapositive 9"/>
          <p:cNvSpPr>
            <a:spLocks noGrp="1"/>
          </p:cNvSpPr>
          <p:nvPr>
            <p:ph type="sldNum" sz="quarter" idx="12"/>
          </p:nvPr>
        </p:nvSpPr>
        <p:spPr/>
        <p:txBody>
          <a:bodyPr/>
          <a:lstStyle/>
          <a:p>
            <a:fld id="{C5280DF6-9967-4709-9203-23176088CFAC}" type="slidenum">
              <a:rPr lang="fr-FR" smtClean="0"/>
              <a:t>9</a:t>
            </a:fld>
            <a:endParaRPr lang="fr-FR" dirty="0"/>
          </a:p>
        </p:txBody>
      </p:sp>
      <p:pic>
        <p:nvPicPr>
          <p:cNvPr id="20" name="Image 19"/>
          <p:cNvPicPr>
            <a:picLocks noChangeAspect="1"/>
          </p:cNvPicPr>
          <p:nvPr/>
        </p:nvPicPr>
        <p:blipFill>
          <a:blip r:embed="rId2"/>
          <a:stretch>
            <a:fillRect/>
          </a:stretch>
        </p:blipFill>
        <p:spPr>
          <a:xfrm>
            <a:off x="556605" y="9909729"/>
            <a:ext cx="775999" cy="411373"/>
          </a:xfrm>
          <a:prstGeom prst="rect">
            <a:avLst/>
          </a:prstGeom>
        </p:spPr>
      </p:pic>
      <p:sp>
        <p:nvSpPr>
          <p:cNvPr id="22" name="Rectangle 21"/>
          <p:cNvSpPr/>
          <p:nvPr/>
        </p:nvSpPr>
        <p:spPr>
          <a:xfrm>
            <a:off x="356852" y="2403899"/>
            <a:ext cx="2007088" cy="307777"/>
          </a:xfrm>
          <a:prstGeom prst="rect">
            <a:avLst/>
          </a:prstGeom>
        </p:spPr>
        <p:txBody>
          <a:bodyPr wrap="none">
            <a:spAutoFit/>
          </a:bodyPr>
          <a:lstStyle/>
          <a:p>
            <a:r>
              <a:rPr lang="fr-FR" sz="1400" b="1" u="sng" dirty="0">
                <a:solidFill>
                  <a:schemeClr val="accent2"/>
                </a:solidFill>
                <a:latin typeface="Calibri" panose="020F0502020204030204" pitchFamily="34" charset="0"/>
              </a:rPr>
              <a:t>Etape 5</a:t>
            </a:r>
            <a:r>
              <a:rPr lang="fr-FR" sz="1400" b="1" u="sng" dirty="0" smtClean="0">
                <a:solidFill>
                  <a:schemeClr val="accent2"/>
                </a:solidFill>
                <a:latin typeface="Calibri" panose="020F0502020204030204" pitchFamily="34" charset="0"/>
              </a:rPr>
              <a:t> – Les indicateurs</a:t>
            </a:r>
            <a:endParaRPr lang="fr-FR" sz="1400" dirty="0">
              <a:solidFill>
                <a:schemeClr val="accent2"/>
              </a:solidFill>
            </a:endParaRPr>
          </a:p>
        </p:txBody>
      </p:sp>
      <p:pic>
        <p:nvPicPr>
          <p:cNvPr id="14" name="Image 13" descr="C:\Users\barbara-e.charvot\AppData\Local\Microsoft\Windows\INetCache\Content.MSO\4D4B6431.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541" y="198270"/>
            <a:ext cx="1247775" cy="753745"/>
          </a:xfrm>
          <a:prstGeom prst="rect">
            <a:avLst/>
          </a:prstGeom>
          <a:noFill/>
          <a:ln>
            <a:noFill/>
          </a:ln>
        </p:spPr>
      </p:pic>
      <p:pic>
        <p:nvPicPr>
          <p:cNvPr id="15" name="Image 14"/>
          <p:cNvPicPr/>
          <p:nvPr/>
        </p:nvPicPr>
        <p:blipFill rotWithShape="1">
          <a:blip r:embed="rId4"/>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338072" y="1339533"/>
            <a:ext cx="6920408" cy="954107"/>
          </a:xfrm>
          <a:prstGeom prst="rect">
            <a:avLst/>
          </a:prstGeom>
        </p:spPr>
        <p:txBody>
          <a:bodyPr wrap="square">
            <a:spAutoFit/>
          </a:bodyPr>
          <a:lstStyle/>
          <a:p>
            <a:endParaRPr lang="fr-FR" sz="1200" dirty="0"/>
          </a:p>
          <a:p>
            <a:r>
              <a:rPr lang="fr-FR" sz="1100" b="1" u="sng" dirty="0"/>
              <a:t>ATTENTION</a:t>
            </a:r>
            <a:r>
              <a:rPr lang="fr-FR" sz="1100" dirty="0"/>
              <a:t> </a:t>
            </a:r>
            <a:r>
              <a:rPr lang="fr-FR" sz="1100" i="1" dirty="0"/>
              <a:t>: Ce montant pourra être revu par le service instructeur lors du contrôle de service fait, notamment pour éviter tout surfinancement et respecter l’intensité maximale de l’aide publique prévue par application des règles en matière d’Aides d’Etat, le taux minimal d’autofinancement imposé aux collectivités pour les opérations d’investissement, ou tout autre plafond prévu par la convention.  </a:t>
            </a:r>
          </a:p>
        </p:txBody>
      </p:sp>
      <p:sp>
        <p:nvSpPr>
          <p:cNvPr id="7" name="Rectangle 6"/>
          <p:cNvSpPr/>
          <p:nvPr/>
        </p:nvSpPr>
        <p:spPr>
          <a:xfrm>
            <a:off x="233027" y="6297061"/>
            <a:ext cx="6720655" cy="1277273"/>
          </a:xfrm>
          <a:prstGeom prst="rect">
            <a:avLst/>
          </a:prstGeom>
        </p:spPr>
        <p:txBody>
          <a:bodyPr wrap="square">
            <a:spAutoFit/>
          </a:bodyPr>
          <a:lstStyle/>
          <a:p>
            <a:r>
              <a:rPr lang="fr-FR" sz="1100" dirty="0"/>
              <a:t>Dans cet écran, vous devez renseigner la valeur « </a:t>
            </a:r>
            <a:r>
              <a:rPr lang="fr-FR" sz="1100" b="1" i="1" dirty="0"/>
              <a:t>réalisée </a:t>
            </a:r>
            <a:r>
              <a:rPr lang="fr-FR" sz="1100" dirty="0"/>
              <a:t>» pour les indicateurs </a:t>
            </a:r>
            <a:r>
              <a:rPr lang="fr-FR" sz="1100" dirty="0" smtClean="0"/>
              <a:t>conventionnés et donner </a:t>
            </a:r>
            <a:r>
              <a:rPr lang="fr-FR" sz="1100" dirty="0"/>
              <a:t>éventuellement des précisions dans le champ « </a:t>
            </a:r>
            <a:r>
              <a:rPr lang="fr-FR" sz="1100" b="1" i="1" dirty="0"/>
              <a:t>Commentaire</a:t>
            </a:r>
            <a:r>
              <a:rPr lang="fr-FR" sz="1100" dirty="0"/>
              <a:t> </a:t>
            </a:r>
            <a:r>
              <a:rPr lang="fr-FR" sz="1100" dirty="0" smtClean="0"/>
              <a:t>» afin </a:t>
            </a:r>
            <a:r>
              <a:rPr lang="fr-FR" sz="1100" dirty="0"/>
              <a:t>d’expliquer les éventuels écarts entre les valeurs conventionnées et les valeurs réalisées pour chaque </a:t>
            </a:r>
            <a:r>
              <a:rPr lang="fr-FR" sz="1100" dirty="0" smtClean="0"/>
              <a:t>indicateur.</a:t>
            </a:r>
          </a:p>
          <a:p>
            <a:endParaRPr lang="fr-FR" sz="1100" dirty="0" smtClean="0"/>
          </a:p>
          <a:p>
            <a:r>
              <a:rPr lang="fr-FR" sz="1100" dirty="0" smtClean="0"/>
              <a:t>Les valeurs peuvent supérieures ou inférieures à la valeur conventionnée, ce n’est pas un problème. </a:t>
            </a:r>
            <a:r>
              <a:rPr lang="fr-FR" sz="1100" b="1" u="sng" dirty="0" smtClean="0">
                <a:solidFill>
                  <a:srgbClr val="FF0000"/>
                </a:solidFill>
              </a:rPr>
              <a:t>Mais cette valeur concerne uniquement le nombre d’emplois, il ne faut pas indiquer ici de montant en €</a:t>
            </a:r>
          </a:p>
          <a:p>
            <a:endParaRPr lang="fr-FR" sz="1100" dirty="0"/>
          </a:p>
        </p:txBody>
      </p:sp>
      <p:pic>
        <p:nvPicPr>
          <p:cNvPr id="3" name="Image 2"/>
          <p:cNvPicPr>
            <a:picLocks noChangeAspect="1"/>
          </p:cNvPicPr>
          <p:nvPr/>
        </p:nvPicPr>
        <p:blipFill>
          <a:blip r:embed="rId5"/>
          <a:stretch>
            <a:fillRect/>
          </a:stretch>
        </p:blipFill>
        <p:spPr>
          <a:xfrm>
            <a:off x="141208" y="2681159"/>
            <a:ext cx="7318248" cy="3338642"/>
          </a:xfrm>
          <a:prstGeom prst="rect">
            <a:avLst/>
          </a:prstGeom>
        </p:spPr>
      </p:pic>
    </p:spTree>
    <p:extLst>
      <p:ext uri="{BB962C8B-B14F-4D97-AF65-F5344CB8AC3E}">
        <p14:creationId xmlns:p14="http://schemas.microsoft.com/office/powerpoint/2010/main" val="961589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5993</TotalTime>
  <Words>1875</Words>
  <Application>Microsoft Office PowerPoint</Application>
  <PresentationFormat>Personnalisé</PresentationFormat>
  <Paragraphs>155</Paragraphs>
  <Slides>14</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14</vt:i4>
      </vt:variant>
    </vt:vector>
  </HeadingPairs>
  <TitlesOfParts>
    <vt:vector size="20" baseType="lpstr">
      <vt:lpstr>Arial</vt:lpstr>
      <vt:lpstr>Calibri</vt:lpstr>
      <vt:lpstr>Calibri Light</vt:lpstr>
      <vt:lpstr>Cambria</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MTES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BURNY Cynthia</dc:creator>
  <cp:lastModifiedBy>FURET Maiwen</cp:lastModifiedBy>
  <cp:revision>195</cp:revision>
  <dcterms:created xsi:type="dcterms:W3CDTF">2022-05-31T08:52:23Z</dcterms:created>
  <dcterms:modified xsi:type="dcterms:W3CDTF">2024-07-25T09:45:53Z</dcterms:modified>
</cp:coreProperties>
</file>