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5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6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8" autoAdjust="0"/>
    <p:restoredTop sz="96229" autoAdjust="0"/>
  </p:normalViewPr>
  <p:slideViewPr>
    <p:cSldViewPr snapToGrid="0" showGuides="1">
      <p:cViewPr varScale="1">
        <p:scale>
          <a:sx n="114" d="100"/>
          <a:sy n="114" d="100"/>
        </p:scale>
        <p:origin x="77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4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5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6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AC1-414A-8EA0-11D8856C29E8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AC1-414A-8EA0-11D8856C29E8}"/>
              </c:ext>
            </c:extLst>
          </c:dPt>
          <c:dLbls>
            <c:dLbl>
              <c:idx val="0"/>
              <c:layout>
                <c:manualLayout>
                  <c:x val="9.9568078709751512E-3"/>
                  <c:y val="4.490532073230108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rgbClr val="00B05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sz="800" b="1" dirty="0" smtClean="0">
                        <a:solidFill>
                          <a:srgbClr val="00FF00"/>
                        </a:solidFill>
                      </a:rPr>
                      <a:t>Importations singapouriennes </a:t>
                    </a:r>
                    <a:r>
                      <a:rPr lang="fr-FR" sz="800" b="1" dirty="0">
                        <a:solidFill>
                          <a:srgbClr val="00FF00"/>
                        </a:solidFill>
                      </a:rPr>
                      <a:t>de produits agricoles et agro-alimentaires</a:t>
                    </a:r>
                    <a:r>
                      <a:rPr lang="fr-FR" sz="800" b="1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C263F54B-3EFD-4C04-BAFF-5BA9CA256C97}" type="PERCENTAGE">
                      <a:rPr lang="fr-FR" sz="800" b="1" baseline="0">
                        <a:solidFill>
                          <a:srgbClr val="00FF00"/>
                        </a:solidFill>
                      </a:rPr>
                      <a:pPr>
                        <a:defRPr>
                          <a:solidFill>
                            <a:srgbClr val="00B050"/>
                          </a:solidFill>
                        </a:defRPr>
                      </a:pPr>
                      <a:t>[POURCENTAGE]</a:t>
                    </a:fld>
                    <a:endParaRPr lang="fr-FR" sz="800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00B05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8886022523724109"/>
                      <c:h val="0.268125920446906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AC1-414A-8EA0-11D8856C29E8}"/>
                </c:ext>
              </c:extLst>
            </c:dLbl>
            <c:dLbl>
              <c:idx val="1"/>
              <c:layout>
                <c:manualLayout>
                  <c:x val="0.60104195160335983"/>
                  <c:y val="-0.11038602674521439"/>
                </c:manualLayout>
              </c:layout>
              <c:tx>
                <c:rich>
                  <a:bodyPr/>
                  <a:lstStyle/>
                  <a:p>
                    <a:fld id="{F8C5FD34-0B3B-46D1-89CC-95379E8F2AB6}" type="CATEGORYNAME">
                      <a:rPr lang="en-US" b="1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en-US" b="1" dirty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="1" baseline="0" dirty="0">
                        <a:solidFill>
                          <a:schemeClr val="bg1"/>
                        </a:solidFill>
                      </a:rPr>
                      <a:t>
</a:t>
                    </a:r>
                    <a:fld id="{DC34253D-6CC1-4AC4-B1C7-74EE0E17FB71}" type="PERCENTAGE">
                      <a:rPr lang="en-US" b="1" baseline="0">
                        <a:solidFill>
                          <a:schemeClr val="bg1"/>
                        </a:solidFill>
                      </a:rPr>
                      <a:pPr/>
                      <a:t>[POURCENTAGE]</a:t>
                    </a:fld>
                    <a:endParaRPr lang="en-US" b="1" baseline="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AC1-414A-8EA0-11D8856C29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'Import. IAA'!$C$14:$C$16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IAA'!$M$14:$M$16</c:f>
              <c:numCache>
                <c:formatCode>0%</c:formatCode>
                <c:ptCount val="2"/>
                <c:pt idx="0">
                  <c:v>3.6735080979601868E-2</c:v>
                </c:pt>
                <c:pt idx="1">
                  <c:v>0.96326491902039812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EAC1-414A-8EA0-11D8856C29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20-41E1-95AE-65EA82682F40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20-41E1-95AE-65EA82682F40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20-41E1-95AE-65EA82682F40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20-41E1-95AE-65EA82682F40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20-41E1-95AE-65EA82682F40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420-41E1-95AE-65EA82682F40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420-41E1-95AE-65EA82682F40}"/>
              </c:ext>
            </c:extLst>
          </c:dPt>
          <c:dPt>
            <c:idx val="7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420-41E1-95AE-65EA82682F40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420-41E1-95AE-65EA82682F4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420-41E1-95AE-65EA82682F4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420-41E1-95AE-65EA82682F40}"/>
              </c:ext>
            </c:extLst>
          </c:dPt>
          <c:dLbls>
            <c:dLbl>
              <c:idx val="0"/>
              <c:layout>
                <c:manualLayout>
                  <c:x val="-0.27758610392069405"/>
                  <c:y val="-8.65396410890565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9859338922161778"/>
                      <c:h val="0.457894165405858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420-41E1-95AE-65EA82682F40}"/>
                </c:ext>
              </c:extLst>
            </c:dLbl>
            <c:dLbl>
              <c:idx val="1"/>
              <c:layout>
                <c:manualLayout>
                  <c:x val="-0.12235188270322406"/>
                  <c:y val="0.197956855672792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420-41E1-95AE-65EA82682F40}"/>
                </c:ext>
              </c:extLst>
            </c:dLbl>
            <c:dLbl>
              <c:idx val="2"/>
              <c:layout>
                <c:manualLayout>
                  <c:x val="-8.1604774013345593E-2"/>
                  <c:y val="1.79074761597910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076955041573108"/>
                      <c:h val="0.203930338507700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420-41E1-95AE-65EA82682F40}"/>
                </c:ext>
              </c:extLst>
            </c:dLbl>
            <c:dLbl>
              <c:idx val="3"/>
              <c:layout>
                <c:manualLayout>
                  <c:x val="-5.1729179013913586E-2"/>
                  <c:y val="-4.550368331118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420-41E1-95AE-65EA82682F40}"/>
                </c:ext>
              </c:extLst>
            </c:dLbl>
            <c:dLbl>
              <c:idx val="4"/>
              <c:layout>
                <c:manualLayout>
                  <c:x val="8.705763050448135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420-41E1-95AE-65EA82682F40}"/>
                </c:ext>
              </c:extLst>
            </c:dLbl>
            <c:dLbl>
              <c:idx val="5"/>
              <c:layout>
                <c:manualLayout>
                  <c:x val="0.37854616756065046"/>
                  <c:y val="1.258458462410515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201811603871767"/>
                      <c:h val="0.189604357579868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5420-41E1-95AE-65EA82682F4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420-41E1-95AE-65EA82682F4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420-41E1-95AE-65EA82682F4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420-41E1-95AE-65EA82682F4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420-41E1-95AE-65EA82682F4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420-41E1-95AE-65EA82682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Autres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Oléagineux</c:v>
                </c:pt>
                <c:pt idx="10">
                  <c:v>Animaux vivants et génétique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0.88789645267893247</c:v>
                </c:pt>
                <c:pt idx="1">
                  <c:v>4.5228844312403156E-2</c:v>
                </c:pt>
                <c:pt idx="2">
                  <c:v>2.498843324423948E-2</c:v>
                </c:pt>
                <c:pt idx="3">
                  <c:v>1.4050047201844192E-2</c:v>
                </c:pt>
                <c:pt idx="4">
                  <c:v>6.7367872694867681E-3</c:v>
                </c:pt>
                <c:pt idx="5">
                  <c:v>6.476472964342601E-3</c:v>
                </c:pt>
                <c:pt idx="6">
                  <c:v>6.3503558091306525E-3</c:v>
                </c:pt>
                <c:pt idx="7">
                  <c:v>6.1002722668212469E-3</c:v>
                </c:pt>
                <c:pt idx="8">
                  <c:v>1.563117227222823E-3</c:v>
                </c:pt>
                <c:pt idx="9">
                  <c:v>4.4708342485833539E-4</c:v>
                </c:pt>
                <c:pt idx="10">
                  <c:v>1.6213435990226785E-4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5420-41E1-95AE-65EA82682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946597648560887"/>
          <c:y val="0.10303484768568238"/>
          <c:w val="0.49572193290467259"/>
          <c:h val="0.635812982039175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françaises'!$J$35:$J$39</c:f>
              <c:numCache>
                <c:formatCode>0</c:formatCode>
                <c:ptCount val="5"/>
                <c:pt idx="0">
                  <c:v>4103624805</c:v>
                </c:pt>
                <c:pt idx="1">
                  <c:v>1214002301</c:v>
                </c:pt>
                <c:pt idx="2">
                  <c:v>1047238866</c:v>
                </c:pt>
                <c:pt idx="3">
                  <c:v>542428804</c:v>
                </c:pt>
                <c:pt idx="4">
                  <c:v>733941559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96-4337-861E-B505BC5B99D8}"/>
            </c:ext>
          </c:extLst>
        </c:ser>
        <c:ser>
          <c:idx val="1"/>
          <c:order val="1"/>
          <c:tx>
            <c:strRef>
              <c:f>'Export. françaises'!$K$34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françaises'!$K$35:$K$39</c:f>
              <c:numCache>
                <c:formatCode>0</c:formatCode>
                <c:ptCount val="5"/>
                <c:pt idx="0">
                  <c:v>3532789502</c:v>
                </c:pt>
                <c:pt idx="1">
                  <c:v>1433271231</c:v>
                </c:pt>
                <c:pt idx="2">
                  <c:v>1130211236</c:v>
                </c:pt>
                <c:pt idx="3">
                  <c:v>646993157</c:v>
                </c:pt>
                <c:pt idx="4">
                  <c:v>550195876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96-4337-861E-B505BC5B99D8}"/>
            </c:ext>
          </c:extLst>
        </c:ser>
        <c:ser>
          <c:idx val="2"/>
          <c:order val="2"/>
          <c:tx>
            <c:strRef>
              <c:f>'Export. françaises'!$L$34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françaises'!$L$35:$L$39</c:f>
              <c:numCache>
                <c:formatCode>0</c:formatCode>
                <c:ptCount val="5"/>
                <c:pt idx="0">
                  <c:v>3716337885</c:v>
                </c:pt>
                <c:pt idx="1">
                  <c:v>1389559213</c:v>
                </c:pt>
                <c:pt idx="2">
                  <c:v>1310595713</c:v>
                </c:pt>
                <c:pt idx="3">
                  <c:v>618364996</c:v>
                </c:pt>
                <c:pt idx="4">
                  <c:v>559612842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96-4337-861E-B505BC5B99D8}"/>
            </c:ext>
          </c:extLst>
        </c:ser>
        <c:ser>
          <c:idx val="3"/>
          <c:order val="3"/>
          <c:tx>
            <c:strRef>
              <c:f>'Export. françaises'!$M$34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françaises'!$M$35:$M$39</c:f>
              <c:numCache>
                <c:formatCode>0</c:formatCode>
                <c:ptCount val="5"/>
                <c:pt idx="0">
                  <c:v>2969802449</c:v>
                </c:pt>
                <c:pt idx="1">
                  <c:v>1369741871</c:v>
                </c:pt>
                <c:pt idx="2">
                  <c:v>1014814728</c:v>
                </c:pt>
                <c:pt idx="3">
                  <c:v>609983345</c:v>
                </c:pt>
                <c:pt idx="4">
                  <c:v>522186646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96-4337-861E-B505BC5B9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54762264"/>
        <c:axId val="454765008"/>
      </c:barChart>
      <c:catAx>
        <c:axId val="454762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65008"/>
        <c:crosses val="autoZero"/>
        <c:auto val="1"/>
        <c:lblAlgn val="ctr"/>
        <c:lblOffset val="100"/>
        <c:noMultiLvlLbl val="0"/>
      </c:catAx>
      <c:valAx>
        <c:axId val="4547650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62264"/>
        <c:crosses val="autoZero"/>
        <c:crossBetween val="between"/>
        <c:dispUnits>
          <c:builtInUnit val="billions"/>
          <c:dispUnitsLbl>
            <c:layout/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D5-4AD4-BE34-F58584635EA5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-1120476406</c:v>
                </c:pt>
                <c:pt idx="1">
                  <c:v>-1109529011</c:v>
                </c:pt>
                <c:pt idx="2">
                  <c:v>-1212066393</c:v>
                </c:pt>
                <c:pt idx="3">
                  <c:v>-1322761635</c:v>
                </c:pt>
                <c:pt idx="4">
                  <c:v>-1322614281</c:v>
                </c:pt>
                <c:pt idx="5">
                  <c:v>-1102412933</c:v>
                </c:pt>
                <c:pt idx="6">
                  <c:v>-1445553857</c:v>
                </c:pt>
                <c:pt idx="7">
                  <c:v>-1597223573</c:v>
                </c:pt>
                <c:pt idx="8">
                  <c:v>-1645634114</c:v>
                </c:pt>
                <c:pt idx="9">
                  <c:v>-1317203831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D5-4AD4-BE34-F58584635EA5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14557498</c:v>
                </c:pt>
                <c:pt idx="1">
                  <c:v>20650503</c:v>
                </c:pt>
                <c:pt idx="2">
                  <c:v>20778836</c:v>
                </c:pt>
                <c:pt idx="3">
                  <c:v>21210363</c:v>
                </c:pt>
                <c:pt idx="4">
                  <c:v>19569301</c:v>
                </c:pt>
                <c:pt idx="5">
                  <c:v>20387361</c:v>
                </c:pt>
                <c:pt idx="6">
                  <c:v>31359896</c:v>
                </c:pt>
                <c:pt idx="7">
                  <c:v>24646396</c:v>
                </c:pt>
                <c:pt idx="8">
                  <c:v>26643531</c:v>
                </c:pt>
                <c:pt idx="9">
                  <c:v>37003175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D5-4AD4-BE34-F58584635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4762656"/>
        <c:axId val="454759520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C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IAA'!$D$19:$M$19</c:f>
              <c:numCache>
                <c:formatCode>0</c:formatCode>
                <c:ptCount val="10"/>
                <c:pt idx="0">
                  <c:v>-1105918908</c:v>
                </c:pt>
                <c:pt idx="1">
                  <c:v>-1088878508</c:v>
                </c:pt>
                <c:pt idx="2">
                  <c:v>-1191287557</c:v>
                </c:pt>
                <c:pt idx="3">
                  <c:v>-1301551272</c:v>
                </c:pt>
                <c:pt idx="4">
                  <c:v>-1303044980</c:v>
                </c:pt>
                <c:pt idx="5">
                  <c:v>-1082025572</c:v>
                </c:pt>
                <c:pt idx="6">
                  <c:v>-1414193961</c:v>
                </c:pt>
                <c:pt idx="7">
                  <c:v>-1572577177</c:v>
                </c:pt>
                <c:pt idx="8">
                  <c:v>-1618990583</c:v>
                </c:pt>
                <c:pt idx="9">
                  <c:v>-1280200656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2D5-4AD4-BE34-F58584635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762656"/>
        <c:axId val="454759520"/>
      </c:lineChart>
      <c:catAx>
        <c:axId val="45476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59520"/>
        <c:crosses val="autoZero"/>
        <c:auto val="1"/>
        <c:lblAlgn val="ctr"/>
        <c:lblOffset val="100"/>
        <c:noMultiLvlLbl val="0"/>
      </c:catAx>
      <c:valAx>
        <c:axId val="45475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6265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11. Animaux vivants et génétique</c:v>
                </c:pt>
                <c:pt idx="1">
                  <c:v>10. Oléagineux</c:v>
                </c:pt>
                <c:pt idx="2">
                  <c:v>9. Sucre</c:v>
                </c:pt>
                <c:pt idx="3">
                  <c:v>8. Autres</c:v>
                </c:pt>
                <c:pt idx="4">
                  <c:v>7. Céréales</c:v>
                </c:pt>
                <c:pt idx="5">
                  <c:v>6. Pêche et aquaculture</c:v>
                </c:pt>
                <c:pt idx="6">
                  <c:v>5. Fruits et légumes</c:v>
                </c:pt>
                <c:pt idx="7">
                  <c:v>4. Viande et produits carnés</c:v>
                </c:pt>
                <c:pt idx="8">
                  <c:v>3. Laits et produits laitiers</c:v>
                </c:pt>
                <c:pt idx="9">
                  <c:v>2. Produits d'épicerie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-47131</c:v>
                </c:pt>
                <c:pt idx="1">
                  <c:v>-1647385</c:v>
                </c:pt>
                <c:pt idx="2">
                  <c:v>-2173032</c:v>
                </c:pt>
                <c:pt idx="3">
                  <c:v>-727256</c:v>
                </c:pt>
                <c:pt idx="4">
                  <c:v>-127212</c:v>
                </c:pt>
                <c:pt idx="5">
                  <c:v>-6882331</c:v>
                </c:pt>
                <c:pt idx="6">
                  <c:v>-7399806</c:v>
                </c:pt>
                <c:pt idx="7">
                  <c:v>-8026934</c:v>
                </c:pt>
                <c:pt idx="8">
                  <c:v>-50347752</c:v>
                </c:pt>
                <c:pt idx="9">
                  <c:v>-31131516</c:v>
                </c:pt>
                <c:pt idx="10">
                  <c:v>-1305683605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4B-46FF-A2FB-FD94467140F4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11. Animaux vivants et génétique</c:v>
                </c:pt>
                <c:pt idx="1">
                  <c:v>10. Oléagineux</c:v>
                </c:pt>
                <c:pt idx="2">
                  <c:v>9. Sucre</c:v>
                </c:pt>
                <c:pt idx="3">
                  <c:v>8. Autres</c:v>
                </c:pt>
                <c:pt idx="4">
                  <c:v>7. Céréales</c:v>
                </c:pt>
                <c:pt idx="5">
                  <c:v>6. Pêche et aquaculture</c:v>
                </c:pt>
                <c:pt idx="6">
                  <c:v>5. Fruits et légumes</c:v>
                </c:pt>
                <c:pt idx="7">
                  <c:v>4. Viande et produits carnés</c:v>
                </c:pt>
                <c:pt idx="8">
                  <c:v>3. Laits et produits laitiers</c:v>
                </c:pt>
                <c:pt idx="9">
                  <c:v>2. Produits d'épicerie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-121672</c:v>
                </c:pt>
                <c:pt idx="1">
                  <c:v>-1003571</c:v>
                </c:pt>
                <c:pt idx="2">
                  <c:v>-2843080</c:v>
                </c:pt>
                <c:pt idx="3">
                  <c:v>-9680142</c:v>
                </c:pt>
                <c:pt idx="4">
                  <c:v>-1930833</c:v>
                </c:pt>
                <c:pt idx="5">
                  <c:v>-10103375</c:v>
                </c:pt>
                <c:pt idx="6">
                  <c:v>-14933750</c:v>
                </c:pt>
                <c:pt idx="7">
                  <c:v>-7499959</c:v>
                </c:pt>
                <c:pt idx="8">
                  <c:v>-48427008</c:v>
                </c:pt>
                <c:pt idx="9">
                  <c:v>-46423446</c:v>
                </c:pt>
                <c:pt idx="10">
                  <c:v>-1429610341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4B-46FF-A2FB-FD94467140F4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11. Animaux vivants et génétique</c:v>
                </c:pt>
                <c:pt idx="1">
                  <c:v>10. Oléagineux</c:v>
                </c:pt>
                <c:pt idx="2">
                  <c:v>9. Sucre</c:v>
                </c:pt>
                <c:pt idx="3">
                  <c:v>8. Autres</c:v>
                </c:pt>
                <c:pt idx="4">
                  <c:v>7. Céréales</c:v>
                </c:pt>
                <c:pt idx="5">
                  <c:v>6. Pêche et aquaculture</c:v>
                </c:pt>
                <c:pt idx="6">
                  <c:v>5. Fruits et légumes</c:v>
                </c:pt>
                <c:pt idx="7">
                  <c:v>4. Viande et produits carnés</c:v>
                </c:pt>
                <c:pt idx="8">
                  <c:v>3. Laits et produits laitiers</c:v>
                </c:pt>
                <c:pt idx="9">
                  <c:v>2. Produits d'épicerie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-177380</c:v>
                </c:pt>
                <c:pt idx="1">
                  <c:v>-542375</c:v>
                </c:pt>
                <c:pt idx="2">
                  <c:v>-2266837</c:v>
                </c:pt>
                <c:pt idx="3">
                  <c:v>-7193245</c:v>
                </c:pt>
                <c:pt idx="4">
                  <c:v>-3989685</c:v>
                </c:pt>
                <c:pt idx="5">
                  <c:v>-10041211</c:v>
                </c:pt>
                <c:pt idx="6">
                  <c:v>-8482172</c:v>
                </c:pt>
                <c:pt idx="7">
                  <c:v>-9025800</c:v>
                </c:pt>
                <c:pt idx="8">
                  <c:v>-43343923</c:v>
                </c:pt>
                <c:pt idx="9">
                  <c:v>-50392542</c:v>
                </c:pt>
                <c:pt idx="10">
                  <c:v>-1483535412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4B-46FF-A2FB-FD94467140F4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11. Animaux vivants et génétique</c:v>
                </c:pt>
                <c:pt idx="1">
                  <c:v>10. Oléagineux</c:v>
                </c:pt>
                <c:pt idx="2">
                  <c:v>9. Sucre</c:v>
                </c:pt>
                <c:pt idx="3">
                  <c:v>8. Autres</c:v>
                </c:pt>
                <c:pt idx="4">
                  <c:v>7. Céréales</c:v>
                </c:pt>
                <c:pt idx="5">
                  <c:v>6. Pêche et aquaculture</c:v>
                </c:pt>
                <c:pt idx="6">
                  <c:v>5. Fruits et légumes</c:v>
                </c:pt>
                <c:pt idx="7">
                  <c:v>4. Viande et produits carnés</c:v>
                </c:pt>
                <c:pt idx="8">
                  <c:v>3. Laits et produits laitiers</c:v>
                </c:pt>
                <c:pt idx="9">
                  <c:v>2. Produits d'épicerie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-213564</c:v>
                </c:pt>
                <c:pt idx="1">
                  <c:v>-588900</c:v>
                </c:pt>
                <c:pt idx="2">
                  <c:v>-1989139</c:v>
                </c:pt>
                <c:pt idx="3">
                  <c:v>-4807987</c:v>
                </c:pt>
                <c:pt idx="4">
                  <c:v>-5242901</c:v>
                </c:pt>
                <c:pt idx="5">
                  <c:v>-7436561</c:v>
                </c:pt>
                <c:pt idx="6">
                  <c:v>-8357165</c:v>
                </c:pt>
                <c:pt idx="7">
                  <c:v>-8530146</c:v>
                </c:pt>
                <c:pt idx="8">
                  <c:v>-32914859</c:v>
                </c:pt>
                <c:pt idx="9">
                  <c:v>-42693440</c:v>
                </c:pt>
                <c:pt idx="10">
                  <c:v>-1167425993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4B-46FF-A2FB-FD94467140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6503312"/>
        <c:axId val="45650840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Oléagineux</c:v>
                      </c:pt>
                      <c:pt idx="2">
                        <c:v>9. Sucre</c:v>
                      </c:pt>
                      <c:pt idx="3">
                        <c:v>8. Autres</c:v>
                      </c:pt>
                      <c:pt idx="4">
                        <c:v>7. Céréales</c:v>
                      </c:pt>
                      <c:pt idx="5">
                        <c:v>6. Pêche et aquaculture</c:v>
                      </c:pt>
                      <c:pt idx="6">
                        <c:v>5. Fruits et légumes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-58411</c:v>
                      </c:pt>
                      <c:pt idx="1">
                        <c:v>-13591323</c:v>
                      </c:pt>
                      <c:pt idx="2">
                        <c:v>-2166090</c:v>
                      </c:pt>
                      <c:pt idx="3">
                        <c:v>-12399422</c:v>
                      </c:pt>
                      <c:pt idx="4">
                        <c:v>-1232352</c:v>
                      </c:pt>
                      <c:pt idx="5">
                        <c:v>-13328938</c:v>
                      </c:pt>
                      <c:pt idx="6">
                        <c:v>-8736425</c:v>
                      </c:pt>
                      <c:pt idx="7">
                        <c:v>-14663808</c:v>
                      </c:pt>
                      <c:pt idx="8">
                        <c:v>-43423028</c:v>
                      </c:pt>
                      <c:pt idx="9">
                        <c:v>-27313927</c:v>
                      </c:pt>
                      <c:pt idx="10">
                        <c:v>-969005185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E84B-46FF-A2FB-FD94467140F4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Oléagineux</c:v>
                      </c:pt>
                      <c:pt idx="2">
                        <c:v>9. Sucre</c:v>
                      </c:pt>
                      <c:pt idx="3">
                        <c:v>8. Autres</c:v>
                      </c:pt>
                      <c:pt idx="4">
                        <c:v>7. Céréales</c:v>
                      </c:pt>
                      <c:pt idx="5">
                        <c:v>6. Pêche et aquaculture</c:v>
                      </c:pt>
                      <c:pt idx="6">
                        <c:v>5. Fruits et légumes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-94078</c:v>
                      </c:pt>
                      <c:pt idx="1">
                        <c:v>-8995176</c:v>
                      </c:pt>
                      <c:pt idx="2">
                        <c:v>-2186362</c:v>
                      </c:pt>
                      <c:pt idx="3">
                        <c:v>-12673238</c:v>
                      </c:pt>
                      <c:pt idx="4">
                        <c:v>-1212199</c:v>
                      </c:pt>
                      <c:pt idx="5">
                        <c:v>-31395807</c:v>
                      </c:pt>
                      <c:pt idx="6">
                        <c:v>-5459204</c:v>
                      </c:pt>
                      <c:pt idx="7">
                        <c:v>-12259665</c:v>
                      </c:pt>
                      <c:pt idx="8">
                        <c:v>-34081896</c:v>
                      </c:pt>
                      <c:pt idx="9">
                        <c:v>-29192304</c:v>
                      </c:pt>
                      <c:pt idx="10">
                        <c:v>-951328580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84B-46FF-A2FB-FD94467140F4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Oléagineux</c:v>
                      </c:pt>
                      <c:pt idx="2">
                        <c:v>9. Sucre</c:v>
                      </c:pt>
                      <c:pt idx="3">
                        <c:v>8. Autres</c:v>
                      </c:pt>
                      <c:pt idx="4">
                        <c:v>7. Céréales</c:v>
                      </c:pt>
                      <c:pt idx="5">
                        <c:v>6. Pêche et aquaculture</c:v>
                      </c:pt>
                      <c:pt idx="6">
                        <c:v>5. Fruits et légumes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-70871</c:v>
                      </c:pt>
                      <c:pt idx="1">
                        <c:v>-4208527</c:v>
                      </c:pt>
                      <c:pt idx="2">
                        <c:v>-2528638</c:v>
                      </c:pt>
                      <c:pt idx="3">
                        <c:v>-12430785</c:v>
                      </c:pt>
                      <c:pt idx="4">
                        <c:v>-192248</c:v>
                      </c:pt>
                      <c:pt idx="5">
                        <c:v>-27390328</c:v>
                      </c:pt>
                      <c:pt idx="6">
                        <c:v>-5142059</c:v>
                      </c:pt>
                      <c:pt idx="7">
                        <c:v>-11192117</c:v>
                      </c:pt>
                      <c:pt idx="8">
                        <c:v>-47577279</c:v>
                      </c:pt>
                      <c:pt idx="9">
                        <c:v>-27526548</c:v>
                      </c:pt>
                      <c:pt idx="10">
                        <c:v>-1053028157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84B-46FF-A2FB-FD94467140F4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Oléagineux</c:v>
                      </c:pt>
                      <c:pt idx="2">
                        <c:v>9. Sucre</c:v>
                      </c:pt>
                      <c:pt idx="3">
                        <c:v>8. Autres</c:v>
                      </c:pt>
                      <c:pt idx="4">
                        <c:v>7. Céréales</c:v>
                      </c:pt>
                      <c:pt idx="5">
                        <c:v>6. Pêche et aquaculture</c:v>
                      </c:pt>
                      <c:pt idx="6">
                        <c:v>5. Fruits et légumes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-15988</c:v>
                      </c:pt>
                      <c:pt idx="1">
                        <c:v>-4205810</c:v>
                      </c:pt>
                      <c:pt idx="2">
                        <c:v>-3996122</c:v>
                      </c:pt>
                      <c:pt idx="3">
                        <c:v>-11038714</c:v>
                      </c:pt>
                      <c:pt idx="4">
                        <c:v>-386063</c:v>
                      </c:pt>
                      <c:pt idx="5">
                        <c:v>-31998567</c:v>
                      </c:pt>
                      <c:pt idx="6">
                        <c:v>-6772273</c:v>
                      </c:pt>
                      <c:pt idx="7">
                        <c:v>-10162716</c:v>
                      </c:pt>
                      <c:pt idx="8">
                        <c:v>-50533514</c:v>
                      </c:pt>
                      <c:pt idx="9">
                        <c:v>-32404341</c:v>
                      </c:pt>
                      <c:pt idx="10">
                        <c:v>-1150037165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84B-46FF-A2FB-FD94467140F4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Oléagineux</c:v>
                      </c:pt>
                      <c:pt idx="2">
                        <c:v>9. Sucre</c:v>
                      </c:pt>
                      <c:pt idx="3">
                        <c:v>8. Autres</c:v>
                      </c:pt>
                      <c:pt idx="4">
                        <c:v>7. Céréales</c:v>
                      </c:pt>
                      <c:pt idx="5">
                        <c:v>6. Pêche et aquaculture</c:v>
                      </c:pt>
                      <c:pt idx="6">
                        <c:v>5. Fruits et légumes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-25835</c:v>
                      </c:pt>
                      <c:pt idx="1">
                        <c:v>-5250198</c:v>
                      </c:pt>
                      <c:pt idx="2">
                        <c:v>-1149401</c:v>
                      </c:pt>
                      <c:pt idx="3">
                        <c:v>-4590253</c:v>
                      </c:pt>
                      <c:pt idx="4">
                        <c:v>985686</c:v>
                      </c:pt>
                      <c:pt idx="5">
                        <c:v>-14886629</c:v>
                      </c:pt>
                      <c:pt idx="6">
                        <c:v>-13217567</c:v>
                      </c:pt>
                      <c:pt idx="7">
                        <c:v>-9517574</c:v>
                      </c:pt>
                      <c:pt idx="8">
                        <c:v>-55909603</c:v>
                      </c:pt>
                      <c:pt idx="9">
                        <c:v>-31162782</c:v>
                      </c:pt>
                      <c:pt idx="10">
                        <c:v>-1168320823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84B-46FF-A2FB-FD94467140F4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Oléagineux</c:v>
                      </c:pt>
                      <c:pt idx="2">
                        <c:v>9. Sucre</c:v>
                      </c:pt>
                      <c:pt idx="3">
                        <c:v>8. Autres</c:v>
                      </c:pt>
                      <c:pt idx="4">
                        <c:v>7. Céréales</c:v>
                      </c:pt>
                      <c:pt idx="5">
                        <c:v>6. Pêche et aquaculture</c:v>
                      </c:pt>
                      <c:pt idx="6">
                        <c:v>5. Fruits et légumes</c:v>
                      </c:pt>
                      <c:pt idx="7">
                        <c:v>4. Viande et produits carnés</c:v>
                      </c:pt>
                      <c:pt idx="8">
                        <c:v>3. Laits et produits laitiers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3832</c:v>
                      </c:pt>
                      <c:pt idx="1">
                        <c:v>-7076017</c:v>
                      </c:pt>
                      <c:pt idx="2">
                        <c:v>-2254690</c:v>
                      </c:pt>
                      <c:pt idx="3">
                        <c:v>-3203703</c:v>
                      </c:pt>
                      <c:pt idx="4">
                        <c:v>-531671</c:v>
                      </c:pt>
                      <c:pt idx="5">
                        <c:v>-9192103</c:v>
                      </c:pt>
                      <c:pt idx="6">
                        <c:v>-8055324</c:v>
                      </c:pt>
                      <c:pt idx="7">
                        <c:v>-7911914</c:v>
                      </c:pt>
                      <c:pt idx="8">
                        <c:v>-49524440</c:v>
                      </c:pt>
                      <c:pt idx="9">
                        <c:v>-26244530</c:v>
                      </c:pt>
                      <c:pt idx="10">
                        <c:v>-968035010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E84B-46FF-A2FB-FD94467140F4}"/>
                  </c:ext>
                </c:extLst>
              </c15:ser>
            </c15:filteredBarSeries>
          </c:ext>
        </c:extLst>
      </c:barChart>
      <c:catAx>
        <c:axId val="45650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508408"/>
        <c:crosses val="autoZero"/>
        <c:auto val="1"/>
        <c:lblAlgn val="ctr"/>
        <c:lblOffset val="100"/>
        <c:noMultiLvlLbl val="0"/>
      </c:catAx>
      <c:valAx>
        <c:axId val="456508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650331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TBB'!$J$48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Autres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Oléagineux</c:v>
                </c:pt>
                <c:pt idx="10">
                  <c:v>Animaux vivants et génétique</c:v>
                </c:pt>
              </c:strCache>
              <c:extLst/>
            </c:strRef>
          </c:cat>
          <c:val>
            <c:numRef>
              <c:f>'Import. TBB'!$J$49:$J$60</c:f>
              <c:numCache>
                <c:formatCode>0</c:formatCode>
                <c:ptCount val="11"/>
                <c:pt idx="0">
                  <c:v>1307497384</c:v>
                </c:pt>
                <c:pt idx="1">
                  <c:v>37179575</c:v>
                </c:pt>
                <c:pt idx="2">
                  <c:v>50347752</c:v>
                </c:pt>
                <c:pt idx="3">
                  <c:v>17239775</c:v>
                </c:pt>
                <c:pt idx="4">
                  <c:v>5492255</c:v>
                </c:pt>
                <c:pt idx="5">
                  <c:v>8086929</c:v>
                </c:pt>
                <c:pt idx="6">
                  <c:v>7422192</c:v>
                </c:pt>
                <c:pt idx="7">
                  <c:v>8412373</c:v>
                </c:pt>
                <c:pt idx="8">
                  <c:v>2173032</c:v>
                </c:pt>
                <c:pt idx="9">
                  <c:v>1654836</c:v>
                </c:pt>
                <c:pt idx="10">
                  <c:v>47754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F69-4213-9AB4-1969B9A3D52C}"/>
            </c:ext>
          </c:extLst>
        </c:ser>
        <c:ser>
          <c:idx val="1"/>
          <c:order val="1"/>
          <c:tx>
            <c:strRef>
              <c:f>'Import. TBB'!$K$48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Autres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Oléagineux</c:v>
                </c:pt>
                <c:pt idx="10">
                  <c:v>Animaux vivants et génétique</c:v>
                </c:pt>
              </c:strCache>
              <c:extLst/>
            </c:strRef>
          </c:cat>
          <c:val>
            <c:numRef>
              <c:f>'Import. TBB'!$K$49:$K$60</c:f>
              <c:numCache>
                <c:formatCode>0</c:formatCode>
                <c:ptCount val="11"/>
                <c:pt idx="0">
                  <c:v>1431345005</c:v>
                </c:pt>
                <c:pt idx="1">
                  <c:v>49009403</c:v>
                </c:pt>
                <c:pt idx="2">
                  <c:v>48427008</c:v>
                </c:pt>
                <c:pt idx="3">
                  <c:v>22343692</c:v>
                </c:pt>
                <c:pt idx="4">
                  <c:v>7729919</c:v>
                </c:pt>
                <c:pt idx="5">
                  <c:v>7499959</c:v>
                </c:pt>
                <c:pt idx="6">
                  <c:v>14972659</c:v>
                </c:pt>
                <c:pt idx="7">
                  <c:v>11925494</c:v>
                </c:pt>
                <c:pt idx="8">
                  <c:v>2843080</c:v>
                </c:pt>
                <c:pt idx="9">
                  <c:v>1003571</c:v>
                </c:pt>
                <c:pt idx="10">
                  <c:v>123783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F69-4213-9AB4-1969B9A3D52C}"/>
            </c:ext>
          </c:extLst>
        </c:ser>
        <c:ser>
          <c:idx val="2"/>
          <c:order val="2"/>
          <c:tx>
            <c:strRef>
              <c:f>'Import. TBB'!$L$48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Autres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Oléagineux</c:v>
                </c:pt>
                <c:pt idx="10">
                  <c:v>Animaux vivants et génétique</c:v>
                </c:pt>
              </c:strCache>
              <c:extLst/>
            </c:strRef>
          </c:cat>
          <c:val>
            <c:numRef>
              <c:f>'Import. TBB'!$L$49:$L$60</c:f>
              <c:numCache>
                <c:formatCode>0</c:formatCode>
                <c:ptCount val="11"/>
                <c:pt idx="0">
                  <c:v>1486642245</c:v>
                </c:pt>
                <c:pt idx="1">
                  <c:v>54562340</c:v>
                </c:pt>
                <c:pt idx="2">
                  <c:v>43343923</c:v>
                </c:pt>
                <c:pt idx="3">
                  <c:v>21756328</c:v>
                </c:pt>
                <c:pt idx="4">
                  <c:v>8085756</c:v>
                </c:pt>
                <c:pt idx="5">
                  <c:v>9029225</c:v>
                </c:pt>
                <c:pt idx="6">
                  <c:v>8497934</c:v>
                </c:pt>
                <c:pt idx="7">
                  <c:v>10729769</c:v>
                </c:pt>
                <c:pt idx="8">
                  <c:v>2266837</c:v>
                </c:pt>
                <c:pt idx="9">
                  <c:v>542375</c:v>
                </c:pt>
                <c:pt idx="10">
                  <c:v>177380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F69-4213-9AB4-1969B9A3D52C}"/>
            </c:ext>
          </c:extLst>
        </c:ser>
        <c:ser>
          <c:idx val="3"/>
          <c:order val="3"/>
          <c:tx>
            <c:strRef>
              <c:f>'Import. TBB'!$M$48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Autres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Oléagineux</c:v>
                </c:pt>
                <c:pt idx="10">
                  <c:v>Animaux vivants et génétique</c:v>
                </c:pt>
              </c:strCache>
              <c:extLst/>
            </c:strRef>
          </c:cat>
          <c:val>
            <c:numRef>
              <c:f>'Import. TBB'!$M$49:$M$60</c:f>
              <c:numCache>
                <c:formatCode>0</c:formatCode>
                <c:ptCount val="11"/>
                <c:pt idx="0">
                  <c:v>1169540609</c:v>
                </c:pt>
                <c:pt idx="1">
                  <c:v>59575607</c:v>
                </c:pt>
                <c:pt idx="2">
                  <c:v>32914860</c:v>
                </c:pt>
                <c:pt idx="3">
                  <c:v>18506776</c:v>
                </c:pt>
                <c:pt idx="4">
                  <c:v>8873722</c:v>
                </c:pt>
                <c:pt idx="5">
                  <c:v>8530835</c:v>
                </c:pt>
                <c:pt idx="6">
                  <c:v>8364713</c:v>
                </c:pt>
                <c:pt idx="7">
                  <c:v>8035302</c:v>
                </c:pt>
                <c:pt idx="8">
                  <c:v>2058944</c:v>
                </c:pt>
                <c:pt idx="9">
                  <c:v>588900</c:v>
                </c:pt>
                <c:pt idx="10">
                  <c:v>213564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F69-4213-9AB4-1969B9A3D5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494352"/>
        <c:axId val="168496704"/>
      </c:barChart>
      <c:catAx>
        <c:axId val="16849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8496704"/>
        <c:crosses val="autoZero"/>
        <c:auto val="1"/>
        <c:lblAlgn val="ctr"/>
        <c:lblOffset val="100"/>
        <c:noMultiLvlLbl val="0"/>
      </c:catAx>
      <c:valAx>
        <c:axId val="16849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849435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Singapour</c:v>
                </c:pt>
              </c:strCache>
              <c:extLst/>
            </c:strRef>
          </c:cat>
          <c:val>
            <c:numRef>
              <c:f>'Export. françaises'!$J$5:$J$16</c:f>
              <c:numCache>
                <c:formatCode>0</c:formatCode>
                <c:ptCount val="11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  <c:pt idx="10">
                  <c:v>1047238866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C1B1-4B24-A11D-245D29A0D4C0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Singapour</c:v>
                </c:pt>
              </c:strCache>
              <c:extLst/>
            </c:strRef>
          </c:cat>
          <c:val>
            <c:numRef>
              <c:f>'Export. françaises'!$K$5:$K$16</c:f>
              <c:numCache>
                <c:formatCode>0</c:formatCode>
                <c:ptCount val="11"/>
                <c:pt idx="0">
                  <c:v>9104171817</c:v>
                </c:pt>
                <c:pt idx="1">
                  <c:v>8351667487</c:v>
                </c:pt>
                <c:pt idx="2">
                  <c:v>6969101909</c:v>
                </c:pt>
                <c:pt idx="3">
                  <c:v>6720041459</c:v>
                </c:pt>
                <c:pt idx="4">
                  <c:v>5960368389</c:v>
                </c:pt>
                <c:pt idx="5">
                  <c:v>6647644537</c:v>
                </c:pt>
                <c:pt idx="6">
                  <c:v>5838107666</c:v>
                </c:pt>
                <c:pt idx="7">
                  <c:v>3532789502</c:v>
                </c:pt>
                <c:pt idx="8">
                  <c:v>2236296621</c:v>
                </c:pt>
                <c:pt idx="9">
                  <c:v>1336701264</c:v>
                </c:pt>
                <c:pt idx="10">
                  <c:v>1130211236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C1B1-4B24-A11D-245D29A0D4C0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Singapour</c:v>
                </c:pt>
              </c:strCache>
              <c:extLst/>
            </c:strRef>
          </c:cat>
          <c:val>
            <c:numRef>
              <c:f>'Export. françaises'!$L$5:$L$16</c:f>
              <c:numCache>
                <c:formatCode>0</c:formatCode>
                <c:ptCount val="11"/>
                <c:pt idx="0">
                  <c:v>9084604612</c:v>
                </c:pt>
                <c:pt idx="1">
                  <c:v>8780594206</c:v>
                </c:pt>
                <c:pt idx="2">
                  <c:v>7182747231</c:v>
                </c:pt>
                <c:pt idx="3">
                  <c:v>6927932555</c:v>
                </c:pt>
                <c:pt idx="4">
                  <c:v>6286041163</c:v>
                </c:pt>
                <c:pt idx="5">
                  <c:v>5423403769</c:v>
                </c:pt>
                <c:pt idx="6">
                  <c:v>5372564682</c:v>
                </c:pt>
                <c:pt idx="7">
                  <c:v>3716337885</c:v>
                </c:pt>
                <c:pt idx="8">
                  <c:v>2286559106</c:v>
                </c:pt>
                <c:pt idx="9">
                  <c:v>1476916257</c:v>
                </c:pt>
                <c:pt idx="10">
                  <c:v>1310595713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C1B1-4B24-A11D-245D29A0D4C0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Singapour</c:v>
                </c:pt>
              </c:strCache>
              <c:extLst/>
            </c:strRef>
          </c:cat>
          <c:val>
            <c:numRef>
              <c:f>'Export. françaises'!$M$5:$M$16</c:f>
              <c:numCache>
                <c:formatCode>0</c:formatCode>
                <c:ptCount val="11"/>
                <c:pt idx="0">
                  <c:v>9204542284</c:v>
                </c:pt>
                <c:pt idx="1">
                  <c:v>8700611121</c:v>
                </c:pt>
                <c:pt idx="2">
                  <c:v>7094157933</c:v>
                </c:pt>
                <c:pt idx="3">
                  <c:v>7069773801</c:v>
                </c:pt>
                <c:pt idx="4">
                  <c:v>6434287206</c:v>
                </c:pt>
                <c:pt idx="5">
                  <c:v>5738385657</c:v>
                </c:pt>
                <c:pt idx="6">
                  <c:v>5422593417</c:v>
                </c:pt>
                <c:pt idx="7">
                  <c:v>2969802449</c:v>
                </c:pt>
                <c:pt idx="8">
                  <c:v>2223832274</c:v>
                </c:pt>
                <c:pt idx="9">
                  <c:v>1682409484</c:v>
                </c:pt>
                <c:pt idx="10">
                  <c:v>1014814728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C1B1-4B24-A11D-245D29A0D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760304"/>
        <c:axId val="454764224"/>
      </c:barChart>
      <c:catAx>
        <c:axId val="45476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64224"/>
        <c:crosses val="autoZero"/>
        <c:auto val="1"/>
        <c:lblAlgn val="ctr"/>
        <c:lblOffset val="100"/>
        <c:noMultiLvlLbl val="0"/>
      </c:catAx>
      <c:valAx>
        <c:axId val="45476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6030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53315374496665"/>
          <c:y val="0.14472796006599969"/>
          <c:w val="0.65470508571750063"/>
          <c:h val="0.816644875623968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AE-4079-BADF-3BC28E70C107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AE-4079-BADF-3BC28E70C107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AE-4079-BADF-3BC28E70C107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AE-4079-BADF-3BC28E70C107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AE-4079-BADF-3BC28E70C107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EAE-4079-BADF-3BC28E70C107}"/>
              </c:ext>
            </c:extLst>
          </c:dPt>
          <c:dPt>
            <c:idx val="6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EAE-4079-BADF-3BC28E70C107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EAE-4079-BADF-3BC28E70C107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EAE-4079-BADF-3BC28E70C107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EAE-4079-BADF-3BC28E70C107}"/>
              </c:ext>
            </c:extLst>
          </c:dPt>
          <c:dPt>
            <c:idx val="1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EAE-4079-BADF-3BC28E70C107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EAE-4079-BADF-3BC28E70C107}"/>
                </c:ext>
              </c:extLst>
            </c:dLbl>
            <c:dLbl>
              <c:idx val="1"/>
              <c:layout>
                <c:manualLayout>
                  <c:x val="-0.18419701629690752"/>
                  <c:y val="-7.93393763445351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EAE-4079-BADF-3BC28E70C107}"/>
                </c:ext>
              </c:extLst>
            </c:dLbl>
            <c:dLbl>
              <c:idx val="2"/>
              <c:layout>
                <c:manualLayout>
                  <c:x val="-8.6046861311521963E-2"/>
                  <c:y val="-9.5935378767309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EAE-4079-BADF-3BC28E70C107}"/>
                </c:ext>
              </c:extLst>
            </c:dLbl>
            <c:dLbl>
              <c:idx val="3"/>
              <c:layout>
                <c:manualLayout>
                  <c:x val="0.17071934919533516"/>
                  <c:y val="-0.150744167589131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EAE-4079-BADF-3BC28E70C107}"/>
                </c:ext>
              </c:extLst>
            </c:dLbl>
            <c:dLbl>
              <c:idx val="4"/>
              <c:layout>
                <c:manualLayout>
                  <c:x val="0.1505227742785879"/>
                  <c:y val="-1.66605401115311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EAE-4079-BADF-3BC28E70C107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EAE-4079-BADF-3BC28E70C107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EAE-4079-BADF-3BC28E70C107}"/>
                </c:ext>
              </c:extLst>
            </c:dLbl>
            <c:dLbl>
              <c:idx val="7"/>
              <c:layout>
                <c:manualLayout>
                  <c:x val="-0.24885929349704361"/>
                  <c:y val="-1.90194030785939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EAE-4079-BADF-3BC28E70C107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EAE-4079-BADF-3BC28E70C107}"/>
                </c:ext>
              </c:extLst>
            </c:dLbl>
            <c:dLbl>
              <c:idx val="9"/>
              <c:layout>
                <c:manualLayout>
                  <c:x val="-2.8865023401855538E-2"/>
                  <c:y val="-2.551640593997368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EAE-4079-BADF-3BC28E70C107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EAE-4079-BADF-3BC28E70C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Viande et produits carnés</c:v>
                </c:pt>
                <c:pt idx="1">
                  <c:v>Autres</c:v>
                </c:pt>
                <c:pt idx="2">
                  <c:v>Vins et spiritueux</c:v>
                </c:pt>
                <c:pt idx="3">
                  <c:v>Produits d'épicerie</c:v>
                </c:pt>
                <c:pt idx="4">
                  <c:v>Fruits et légumes</c:v>
                </c:pt>
                <c:pt idx="5">
                  <c:v>Pêche et aquaculture</c:v>
                </c:pt>
                <c:pt idx="6">
                  <c:v>Laits et produits laitiers</c:v>
                </c:pt>
                <c:pt idx="7">
                  <c:v>Céréales</c:v>
                </c:pt>
                <c:pt idx="8">
                  <c:v>Oléagineux</c:v>
                </c:pt>
                <c:pt idx="9">
                  <c:v>Sucre</c:v>
                </c:pt>
                <c:pt idx="10">
                  <c:v>Animaux vivants et génétique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0.21099363487251196</c:v>
                </c:pt>
                <c:pt idx="1">
                  <c:v>0.17408223625273631</c:v>
                </c:pt>
                <c:pt idx="2">
                  <c:v>0.16149199576095599</c:v>
                </c:pt>
                <c:pt idx="3">
                  <c:v>0.14794767121531402</c:v>
                </c:pt>
                <c:pt idx="4">
                  <c:v>0.10159900245391694</c:v>
                </c:pt>
                <c:pt idx="5">
                  <c:v>7.1625035580523091E-2</c:v>
                </c:pt>
                <c:pt idx="6">
                  <c:v>5.3799352678193947E-2</c:v>
                </c:pt>
                <c:pt idx="7">
                  <c:v>3.2970943841612296E-2</c:v>
                </c:pt>
                <c:pt idx="8">
                  <c:v>1.8843124431536851E-2</c:v>
                </c:pt>
                <c:pt idx="9">
                  <c:v>1.4580812007542493E-2</c:v>
                </c:pt>
                <c:pt idx="10">
                  <c:v>1.2066190905156116E-2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EAE-4079-BADF-3BC28E70C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98455744972089"/>
          <c:y val="0.14472796006599969"/>
          <c:w val="0.65945029364828522"/>
          <c:h val="0.816644875623968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62-4142-863B-86A3E8ADDDED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62-4142-863B-86A3E8ADDDED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62-4142-863B-86A3E8ADDDED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662-4142-863B-86A3E8ADDDED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662-4142-863B-86A3E8ADDDED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662-4142-863B-86A3E8ADDDED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662-4142-863B-86A3E8ADDDED}"/>
              </c:ext>
            </c:extLst>
          </c:dPt>
          <c:dPt>
            <c:idx val="7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662-4142-863B-86A3E8ADDDED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662-4142-863B-86A3E8ADDDE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662-4142-863B-86A3E8ADDDE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4662-4142-863B-86A3E8ADDDED}"/>
              </c:ext>
            </c:extLst>
          </c:dPt>
          <c:dLbls>
            <c:dLbl>
              <c:idx val="0"/>
              <c:layout>
                <c:manualLayout>
                  <c:x val="-0.2827361928299964"/>
                  <c:y val="-8.55437665782493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4485247761840465"/>
                      <c:h val="0.362068965517241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662-4142-863B-86A3E8ADDDED}"/>
                </c:ext>
              </c:extLst>
            </c:dLbl>
            <c:dLbl>
              <c:idx val="1"/>
              <c:layout>
                <c:manualLayout>
                  <c:x val="-5.6342657915854452E-2"/>
                  <c:y val="6.56985317153658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662-4142-863B-86A3E8ADDDED}"/>
                </c:ext>
              </c:extLst>
            </c:dLbl>
            <c:dLbl>
              <c:idx val="2"/>
              <c:layout>
                <c:manualLayout>
                  <c:x val="-8.1604718764993089E-2"/>
                  <c:y val="-1.39490361471635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662-4142-863B-86A3E8ADDDED}"/>
                </c:ext>
              </c:extLst>
            </c:dLbl>
            <c:dLbl>
              <c:idx val="3"/>
              <c:layout>
                <c:manualLayout>
                  <c:x val="-5.1729179013913586E-2"/>
                  <c:y val="-4.550368331118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662-4142-863B-86A3E8ADDDED}"/>
                </c:ext>
              </c:extLst>
            </c:dLbl>
            <c:dLbl>
              <c:idx val="4"/>
              <c:layout>
                <c:manualLayout>
                  <c:x val="1.9274875586788212E-2"/>
                  <c:y val="-1.0136981915689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662-4142-863B-86A3E8ADDDED}"/>
                </c:ext>
              </c:extLst>
            </c:dLbl>
            <c:dLbl>
              <c:idx val="5"/>
              <c:layout>
                <c:manualLayout>
                  <c:x val="0.20424801738492365"/>
                  <c:y val="1.20029045520201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662-4142-863B-86A3E8ADDDE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662-4142-863B-86A3E8ADDDE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662-4142-863B-86A3E8ADDDE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662-4142-863B-86A3E8ADDDE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662-4142-863B-86A3E8ADDDE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662-4142-863B-86A3E8ADDD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Autres</c:v>
                </c:pt>
                <c:pt idx="4">
                  <c:v>Céréales</c:v>
                </c:pt>
                <c:pt idx="5">
                  <c:v>Viande et produits carnés</c:v>
                </c:pt>
                <c:pt idx="6">
                  <c:v>Fruits et légumes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Oléagineux</c:v>
                </c:pt>
                <c:pt idx="10">
                  <c:v>Animaux vivants et génétique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0.88789645267893247</c:v>
                </c:pt>
                <c:pt idx="1">
                  <c:v>4.5228844312403156E-2</c:v>
                </c:pt>
                <c:pt idx="2">
                  <c:v>2.498843324423948E-2</c:v>
                </c:pt>
                <c:pt idx="3">
                  <c:v>1.4050047201844192E-2</c:v>
                </c:pt>
                <c:pt idx="4">
                  <c:v>6.7367872694867681E-3</c:v>
                </c:pt>
                <c:pt idx="5">
                  <c:v>6.476472964342601E-3</c:v>
                </c:pt>
                <c:pt idx="6">
                  <c:v>6.3503558091306525E-3</c:v>
                </c:pt>
                <c:pt idx="7">
                  <c:v>6.1002722668212469E-3</c:v>
                </c:pt>
                <c:pt idx="8">
                  <c:v>1.563117227222823E-3</c:v>
                </c:pt>
                <c:pt idx="9">
                  <c:v>4.4708342485833539E-4</c:v>
                </c:pt>
                <c:pt idx="10">
                  <c:v>1.6213435990226785E-4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4662-4142-863B-86A3E8ADDD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E7-46FB-AA8C-985C4AFE9EE1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E7-46FB-AA8C-985C4AFE9EE1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FE7-46FB-AA8C-985C4AFE9EE1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FE7-46FB-AA8C-985C4AFE9EE1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13354705517</c:v>
                </c:pt>
                <c:pt idx="1">
                  <c:v>16455897448</c:v>
                </c:pt>
                <c:pt idx="2">
                  <c:v>15778676479</c:v>
                </c:pt>
                <c:pt idx="3">
                  <c:v>15582802102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E7-46FB-AA8C-985C4AFE9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53645584"/>
        <c:axId val="453160792"/>
      </c:barChart>
      <c:catAx>
        <c:axId val="45364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160792"/>
        <c:crosses val="autoZero"/>
        <c:auto val="1"/>
        <c:lblAlgn val="ctr"/>
        <c:lblOffset val="100"/>
        <c:noMultiLvlLbl val="0"/>
      </c:catAx>
      <c:valAx>
        <c:axId val="453160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64558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4F-45A6-ABDA-9C14B04D917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44F-45A6-ABDA-9C14B04D917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44F-45A6-ABDA-9C14B04D917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44F-45A6-ABDA-9C14B04D917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44F-45A6-ABDA-9C14B04D917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44F-45A6-ABDA-9C14B04D917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44F-45A6-ABDA-9C14B04D9176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44F-45A6-ABDA-9C14B04D917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44F-45A6-ABDA-9C14B04D917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44F-45A6-ABDA-9C14B04D9176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44F-45A6-ABDA-9C14B04D91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IAA'!$C$66:$C$78</c:f>
              <c:strCache>
                <c:ptCount val="11"/>
                <c:pt idx="0">
                  <c:v>Union européenne</c:v>
                </c:pt>
                <c:pt idx="1">
                  <c:v>Malaisie</c:v>
                </c:pt>
                <c:pt idx="2">
                  <c:v>Chine</c:v>
                </c:pt>
                <c:pt idx="3">
                  <c:v>France</c:v>
                </c:pt>
                <c:pt idx="4">
                  <c:v>Australie</c:v>
                </c:pt>
                <c:pt idx="5">
                  <c:v>Indonésie</c:v>
                </c:pt>
                <c:pt idx="6">
                  <c:v>Thaïlande</c:v>
                </c:pt>
                <c:pt idx="7">
                  <c:v>États-Unis</c:v>
                </c:pt>
                <c:pt idx="8">
                  <c:v>Royaume-Uni</c:v>
                </c:pt>
                <c:pt idx="9">
                  <c:v>Brésil</c:v>
                </c:pt>
                <c:pt idx="10">
                  <c:v>Nouvelle-Zélande</c:v>
                </c:pt>
              </c:strCache>
              <c:extLst/>
            </c:strRef>
          </c:cat>
          <c:val>
            <c:numRef>
              <c:f>'Import. IAA'!$M$66:$M$78</c:f>
              <c:numCache>
                <c:formatCode>0%</c:formatCode>
                <c:ptCount val="11"/>
                <c:pt idx="0">
                  <c:v>0.20231948787922815</c:v>
                </c:pt>
                <c:pt idx="1">
                  <c:v>0.16919130704108842</c:v>
                </c:pt>
                <c:pt idx="2">
                  <c:v>0.1109574383786909</c:v>
                </c:pt>
                <c:pt idx="3">
                  <c:v>8.4529330628599936E-2</c:v>
                </c:pt>
                <c:pt idx="4">
                  <c:v>6.4696243679473256E-2</c:v>
                </c:pt>
                <c:pt idx="5">
                  <c:v>6.4454763041050911E-2</c:v>
                </c:pt>
                <c:pt idx="6">
                  <c:v>5.0914586529862353E-2</c:v>
                </c:pt>
                <c:pt idx="7">
                  <c:v>4.8358077903285689E-2</c:v>
                </c:pt>
                <c:pt idx="8">
                  <c:v>4.7884109810021384E-2</c:v>
                </c:pt>
                <c:pt idx="9">
                  <c:v>4.1991639482864045E-2</c:v>
                </c:pt>
                <c:pt idx="10">
                  <c:v>3.0062511089701573E-2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6-D44F-45A6-ABDA-9C14B04D91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8278592"/>
        <c:axId val="168073104"/>
      </c:barChart>
      <c:catAx>
        <c:axId val="1682785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8073104"/>
        <c:crosses val="autoZero"/>
        <c:auto val="1"/>
        <c:lblAlgn val="ctr"/>
        <c:lblOffset val="100"/>
        <c:noMultiLvlLbl val="0"/>
      </c:catAx>
      <c:valAx>
        <c:axId val="168073104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crossAx val="16827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22-441A-AC0F-E30C2B3135F6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22-441A-AC0F-E30C2B3135F6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22-441A-AC0F-E30C2B3135F6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022-441A-AC0F-E30C2B3135F6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022-441A-AC0F-E30C2B3135F6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022-441A-AC0F-E30C2B3135F6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022-441A-AC0F-E30C2B3135F6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022-441A-AC0F-E30C2B3135F6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022-441A-AC0F-E30C2B3135F6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022-441A-AC0F-E30C2B3135F6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022-441A-AC0F-E30C2B3135F6}"/>
              </c:ext>
            </c:extLst>
          </c:dPt>
          <c:dLbls>
            <c:dLbl>
              <c:idx val="0"/>
              <c:layout>
                <c:manualLayout>
                  <c:x val="-0.23526909154766593"/>
                  <c:y val="0.152501700333918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74353295139409"/>
                      <c:h val="0.3485753150489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022-441A-AC0F-E30C2B3135F6}"/>
                </c:ext>
              </c:extLst>
            </c:dLbl>
            <c:dLbl>
              <c:idx val="1"/>
              <c:layout>
                <c:manualLayout>
                  <c:x val="-0.11602317621311733"/>
                  <c:y val="-7.26395275624265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749787849135359"/>
                      <c:h val="0.185616355263569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022-441A-AC0F-E30C2B3135F6}"/>
                </c:ext>
              </c:extLst>
            </c:dLbl>
            <c:dLbl>
              <c:idx val="2"/>
              <c:layout>
                <c:manualLayout>
                  <c:x val="-0.15147470227823637"/>
                  <c:y val="-0.152090546143412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47949039129146"/>
                      <c:h val="0.185616355263569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022-441A-AC0F-E30C2B3135F6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022-441A-AC0F-E30C2B3135F6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022-441A-AC0F-E30C2B3135F6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022-441A-AC0F-E30C2B3135F6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022-441A-AC0F-E30C2B3135F6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022-441A-AC0F-E30C2B3135F6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022-441A-AC0F-E30C2B3135F6}"/>
                </c:ext>
              </c:extLst>
            </c:dLbl>
            <c:dLbl>
              <c:idx val="9"/>
              <c:layout>
                <c:manualLayout>
                  <c:x val="0.17725763032559574"/>
                  <c:y val="-0.187917226811644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E022-441A-AC0F-E30C2B3135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TBB'!$C$34:$C$44</c:f>
              <c:strCache>
                <c:ptCount val="11"/>
                <c:pt idx="0">
                  <c:v>Viande et produits carnés</c:v>
                </c:pt>
                <c:pt idx="1">
                  <c:v>Vins et spiritueux</c:v>
                </c:pt>
                <c:pt idx="2">
                  <c:v>Produits d'épicerie</c:v>
                </c:pt>
                <c:pt idx="3">
                  <c:v>Fruits et légumes</c:v>
                </c:pt>
                <c:pt idx="4">
                  <c:v>Pêche et aquaculture</c:v>
                </c:pt>
                <c:pt idx="5">
                  <c:v>Laits et produits laitiers</c:v>
                </c:pt>
                <c:pt idx="6">
                  <c:v>Céréales</c:v>
                </c:pt>
                <c:pt idx="7">
                  <c:v>Oléagineux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0.21099363487251196</c:v>
                </c:pt>
                <c:pt idx="1">
                  <c:v>0.16149199576095599</c:v>
                </c:pt>
                <c:pt idx="2">
                  <c:v>0.14794767121531402</c:v>
                </c:pt>
                <c:pt idx="3">
                  <c:v>0.10159900245391694</c:v>
                </c:pt>
                <c:pt idx="4">
                  <c:v>7.1625035580523091E-2</c:v>
                </c:pt>
                <c:pt idx="5">
                  <c:v>5.3799352678193947E-2</c:v>
                </c:pt>
                <c:pt idx="6">
                  <c:v>3.2970943841612296E-2</c:v>
                </c:pt>
                <c:pt idx="7">
                  <c:v>1.8843124431536851E-2</c:v>
                </c:pt>
                <c:pt idx="8">
                  <c:v>1.4580812007542493E-2</c:v>
                </c:pt>
                <c:pt idx="9">
                  <c:v>1.2066190905156116E-2</c:v>
                </c:pt>
                <c:pt idx="10">
                  <c:v>0.17408223625273631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022-441A-AC0F-E30C2B3135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36-4F55-B2F1-D07F7D78ACDB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-11069160707</c:v>
                </c:pt>
                <c:pt idx="1">
                  <c:v>-10816241769</c:v>
                </c:pt>
                <c:pt idx="2">
                  <c:v>-11076857795</c:v>
                </c:pt>
                <c:pt idx="3">
                  <c:v>-11300740981</c:v>
                </c:pt>
                <c:pt idx="4">
                  <c:v>-11861426182</c:v>
                </c:pt>
                <c:pt idx="5">
                  <c:v>-11812935121</c:v>
                </c:pt>
                <c:pt idx="6">
                  <c:v>-13354705517</c:v>
                </c:pt>
                <c:pt idx="7">
                  <c:v>-16455897448</c:v>
                </c:pt>
                <c:pt idx="8">
                  <c:v>-15778676479</c:v>
                </c:pt>
                <c:pt idx="9">
                  <c:v>-15582802102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36-4F55-B2F1-D07F7D78ACDB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9293305406</c:v>
                </c:pt>
                <c:pt idx="1">
                  <c:v>8959254050</c:v>
                </c:pt>
                <c:pt idx="2">
                  <c:v>8766132281</c:v>
                </c:pt>
                <c:pt idx="3">
                  <c:v>11384213748</c:v>
                </c:pt>
                <c:pt idx="4">
                  <c:v>12365810531</c:v>
                </c:pt>
                <c:pt idx="5">
                  <c:v>11307361135</c:v>
                </c:pt>
                <c:pt idx="6">
                  <c:v>12253501869</c:v>
                </c:pt>
                <c:pt idx="7">
                  <c:v>14042128724</c:v>
                </c:pt>
                <c:pt idx="8">
                  <c:v>12691606192</c:v>
                </c:pt>
                <c:pt idx="9">
                  <c:v>13041496986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36-4F55-B2F1-D07F7D78A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4759912"/>
        <c:axId val="454758344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036-4F55-B2F1-D07F7D78ACDB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C036-4F55-B2F1-D07F7D78ACDB}"/>
              </c:ext>
            </c:extLst>
          </c:dPt>
          <c:val>
            <c:numRef>
              <c:f>'Balance commerciale IAA'!$D$7:$M$7</c:f>
              <c:numCache>
                <c:formatCode>0</c:formatCode>
                <c:ptCount val="10"/>
                <c:pt idx="0">
                  <c:v>-1775855301</c:v>
                </c:pt>
                <c:pt idx="1">
                  <c:v>-1856987719</c:v>
                </c:pt>
                <c:pt idx="2">
                  <c:v>-2310725514</c:v>
                </c:pt>
                <c:pt idx="3">
                  <c:v>83472767</c:v>
                </c:pt>
                <c:pt idx="4">
                  <c:v>504384349</c:v>
                </c:pt>
                <c:pt idx="5">
                  <c:v>-505573986</c:v>
                </c:pt>
                <c:pt idx="6">
                  <c:v>-1101203648</c:v>
                </c:pt>
                <c:pt idx="7">
                  <c:v>-2413768724</c:v>
                </c:pt>
                <c:pt idx="8">
                  <c:v>-3087070287</c:v>
                </c:pt>
                <c:pt idx="9">
                  <c:v>-2541305116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036-4F55-B2F1-D07F7D78A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759912"/>
        <c:axId val="454758344"/>
      </c:lineChart>
      <c:catAx>
        <c:axId val="454759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58344"/>
        <c:crosses val="autoZero"/>
        <c:auto val="1"/>
        <c:lblAlgn val="ctr"/>
        <c:lblOffset val="100"/>
        <c:noMultiLvlLbl val="0"/>
      </c:catAx>
      <c:valAx>
        <c:axId val="454758344"/>
        <c:scaling>
          <c:orientation val="minMax"/>
          <c:max val="1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5991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Vins et spiritueux</c:v>
                </c:pt>
                <c:pt idx="2">
                  <c:v>9. Sucre</c:v>
                </c:pt>
                <c:pt idx="3">
                  <c:v>8. Animaux vivants et génétique</c:v>
                </c:pt>
                <c:pt idx="4">
                  <c:v>7. Oléagineux</c:v>
                </c:pt>
                <c:pt idx="5">
                  <c:v>6. Céréales</c:v>
                </c:pt>
                <c:pt idx="6">
                  <c:v>5. Produits d'épicerie</c:v>
                </c:pt>
                <c:pt idx="7">
                  <c:v>4. Laits et produits laitiers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4847280043</c:v>
                </c:pt>
                <c:pt idx="1">
                  <c:v>59962941</c:v>
                </c:pt>
                <c:pt idx="2">
                  <c:v>-165901597</c:v>
                </c:pt>
                <c:pt idx="3">
                  <c:v>-180027685</c:v>
                </c:pt>
                <c:pt idx="4">
                  <c:v>-174582625</c:v>
                </c:pt>
                <c:pt idx="5">
                  <c:v>-200506766</c:v>
                </c:pt>
                <c:pt idx="6">
                  <c:v>-441375061</c:v>
                </c:pt>
                <c:pt idx="7">
                  <c:v>-453277945</c:v>
                </c:pt>
                <c:pt idx="8">
                  <c:v>-699469069</c:v>
                </c:pt>
                <c:pt idx="9">
                  <c:v>-1241725189</c:v>
                </c:pt>
                <c:pt idx="10">
                  <c:v>-2451580693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F2-43DA-A154-96B431C038B9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Vins et spiritueux</c:v>
                </c:pt>
                <c:pt idx="2">
                  <c:v>9. Sucre</c:v>
                </c:pt>
                <c:pt idx="3">
                  <c:v>8. Animaux vivants et génétique</c:v>
                </c:pt>
                <c:pt idx="4">
                  <c:v>7. Oléagineux</c:v>
                </c:pt>
                <c:pt idx="5">
                  <c:v>6. Céréales</c:v>
                </c:pt>
                <c:pt idx="6">
                  <c:v>5. Produits d'épicerie</c:v>
                </c:pt>
                <c:pt idx="7">
                  <c:v>4. Laits et produits laitiers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5742704325</c:v>
                </c:pt>
                <c:pt idx="1">
                  <c:v>-367995813</c:v>
                </c:pt>
                <c:pt idx="2">
                  <c:v>-204103294</c:v>
                </c:pt>
                <c:pt idx="3">
                  <c:v>-172065649</c:v>
                </c:pt>
                <c:pt idx="4">
                  <c:v>-218901500</c:v>
                </c:pt>
                <c:pt idx="5">
                  <c:v>-263735187</c:v>
                </c:pt>
                <c:pt idx="6">
                  <c:v>-520690053</c:v>
                </c:pt>
                <c:pt idx="7">
                  <c:v>-606457248</c:v>
                </c:pt>
                <c:pt idx="8">
                  <c:v>-945778308</c:v>
                </c:pt>
                <c:pt idx="9">
                  <c:v>-1396277650</c:v>
                </c:pt>
                <c:pt idx="10">
                  <c:v>-3460468347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F2-43DA-A154-96B431C038B9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Vins et spiritueux</c:v>
                </c:pt>
                <c:pt idx="2">
                  <c:v>9. Sucre</c:v>
                </c:pt>
                <c:pt idx="3">
                  <c:v>8. Animaux vivants et génétique</c:v>
                </c:pt>
                <c:pt idx="4">
                  <c:v>7. Oléagineux</c:v>
                </c:pt>
                <c:pt idx="5">
                  <c:v>6. Céréales</c:v>
                </c:pt>
                <c:pt idx="6">
                  <c:v>5. Produits d'épicerie</c:v>
                </c:pt>
                <c:pt idx="7">
                  <c:v>4. Laits et produits laitiers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4423881343</c:v>
                </c:pt>
                <c:pt idx="1">
                  <c:v>-38253064</c:v>
                </c:pt>
                <c:pt idx="2">
                  <c:v>-175600083</c:v>
                </c:pt>
                <c:pt idx="3">
                  <c:v>-194708362</c:v>
                </c:pt>
                <c:pt idx="4">
                  <c:v>-194755337</c:v>
                </c:pt>
                <c:pt idx="5">
                  <c:v>-263139636</c:v>
                </c:pt>
                <c:pt idx="6">
                  <c:v>-618998793</c:v>
                </c:pt>
                <c:pt idx="7">
                  <c:v>-492074748</c:v>
                </c:pt>
                <c:pt idx="8">
                  <c:v>-917103630</c:v>
                </c:pt>
                <c:pt idx="9">
                  <c:v>-1351685508</c:v>
                </c:pt>
                <c:pt idx="10">
                  <c:v>-3264632470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F2-43DA-A154-96B431C038B9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Vins et spiritueux</c:v>
                </c:pt>
                <c:pt idx="2">
                  <c:v>9. Sucre</c:v>
                </c:pt>
                <c:pt idx="3">
                  <c:v>8. Animaux vivants et génétique</c:v>
                </c:pt>
                <c:pt idx="4">
                  <c:v>7. Oléagineux</c:v>
                </c:pt>
                <c:pt idx="5">
                  <c:v>6. Céréales</c:v>
                </c:pt>
                <c:pt idx="6">
                  <c:v>5. Produits d'épicerie</c:v>
                </c:pt>
                <c:pt idx="7">
                  <c:v>4. Laits et produits laitiers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4426931851</c:v>
                </c:pt>
                <c:pt idx="1">
                  <c:v>58627799</c:v>
                </c:pt>
                <c:pt idx="2">
                  <c:v>-173015389</c:v>
                </c:pt>
                <c:pt idx="3">
                  <c:v>-184039960</c:v>
                </c:pt>
                <c:pt idx="4">
                  <c:v>-224862841</c:v>
                </c:pt>
                <c:pt idx="5">
                  <c:v>-233908177</c:v>
                </c:pt>
                <c:pt idx="6">
                  <c:v>-402357279</c:v>
                </c:pt>
                <c:pt idx="7">
                  <c:v>-456828631</c:v>
                </c:pt>
                <c:pt idx="8">
                  <c:v>-883004740</c:v>
                </c:pt>
                <c:pt idx="9">
                  <c:v>-1403264529</c:v>
                </c:pt>
                <c:pt idx="10">
                  <c:v>-3065583221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F2-43DA-A154-96B431C03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763440"/>
        <c:axId val="45476383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Vins et spiritueux</c:v>
                      </c:pt>
                      <c:pt idx="2">
                        <c:v>9. Sucre</c:v>
                      </c:pt>
                      <c:pt idx="3">
                        <c:v>8. Animaux vivants et génétique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Produits d'épicerie</c:v>
                      </c:pt>
                      <c:pt idx="7">
                        <c:v>4. Laits et produits laitiers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1809701672</c:v>
                      </c:pt>
                      <c:pt idx="1">
                        <c:v>422958735</c:v>
                      </c:pt>
                      <c:pt idx="2">
                        <c:v>-147962104</c:v>
                      </c:pt>
                      <c:pt idx="3">
                        <c:v>-178689245</c:v>
                      </c:pt>
                      <c:pt idx="4">
                        <c:v>-258685102</c:v>
                      </c:pt>
                      <c:pt idx="5">
                        <c:v>-243875056</c:v>
                      </c:pt>
                      <c:pt idx="6">
                        <c:v>-233929017</c:v>
                      </c:pt>
                      <c:pt idx="7">
                        <c:v>-280545611</c:v>
                      </c:pt>
                      <c:pt idx="8">
                        <c:v>-655969400</c:v>
                      </c:pt>
                      <c:pt idx="9">
                        <c:v>-1045762017</c:v>
                      </c:pt>
                      <c:pt idx="10">
                        <c:v>-963098157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FCF2-43DA-A154-96B431C038B9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Vins et spiritueux</c:v>
                      </c:pt>
                      <c:pt idx="2">
                        <c:v>9. Sucre</c:v>
                      </c:pt>
                      <c:pt idx="3">
                        <c:v>8. Animaux vivants et génétique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Produits d'épicerie</c:v>
                      </c:pt>
                      <c:pt idx="7">
                        <c:v>4. Laits et produits laitiers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1769225096</c:v>
                      </c:pt>
                      <c:pt idx="1">
                        <c:v>444065703</c:v>
                      </c:pt>
                      <c:pt idx="2">
                        <c:v>-159683477</c:v>
                      </c:pt>
                      <c:pt idx="3">
                        <c:v>-170543964</c:v>
                      </c:pt>
                      <c:pt idx="4">
                        <c:v>-227809373</c:v>
                      </c:pt>
                      <c:pt idx="5">
                        <c:v>-213022081</c:v>
                      </c:pt>
                      <c:pt idx="6">
                        <c:v>-279390809</c:v>
                      </c:pt>
                      <c:pt idx="7">
                        <c:v>-236711155</c:v>
                      </c:pt>
                      <c:pt idx="8">
                        <c:v>-715965971</c:v>
                      </c:pt>
                      <c:pt idx="9">
                        <c:v>-1086125525</c:v>
                      </c:pt>
                      <c:pt idx="10">
                        <c:v>-981026162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FCF2-43DA-A154-96B431C038B9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Vins et spiritueux</c:v>
                      </c:pt>
                      <c:pt idx="2">
                        <c:v>9. Sucre</c:v>
                      </c:pt>
                      <c:pt idx="3">
                        <c:v>8. Animaux vivants et génétique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Produits d'épicerie</c:v>
                      </c:pt>
                      <c:pt idx="7">
                        <c:v>4. Laits et produits laitiers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1832316547</c:v>
                      </c:pt>
                      <c:pt idx="1">
                        <c:v>255824765</c:v>
                      </c:pt>
                      <c:pt idx="2">
                        <c:v>-149071208</c:v>
                      </c:pt>
                      <c:pt idx="3">
                        <c:v>-166606475</c:v>
                      </c:pt>
                      <c:pt idx="4">
                        <c:v>-196675866</c:v>
                      </c:pt>
                      <c:pt idx="5">
                        <c:v>-196378478</c:v>
                      </c:pt>
                      <c:pt idx="6">
                        <c:v>-352986848</c:v>
                      </c:pt>
                      <c:pt idx="7">
                        <c:v>-350298496</c:v>
                      </c:pt>
                      <c:pt idx="8">
                        <c:v>-693223408</c:v>
                      </c:pt>
                      <c:pt idx="9">
                        <c:v>-1067512390</c:v>
                      </c:pt>
                      <c:pt idx="10">
                        <c:v>-1226113657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FCF2-43DA-A154-96B431C038B9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Vins et spiritueux</c:v>
                      </c:pt>
                      <c:pt idx="2">
                        <c:v>9. Sucre</c:v>
                      </c:pt>
                      <c:pt idx="3">
                        <c:v>8. Animaux vivants et génétique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Produits d'épicerie</c:v>
                      </c:pt>
                      <c:pt idx="7">
                        <c:v>4. Laits et produits laitiers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4315925802</c:v>
                      </c:pt>
                      <c:pt idx="1">
                        <c:v>202320709</c:v>
                      </c:pt>
                      <c:pt idx="2">
                        <c:v>-123808378</c:v>
                      </c:pt>
                      <c:pt idx="3">
                        <c:v>-170088424</c:v>
                      </c:pt>
                      <c:pt idx="4">
                        <c:v>-180773194</c:v>
                      </c:pt>
                      <c:pt idx="5">
                        <c:v>-213711479</c:v>
                      </c:pt>
                      <c:pt idx="6">
                        <c:v>-331106531</c:v>
                      </c:pt>
                      <c:pt idx="7">
                        <c:v>-393230679</c:v>
                      </c:pt>
                      <c:pt idx="8">
                        <c:v>-711288965</c:v>
                      </c:pt>
                      <c:pt idx="9">
                        <c:v>-1072807011</c:v>
                      </c:pt>
                      <c:pt idx="10">
                        <c:v>-1237959082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CF2-43DA-A154-96B431C038B9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Vins et spiritueux</c:v>
                      </c:pt>
                      <c:pt idx="2">
                        <c:v>9. Sucre</c:v>
                      </c:pt>
                      <c:pt idx="3">
                        <c:v>8. Animaux vivants et génétique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Produits d'épicerie</c:v>
                      </c:pt>
                      <c:pt idx="7">
                        <c:v>4. Laits et produits laitiers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4957632294</c:v>
                      </c:pt>
                      <c:pt idx="1">
                        <c:v>385066415</c:v>
                      </c:pt>
                      <c:pt idx="2">
                        <c:v>-143291436</c:v>
                      </c:pt>
                      <c:pt idx="3">
                        <c:v>-172609862</c:v>
                      </c:pt>
                      <c:pt idx="4">
                        <c:v>-198746661</c:v>
                      </c:pt>
                      <c:pt idx="5">
                        <c:v>-226848414</c:v>
                      </c:pt>
                      <c:pt idx="6">
                        <c:v>-450626693</c:v>
                      </c:pt>
                      <c:pt idx="7">
                        <c:v>-392917655</c:v>
                      </c:pt>
                      <c:pt idx="8">
                        <c:v>-753878663</c:v>
                      </c:pt>
                      <c:pt idx="9">
                        <c:v>-1160484933</c:v>
                      </c:pt>
                      <c:pt idx="10">
                        <c:v>-1338910044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CF2-43DA-A154-96B431C038B9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Vins et spiritueux</c:v>
                      </c:pt>
                      <c:pt idx="2">
                        <c:v>9. Sucre</c:v>
                      </c:pt>
                      <c:pt idx="3">
                        <c:v>8. Animaux vivants et génétique</c:v>
                      </c:pt>
                      <c:pt idx="4">
                        <c:v>7. Oléagineux</c:v>
                      </c:pt>
                      <c:pt idx="5">
                        <c:v>6. Céréales</c:v>
                      </c:pt>
                      <c:pt idx="6">
                        <c:v>5. Produits d'épicerie</c:v>
                      </c:pt>
                      <c:pt idx="7">
                        <c:v>4. Laits et produits laitiers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4845194008</c:v>
                      </c:pt>
                      <c:pt idx="1">
                        <c:v>23621725</c:v>
                      </c:pt>
                      <c:pt idx="2">
                        <c:v>-125227368</c:v>
                      </c:pt>
                      <c:pt idx="3">
                        <c:v>-164771580</c:v>
                      </c:pt>
                      <c:pt idx="4">
                        <c:v>-145448084</c:v>
                      </c:pt>
                      <c:pt idx="5">
                        <c:v>-281900450</c:v>
                      </c:pt>
                      <c:pt idx="6">
                        <c:v>-407149846</c:v>
                      </c:pt>
                      <c:pt idx="7">
                        <c:v>-348029941</c:v>
                      </c:pt>
                      <c:pt idx="8">
                        <c:v>-661008786</c:v>
                      </c:pt>
                      <c:pt idx="9">
                        <c:v>-1257917216</c:v>
                      </c:pt>
                      <c:pt idx="10">
                        <c:v>-1982936450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CF2-43DA-A154-96B431C038B9}"/>
                  </c:ext>
                </c:extLst>
              </c15:ser>
            </c15:filteredBarSeries>
          </c:ext>
        </c:extLst>
      </c:barChart>
      <c:catAx>
        <c:axId val="45476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63832"/>
        <c:crosses val="autoZero"/>
        <c:auto val="1"/>
        <c:lblAlgn val="ctr"/>
        <c:lblOffset val="100"/>
        <c:noMultiLvlLbl val="0"/>
      </c:catAx>
      <c:valAx>
        <c:axId val="454763832"/>
        <c:scaling>
          <c:orientation val="minMax"/>
          <c:max val="6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6344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IAA'!$J$28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États-Unis</c:v>
                </c:pt>
                <c:pt idx="1">
                  <c:v>2. Philippines</c:v>
                </c:pt>
                <c:pt idx="2">
                  <c:v>3. Vietnam</c:v>
                </c:pt>
                <c:pt idx="3">
                  <c:v>4. Hong Kong</c:v>
                </c:pt>
                <c:pt idx="4">
                  <c:v>5. Japon</c:v>
                </c:pt>
                <c:pt idx="5">
                  <c:v>5. Brésil</c:v>
                </c:pt>
                <c:pt idx="6">
                  <c:v>4. Royaume Uni</c:v>
                </c:pt>
                <c:pt idx="7">
                  <c:v>3. Chine</c:v>
                </c:pt>
                <c:pt idx="8">
                  <c:v>2. France</c:v>
                </c:pt>
                <c:pt idx="9">
                  <c:v>1. Malaisie</c:v>
                </c:pt>
              </c:strCache>
            </c:strRef>
          </c:cat>
          <c:val>
            <c:numRef>
              <c:f>'Balance commerciale IAA'!$J$30:$J$39</c:f>
              <c:numCache>
                <c:formatCode>0</c:formatCode>
                <c:ptCount val="10"/>
                <c:pt idx="0">
                  <c:v>2125930778</c:v>
                </c:pt>
                <c:pt idx="1">
                  <c:v>425828702</c:v>
                </c:pt>
                <c:pt idx="2">
                  <c:v>634242169</c:v>
                </c:pt>
                <c:pt idx="3">
                  <c:v>375122545</c:v>
                </c:pt>
                <c:pt idx="4">
                  <c:v>370062007</c:v>
                </c:pt>
                <c:pt idx="5">
                  <c:v>-363055045</c:v>
                </c:pt>
                <c:pt idx="6">
                  <c:v>-521198440</c:v>
                </c:pt>
                <c:pt idx="7">
                  <c:v>-99759286</c:v>
                </c:pt>
                <c:pt idx="8">
                  <c:v>-1414193961</c:v>
                </c:pt>
                <c:pt idx="9">
                  <c:v>-1268197259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34-412E-B99C-24C17E3BCDFA}"/>
            </c:ext>
          </c:extLst>
        </c:ser>
        <c:ser>
          <c:idx val="10"/>
          <c:order val="7"/>
          <c:tx>
            <c:strRef>
              <c:f>'Balance commerciale IAA'!$K$28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États-Unis</c:v>
                </c:pt>
                <c:pt idx="1">
                  <c:v>2. Philippines</c:v>
                </c:pt>
                <c:pt idx="2">
                  <c:v>3. Vietnam</c:v>
                </c:pt>
                <c:pt idx="3">
                  <c:v>4. Hong Kong</c:v>
                </c:pt>
                <c:pt idx="4">
                  <c:v>5. Japon</c:v>
                </c:pt>
                <c:pt idx="5">
                  <c:v>5. Brésil</c:v>
                </c:pt>
                <c:pt idx="6">
                  <c:v>4. Royaume Uni</c:v>
                </c:pt>
                <c:pt idx="7">
                  <c:v>3. Chine</c:v>
                </c:pt>
                <c:pt idx="8">
                  <c:v>2. France</c:v>
                </c:pt>
                <c:pt idx="9">
                  <c:v>1. Malaisie</c:v>
                </c:pt>
              </c:strCache>
            </c:strRef>
          </c:cat>
          <c:val>
            <c:numRef>
              <c:f>'Balance commerciale IAA'!$K$30:$K$39</c:f>
              <c:numCache>
                <c:formatCode>0</c:formatCode>
                <c:ptCount val="10"/>
                <c:pt idx="0">
                  <c:v>2488793091</c:v>
                </c:pt>
                <c:pt idx="1">
                  <c:v>552400322</c:v>
                </c:pt>
                <c:pt idx="2">
                  <c:v>472087490</c:v>
                </c:pt>
                <c:pt idx="3">
                  <c:v>365552554</c:v>
                </c:pt>
                <c:pt idx="4">
                  <c:v>399310200</c:v>
                </c:pt>
                <c:pt idx="5">
                  <c:v>-565433969</c:v>
                </c:pt>
                <c:pt idx="6">
                  <c:v>-733106275</c:v>
                </c:pt>
                <c:pt idx="7">
                  <c:v>-577970440</c:v>
                </c:pt>
                <c:pt idx="8">
                  <c:v>-1572577177</c:v>
                </c:pt>
                <c:pt idx="9">
                  <c:v>-1580253127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34-412E-B99C-24C17E3BCDFA}"/>
            </c:ext>
          </c:extLst>
        </c:ser>
        <c:ser>
          <c:idx val="11"/>
          <c:order val="8"/>
          <c:tx>
            <c:strRef>
              <c:f>'Balance commerciale IAA'!$L$28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États-Unis</c:v>
                </c:pt>
                <c:pt idx="1">
                  <c:v>2. Philippines</c:v>
                </c:pt>
                <c:pt idx="2">
                  <c:v>3. Vietnam</c:v>
                </c:pt>
                <c:pt idx="3">
                  <c:v>4. Hong Kong</c:v>
                </c:pt>
                <c:pt idx="4">
                  <c:v>5. Japon</c:v>
                </c:pt>
                <c:pt idx="5">
                  <c:v>5. Brésil</c:v>
                </c:pt>
                <c:pt idx="6">
                  <c:v>4. Royaume Uni</c:v>
                </c:pt>
                <c:pt idx="7">
                  <c:v>3. Chine</c:v>
                </c:pt>
                <c:pt idx="8">
                  <c:v>2. France</c:v>
                </c:pt>
                <c:pt idx="9">
                  <c:v>1. Malaisie</c:v>
                </c:pt>
              </c:strCache>
            </c:strRef>
          </c:cat>
          <c:val>
            <c:numRef>
              <c:f>'Balance commerciale IAA'!$L$30:$L$39</c:f>
              <c:numCache>
                <c:formatCode>0</c:formatCode>
                <c:ptCount val="10"/>
                <c:pt idx="0">
                  <c:v>1828881914</c:v>
                </c:pt>
                <c:pt idx="1">
                  <c:v>526207405</c:v>
                </c:pt>
                <c:pt idx="2">
                  <c:v>459165057</c:v>
                </c:pt>
                <c:pt idx="3">
                  <c:v>427209260</c:v>
                </c:pt>
                <c:pt idx="4">
                  <c:v>361686650</c:v>
                </c:pt>
                <c:pt idx="5">
                  <c:v>-512353630</c:v>
                </c:pt>
                <c:pt idx="6">
                  <c:v>-846546223</c:v>
                </c:pt>
                <c:pt idx="7">
                  <c:v>-570005287</c:v>
                </c:pt>
                <c:pt idx="8">
                  <c:v>-1618990583</c:v>
                </c:pt>
                <c:pt idx="9">
                  <c:v>-1846217171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34-412E-B99C-24C17E3BCDFA}"/>
            </c:ext>
          </c:extLst>
        </c:ser>
        <c:ser>
          <c:idx val="12"/>
          <c:order val="9"/>
          <c:tx>
            <c:strRef>
              <c:f>'Balance commerciale IAA'!$M$28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États-Unis</c:v>
                </c:pt>
                <c:pt idx="1">
                  <c:v>2. Philippines</c:v>
                </c:pt>
                <c:pt idx="2">
                  <c:v>3. Vietnam</c:v>
                </c:pt>
                <c:pt idx="3">
                  <c:v>4. Hong Kong</c:v>
                </c:pt>
                <c:pt idx="4">
                  <c:v>5. Japon</c:v>
                </c:pt>
                <c:pt idx="5">
                  <c:v>5. Brésil</c:v>
                </c:pt>
                <c:pt idx="6">
                  <c:v>4. Royaume Uni</c:v>
                </c:pt>
                <c:pt idx="7">
                  <c:v>3. Chine</c:v>
                </c:pt>
                <c:pt idx="8">
                  <c:v>2. France</c:v>
                </c:pt>
                <c:pt idx="9">
                  <c:v>1. Malaisie</c:v>
                </c:pt>
              </c:strCache>
            </c:strRef>
          </c:cat>
          <c:val>
            <c:numRef>
              <c:f>'Balance commerciale IAA'!$M$30:$M$39</c:f>
              <c:numCache>
                <c:formatCode>0</c:formatCode>
                <c:ptCount val="10"/>
                <c:pt idx="0">
                  <c:v>2258647528</c:v>
                </c:pt>
                <c:pt idx="1">
                  <c:v>693694043</c:v>
                </c:pt>
                <c:pt idx="2">
                  <c:v>516312450</c:v>
                </c:pt>
                <c:pt idx="3">
                  <c:v>411133487</c:v>
                </c:pt>
                <c:pt idx="4">
                  <c:v>337090833</c:v>
                </c:pt>
                <c:pt idx="5">
                  <c:v>-642191350</c:v>
                </c:pt>
                <c:pt idx="6">
                  <c:v>-677465254</c:v>
                </c:pt>
                <c:pt idx="7">
                  <c:v>-1007000814</c:v>
                </c:pt>
                <c:pt idx="8">
                  <c:v>-1280200656</c:v>
                </c:pt>
                <c:pt idx="9">
                  <c:v>-1601637710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34-412E-B99C-24C17E3BC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758736"/>
        <c:axId val="45475912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IAA'!$D$28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Philippines</c:v>
                      </c:pt>
                      <c:pt idx="2">
                        <c:v>3. Vietnam</c:v>
                      </c:pt>
                      <c:pt idx="3">
                        <c:v>4. Hong Kong</c:v>
                      </c:pt>
                      <c:pt idx="4">
                        <c:v>5. Japon</c:v>
                      </c:pt>
                      <c:pt idx="5">
                        <c:v>5. Brésil</c:v>
                      </c:pt>
                      <c:pt idx="6">
                        <c:v>4. Royaume Uni</c:v>
                      </c:pt>
                      <c:pt idx="7">
                        <c:v>3. Chine</c:v>
                      </c:pt>
                      <c:pt idx="8">
                        <c:v>2. France</c:v>
                      </c:pt>
                      <c:pt idx="9">
                        <c:v>1. Malaisie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IAA'!$D$30:$D$39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-570184714</c:v>
                      </c:pt>
                      <c:pt idx="1">
                        <c:v>329157164</c:v>
                      </c:pt>
                      <c:pt idx="2">
                        <c:v>783162521</c:v>
                      </c:pt>
                      <c:pt idx="3">
                        <c:v>419916671</c:v>
                      </c:pt>
                      <c:pt idx="4">
                        <c:v>740977313</c:v>
                      </c:pt>
                      <c:pt idx="5">
                        <c:v>-363319182</c:v>
                      </c:pt>
                      <c:pt idx="6">
                        <c:v>-499590110</c:v>
                      </c:pt>
                      <c:pt idx="7">
                        <c:v>-418257663</c:v>
                      </c:pt>
                      <c:pt idx="8">
                        <c:v>-1105918908</c:v>
                      </c:pt>
                      <c:pt idx="9">
                        <c:v>-665994754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0234-412E-B99C-24C17E3BCDFA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IAA'!$E$28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Philippines</c:v>
                      </c:pt>
                      <c:pt idx="2">
                        <c:v>3. Vietnam</c:v>
                      </c:pt>
                      <c:pt idx="3">
                        <c:v>4. Hong Kong</c:v>
                      </c:pt>
                      <c:pt idx="4">
                        <c:v>5. Japon</c:v>
                      </c:pt>
                      <c:pt idx="5">
                        <c:v>5. Brésil</c:v>
                      </c:pt>
                      <c:pt idx="6">
                        <c:v>4. Royaume Uni</c:v>
                      </c:pt>
                      <c:pt idx="7">
                        <c:v>3. Chine</c:v>
                      </c:pt>
                      <c:pt idx="8">
                        <c:v>2. France</c:v>
                      </c:pt>
                      <c:pt idx="9">
                        <c:v>1. Malaisie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IAA'!$E$30:$E$39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-586984036</c:v>
                      </c:pt>
                      <c:pt idx="1">
                        <c:v>395367877</c:v>
                      </c:pt>
                      <c:pt idx="2">
                        <c:v>931709295</c:v>
                      </c:pt>
                      <c:pt idx="3">
                        <c:v>320074325</c:v>
                      </c:pt>
                      <c:pt idx="4">
                        <c:v>595496772</c:v>
                      </c:pt>
                      <c:pt idx="5">
                        <c:v>-359288144</c:v>
                      </c:pt>
                      <c:pt idx="6">
                        <c:v>-509612633</c:v>
                      </c:pt>
                      <c:pt idx="7">
                        <c:v>-430407665</c:v>
                      </c:pt>
                      <c:pt idx="8">
                        <c:v>-1088878508</c:v>
                      </c:pt>
                      <c:pt idx="9">
                        <c:v>-769076224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234-412E-B99C-24C17E3BCDFA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IAA'!$F$28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Philippines</c:v>
                      </c:pt>
                      <c:pt idx="2">
                        <c:v>3. Vietnam</c:v>
                      </c:pt>
                      <c:pt idx="3">
                        <c:v>4. Hong Kong</c:v>
                      </c:pt>
                      <c:pt idx="4">
                        <c:v>5. Japon</c:v>
                      </c:pt>
                      <c:pt idx="5">
                        <c:v>5. Brésil</c:v>
                      </c:pt>
                      <c:pt idx="6">
                        <c:v>4. Royaume Uni</c:v>
                      </c:pt>
                      <c:pt idx="7">
                        <c:v>3. Chine</c:v>
                      </c:pt>
                      <c:pt idx="8">
                        <c:v>2. France</c:v>
                      </c:pt>
                      <c:pt idx="9">
                        <c:v>1. Malaisie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IAA'!$F$30:$F$39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-608840717</c:v>
                      </c:pt>
                      <c:pt idx="1">
                        <c:v>328464730</c:v>
                      </c:pt>
                      <c:pt idx="2">
                        <c:v>920453857</c:v>
                      </c:pt>
                      <c:pt idx="3">
                        <c:v>323905946</c:v>
                      </c:pt>
                      <c:pt idx="4">
                        <c:v>437609826</c:v>
                      </c:pt>
                      <c:pt idx="5">
                        <c:v>-349055297</c:v>
                      </c:pt>
                      <c:pt idx="6">
                        <c:v>-544563792</c:v>
                      </c:pt>
                      <c:pt idx="7">
                        <c:v>-396174921</c:v>
                      </c:pt>
                      <c:pt idx="8">
                        <c:v>-1191287557</c:v>
                      </c:pt>
                      <c:pt idx="9">
                        <c:v>-786974372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0234-412E-B99C-24C17E3BCDFA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IAA'!$G$28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Philippines</c:v>
                      </c:pt>
                      <c:pt idx="2">
                        <c:v>3. Vietnam</c:v>
                      </c:pt>
                      <c:pt idx="3">
                        <c:v>4. Hong Kong</c:v>
                      </c:pt>
                      <c:pt idx="4">
                        <c:v>5. Japon</c:v>
                      </c:pt>
                      <c:pt idx="5">
                        <c:v>5. Brésil</c:v>
                      </c:pt>
                      <c:pt idx="6">
                        <c:v>4. Royaume Uni</c:v>
                      </c:pt>
                      <c:pt idx="7">
                        <c:v>3. Chine</c:v>
                      </c:pt>
                      <c:pt idx="8">
                        <c:v>2. France</c:v>
                      </c:pt>
                      <c:pt idx="9">
                        <c:v>1. Malaisie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IAA'!$G$30:$G$39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1906033384</c:v>
                      </c:pt>
                      <c:pt idx="1">
                        <c:v>366015109</c:v>
                      </c:pt>
                      <c:pt idx="2">
                        <c:v>841785719</c:v>
                      </c:pt>
                      <c:pt idx="3">
                        <c:v>380520161</c:v>
                      </c:pt>
                      <c:pt idx="4">
                        <c:v>448064570</c:v>
                      </c:pt>
                      <c:pt idx="5">
                        <c:v>-333749356</c:v>
                      </c:pt>
                      <c:pt idx="6">
                        <c:v>-581264923</c:v>
                      </c:pt>
                      <c:pt idx="7">
                        <c:v>-295093136</c:v>
                      </c:pt>
                      <c:pt idx="8">
                        <c:v>-1301551272</c:v>
                      </c:pt>
                      <c:pt idx="9">
                        <c:v>-793918326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0234-412E-B99C-24C17E3BCDFA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IAA'!$H$28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Philippines</c:v>
                      </c:pt>
                      <c:pt idx="2">
                        <c:v>3. Vietnam</c:v>
                      </c:pt>
                      <c:pt idx="3">
                        <c:v>4. Hong Kong</c:v>
                      </c:pt>
                      <c:pt idx="4">
                        <c:v>5. Japon</c:v>
                      </c:pt>
                      <c:pt idx="5">
                        <c:v>5. Brésil</c:v>
                      </c:pt>
                      <c:pt idx="6">
                        <c:v>4. Royaume Uni</c:v>
                      </c:pt>
                      <c:pt idx="7">
                        <c:v>3. Chine</c:v>
                      </c:pt>
                      <c:pt idx="8">
                        <c:v>2. France</c:v>
                      </c:pt>
                      <c:pt idx="9">
                        <c:v>1. Malaisie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IAA'!$H$30:$H$39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1921660239</c:v>
                      </c:pt>
                      <c:pt idx="1">
                        <c:v>375230060</c:v>
                      </c:pt>
                      <c:pt idx="2">
                        <c:v>876367716</c:v>
                      </c:pt>
                      <c:pt idx="3">
                        <c:v>400148911</c:v>
                      </c:pt>
                      <c:pt idx="4">
                        <c:v>472415528</c:v>
                      </c:pt>
                      <c:pt idx="5">
                        <c:v>-365285476</c:v>
                      </c:pt>
                      <c:pt idx="6">
                        <c:v>-583811498</c:v>
                      </c:pt>
                      <c:pt idx="7">
                        <c:v>-291303507</c:v>
                      </c:pt>
                      <c:pt idx="8">
                        <c:v>-1303044980</c:v>
                      </c:pt>
                      <c:pt idx="9">
                        <c:v>-969589506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0234-412E-B99C-24C17E3BCDFA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IAA'!$I$28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États-Unis</c:v>
                      </c:pt>
                      <c:pt idx="1">
                        <c:v>2. Philippines</c:v>
                      </c:pt>
                      <c:pt idx="2">
                        <c:v>3. Vietnam</c:v>
                      </c:pt>
                      <c:pt idx="3">
                        <c:v>4. Hong Kong</c:v>
                      </c:pt>
                      <c:pt idx="4">
                        <c:v>5. Japon</c:v>
                      </c:pt>
                      <c:pt idx="5">
                        <c:v>5. Brésil</c:v>
                      </c:pt>
                      <c:pt idx="6">
                        <c:v>4. Royaume Uni</c:v>
                      </c:pt>
                      <c:pt idx="7">
                        <c:v>3. Chine</c:v>
                      </c:pt>
                      <c:pt idx="8">
                        <c:v>2. France</c:v>
                      </c:pt>
                      <c:pt idx="9">
                        <c:v>1. Malaisie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IAA'!$I$30:$I$39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2070850624</c:v>
                      </c:pt>
                      <c:pt idx="1">
                        <c:v>389257112</c:v>
                      </c:pt>
                      <c:pt idx="2">
                        <c:v>466389837</c:v>
                      </c:pt>
                      <c:pt idx="3">
                        <c:v>260069039</c:v>
                      </c:pt>
                      <c:pt idx="4">
                        <c:v>425175495</c:v>
                      </c:pt>
                      <c:pt idx="5">
                        <c:v>-390623566</c:v>
                      </c:pt>
                      <c:pt idx="6">
                        <c:v>-517197068</c:v>
                      </c:pt>
                      <c:pt idx="7">
                        <c:v>-170729516</c:v>
                      </c:pt>
                      <c:pt idx="8">
                        <c:v>-1082025572</c:v>
                      </c:pt>
                      <c:pt idx="9">
                        <c:v>-1072058051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0234-412E-B99C-24C17E3BCDFA}"/>
                  </c:ext>
                </c:extLst>
              </c15:ser>
            </c15:filteredBarSeries>
          </c:ext>
        </c:extLst>
      </c:barChart>
      <c:catAx>
        <c:axId val="45475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59128"/>
        <c:crosses val="autoZero"/>
        <c:auto val="1"/>
        <c:lblAlgn val="ctr"/>
        <c:lblOffset val="100"/>
        <c:noMultiLvlLbl val="0"/>
      </c:catAx>
      <c:valAx>
        <c:axId val="454759128"/>
        <c:scaling>
          <c:orientation val="minMax"/>
          <c:min val="-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5873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881833084017585"/>
          <c:y val="0.90725581271239586"/>
          <c:w val="0.29655119850743683"/>
          <c:h val="6.85384499560675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14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0F4E-4124-B385-B4B48C042429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0F4E-4124-B385-B4B48C042429}"/>
              </c:ext>
            </c:extLst>
          </c:dPt>
          <c:dLbls>
            <c:dLbl>
              <c:idx val="0"/>
              <c:layout>
                <c:manualLayout>
                  <c:x val="-6.0465487863938537E-2"/>
                  <c:y val="-0.1075304153101152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0" i="0" u="none" strike="noStrike" kern="1200" baseline="0">
                        <a:solidFill>
                          <a:srgbClr val="00B05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 dirty="0">
                        <a:solidFill>
                          <a:srgbClr val="00FF00"/>
                        </a:solidFill>
                      </a:rPr>
                      <a:t>Importations de produits agricoles et agro-alimentaire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62DD79FA-D620-4DB0-BA7E-AF149C5636CD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>
                          <a:solidFill>
                            <a:srgbClr val="00B050"/>
                          </a:solidFill>
                        </a:defRPr>
                      </a:pPr>
                      <a:t>[VALEUR]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rgbClr val="00B05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90909137654135"/>
                      <c:h val="0.178865261877991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F4E-4124-B385-B4B48C042429}"/>
                </c:ext>
              </c:extLst>
            </c:dLbl>
            <c:dLbl>
              <c:idx val="1"/>
              <c:layout>
                <c:manualLayout>
                  <c:x val="0.63839638798603127"/>
                  <c:y val="-5.3484997148014477E-3"/>
                </c:manualLayout>
              </c:layout>
              <c:tx>
                <c:rich>
                  <a:bodyPr/>
                  <a:lstStyle/>
                  <a:p>
                    <a:fld id="{EB006758-23D8-48C6-B369-45DDF1CD81D5}" type="CATEGORYNAME">
                      <a:rPr lang="en-US" b="1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en-US" b="1" dirty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="1" baseline="0" dirty="0">
                        <a:solidFill>
                          <a:schemeClr val="bg1"/>
                        </a:solidFill>
                      </a:rPr>
                      <a:t>
</a:t>
                    </a:r>
                    <a:fld id="{7CA85959-E67D-40FF-A0DF-AD99B5CA41C6}" type="VALUE">
                      <a:rPr lang="en-US" b="1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en-US" b="1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262914448722422"/>
                      <c:h val="0.1352668542952309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F4E-4124-B385-B4B48C0424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IAA'!$C$31:$C$33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IAA'!$M$31:$M$33</c:f>
              <c:numCache>
                <c:formatCode>0%</c:formatCode>
                <c:ptCount val="2"/>
                <c:pt idx="0">
                  <c:v>0.10953059002382967</c:v>
                </c:pt>
                <c:pt idx="1">
                  <c:v>0.8904694099761703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0F4E-4124-B385-B4B48C042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'Import. IAA'!$C$43</c:f>
              <c:strCache>
                <c:ptCount val="1"/>
                <c:pt idx="0">
                  <c:v>France</c:v>
                </c:pt>
              </c:strCache>
              <c:extLst xmlns:c15="http://schemas.microsoft.com/office/drawing/2012/chart"/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 xmlns:c15="http://schemas.microsoft.com/office/drawing/2012/chart">
              <c:ext xmlns:c16="http://schemas.microsoft.com/office/drawing/2014/chart" uri="{C3380CC4-5D6E-409C-BE32-E72D297353CC}">
                <c16:uniqueId val="{00000001-D0F0-497F-91E7-12D90134F09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5="http://schemas.microsoft.com/office/drawing/2012/chart">
              <c:ext xmlns:c16="http://schemas.microsoft.com/office/drawing/2014/chart" uri="{C3380CC4-5D6E-409C-BE32-E72D297353CC}">
                <c16:uniqueId val="{00000003-D0F0-497F-91E7-12D90134F09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 xmlns:c15="http://schemas.microsoft.com/office/drawing/2012/chart">
              <c:ext xmlns:c16="http://schemas.microsoft.com/office/drawing/2014/chart" uri="{C3380CC4-5D6E-409C-BE32-E72D297353CC}">
                <c16:uniqueId val="{00000005-D0F0-497F-91E7-12D90134F09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F0-497F-91E7-12D90134F092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  <c:extLst xmlns:c15="http://schemas.microsoft.com/office/drawing/2012/chart"/>
            </c:strRef>
          </c:cat>
          <c:val>
            <c:numRef>
              <c:f>'Import. IAA'!$J$43:$M$43</c:f>
              <c:numCache>
                <c:formatCode>0</c:formatCode>
                <c:ptCount val="4"/>
                <c:pt idx="0">
                  <c:v>1445553857</c:v>
                </c:pt>
                <c:pt idx="1">
                  <c:v>1597223573</c:v>
                </c:pt>
                <c:pt idx="2">
                  <c:v>1645634114</c:v>
                </c:pt>
                <c:pt idx="3">
                  <c:v>1317203831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8-D0F0-497F-91E7-12D90134F092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D0F0-497F-91E7-12D90134F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53046360"/>
        <c:axId val="449981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IAA'!$C$39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13354705517</c:v>
                      </c:pt>
                      <c:pt idx="1">
                        <c:v>16455897448</c:v>
                      </c:pt>
                      <c:pt idx="2">
                        <c:v>15778676479</c:v>
                      </c:pt>
                      <c:pt idx="3">
                        <c:v>15582802102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D0F0-497F-91E7-12D90134F09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Malaisie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C-D0F0-497F-91E7-12D90134F092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E-D0F0-497F-91E7-12D90134F092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0-D0F0-497F-91E7-12D90134F092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2-D0F0-497F-91E7-12D90134F09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1242198101</c:v>
                      </c:pt>
                      <c:pt idx="1">
                        <c:v>1624571880</c:v>
                      </c:pt>
                      <c:pt idx="2">
                        <c:v>1506934059</c:v>
                      </c:pt>
                      <c:pt idx="3">
                        <c:v>1729027804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D0F0-497F-91E7-12D90134F092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Chine</c:v>
                      </c:pt>
                    </c:strCache>
                  </c:strRef>
                </c:tx>
                <c:spPr>
                  <a:solidFill>
                    <a:schemeClr val="tx2">
                      <a:lumMod val="20000"/>
                      <a:lumOff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D0F0-497F-91E7-12D90134F092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D0F0-497F-91E7-12D90134F092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D0F0-497F-91E7-12D90134F09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1242198101</c:v>
                      </c:pt>
                      <c:pt idx="1">
                        <c:v>1624571880</c:v>
                      </c:pt>
                      <c:pt idx="2">
                        <c:v>1506934059</c:v>
                      </c:pt>
                      <c:pt idx="3">
                        <c:v>1729027804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D0F0-497F-91E7-12D90134F09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Australie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1055226378</c:v>
                      </c:pt>
                      <c:pt idx="1">
                        <c:v>1134112828</c:v>
                      </c:pt>
                      <c:pt idx="2">
                        <c:v>991466166</c:v>
                      </c:pt>
                      <c:pt idx="3">
                        <c:v>1008148762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D0F0-497F-91E7-12D90134F092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Indonésie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983111161</c:v>
                      </c:pt>
                      <c:pt idx="1">
                        <c:v>1172055353</c:v>
                      </c:pt>
                      <c:pt idx="2">
                        <c:v>1096506661</c:v>
                      </c:pt>
                      <c:pt idx="3">
                        <c:v>1004385817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D0F0-497F-91E7-12D90134F092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Thaïlande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578088968</c:v>
                      </c:pt>
                      <c:pt idx="1">
                        <c:v>707638444</c:v>
                      </c:pt>
                      <c:pt idx="2">
                        <c:v>756177895</c:v>
                      </c:pt>
                      <c:pt idx="3">
                        <c:v>793391926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D-D0F0-497F-91E7-12D90134F092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1161998547</c:v>
                      </c:pt>
                      <c:pt idx="1">
                        <c:v>1425855113</c:v>
                      </c:pt>
                      <c:pt idx="2">
                        <c:v>936073080</c:v>
                      </c:pt>
                      <c:pt idx="3">
                        <c:v>753554358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E-D0F0-497F-91E7-12D90134F092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Royaume-Uni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583937249</c:v>
                      </c:pt>
                      <c:pt idx="1">
                        <c:v>787596101</c:v>
                      </c:pt>
                      <c:pt idx="2">
                        <c:v>909010615</c:v>
                      </c:pt>
                      <c:pt idx="3">
                        <c:v>746168607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F-D0F0-497F-91E7-12D90134F092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420309865</c:v>
                      </c:pt>
                      <c:pt idx="1">
                        <c:v>627269600</c:v>
                      </c:pt>
                      <c:pt idx="2">
                        <c:v>534192544</c:v>
                      </c:pt>
                      <c:pt idx="3">
                        <c:v>654347408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0-D0F0-497F-91E7-12D90134F092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Nouvelle-Zélande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479401253</c:v>
                      </c:pt>
                      <c:pt idx="1">
                        <c:v>594774246</c:v>
                      </c:pt>
                      <c:pt idx="2">
                        <c:v>500611133</c:v>
                      </c:pt>
                      <c:pt idx="3">
                        <c:v>468458161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1-D0F0-497F-91E7-12D90134F092}"/>
                  </c:ext>
                </c:extLst>
              </c15:ser>
            </c15:filteredBarSeries>
          </c:ext>
        </c:extLst>
      </c:barChart>
      <c:catAx>
        <c:axId val="453046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9981880"/>
        <c:crosses val="autoZero"/>
        <c:auto val="1"/>
        <c:lblAlgn val="ctr"/>
        <c:lblOffset val="100"/>
        <c:noMultiLvlLbl val="0"/>
      </c:catAx>
      <c:valAx>
        <c:axId val="449981880"/>
        <c:scaling>
          <c:orientation val="minMax"/>
          <c:max val="18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04636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0.22771</cdr:x>
      <cdr:y>0.49</cdr:y>
    </cdr:from>
    <cdr:to>
      <cdr:x>0.98863</cdr:x>
      <cdr:y>0.78954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700227" y="1973694"/>
          <a:ext cx="9023350" cy="1206500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0.06027</cdr:x>
      <cdr:y>0.04464</cdr:y>
    </cdr:from>
    <cdr:to>
      <cdr:x>0.22904</cdr:x>
      <cdr:y>0.49237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714706" y="179806"/>
          <a:ext cx="2001343" cy="180341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0.73099</cdr:x>
      <cdr:y>0.09113</cdr:y>
    </cdr:from>
    <cdr:to>
      <cdr:x>0.89948</cdr:x>
      <cdr:y>0.75191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867273" y="344163"/>
          <a:ext cx="660893" cy="24955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b="1" dirty="0" smtClean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 smtClean="0">
              <a:solidFill>
                <a:srgbClr val="FF0000"/>
              </a:solidFill>
              <a:latin typeface="Marianne" panose="02000000000000000000" pitchFamily="50" charset="0"/>
            </a:rPr>
            <a:t>-</a:t>
          </a:r>
          <a:r>
            <a:rPr lang="fr-FR" sz="1100" b="1" baseline="0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100" b="1" baseline="0" dirty="0">
              <a:solidFill>
                <a:srgbClr val="FF0000"/>
              </a:solidFill>
              <a:latin typeface="Marianne" panose="02000000000000000000" pitchFamily="50" charset="0"/>
            </a:rPr>
            <a:t>20 %</a:t>
          </a:r>
        </a:p>
        <a:p xmlns:a="http://schemas.openxmlformats.org/drawingml/2006/main">
          <a:endParaRPr lang="fr-FR" sz="1100" b="1" baseline="0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baseline="0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baseline="0" dirty="0">
              <a:solidFill>
                <a:srgbClr val="FF0000"/>
              </a:solidFill>
              <a:latin typeface="Marianne" panose="02000000000000000000" pitchFamily="50" charset="0"/>
            </a:rPr>
            <a:t>- 1 %</a:t>
          </a:r>
        </a:p>
        <a:p xmlns:a="http://schemas.openxmlformats.org/drawingml/2006/main">
          <a:endParaRPr lang="fr-FR" sz="1100" b="1" baseline="0" dirty="0" smtClean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baseline="0" dirty="0" smtClean="0">
              <a:solidFill>
                <a:srgbClr val="FF0000"/>
              </a:solidFill>
              <a:latin typeface="Marianne" panose="02000000000000000000" pitchFamily="50" charset="0"/>
            </a:rPr>
            <a:t>- </a:t>
          </a:r>
          <a:r>
            <a:rPr lang="fr-FR" sz="1100" b="1" baseline="0" dirty="0">
              <a:solidFill>
                <a:srgbClr val="FF0000"/>
              </a:solidFill>
              <a:latin typeface="Marianne" panose="02000000000000000000" pitchFamily="50" charset="0"/>
            </a:rPr>
            <a:t>23 %</a:t>
          </a:r>
        </a:p>
        <a:p xmlns:a="http://schemas.openxmlformats.org/drawingml/2006/main">
          <a:endParaRPr lang="fr-FR" sz="1100" b="1" baseline="0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baseline="0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baseline="0" dirty="0">
              <a:solidFill>
                <a:srgbClr val="FF0000"/>
              </a:solidFill>
              <a:latin typeface="Marianne" panose="02000000000000000000" pitchFamily="50" charset="0"/>
            </a:rPr>
            <a:t>- 1 %</a:t>
          </a:r>
        </a:p>
        <a:p xmlns:a="http://schemas.openxmlformats.org/drawingml/2006/main">
          <a:endParaRPr lang="fr-FR" sz="1100" b="1" baseline="0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baseline="0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baseline="0" dirty="0">
              <a:solidFill>
                <a:srgbClr val="FF0000"/>
              </a:solidFill>
              <a:latin typeface="Marianne" panose="02000000000000000000" pitchFamily="50" charset="0"/>
            </a:rPr>
            <a:t>- 7 %</a:t>
          </a:r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0.07978</cdr:x>
      <cdr:y>0.11513</cdr:y>
    </cdr:from>
    <cdr:to>
      <cdr:x>0.99095</cdr:x>
      <cdr:y>0.11566</cdr:y>
    </cdr:to>
    <cdr:cxnSp macro="">
      <cdr:nvCxnSpPr>
        <cdr:cNvPr id="2" name="Connecteur droit 1"/>
        <cdr:cNvCxnSpPr/>
      </cdr:nvCxnSpPr>
      <cdr:spPr>
        <a:xfrm xmlns:a="http://schemas.openxmlformats.org/drawingml/2006/main" flipV="1">
          <a:off x="946084" y="536962"/>
          <a:ext cx="10805020" cy="247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0.13275</cdr:x>
      <cdr:y>0.04564</cdr:y>
    </cdr:from>
    <cdr:to>
      <cdr:x>0.98836</cdr:x>
      <cdr:y>0.88259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574244" y="192519"/>
          <a:ext cx="10146158" cy="3530599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0.07326</cdr:x>
      <cdr:y>0</cdr:y>
    </cdr:from>
    <cdr:to>
      <cdr:x>1</cdr:x>
      <cdr:y>0.09613</cdr:y>
    </cdr:to>
    <cdr:sp macro="" textlink="">
      <cdr:nvSpPr>
        <cdr:cNvPr id="2" name="ZoneTexte 15"/>
        <cdr:cNvSpPr txBox="1"/>
      </cdr:nvSpPr>
      <cdr:spPr>
        <a:xfrm xmlns:a="http://schemas.openxmlformats.org/drawingml/2006/main">
          <a:off x="868226" y="0"/>
          <a:ext cx="10983801" cy="4381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-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11 %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+ 60 %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- 35 %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+ 7 %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+ 62 %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+ 5 %               + 13 %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- 4 %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- 5 %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- 64 %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+ 73</a:t>
          </a:r>
          <a:r>
            <a:rPr lang="fr-FR" sz="1200" b="1" baseline="0" dirty="0">
              <a:solidFill>
                <a:srgbClr val="00B050"/>
              </a:solidFill>
              <a:latin typeface="Marianne" panose="02000000000000000000" pitchFamily="50" charset="0"/>
            </a:rPr>
            <a:t> %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0.90546</cdr:x>
      <cdr:y>0.09103</cdr:y>
    </cdr:from>
    <cdr:to>
      <cdr:x>0.98582</cdr:x>
      <cdr:y>0.93661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0731500" y="460587"/>
          <a:ext cx="952500" cy="4278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fr-FR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8044C-5866-40BC-AB90-84F59A8D827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17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Les échanges de produits agricoles et agro-alimentaires 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Les échanges de produits agricoles et agro-alimentaires 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Les échanges de produits agricoles et agro-alimentaires 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Les échanges de produits agricoles et agro-alimentaires 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Les échanges de produits agricoles et agro-alimentaires  Source : douane singapourienne, d’après Trade Data Monitor, données 2024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Singapour – Les échanges de produits agricoles et agro-alimentaires  Source : douane singapourienne,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359965" y="4279515"/>
            <a:ext cx="3604592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Singapour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0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Les échanges de produits agricoles et agro-alimentaires 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singapourienne </a:t>
            </a:r>
            <a:r>
              <a:rPr lang="fr-FR" dirty="0"/>
              <a:t>avec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/>
              <a:t>Le déficit </a:t>
            </a:r>
            <a:r>
              <a:rPr lang="fr-FR" b="0" dirty="0" smtClean="0"/>
              <a:t>singapourien avec la France s’est réduit en 2024 pour atteindre 1,3 milliard d’euros.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768008"/>
              </p:ext>
            </p:extLst>
          </p:nvPr>
        </p:nvGraphicFramePr>
        <p:xfrm>
          <a:off x="166798" y="1393870"/>
          <a:ext cx="11858404" cy="4664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93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Les échanges de produits agricoles et agro-alimentaires 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ivoirienne avec la France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73378"/>
          </a:xfrm>
        </p:spPr>
        <p:txBody>
          <a:bodyPr>
            <a:normAutofit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</a:t>
            </a:r>
            <a:r>
              <a:rPr lang="fr-FR" b="0" dirty="0"/>
              <a:t>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Vins et spiritueux. </a:t>
            </a:r>
            <a:endParaRPr lang="fr-FR" b="0" i="1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141831"/>
              </p:ext>
            </p:extLst>
          </p:nvPr>
        </p:nvGraphicFramePr>
        <p:xfrm>
          <a:off x="166798" y="1826781"/>
          <a:ext cx="11858404" cy="4218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1728788" y="2000250"/>
            <a:ext cx="10158412" cy="4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43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Les échanges de produits agricoles et agro-alimentaires 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en provenance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Les importations de </a:t>
            </a:r>
            <a:r>
              <a:rPr lang="fr-FR" i="1" dirty="0" smtClean="0"/>
              <a:t>Vins et spiritueux </a:t>
            </a:r>
            <a:r>
              <a:rPr lang="fr-FR" dirty="0"/>
              <a:t>baissent de </a:t>
            </a:r>
            <a:r>
              <a:rPr lang="fr-FR" dirty="0" smtClean="0"/>
              <a:t>11 </a:t>
            </a:r>
            <a:r>
              <a:rPr lang="fr-FR" dirty="0"/>
              <a:t>% </a:t>
            </a:r>
            <a:r>
              <a:rPr lang="fr-FR" dirty="0" smtClean="0"/>
              <a:t>cumulativement sur trois ans.</a:t>
            </a:r>
            <a:endParaRPr lang="fr-FR" dirty="0"/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cumulée sur 3 ans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175249"/>
              </p:ext>
            </p:extLst>
          </p:nvPr>
        </p:nvGraphicFramePr>
        <p:xfrm>
          <a:off x="173174" y="1430903"/>
          <a:ext cx="11852027" cy="4557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389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Les échanges de produits agricoles et agro-alimentaires  </a:t>
            </a:r>
          </a:p>
          <a:p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marchés de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9714450" y="473042"/>
            <a:ext cx="2310751" cy="3052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fr-FR" dirty="0"/>
              <a:t>Taux de variation 2024/2023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133516"/>
              </p:ext>
            </p:extLst>
          </p:nvPr>
        </p:nvGraphicFramePr>
        <p:xfrm>
          <a:off x="173174" y="1027029"/>
          <a:ext cx="11852028" cy="505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1103164" y="1344230"/>
            <a:ext cx="577472" cy="30873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cap="none" spc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13e</a:t>
            </a:r>
          </a:p>
        </p:txBody>
      </p:sp>
      <p:sp>
        <p:nvSpPr>
          <p:cNvPr id="9" name="ZoneTexte 1"/>
          <p:cNvSpPr txBox="1"/>
          <p:nvPr/>
        </p:nvSpPr>
        <p:spPr>
          <a:xfrm>
            <a:off x="977512" y="956925"/>
            <a:ext cx="10922776" cy="277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+ 1 %       	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    - 1 %                - 1 %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+ 2 %  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2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%              + 6 %               + 1  %  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- 19 %              - 3 %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+ 14 % 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- 23 %</a:t>
            </a:r>
            <a:r>
              <a:rPr lang="fr-FR" sz="1200" b="1" i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</a:t>
            </a:r>
            <a:endParaRPr lang="fr-FR" sz="1200" b="1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25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Les échanges de produits agricoles et agro-alimentaires 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611658"/>
              </p:ext>
            </p:extLst>
          </p:nvPr>
        </p:nvGraphicFramePr>
        <p:xfrm>
          <a:off x="123824" y="774700"/>
          <a:ext cx="5972176" cy="478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896004"/>
              </p:ext>
            </p:extLst>
          </p:nvPr>
        </p:nvGraphicFramePr>
        <p:xfrm>
          <a:off x="6096000" y="774700"/>
          <a:ext cx="5929202" cy="478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676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Singapour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8274626"/>
              </p:ext>
            </p:extLst>
          </p:nvPr>
        </p:nvGraphicFramePr>
        <p:xfrm>
          <a:off x="7089913" y="3289721"/>
          <a:ext cx="5102087" cy="3323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75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</a:t>
            </a:r>
            <a:r>
              <a:rPr lang="fr-FR" dirty="0"/>
              <a:t>– Les échanges de produits agricoles et agro-alimentaires 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singapourienne,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en un coup </a:t>
            </a:r>
            <a:r>
              <a:rPr lang="fr-FR" dirty="0" smtClean="0"/>
              <a:t>d’œil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1 %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Viande et produits carnés : - 5 %</a:t>
            </a:r>
          </a:p>
          <a:p>
            <a:r>
              <a:rPr lang="fr-FR" dirty="0" smtClean="0"/>
              <a:t>Vins et spiritueux : - 18 %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Produits d’épicerie : + 8 %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Union européenne : - 13 %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Malaisie : - 7 %</a:t>
            </a:r>
          </a:p>
          <a:p>
            <a:r>
              <a:rPr lang="fr-FR" dirty="0" smtClean="0"/>
              <a:t>Chine : + 15 %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singapouriens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de Singapour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singapouriennes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8697914"/>
              </p:ext>
            </p:extLst>
          </p:nvPr>
        </p:nvGraphicFramePr>
        <p:xfrm>
          <a:off x="163714" y="1763486"/>
          <a:ext cx="3934634" cy="364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1737929"/>
              </p:ext>
            </p:extLst>
          </p:nvPr>
        </p:nvGraphicFramePr>
        <p:xfrm>
          <a:off x="8053278" y="1763484"/>
          <a:ext cx="3971924" cy="3643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3301520"/>
              </p:ext>
            </p:extLst>
          </p:nvPr>
        </p:nvGraphicFramePr>
        <p:xfrm>
          <a:off x="4112687" y="1763484"/>
          <a:ext cx="3940592" cy="3643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709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Les échanges de produits agricoles et agro-alimentaires 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 smtClean="0"/>
              <a:t>Le déficit s’est légèrement réduit à 25 millions d’euros en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855914"/>
              </p:ext>
            </p:extLst>
          </p:nvPr>
        </p:nvGraphicFramePr>
        <p:xfrm>
          <a:off x="166798" y="1393871"/>
          <a:ext cx="11858404" cy="4638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962025" y="3145631"/>
            <a:ext cx="10934700" cy="47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836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Les échanges de produits agricoles et agro-alimentaires 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938478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</a:t>
            </a:r>
            <a:r>
              <a:rPr lang="fr-FR" b="0" dirty="0"/>
              <a:t> : </a:t>
            </a:r>
            <a:r>
              <a:rPr lang="fr-FR" b="0" i="1" dirty="0"/>
              <a:t>Autres</a:t>
            </a:r>
            <a:r>
              <a:rPr lang="fr-FR" b="0" dirty="0"/>
              <a:t> </a:t>
            </a:r>
            <a:r>
              <a:rPr lang="fr-FR" b="0" dirty="0" smtClean="0"/>
              <a:t>(préparations alimentaires 28 %, tabacs 24 %).</a:t>
            </a:r>
            <a:endParaRPr lang="fr-FR" b="0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Viande et produits carnés.</a:t>
            </a:r>
            <a:endParaRPr lang="fr-FR" dirty="0" smtClean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7126541"/>
              </p:ext>
            </p:extLst>
          </p:nvPr>
        </p:nvGraphicFramePr>
        <p:xfrm>
          <a:off x="166798" y="1991881"/>
          <a:ext cx="11858404" cy="402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Connecteur droit 9"/>
          <p:cNvCxnSpPr/>
          <p:nvPr/>
        </p:nvCxnSpPr>
        <p:spPr>
          <a:xfrm>
            <a:off x="876300" y="3965575"/>
            <a:ext cx="11014075" cy="95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77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Les échanges de produits agricoles et agro-alimentaires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pays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824178"/>
          </a:xfrm>
        </p:spPr>
        <p:txBody>
          <a:bodyPr>
            <a:normAutofit/>
          </a:bodyPr>
          <a:lstStyle/>
          <a:p>
            <a:r>
              <a:rPr lang="fr-FR" b="0" dirty="0" smtClean="0"/>
              <a:t>Balance </a:t>
            </a:r>
            <a:r>
              <a:rPr lang="fr-FR" b="0" dirty="0" smtClean="0">
                <a:solidFill>
                  <a:srgbClr val="C4D69E"/>
                </a:solidFill>
              </a:rPr>
              <a:t>excédentaire</a:t>
            </a:r>
            <a:r>
              <a:rPr lang="fr-FR" b="0" dirty="0" smtClean="0"/>
              <a:t> </a:t>
            </a:r>
            <a:r>
              <a:rPr lang="fr-FR" b="0" dirty="0"/>
              <a:t>: É</a:t>
            </a:r>
            <a:r>
              <a:rPr lang="fr-FR" b="0" dirty="0" smtClean="0"/>
              <a:t>tats-Unis (1</a:t>
            </a:r>
            <a:r>
              <a:rPr lang="fr-FR" b="0" baseline="30000" dirty="0" smtClean="0"/>
              <a:t>er</a:t>
            </a:r>
            <a:r>
              <a:rPr lang="fr-FR" b="0" dirty="0" smtClean="0"/>
              <a:t>).</a:t>
            </a:r>
            <a:endParaRPr lang="fr-FR" b="0" dirty="0"/>
          </a:p>
          <a:p>
            <a:r>
              <a:rPr lang="fr-FR" b="0" dirty="0" smtClean="0"/>
              <a:t>Balances </a:t>
            </a:r>
            <a:r>
              <a:rPr lang="fr-FR" b="0" dirty="0" smtClean="0">
                <a:solidFill>
                  <a:srgbClr val="E8A3A3"/>
                </a:solidFill>
              </a:rPr>
              <a:t>déficitaires</a:t>
            </a:r>
            <a:r>
              <a:rPr lang="fr-FR" b="0" dirty="0" smtClean="0"/>
              <a:t> </a:t>
            </a:r>
            <a:r>
              <a:rPr lang="fr-FR" b="0" dirty="0"/>
              <a:t>: </a:t>
            </a:r>
            <a:r>
              <a:rPr lang="fr-FR" b="0" dirty="0" smtClean="0"/>
              <a:t>Malaisie (1</a:t>
            </a:r>
            <a:r>
              <a:rPr lang="fr-FR" b="0" baseline="30000" dirty="0" smtClean="0"/>
              <a:t>er</a:t>
            </a:r>
            <a:r>
              <a:rPr lang="fr-FR" b="0" dirty="0" smtClean="0"/>
              <a:t>), France (2</a:t>
            </a:r>
            <a:r>
              <a:rPr lang="fr-FR" b="0" baseline="30000" dirty="0" smtClean="0"/>
              <a:t>e</a:t>
            </a:r>
            <a:r>
              <a:rPr lang="fr-FR" b="0" dirty="0" smtClean="0"/>
              <a:t>).</a:t>
            </a:r>
            <a:endParaRPr lang="fr-FR" b="0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027119"/>
              </p:ext>
            </p:extLst>
          </p:nvPr>
        </p:nvGraphicFramePr>
        <p:xfrm>
          <a:off x="166798" y="1877580"/>
          <a:ext cx="11858403" cy="4167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990600" y="2037806"/>
            <a:ext cx="5435600" cy="2089694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426200" y="4127500"/>
            <a:ext cx="5473700" cy="139699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9647339" y="4103558"/>
            <a:ext cx="1057013" cy="142094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990600" y="4127500"/>
            <a:ext cx="10909300" cy="836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51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Les échanges de produits agricoles et agro-alimentaires 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</a:t>
            </a:r>
            <a:r>
              <a:rPr lang="fr-FR" dirty="0" smtClean="0"/>
              <a:t>fournisseurs</a:t>
            </a:r>
            <a:endParaRPr lang="fr-FR" dirty="0"/>
          </a:p>
        </p:txBody>
      </p:sp>
      <p:sp>
        <p:nvSpPr>
          <p:cNvPr id="9" name="Flèche droite 8"/>
          <p:cNvSpPr/>
          <p:nvPr/>
        </p:nvSpPr>
        <p:spPr>
          <a:xfrm>
            <a:off x="166798" y="2546300"/>
            <a:ext cx="633302" cy="36097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" y="739817"/>
            <a:ext cx="9812464" cy="54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458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Singapour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279905"/>
              </p:ext>
            </p:extLst>
          </p:nvPr>
        </p:nvGraphicFramePr>
        <p:xfrm>
          <a:off x="7264400" y="3233949"/>
          <a:ext cx="5250921" cy="340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684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</a:t>
            </a:r>
            <a:r>
              <a:rPr lang="fr-FR" dirty="0"/>
              <a:t>Les échanges de produits agricoles et agro-alimentaires 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singapourienne </a:t>
            </a:r>
            <a:r>
              <a:rPr lang="fr-FR" i="1" dirty="0"/>
              <a:t>(diagrammes 1 et 2) et française (diagramme 3),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franco-singapouriens en un coup </a:t>
            </a:r>
            <a:r>
              <a:rPr lang="fr-FR" dirty="0" smtClean="0"/>
              <a:t>d’œil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20 %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Vins et spiritueux : - 21 %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Produits d’épicerie : + 9 %</a:t>
            </a:r>
          </a:p>
          <a:p>
            <a:r>
              <a:rPr lang="fr-FR" dirty="0" smtClean="0"/>
              <a:t>Laits et produits d’épicerie : - 24 %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ingapouriens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siatiques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s</a:t>
            </a:r>
            <a:r>
              <a:rPr lang="fr-FR" dirty="0" smtClean="0"/>
              <a:t>ingapouriennes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2024/2023</a:t>
            </a:r>
            <a:endParaRPr lang="fr-FR" dirty="0"/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777090"/>
              </p:ext>
            </p:extLst>
          </p:nvPr>
        </p:nvGraphicFramePr>
        <p:xfrm>
          <a:off x="163714" y="1826094"/>
          <a:ext cx="3967849" cy="3546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675467"/>
              </p:ext>
            </p:extLst>
          </p:nvPr>
        </p:nvGraphicFramePr>
        <p:xfrm>
          <a:off x="4131562" y="1826093"/>
          <a:ext cx="3934635" cy="3546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797942"/>
              </p:ext>
            </p:extLst>
          </p:nvPr>
        </p:nvGraphicFramePr>
        <p:xfrm>
          <a:off x="8066196" y="1540668"/>
          <a:ext cx="3922449" cy="37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99110327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764</Words>
  <Application>Microsoft Office PowerPoint</Application>
  <PresentationFormat>Grand écran</PresentationFormat>
  <Paragraphs>131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Malgun Gothic Semilight</vt:lpstr>
      <vt:lpstr>Arial</vt:lpstr>
      <vt:lpstr>Calibri</vt:lpstr>
      <vt:lpstr>Garamond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79</cp:revision>
  <dcterms:created xsi:type="dcterms:W3CDTF">2025-04-03T15:40:27Z</dcterms:created>
  <dcterms:modified xsi:type="dcterms:W3CDTF">2025-09-09T15:44:44Z</dcterms:modified>
</cp:coreProperties>
</file>