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72" r:id="rId5"/>
    <p:sldId id="27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explosion val="16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F3F-42D2-BBAA-CC88BF1BA424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5F3F-42D2-BBAA-CC88BF1BA424}"/>
              </c:ext>
            </c:extLst>
          </c:dPt>
          <c:dLbls>
            <c:dLbl>
              <c:idx val="0"/>
              <c:layout>
                <c:manualLayout>
                  <c:x val="-2.4307028728291786E-2"/>
                  <c:y val="1.5763795290436772E-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>
                        <a:solidFill>
                          <a:srgbClr val="00FF00"/>
                        </a:solidFill>
                      </a:rPr>
                      <a:t>Importations de produits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 </a:t>
                    </a:r>
                    <a:r>
                      <a:rPr lang="fr-FR" b="1" baseline="0" dirty="0" smtClean="0">
                        <a:solidFill>
                          <a:srgbClr val="00FF00"/>
                        </a:solidFill>
                      </a:rPr>
                      <a:t>suisses agricoles 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et agro-alimentaires
</a:t>
                    </a:r>
                    <a:fld id="{CA6D65B7-C1C4-47BF-AD48-AB1FA613B270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726826112781881"/>
                      <c:h val="0.2786786786786786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F3F-42D2-BBAA-CC88BF1BA424}"/>
                </c:ext>
              </c:extLst>
            </c:dLbl>
            <c:dLbl>
              <c:idx val="1"/>
              <c:layout>
                <c:manualLayout>
                  <c:x val="0.65942774838472928"/>
                  <c:y val="-1.201169673610618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AB20FBAE-B846-412D-B44E-23C9E26F4878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4304D42A-20C2-4BBF-BBB9-9F2F56A62875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57614170963581"/>
                      <c:h val="0.145345345345345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F3F-42D2-BBAA-CC88BF1BA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IAA'!$C$14:$C$16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IAA'!$M$14:$M$16</c:f>
              <c:numCache>
                <c:formatCode>0%</c:formatCode>
                <c:ptCount val="2"/>
                <c:pt idx="0">
                  <c:v>4.7995494139255634E-2</c:v>
                </c:pt>
                <c:pt idx="1">
                  <c:v>0.95200450586074437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5F3F-42D2-BBAA-CC88BF1BA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5"/>
          <c:tx>
            <c:strRef>
              <c:f>'Import. IAA'!$C$43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05-4357-8683-A255FAF2E13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05-4357-8683-A255FAF2E13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E05-4357-8683-A255FAF2E13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E05-4357-8683-A255FAF2E137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IAA'!$J$43:$M$43</c:f>
              <c:numCache>
                <c:formatCode>0</c:formatCode>
                <c:ptCount val="4"/>
                <c:pt idx="0">
                  <c:v>1576164842</c:v>
                </c:pt>
                <c:pt idx="1">
                  <c:v>1823142413</c:v>
                </c:pt>
                <c:pt idx="2">
                  <c:v>1889356405</c:v>
                </c:pt>
                <c:pt idx="3">
                  <c:v>1801428304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05-4357-8683-A255FAF2E137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'[3]Import.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9E05-4357-8683-A255FAF2E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16896544"/>
        <c:axId val="416889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13226498866</c:v>
                      </c:pt>
                      <c:pt idx="1">
                        <c:v>15332834587</c:v>
                      </c:pt>
                      <c:pt idx="2">
                        <c:v>15528632331</c:v>
                      </c:pt>
                      <c:pt idx="3">
                        <c:v>16511609580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9E05-4357-8683-A255FAF2E13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C-9E05-4357-8683-A255FAF2E13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9E05-4357-8683-A255FAF2E13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0-9E05-4357-8683-A255FAF2E13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2-9E05-4357-8683-A255FAF2E13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1026498778</c:v>
                      </c:pt>
                      <c:pt idx="1">
                        <c:v>1042003077</c:v>
                      </c:pt>
                      <c:pt idx="2">
                        <c:v>1097603182</c:v>
                      </c:pt>
                      <c:pt idx="3">
                        <c:v>1140258056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9E05-4357-8683-A255FAF2E13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9E05-4357-8683-A255FAF2E13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9E05-4357-8683-A255FAF2E13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9E05-4357-8683-A255FAF2E13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B-9E05-4357-8683-A255FAF2E13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2083739756</c:v>
                      </c:pt>
                      <c:pt idx="1">
                        <c:v>2333324705</c:v>
                      </c:pt>
                      <c:pt idx="2">
                        <c:v>2432516869</c:v>
                      </c:pt>
                      <c:pt idx="3">
                        <c:v>2524908367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9E05-4357-8683-A255FAF2E137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9E05-4357-8683-A255FAF2E13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9E05-4357-8683-A255FAF2E13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9E05-4357-8683-A255FAF2E13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4-9E05-4357-8683-A255FAF2E13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1576164842</c:v>
                      </c:pt>
                      <c:pt idx="1">
                        <c:v>1823142413</c:v>
                      </c:pt>
                      <c:pt idx="2">
                        <c:v>1889356405</c:v>
                      </c:pt>
                      <c:pt idx="3">
                        <c:v>1801428304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5-9E05-4357-8683-A255FAF2E137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995681540</c:v>
                      </c:pt>
                      <c:pt idx="1">
                        <c:v>1128127552</c:v>
                      </c:pt>
                      <c:pt idx="2">
                        <c:v>1157794680</c:v>
                      </c:pt>
                      <c:pt idx="3">
                        <c:v>1355633669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6-9E05-4357-8683-A255FAF2E137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Autriche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463359900</c:v>
                      </c:pt>
                      <c:pt idx="1">
                        <c:v>559197823</c:v>
                      </c:pt>
                      <c:pt idx="2">
                        <c:v>589379735</c:v>
                      </c:pt>
                      <c:pt idx="3">
                        <c:v>596865669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7-9E05-4357-8683-A255FAF2E137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303032369</c:v>
                      </c:pt>
                      <c:pt idx="1">
                        <c:v>476069771</c:v>
                      </c:pt>
                      <c:pt idx="2">
                        <c:v>409378935</c:v>
                      </c:pt>
                      <c:pt idx="3">
                        <c:v>491887083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8-9E05-4357-8683-A255FAF2E137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234803366</c:v>
                      </c:pt>
                      <c:pt idx="1">
                        <c:v>292209315</c:v>
                      </c:pt>
                      <c:pt idx="2">
                        <c:v>306278733</c:v>
                      </c:pt>
                      <c:pt idx="3">
                        <c:v>424604123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9-9E05-4357-8683-A255FAF2E137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304323578</c:v>
                      </c:pt>
                      <c:pt idx="1">
                        <c:v>360608187</c:v>
                      </c:pt>
                      <c:pt idx="2">
                        <c:v>300204970</c:v>
                      </c:pt>
                      <c:pt idx="3">
                        <c:v>325905968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A-9E05-4357-8683-A255FAF2E137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C-9E05-4357-8683-A255FAF2E13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E-9E05-4357-8683-A255FAF2E13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0-9E05-4357-8683-A255FAF2E13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2-9E05-4357-8683-A255FAF2E13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222301915</c:v>
                      </c:pt>
                      <c:pt idx="1">
                        <c:v>268880505</c:v>
                      </c:pt>
                      <c:pt idx="2">
                        <c:v>269436237</c:v>
                      </c:pt>
                      <c:pt idx="3">
                        <c:v>281043492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33-9E05-4357-8683-A255FAF2E137}"/>
                  </c:ext>
                </c:extLst>
              </c15:ser>
            </c15:filteredBarSeries>
          </c:ext>
        </c:extLst>
      </c:barChart>
      <c:catAx>
        <c:axId val="41689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9880"/>
        <c:crosses val="autoZero"/>
        <c:auto val="1"/>
        <c:lblAlgn val="ctr"/>
        <c:lblOffset val="100"/>
        <c:noMultiLvlLbl val="0"/>
      </c:catAx>
      <c:valAx>
        <c:axId val="416889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654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1165849237672"/>
          <c:y val="3.7164774983800504E-2"/>
          <c:w val="0.53170925296718285"/>
          <c:h val="0.681094942787457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françaises'!$J$5:$J$11</c:f>
              <c:numCache>
                <c:formatCode>0</c:formatCode>
                <c:ptCount val="5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E1F-420F-B79C-D8DCFA602000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françaises'!$K$5:$K$11</c:f>
              <c:numCache>
                <c:formatCode>0</c:formatCode>
                <c:ptCount val="5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CE1F-420F-B79C-D8DCFA602000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françaises'!$L$5:$L$11</c:f>
              <c:numCache>
                <c:formatCode>0</c:formatCode>
                <c:ptCount val="5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CE1F-420F-B79C-D8DCFA602000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françaises'!$M$5:$M$11</c:f>
              <c:numCache>
                <c:formatCode>0</c:formatCode>
                <c:ptCount val="5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CE1F-420F-B79C-D8DCFA602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16890272"/>
        <c:axId val="416897328"/>
      </c:barChart>
      <c:catAx>
        <c:axId val="416890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7328"/>
        <c:crosses val="autoZero"/>
        <c:auto val="1"/>
        <c:lblAlgn val="ctr"/>
        <c:lblOffset val="100"/>
        <c:noMultiLvlLbl val="0"/>
      </c:catAx>
      <c:valAx>
        <c:axId val="4168973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0272"/>
        <c:crosses val="autoZero"/>
        <c:crossBetween val="between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2-450C-8CAD-0467CCBAAAA9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-1354449088</c:v>
                </c:pt>
                <c:pt idx="1">
                  <c:v>-1351536409</c:v>
                </c:pt>
                <c:pt idx="2">
                  <c:v>-1343399812</c:v>
                </c:pt>
                <c:pt idx="3">
                  <c:v>-1402397228</c:v>
                </c:pt>
                <c:pt idx="4">
                  <c:v>-1455328211</c:v>
                </c:pt>
                <c:pt idx="5">
                  <c:v>-1415038590</c:v>
                </c:pt>
                <c:pt idx="6">
                  <c:v>-1576164842</c:v>
                </c:pt>
                <c:pt idx="7">
                  <c:v>-1823142413</c:v>
                </c:pt>
                <c:pt idx="8">
                  <c:v>-1889356405</c:v>
                </c:pt>
                <c:pt idx="9">
                  <c:v>-1801428304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52-450C-8CAD-0467CCBAAAA9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949480689</c:v>
                </c:pt>
                <c:pt idx="1">
                  <c:v>997031725</c:v>
                </c:pt>
                <c:pt idx="2">
                  <c:v>1018899078</c:v>
                </c:pt>
                <c:pt idx="3">
                  <c:v>985464602</c:v>
                </c:pt>
                <c:pt idx="4">
                  <c:v>984691449</c:v>
                </c:pt>
                <c:pt idx="5">
                  <c:v>982429810</c:v>
                </c:pt>
                <c:pt idx="6">
                  <c:v>1097700343</c:v>
                </c:pt>
                <c:pt idx="7">
                  <c:v>1158868599</c:v>
                </c:pt>
                <c:pt idx="8">
                  <c:v>1147110644</c:v>
                </c:pt>
                <c:pt idx="9">
                  <c:v>1178829192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52-450C-8CAD-0467CCBAAA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4832624"/>
        <c:axId val="454835760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C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-404968399</c:v>
                </c:pt>
                <c:pt idx="1">
                  <c:v>-354504684</c:v>
                </c:pt>
                <c:pt idx="2">
                  <c:v>-324500734</c:v>
                </c:pt>
                <c:pt idx="3">
                  <c:v>-416932626</c:v>
                </c:pt>
                <c:pt idx="4">
                  <c:v>-470636762</c:v>
                </c:pt>
                <c:pt idx="5">
                  <c:v>-432608780</c:v>
                </c:pt>
                <c:pt idx="6">
                  <c:v>-478464499</c:v>
                </c:pt>
                <c:pt idx="7">
                  <c:v>-664273814</c:v>
                </c:pt>
                <c:pt idx="8">
                  <c:v>-742245761</c:v>
                </c:pt>
                <c:pt idx="9" formatCode="_(* #,##0.00_);_(* \(#,##0.00\);_(* &quot;-&quot;??_);_(@_)">
                  <c:v>-622599112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52-450C-8CAD-0467CCBAAA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832624"/>
        <c:axId val="454835760"/>
      </c:lineChart>
      <c:catAx>
        <c:axId val="45483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5760"/>
        <c:crosses val="autoZero"/>
        <c:auto val="1"/>
        <c:lblAlgn val="ctr"/>
        <c:lblOffset val="100"/>
        <c:noMultiLvlLbl val="0"/>
      </c:catAx>
      <c:valAx>
        <c:axId val="454835760"/>
        <c:scaling>
          <c:orientation val="minMax"/>
          <c:min val="-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262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Viande et produits carnés</c:v>
                </c:pt>
                <c:pt idx="5">
                  <c:v>6. Laits et produits laitiers</c:v>
                </c:pt>
                <c:pt idx="6">
                  <c:v>5. Pêche et aquaculture</c:v>
                </c:pt>
                <c:pt idx="7">
                  <c:v>4. Fruits et légumes</c:v>
                </c:pt>
                <c:pt idx="8">
                  <c:v>3. Céréales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485940999</c:v>
                </c:pt>
                <c:pt idx="1">
                  <c:v>-11518547</c:v>
                </c:pt>
                <c:pt idx="2">
                  <c:v>-27038836</c:v>
                </c:pt>
                <c:pt idx="3">
                  <c:v>-27554780</c:v>
                </c:pt>
                <c:pt idx="4">
                  <c:v>-32249377</c:v>
                </c:pt>
                <c:pt idx="5">
                  <c:v>-37121099</c:v>
                </c:pt>
                <c:pt idx="6">
                  <c:v>-91739563</c:v>
                </c:pt>
                <c:pt idx="7">
                  <c:v>-93989721</c:v>
                </c:pt>
                <c:pt idx="8">
                  <c:v>-60844340</c:v>
                </c:pt>
                <c:pt idx="9">
                  <c:v>-102038278</c:v>
                </c:pt>
                <c:pt idx="10">
                  <c:v>-480310957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C-4AA8-951A-3B2CEF171449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Viande et produits carnés</c:v>
                </c:pt>
                <c:pt idx="5">
                  <c:v>6. Laits et produits laitiers</c:v>
                </c:pt>
                <c:pt idx="6">
                  <c:v>5. Pêche et aquaculture</c:v>
                </c:pt>
                <c:pt idx="7">
                  <c:v>4. Fruits et légumes</c:v>
                </c:pt>
                <c:pt idx="8">
                  <c:v>3. Céréales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482300864</c:v>
                </c:pt>
                <c:pt idx="1">
                  <c:v>-14915289</c:v>
                </c:pt>
                <c:pt idx="2">
                  <c:v>-32160898</c:v>
                </c:pt>
                <c:pt idx="3">
                  <c:v>-26631251</c:v>
                </c:pt>
                <c:pt idx="4">
                  <c:v>-52686073</c:v>
                </c:pt>
                <c:pt idx="5">
                  <c:v>-35774567</c:v>
                </c:pt>
                <c:pt idx="6">
                  <c:v>-93826539</c:v>
                </c:pt>
                <c:pt idx="7">
                  <c:v>-104928067</c:v>
                </c:pt>
                <c:pt idx="8">
                  <c:v>-158345933</c:v>
                </c:pt>
                <c:pt idx="9">
                  <c:v>-122702938</c:v>
                </c:pt>
                <c:pt idx="10">
                  <c:v>-504603123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DC-4AA8-951A-3B2CEF171449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Viande et produits carnés</c:v>
                </c:pt>
                <c:pt idx="5">
                  <c:v>6. Laits et produits laitiers</c:v>
                </c:pt>
                <c:pt idx="6">
                  <c:v>5. Pêche et aquaculture</c:v>
                </c:pt>
                <c:pt idx="7">
                  <c:v>4. Fruits et légumes</c:v>
                </c:pt>
                <c:pt idx="8">
                  <c:v>3. Céréales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466630917</c:v>
                </c:pt>
                <c:pt idx="1">
                  <c:v>-15176834</c:v>
                </c:pt>
                <c:pt idx="2">
                  <c:v>-36525300</c:v>
                </c:pt>
                <c:pt idx="3">
                  <c:v>-40652582</c:v>
                </c:pt>
                <c:pt idx="4">
                  <c:v>-56234506</c:v>
                </c:pt>
                <c:pt idx="5">
                  <c:v>-55297145</c:v>
                </c:pt>
                <c:pt idx="6">
                  <c:v>-100723375</c:v>
                </c:pt>
                <c:pt idx="7">
                  <c:v>-119231764</c:v>
                </c:pt>
                <c:pt idx="8">
                  <c:v>-121857693</c:v>
                </c:pt>
                <c:pt idx="9">
                  <c:v>-142517620</c:v>
                </c:pt>
                <c:pt idx="10">
                  <c:v>-520659859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DC-4AA8-951A-3B2CEF171449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Viande et produits carnés</c:v>
                </c:pt>
                <c:pt idx="5">
                  <c:v>6. Laits et produits laitiers</c:v>
                </c:pt>
                <c:pt idx="6">
                  <c:v>5. Pêche et aquaculture</c:v>
                </c:pt>
                <c:pt idx="7">
                  <c:v>4. Fruits et légumes</c:v>
                </c:pt>
                <c:pt idx="8">
                  <c:v>3. Céréales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512869230</c:v>
                </c:pt>
                <c:pt idx="1">
                  <c:v>-12107392</c:v>
                </c:pt>
                <c:pt idx="2">
                  <c:v>-36190851</c:v>
                </c:pt>
                <c:pt idx="3">
                  <c:v>-36800868</c:v>
                </c:pt>
                <c:pt idx="4">
                  <c:v>-50655598</c:v>
                </c:pt>
                <c:pt idx="5">
                  <c:v>-62192688</c:v>
                </c:pt>
                <c:pt idx="6">
                  <c:v>-86178115</c:v>
                </c:pt>
                <c:pt idx="7" formatCode="_(* #,##0.00_);_(* \(#,##0.00\);_(* &quot;-&quot;??_);_(@_)">
                  <c:v>-119176767</c:v>
                </c:pt>
                <c:pt idx="8" formatCode="_(* #,##0.00_);_(* \(#,##0.00\);_(* &quot;-&quot;??_);_(@_)">
                  <c:v>-122203345</c:v>
                </c:pt>
                <c:pt idx="9" formatCode="_(* #,##0.00_);_(* \(#,##0.00\);_(* &quot;-&quot;??_);_(@_)">
                  <c:v>-140143808</c:v>
                </c:pt>
                <c:pt idx="10" formatCode="_(* #,##0.00_);_(* \(#,##0.00\);_(* &quot;-&quot;??_);_(@_)">
                  <c:v>-469818910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DC-4AA8-951A-3B2CEF171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839288"/>
        <c:axId val="45483732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Viande et produits carnés</c:v>
                      </c:pt>
                      <c:pt idx="5">
                        <c:v>6. Laits et produits laitiers</c:v>
                      </c:pt>
                      <c:pt idx="6">
                        <c:v>5. Pêche et aquaculture</c:v>
                      </c:pt>
                      <c:pt idx="7">
                        <c:v>4. Fruits et légumes</c:v>
                      </c:pt>
                      <c:pt idx="8">
                        <c:v>3. Céréales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425694712</c:v>
                      </c:pt>
                      <c:pt idx="1">
                        <c:v>-7108782</c:v>
                      </c:pt>
                      <c:pt idx="2">
                        <c:v>-22550557</c:v>
                      </c:pt>
                      <c:pt idx="3">
                        <c:v>-36772418</c:v>
                      </c:pt>
                      <c:pt idx="4">
                        <c:v>-55605263</c:v>
                      </c:pt>
                      <c:pt idx="5">
                        <c:v>-64705839</c:v>
                      </c:pt>
                      <c:pt idx="6">
                        <c:v>-68866043</c:v>
                      </c:pt>
                      <c:pt idx="7">
                        <c:v>-112367292</c:v>
                      </c:pt>
                      <c:pt idx="8">
                        <c:v>-35273254</c:v>
                      </c:pt>
                      <c:pt idx="9">
                        <c:v>-83419255</c:v>
                      </c:pt>
                      <c:pt idx="10">
                        <c:v>-343994408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EDC-4AA8-951A-3B2CEF171449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Viande et produits carnés</c:v>
                      </c:pt>
                      <c:pt idx="5">
                        <c:v>6. Laits et produits laitiers</c:v>
                      </c:pt>
                      <c:pt idx="6">
                        <c:v>5. Pêche et aquaculture</c:v>
                      </c:pt>
                      <c:pt idx="7">
                        <c:v>4. Fruits et légumes</c:v>
                      </c:pt>
                      <c:pt idx="8">
                        <c:v>3. Céréales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470302620</c:v>
                      </c:pt>
                      <c:pt idx="1">
                        <c:v>-9695769</c:v>
                      </c:pt>
                      <c:pt idx="2">
                        <c:v>-21562861</c:v>
                      </c:pt>
                      <c:pt idx="3">
                        <c:v>-37330716</c:v>
                      </c:pt>
                      <c:pt idx="4">
                        <c:v>-44390026</c:v>
                      </c:pt>
                      <c:pt idx="5">
                        <c:v>-62852849</c:v>
                      </c:pt>
                      <c:pt idx="6">
                        <c:v>-79516754</c:v>
                      </c:pt>
                      <c:pt idx="7">
                        <c:v>-112892917</c:v>
                      </c:pt>
                      <c:pt idx="8">
                        <c:v>-49054854</c:v>
                      </c:pt>
                      <c:pt idx="9">
                        <c:v>-83439886</c:v>
                      </c:pt>
                      <c:pt idx="10">
                        <c:v>-324070671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EDC-4AA8-951A-3B2CEF171449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Viande et produits carnés</c:v>
                      </c:pt>
                      <c:pt idx="5">
                        <c:v>6. Laits et produits laitiers</c:v>
                      </c:pt>
                      <c:pt idx="6">
                        <c:v>5. Pêche et aquaculture</c:v>
                      </c:pt>
                      <c:pt idx="7">
                        <c:v>4. Fruits et légumes</c:v>
                      </c:pt>
                      <c:pt idx="8">
                        <c:v>3. Céréales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474784176</c:v>
                      </c:pt>
                      <c:pt idx="1">
                        <c:v>-8519836</c:v>
                      </c:pt>
                      <c:pt idx="2">
                        <c:v>-22090024</c:v>
                      </c:pt>
                      <c:pt idx="3">
                        <c:v>-30082883</c:v>
                      </c:pt>
                      <c:pt idx="4">
                        <c:v>-46455353</c:v>
                      </c:pt>
                      <c:pt idx="5">
                        <c:v>-54367940</c:v>
                      </c:pt>
                      <c:pt idx="6">
                        <c:v>-79387884</c:v>
                      </c:pt>
                      <c:pt idx="7">
                        <c:v>-108191047</c:v>
                      </c:pt>
                      <c:pt idx="8">
                        <c:v>-30833644</c:v>
                      </c:pt>
                      <c:pt idx="9">
                        <c:v>-57127219</c:v>
                      </c:pt>
                      <c:pt idx="10">
                        <c:v>-362229080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EDC-4AA8-951A-3B2CEF171449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Viande et produits carnés</c:v>
                      </c:pt>
                      <c:pt idx="5">
                        <c:v>6. Laits et produits laitiers</c:v>
                      </c:pt>
                      <c:pt idx="6">
                        <c:v>5. Pêche et aquaculture</c:v>
                      </c:pt>
                      <c:pt idx="7">
                        <c:v>4. Fruits et légumes</c:v>
                      </c:pt>
                      <c:pt idx="8">
                        <c:v>3. Céréales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445579816</c:v>
                      </c:pt>
                      <c:pt idx="1">
                        <c:v>-6781090</c:v>
                      </c:pt>
                      <c:pt idx="2">
                        <c:v>-25298042</c:v>
                      </c:pt>
                      <c:pt idx="3">
                        <c:v>-29826193</c:v>
                      </c:pt>
                      <c:pt idx="4">
                        <c:v>-39388964</c:v>
                      </c:pt>
                      <c:pt idx="5">
                        <c:v>-65016429</c:v>
                      </c:pt>
                      <c:pt idx="6">
                        <c:v>-81391153</c:v>
                      </c:pt>
                      <c:pt idx="7">
                        <c:v>-89582993</c:v>
                      </c:pt>
                      <c:pt idx="8">
                        <c:v>-50090488</c:v>
                      </c:pt>
                      <c:pt idx="9">
                        <c:v>-87068156</c:v>
                      </c:pt>
                      <c:pt idx="10">
                        <c:v>-388068935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EDC-4AA8-951A-3B2CEF171449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Viande et produits carnés</c:v>
                      </c:pt>
                      <c:pt idx="5">
                        <c:v>6. Laits et produits laitiers</c:v>
                      </c:pt>
                      <c:pt idx="6">
                        <c:v>5. Pêche et aquaculture</c:v>
                      </c:pt>
                      <c:pt idx="7">
                        <c:v>4. Fruits et légumes</c:v>
                      </c:pt>
                      <c:pt idx="8">
                        <c:v>3. Céréales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415392209</c:v>
                      </c:pt>
                      <c:pt idx="1">
                        <c:v>-10008252</c:v>
                      </c:pt>
                      <c:pt idx="2">
                        <c:v>-25770207</c:v>
                      </c:pt>
                      <c:pt idx="3">
                        <c:v>-31570420</c:v>
                      </c:pt>
                      <c:pt idx="4">
                        <c:v>-38760307</c:v>
                      </c:pt>
                      <c:pt idx="5">
                        <c:v>-50343046</c:v>
                      </c:pt>
                      <c:pt idx="6">
                        <c:v>-81597868</c:v>
                      </c:pt>
                      <c:pt idx="7">
                        <c:v>-80717738</c:v>
                      </c:pt>
                      <c:pt idx="8">
                        <c:v>-55423762</c:v>
                      </c:pt>
                      <c:pt idx="9">
                        <c:v>-92437978</c:v>
                      </c:pt>
                      <c:pt idx="10">
                        <c:v>-419399392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EDC-4AA8-951A-3B2CEF171449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Viande et produits carnés</c:v>
                      </c:pt>
                      <c:pt idx="5">
                        <c:v>6. Laits et produits laitiers</c:v>
                      </c:pt>
                      <c:pt idx="6">
                        <c:v>5. Pêche et aquaculture</c:v>
                      </c:pt>
                      <c:pt idx="7">
                        <c:v>4. Fruits et légumes</c:v>
                      </c:pt>
                      <c:pt idx="8">
                        <c:v>3. Céréales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407277261</c:v>
                      </c:pt>
                      <c:pt idx="1">
                        <c:v>-10133425</c:v>
                      </c:pt>
                      <c:pt idx="2">
                        <c:v>-27777443</c:v>
                      </c:pt>
                      <c:pt idx="3">
                        <c:v>-32144250</c:v>
                      </c:pt>
                      <c:pt idx="4">
                        <c:v>-32876282</c:v>
                      </c:pt>
                      <c:pt idx="5">
                        <c:v>-49705162</c:v>
                      </c:pt>
                      <c:pt idx="6">
                        <c:v>-83314411</c:v>
                      </c:pt>
                      <c:pt idx="7">
                        <c:v>-82329870</c:v>
                      </c:pt>
                      <c:pt idx="8">
                        <c:v>-35136299</c:v>
                      </c:pt>
                      <c:pt idx="9">
                        <c:v>-95089508</c:v>
                      </c:pt>
                      <c:pt idx="10">
                        <c:v>-391379390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EDC-4AA8-951A-3B2CEF171449}"/>
                  </c:ext>
                </c:extLst>
              </c15:ser>
            </c15:filteredBarSeries>
          </c:ext>
        </c:extLst>
      </c:barChart>
      <c:catAx>
        <c:axId val="454839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7328"/>
        <c:crosses val="autoZero"/>
        <c:auto val="1"/>
        <c:lblAlgn val="ctr"/>
        <c:lblOffset val="100"/>
        <c:noMultiLvlLbl val="0"/>
      </c:catAx>
      <c:valAx>
        <c:axId val="45483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928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TBB'!$J$49:$J$60</c:f>
              <c:numCache>
                <c:formatCode>0</c:formatCode>
                <c:ptCount val="11"/>
                <c:pt idx="0">
                  <c:v>507613156</c:v>
                </c:pt>
                <c:pt idx="1">
                  <c:v>275422373</c:v>
                </c:pt>
                <c:pt idx="2">
                  <c:v>135525078</c:v>
                </c:pt>
                <c:pt idx="3">
                  <c:v>101356438</c:v>
                </c:pt>
                <c:pt idx="4">
                  <c:v>97016803</c:v>
                </c:pt>
                <c:pt idx="5">
                  <c:v>85811594</c:v>
                </c:pt>
                <c:pt idx="6">
                  <c:v>92631315</c:v>
                </c:pt>
                <c:pt idx="7">
                  <c:v>31120679</c:v>
                </c:pt>
                <c:pt idx="8">
                  <c:v>28868434</c:v>
                </c:pt>
                <c:pt idx="9">
                  <c:v>12691555</c:v>
                </c:pt>
                <c:pt idx="10">
                  <c:v>208107417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E39-4EE9-AF81-4E9BAF2954DB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TBB'!$K$49:$K$60</c:f>
              <c:numCache>
                <c:formatCode>0</c:formatCode>
                <c:ptCount val="11"/>
                <c:pt idx="0">
                  <c:v>536194983</c:v>
                </c:pt>
                <c:pt idx="1">
                  <c:v>305751772</c:v>
                </c:pt>
                <c:pt idx="2">
                  <c:v>143832158</c:v>
                </c:pt>
                <c:pt idx="3">
                  <c:v>206622437</c:v>
                </c:pt>
                <c:pt idx="4">
                  <c:v>107657759</c:v>
                </c:pt>
                <c:pt idx="5">
                  <c:v>98648774</c:v>
                </c:pt>
                <c:pt idx="6">
                  <c:v>94646902</c:v>
                </c:pt>
                <c:pt idx="7">
                  <c:v>36467117</c:v>
                </c:pt>
                <c:pt idx="8">
                  <c:v>28234690</c:v>
                </c:pt>
                <c:pt idx="9">
                  <c:v>16064242</c:v>
                </c:pt>
                <c:pt idx="10">
                  <c:v>249021580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E39-4EE9-AF81-4E9BAF2954DB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TBB'!$L$49:$L$60</c:f>
              <c:numCache>
                <c:formatCode>0</c:formatCode>
                <c:ptCount val="11"/>
                <c:pt idx="0">
                  <c:v>542367323</c:v>
                </c:pt>
                <c:pt idx="1">
                  <c:v>350326651</c:v>
                </c:pt>
                <c:pt idx="2">
                  <c:v>157974228</c:v>
                </c:pt>
                <c:pt idx="3">
                  <c:v>161889032</c:v>
                </c:pt>
                <c:pt idx="4">
                  <c:v>122161402</c:v>
                </c:pt>
                <c:pt idx="5">
                  <c:v>98437398</c:v>
                </c:pt>
                <c:pt idx="6">
                  <c:v>102358510</c:v>
                </c:pt>
                <c:pt idx="7">
                  <c:v>40222173</c:v>
                </c:pt>
                <c:pt idx="8">
                  <c:v>41629069</c:v>
                </c:pt>
                <c:pt idx="9">
                  <c:v>15604070</c:v>
                </c:pt>
                <c:pt idx="10">
                  <c:v>256386549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E39-4EE9-AF81-4E9BAF2954DB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TBB'!$M$49:$M$60</c:f>
              <c:numCache>
                <c:formatCode>0</c:formatCode>
                <c:ptCount val="11"/>
                <c:pt idx="0">
                  <c:v>480993497</c:v>
                </c:pt>
                <c:pt idx="1">
                  <c:v>374721639</c:v>
                </c:pt>
                <c:pt idx="2">
                  <c:v>154235864</c:v>
                </c:pt>
                <c:pt idx="3">
                  <c:v>134905810</c:v>
                </c:pt>
                <c:pt idx="4">
                  <c:v>121872582</c:v>
                </c:pt>
                <c:pt idx="5">
                  <c:v>97347644</c:v>
                </c:pt>
                <c:pt idx="6">
                  <c:v>86982296</c:v>
                </c:pt>
                <c:pt idx="7">
                  <c:v>39971962</c:v>
                </c:pt>
                <c:pt idx="8">
                  <c:v>38630350</c:v>
                </c:pt>
                <c:pt idx="9">
                  <c:v>12662326</c:v>
                </c:pt>
                <c:pt idx="10">
                  <c:v>259104335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7E39-4EE9-AF81-4E9BAF295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892232"/>
        <c:axId val="416894976"/>
      </c:barChart>
      <c:catAx>
        <c:axId val="41689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4976"/>
        <c:crosses val="autoZero"/>
        <c:auto val="1"/>
        <c:lblAlgn val="ctr"/>
        <c:lblOffset val="100"/>
        <c:noMultiLvlLbl val="0"/>
      </c:catAx>
      <c:valAx>
        <c:axId val="41689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223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françaises'!$J$5:$J$16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1C1-416A-A3A3-BA9850571ACE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françaises'!$K$5:$K$16</c:f>
              <c:numCache>
                <c:formatCode>0</c:formatCode>
                <c:ptCount val="10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  <c:pt idx="5">
                  <c:v>6647644537</c:v>
                </c:pt>
                <c:pt idx="6">
                  <c:v>5837711297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1C1-416A-A3A3-BA9850571ACE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françaises'!$L$5:$L$16</c:f>
              <c:numCache>
                <c:formatCode>0</c:formatCode>
                <c:ptCount val="10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  <c:pt idx="5">
                  <c:v>5423531009</c:v>
                </c:pt>
                <c:pt idx="6">
                  <c:v>5370813354</c:v>
                </c:pt>
                <c:pt idx="7">
                  <c:v>3716417752</c:v>
                </c:pt>
                <c:pt idx="8">
                  <c:v>2286508068</c:v>
                </c:pt>
                <c:pt idx="9">
                  <c:v>1476020706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1C1-416A-A3A3-BA9850571ACE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françaises'!$M$5:$M$16</c:f>
              <c:numCache>
                <c:formatCode>0</c:formatCode>
                <c:ptCount val="10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  <c:pt idx="5">
                  <c:v>5738452702</c:v>
                </c:pt>
                <c:pt idx="6">
                  <c:v>5422308271</c:v>
                </c:pt>
                <c:pt idx="7">
                  <c:v>2969802449</c:v>
                </c:pt>
                <c:pt idx="8">
                  <c:v>2223762095</c:v>
                </c:pt>
                <c:pt idx="9">
                  <c:v>1681508337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1C1-416A-A3A3-BA9850571A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898504"/>
        <c:axId val="416894192"/>
      </c:barChart>
      <c:catAx>
        <c:axId val="41689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4192"/>
        <c:crosses val="autoZero"/>
        <c:auto val="1"/>
        <c:lblAlgn val="ctr"/>
        <c:lblOffset val="100"/>
        <c:noMultiLvlLbl val="0"/>
      </c:catAx>
      <c:valAx>
        <c:axId val="41689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85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48-4DFB-A638-CC4999381E5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48-4DFB-A638-CC4999381E5B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48-4DFB-A638-CC4999381E5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48-4DFB-A638-CC4999381E5B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48-4DFB-A638-CC4999381E5B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48-4DFB-A638-CC4999381E5B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48-4DFB-A638-CC4999381E5B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C48-4DFB-A638-CC4999381E5B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C48-4DFB-A638-CC4999381E5B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C48-4DFB-A638-CC4999381E5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C48-4DFB-A638-CC4999381E5B}"/>
              </c:ext>
            </c:extLst>
          </c:dPt>
          <c:dLbls>
            <c:dLbl>
              <c:idx val="0"/>
              <c:layout>
                <c:manualLayout>
                  <c:x val="-0.20807385329670125"/>
                  <c:y val="0.2076902871564662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905104878072674"/>
                      <c:h val="0.29320981716207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C48-4DFB-A638-CC4999381E5B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C48-4DFB-A638-CC4999381E5B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C48-4DFB-A638-CC4999381E5B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C48-4DFB-A638-CC4999381E5B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C48-4DFB-A638-CC4999381E5B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C48-4DFB-A638-CC4999381E5B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C48-4DFB-A638-CC4999381E5B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C48-4DFB-A638-CC4999381E5B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C48-4DFB-A638-CC4999381E5B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C48-4DFB-A638-CC4999381E5B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C48-4DFB-A638-CC4999381E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Pêche et aquaculture</c:v>
                </c:pt>
                <c:pt idx="5">
                  <c:v>Laits et produits laitiers</c:v>
                </c:pt>
                <c:pt idx="6">
                  <c:v>Céréales</c:v>
                </c:pt>
                <c:pt idx="7">
                  <c:v>Oléagineux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0.28867423620368815</c:v>
                </c:pt>
                <c:pt idx="1">
                  <c:v>0.17313122528421604</c:v>
                </c:pt>
                <c:pt idx="2">
                  <c:v>0.10341324270822543</c:v>
                </c:pt>
                <c:pt idx="3">
                  <c:v>6.5139738060594338E-2</c:v>
                </c:pt>
                <c:pt idx="4">
                  <c:v>5.427487427303862E-2</c:v>
                </c:pt>
                <c:pt idx="5">
                  <c:v>4.4057898624320552E-2</c:v>
                </c:pt>
                <c:pt idx="6">
                  <c:v>3.0165431515732338E-2</c:v>
                </c:pt>
                <c:pt idx="7">
                  <c:v>2.1995220347258235E-2</c:v>
                </c:pt>
                <c:pt idx="8">
                  <c:v>1.4608570765394758E-2</c:v>
                </c:pt>
                <c:pt idx="9">
                  <c:v>9.76772320218584E-3</c:v>
                </c:pt>
                <c:pt idx="10">
                  <c:v>0.19477183895478226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C48-4DFB-A638-CC4999381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FB-4FD3-9BF3-F4B6184D7B03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FB-4FD3-9BF3-F4B6184D7B03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FB-4FD3-9BF3-F4B6184D7B03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FB-4FD3-9BF3-F4B6184D7B0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FB-4FD3-9BF3-F4B6184D7B03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FB-4FD3-9BF3-F4B6184D7B03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4FB-4FD3-9BF3-F4B6184D7B03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4FB-4FD3-9BF3-F4B6184D7B03}"/>
              </c:ext>
            </c:extLst>
          </c:dPt>
          <c:dPt>
            <c:idx val="8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4FB-4FD3-9BF3-F4B6184D7B03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4FB-4FD3-9BF3-F4B6184D7B03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4FB-4FD3-9BF3-F4B6184D7B03}"/>
              </c:ext>
            </c:extLst>
          </c:dPt>
          <c:dLbls>
            <c:dLbl>
              <c:idx val="0"/>
              <c:layout>
                <c:manualLayout>
                  <c:x val="-0.21281053218884563"/>
                  <c:y val="0.185828151666311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6196061207384"/>
                      <c:h val="0.29320981716207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4FB-4FD3-9BF3-F4B6184D7B03}"/>
                </c:ext>
              </c:extLst>
            </c:dLbl>
            <c:dLbl>
              <c:idx val="1"/>
              <c:layout>
                <c:manualLayout>
                  <c:x val="-0.20746353389264346"/>
                  <c:y val="-0.177597903179193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62283065542748"/>
                      <c:h val="0.29320981716207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4FB-4FD3-9BF3-F4B6184D7B03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4FB-4FD3-9BF3-F4B6184D7B03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4FB-4FD3-9BF3-F4B6184D7B03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4FB-4FD3-9BF3-F4B6184D7B03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4FB-4FD3-9BF3-F4B6184D7B03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4FB-4FD3-9BF3-F4B6184D7B03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4FB-4FD3-9BF3-F4B6184D7B03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4FB-4FD3-9BF3-F4B6184D7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4FB-4FD3-9BF3-F4B6184D7B03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64FB-4FD3-9BF3-F4B6184D7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0.2670067390036967</c:v>
                </c:pt>
                <c:pt idx="1">
                  <c:v>0.20801362905642456</c:v>
                </c:pt>
                <c:pt idx="2">
                  <c:v>8.5618652520072766E-2</c:v>
                </c:pt>
                <c:pt idx="3">
                  <c:v>7.4888248230832732E-2</c:v>
                </c:pt>
                <c:pt idx="4">
                  <c:v>6.7653306950594017E-2</c:v>
                </c:pt>
                <c:pt idx="5">
                  <c:v>5.4039144263384464E-2</c:v>
                </c:pt>
                <c:pt idx="6">
                  <c:v>4.8285183377467351E-2</c:v>
                </c:pt>
                <c:pt idx="7">
                  <c:v>2.2189038504193504E-2</c:v>
                </c:pt>
                <c:pt idx="8">
                  <c:v>2.1444289464211726E-2</c:v>
                </c:pt>
                <c:pt idx="9">
                  <c:v>7.0290479903551018E-3</c:v>
                </c:pt>
                <c:pt idx="10">
                  <c:v>0.14383272119388216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4FB-4FD3-9BF3-F4B6184D7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6A-48DD-86D0-2EC8DAAF7F19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86A-48DD-86D0-2EC8DAAF7F19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6A-48DD-86D0-2EC8DAAF7F1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86A-48DD-86D0-2EC8DAAF7F19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13226498866</c:v>
                </c:pt>
                <c:pt idx="1">
                  <c:v>15332834587</c:v>
                </c:pt>
                <c:pt idx="2">
                  <c:v>15528632331</c:v>
                </c:pt>
                <c:pt idx="3">
                  <c:v>16511609580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6A-48DD-86D0-2EC8DAAF7F19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'[3]Import.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E86A-48DD-86D0-2EC8DAAF7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16891056"/>
        <c:axId val="4168926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E86A-48DD-86D0-2EC8DAAF7F19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E86A-48DD-86D0-2EC8DAAF7F19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E86A-48DD-86D0-2EC8DAAF7F19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E86A-48DD-86D0-2EC8DAAF7F19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13226498866</c:v>
                      </c:pt>
                      <c:pt idx="1">
                        <c:v>15332834587</c:v>
                      </c:pt>
                      <c:pt idx="2">
                        <c:v>15528632331</c:v>
                      </c:pt>
                      <c:pt idx="3">
                        <c:v>16511609580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E86A-48DD-86D0-2EC8DAAF7F1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2083739756</c:v>
                      </c:pt>
                      <c:pt idx="1">
                        <c:v>2333324705</c:v>
                      </c:pt>
                      <c:pt idx="2">
                        <c:v>2432516869</c:v>
                      </c:pt>
                      <c:pt idx="3">
                        <c:v>2524908367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E86A-48DD-86D0-2EC8DAAF7F19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1576164842</c:v>
                      </c:pt>
                      <c:pt idx="1">
                        <c:v>1823142413</c:v>
                      </c:pt>
                      <c:pt idx="2">
                        <c:v>1889356405</c:v>
                      </c:pt>
                      <c:pt idx="3">
                        <c:v>1801428304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E86A-48DD-86D0-2EC8DAAF7F19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995681540</c:v>
                      </c:pt>
                      <c:pt idx="1">
                        <c:v>1128127552</c:v>
                      </c:pt>
                      <c:pt idx="2">
                        <c:v>1157794680</c:v>
                      </c:pt>
                      <c:pt idx="3">
                        <c:v>1355633669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E86A-48DD-86D0-2EC8DAAF7F19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1026498778</c:v>
                      </c:pt>
                      <c:pt idx="1">
                        <c:v>1042003077</c:v>
                      </c:pt>
                      <c:pt idx="2">
                        <c:v>1097603182</c:v>
                      </c:pt>
                      <c:pt idx="3">
                        <c:v>1140258056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86A-48DD-86D0-2EC8DAAF7F19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Autriche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463359900</c:v>
                      </c:pt>
                      <c:pt idx="1">
                        <c:v>559197823</c:v>
                      </c:pt>
                      <c:pt idx="2">
                        <c:v>589379735</c:v>
                      </c:pt>
                      <c:pt idx="3">
                        <c:v>596865669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E86A-48DD-86D0-2EC8DAAF7F19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303032369</c:v>
                      </c:pt>
                      <c:pt idx="1">
                        <c:v>476069771</c:v>
                      </c:pt>
                      <c:pt idx="2">
                        <c:v>409378935</c:v>
                      </c:pt>
                      <c:pt idx="3">
                        <c:v>491887083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86A-48DD-86D0-2EC8DAAF7F19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234803366</c:v>
                      </c:pt>
                      <c:pt idx="1">
                        <c:v>292209315</c:v>
                      </c:pt>
                      <c:pt idx="2">
                        <c:v>306278733</c:v>
                      </c:pt>
                      <c:pt idx="3">
                        <c:v>424604123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86A-48DD-86D0-2EC8DAAF7F19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304323578</c:v>
                      </c:pt>
                      <c:pt idx="1">
                        <c:v>360608187</c:v>
                      </c:pt>
                      <c:pt idx="2">
                        <c:v>300204970</c:v>
                      </c:pt>
                      <c:pt idx="3">
                        <c:v>325905968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86A-48DD-86D0-2EC8DAAF7F19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E86A-48DD-86D0-2EC8DAAF7F19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E86A-48DD-86D0-2EC8DAAF7F19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E86A-48DD-86D0-2EC8DAAF7F19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E86A-48DD-86D0-2EC8DAAF7F19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222301915</c:v>
                      </c:pt>
                      <c:pt idx="1">
                        <c:v>268880505</c:v>
                      </c:pt>
                      <c:pt idx="2">
                        <c:v>269436237</c:v>
                      </c:pt>
                      <c:pt idx="3">
                        <c:v>281043492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E86A-48DD-86D0-2EC8DAAF7F19}"/>
                  </c:ext>
                </c:extLst>
              </c15:ser>
            </c15:filteredBarSeries>
          </c:ext>
        </c:extLst>
      </c:barChart>
      <c:catAx>
        <c:axId val="41689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2624"/>
        <c:crosses val="autoZero"/>
        <c:auto val="1"/>
        <c:lblAlgn val="ctr"/>
        <c:lblOffset val="100"/>
        <c:noMultiLvlLbl val="0"/>
      </c:catAx>
      <c:valAx>
        <c:axId val="41689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105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9D-43F4-9D92-74135BDFEB59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9D-43F4-9D92-74135BDFEB59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9D-43F4-9D92-74135BDFEB5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9D-43F4-9D92-74135BDFEB59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29D-43F4-9D92-74135BDFEB59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29D-43F4-9D92-74135BDFEB59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29D-43F4-9D92-74135BDFEB59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29D-43F4-9D92-74135BDFEB59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29D-43F4-9D92-74135BDFEB59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29D-43F4-9D92-74135BDFEB59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29D-43F4-9D92-74135BDFEB59}"/>
              </c:ext>
            </c:extLst>
          </c:dPt>
          <c:dLbls>
            <c:dLbl>
              <c:idx val="0"/>
              <c:layout>
                <c:manualLayout>
                  <c:x val="-0.1968925191008872"/>
                  <c:y val="0.197624871842019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260120763456017"/>
                      <c:h val="0.225027197101708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29D-43F4-9D92-74135BDFEB59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29D-43F4-9D92-74135BDFEB59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29D-43F4-9D92-74135BDFEB59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29D-43F4-9D92-74135BDFEB59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29D-43F4-9D92-74135BDFEB59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29D-43F4-9D92-74135BDFEB59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29D-43F4-9D92-74135BDFEB59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29D-43F4-9D92-74135BDFEB59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29D-43F4-9D92-74135BDFEB59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29D-43F4-9D92-74135BDFEB59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D29D-43F4-9D92-74135BDFEB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Pêche et aquaculture</c:v>
                </c:pt>
                <c:pt idx="5">
                  <c:v>Laits et produits laitiers</c:v>
                </c:pt>
                <c:pt idx="6">
                  <c:v>Céréales</c:v>
                </c:pt>
                <c:pt idx="7">
                  <c:v>Oléagineux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0.28867423620368815</c:v>
                </c:pt>
                <c:pt idx="1">
                  <c:v>0.17313122528421604</c:v>
                </c:pt>
                <c:pt idx="2">
                  <c:v>0.10341324270822543</c:v>
                </c:pt>
                <c:pt idx="3">
                  <c:v>6.5139738060594338E-2</c:v>
                </c:pt>
                <c:pt idx="4">
                  <c:v>5.427487427303862E-2</c:v>
                </c:pt>
                <c:pt idx="5">
                  <c:v>4.4057898624320552E-2</c:v>
                </c:pt>
                <c:pt idx="6">
                  <c:v>3.0165431515732338E-2</c:v>
                </c:pt>
                <c:pt idx="7">
                  <c:v>2.1995220347258235E-2</c:v>
                </c:pt>
                <c:pt idx="8">
                  <c:v>1.4608570765394758E-2</c:v>
                </c:pt>
                <c:pt idx="9">
                  <c:v>9.76772320218584E-3</c:v>
                </c:pt>
                <c:pt idx="10">
                  <c:v>0.19477183895478226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29D-43F4-9D92-74135BDFEB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0B-4C28-8FF3-A9FF4077FA9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0B-4C28-8FF3-A9FF4077FA9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10B-4C28-8FF3-A9FF4077FA9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0B-4C28-8FF3-A9FF4077FA90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10B-4C28-8FF3-A9FF4077FA9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10B-4C28-8FF3-A9FF4077FA9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10B-4C28-8FF3-A9FF4077FA9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10B-4C28-8FF3-A9FF4077FA9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10B-4C28-8FF3-A9FF4077FA9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10B-4C28-8FF3-A9FF4077FA90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10B-4C28-8FF3-A9FF4077FA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IAA'!$C$66:$C$78</c:f>
              <c:strCache>
                <c:ptCount val="11"/>
                <c:pt idx="0">
                  <c:v>Union européenne</c:v>
                </c:pt>
                <c:pt idx="1">
                  <c:v>Allemagne</c:v>
                </c:pt>
                <c:pt idx="2">
                  <c:v>Italie</c:v>
                </c:pt>
                <c:pt idx="3">
                  <c:v>France</c:v>
                </c:pt>
                <c:pt idx="4">
                  <c:v>Pays-Bas</c:v>
                </c:pt>
                <c:pt idx="5">
                  <c:v>Espagne</c:v>
                </c:pt>
                <c:pt idx="6">
                  <c:v>Autriche</c:v>
                </c:pt>
                <c:pt idx="7">
                  <c:v>Brésil</c:v>
                </c:pt>
                <c:pt idx="8">
                  <c:v>Pologne</c:v>
                </c:pt>
                <c:pt idx="9">
                  <c:v>États-Unis</c:v>
                </c:pt>
                <c:pt idx="10">
                  <c:v>Belgique</c:v>
                </c:pt>
              </c:strCache>
              <c:extLst/>
            </c:strRef>
          </c:cat>
          <c:val>
            <c:numRef>
              <c:f>'Import. IAA'!$M$66:$M$78</c:f>
              <c:numCache>
                <c:formatCode>0%</c:formatCode>
                <c:ptCount val="11"/>
                <c:pt idx="0">
                  <c:v>0.74028340312780094</c:v>
                </c:pt>
                <c:pt idx="1">
                  <c:v>0.1720391318748708</c:v>
                </c:pt>
                <c:pt idx="2">
                  <c:v>0.15291715533646963</c:v>
                </c:pt>
                <c:pt idx="3">
                  <c:v>0.10910070852099205</c:v>
                </c:pt>
                <c:pt idx="4">
                  <c:v>8.2101848546736286E-2</c:v>
                </c:pt>
                <c:pt idx="5">
                  <c:v>6.9057958915232545E-2</c:v>
                </c:pt>
                <c:pt idx="6">
                  <c:v>3.614824261124517E-2</c:v>
                </c:pt>
                <c:pt idx="7">
                  <c:v>2.9790377529021007E-2</c:v>
                </c:pt>
                <c:pt idx="8">
                  <c:v>2.5715489513167135E-2</c:v>
                </c:pt>
                <c:pt idx="9">
                  <c:v>1.9737988984112113E-2</c:v>
                </c:pt>
                <c:pt idx="10">
                  <c:v>1.7020962773999893E-2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910B-4C28-8FF3-A9FF4077F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6880080"/>
        <c:axId val="416884000"/>
      </c:barChart>
      <c:catAx>
        <c:axId val="416880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84000"/>
        <c:crosses val="autoZero"/>
        <c:auto val="1"/>
        <c:lblAlgn val="ctr"/>
        <c:lblOffset val="100"/>
        <c:noMultiLvlLbl val="0"/>
      </c:catAx>
      <c:valAx>
        <c:axId val="41688400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1688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7-44DC-AA1B-EDC2979A0A45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-10808044296</c:v>
                </c:pt>
                <c:pt idx="1">
                  <c:v>-10907596717</c:v>
                </c:pt>
                <c:pt idx="2">
                  <c:v>-11189261859</c:v>
                </c:pt>
                <c:pt idx="3">
                  <c:v>-11127169616</c:v>
                </c:pt>
                <c:pt idx="4">
                  <c:v>-11474921839</c:v>
                </c:pt>
                <c:pt idx="5">
                  <c:v>-12245192685</c:v>
                </c:pt>
                <c:pt idx="6">
                  <c:v>-13226498866</c:v>
                </c:pt>
                <c:pt idx="7">
                  <c:v>-15332834587</c:v>
                </c:pt>
                <c:pt idx="8">
                  <c:v>-15528632331</c:v>
                </c:pt>
                <c:pt idx="9">
                  <c:v>-16511609580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7-44DC-AA1B-EDC2979A0A45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7961046987</c:v>
                </c:pt>
                <c:pt idx="1">
                  <c:v>8024854289</c:v>
                </c:pt>
                <c:pt idx="2">
                  <c:v>8177449544</c:v>
                </c:pt>
                <c:pt idx="3">
                  <c:v>8184875523</c:v>
                </c:pt>
                <c:pt idx="4">
                  <c:v>8564747001</c:v>
                </c:pt>
                <c:pt idx="5">
                  <c:v>8567783795</c:v>
                </c:pt>
                <c:pt idx="6">
                  <c:v>9262950434</c:v>
                </c:pt>
                <c:pt idx="7">
                  <c:v>10119908053</c:v>
                </c:pt>
                <c:pt idx="8">
                  <c:v>10164396389</c:v>
                </c:pt>
                <c:pt idx="9">
                  <c:v>10555272781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37-44DC-AA1B-EDC2979A0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4833016"/>
        <c:axId val="454838896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637-44DC-AA1B-EDC2979A0A45}"/>
              </c:ext>
            </c:extLst>
          </c:dPt>
          <c:dPt>
            <c:idx val="1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637-44DC-AA1B-EDC2979A0A45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F637-44DC-AA1B-EDC2979A0A45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F637-44DC-AA1B-EDC2979A0A45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F637-44DC-AA1B-EDC2979A0A45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-2846997309</c:v>
                </c:pt>
                <c:pt idx="1">
                  <c:v>-2882742428</c:v>
                </c:pt>
                <c:pt idx="2">
                  <c:v>-3011812315</c:v>
                </c:pt>
                <c:pt idx="3">
                  <c:v>-2942294093</c:v>
                </c:pt>
                <c:pt idx="4">
                  <c:v>-2910174838</c:v>
                </c:pt>
                <c:pt idx="5">
                  <c:v>-3677408890</c:v>
                </c:pt>
                <c:pt idx="6">
                  <c:v>-3963548432</c:v>
                </c:pt>
                <c:pt idx="7">
                  <c:v>-5212926534</c:v>
                </c:pt>
                <c:pt idx="8">
                  <c:v>-5364235942</c:v>
                </c:pt>
                <c:pt idx="9" formatCode="_(* #,##0.00_);_(* \(#,##0.00\);_(* &quot;-&quot;??_);_(@_)">
                  <c:v>-5956336799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637-44DC-AA1B-EDC2979A0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833016"/>
        <c:axId val="454838896"/>
      </c:lineChart>
      <c:catAx>
        <c:axId val="454833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8896"/>
        <c:crosses val="autoZero"/>
        <c:auto val="1"/>
        <c:lblAlgn val="ctr"/>
        <c:lblOffset val="100"/>
        <c:noMultiLvlLbl val="0"/>
      </c:catAx>
      <c:valAx>
        <c:axId val="45483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301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10898701039359E-2"/>
          <c:y val="3.6783745037753744E-2"/>
          <c:w val="0.91646388502196419"/>
          <c:h val="0.83544784698578956"/>
        </c:manualLayout>
      </c:layout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Laits et produits laitiers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Pêche et aquaculture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Vins et spiritueux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2964810931</c:v>
                </c:pt>
                <c:pt idx="1">
                  <c:v>426492147</c:v>
                </c:pt>
                <c:pt idx="2">
                  <c:v>-98786631</c:v>
                </c:pt>
                <c:pt idx="3">
                  <c:v>-154952607</c:v>
                </c:pt>
                <c:pt idx="4">
                  <c:v>-331113704</c:v>
                </c:pt>
                <c:pt idx="5">
                  <c:v>-310256856</c:v>
                </c:pt>
                <c:pt idx="6">
                  <c:v>-774763681</c:v>
                </c:pt>
                <c:pt idx="7">
                  <c:v>-805572576</c:v>
                </c:pt>
                <c:pt idx="8">
                  <c:v>-1008105254</c:v>
                </c:pt>
                <c:pt idx="9">
                  <c:v>-1530224452</c:v>
                </c:pt>
                <c:pt idx="10">
                  <c:v>-2341075747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3C-44AA-BF99-3586AE037F8E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Laits et produits laitiers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Pêche et aquaculture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Vins et spiritueux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2804713452</c:v>
                </c:pt>
                <c:pt idx="1">
                  <c:v>344484207</c:v>
                </c:pt>
                <c:pt idx="2">
                  <c:v>-120348483</c:v>
                </c:pt>
                <c:pt idx="3">
                  <c:v>-209257421</c:v>
                </c:pt>
                <c:pt idx="4">
                  <c:v>-464790816</c:v>
                </c:pt>
                <c:pt idx="5">
                  <c:v>-529766606</c:v>
                </c:pt>
                <c:pt idx="6">
                  <c:v>-887171678</c:v>
                </c:pt>
                <c:pt idx="7">
                  <c:v>-907428353</c:v>
                </c:pt>
                <c:pt idx="8">
                  <c:v>-1086325649</c:v>
                </c:pt>
                <c:pt idx="9">
                  <c:v>-1659718479</c:v>
                </c:pt>
                <c:pt idx="10">
                  <c:v>-2497316709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3C-44AA-BF99-3586AE037F8E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Laits et produits laitiers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Pêche et aquaculture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Vins et spiritueux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2690599014</c:v>
                </c:pt>
                <c:pt idx="1">
                  <c:v>319114101</c:v>
                </c:pt>
                <c:pt idx="2">
                  <c:v>-140409830</c:v>
                </c:pt>
                <c:pt idx="3">
                  <c:v>-207791104</c:v>
                </c:pt>
                <c:pt idx="4">
                  <c:v>-396540095</c:v>
                </c:pt>
                <c:pt idx="5">
                  <c:v>-420865352</c:v>
                </c:pt>
                <c:pt idx="6">
                  <c:v>-872345898</c:v>
                </c:pt>
                <c:pt idx="7">
                  <c:v>-891326635</c:v>
                </c:pt>
                <c:pt idx="8">
                  <c:v>-1120290282</c:v>
                </c:pt>
                <c:pt idx="9">
                  <c:v>-1669916207</c:v>
                </c:pt>
                <c:pt idx="10">
                  <c:v>-2654463654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C-44AA-BF99-3586AE037F8E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Laits et produits laitiers</c:v>
                </c:pt>
                <c:pt idx="2">
                  <c:v>9. Animaux vivants et génétique</c:v>
                </c:pt>
                <c:pt idx="3">
                  <c:v>8. Sucre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Pêche et aquaculture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Vins et spiritueux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2534194765</c:v>
                </c:pt>
                <c:pt idx="1">
                  <c:v>327618994</c:v>
                </c:pt>
                <c:pt idx="2">
                  <c:v>-132059765</c:v>
                </c:pt>
                <c:pt idx="3">
                  <c:v>-226393729</c:v>
                </c:pt>
                <c:pt idx="4">
                  <c:v>-359225521</c:v>
                </c:pt>
                <c:pt idx="5">
                  <c:v>-422678280</c:v>
                </c:pt>
                <c:pt idx="6">
                  <c:v>-880117691</c:v>
                </c:pt>
                <c:pt idx="7" formatCode="_(* #,##0.00_);_(* \(#,##0.00\);_(* &quot;-&quot;??_);_(@_)">
                  <c:v>-970322222</c:v>
                </c:pt>
                <c:pt idx="8" formatCode="_(* #,##0.00_);_(* \(#,##0.00\);_(* &quot;-&quot;??_);_(@_)">
                  <c:v>-1428113863</c:v>
                </c:pt>
                <c:pt idx="9" formatCode="_(* #,##0.00_);_(* \(#,##0.00\);_(* &quot;-&quot;??_);_(@_)">
                  <c:v>-1592263859</c:v>
                </c:pt>
                <c:pt idx="10" formatCode="_(* #,##0.00_);_(* \(#,##0.00\);_(* &quot;-&quot;??_);_(@_)">
                  <c:v>-2806975630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3C-44AA-BF99-3586AE037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833800"/>
        <c:axId val="45483615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Laits et produits laitiers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Pêche et aquaculture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Vins et spiritueux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2449391971</c:v>
                      </c:pt>
                      <c:pt idx="1">
                        <c:v>452630400</c:v>
                      </c:pt>
                      <c:pt idx="2">
                        <c:v>-73258415</c:v>
                      </c:pt>
                      <c:pt idx="3">
                        <c:v>-103012252</c:v>
                      </c:pt>
                      <c:pt idx="4">
                        <c:v>-303031393</c:v>
                      </c:pt>
                      <c:pt idx="5">
                        <c:v>-262138355</c:v>
                      </c:pt>
                      <c:pt idx="6">
                        <c:v>-670642406</c:v>
                      </c:pt>
                      <c:pt idx="7">
                        <c:v>-792052982</c:v>
                      </c:pt>
                      <c:pt idx="8">
                        <c:v>-404660878</c:v>
                      </c:pt>
                      <c:pt idx="9">
                        <c:v>-1184551403</c:v>
                      </c:pt>
                      <c:pt idx="10">
                        <c:v>-1955671598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63C-44AA-BF99-3586AE037F8E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Laits et produits laitiers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Pêche et aquaculture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Vins et spiritueux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2488241073</c:v>
                      </c:pt>
                      <c:pt idx="1">
                        <c:v>503394291</c:v>
                      </c:pt>
                      <c:pt idx="2">
                        <c:v>-69999418</c:v>
                      </c:pt>
                      <c:pt idx="3">
                        <c:v>-112753752</c:v>
                      </c:pt>
                      <c:pt idx="4">
                        <c:v>-286664010</c:v>
                      </c:pt>
                      <c:pt idx="5">
                        <c:v>-259503033</c:v>
                      </c:pt>
                      <c:pt idx="6">
                        <c:v>-713008032</c:v>
                      </c:pt>
                      <c:pt idx="7">
                        <c:v>-777673877</c:v>
                      </c:pt>
                      <c:pt idx="8">
                        <c:v>-423886092</c:v>
                      </c:pt>
                      <c:pt idx="9">
                        <c:v>-1210172122</c:v>
                      </c:pt>
                      <c:pt idx="10">
                        <c:v>-2020717456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63C-44AA-BF99-3586AE037F8E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Laits et produits laitiers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Pêche et aquaculture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Vins et spiritueux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2552081108</c:v>
                      </c:pt>
                      <c:pt idx="1">
                        <c:v>477282767</c:v>
                      </c:pt>
                      <c:pt idx="2">
                        <c:v>-83610527</c:v>
                      </c:pt>
                      <c:pt idx="3">
                        <c:v>-119548025</c:v>
                      </c:pt>
                      <c:pt idx="4">
                        <c:v>-292595452</c:v>
                      </c:pt>
                      <c:pt idx="5">
                        <c:v>-280920455</c:v>
                      </c:pt>
                      <c:pt idx="6">
                        <c:v>-728775064</c:v>
                      </c:pt>
                      <c:pt idx="7">
                        <c:v>-773689409</c:v>
                      </c:pt>
                      <c:pt idx="8">
                        <c:v>-475544629</c:v>
                      </c:pt>
                      <c:pt idx="9">
                        <c:v>-1255674481</c:v>
                      </c:pt>
                      <c:pt idx="10">
                        <c:v>-2030818146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63C-44AA-BF99-3586AE037F8E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Laits et produits laitiers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Pêche et aquaculture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Vins et spiritueux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2426471064</c:v>
                      </c:pt>
                      <c:pt idx="1">
                        <c:v>507451319</c:v>
                      </c:pt>
                      <c:pt idx="2">
                        <c:v>-86189670</c:v>
                      </c:pt>
                      <c:pt idx="3">
                        <c:v>-125042567</c:v>
                      </c:pt>
                      <c:pt idx="4">
                        <c:v>-275572296</c:v>
                      </c:pt>
                      <c:pt idx="5">
                        <c:v>-254497007</c:v>
                      </c:pt>
                      <c:pt idx="6">
                        <c:v>-724901406</c:v>
                      </c:pt>
                      <c:pt idx="7">
                        <c:v>-745999617</c:v>
                      </c:pt>
                      <c:pt idx="8">
                        <c:v>-479364803</c:v>
                      </c:pt>
                      <c:pt idx="9">
                        <c:v>-1237980789</c:v>
                      </c:pt>
                      <c:pt idx="10">
                        <c:v>-1946668322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63C-44AA-BF99-3586AE037F8E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Laits et produits laitiers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Pêche et aquaculture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Vins et spiritueux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2729571173</c:v>
                      </c:pt>
                      <c:pt idx="1">
                        <c:v>479129517</c:v>
                      </c:pt>
                      <c:pt idx="2">
                        <c:v>-100311295</c:v>
                      </c:pt>
                      <c:pt idx="3">
                        <c:v>-124602684</c:v>
                      </c:pt>
                      <c:pt idx="4">
                        <c:v>-281098799</c:v>
                      </c:pt>
                      <c:pt idx="5">
                        <c:v>-262486768</c:v>
                      </c:pt>
                      <c:pt idx="6">
                        <c:v>-717204872</c:v>
                      </c:pt>
                      <c:pt idx="7">
                        <c:v>-743714376</c:v>
                      </c:pt>
                      <c:pt idx="8">
                        <c:v>-575049249</c:v>
                      </c:pt>
                      <c:pt idx="9">
                        <c:v>-1335850158</c:v>
                      </c:pt>
                      <c:pt idx="10">
                        <c:v>-1978557327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63C-44AA-BF99-3586AE037F8E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Laits et produits laitiers</c:v>
                      </c:pt>
                      <c:pt idx="2">
                        <c:v>9. Animaux vivants et génétique</c:v>
                      </c:pt>
                      <c:pt idx="3">
                        <c:v>8. Sucre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Pêche et aquaculture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Vins et spiritueux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2571393308</c:v>
                      </c:pt>
                      <c:pt idx="1">
                        <c:v>453103634</c:v>
                      </c:pt>
                      <c:pt idx="2">
                        <c:v>-89487722</c:v>
                      </c:pt>
                      <c:pt idx="3">
                        <c:v>-147333873</c:v>
                      </c:pt>
                      <c:pt idx="4">
                        <c:v>-276243865</c:v>
                      </c:pt>
                      <c:pt idx="5">
                        <c:v>-246480087</c:v>
                      </c:pt>
                      <c:pt idx="6">
                        <c:v>-745020584</c:v>
                      </c:pt>
                      <c:pt idx="7">
                        <c:v>-764087617</c:v>
                      </c:pt>
                      <c:pt idx="8">
                        <c:v>-804240654</c:v>
                      </c:pt>
                      <c:pt idx="9">
                        <c:v>-1391383092</c:v>
                      </c:pt>
                      <c:pt idx="10">
                        <c:v>-2237628336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63C-44AA-BF99-3586AE037F8E}"/>
                  </c:ext>
                </c:extLst>
              </c15:ser>
            </c15:filteredBarSeries>
          </c:ext>
        </c:extLst>
      </c:barChart>
      <c:catAx>
        <c:axId val="45483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6152"/>
        <c:crosses val="autoZero"/>
        <c:auto val="1"/>
        <c:lblAlgn val="ctr"/>
        <c:lblOffset val="100"/>
        <c:noMultiLvlLbl val="0"/>
      </c:catAx>
      <c:valAx>
        <c:axId val="454836152"/>
        <c:scaling>
          <c:orientation val="minMax"/>
          <c:max val="3000000000"/>
          <c:min val="-3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38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Royaume-Uni</c:v>
                </c:pt>
                <c:pt idx="2">
                  <c:v>3. Canada</c:v>
                </c:pt>
                <c:pt idx="3">
                  <c:v>4. Russie</c:v>
                </c:pt>
                <c:pt idx="4">
                  <c:v>5. Arabie saoudite</c:v>
                </c:pt>
                <c:pt idx="5">
                  <c:v>5. France</c:v>
                </c:pt>
                <c:pt idx="6">
                  <c:v>4. Espagne</c:v>
                </c:pt>
                <c:pt idx="7">
                  <c:v>3. Pays-Bas</c:v>
                </c:pt>
                <c:pt idx="8">
                  <c:v>2. Allemagne</c:v>
                </c:pt>
                <c:pt idx="9">
                  <c:v>1. Italie</c:v>
                </c:pt>
              </c:strCache>
            </c:strRef>
          </c:cat>
          <c:val>
            <c:numRef>
              <c:f>'Balance commerciale IAA'!$J$30:$J$39</c:f>
              <c:numCache>
                <c:formatCode>0</c:formatCode>
                <c:ptCount val="10"/>
                <c:pt idx="0">
                  <c:v>1320346990</c:v>
                </c:pt>
                <c:pt idx="1">
                  <c:v>316055574</c:v>
                </c:pt>
                <c:pt idx="2">
                  <c:v>267896600</c:v>
                </c:pt>
                <c:pt idx="3">
                  <c:v>180009705</c:v>
                </c:pt>
                <c:pt idx="4">
                  <c:v>161456232</c:v>
                </c:pt>
                <c:pt idx="5">
                  <c:v>-478464499</c:v>
                </c:pt>
                <c:pt idx="6">
                  <c:v>-742899154</c:v>
                </c:pt>
                <c:pt idx="7">
                  <c:v>-675153798</c:v>
                </c:pt>
                <c:pt idx="8">
                  <c:v>-933877971</c:v>
                </c:pt>
                <c:pt idx="9">
                  <c:v>-1662861437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25-4FB9-801B-FD075107B94F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Royaume-Uni</c:v>
                </c:pt>
                <c:pt idx="2">
                  <c:v>3. Canada</c:v>
                </c:pt>
                <c:pt idx="3">
                  <c:v>4. Russie</c:v>
                </c:pt>
                <c:pt idx="4">
                  <c:v>5. Arabie saoudite</c:v>
                </c:pt>
                <c:pt idx="5">
                  <c:v>5. France</c:v>
                </c:pt>
                <c:pt idx="6">
                  <c:v>4. Espagne</c:v>
                </c:pt>
                <c:pt idx="7">
                  <c:v>3. Pays-Bas</c:v>
                </c:pt>
                <c:pt idx="8">
                  <c:v>2. Allemagne</c:v>
                </c:pt>
                <c:pt idx="9">
                  <c:v>1. Italie</c:v>
                </c:pt>
              </c:strCache>
            </c:strRef>
          </c:cat>
          <c:val>
            <c:numRef>
              <c:f>'Balance commerciale IAA'!$K$30:$K$39</c:f>
              <c:numCache>
                <c:formatCode>0</c:formatCode>
                <c:ptCount val="10"/>
                <c:pt idx="0">
                  <c:v>1222315855</c:v>
                </c:pt>
                <c:pt idx="1">
                  <c:v>322174769</c:v>
                </c:pt>
                <c:pt idx="2">
                  <c:v>388601716</c:v>
                </c:pt>
                <c:pt idx="3">
                  <c:v>174229219</c:v>
                </c:pt>
                <c:pt idx="4">
                  <c:v>187213255</c:v>
                </c:pt>
                <c:pt idx="5">
                  <c:v>-664273814</c:v>
                </c:pt>
                <c:pt idx="6">
                  <c:v>-710094397</c:v>
                </c:pt>
                <c:pt idx="7">
                  <c:v>-858121603</c:v>
                </c:pt>
                <c:pt idx="8">
                  <c:v>-1050967846</c:v>
                </c:pt>
                <c:pt idx="9">
                  <c:v>-1869062271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25-4FB9-801B-FD075107B94F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Royaume-Uni</c:v>
                </c:pt>
                <c:pt idx="2">
                  <c:v>3. Canada</c:v>
                </c:pt>
                <c:pt idx="3">
                  <c:v>4. Russie</c:v>
                </c:pt>
                <c:pt idx="4">
                  <c:v>5. Arabie saoudite</c:v>
                </c:pt>
                <c:pt idx="5">
                  <c:v>5. France</c:v>
                </c:pt>
                <c:pt idx="6">
                  <c:v>4. Espagne</c:v>
                </c:pt>
                <c:pt idx="7">
                  <c:v>3. Pays-Bas</c:v>
                </c:pt>
                <c:pt idx="8">
                  <c:v>2. Allemagne</c:v>
                </c:pt>
                <c:pt idx="9">
                  <c:v>1. Italie</c:v>
                </c:pt>
              </c:strCache>
            </c:strRef>
          </c:cat>
          <c:val>
            <c:numRef>
              <c:f>'Balance commerciale IAA'!$L$30:$L$39</c:f>
              <c:numCache>
                <c:formatCode>0</c:formatCode>
                <c:ptCount val="10"/>
                <c:pt idx="0">
                  <c:v>1328224957</c:v>
                </c:pt>
                <c:pt idx="1">
                  <c:v>332524403</c:v>
                </c:pt>
                <c:pt idx="2">
                  <c:v>367348211</c:v>
                </c:pt>
                <c:pt idx="3">
                  <c:v>224665904</c:v>
                </c:pt>
                <c:pt idx="4">
                  <c:v>190739251</c:v>
                </c:pt>
                <c:pt idx="5">
                  <c:v>-742245761</c:v>
                </c:pt>
                <c:pt idx="6">
                  <c:v>-747596533</c:v>
                </c:pt>
                <c:pt idx="7">
                  <c:v>-902138831</c:v>
                </c:pt>
                <c:pt idx="8">
                  <c:v>-1030203208</c:v>
                </c:pt>
                <c:pt idx="9">
                  <c:v>-1960374547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25-4FB9-801B-FD075107B94F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Royaume-Uni</c:v>
                </c:pt>
                <c:pt idx="2">
                  <c:v>3. Canada</c:v>
                </c:pt>
                <c:pt idx="3">
                  <c:v>4. Russie</c:v>
                </c:pt>
                <c:pt idx="4">
                  <c:v>5. Arabie saoudite</c:v>
                </c:pt>
                <c:pt idx="5">
                  <c:v>5. France</c:v>
                </c:pt>
                <c:pt idx="6">
                  <c:v>4. Espagne</c:v>
                </c:pt>
                <c:pt idx="7">
                  <c:v>3. Pays-Bas</c:v>
                </c:pt>
                <c:pt idx="8">
                  <c:v>2. Allemagne</c:v>
                </c:pt>
                <c:pt idx="9">
                  <c:v>1. Italie</c:v>
                </c:pt>
              </c:strCache>
            </c:strRef>
          </c:cat>
          <c:val>
            <c:numRef>
              <c:f>'Balance commerciale IAA'!$M$30:$M$39</c:f>
              <c:numCache>
                <c:formatCode>0</c:formatCode>
                <c:ptCount val="10"/>
                <c:pt idx="0">
                  <c:v>1332080800</c:v>
                </c:pt>
                <c:pt idx="1">
                  <c:v>400050644</c:v>
                </c:pt>
                <c:pt idx="2">
                  <c:v>357075627</c:v>
                </c:pt>
                <c:pt idx="3">
                  <c:v>221356900</c:v>
                </c:pt>
                <c:pt idx="4">
                  <c:v>188093668</c:v>
                </c:pt>
                <c:pt idx="5">
                  <c:v>-622599112</c:v>
                </c:pt>
                <c:pt idx="6">
                  <c:v>-754373505</c:v>
                </c:pt>
                <c:pt idx="7">
                  <c:v>-1084407794</c:v>
                </c:pt>
                <c:pt idx="8">
                  <c:v>-1119142466</c:v>
                </c:pt>
                <c:pt idx="9">
                  <c:v>-2001748726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25-4FB9-801B-FD075107B9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834976"/>
        <c:axId val="45483340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Royaume-Uni</c:v>
                      </c:pt>
                      <c:pt idx="2">
                        <c:v>3. Canada</c:v>
                      </c:pt>
                      <c:pt idx="3">
                        <c:v>4. Russie</c:v>
                      </c:pt>
                      <c:pt idx="4">
                        <c:v>5. Arabie saoudite</c:v>
                      </c:pt>
                      <c:pt idx="5">
                        <c:v>5. France</c:v>
                      </c:pt>
                      <c:pt idx="6">
                        <c:v>4. Espagne</c:v>
                      </c:pt>
                      <c:pt idx="7">
                        <c:v>3. Pays-Bas</c:v>
                      </c:pt>
                      <c:pt idx="8">
                        <c:v>2. Allemagne</c:v>
                      </c:pt>
                      <c:pt idx="9">
                        <c:v>1. Italie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932781293</c:v>
                      </c:pt>
                      <c:pt idx="1">
                        <c:v>290899595</c:v>
                      </c:pt>
                      <c:pt idx="2">
                        <c:v>113008800</c:v>
                      </c:pt>
                      <c:pt idx="3">
                        <c:v>112914814</c:v>
                      </c:pt>
                      <c:pt idx="4">
                        <c:v>132391812</c:v>
                      </c:pt>
                      <c:pt idx="5">
                        <c:v>-404968399</c:v>
                      </c:pt>
                      <c:pt idx="6">
                        <c:v>-498625656</c:v>
                      </c:pt>
                      <c:pt idx="7">
                        <c:v>-505449266</c:v>
                      </c:pt>
                      <c:pt idx="8">
                        <c:v>-632077239</c:v>
                      </c:pt>
                      <c:pt idx="9">
                        <c:v>-1132679015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F25-4FB9-801B-FD075107B94F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Royaume-Uni</c:v>
                      </c:pt>
                      <c:pt idx="2">
                        <c:v>3. Canada</c:v>
                      </c:pt>
                      <c:pt idx="3">
                        <c:v>4. Russie</c:v>
                      </c:pt>
                      <c:pt idx="4">
                        <c:v>5. Arabie saoudite</c:v>
                      </c:pt>
                      <c:pt idx="5">
                        <c:v>5. France</c:v>
                      </c:pt>
                      <c:pt idx="6">
                        <c:v>4. Espagne</c:v>
                      </c:pt>
                      <c:pt idx="7">
                        <c:v>3. Pays-Bas</c:v>
                      </c:pt>
                      <c:pt idx="8">
                        <c:v>2. Allemagne</c:v>
                      </c:pt>
                      <c:pt idx="9">
                        <c:v>1. Italie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892433467</c:v>
                      </c:pt>
                      <c:pt idx="1">
                        <c:v>273346465</c:v>
                      </c:pt>
                      <c:pt idx="2">
                        <c:v>131348025</c:v>
                      </c:pt>
                      <c:pt idx="3">
                        <c:v>112254437</c:v>
                      </c:pt>
                      <c:pt idx="4">
                        <c:v>138182770</c:v>
                      </c:pt>
                      <c:pt idx="5">
                        <c:v>-354504684</c:v>
                      </c:pt>
                      <c:pt idx="6">
                        <c:v>-573136335</c:v>
                      </c:pt>
                      <c:pt idx="7">
                        <c:v>-516436136</c:v>
                      </c:pt>
                      <c:pt idx="8">
                        <c:v>-692558926</c:v>
                      </c:pt>
                      <c:pt idx="9">
                        <c:v>-1170642878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F25-4FB9-801B-FD075107B94F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Royaume-Uni</c:v>
                      </c:pt>
                      <c:pt idx="2">
                        <c:v>3. Canada</c:v>
                      </c:pt>
                      <c:pt idx="3">
                        <c:v>4. Russie</c:v>
                      </c:pt>
                      <c:pt idx="4">
                        <c:v>5. Arabie saoudite</c:v>
                      </c:pt>
                      <c:pt idx="5">
                        <c:v>5. France</c:v>
                      </c:pt>
                      <c:pt idx="6">
                        <c:v>4. Espagne</c:v>
                      </c:pt>
                      <c:pt idx="7">
                        <c:v>3. Pays-Bas</c:v>
                      </c:pt>
                      <c:pt idx="8">
                        <c:v>2. Allemagne</c:v>
                      </c:pt>
                      <c:pt idx="9">
                        <c:v>1. Italie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911676151</c:v>
                      </c:pt>
                      <c:pt idx="1">
                        <c:v>288297314</c:v>
                      </c:pt>
                      <c:pt idx="2">
                        <c:v>156327323</c:v>
                      </c:pt>
                      <c:pt idx="3">
                        <c:v>123571337</c:v>
                      </c:pt>
                      <c:pt idx="4">
                        <c:v>89534684</c:v>
                      </c:pt>
                      <c:pt idx="5">
                        <c:v>-324500734</c:v>
                      </c:pt>
                      <c:pt idx="6">
                        <c:v>-587457359</c:v>
                      </c:pt>
                      <c:pt idx="7">
                        <c:v>-512535901</c:v>
                      </c:pt>
                      <c:pt idx="8">
                        <c:v>-751634231</c:v>
                      </c:pt>
                      <c:pt idx="9">
                        <c:v>-1206979538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F25-4FB9-801B-FD075107B94F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Royaume-Uni</c:v>
                      </c:pt>
                      <c:pt idx="2">
                        <c:v>3. Canada</c:v>
                      </c:pt>
                      <c:pt idx="3">
                        <c:v>4. Russie</c:v>
                      </c:pt>
                      <c:pt idx="4">
                        <c:v>5. Arabie saoudite</c:v>
                      </c:pt>
                      <c:pt idx="5">
                        <c:v>5. France</c:v>
                      </c:pt>
                      <c:pt idx="6">
                        <c:v>4. Espagne</c:v>
                      </c:pt>
                      <c:pt idx="7">
                        <c:v>3. Pays-Bas</c:v>
                      </c:pt>
                      <c:pt idx="8">
                        <c:v>2. Allemagne</c:v>
                      </c:pt>
                      <c:pt idx="9">
                        <c:v>1. Italie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827419156</c:v>
                      </c:pt>
                      <c:pt idx="1">
                        <c:v>278727262</c:v>
                      </c:pt>
                      <c:pt idx="2">
                        <c:v>164770541</c:v>
                      </c:pt>
                      <c:pt idx="3">
                        <c:v>128792830</c:v>
                      </c:pt>
                      <c:pt idx="4">
                        <c:v>84804626</c:v>
                      </c:pt>
                      <c:pt idx="5">
                        <c:v>-416932626</c:v>
                      </c:pt>
                      <c:pt idx="6">
                        <c:v>-570719274</c:v>
                      </c:pt>
                      <c:pt idx="7">
                        <c:v>-494710534</c:v>
                      </c:pt>
                      <c:pt idx="8">
                        <c:v>-742183398</c:v>
                      </c:pt>
                      <c:pt idx="9">
                        <c:v>-1227228886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F25-4FB9-801B-FD075107B94F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Royaume-Uni</c:v>
                      </c:pt>
                      <c:pt idx="2">
                        <c:v>3. Canada</c:v>
                      </c:pt>
                      <c:pt idx="3">
                        <c:v>4. Russie</c:v>
                      </c:pt>
                      <c:pt idx="4">
                        <c:v>5. Arabie saoudite</c:v>
                      </c:pt>
                      <c:pt idx="5">
                        <c:v>5. France</c:v>
                      </c:pt>
                      <c:pt idx="6">
                        <c:v>4. Espagne</c:v>
                      </c:pt>
                      <c:pt idx="7">
                        <c:v>3. Pays-Bas</c:v>
                      </c:pt>
                      <c:pt idx="8">
                        <c:v>2. Allemagne</c:v>
                      </c:pt>
                      <c:pt idx="9">
                        <c:v>1. Italie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972224213</c:v>
                      </c:pt>
                      <c:pt idx="1">
                        <c:v>251193358</c:v>
                      </c:pt>
                      <c:pt idx="2">
                        <c:v>206511148</c:v>
                      </c:pt>
                      <c:pt idx="3">
                        <c:v>153089117</c:v>
                      </c:pt>
                      <c:pt idx="4">
                        <c:v>94348615</c:v>
                      </c:pt>
                      <c:pt idx="5">
                        <c:v>-470636762</c:v>
                      </c:pt>
                      <c:pt idx="6">
                        <c:v>-603512334</c:v>
                      </c:pt>
                      <c:pt idx="7">
                        <c:v>-517106952</c:v>
                      </c:pt>
                      <c:pt idx="8">
                        <c:v>-708208851</c:v>
                      </c:pt>
                      <c:pt idx="9">
                        <c:v>-1298478345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F25-4FB9-801B-FD075107B94F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Royaume-Uni</c:v>
                      </c:pt>
                      <c:pt idx="2">
                        <c:v>3. Canada</c:v>
                      </c:pt>
                      <c:pt idx="3">
                        <c:v>4. Russie</c:v>
                      </c:pt>
                      <c:pt idx="4">
                        <c:v>5. Arabie saoudite</c:v>
                      </c:pt>
                      <c:pt idx="5">
                        <c:v>5. France</c:v>
                      </c:pt>
                      <c:pt idx="6">
                        <c:v>4. Espagne</c:v>
                      </c:pt>
                      <c:pt idx="7">
                        <c:v>3. Pays-Bas</c:v>
                      </c:pt>
                      <c:pt idx="8">
                        <c:v>2. Allemagne</c:v>
                      </c:pt>
                      <c:pt idx="9">
                        <c:v>1. Italie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997107413</c:v>
                      </c:pt>
                      <c:pt idx="1">
                        <c:v>239606235</c:v>
                      </c:pt>
                      <c:pt idx="2">
                        <c:v>247486235</c:v>
                      </c:pt>
                      <c:pt idx="3">
                        <c:v>182536843</c:v>
                      </c:pt>
                      <c:pt idx="4">
                        <c:v>137348525</c:v>
                      </c:pt>
                      <c:pt idx="5">
                        <c:v>-432608780</c:v>
                      </c:pt>
                      <c:pt idx="6">
                        <c:v>-767393170</c:v>
                      </c:pt>
                      <c:pt idx="7">
                        <c:v>-581692117</c:v>
                      </c:pt>
                      <c:pt idx="8">
                        <c:v>-800854137</c:v>
                      </c:pt>
                      <c:pt idx="9">
                        <c:v>-1489709393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F25-4FB9-801B-FD075107B94F}"/>
                  </c:ext>
                </c:extLst>
              </c15:ser>
            </c15:filteredBarSeries>
          </c:ext>
        </c:extLst>
      </c:barChart>
      <c:catAx>
        <c:axId val="45483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3408"/>
        <c:crosses val="autoZero"/>
        <c:auto val="1"/>
        <c:lblAlgn val="ctr"/>
        <c:lblOffset val="100"/>
        <c:noMultiLvlLbl val="0"/>
      </c:catAx>
      <c:valAx>
        <c:axId val="45483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83497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42957244383265"/>
          <c:y val="0.1073521314422853"/>
          <c:w val="0.44509868290557819"/>
          <c:h val="0.78529573711542933"/>
        </c:manualLayout>
      </c:layout>
      <c:pieChart>
        <c:varyColors val="1"/>
        <c:ser>
          <c:idx val="0"/>
          <c:order val="0"/>
          <c:explosion val="19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62BD-4A69-BC3E-277151C22BC7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62BD-4A69-BC3E-277151C22BC7}"/>
              </c:ext>
            </c:extLst>
          </c:dPt>
          <c:dLbls>
            <c:dLbl>
              <c:idx val="0"/>
              <c:layout>
                <c:manualLayout>
                  <c:x val="-2.0799675648802567E-2"/>
                  <c:y val="2.038735983690110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>
                        <a:solidFill>
                          <a:srgbClr val="00FF00"/>
                        </a:solidFill>
                      </a:rPr>
                      <a:t>Importations de produits agricoles et agro-alimentaires</a:t>
                    </a:r>
                    <a:r>
                      <a:rPr lang="fr-FR" b="1" baseline="0">
                        <a:solidFill>
                          <a:srgbClr val="00FF00"/>
                        </a:solidFill>
                      </a:rPr>
                      <a:t>
</a:t>
                    </a:r>
                    <a:fld id="{909073B8-ACB7-4B10-8164-AD380F00A278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07171575305198"/>
                      <c:h val="0.193272171253822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BD-4A69-BC3E-277151C22BC7}"/>
                </c:ext>
              </c:extLst>
            </c:dLbl>
            <c:dLbl>
              <c:idx val="1"/>
              <c:layout>
                <c:manualLayout>
                  <c:x val="0.55003586715722119"/>
                  <c:y val="-5.300713557594283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08FD47FF-6968-428B-8024-67665008739E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116E88F9-4747-473C-8009-5BB51A1EC3E3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BD-4A69-BC3E-277151C22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IAA'!$C$31:$C$33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IAA'!$M$31:$M$33</c:f>
              <c:numCache>
                <c:formatCode>0%</c:formatCode>
                <c:ptCount val="2"/>
                <c:pt idx="0">
                  <c:v>9.0080881840409008E-2</c:v>
                </c:pt>
                <c:pt idx="1">
                  <c:v>0.90991911815959103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62BD-4A69-BC3E-277151C22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99-4B13-A6C2-6298310EC233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99-4B13-A6C2-6298310EC233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99-4B13-A6C2-6298310EC233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99-4B13-A6C2-6298310EC23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99-4B13-A6C2-6298310EC233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F99-4B13-A6C2-6298310EC233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F99-4B13-A6C2-6298310EC233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F99-4B13-A6C2-6298310EC233}"/>
              </c:ext>
            </c:extLst>
          </c:dPt>
          <c:dPt>
            <c:idx val="8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F99-4B13-A6C2-6298310EC233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F99-4B13-A6C2-6298310EC233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F99-4B13-A6C2-6298310EC233}"/>
              </c:ext>
            </c:extLst>
          </c:dPt>
          <c:dLbls>
            <c:dLbl>
              <c:idx val="0"/>
              <c:layout>
                <c:manualLayout>
                  <c:x val="-0.23045231811996877"/>
                  <c:y val="0.220054588719871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66031116607514"/>
                      <c:h val="0.282927328354120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99-4B13-A6C2-6298310EC233}"/>
                </c:ext>
              </c:extLst>
            </c:dLbl>
            <c:dLbl>
              <c:idx val="1"/>
              <c:layout>
                <c:manualLayout>
                  <c:x val="-0.21764941155774842"/>
                  <c:y val="-0.184400849744603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085467970177293"/>
                      <c:h val="0.282927328354120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F99-4B13-A6C2-6298310EC233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99-4B13-A6C2-6298310EC233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F99-4B13-A6C2-6298310EC233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F99-4B13-A6C2-6298310EC233}"/>
                </c:ext>
              </c:extLst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F99-4B13-A6C2-6298310EC23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F99-4B13-A6C2-6298310EC233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F99-4B13-A6C2-6298310EC2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Sucre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0.2670067390036967</c:v>
                </c:pt>
                <c:pt idx="1">
                  <c:v>0.20801362905642456</c:v>
                </c:pt>
                <c:pt idx="2">
                  <c:v>8.5618652520072766E-2</c:v>
                </c:pt>
                <c:pt idx="3">
                  <c:v>7.4888248230832732E-2</c:v>
                </c:pt>
                <c:pt idx="4">
                  <c:v>6.7653306950594017E-2</c:v>
                </c:pt>
                <c:pt idx="5">
                  <c:v>5.4039144263384464E-2</c:v>
                </c:pt>
                <c:pt idx="6">
                  <c:v>4.8285183377467351E-2</c:v>
                </c:pt>
                <c:pt idx="7">
                  <c:v>2.2189038504193504E-2</c:v>
                </c:pt>
                <c:pt idx="8">
                  <c:v>2.1444289464211726E-2</c:v>
                </c:pt>
                <c:pt idx="9">
                  <c:v>7.0290479903551018E-3</c:v>
                </c:pt>
                <c:pt idx="10">
                  <c:v>0.14383272119388216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F99-4B13-A6C2-6298310EC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0.84935</cdr:x>
      <cdr:y>0.02839</cdr:y>
    </cdr:from>
    <cdr:to>
      <cdr:x>0.99079</cdr:x>
      <cdr:y>0.76501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372947" y="103219"/>
          <a:ext cx="561687" cy="2678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0.06837</cdr:x>
      <cdr:y>0.37602</cdr:y>
    </cdr:from>
    <cdr:to>
      <cdr:x>0.98836</cdr:x>
      <cdr:y>0.37673</cdr:y>
    </cdr:to>
    <cdr:cxnSp macro="">
      <cdr:nvCxnSpPr>
        <cdr:cNvPr id="2" name="Connecteur droit 1"/>
        <cdr:cNvCxnSpPr/>
      </cdr:nvCxnSpPr>
      <cdr:spPr>
        <a:xfrm xmlns:a="http://schemas.openxmlformats.org/drawingml/2006/main">
          <a:off x="810738" y="1751741"/>
          <a:ext cx="10909664" cy="328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0.07578</cdr:x>
      <cdr:y>0.03982</cdr:y>
    </cdr:from>
    <cdr:to>
      <cdr:x>0.15925</cdr:x>
      <cdr:y>0.45822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98654" y="168347"/>
          <a:ext cx="989772" cy="176879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0.09722</cdr:x>
      <cdr:y>0</cdr:y>
    </cdr:from>
    <cdr:to>
      <cdr:x>1</cdr:x>
      <cdr:y>0.08539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152286" y="0"/>
          <a:ext cx="10699741" cy="389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- 5 %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+ 36 %             + 14 %              + 33 %           + 26 %             + 13 %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- 6 %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+ 28 %             + 34 %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- 0,23 %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+ 25 %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0.00428</cdr:x>
      <cdr:y>0.03024</cdr:y>
    </cdr:from>
    <cdr:to>
      <cdr:x>1</cdr:x>
      <cdr:y>0.09252</cdr:y>
    </cdr:to>
    <cdr:sp macro="" textlink="">
      <cdr:nvSpPr>
        <cdr:cNvPr id="2" name="ZoneTexte 5"/>
        <cdr:cNvSpPr txBox="1"/>
      </cdr:nvSpPr>
      <cdr:spPr>
        <a:xfrm xmlns:a="http://schemas.openxmlformats.org/drawingml/2006/main">
          <a:off x="50800" y="152600"/>
          <a:ext cx="11807605" cy="3143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    +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1 %  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1 %                     - 1 % 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+ 2 %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2 %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+ 6 % 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+ 1 %   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- 20 %                 - 3 %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+ 14 %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Les échanges de produits agricoles et agro-alimentaires 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Les échanges de produits agricoles et agro-alimentaires 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Les échanges de produits agricoles et agro-alimentaires 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Les échanges de produits agricoles et agro-alimentaires 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Les échanges de produits agricoles et agro-alimentaires  Source : douane suisse,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Suisse – Les échanges de produits agricoles et agro-alimentaires  Source : douane suisse,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Suisse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84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026465"/>
              </p:ext>
            </p:extLst>
          </p:nvPr>
        </p:nvGraphicFramePr>
        <p:xfrm>
          <a:off x="166799" y="1737300"/>
          <a:ext cx="11858403" cy="444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pays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23816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C4D69E"/>
                </a:solidFill>
              </a:rPr>
              <a:t>excédentaire</a:t>
            </a:r>
            <a:r>
              <a:rPr lang="fr-FR" b="0" dirty="0" smtClean="0"/>
              <a:t> </a:t>
            </a:r>
            <a:r>
              <a:rPr lang="fr-FR" b="0" dirty="0"/>
              <a:t>: </a:t>
            </a:r>
            <a:r>
              <a:rPr lang="fr-FR" b="0" dirty="0" smtClean="0"/>
              <a:t>États-Unis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  <a:endParaRPr lang="fr-FR" b="0" dirty="0"/>
          </a:p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rgbClr val="E8A3A3"/>
                </a:solidFill>
              </a:rPr>
              <a:t>déficitaires</a:t>
            </a:r>
            <a:r>
              <a:rPr lang="fr-FR" b="0" dirty="0" smtClean="0"/>
              <a:t> </a:t>
            </a:r>
            <a:r>
              <a:rPr lang="fr-FR" b="0" dirty="0"/>
              <a:t>: </a:t>
            </a:r>
            <a:r>
              <a:rPr lang="fr-FR" b="0" dirty="0" smtClean="0"/>
              <a:t>Italie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(5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882898" y="3309129"/>
            <a:ext cx="10932318" cy="71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82897" y="1877218"/>
            <a:ext cx="5487295" cy="1422472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370193" y="3325712"/>
            <a:ext cx="5445023" cy="233685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370194" y="3316273"/>
            <a:ext cx="1137954" cy="2336857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06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59372" y="2693582"/>
            <a:ext cx="395580" cy="210207"/>
          </a:xfrm>
          <a:prstGeom prst="rightArrow">
            <a:avLst/>
          </a:prstGeom>
          <a:solidFill>
            <a:srgbClr val="0B6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52" y="1006461"/>
            <a:ext cx="11282096" cy="49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7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861037" y="4483545"/>
            <a:ext cx="6016143" cy="680040"/>
          </a:xfrm>
        </p:spPr>
        <p:txBody>
          <a:bodyPr/>
          <a:lstStyle/>
          <a:p>
            <a:r>
              <a:rPr lang="fr-FR" dirty="0" smtClean="0"/>
              <a:t>La Suisse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043245"/>
              </p:ext>
            </p:extLst>
          </p:nvPr>
        </p:nvGraphicFramePr>
        <p:xfrm>
          <a:off x="7049847" y="3266228"/>
          <a:ext cx="5495278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41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suisse </a:t>
            </a:r>
            <a:r>
              <a:rPr lang="fr-FR" i="1" dirty="0"/>
              <a:t>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franco-suisses </a:t>
            </a:r>
            <a:r>
              <a:rPr lang="fr-FR" dirty="0"/>
              <a:t>en un coup </a:t>
            </a:r>
            <a:r>
              <a:rPr lang="fr-FR" dirty="0" smtClean="0"/>
              <a:t>d’œil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5 %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Vins et spiritueux : - 11 %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+ 7 %</a:t>
            </a:r>
          </a:p>
          <a:p>
            <a:r>
              <a:rPr lang="fr-FR" dirty="0" smtClean="0"/>
              <a:t>Laits et produits laitiers : - 2 %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uisses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uropéens de la Suisse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uisses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179286"/>
              </p:ext>
            </p:extLst>
          </p:nvPr>
        </p:nvGraphicFramePr>
        <p:xfrm>
          <a:off x="4098348" y="1824359"/>
          <a:ext cx="3967849" cy="363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136839"/>
              </p:ext>
            </p:extLst>
          </p:nvPr>
        </p:nvGraphicFramePr>
        <p:xfrm>
          <a:off x="163714" y="1824359"/>
          <a:ext cx="3967849" cy="363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309149"/>
              </p:ext>
            </p:extLst>
          </p:nvPr>
        </p:nvGraphicFramePr>
        <p:xfrm>
          <a:off x="8054011" y="1824359"/>
          <a:ext cx="3971191" cy="363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7150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suisse </a:t>
            </a:r>
            <a:r>
              <a:rPr lang="fr-FR" dirty="0"/>
              <a:t>avec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745997"/>
          </a:xfrm>
        </p:spPr>
        <p:txBody>
          <a:bodyPr>
            <a:normAutofit/>
          </a:bodyPr>
          <a:lstStyle/>
          <a:p>
            <a:r>
              <a:rPr lang="fr-FR" b="0" dirty="0" smtClean="0"/>
              <a:t>La balance agricole et agro-alimentaire de la Suisse est déficitaire de plus de 600 millions d’euros avec la France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977554"/>
              </p:ext>
            </p:extLst>
          </p:nvPr>
        </p:nvGraphicFramePr>
        <p:xfrm>
          <a:off x="166798" y="1585517"/>
          <a:ext cx="11858404" cy="4466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6860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suisse </a:t>
            </a:r>
            <a:r>
              <a:rPr lang="fr-FR" dirty="0"/>
              <a:t>avec la France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797689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/>
              <a:t>Produits d’épicerie.</a:t>
            </a:r>
            <a:endParaRPr lang="fr-FR" b="0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Vins et spiritueux.</a:t>
            </a:r>
            <a:endParaRPr lang="fr-FR" b="0" i="1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673862"/>
              </p:ext>
            </p:extLst>
          </p:nvPr>
        </p:nvGraphicFramePr>
        <p:xfrm>
          <a:off x="166798" y="1851089"/>
          <a:ext cx="11858404" cy="422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2063931" y="3787775"/>
            <a:ext cx="9823269" cy="1768294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1038185" y="3787775"/>
            <a:ext cx="1084901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325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en provenance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Vins et spiritueux </a:t>
            </a:r>
            <a:r>
              <a:rPr lang="fr-FR" dirty="0"/>
              <a:t>baissent de 5 % en trois ans.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438491"/>
              </p:ext>
            </p:extLst>
          </p:nvPr>
        </p:nvGraphicFramePr>
        <p:xfrm>
          <a:off x="173174" y="1430903"/>
          <a:ext cx="11852028" cy="4557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2062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française</a:t>
            </a:r>
            <a:r>
              <a:rPr lang="fr-FR" i="1" dirty="0" smtClean="0"/>
              <a:t>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marchés de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732372" y="473042"/>
            <a:ext cx="2292829" cy="305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fr-FR" dirty="0"/>
              <a:t>Taux de variation 2024/2023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958187"/>
              </p:ext>
            </p:extLst>
          </p:nvPr>
        </p:nvGraphicFramePr>
        <p:xfrm>
          <a:off x="166797" y="1014412"/>
          <a:ext cx="11858405" cy="504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9732373" y="2529432"/>
            <a:ext cx="1005296" cy="3209925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46285" y="2375062"/>
            <a:ext cx="577472" cy="3231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Garamond" panose="02020404030301010803" pitchFamily="18" charset="0"/>
              </a:rPr>
              <a:t>9</a:t>
            </a:r>
            <a:r>
              <a:rPr lang="fr-FR" sz="1500" cap="none" spc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e</a:t>
            </a:r>
            <a:endParaRPr lang="fr-FR" sz="1500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196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18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691899"/>
              </p:ext>
            </p:extLst>
          </p:nvPr>
        </p:nvGraphicFramePr>
        <p:xfrm>
          <a:off x="166798" y="775062"/>
          <a:ext cx="5920494" cy="4937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482203"/>
              </p:ext>
            </p:extLst>
          </p:nvPr>
        </p:nvGraphicFramePr>
        <p:xfrm>
          <a:off x="6087291" y="775062"/>
          <a:ext cx="5937911" cy="4937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13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577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</a:t>
            </a:r>
          </a:p>
          <a:p>
            <a:r>
              <a:rPr lang="fr-FR" i="1" dirty="0" smtClean="0"/>
              <a:t>Source : Service économique régional de Berlin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macro-économique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DF7FEA6-F7CC-4E19-9E90-8366139A49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61" y="4545641"/>
            <a:ext cx="1569021" cy="10978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97445" y="1076913"/>
            <a:ext cx="9977190" cy="4704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des plus forts pouvoirs d’achat en Europe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9 millions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d’habitants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par habitant : 104 000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USD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économie en croissance régulière, mais mise sous pression par les taxes douanières américaines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Croissance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du PIB : +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0,7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 (2023), +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0,8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 (2024), 0,9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(prévision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2025)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Quasi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plein-emploi/pénurie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main d’œuvre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Inflation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2024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+ 1,1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Donald Trump a annoncé en août 2025 des taxes douanières de 39 %  sur l’ensemble de produits suisses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L’UE, principal partenaire commercial de la Suisse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accord entre l’UE et la Suisse a été trouvé en décembre 2024 sur un paquet d’accords visant à stabiliser et moderniser leurs relations juridiques et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commerciales.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34C32B0-D441-4DB7-89D0-CDAC9898B3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469" t="17587" r="20766" b="67139"/>
          <a:stretch/>
        </p:blipFill>
        <p:spPr>
          <a:xfrm>
            <a:off x="562433" y="1315541"/>
            <a:ext cx="1090480" cy="63454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BC040FE-BE89-4674-9266-E4080EA8A9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885"/>
          <a:stretch/>
        </p:blipFill>
        <p:spPr>
          <a:xfrm>
            <a:off x="473369" y="3161284"/>
            <a:ext cx="1179544" cy="87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/>
              <a:t>Source : Service économique régional de Berlin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agricole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DC5BCB-0E78-4829-B443-FBCD443DCBF3}"/>
              </a:ext>
            </a:extLst>
          </p:cNvPr>
          <p:cNvSpPr/>
          <p:nvPr/>
        </p:nvSpPr>
        <p:spPr>
          <a:xfrm>
            <a:off x="1038711" y="890466"/>
            <a:ext cx="10707947" cy="4835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L’agriculture suisse, un symbole national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L’agriculture emploie 3 % de la population active et représente 0,6 % du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agriculture très soutenue par les paiements directs (2,8 milliards de francs par an) et les protections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douanières.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Consensus autour de la préservation du modèle helvétique : agriculture familiale, avec des exploitations de petite taille (22 ha en moyenne), fournissant des produits de qualité et entretenant les paysages de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montagne.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agriculture centrée sur l’élevage à l’herbe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 lait est le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6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produit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agricole suisse et représente 20 % de la production agricole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totale.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80 % du lait est transformé en fromage, beurre, yaourt, crème et poudre de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lait.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Près de 70 % de la surface agricole sont des surfaces en herbe (dont près de 60 % de la prairie permanente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Les terres arables occupent 38 % de la surface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agricole.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18 % de la surface est conduite en bio, avec une demande intérieure qui continue à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progresser.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 flipH="1">
            <a:off x="3519907" y="6060730"/>
            <a:ext cx="8226751" cy="2735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que 2" descr="Vache avec un remplissage uni">
            <a:extLst>
              <a:ext uri="{FF2B5EF4-FFF2-40B4-BE49-F238E27FC236}">
                <a16:creationId xmlns:a16="http://schemas.microsoft.com/office/drawing/2014/main" id="{C993D9A9-693A-45C0-B80F-E6C5F028CF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09285" y="4140453"/>
            <a:ext cx="914400" cy="914400"/>
          </a:xfrm>
          <a:prstGeom prst="rect">
            <a:avLst/>
          </a:prstGeom>
        </p:spPr>
      </p:pic>
      <p:pic>
        <p:nvPicPr>
          <p:cNvPr id="10" name="Graphique 7" descr="Montagnes avec un remplissage uni">
            <a:extLst>
              <a:ext uri="{FF2B5EF4-FFF2-40B4-BE49-F238E27FC236}">
                <a16:creationId xmlns:a16="http://schemas.microsoft.com/office/drawing/2014/main" id="{E95BE407-BC9E-4C7C-BD99-157F7A8FAE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6798" y="17238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0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/>
              <a:t>Source : Service économique régional de Berlin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agricole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DC5BCB-0E78-4829-B443-FBCD443DCBF3}"/>
              </a:ext>
            </a:extLst>
          </p:cNvPr>
          <p:cNvSpPr/>
          <p:nvPr/>
        </p:nvSpPr>
        <p:spPr>
          <a:xfrm>
            <a:off x="166798" y="778620"/>
            <a:ext cx="5961080" cy="2152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Quatre grandes régions linguistiques aux habitudes de consommation </a:t>
            </a: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distincte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Suisse romande francophone constitue un marché de choix pour les produits tricolore</a:t>
            </a:r>
          </a:p>
          <a:p>
            <a:pPr marL="1200150" lvl="2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b="1" i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2D1E6F1-345F-4C32-8C1D-2D77F4AB02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26"/>
          <a:stretch/>
        </p:blipFill>
        <p:spPr>
          <a:xfrm>
            <a:off x="726588" y="2094367"/>
            <a:ext cx="4673528" cy="40564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2BB6E8B-755F-49BE-A0AE-C06A8D389929}"/>
              </a:ext>
            </a:extLst>
          </p:cNvPr>
          <p:cNvSpPr/>
          <p:nvPr/>
        </p:nvSpPr>
        <p:spPr>
          <a:xfrm>
            <a:off x="6574465" y="931598"/>
            <a:ext cx="5218437" cy="47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Les consommateurs suisses sont en quête de qualité et de durabilité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 biologique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 chiffre d’affaires du bio continue sa croissance :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+ 6,2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 en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2023;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Panier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moyen annuel bio : 476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€ /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habitant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Domination des géants et progression des discounters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Migros et Coop dominent la grande distribution suisse (65 % des parts de marché)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Aldi et Lidl détiennent 5 % des parts de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marché.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35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2314042" y="4483545"/>
            <a:ext cx="6204859" cy="680040"/>
          </a:xfrm>
        </p:spPr>
        <p:txBody>
          <a:bodyPr/>
          <a:lstStyle/>
          <a:p>
            <a:r>
              <a:rPr lang="fr-FR" dirty="0" smtClean="0"/>
              <a:t>La Suisse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183665"/>
              </p:ext>
            </p:extLst>
          </p:nvPr>
        </p:nvGraphicFramePr>
        <p:xfrm>
          <a:off x="7654835" y="3237653"/>
          <a:ext cx="4537165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223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suisse,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6 %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+ 14 %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+ 6 %</a:t>
            </a:r>
          </a:p>
          <a:p>
            <a:r>
              <a:rPr lang="fr-FR" dirty="0" smtClean="0"/>
              <a:t>Vins et spiritueux : - 5 %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Union européenne : + 5 %</a:t>
            </a:r>
          </a:p>
          <a:p>
            <a:r>
              <a:rPr lang="fr-FR" dirty="0" smtClean="0"/>
              <a:t>Allemagne : + 6 %</a:t>
            </a:r>
          </a:p>
          <a:p>
            <a:r>
              <a:rPr lang="fr-FR" dirty="0" smtClean="0"/>
              <a:t>Italie : + 4 %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suisses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la Suisse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suisses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057944"/>
              </p:ext>
            </p:extLst>
          </p:nvPr>
        </p:nvGraphicFramePr>
        <p:xfrm>
          <a:off x="163715" y="1951596"/>
          <a:ext cx="3967848" cy="351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014911"/>
              </p:ext>
            </p:extLst>
          </p:nvPr>
        </p:nvGraphicFramePr>
        <p:xfrm>
          <a:off x="4131563" y="1951596"/>
          <a:ext cx="3934634" cy="3513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170428"/>
              </p:ext>
            </p:extLst>
          </p:nvPr>
        </p:nvGraphicFramePr>
        <p:xfrm>
          <a:off x="8066197" y="1951596"/>
          <a:ext cx="3959004" cy="351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0848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Le déficit suisse s’accentue depuis 10 ans, pour atteindre près de 6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962622"/>
              </p:ext>
            </p:extLst>
          </p:nvPr>
        </p:nvGraphicFramePr>
        <p:xfrm>
          <a:off x="166798" y="1393870"/>
          <a:ext cx="11858404" cy="4667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950776" y="3156146"/>
            <a:ext cx="10998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74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Les échanges de produits agricoles et agro-alimentaires 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780273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 smtClean="0"/>
              <a:t>Produits d’épicerie.</a:t>
            </a:r>
            <a:endParaRPr lang="fr-FR" b="0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Fruits et légumes.</a:t>
            </a:r>
            <a:endParaRPr lang="fr-FR" b="0" i="1" dirty="0"/>
          </a:p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990600" y="1985554"/>
            <a:ext cx="2005150" cy="1792497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039783"/>
              </p:ext>
            </p:extLst>
          </p:nvPr>
        </p:nvGraphicFramePr>
        <p:xfrm>
          <a:off x="166797" y="1833673"/>
          <a:ext cx="11858404" cy="4253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2995750" y="3778050"/>
            <a:ext cx="8874033" cy="17693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957263" y="3778050"/>
            <a:ext cx="10912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063780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1244</Words>
  <Application>Microsoft Office PowerPoint</Application>
  <PresentationFormat>Grand écran</PresentationFormat>
  <Paragraphs>178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Malgun Gothic Semilight</vt:lpstr>
      <vt:lpstr>Arial</vt:lpstr>
      <vt:lpstr>Calibri</vt:lpstr>
      <vt:lpstr>Garamond</vt:lpstr>
      <vt:lpstr>Marianne</vt:lpstr>
      <vt:lpstr>Times New Roman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69</cp:revision>
  <dcterms:created xsi:type="dcterms:W3CDTF">2025-04-03T15:40:27Z</dcterms:created>
  <dcterms:modified xsi:type="dcterms:W3CDTF">2025-09-05T15:22:12Z</dcterms:modified>
</cp:coreProperties>
</file>