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9" r:id="rId3"/>
    <p:sldId id="260" r:id="rId4"/>
  </p:sldIdLst>
  <p:sldSz cx="7559675" cy="1069181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VOT Barbara" initials="CB" lastIdx="6" clrIdx="0">
    <p:extLst>
      <p:ext uri="{19B8F6BF-5375-455C-9EA6-DF929625EA0E}">
        <p15:presenceInfo xmlns:p15="http://schemas.microsoft.com/office/powerpoint/2012/main" userId="CHARVOT Barbara" providerId="None"/>
      </p:ext>
    </p:extLst>
  </p:cmAuthor>
  <p:cmAuthor id="2" name="LELOIR Manon" initials="LM" lastIdx="2" clrIdx="1">
    <p:extLst>
      <p:ext uri="{19B8F6BF-5375-455C-9EA6-DF929625EA0E}">
        <p15:presenceInfo xmlns:p15="http://schemas.microsoft.com/office/powerpoint/2012/main" userId="LELOIR Manon" providerId="None"/>
      </p:ext>
    </p:extLst>
  </p:cmAuthor>
  <p:cmAuthor id="3" name="FURET Maiwen" initials="FM" lastIdx="11" clrIdx="2">
    <p:extLst>
      <p:ext uri="{19B8F6BF-5375-455C-9EA6-DF929625EA0E}">
        <p15:presenceInfo xmlns:p15="http://schemas.microsoft.com/office/powerpoint/2012/main" userId="FURET Maiw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C3E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130" d="100"/>
          <a:sy n="130" d="100"/>
        </p:scale>
        <p:origin x="10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4D6145-46C9-45C7-A245-DD47B7B66475}" type="datetimeFigureOut">
              <a:rPr lang="fr-FR" smtClean="0"/>
              <a:t>27/10/2025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3E9C0-EB30-4FAF-94F3-D230AC03CC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7306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B6B5-13B5-470E-9ABA-9C4CF0738D1A}" type="datetime1">
              <a:rPr lang="fr-FR" smtClean="0"/>
              <a:t>27/10/2025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176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3CC5E-BB82-4C99-995D-0059811A16ED}" type="datetime1">
              <a:rPr lang="fr-FR" smtClean="0"/>
              <a:t>27/10/2025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520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238F-D5D5-4807-988C-99B8AEBBCB46}" type="datetime1">
              <a:rPr lang="fr-FR" smtClean="0"/>
              <a:t>27/10/2025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5891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2C18-288F-4E0E-90EF-003E058BE7C3}" type="datetime1">
              <a:rPr lang="fr-FR" smtClean="0"/>
              <a:t>27/10/2025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0402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0F9D-2A54-427C-9869-1BF684E84379}" type="datetime1">
              <a:rPr lang="fr-FR" smtClean="0"/>
              <a:t>27/10/2025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482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3619-E0A2-4D77-9887-3AEE627158FB}" type="datetime1">
              <a:rPr lang="fr-FR" smtClean="0"/>
              <a:t>27/10/2025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555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903CC-C23A-4AD3-A252-01AACEDDA925}" type="datetime1">
              <a:rPr lang="fr-FR" smtClean="0"/>
              <a:t>27/10/2025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0359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8D9F-EA3F-49C6-A87A-005F0530711A}" type="datetime1">
              <a:rPr lang="fr-FR" smtClean="0"/>
              <a:t>27/10/2025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077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9E8A-C1D1-4E80-B802-CBA45A77CD94}" type="datetime1">
              <a:rPr lang="fr-FR" smtClean="0"/>
              <a:t>27/10/2025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71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05C4-9E6C-4192-BA5A-83A65631A9B5}" type="datetime1">
              <a:rPr lang="fr-FR" smtClean="0"/>
              <a:t>27/10/2025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3723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FEF61-22A1-407B-8294-F54B36EC6632}" type="datetime1">
              <a:rPr lang="fr-FR" smtClean="0"/>
              <a:t>27/10/2025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22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6830E-9A07-4792-8D10-CE35126543A7}" type="datetime1">
              <a:rPr lang="fr-FR" smtClean="0"/>
              <a:t>27/10/2025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881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2042" y="1276983"/>
            <a:ext cx="725763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200" b="1" cap="none" spc="0" dirty="0" smtClean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E-Synergie</a:t>
            </a:r>
          </a:p>
          <a:p>
            <a:pPr algn="ctr"/>
            <a:r>
              <a:rPr lang="fr-FR" sz="2400" b="1" dirty="0" smtClean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Liste des pièces justificatives </a:t>
            </a:r>
          </a:p>
          <a:p>
            <a:pPr algn="ctr"/>
            <a:r>
              <a:rPr lang="fr-FR" sz="2400" b="1" i="1" dirty="0" smtClean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Demande de paiement</a:t>
            </a:r>
          </a:p>
          <a:p>
            <a:pPr algn="ctr"/>
            <a:r>
              <a:rPr lang="fr-FR" sz="1400" cap="none" spc="0" dirty="0" smtClean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Programme opérationnel FEAMPA FranceAgriMer 2021-2027</a:t>
            </a:r>
            <a:endParaRPr lang="fr-FR" sz="1400" cap="none" spc="0" dirty="0">
              <a:ln w="0"/>
              <a:solidFill>
                <a:srgbClr val="5B9BD5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302042" y="1340752"/>
            <a:ext cx="688284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 flipV="1">
            <a:off x="302042" y="2837053"/>
            <a:ext cx="6882849" cy="2243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0" y="9909729"/>
            <a:ext cx="2551390" cy="569240"/>
          </a:xfrm>
        </p:spPr>
        <p:txBody>
          <a:bodyPr/>
          <a:lstStyle/>
          <a:p>
            <a:r>
              <a:rPr lang="fr-FR" dirty="0" smtClean="0"/>
              <a:t>Version du 08/10/2025                           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5339020" y="9866566"/>
            <a:ext cx="1700927" cy="569240"/>
          </a:xfrm>
        </p:spPr>
        <p:txBody>
          <a:bodyPr/>
          <a:lstStyle/>
          <a:p>
            <a:fld id="{DE2FA2C3-344A-4AAA-B278-B58E566A51AB}" type="slidenum">
              <a:rPr lang="fr-FR" smtClean="0"/>
              <a:t>1</a:t>
            </a:fld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1880841" y="3141244"/>
            <a:ext cx="44172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u="sng" dirty="0" smtClean="0"/>
              <a:t>Pièces nécessaires à l’instruction du dossier</a:t>
            </a:r>
            <a:endParaRPr lang="fr-FR" b="1" u="sng" dirty="0"/>
          </a:p>
        </p:txBody>
      </p:sp>
      <p:sp>
        <p:nvSpPr>
          <p:cNvPr id="13" name="Rectangle 12"/>
          <p:cNvSpPr/>
          <p:nvPr/>
        </p:nvSpPr>
        <p:spPr>
          <a:xfrm>
            <a:off x="302042" y="3755627"/>
            <a:ext cx="6882849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600" dirty="0" smtClean="0"/>
              <a:t>Les pièces à fournir listées ci-dessous doivent être transmises en cliquant sur le bouton « + Ajouter une pièce » -&gt; </a:t>
            </a:r>
            <a:r>
              <a:rPr lang="fr-FR" sz="1600" i="1" dirty="0" smtClean="0">
                <a:solidFill>
                  <a:srgbClr val="FF0000"/>
                </a:solidFill>
              </a:rPr>
              <a:t>limite de 100 Mo par fichier et de 1000 Mo pour l’ensemble de fichiers joints. </a:t>
            </a:r>
          </a:p>
          <a:p>
            <a:pPr algn="ctr"/>
            <a:endParaRPr lang="fr-FR" sz="1600" dirty="0"/>
          </a:p>
          <a:p>
            <a:pPr algn="ctr"/>
            <a:r>
              <a:rPr lang="fr-FR" sz="1400" b="1" u="sng" dirty="0">
                <a:solidFill>
                  <a:schemeClr val="accent2"/>
                </a:solidFill>
                <a:latin typeface="Calibri" panose="020F0502020204030204" pitchFamily="34" charset="0"/>
              </a:rPr>
              <a:t>NB : Le service guichet pourra demander des pièces complémentaires qu'il juge nécessaires à l'instruction de votre dossier en fonction de la nature de </a:t>
            </a:r>
            <a:r>
              <a:rPr lang="fr-FR" sz="1400" b="1" u="sng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votre opération, </a:t>
            </a:r>
            <a:r>
              <a:rPr lang="fr-FR" sz="1400" b="1" u="sng" dirty="0">
                <a:solidFill>
                  <a:schemeClr val="accent2"/>
                </a:solidFill>
                <a:latin typeface="Calibri" panose="020F0502020204030204" pitchFamily="34" charset="0"/>
              </a:rPr>
              <a:t>du statut de votre structure et des dépenses qui seront présentées.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476416" y="8314796"/>
            <a:ext cx="5316655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1.3.1 – Arrêts temporaires Saumon ADOUR 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25064" y="8314796"/>
            <a:ext cx="1098228" cy="36933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Projet :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1723293" y="9085913"/>
            <a:ext cx="1828800" cy="4220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312532" y="9154838"/>
            <a:ext cx="1723292" cy="36933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Contrôlé le :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3743466" y="9154838"/>
            <a:ext cx="782557" cy="36933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Par :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4496975" y="9102139"/>
            <a:ext cx="2542971" cy="4220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387102" y="7642116"/>
            <a:ext cx="688285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100" i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Une </a:t>
            </a:r>
            <a:r>
              <a:rPr lang="fr-FR" sz="1100" i="1" dirty="0">
                <a:solidFill>
                  <a:schemeClr val="accent2"/>
                </a:solidFill>
                <a:latin typeface="Calibri" panose="020F0502020204030204" pitchFamily="34" charset="0"/>
              </a:rPr>
              <a:t>partie est réservé au service instructeur pour vérification des </a:t>
            </a:r>
            <a:r>
              <a:rPr lang="fr-FR" sz="1100" i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pièces, merci d’imprimer, scanner et télécharger ce document  dans l’onglet 7 : pièces justificatives.</a:t>
            </a:r>
          </a:p>
        </p:txBody>
      </p:sp>
      <p:pic>
        <p:nvPicPr>
          <p:cNvPr id="22" name="Image 21" descr="C:\Users\barbara-e.charvot\AppData\Local\Microsoft\Windows\INetCache\Content.MSO\4D4B6431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91" y="177982"/>
            <a:ext cx="1555750" cy="93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Image 22"/>
          <p:cNvPicPr/>
          <p:nvPr/>
        </p:nvPicPr>
        <p:blipFill rotWithShape="1">
          <a:blip r:embed="rId3"/>
          <a:srcRect l="29056" t="51863" r="63160" b="39861"/>
          <a:stretch/>
        </p:blipFill>
        <p:spPr bwMode="auto">
          <a:xfrm>
            <a:off x="5626583" y="218750"/>
            <a:ext cx="1400175" cy="9302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29302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504143" y="10122573"/>
            <a:ext cx="2551390" cy="569240"/>
          </a:xfrm>
        </p:spPr>
        <p:txBody>
          <a:bodyPr/>
          <a:lstStyle/>
          <a:p>
            <a:r>
              <a:rPr lang="fr-FR" dirty="0" smtClean="0"/>
              <a:t>Version du 08/10/2025                        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5360285" y="10122573"/>
            <a:ext cx="1700927" cy="569240"/>
          </a:xfrm>
        </p:spPr>
        <p:txBody>
          <a:bodyPr/>
          <a:lstStyle/>
          <a:p>
            <a:fld id="{DE2FA2C3-344A-4AAA-B278-B58E566A51AB}" type="slidenum">
              <a:rPr lang="fr-FR" smtClean="0"/>
              <a:t>2</a:t>
            </a:fld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302040" y="860618"/>
            <a:ext cx="688284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896404"/>
              </p:ext>
            </p:extLst>
          </p:nvPr>
        </p:nvGraphicFramePr>
        <p:xfrm>
          <a:off x="302039" y="1313853"/>
          <a:ext cx="688285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6567">
                  <a:extLst>
                    <a:ext uri="{9D8B030D-6E8A-4147-A177-3AD203B41FA5}">
                      <a16:colId xmlns:a16="http://schemas.microsoft.com/office/drawing/2014/main" val="2636959680"/>
                    </a:ext>
                  </a:extLst>
                </a:gridCol>
                <a:gridCol w="1044656">
                  <a:extLst>
                    <a:ext uri="{9D8B030D-6E8A-4147-A177-3AD203B41FA5}">
                      <a16:colId xmlns:a16="http://schemas.microsoft.com/office/drawing/2014/main" val="3078815547"/>
                    </a:ext>
                  </a:extLst>
                </a:gridCol>
                <a:gridCol w="879094">
                  <a:extLst>
                    <a:ext uri="{9D8B030D-6E8A-4147-A177-3AD203B41FA5}">
                      <a16:colId xmlns:a16="http://schemas.microsoft.com/office/drawing/2014/main" val="2535599827"/>
                    </a:ext>
                  </a:extLst>
                </a:gridCol>
                <a:gridCol w="1012533">
                  <a:extLst>
                    <a:ext uri="{9D8B030D-6E8A-4147-A177-3AD203B41FA5}">
                      <a16:colId xmlns:a16="http://schemas.microsoft.com/office/drawing/2014/main" val="2921261580"/>
                    </a:ext>
                  </a:extLst>
                </a:gridCol>
              </a:tblGrid>
              <a:tr h="23885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PIECES</a:t>
                      </a:r>
                      <a:r>
                        <a:rPr lang="fr-FR" sz="1200" baseline="0" dirty="0" smtClean="0"/>
                        <a:t> JUSTIFICATIVES COMMUNES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Pièce</a:t>
                      </a:r>
                      <a:r>
                        <a:rPr lang="fr-FR" sz="1000" baseline="0" dirty="0" smtClean="0"/>
                        <a:t> </a:t>
                      </a:r>
                    </a:p>
                    <a:p>
                      <a:pPr algn="ctr"/>
                      <a:r>
                        <a:rPr lang="fr-FR" sz="1000" baseline="0" dirty="0" smtClean="0"/>
                        <a:t>Jointe </a:t>
                      </a:r>
                      <a:endParaRPr lang="fr-FR" sz="1000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Sans </a:t>
                      </a:r>
                    </a:p>
                    <a:p>
                      <a:pPr algn="ctr"/>
                      <a:r>
                        <a:rPr lang="fr-FR" sz="1000" dirty="0" smtClean="0"/>
                        <a:t>Objet </a:t>
                      </a:r>
                      <a:endParaRPr lang="fr-FR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Service </a:t>
                      </a:r>
                    </a:p>
                    <a:p>
                      <a:pPr algn="ctr"/>
                      <a:r>
                        <a:rPr lang="fr-FR" sz="1000" dirty="0" smtClean="0"/>
                        <a:t>Instructeur</a:t>
                      </a:r>
                      <a:endParaRPr lang="fr-FR" sz="1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793808"/>
                  </a:ext>
                </a:extLst>
              </a:tr>
              <a:tr h="146986">
                <a:tc gridSpan="4">
                  <a:txBody>
                    <a:bodyPr/>
                    <a:lstStyle/>
                    <a:p>
                      <a:r>
                        <a:rPr lang="fr-FR" sz="1000" i="1" dirty="0" smtClean="0">
                          <a:solidFill>
                            <a:schemeClr val="bg1"/>
                          </a:solidFill>
                        </a:rPr>
                        <a:t>Pièces à fournir pour tous les bénéficiaires</a:t>
                      </a:r>
                      <a:endParaRPr lang="fr-FR" sz="10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0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58284"/>
                  </a:ext>
                </a:extLst>
              </a:tr>
              <a:tr h="106564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 smtClean="0"/>
                        <a:t>Lettre d’engagement signée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 smtClean="0"/>
                        <a:t>Document</a:t>
                      </a:r>
                      <a:r>
                        <a:rPr lang="fr-FR" sz="1000" baseline="0" dirty="0" smtClean="0"/>
                        <a:t> attestant la capacité du représentant 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légal ou du pouvoir donné (convention, délégation, procuration) et sa pièce d’identité et celle du mandant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Délégation</a:t>
                      </a:r>
                      <a:r>
                        <a:rPr lang="fr-FR" sz="1000" baseline="0" dirty="0" smtClean="0"/>
                        <a:t> éventuelle de signature le cas échéant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000" baseline="0" dirty="0" smtClean="0"/>
                        <a:t>Relevé d’identité bancaire IBAN/code BIC (si changement par rapport à la demande de subvention)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736539"/>
                  </a:ext>
                </a:extLst>
              </a:tr>
              <a:tr h="146986">
                <a:tc gridSpan="4">
                  <a:txBody>
                    <a:bodyPr/>
                    <a:lstStyle/>
                    <a:p>
                      <a:pPr marL="0" algn="l" defTabSz="755934" rtl="0" eaLnBrk="1" latinLnBrk="0" hangingPunct="1"/>
                      <a:r>
                        <a:rPr lang="fr-FR" sz="10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Pour les personnes physiques</a:t>
                      </a:r>
                      <a:endParaRPr lang="fr-FR" sz="1000" i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defTabSz="755934" rtl="0" eaLnBrk="1" latinLnBrk="0" hangingPunct="1"/>
                      <a:endParaRPr lang="fr-FR" sz="1000" i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908383"/>
                  </a:ext>
                </a:extLst>
              </a:tr>
              <a:tr h="238852">
                <a:tc>
                  <a:txBody>
                    <a:bodyPr/>
                    <a:lstStyle/>
                    <a:p>
                      <a:pPr marL="285750" indent="-285750" algn="l" defTabSz="755934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Pièces d’identité en cours de validité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algn="ctr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7599392"/>
                  </a:ext>
                </a:extLst>
              </a:tr>
              <a:tr h="146986">
                <a:tc gridSpan="4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Plan</a:t>
                      </a:r>
                      <a:r>
                        <a:rPr lang="fr-FR" sz="1000" i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de financement</a:t>
                      </a:r>
                      <a:endParaRPr lang="fr-FR" sz="1000" i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648508"/>
                  </a:ext>
                </a:extLst>
              </a:tr>
              <a:tr h="484954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Calculatrice de l’aide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Annexe autres aides publiques perçues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369970"/>
                  </a:ext>
                </a:extLst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02039" y="948736"/>
            <a:ext cx="6882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>
                <a:solidFill>
                  <a:schemeClr val="accent2"/>
                </a:solidFill>
                <a:latin typeface="Calibri" panose="020F0502020204030204" pitchFamily="34" charset="0"/>
              </a:rPr>
              <a:t>Les pièces ci-dessous sont nécessaires à l’instruction du </a:t>
            </a:r>
            <a:r>
              <a:rPr lang="fr-FR" sz="1200" b="1" u="sng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dossier</a:t>
            </a:r>
          </a:p>
        </p:txBody>
      </p:sp>
      <p:pic>
        <p:nvPicPr>
          <p:cNvPr id="11" name="Image 10" descr="C:\Users\barbara-e.charvot\AppData\Local\Microsoft\Windows\INetCache\Content.MSO\4D4B6431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039" y="88772"/>
            <a:ext cx="1174100" cy="682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 11"/>
          <p:cNvPicPr/>
          <p:nvPr/>
        </p:nvPicPr>
        <p:blipFill rotWithShape="1">
          <a:blip r:embed="rId3"/>
          <a:srcRect l="29056" t="51863" r="63160" b="39861"/>
          <a:stretch/>
        </p:blipFill>
        <p:spPr bwMode="auto">
          <a:xfrm>
            <a:off x="6102328" y="86027"/>
            <a:ext cx="1082561" cy="7299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24745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504143" y="10122573"/>
            <a:ext cx="2551390" cy="569240"/>
          </a:xfrm>
        </p:spPr>
        <p:txBody>
          <a:bodyPr/>
          <a:lstStyle/>
          <a:p>
            <a:r>
              <a:rPr lang="fr-FR" dirty="0" smtClean="0"/>
              <a:t>Version du 08/10/2025                      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5360285" y="10122573"/>
            <a:ext cx="1700927" cy="569240"/>
          </a:xfrm>
        </p:spPr>
        <p:txBody>
          <a:bodyPr/>
          <a:lstStyle/>
          <a:p>
            <a:fld id="{DE2FA2C3-344A-4AAA-B278-B58E566A51AB}" type="slidenum">
              <a:rPr lang="fr-FR" smtClean="0"/>
              <a:t>3</a:t>
            </a:fld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302040" y="860618"/>
            <a:ext cx="688284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989708"/>
              </p:ext>
            </p:extLst>
          </p:nvPr>
        </p:nvGraphicFramePr>
        <p:xfrm>
          <a:off x="302039" y="1313853"/>
          <a:ext cx="6882850" cy="7127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6567">
                  <a:extLst>
                    <a:ext uri="{9D8B030D-6E8A-4147-A177-3AD203B41FA5}">
                      <a16:colId xmlns:a16="http://schemas.microsoft.com/office/drawing/2014/main" val="2636959680"/>
                    </a:ext>
                  </a:extLst>
                </a:gridCol>
                <a:gridCol w="1044656">
                  <a:extLst>
                    <a:ext uri="{9D8B030D-6E8A-4147-A177-3AD203B41FA5}">
                      <a16:colId xmlns:a16="http://schemas.microsoft.com/office/drawing/2014/main" val="3078815547"/>
                    </a:ext>
                  </a:extLst>
                </a:gridCol>
                <a:gridCol w="879094">
                  <a:extLst>
                    <a:ext uri="{9D8B030D-6E8A-4147-A177-3AD203B41FA5}">
                      <a16:colId xmlns:a16="http://schemas.microsoft.com/office/drawing/2014/main" val="2535599827"/>
                    </a:ext>
                  </a:extLst>
                </a:gridCol>
                <a:gridCol w="1012533">
                  <a:extLst>
                    <a:ext uri="{9D8B030D-6E8A-4147-A177-3AD203B41FA5}">
                      <a16:colId xmlns:a16="http://schemas.microsoft.com/office/drawing/2014/main" val="2921261580"/>
                    </a:ext>
                  </a:extLst>
                </a:gridCol>
              </a:tblGrid>
              <a:tr h="48304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PIECES</a:t>
                      </a:r>
                      <a:r>
                        <a:rPr lang="fr-FR" sz="1200" baseline="0" dirty="0" smtClean="0"/>
                        <a:t> JUSTIFICATIVES COMPLEMENTAIRE </a:t>
                      </a:r>
                    </a:p>
                    <a:p>
                      <a:pPr algn="ctr"/>
                      <a:r>
                        <a:rPr lang="fr-FR" sz="1200" baseline="0" dirty="0" smtClean="0"/>
                        <a:t>PAR DISPOSITIF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Pièce</a:t>
                      </a:r>
                      <a:r>
                        <a:rPr lang="fr-FR" sz="1000" baseline="0" dirty="0" smtClean="0"/>
                        <a:t> </a:t>
                      </a:r>
                    </a:p>
                    <a:p>
                      <a:pPr algn="ctr"/>
                      <a:r>
                        <a:rPr lang="fr-FR" sz="1000" baseline="0" dirty="0" smtClean="0"/>
                        <a:t>Jointe </a:t>
                      </a:r>
                      <a:endParaRPr lang="fr-FR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Sans  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Objet </a:t>
                      </a:r>
                      <a:endParaRPr lang="fr-FR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Service </a:t>
                      </a:r>
                    </a:p>
                    <a:p>
                      <a:pPr algn="ctr"/>
                      <a:r>
                        <a:rPr lang="fr-FR" sz="1000" dirty="0" smtClean="0"/>
                        <a:t>Instructeur</a:t>
                      </a:r>
                      <a:endParaRPr lang="fr-FR" sz="1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793808"/>
                  </a:ext>
                </a:extLst>
              </a:tr>
              <a:tr h="456901">
                <a:tc gridSpan="4">
                  <a:txBody>
                    <a:bodyPr/>
                    <a:lstStyle/>
                    <a:p>
                      <a:r>
                        <a:rPr lang="fr-FR" sz="1000" i="1" dirty="0" smtClean="0">
                          <a:solidFill>
                            <a:schemeClr val="bg1"/>
                          </a:solidFill>
                        </a:rPr>
                        <a:t>OS</a:t>
                      </a:r>
                      <a:r>
                        <a:rPr lang="fr-FR" sz="1000" i="1" baseline="0" dirty="0" smtClean="0">
                          <a:solidFill>
                            <a:schemeClr val="bg1"/>
                          </a:solidFill>
                        </a:rPr>
                        <a:t> 1.3 – TA </a:t>
                      </a:r>
                      <a:r>
                        <a:rPr lang="fr-FR" sz="1000" i="1" baseline="0" dirty="0" smtClean="0">
                          <a:solidFill>
                            <a:schemeClr val="bg1"/>
                          </a:solidFill>
                        </a:rPr>
                        <a:t>1 </a:t>
                      </a:r>
                      <a:r>
                        <a:rPr lang="fr-FR" sz="1000" i="1" baseline="0" dirty="0" smtClean="0">
                          <a:solidFill>
                            <a:schemeClr val="bg1"/>
                          </a:solidFill>
                        </a:rPr>
                        <a:t>: </a:t>
                      </a:r>
                      <a:r>
                        <a:rPr lang="fr-FR" sz="1000" i="1" baseline="0" dirty="0" smtClean="0">
                          <a:solidFill>
                            <a:schemeClr val="bg1"/>
                          </a:solidFill>
                        </a:rPr>
                        <a:t>Arrêts temporaires – Saumon ADOUR</a:t>
                      </a:r>
                      <a:endParaRPr lang="fr-FR" sz="10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0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58284"/>
                  </a:ext>
                </a:extLst>
              </a:tr>
              <a:tr h="2091834">
                <a:tc>
                  <a:txBody>
                    <a:bodyPr/>
                    <a:lstStyle/>
                    <a:p>
                      <a:pPr marL="285750" marR="0" lvl="0" indent="-28575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fr-FR" sz="1000" b="1" u="sng" dirty="0" smtClean="0"/>
                    </a:p>
                    <a:p>
                      <a:pPr marL="285750" marR="0" lvl="0" indent="-28575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u="none" dirty="0" smtClean="0"/>
                        <a:t>Demande de paiement déposée sur le portail E-SYNERGIE 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fr-FR" sz="1000" b="0" u="none" dirty="0" smtClean="0"/>
                    </a:p>
                    <a:p>
                      <a:pPr marL="285750" marR="0" lvl="0" indent="-28575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u="none" dirty="0" smtClean="0">
                          <a:solidFill>
                            <a:schemeClr val="tx1"/>
                          </a:solidFill>
                        </a:rPr>
                        <a:t>Relevé</a:t>
                      </a:r>
                      <a:r>
                        <a:rPr lang="fr-FR" sz="1000" b="0" u="none" baseline="0" dirty="0" smtClean="0">
                          <a:solidFill>
                            <a:schemeClr val="tx1"/>
                          </a:solidFill>
                        </a:rPr>
                        <a:t> de la déclaration sociale nominative (DSN) du 1</a:t>
                      </a:r>
                      <a:r>
                        <a:rPr lang="fr-FR" sz="1000" b="0" u="none" baseline="30000" dirty="0" smtClean="0">
                          <a:solidFill>
                            <a:schemeClr val="tx1"/>
                          </a:solidFill>
                        </a:rPr>
                        <a:t>er</a:t>
                      </a:r>
                      <a:r>
                        <a:rPr lang="fr-FR" sz="1000" b="0" u="none" baseline="0" dirty="0" smtClean="0">
                          <a:solidFill>
                            <a:schemeClr val="tx1"/>
                          </a:solidFill>
                        </a:rPr>
                        <a:t> avril au 31 juillet 2025 pour chaque marins ; </a:t>
                      </a: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b="0" u="non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u="none" baseline="0" dirty="0" smtClean="0">
                          <a:solidFill>
                            <a:schemeClr val="tx1"/>
                          </a:solidFill>
                        </a:rPr>
                        <a:t>Pour les marins étrangers : une attestation sur l’honneur peut suffire permettant de justifier de sa position pendant l’arrêt ;</a:t>
                      </a: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b="0" u="non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u="none" baseline="0" dirty="0" smtClean="0">
                          <a:solidFill>
                            <a:schemeClr val="tx1"/>
                          </a:solidFill>
                        </a:rPr>
                        <a:t>En cas de mouvement du navire : copie de la notification faite à la DDTM ; </a:t>
                      </a: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b="0" u="non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u="none" baseline="0" dirty="0" smtClean="0">
                          <a:solidFill>
                            <a:schemeClr val="tx1"/>
                          </a:solidFill>
                        </a:rPr>
                        <a:t>En cas de réalisation des travaux autorisés : copie de la notification faite à la DDTM ; </a:t>
                      </a: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b="0" u="non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u="none" baseline="0" dirty="0" smtClean="0">
                          <a:solidFill>
                            <a:schemeClr val="tx1"/>
                          </a:solidFill>
                        </a:rPr>
                        <a:t>En cas de réalisation de travaux non couverts pendant la période d’arrêts temporaires : copie de la notification faite à al DDTM ; </a:t>
                      </a: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b="0" u="non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u="none" baseline="0" dirty="0" smtClean="0">
                          <a:solidFill>
                            <a:schemeClr val="tx1"/>
                          </a:solidFill>
                        </a:rPr>
                        <a:t>Preuve de la publicité de la participation européenne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algn="ctr"/>
                      <a:endParaRPr lang="fr-FR" sz="1000" dirty="0" smtClean="0"/>
                    </a:p>
                    <a:p>
                      <a:pPr algn="ctr"/>
                      <a:endParaRPr lang="fr-FR" sz="1000" dirty="0" smtClean="0"/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000" dirty="0" smtClean="0"/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000" dirty="0" smtClean="0"/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000" dirty="0" smtClean="0"/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000" dirty="0" smtClean="0"/>
                    </a:p>
                    <a:p>
                      <a:pPr algn="ctr"/>
                      <a:endParaRPr lang="fr-FR" sz="1000" dirty="0" smtClean="0"/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000" dirty="0" smtClean="0"/>
                    </a:p>
                    <a:p>
                      <a:pPr algn="ctr"/>
                      <a:endParaRPr lang="fr-FR" sz="1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736539"/>
                  </a:ext>
                </a:extLst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02039" y="939211"/>
            <a:ext cx="6882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Ci-dessous les pièces complémentaires par dispositif nécessaire pour l’instruction du dossier :</a:t>
            </a:r>
          </a:p>
        </p:txBody>
      </p:sp>
      <p:pic>
        <p:nvPicPr>
          <p:cNvPr id="11" name="Image 10" descr="C:\Users\barbara-e.charvot\AppData\Local\Microsoft\Windows\INetCache\Content.MSO\4D4B6431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039" y="88772"/>
            <a:ext cx="1174100" cy="682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 11"/>
          <p:cNvPicPr/>
          <p:nvPr/>
        </p:nvPicPr>
        <p:blipFill rotWithShape="1">
          <a:blip r:embed="rId3"/>
          <a:srcRect l="29056" t="51863" r="63160" b="39861"/>
          <a:stretch/>
        </p:blipFill>
        <p:spPr bwMode="auto">
          <a:xfrm>
            <a:off x="6102328" y="86027"/>
            <a:ext cx="1082561" cy="7299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332696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2275</TotalTime>
  <Words>433</Words>
  <Application>Microsoft Office PowerPoint</Application>
  <PresentationFormat>Personnalisé</PresentationFormat>
  <Paragraphs>199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>MTES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BURNY Cynthia</dc:creator>
  <cp:lastModifiedBy>EL BEY Jaweher</cp:lastModifiedBy>
  <cp:revision>86</cp:revision>
  <dcterms:created xsi:type="dcterms:W3CDTF">2022-06-01T16:29:40Z</dcterms:created>
  <dcterms:modified xsi:type="dcterms:W3CDTF">2025-10-27T10:19:06Z</dcterms:modified>
</cp:coreProperties>
</file>