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58" r:id="rId4"/>
    <p:sldId id="260" r:id="rId5"/>
  </p:sldIdLst>
  <p:sldSz cx="7559675" cy="106918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VOT Barbara" initials="CB" lastIdx="6" clrIdx="0">
    <p:extLst>
      <p:ext uri="{19B8F6BF-5375-455C-9EA6-DF929625EA0E}">
        <p15:presenceInfo xmlns:p15="http://schemas.microsoft.com/office/powerpoint/2012/main" userId="CHARVOT Barbara" providerId="None"/>
      </p:ext>
    </p:extLst>
  </p:cmAuthor>
  <p:cmAuthor id="2" name="LELOIR Manon" initials="LM" lastIdx="2" clrIdx="1">
    <p:extLst>
      <p:ext uri="{19B8F6BF-5375-455C-9EA6-DF929625EA0E}">
        <p15:presenceInfo xmlns:p15="http://schemas.microsoft.com/office/powerpoint/2012/main" userId="LELOIR Manon" providerId="None"/>
      </p:ext>
    </p:extLst>
  </p:cmAuthor>
  <p:cmAuthor id="3" name="VERON Louise" initials="VL" lastIdx="1" clrIdx="2">
    <p:extLst>
      <p:ext uri="{19B8F6BF-5375-455C-9EA6-DF929625EA0E}">
        <p15:presenceInfo xmlns:p15="http://schemas.microsoft.com/office/powerpoint/2012/main" userId="VERON Louise" providerId="None"/>
      </p:ext>
    </p:extLst>
  </p:cmAuthor>
  <p:cmAuthor id="4" name="M'HIMDI Sophia" initials="SM" lastIdx="2" clrIdx="3">
    <p:extLst>
      <p:ext uri="{19B8F6BF-5375-455C-9EA6-DF929625EA0E}">
        <p15:presenceInfo xmlns:p15="http://schemas.microsoft.com/office/powerpoint/2012/main" userId="M'HIMDI Sophia" providerId="None"/>
      </p:ext>
    </p:extLst>
  </p:cmAuthor>
  <p:cmAuthor id="5" name="BEN YAICH Léa" initials="LB" lastIdx="1" clrIdx="4">
    <p:extLst>
      <p:ext uri="{19B8F6BF-5375-455C-9EA6-DF929625EA0E}">
        <p15:presenceInfo xmlns:p15="http://schemas.microsoft.com/office/powerpoint/2012/main" userId="BEN YAICH Lé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C3E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47" d="100"/>
          <a:sy n="47" d="100"/>
        </p:scale>
        <p:origin x="226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4D6145-46C9-45C7-A245-DD47B7B66475}" type="datetimeFigureOut">
              <a:rPr lang="fr-FR" smtClean="0"/>
              <a:t>19/02/2026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93E9C0-EB30-4FAF-94F3-D230AC03CC5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7306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EB6B5-13B5-470E-9ABA-9C4CF0738D1A}" type="datetime1">
              <a:rPr lang="fr-FR" smtClean="0"/>
              <a:t>19/02/2026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176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3CC5E-BB82-4C99-995D-0059811A16ED}" type="datetime1">
              <a:rPr lang="fr-FR" smtClean="0"/>
              <a:t>19/02/2026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52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0238F-D5D5-4807-988C-99B8AEBBCB46}" type="datetime1">
              <a:rPr lang="fr-FR" smtClean="0"/>
              <a:t>19/02/2026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5891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52C18-288F-4E0E-90EF-003E058BE7C3}" type="datetime1">
              <a:rPr lang="fr-FR" smtClean="0"/>
              <a:t>19/02/2026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040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30F9D-2A54-427C-9869-1BF684E84379}" type="datetime1">
              <a:rPr lang="fr-FR" smtClean="0"/>
              <a:t>19/02/2026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6482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A3619-E0A2-4D77-9887-3AEE627158FB}" type="datetime1">
              <a:rPr lang="fr-FR" smtClean="0"/>
              <a:t>19/02/2026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555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903CC-C23A-4AD3-A252-01AACEDDA925}" type="datetime1">
              <a:rPr lang="fr-FR" smtClean="0"/>
              <a:t>19/02/2026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35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58D9F-EA3F-49C6-A87A-005F0530711A}" type="datetime1">
              <a:rPr lang="fr-FR" smtClean="0"/>
              <a:t>19/02/2026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77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79E8A-C1D1-4E80-B802-CBA45A77CD94}" type="datetime1">
              <a:rPr lang="fr-FR" smtClean="0"/>
              <a:t>19/02/2026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3713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805C4-9E6C-4192-BA5A-83A65631A9B5}" type="datetime1">
              <a:rPr lang="fr-FR" smtClean="0"/>
              <a:t>19/02/2026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3723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FEF61-22A1-407B-8294-F54B36EC6632}" type="datetime1">
              <a:rPr lang="fr-FR" smtClean="0"/>
              <a:t>19/02/2026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322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6830E-9A07-4792-8D10-CE35126543A7}" type="datetime1">
              <a:rPr lang="fr-FR" smtClean="0"/>
              <a:t>19/02/2026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FA2C3-344A-4AAA-B278-B58E566A51A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81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88445" y="1340752"/>
            <a:ext cx="523733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1" cap="none" spc="0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E-Synergie</a:t>
            </a:r>
          </a:p>
          <a:p>
            <a:pPr algn="ctr"/>
            <a:r>
              <a:rPr lang="fr-FR" sz="2800" b="1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Liste des pièces justificatives </a:t>
            </a:r>
          </a:p>
          <a:p>
            <a:pPr algn="ctr"/>
            <a:r>
              <a:rPr lang="fr-FR" sz="1600" cap="none" spc="0" dirty="0" smtClean="0">
                <a:ln w="0"/>
                <a:solidFill>
                  <a:srgbClr val="5B9BD5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Programme opérationnel FEAMPA FranceAgrimer 2021-2027</a:t>
            </a:r>
            <a:endParaRPr lang="fr-FR" sz="1600" cap="none" spc="0" dirty="0">
              <a:ln w="0"/>
              <a:solidFill>
                <a:srgbClr val="5B9BD5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5" name="Connecteur droit 4"/>
          <p:cNvCxnSpPr/>
          <p:nvPr/>
        </p:nvCxnSpPr>
        <p:spPr>
          <a:xfrm>
            <a:off x="302042" y="1340752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 flipV="1">
            <a:off x="302042" y="2837053"/>
            <a:ext cx="6882849" cy="2243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0" y="9909729"/>
            <a:ext cx="2551390" cy="569240"/>
          </a:xfrm>
        </p:spPr>
        <p:txBody>
          <a:bodyPr/>
          <a:lstStyle/>
          <a:p>
            <a:r>
              <a:rPr lang="fr-FR" dirty="0" smtClean="0"/>
              <a:t>Version du 01/06/2022                                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5339020" y="9866566"/>
            <a:ext cx="1700927" cy="569240"/>
          </a:xfrm>
        </p:spPr>
        <p:txBody>
          <a:bodyPr/>
          <a:lstStyle/>
          <a:p>
            <a:fld id="{DE2FA2C3-344A-4AAA-B278-B58E566A51AB}" type="slidenum">
              <a:rPr lang="fr-FR" smtClean="0"/>
              <a:t>1</a:t>
            </a:fld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1880841" y="3141244"/>
            <a:ext cx="44172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u="sng" dirty="0" smtClean="0"/>
              <a:t>Pièces nécessaires à l’instruction du dossier</a:t>
            </a:r>
            <a:endParaRPr lang="fr-FR" b="1" u="sng" dirty="0"/>
          </a:p>
        </p:txBody>
      </p:sp>
      <p:sp>
        <p:nvSpPr>
          <p:cNvPr id="13" name="Rectangle 12"/>
          <p:cNvSpPr/>
          <p:nvPr/>
        </p:nvSpPr>
        <p:spPr>
          <a:xfrm>
            <a:off x="302042" y="3755627"/>
            <a:ext cx="6882849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600" dirty="0" smtClean="0"/>
              <a:t>Les pièces à fournir listées ci-dessous doivent être transmises en cliquant sur le bouton « + Ajouter une pièce » -&gt; </a:t>
            </a:r>
            <a:r>
              <a:rPr lang="fr-FR" sz="1600" i="1" dirty="0" smtClean="0">
                <a:solidFill>
                  <a:srgbClr val="FF0000"/>
                </a:solidFill>
              </a:rPr>
              <a:t>limite de 100 Mo par fichier et de 1000 Mo pour l’ensemble de fichiers joints. </a:t>
            </a:r>
          </a:p>
          <a:p>
            <a:pPr algn="ctr"/>
            <a:endParaRPr lang="fr-FR" sz="1600" dirty="0"/>
          </a:p>
          <a:p>
            <a:pPr algn="ctr"/>
            <a:r>
              <a:rPr lang="fr-FR" sz="1400" b="1" u="sng" dirty="0">
                <a:solidFill>
                  <a:schemeClr val="accent2"/>
                </a:solidFill>
                <a:latin typeface="Calibri" panose="020F0502020204030204" pitchFamily="34" charset="0"/>
              </a:rPr>
              <a:t>NB : Le service guichet pourra demander des pièces complémentaires qu'il juge nécessaires à l'instruction de votre dossier en fonction de la nature de </a:t>
            </a:r>
            <a:r>
              <a:rPr lang="fr-FR" sz="1400" b="1" u="sng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votre opération, </a:t>
            </a:r>
            <a:r>
              <a:rPr lang="fr-FR" sz="1400" b="1" u="sng" dirty="0">
                <a:solidFill>
                  <a:schemeClr val="accent2"/>
                </a:solidFill>
                <a:latin typeface="Calibri" panose="020F0502020204030204" pitchFamily="34" charset="0"/>
              </a:rPr>
              <a:t>du statut de votre structure et des dépenses qui seront présentées.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723292" y="8288447"/>
            <a:ext cx="5316655" cy="4220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6" name="ZoneTexte 15"/>
          <p:cNvSpPr txBox="1"/>
          <p:nvPr/>
        </p:nvSpPr>
        <p:spPr>
          <a:xfrm>
            <a:off x="625064" y="8314796"/>
            <a:ext cx="1098228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Projet :</a:t>
            </a:r>
            <a:endParaRPr lang="fr-FR" dirty="0"/>
          </a:p>
        </p:txBody>
      </p:sp>
      <p:sp>
        <p:nvSpPr>
          <p:cNvPr id="18" name="ZoneTexte 17"/>
          <p:cNvSpPr txBox="1"/>
          <p:nvPr/>
        </p:nvSpPr>
        <p:spPr>
          <a:xfrm>
            <a:off x="1723293" y="9085913"/>
            <a:ext cx="1828800" cy="4220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9" name="ZoneTexte 18"/>
          <p:cNvSpPr txBox="1"/>
          <p:nvPr/>
        </p:nvSpPr>
        <p:spPr>
          <a:xfrm>
            <a:off x="312532" y="9154838"/>
            <a:ext cx="1723292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Contrôlé le :</a:t>
            </a:r>
            <a:endParaRPr lang="fr-FR" dirty="0"/>
          </a:p>
        </p:txBody>
      </p:sp>
      <p:sp>
        <p:nvSpPr>
          <p:cNvPr id="20" name="ZoneTexte 19"/>
          <p:cNvSpPr txBox="1"/>
          <p:nvPr/>
        </p:nvSpPr>
        <p:spPr>
          <a:xfrm>
            <a:off x="3743466" y="9154838"/>
            <a:ext cx="782557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dirty="0" smtClean="0"/>
              <a:t>Par :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4496975" y="9102139"/>
            <a:ext cx="2542971" cy="422031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7" name="Rectangle 16"/>
          <p:cNvSpPr/>
          <p:nvPr/>
        </p:nvSpPr>
        <p:spPr>
          <a:xfrm>
            <a:off x="387102" y="7642116"/>
            <a:ext cx="688285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100" i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Une </a:t>
            </a:r>
            <a:r>
              <a:rPr lang="fr-FR" sz="1100" i="1" dirty="0">
                <a:solidFill>
                  <a:schemeClr val="accent2"/>
                </a:solidFill>
                <a:latin typeface="Calibri" panose="020F0502020204030204" pitchFamily="34" charset="0"/>
              </a:rPr>
              <a:t>partie est réservé au service instructeur pour vérification des </a:t>
            </a:r>
            <a:r>
              <a:rPr lang="fr-FR" sz="1100" i="1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pièces, merci d’imprimer, scanner et télécharger ce document  dans l’onglet 7 : pièces justificatives.</a:t>
            </a:r>
          </a:p>
        </p:txBody>
      </p:sp>
      <p:pic>
        <p:nvPicPr>
          <p:cNvPr id="22" name="Image 21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091" y="177982"/>
            <a:ext cx="1555750" cy="933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Image 22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5626583" y="218750"/>
            <a:ext cx="1400175" cy="9302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29302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04143" y="10122573"/>
            <a:ext cx="2551390" cy="569240"/>
          </a:xfrm>
        </p:spPr>
        <p:txBody>
          <a:bodyPr/>
          <a:lstStyle/>
          <a:p>
            <a:r>
              <a:rPr lang="fr-FR" dirty="0" smtClean="0"/>
              <a:t>Version du 01/06/2022                               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360285" y="10122573"/>
            <a:ext cx="1700927" cy="569240"/>
          </a:xfrm>
        </p:spPr>
        <p:txBody>
          <a:bodyPr/>
          <a:lstStyle/>
          <a:p>
            <a:fld id="{DE2FA2C3-344A-4AAA-B278-B58E566A51AB}" type="slidenum">
              <a:rPr lang="fr-FR" smtClean="0"/>
              <a:t>2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302040" y="860618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1793889"/>
              </p:ext>
            </p:extLst>
          </p:nvPr>
        </p:nvGraphicFramePr>
        <p:xfrm>
          <a:off x="302039" y="1313853"/>
          <a:ext cx="6882850" cy="847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6567">
                  <a:extLst>
                    <a:ext uri="{9D8B030D-6E8A-4147-A177-3AD203B41FA5}">
                      <a16:colId xmlns:a16="http://schemas.microsoft.com/office/drawing/2014/main" val="2636959680"/>
                    </a:ext>
                  </a:extLst>
                </a:gridCol>
                <a:gridCol w="1044656">
                  <a:extLst>
                    <a:ext uri="{9D8B030D-6E8A-4147-A177-3AD203B41FA5}">
                      <a16:colId xmlns:a16="http://schemas.microsoft.com/office/drawing/2014/main" val="3078815547"/>
                    </a:ext>
                  </a:extLst>
                </a:gridCol>
                <a:gridCol w="879094">
                  <a:extLst>
                    <a:ext uri="{9D8B030D-6E8A-4147-A177-3AD203B41FA5}">
                      <a16:colId xmlns:a16="http://schemas.microsoft.com/office/drawing/2014/main" val="2535599827"/>
                    </a:ext>
                  </a:extLst>
                </a:gridCol>
                <a:gridCol w="1012533">
                  <a:extLst>
                    <a:ext uri="{9D8B030D-6E8A-4147-A177-3AD203B41FA5}">
                      <a16:colId xmlns:a16="http://schemas.microsoft.com/office/drawing/2014/main" val="2921261580"/>
                    </a:ext>
                  </a:extLst>
                </a:gridCol>
              </a:tblGrid>
              <a:tr h="38375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PIECES</a:t>
                      </a:r>
                      <a:r>
                        <a:rPr lang="fr-FR" sz="1200" baseline="0" dirty="0" smtClean="0"/>
                        <a:t> JUSTIFICATIVES COMMUNES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Pièce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Jointe </a:t>
                      </a:r>
                      <a:endParaRPr lang="fr-FR" sz="1000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Sans </a:t>
                      </a:r>
                    </a:p>
                    <a:p>
                      <a:pPr algn="ctr"/>
                      <a:r>
                        <a:rPr lang="fr-FR" sz="1000" dirty="0" smtClean="0"/>
                        <a:t>Objet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Service </a:t>
                      </a:r>
                    </a:p>
                    <a:p>
                      <a:pPr algn="ctr"/>
                      <a:r>
                        <a:rPr lang="fr-FR" sz="1000" dirty="0" smtClean="0"/>
                        <a:t>Instructeur</a:t>
                      </a:r>
                      <a:endParaRPr lang="fr-FR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793808"/>
                  </a:ext>
                </a:extLst>
              </a:tr>
              <a:tr h="236159">
                <a:tc gridSpan="4">
                  <a:txBody>
                    <a:bodyPr/>
                    <a:lstStyle/>
                    <a:p>
                      <a:r>
                        <a:rPr lang="fr-FR" sz="1000" i="1" dirty="0" smtClean="0">
                          <a:solidFill>
                            <a:schemeClr val="bg1"/>
                          </a:solidFill>
                        </a:rPr>
                        <a:t>Pièces à fournir pour tous les bénéficiaires</a:t>
                      </a:r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58284"/>
                  </a:ext>
                </a:extLst>
              </a:tr>
              <a:tr h="141695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 smtClean="0"/>
                        <a:t>Lettre d’engagement signée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dirty="0" smtClean="0"/>
                        <a:t>Document</a:t>
                      </a:r>
                      <a:r>
                        <a:rPr lang="fr-FR" sz="1000" baseline="0" dirty="0" smtClean="0"/>
                        <a:t> attestant la capacité du représentant 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légal ou du pouvoir donné (convention, délégation, procuration) et sa pièce d’identité et celle du mandant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Délégation</a:t>
                      </a:r>
                      <a:r>
                        <a:rPr lang="fr-FR" sz="1000" baseline="0" dirty="0" smtClean="0"/>
                        <a:t> éventuelle de signature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/>
                        <a:t>Relevé d’identité bancaire IBAN/code BIC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/>
                        <a:t>Attestation de non assujettissement à la TVA le cas échéant </a:t>
                      </a:r>
                    </a:p>
                    <a:p>
                      <a:pPr marL="285750" marR="0" lvl="0" indent="-28575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Document attestant de l’engagement de chaque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cofinanceur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(certification des </a:t>
                      </a:r>
                      <a:r>
                        <a:rPr lang="fr-FR" sz="10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-financeurs ou lettre d’intention, convention et ou arrêtés attributifs), et privé le cas échéant.</a:t>
                      </a:r>
                    </a:p>
                    <a:p>
                      <a:pPr marL="285750" marR="0" lvl="0" indent="-28575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1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Pour les appels à projet </a:t>
                      </a: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fournir la preuve de la réponse à l’appel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smtClean="0"/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smtClean="0"/>
                        <a:t>☐</a:t>
                      </a:r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736539"/>
                  </a:ext>
                </a:extLst>
              </a:tr>
              <a:tr h="236159">
                <a:tc gridSpan="4">
                  <a:txBody>
                    <a:bodyPr/>
                    <a:lstStyle/>
                    <a:p>
                      <a:pPr marL="0" algn="l" defTabSz="755934" rtl="0" eaLnBrk="1" latinLnBrk="0" hangingPunct="1"/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Pour les entreprises</a:t>
                      </a:r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755934" rtl="0" eaLnBrk="1" latinLnBrk="0" hangingPunct="1"/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3908383"/>
                  </a:ext>
                </a:extLst>
              </a:tr>
              <a:tr h="1612131">
                <a:tc>
                  <a:txBody>
                    <a:bodyPr/>
                    <a:lstStyle/>
                    <a:p>
                      <a:pPr marL="285750" indent="-2857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Attestation de régularité fiscale et sociale (URSSAF/MSA/ENIM - sauf nouvel installé n’ayant pas encore eu à s’acquitter de ces obligations)</a:t>
                      </a:r>
                    </a:p>
                    <a:p>
                      <a:pPr marL="285750" indent="-2857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Rapport / Compte rendu d’activité </a:t>
                      </a:r>
                    </a:p>
                    <a:p>
                      <a:pPr marL="285750" indent="-2857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Dernière liasse fiscale complète de l’année écoulée</a:t>
                      </a:r>
                    </a:p>
                    <a:p>
                      <a:pPr marL="285750" indent="-2857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Bilan comptable ou comptes de résultat des trois dernières années, ou compte d’exploitation et bilan du dernier exercice clos </a:t>
                      </a:r>
                    </a:p>
                    <a:p>
                      <a:pPr marL="285750" marR="0" lvl="0" indent="-28575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1" u="sng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Pour les entreprises appartenant à un groupe 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 </a:t>
                      </a:r>
                    </a:p>
                    <a:p>
                      <a:pPr marL="228600" marR="0" lvl="0" indent="-22860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L’organigramme précisant les niveaux de participation, effectifs, chiffre d’affaire, bilan des entreprises du groupe</a:t>
                      </a:r>
                    </a:p>
                    <a:p>
                      <a:pPr marL="228600" marR="0" lvl="0" indent="-22860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liste des associés et des filiales, composition du capital et liens éventuels avec d’autres personnes privées si cela n’apparait pas dans la liasse fiscale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7599392"/>
                  </a:ext>
                </a:extLst>
              </a:tr>
              <a:tr h="236159">
                <a:tc gridSpan="4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Pour les personnes physiques</a:t>
                      </a:r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9648508"/>
                  </a:ext>
                </a:extLst>
              </a:tr>
              <a:tr h="53135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Pièce d’identité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Dernier avis </a:t>
                      </a:r>
                      <a:r>
                        <a:rPr lang="fr-FR" sz="10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d’imp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ôt sur le revenu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Statut de copropriété (le cas échéant)</a:t>
                      </a:r>
                    </a:p>
                    <a:p>
                      <a:pPr marL="171450" marR="0" lvl="0" indent="-17145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u="non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Attestation de régularité fiscale et sociale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369970"/>
                  </a:ext>
                </a:extLst>
              </a:tr>
              <a:tr h="236159"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Pour les collectivités et organismes publics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C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62952"/>
                  </a:ext>
                </a:extLst>
              </a:tr>
              <a:tr h="678958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 délibération de l’organe compétent (ou pièce équivalente) de la collectivité territoriale ou de l’organisme public approuvant le projet d’investissement et le plan de financement prévisionnel.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Délégation éventuelle de signature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954412"/>
                  </a:ext>
                </a:extLst>
              </a:tr>
              <a:tr h="236159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Pour les associations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C3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DC3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8524787"/>
                  </a:ext>
                </a:extLst>
              </a:tr>
              <a:tr h="1121757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Attestation de régularité fiscale et sociale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Statuts approuvés ou déposés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Copie publication JO ou récépissé de déclaration en préfecture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Organigramme de la structure comprenant la liste des membres du Conseil d’administration détaillant les mandats des membres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Bilans comptables des trois derniers exercices fiscaux et CR approuvés par l’organe délibérant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Délibération de l’organe compétent approuvant l’opération et le plan de financement prévisionnel et autorisant le responsable légal à solliciter l’aide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2211716"/>
                  </a:ext>
                </a:extLst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02039" y="948736"/>
            <a:ext cx="6882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>
                <a:solidFill>
                  <a:schemeClr val="accent2"/>
                </a:solidFill>
                <a:latin typeface="Calibri" panose="020F0502020204030204" pitchFamily="34" charset="0"/>
              </a:rPr>
              <a:t>Les pièces ci-dessous sont nécessaires à l’instruction du </a:t>
            </a:r>
            <a:r>
              <a:rPr lang="fr-FR" sz="1200" b="1" u="sng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dossier</a:t>
            </a:r>
          </a:p>
        </p:txBody>
      </p:sp>
      <p:pic>
        <p:nvPicPr>
          <p:cNvPr id="11" name="Image 10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39" y="88772"/>
            <a:ext cx="1174100" cy="682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6102328" y="86027"/>
            <a:ext cx="1082561" cy="7299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24745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Espace réservé du contenu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469500"/>
              </p:ext>
            </p:extLst>
          </p:nvPr>
        </p:nvGraphicFramePr>
        <p:xfrm>
          <a:off x="290508" y="1046163"/>
          <a:ext cx="6882852" cy="49076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6568">
                  <a:extLst>
                    <a:ext uri="{9D8B030D-6E8A-4147-A177-3AD203B41FA5}">
                      <a16:colId xmlns:a16="http://schemas.microsoft.com/office/drawing/2014/main" val="3448400694"/>
                    </a:ext>
                  </a:extLst>
                </a:gridCol>
                <a:gridCol w="1044656">
                  <a:extLst>
                    <a:ext uri="{9D8B030D-6E8A-4147-A177-3AD203B41FA5}">
                      <a16:colId xmlns:a16="http://schemas.microsoft.com/office/drawing/2014/main" val="3198261938"/>
                    </a:ext>
                  </a:extLst>
                </a:gridCol>
                <a:gridCol w="879095">
                  <a:extLst>
                    <a:ext uri="{9D8B030D-6E8A-4147-A177-3AD203B41FA5}">
                      <a16:colId xmlns:a16="http://schemas.microsoft.com/office/drawing/2014/main" val="764796383"/>
                    </a:ext>
                  </a:extLst>
                </a:gridCol>
                <a:gridCol w="1012533">
                  <a:extLst>
                    <a:ext uri="{9D8B030D-6E8A-4147-A177-3AD203B41FA5}">
                      <a16:colId xmlns:a16="http://schemas.microsoft.com/office/drawing/2014/main" val="2438773549"/>
                    </a:ext>
                  </a:extLst>
                </a:gridCol>
              </a:tblGrid>
              <a:tr h="38375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PIECES</a:t>
                      </a:r>
                      <a:r>
                        <a:rPr lang="fr-FR" sz="1200" baseline="0" dirty="0" smtClean="0"/>
                        <a:t> JUSTIFICATIVES COMMUNES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Pièce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Jointe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Sans  </a:t>
                      </a:r>
                    </a:p>
                    <a:p>
                      <a:pPr algn="ctr"/>
                      <a:r>
                        <a:rPr lang="fr-FR" sz="1000" dirty="0" smtClean="0"/>
                        <a:t>Objet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Service </a:t>
                      </a:r>
                    </a:p>
                    <a:p>
                      <a:pPr algn="ctr"/>
                      <a:r>
                        <a:rPr lang="fr-FR" sz="1000" dirty="0" smtClean="0"/>
                        <a:t>Instructeur</a:t>
                      </a:r>
                      <a:endParaRPr lang="fr-FR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78469"/>
                  </a:ext>
                </a:extLst>
              </a:tr>
              <a:tr h="236159">
                <a:tc>
                  <a:txBody>
                    <a:bodyPr/>
                    <a:lstStyle/>
                    <a:p>
                      <a:pPr marL="0" lvl="0" indent="0" algn="l" defTabSz="755934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Pour les groupes d’intérêts public (GIP)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755934" rtl="0" eaLnBrk="1" latinLnBrk="0" hangingPunct="1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235485901"/>
                  </a:ext>
                </a:extLst>
              </a:tr>
              <a:tr h="236159">
                <a:tc>
                  <a:txBody>
                    <a:bodyPr/>
                    <a:lstStyle/>
                    <a:p>
                      <a:pPr marL="171450" lvl="0" indent="-1714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Convention constitutive du GIP</a:t>
                      </a:r>
                    </a:p>
                    <a:p>
                      <a:pPr marL="171450" lvl="0" indent="-1714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Parution au JO de l’arrêté d’approbation de la convention constitutive</a:t>
                      </a:r>
                    </a:p>
                    <a:p>
                      <a:pPr marL="171450" lvl="0" indent="-1714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Décision approuvant l’opération et le plan de financement prévisionnel </a:t>
                      </a:r>
                    </a:p>
                    <a:p>
                      <a:pPr marL="171450" lvl="0" indent="-1714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Bilans comptables des trois derniers exercices fiscaux approuvés</a:t>
                      </a:r>
                      <a:endParaRPr lang="fr-FR" sz="16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3476380"/>
                  </a:ext>
                </a:extLst>
              </a:tr>
              <a:tr h="236159">
                <a:tc gridSpan="4">
                  <a:txBody>
                    <a:bodyPr/>
                    <a:lstStyle/>
                    <a:p>
                      <a:r>
                        <a:rPr lang="fr-FR" sz="1000" i="1" dirty="0" smtClean="0">
                          <a:solidFill>
                            <a:schemeClr val="bg1"/>
                          </a:solidFill>
                        </a:rPr>
                        <a:t>Pour les partenariats</a:t>
                      </a:r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428191"/>
                  </a:ext>
                </a:extLst>
              </a:tr>
              <a:tr h="323031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Convention de </a:t>
                      </a:r>
                      <a:r>
                        <a:rPr lang="fr-FR" sz="10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partenariat signée</a:t>
                      </a: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dirty="0" smtClean="0"/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1829035"/>
                  </a:ext>
                </a:extLst>
              </a:tr>
              <a:tr h="236159">
                <a:tc gridSpan="4">
                  <a:txBody>
                    <a:bodyPr/>
                    <a:lstStyle/>
                    <a:p>
                      <a:pPr marL="0" algn="l" defTabSz="755934" rtl="0" eaLnBrk="1" latinLnBrk="0" hangingPunct="1"/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Plan de financement</a:t>
                      </a:r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755934" rtl="0" eaLnBrk="1" latinLnBrk="0" hangingPunct="1"/>
                      <a:endParaRPr lang="fr-FR" sz="1000" i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259910"/>
                  </a:ext>
                </a:extLst>
              </a:tr>
              <a:tr h="895603">
                <a:tc>
                  <a:txBody>
                    <a:bodyPr/>
                    <a:lstStyle/>
                    <a:p>
                      <a:pPr marL="285750" indent="-2857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Calculatrice de l’aide</a:t>
                      </a:r>
                    </a:p>
                    <a:p>
                      <a:pPr marL="285750" indent="-2857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Pièces justificatives pour les dépenses prévisionnelles (devis, attestation ou tout document probant)</a:t>
                      </a:r>
                      <a:endParaRPr lang="fr-FR" sz="1000" b="1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l" defTabSz="755934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Pour les bénéficiaires soumis à la commande publique : </a:t>
                      </a:r>
                    </a:p>
                    <a:p>
                      <a:pPr marL="171450" indent="-1714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rocédure interne des achats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393539"/>
                  </a:ext>
                </a:extLst>
              </a:tr>
              <a:tr h="244800">
                <a:tc gridSpan="4">
                  <a:txBody>
                    <a:bodyPr/>
                    <a:lstStyle/>
                    <a:p>
                      <a:pPr marL="0" indent="0" algn="l" defTabSz="755934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000" i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Options</a:t>
                      </a:r>
                      <a:r>
                        <a:rPr lang="fr-FR" sz="1000" i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à coûts simplifiés</a:t>
                      </a:r>
                      <a:endParaRPr lang="fr-FR" sz="1000" i="1" kern="120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DC3E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26466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indent="0" algn="l" defTabSz="755934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fr-FR" sz="10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Frais</a:t>
                      </a:r>
                      <a:r>
                        <a:rPr lang="fr-FR" sz="1000" b="1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personnel :</a:t>
                      </a:r>
                    </a:p>
                    <a:p>
                      <a:pPr marL="171450" indent="-1714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12 derniers  bulletins de paie ou DSN ou tout document probant équivalent (livre de paie, </a:t>
                      </a:r>
                      <a:r>
                        <a:rPr lang="fr-FR" sz="1000" b="0" i="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dashboard</a:t>
                      </a:r>
                      <a:r>
                        <a:rPr lang="fr-FR" sz="1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(extraction d’un logiciel de paie de la structure) …)</a:t>
                      </a:r>
                    </a:p>
                    <a:p>
                      <a:pPr marL="171450" indent="-1714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Convention de stage ou d’apprentissage le cas échéant</a:t>
                      </a:r>
                    </a:p>
                    <a:p>
                      <a:pPr marL="171450" indent="-1714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Statut de la société ou PV de l’assemblée générale pour les salaires du gérant le cas échéant</a:t>
                      </a:r>
                    </a:p>
                    <a:p>
                      <a:pPr marL="171450" indent="-171450" algn="l" defTabSz="755934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Convention de mise à disposition du personnel le cas échéant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endParaRPr lang="fr-FR" sz="100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endParaRPr lang="fr-FR" sz="100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endParaRPr lang="fr-FR" sz="100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  <a:endParaRPr lang="fr-FR" sz="100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000" i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3048314"/>
                  </a:ext>
                </a:extLst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Version du 01/06/2022                                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FA2C3-344A-4AAA-B278-B58E566A51AB}" type="slidenum">
              <a:rPr lang="fr-FR" smtClean="0"/>
              <a:t>3</a:t>
            </a:fld>
            <a:endParaRPr lang="fr-FR"/>
          </a:p>
        </p:txBody>
      </p:sp>
      <p:cxnSp>
        <p:nvCxnSpPr>
          <p:cNvPr id="8" name="Connecteur droit 7"/>
          <p:cNvCxnSpPr/>
          <p:nvPr/>
        </p:nvCxnSpPr>
        <p:spPr>
          <a:xfrm>
            <a:off x="302040" y="860618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 9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39" y="88772"/>
            <a:ext cx="1174100" cy="682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6102328" y="41422"/>
            <a:ext cx="1082561" cy="7299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16625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504143" y="10122573"/>
            <a:ext cx="2551390" cy="569240"/>
          </a:xfrm>
        </p:spPr>
        <p:txBody>
          <a:bodyPr/>
          <a:lstStyle/>
          <a:p>
            <a:r>
              <a:rPr lang="fr-FR" dirty="0" smtClean="0"/>
              <a:t>Version du 01/06/2022                               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5360285" y="10122573"/>
            <a:ext cx="1700927" cy="569240"/>
          </a:xfrm>
        </p:spPr>
        <p:txBody>
          <a:bodyPr/>
          <a:lstStyle/>
          <a:p>
            <a:fld id="{DE2FA2C3-344A-4AAA-B278-B58E566A51AB}" type="slidenum">
              <a:rPr lang="fr-FR" smtClean="0"/>
              <a:t>4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302040" y="860618"/>
            <a:ext cx="6882849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94579"/>
              </p:ext>
            </p:extLst>
          </p:nvPr>
        </p:nvGraphicFramePr>
        <p:xfrm>
          <a:off x="302039" y="1313853"/>
          <a:ext cx="6882850" cy="3273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46567">
                  <a:extLst>
                    <a:ext uri="{9D8B030D-6E8A-4147-A177-3AD203B41FA5}">
                      <a16:colId xmlns:a16="http://schemas.microsoft.com/office/drawing/2014/main" val="2636959680"/>
                    </a:ext>
                  </a:extLst>
                </a:gridCol>
                <a:gridCol w="1044656">
                  <a:extLst>
                    <a:ext uri="{9D8B030D-6E8A-4147-A177-3AD203B41FA5}">
                      <a16:colId xmlns:a16="http://schemas.microsoft.com/office/drawing/2014/main" val="3078815547"/>
                    </a:ext>
                  </a:extLst>
                </a:gridCol>
                <a:gridCol w="879094">
                  <a:extLst>
                    <a:ext uri="{9D8B030D-6E8A-4147-A177-3AD203B41FA5}">
                      <a16:colId xmlns:a16="http://schemas.microsoft.com/office/drawing/2014/main" val="2535599827"/>
                    </a:ext>
                  </a:extLst>
                </a:gridCol>
                <a:gridCol w="1012533">
                  <a:extLst>
                    <a:ext uri="{9D8B030D-6E8A-4147-A177-3AD203B41FA5}">
                      <a16:colId xmlns:a16="http://schemas.microsoft.com/office/drawing/2014/main" val="2921261580"/>
                    </a:ext>
                  </a:extLst>
                </a:gridCol>
              </a:tblGrid>
              <a:tr h="483049">
                <a:tc>
                  <a:txBody>
                    <a:bodyPr/>
                    <a:lstStyle/>
                    <a:p>
                      <a:pPr algn="ctr"/>
                      <a:r>
                        <a:rPr lang="fr-FR" sz="1200" dirty="0" smtClean="0"/>
                        <a:t>PIECES</a:t>
                      </a:r>
                      <a:r>
                        <a:rPr lang="fr-FR" sz="1200" baseline="0" dirty="0" smtClean="0"/>
                        <a:t> JUSTIFICATIVES COMPLEMENTAIRE </a:t>
                      </a:r>
                    </a:p>
                    <a:p>
                      <a:pPr algn="ctr"/>
                      <a:r>
                        <a:rPr lang="fr-FR" sz="1200" baseline="0" dirty="0" smtClean="0"/>
                        <a:t>PAR DISPOSITIF</a:t>
                      </a:r>
                      <a:endParaRPr lang="fr-FR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Pièce</a:t>
                      </a:r>
                      <a:r>
                        <a:rPr lang="fr-FR" sz="1000" baseline="0" dirty="0" smtClean="0"/>
                        <a:t> </a:t>
                      </a:r>
                    </a:p>
                    <a:p>
                      <a:pPr algn="ctr"/>
                      <a:r>
                        <a:rPr lang="fr-FR" sz="1000" baseline="0" dirty="0" smtClean="0"/>
                        <a:t>Jointe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Sans  </a:t>
                      </a:r>
                    </a:p>
                    <a:p>
                      <a:pPr algn="ctr"/>
                      <a:r>
                        <a:rPr lang="fr-FR" sz="1000" dirty="0" smtClean="0"/>
                        <a:t>Objet </a:t>
                      </a:r>
                      <a:endParaRPr lang="fr-FR" sz="1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/>
                        <a:t>Service </a:t>
                      </a:r>
                    </a:p>
                    <a:p>
                      <a:pPr algn="ctr"/>
                      <a:r>
                        <a:rPr lang="fr-FR" sz="1000" dirty="0" smtClean="0"/>
                        <a:t>Instructeur</a:t>
                      </a:r>
                      <a:endParaRPr lang="fr-FR" sz="1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793808"/>
                  </a:ext>
                </a:extLst>
              </a:tr>
              <a:tr h="359978">
                <a:tc gridSpan="4">
                  <a:txBody>
                    <a:bodyPr/>
                    <a:lstStyle/>
                    <a:p>
                      <a:r>
                        <a:rPr lang="fr-FR" sz="1000" i="1" dirty="0" smtClean="0">
                          <a:solidFill>
                            <a:schemeClr val="bg1"/>
                          </a:solidFill>
                        </a:rPr>
                        <a:t>OS</a:t>
                      </a:r>
                      <a:r>
                        <a:rPr lang="fr-FR" sz="1000" i="1" baseline="0" dirty="0" smtClean="0">
                          <a:solidFill>
                            <a:schemeClr val="bg1"/>
                          </a:solidFill>
                        </a:rPr>
                        <a:t> 1.1 - TA. 1 : Partenariat scientifiques-pêcheurs</a:t>
                      </a:r>
                      <a:endParaRPr lang="fr-FR" sz="1000" i="1" kern="1200" baseline="0" dirty="0" smtClean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sz="1000" i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58284"/>
                  </a:ext>
                </a:extLst>
              </a:tr>
              <a:tr h="850309">
                <a:tc rowSpan="3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1" baseline="0" dirty="0" smtClean="0"/>
                        <a:t>Dépenses d’affrètement de navires de pêche professionnels :</a:t>
                      </a:r>
                    </a:p>
                    <a:p>
                      <a:pPr marL="663717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fr-FR" sz="1000" baseline="0" dirty="0" smtClean="0"/>
                        <a:t>Prévisionnel de la durée de chaque campagne (descriptif de la campagne) et méthodologie du calcul du montant en lien avec le protocole mis en œuvre.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000" baseline="0" dirty="0" smtClean="0"/>
                    </a:p>
                    <a:p>
                      <a:pPr marL="171450" marR="0" lvl="0" indent="-17145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Dépenses de navire-aéronefs scientifiques : </a:t>
                      </a:r>
                    </a:p>
                    <a:p>
                      <a:pPr marL="549417" marR="0" lvl="1" indent="-17145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fr-FR" sz="1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Barème des dépenses de navires ou d’aéronefs scientifiques, certifié par le bénéficiaire, accompagné d’une note méthodologique détaillant la nature et la ventilation des frais d’exploitation par navire.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000" baseline="0" dirty="0" smtClean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1" baseline="0" dirty="0" smtClean="0"/>
                        <a:t>Frais de mission RUP et international (billets d’avion) </a:t>
                      </a:r>
                      <a:r>
                        <a:rPr lang="fr-FR" sz="1000" b="0" baseline="0" dirty="0" smtClean="0"/>
                        <a:t>: </a:t>
                      </a:r>
                    </a:p>
                    <a:p>
                      <a:pPr marL="549417" lvl="1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000" b="0" baseline="0" dirty="0" smtClean="0"/>
                        <a:t>Calendrier prévisionnel des déplacements et des dépenses en lien avec les actions décrites dans le projet.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fr-FR" sz="1000" baseline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indent="0" algn="ctr" defTabSz="755934" rtl="0" eaLnBrk="1" latinLnBrk="0" hangingPunct="1">
                        <a:buFont typeface="Arial" panose="020B0604020202020204" pitchFamily="34" charset="0"/>
                        <a:buNone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algn="ctr"/>
                      <a:endParaRPr lang="fr-FR" sz="1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736539"/>
                  </a:ext>
                </a:extLst>
              </a:tr>
              <a:tr h="85030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16935"/>
                  </a:ext>
                </a:extLst>
              </a:tr>
              <a:tr h="72974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797531"/>
                  </a:ext>
                </a:extLst>
              </a:tr>
            </a:tbl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02039" y="939211"/>
            <a:ext cx="68828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u="sng" dirty="0" smtClean="0">
                <a:solidFill>
                  <a:schemeClr val="accent2"/>
                </a:solidFill>
                <a:latin typeface="Calibri" panose="020F0502020204030204" pitchFamily="34" charset="0"/>
              </a:rPr>
              <a:t>Ci-dessous les pièces complémentaires par dispositif nécessaire pour l’instruction du dossier :</a:t>
            </a:r>
          </a:p>
        </p:txBody>
      </p:sp>
      <p:pic>
        <p:nvPicPr>
          <p:cNvPr id="11" name="Image 10" descr="C:\Users\barbara-e.charvot\AppData\Local\Microsoft\Windows\INetCache\Content.MSO\4D4B6431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039" y="88772"/>
            <a:ext cx="1174100" cy="6826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Image 11"/>
          <p:cNvPicPr/>
          <p:nvPr/>
        </p:nvPicPr>
        <p:blipFill rotWithShape="1">
          <a:blip r:embed="rId3"/>
          <a:srcRect l="29056" t="51863" r="63160" b="39861"/>
          <a:stretch/>
        </p:blipFill>
        <p:spPr bwMode="auto">
          <a:xfrm>
            <a:off x="6102328" y="86027"/>
            <a:ext cx="1082561" cy="72998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33269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1849</TotalTime>
  <Words>918</Words>
  <Application>Microsoft Office PowerPoint</Application>
  <PresentationFormat>Personnalisé</PresentationFormat>
  <Paragraphs>284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>MTES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BURNY Cynthia</dc:creator>
  <cp:lastModifiedBy>LEGROS Amaury</cp:lastModifiedBy>
  <cp:revision>72</cp:revision>
  <dcterms:created xsi:type="dcterms:W3CDTF">2022-06-01T16:29:40Z</dcterms:created>
  <dcterms:modified xsi:type="dcterms:W3CDTF">2026-02-19T08:48:28Z</dcterms:modified>
</cp:coreProperties>
</file>