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image3.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324" r:id="rId4"/>
    <p:sldId id="270" r:id="rId5"/>
    <p:sldId id="283" r:id="rId6"/>
    <p:sldId id="303" r:id="rId7"/>
    <p:sldId id="269" r:id="rId8"/>
    <p:sldId id="284" r:id="rId9"/>
    <p:sldId id="304" r:id="rId10"/>
    <p:sldId id="259" r:id="rId11"/>
    <p:sldId id="285" r:id="rId12"/>
    <p:sldId id="305" r:id="rId13"/>
    <p:sldId id="260" r:id="rId14"/>
    <p:sldId id="286" r:id="rId15"/>
    <p:sldId id="306" r:id="rId16"/>
    <p:sldId id="261" r:id="rId17"/>
    <p:sldId id="287" r:id="rId18"/>
    <p:sldId id="307" r:id="rId19"/>
    <p:sldId id="262" r:id="rId20"/>
    <p:sldId id="288" r:id="rId21"/>
    <p:sldId id="308" r:id="rId22"/>
    <p:sldId id="263" r:id="rId23"/>
    <p:sldId id="289" r:id="rId24"/>
    <p:sldId id="309" r:id="rId25"/>
    <p:sldId id="264" r:id="rId26"/>
    <p:sldId id="290" r:id="rId27"/>
    <p:sldId id="310" r:id="rId28"/>
    <p:sldId id="265" r:id="rId29"/>
    <p:sldId id="291" r:id="rId30"/>
    <p:sldId id="311" r:id="rId31"/>
    <p:sldId id="266" r:id="rId32"/>
    <p:sldId id="292" r:id="rId33"/>
    <p:sldId id="312" r:id="rId34"/>
    <p:sldId id="271" r:id="rId35"/>
    <p:sldId id="293" r:id="rId36"/>
    <p:sldId id="313" r:id="rId37"/>
    <p:sldId id="272" r:id="rId38"/>
    <p:sldId id="294" r:id="rId39"/>
    <p:sldId id="314" r:id="rId40"/>
    <p:sldId id="273" r:id="rId41"/>
    <p:sldId id="295" r:id="rId42"/>
    <p:sldId id="315" r:id="rId43"/>
    <p:sldId id="274" r:id="rId44"/>
    <p:sldId id="296" r:id="rId45"/>
    <p:sldId id="316" r:id="rId46"/>
    <p:sldId id="275" r:id="rId47"/>
    <p:sldId id="297" r:id="rId48"/>
    <p:sldId id="317" r:id="rId49"/>
    <p:sldId id="276" r:id="rId50"/>
    <p:sldId id="318" r:id="rId51"/>
    <p:sldId id="319" r:id="rId52"/>
    <p:sldId id="277" r:id="rId53"/>
    <p:sldId id="299" r:id="rId54"/>
    <p:sldId id="320" r:id="rId55"/>
    <p:sldId id="278" r:id="rId56"/>
    <p:sldId id="300" r:id="rId57"/>
    <p:sldId id="321" r:id="rId58"/>
    <p:sldId id="279" r:id="rId59"/>
    <p:sldId id="301" r:id="rId60"/>
    <p:sldId id="322" r:id="rId61"/>
    <p:sldId id="280" r:id="rId62"/>
    <p:sldId id="302" r:id="rId63"/>
    <p:sldId id="323" r:id="rId6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12/01/2026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12/01/2026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12/01/2026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12/01/2026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 Id="rId3" Type="http://schemas.openxmlformats.org/officeDocument/2006/relationships/image" Target="../media/image6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 Id="rId3" Type="http://schemas.openxmlformats.org/officeDocument/2006/relationships/image" Target="../media/image6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 Id="rId3" Type="http://schemas.openxmlformats.org/officeDocument/2006/relationships/image" Target="../media/image7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 Id="rId3" Type="http://schemas.openxmlformats.org/officeDocument/2006/relationships/image" Target="../media/image7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8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 Id="rId3" Type="http://schemas.openxmlformats.org/officeDocument/2006/relationships/image" Target="../media/image8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 Id="rId3" Type="http://schemas.openxmlformats.org/officeDocument/2006/relationships/image" Target="../media/image8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image" Target="../media/image88.png"/><Relationship Id="rId7" Type="http://schemas.openxmlformats.org/officeDocument/2006/relationships/image" Target="../media/image8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png"/><Relationship Id="rId3" Type="http://schemas.openxmlformats.org/officeDocument/2006/relationships/image" Target="../media/image9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png"/><Relationship Id="rId3" Type="http://schemas.openxmlformats.org/officeDocument/2006/relationships/image" Target="../media/image9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8.png"/><Relationship Id="rId3" Type="http://schemas.openxmlformats.org/officeDocument/2006/relationships/image" Target="../media/image9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0.png"/><Relationship Id="rId3" Type="http://schemas.openxmlformats.org/officeDocument/2006/relationships/image" Target="../media/image1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02.png"/><Relationship Id="rId5" Type="http://schemas.openxmlformats.org/officeDocument/2006/relationships/image" Target="../media/image103.png"/><Relationship Id="rId6" Type="http://schemas.openxmlformats.org/officeDocument/2006/relationships/image" Target="../media/image104.png"/><Relationship Id="rId7" Type="http://schemas.openxmlformats.org/officeDocument/2006/relationships/image" Target="../media/image10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6.png"/><Relationship Id="rId3" Type="http://schemas.openxmlformats.org/officeDocument/2006/relationships/image" Target="../media/image10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8.png"/><Relationship Id="rId3" Type="http://schemas.openxmlformats.org/officeDocument/2006/relationships/image" Target="../media/image10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10.png"/><Relationship Id="rId5" Type="http://schemas.openxmlformats.org/officeDocument/2006/relationships/image" Target="../media/image111.png"/><Relationship Id="rId6" Type="http://schemas.openxmlformats.org/officeDocument/2006/relationships/image" Target="../media/image112.png"/><Relationship Id="rId7" Type="http://schemas.openxmlformats.org/officeDocument/2006/relationships/image" Target="../media/image1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4.png"/><Relationship Id="rId3" Type="http://schemas.openxmlformats.org/officeDocument/2006/relationships/image" Target="../media/image1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6.png"/><Relationship Id="rId3" Type="http://schemas.openxmlformats.org/officeDocument/2006/relationships/image" Target="../media/image1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18.png"/><Relationship Id="rId5" Type="http://schemas.openxmlformats.org/officeDocument/2006/relationships/image" Target="../media/image119.png"/><Relationship Id="rId6" Type="http://schemas.openxmlformats.org/officeDocument/2006/relationships/image" Target="../media/image120.png"/><Relationship Id="rId7" Type="http://schemas.openxmlformats.org/officeDocument/2006/relationships/image" Target="../media/image1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2.png"/><Relationship Id="rId3" Type="http://schemas.openxmlformats.org/officeDocument/2006/relationships/image" Target="../media/image1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4.png"/><Relationship Id="rId3" Type="http://schemas.openxmlformats.org/officeDocument/2006/relationships/image" Target="../media/image1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26.png"/><Relationship Id="rId5" Type="http://schemas.openxmlformats.org/officeDocument/2006/relationships/image" Target="../media/image127.png"/><Relationship Id="rId6" Type="http://schemas.openxmlformats.org/officeDocument/2006/relationships/image" Target="../media/image128.png"/><Relationship Id="rId7" Type="http://schemas.openxmlformats.org/officeDocument/2006/relationships/image" Target="../media/image1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0.png"/><Relationship Id="rId3" Type="http://schemas.openxmlformats.org/officeDocument/2006/relationships/image" Target="../media/image1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2.png"/><Relationship Id="rId3" Type="http://schemas.openxmlformats.org/officeDocument/2006/relationships/image" Target="../media/image1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8.png"/><Relationship Id="rId3" Type="http://schemas.openxmlformats.org/officeDocument/2006/relationships/image" Target="../media/image13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0.png"/><Relationship Id="rId3" Type="http://schemas.openxmlformats.org/officeDocument/2006/relationships/image" Target="../media/image1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42.png"/><Relationship Id="rId5" Type="http://schemas.openxmlformats.org/officeDocument/2006/relationships/image" Target="../media/image143.png"/><Relationship Id="rId6" Type="http://schemas.openxmlformats.org/officeDocument/2006/relationships/image" Target="../media/image144.png"/><Relationship Id="rId7" Type="http://schemas.openxmlformats.org/officeDocument/2006/relationships/image" Target="../media/image14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6.png"/><Relationship Id="rId3" Type="http://schemas.openxmlformats.org/officeDocument/2006/relationships/image" Target="../media/image14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8.png"/><Relationship Id="rId3" Type="http://schemas.openxmlformats.org/officeDocument/2006/relationships/image" Target="../media/image1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50.png"/><Relationship Id="rId5" Type="http://schemas.openxmlformats.org/officeDocument/2006/relationships/image" Target="../media/image151.png"/><Relationship Id="rId6" Type="http://schemas.openxmlformats.org/officeDocument/2006/relationships/image" Target="../media/image152.png"/><Relationship Id="rId7" Type="http://schemas.openxmlformats.org/officeDocument/2006/relationships/image" Target="../media/image15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4.png"/><Relationship Id="rId3" Type="http://schemas.openxmlformats.org/officeDocument/2006/relationships/image" Target="../media/image1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6.png"/><Relationship Id="rId3" Type="http://schemas.openxmlformats.org/officeDocument/2006/relationships/image" Target="../media/image15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58.png"/><Relationship Id="rId5" Type="http://schemas.openxmlformats.org/officeDocument/2006/relationships/image" Target="../media/image159.png"/><Relationship Id="rId6" Type="http://schemas.openxmlformats.org/officeDocument/2006/relationships/image" Target="../media/image160.png"/><Relationship Id="rId7" Type="http://schemas.openxmlformats.org/officeDocument/2006/relationships/image" Target="../media/image16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2.png"/><Relationship Id="rId3" Type="http://schemas.openxmlformats.org/officeDocument/2006/relationships/image" Target="../media/image16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4.png"/><Relationship Id="rId3" Type="http://schemas.openxmlformats.org/officeDocument/2006/relationships/image" Target="../media/image16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Situation de la première mise marché par Façade</a:t>
            </a:r>
          </a:p>
        </p:txBody>
      </p:sp>
    </p:spTree>
    <p:extLst>
      <p:ext uri="{BB962C8B-B14F-4D97-AF65-F5344CB8AC3E}">
        <p14:creationId xmlns:p14="http://schemas.microsoft.com/office/powerpoint/2010/main" val="19082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8953C20-112F-4070-B154-E5F22191C8C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48E7E96-5CE3-4465-AE35-E69EFD0972B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uilvinec.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Guilvinec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Guilvinec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Guilvinec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Guilvinec</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du Guilvinec est proche de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939808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28A6EF7-A32F-412A-AA0F-5963EABDAC14}"/>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E3D26DE6-AFAB-4B9B-8F7C-1DAA3A78D0A2}"/>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CE91216-FDDD-4721-885A-55C1260FE1B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V.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GV.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Guilvinec</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du Guilvinec, l’instabilité des prix pour le mois de janvier 2026 est un peu moins importante que celle observée en janvier de 2023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du Guilvinec, en janvier 2026 comparé aux mois de janvier de 2023 à 2025, le nombre d’acheteurs est plus important, le nombre de transactions est un peu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1853286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28A6EF7-A32F-412A-AA0F-5963EABDAC14}"/>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D751498F-43FE-4C29-A5CC-F51EA7358E31}"/>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D94D7BFD-1B8B-477E-9612-3385967ADFC8}"/>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V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GV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Guilvinec</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baudroie de la criée du Guilvinec, l’instabilité des prix pour le mois de janvier 2026 est moins importante que celle observée en janvier de 2023 à 2025, ce qui signifie que le risque prix des producteurs a diminué. Parallèlement, l’instabilité des volumes est moins important, ce qui signifie que le risque d’approvisionnement des acheteurs a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baudroie de la criée du Guilvinec, en janvier 2026 comparé aux mois de janvier de 2023 à 2025, le nombre d’acheteurs est un peu plus important, le nombre de transactions est un peu moins important. De plus, la concurrence a diminué, ce qui signifie que le pouvoir de marché des gros acheteurs a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cardine franche de la criée du Guilvinec, l’instabilité des prix pour le mois de janvier 2026 est similaire que celle observée en janvier de 2023 à 2025, ce qui signifie que le risque prix des producteurs est inchangé. Parallèlement, l’instabilité des volumes est un peu plus important, ce qui signifie que le risque d’approvisionnement des acheteurs a légèrement augmenté.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cardine franche de la criée du Guilvinec, en janvier 2026 comparé aux mois de janvier de 2023 à 2025, le nombre d’acheteurs est un peu plus important, le nombre de transactions est similaire. De plus, la concurrence a diminué, ce qui signifie que le pouvoir de marché des gros acheteurs a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lieu jaune de la criée du Guilvinec, l’instabilité des prix pour le mois de janvier 2026 est moins importante que celle observée en janvier de 2023 à 2025, ce qui signifie que le risque prix des producteurs a diminué.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lieu jaune de la criée du Guilvinec, en janvier 2026 comparé aux mois de janvier de 2023 à 2025, le nombre d’acheteurs est beaucoup plus important, le nombre de transactions est beaucoup plus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351112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B9E75FF-75A5-4481-8ED0-4882FAAA56D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Les sables d'Olonn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Les sables d'Olonn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Les sables d'Olonn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Les sables d'Olonn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Les sables d'Olonne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des sables d olonne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54409010-3853-4649-84CC-8F500BEE130C}"/>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94D3BCDF-BB7A-4E05-B103-2328827B68A2}"/>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LS.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LS.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Les sables d'Olonne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des sables d olonne, l’instabilité des prix pour le mois de janvier 2026 est un peu moins importante que celle observée en janvier de 2023 à 2025, ce qui signifie que le risque prix des producteurs a légèrement diminué. Parallèlement, l’instabilité des volumes est similaire, ce qui signifie que le risque d’approvisionnement des acheteurs est inchangé.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des sables d olonne, en janvier 2026 comparé aux mois de janvier de 2023 à 2025, le nombre d’acheteurs est un peu moins important, le nombre de transactions est similaire. De plus, la concurrence a diminué, ce qui signifie que le pouvoir de marché des gros acheteurs a augmenté.</a:t>
            </a:r>
          </a:p>
        </p:txBody>
      </p:sp>
    </p:spTree>
    <p:extLst>
      <p:ext uri="{BB962C8B-B14F-4D97-AF65-F5344CB8AC3E}">
        <p14:creationId xmlns:p14="http://schemas.microsoft.com/office/powerpoint/2010/main" val="44155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991A6789-1C0D-44E1-9859-B354AC8E2E04}"/>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C28A219-B6E4-4F61-A92B-ABC5898145B5}"/>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LS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LS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Les sables d'Olonne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sole de la criée des sables d olonne, l’instabilité des prix pour le mois de janvier 2026 est moins importante que celle observée en janvier de 2023 à 2025, ce qui signifie que le risque prix des producteurs a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sole de la criée des sables d olonne, en janvier 2026 comparé aux mois de janvier de 2023 à 2025, le nombre d’acheteurs est similaire, le nombre de transactions est un peu moins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bar de la criée des sables d olonne, l’instabilité des prix pour le mois de janvier 2026 est plus importante que celle observée en janvier de 2023 à 2025, ce qui signifie que le risque prix des producteurs a augmenté. Parallèlement, l’instabilité des volumes est moins important, ce qui signifie que le risque d’approvisionnement des acheteurs a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bar de la criée des sables d olonne, en janvier 2026 comparé aux mois de janvier de 2023 à 2025, le nombre d’acheteurs est similaire, le nombre de transactions est similaire. De plus, la concurrence est inchangé, ce qui signifie que le pouvoir de marché des gros acheteurs est inchangée.</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merlu de la criée des sables d olonne, l’instabilité des prix pour le mois de janvier 2026 est un peu plus importante que celle observée en janvier de 2023 à 2025, ce qui signifie que le risque prix des producteurs a légèrement augmenté. Parallèlement, l’instabilité des volumes est un peu moins important, ce qui signifie que le risque d’approvisionnement des acheteurs a légèrement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merlu de la criée des sables d olonne, en janvier 2026 comparé aux mois de janvier de 2023 à 2025, le nombre d’acheteurs est similaire, le nombre de transactions est beaucoup plus important.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406765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9233A5B-56C5-4602-95C8-039CF98740F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Oléron.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Oléron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Oléron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Oléron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Oléron</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d'Oleron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DD7FDF8-FC14-4A97-87C9-394D30867700}"/>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A4786720-8EFA-47B3-8F96-6629EA2FBBB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8109D40-0BC6-4A5C-A5B8-05E33E26E888}"/>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IO.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IO.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Oléron</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d'Oleron, l’instabilité des prix pour le mois de janvier 2026 est un peu moins importante que celle observée en janvier de 2023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d'Oleron, en janvier 2026 comparé aux mois de janvier de 2023 à 2025, le nombre d’acheteurs est un peu moins important, le nombre de transactions est un peu plus important.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1790672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BC90B2EC-C592-42D0-A592-295F83809E85}"/>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72855439-77C7-4C14-AD00-3132B157EC80}"/>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IO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IO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Oléron</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sole de la criée d'Oleron, l’instabilité des prix pour le mois de janvier 2026 est similaire que celle observée en janvier de 2023 à 2025, ce qui signifie que le risque prix des producteurs est inchangé. Parallèlement, l’instabilité des volumes est moins important, ce qui signifie que le risque d’approvisionnement des acheteurs a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sole de la criée d'Oleron, en janvier 2026 comparé aux mois de janvier de 2023 à 2025, le nombre d’acheteurs est un peu moins important, le nombre de transactions est un peu moins important. De plus, la concurrence a légèrement augmenté, ce qui signifie que le pouvoir de marché des gros acheteurs a légèrement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bar de la criée d'Oleron, l’instabilité des prix pour le mois de janvier 2026 est beaucoup plus importante que celle observée en janvier de 2023 à 2025, ce qui signifie que le risque prix des producteurs a fortement augmenté. Parallèlement, l’instabilité des volumes est beaucoup plus important, ce qui signifie que le risque d’approvisionnement des acheteurs a fortement augmenté.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bar de la criée d'Oleron, en janvier 2026 comparé aux mois de janvier de 2023 à 2025, le nombre d’acheteurs est similaire, le nombre de transactions est moins important.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baudroie de la criée d'Oleron, l’instabilité des prix pour le mois de janvier 2026 est moins importante que celle observée en janvier de 2023 à 2025, ce qui signifie que le risque prix des producteurs a diminué. Parallèlement, l’instabilité des volumes est un peu moins important, ce qui signifie que le risque d’approvisionnement des acheteurs a légèrement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baudroie de la criée d'Oleron, en janvier 2026 comparé aux mois de janvier de 2023 à 2025, le nombre d’acheteurs est similaire, le nombre de transactions est similaire. De plus, la concurrence a fortement augmenté, ce qui signifie que le pouvoir de marché des gros acheteurs a fortement diminué.</a:t>
            </a:r>
          </a:p>
        </p:txBody>
      </p:sp>
    </p:spTree>
    <p:extLst>
      <p:ext uri="{BB962C8B-B14F-4D97-AF65-F5344CB8AC3E}">
        <p14:creationId xmlns:p14="http://schemas.microsoft.com/office/powerpoint/2010/main" val="3312076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92AD62-FB44-4C19-A088-2F6034A0976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Saint-jean de luz.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Saint-jean de luz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Saint-jean de luz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Saint-jean de luz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Saint-jean de luz</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Saint-jean de luz Cibou est proche de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6610A7-7C41-4C8F-8F7D-12E9ED124551}"/>
              </a:ext>
            </a:extLst>
          </p:cNvPr>
          <p:cNvSpPr txBox="1"/>
          <p:nvPr/>
        </p:nvSpPr>
        <p:spPr>
          <a:xfrm>
            <a:off x="0" y="0"/>
            <a:ext cx="6858000" cy="400110"/>
          </a:xfrm>
          <a:prstGeom prst="rect">
            <a:avLst/>
          </a:prstGeom>
          <a:solidFill>
            <a:schemeClr val="bg2"/>
          </a:solidFill>
        </p:spPr>
        <p:txBody>
          <a:bodyPr wrap="square" rtlCol="0">
            <a:spAutoFit/>
          </a:bodyPr>
          <a:lstStyle/>
          <a:p>
            <a:pPr algn="ctr"/>
            <a:endParaRPr lang="fr-FR" sz="2000" b="1" dirty="0"/>
          </a:p>
        </p:txBody>
      </p:sp>
      <p:sp>
        <p:nvSpPr>
          <p:cNvPr id="3" name="ZoneTexte 2">
            <a:extLst>
              <a:ext uri="{FF2B5EF4-FFF2-40B4-BE49-F238E27FC236}">
                <a16:creationId xmlns:a16="http://schemas.microsoft.com/office/drawing/2014/main" id="{351E8DBA-BEE1-481B-B9A5-79A99D96995A}"/>
              </a:ext>
            </a:extLst>
          </p:cNvPr>
          <p:cNvSpPr txBox="1"/>
          <p:nvPr/>
        </p:nvSpPr>
        <p:spPr>
          <a:xfrm>
            <a:off x="1473200" y="-30778"/>
            <a:ext cx="3911600" cy="461665"/>
          </a:xfrm>
          <a:prstGeom prst="rect">
            <a:avLst/>
          </a:prstGeom>
          <a:noFill/>
        </p:spPr>
        <p:txBody>
          <a:bodyPr wrap="square" rtlCol="0">
            <a:spAutoFit/>
          </a:bodyPr>
          <a:lstStyle/>
          <a:p>
            <a:pPr algn="ctr"/>
            <a:r>
              <a:rPr lang="fr-FR" sz="2400" dirty="0"/>
              <a:t>Synthèse</a:t>
            </a:r>
          </a:p>
        </p:txBody>
      </p:sp>
      <p:pic>
        <p:nvPicPr>
          <p:cNvPr id="5" name="Image 4">
            <a:extLst>
              <a:ext uri="{FF2B5EF4-FFF2-40B4-BE49-F238E27FC236}">
                <a16:creationId xmlns:a16="http://schemas.microsoft.com/office/drawing/2014/main" id="{B70A5268-40B8-43DA-9E9D-3BD77FF1DD30}"/>
              </a:ext>
            </a:extLst>
          </p:cNvPr>
          <p:cNvPicPr>
            <a:picLocks noChangeAspect="1"/>
          </p:cNvPicPr>
          <p:nvPr/>
        </p:nvPicPr>
        <p:blipFill>
          <a:blip r:embed="rId2"/>
          <a:stretch>
            <a:fillRect/>
          </a:stretch>
        </p:blipFill>
        <p:spPr bwMode="auto">
          <a:xfrm>
            <a:off x="4802658" y="8686283"/>
            <a:ext cx="2055342" cy="1102740"/>
          </a:xfrm>
          <a:prstGeom prst="rect">
            <a:avLst/>
          </a:prstGeom>
        </p:spPr>
      </p:pic>
      <p:sp>
        <p:nvSpPr>
          <p:cNvPr id="6" name="Rectangle 5">
            <a:extLst>
              <a:ext uri="{FF2B5EF4-FFF2-40B4-BE49-F238E27FC236}">
                <a16:creationId xmlns:a16="http://schemas.microsoft.com/office/drawing/2014/main" id="{72ACFF33-A1E9-4553-BC78-69FA09B98D46}"/>
              </a:ext>
            </a:extLst>
          </p:cNvPr>
          <p:cNvSpPr/>
          <p:nvPr/>
        </p:nvSpPr>
        <p:spPr>
          <a:xfrm>
            <a:off x="278409" y="469062"/>
            <a:ext cx="6192000" cy="1815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7" name="ZoneTexte 7">
            <a:extLst>
              <a:ext uri="{FF2B5EF4-FFF2-40B4-BE49-F238E27FC236}">
                <a16:creationId xmlns:a16="http://schemas.microsoft.com/office/drawing/2014/main" id="{D527B190-523F-4C5F-BD9E-E938B55BD2A9}"/>
              </a:ext>
            </a:extLst>
          </p:cNvPr>
          <p:cNvSpPr txBox="1"/>
          <p:nvPr/>
        </p:nvSpPr>
        <p:spPr>
          <a:xfrm>
            <a:off x="333000" y="469062"/>
            <a:ext cx="61920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En plus de la moyenne, l’indice tient compte de deux éléments:</a:t>
            </a:r>
          </a:p>
          <a:p>
            <a:endParaRPr lang="fr-FR" sz="1600" dirty="0"/>
          </a:p>
          <a:p>
            <a:pPr marL="285750" indent="-285750">
              <a:buFontTx/>
              <a:buChar char="-"/>
            </a:pPr>
            <a:r>
              <a:rPr lang="fr-FR" sz="1600" dirty="0"/>
              <a:t>Effet de composition : l’indice tient compte des volumes échangés et de la modification de la composition des espèces vendues dans le temps </a:t>
            </a:r>
          </a:p>
          <a:p>
            <a:pPr marL="285750" indent="-285750">
              <a:buFontTx/>
              <a:buChar char="-"/>
            </a:pPr>
            <a:r>
              <a:rPr lang="fr-FR" sz="1600" dirty="0"/>
              <a:t>Saisonnalité : l’indice doit tenir compte de la forte saisonnalité des produits de la mer</a:t>
            </a:r>
          </a:p>
          <a:p>
            <a:r>
              <a:rPr lang="fr-FR" sz="1600" dirty="0"/>
              <a:t> </a:t>
            </a:r>
          </a:p>
        </p:txBody>
      </p:sp>
      <p:pic>
        <p:nvPicPr>
          <p:cNvPr id="8" name="Picture 7" descr="table_stylized.png"/>
          <p:cNvPicPr>
            <a:picLocks noChangeAspect="1"/>
          </p:cNvPicPr>
          <p:nvPr/>
        </p:nvPicPr>
        <p:blipFill>
          <a:blip r:embed="rId3"/>
          <a:srcRect t="25000" b="25000"/>
          <a:stretch>
            <a:fillRect/>
          </a:stretch>
        </p:blipFill>
        <p:spPr>
          <a:xfrm>
            <a:off x="0" y="3362400"/>
            <a:ext cx="4802400" cy="1461599"/>
          </a:xfrm>
          <a:prstGeom prst="rect">
            <a:avLst/>
          </a:prstGeom>
        </p:spPr>
      </p:pic>
      <p:sp>
        <p:nvSpPr>
          <p:cNvPr id="9" name="TextBox 8"/>
          <p:cNvSpPr txBox="1"/>
          <p:nvPr/>
        </p:nvSpPr>
        <p:spPr>
          <a:xfrm>
            <a:off x="334800" y="2512800"/>
            <a:ext cx="6192000" cy="522000"/>
          </a:xfrm>
          <a:prstGeom prst="rect">
            <a:avLst/>
          </a:prstGeom>
          <a:noFill/>
        </p:spPr>
        <p:txBody>
          <a:bodyPr wrap="square">
            <a:spAutoFit/>
          </a:bodyPr>
          <a:lstStyle/>
          <a:p>
            <a:pPr>
              <a:defRPr sz="1700"/>
            </a:pPr>
            <a:r>
              <a:t>Comparaison de l’indice de ventes en valeur à la fin du mois de Janvier 2026, par rapport à celui de la période de référence (2023) selon les strates</a:t>
            </a:r>
          </a:p>
        </p:txBody>
      </p:sp>
      <p:pic>
        <p:nvPicPr>
          <p:cNvPr id="10" name="Picture 9" descr="table_stylized.png"/>
          <p:cNvPicPr>
            <a:picLocks noChangeAspect="1"/>
          </p:cNvPicPr>
          <p:nvPr/>
        </p:nvPicPr>
        <p:blipFill>
          <a:blip r:embed="rId4"/>
          <a:stretch>
            <a:fillRect/>
          </a:stretch>
        </p:blipFill>
        <p:spPr>
          <a:xfrm>
            <a:off x="0" y="4968000"/>
            <a:ext cx="4802400" cy="4381200"/>
          </a:xfrm>
          <a:prstGeom prst="rect">
            <a:avLst/>
          </a:prstGeom>
        </p:spPr>
      </p:pic>
    </p:spTree>
    <p:extLst>
      <p:ext uri="{BB962C8B-B14F-4D97-AF65-F5344CB8AC3E}">
        <p14:creationId xmlns:p14="http://schemas.microsoft.com/office/powerpoint/2010/main" val="420078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E24EC2-B53A-4428-891E-0CC210DE3BFF}"/>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7FAE49AB-CF6B-4AE2-83EE-B48C3108F643}"/>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A7CA2555-A457-41B0-92CE-88CC41321698}"/>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J.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SJ.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Saint-jean de luz</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Saint-jean de luz Cibou, l’instabilité des prix pour le mois de janvier 2026 est beaucoup moins importante que celle observée en janvier de 2023 à 2025, ce qui signifie que le risque prix des producteurs a fortement diminué.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Saint-jean de luz Cibou, en janvier 2026 comparé aux mois de janvier de 2023 à 2025, le nombre d’acheteurs est un peu moins important, le nombre de transactions est beaucoup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1469501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0538BCD6-8135-496B-A2EF-EB15DC6BB8E0}"/>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018BF41-640F-465A-AB6B-637782DCCBD9}"/>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J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SJ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Saint-jean de luz</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le merlu de la criée de Saint-jean de luz Cibou, l’instabilité des prix pour le mois de janvier 2026 est un peu moins importante que celle observée en janvier de 2023 à 2025, ce qui signifie que le risque prix des producteurs a légèrement diminué. Parallèlement, l’instabilité des volumes est similaire, ce qui signifie que le risque d’approvisionnement des acheteurs est inchangé.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le merlu de la criée de Saint-jean de luz Cibou, en janvier 2026 comparé aux mois de janvier de 2023 à 2025, le nombre d’acheteurs est un peu moins important, le nombre de transactions est beaucoup moins important. De plus, la concurrence a fortement augmenté, ce qui signifie que le pouvoir de marché des gros acheteurs a fortement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sole de la criée de Saint-jean de luz Cibou, l’instabilité des prix pour le mois de janvier 2026 est un peu moins importante que celle observée en janvier de 2023 à 2025, ce qui signifie que le risque prix des producteurs a légèrement diminué. Parallèlement, l’instabilité des volumes est moins important, ce qui signifie que le risque d’approvisionnement des acheteurs a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sole de la criée de Saint-jean de luz Cibou, en janvier 2026 comparé aux mois de janvier de 2023 à 2025, le nombre d’acheteurs est un peu moins important, le nombre de transactions est un peu moins important. De plus, la concurrence a diminué, ce qui signifie que le pouvoir de marché des gros acheteurs a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bar de la criée de Saint-jean de luz Cibou, l’instabilité des prix pour le mois de janvier 2026 est un peu plus importante que celle observée en janvier de 2023 à 2025, ce qui signifie que le risque prix des producteurs a légèrement augmenté.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bar de la criée de Saint-jean de luz Cibou, en janvier 2026 comparé aux mois de janvier de 2023 à 2025, le nombre d’acheteurs est un peu moins important, le nombre de transactions est moins important. De plus, la concurrence a diminué, ce qui signifie que le pouvoir de marché des gros acheteurs a augmenté.</a:t>
            </a:r>
          </a:p>
        </p:txBody>
      </p:sp>
    </p:spTree>
    <p:extLst>
      <p:ext uri="{BB962C8B-B14F-4D97-AF65-F5344CB8AC3E}">
        <p14:creationId xmlns:p14="http://schemas.microsoft.com/office/powerpoint/2010/main" val="504912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5437FEC-62EE-458B-9B19-4CC3A5B874C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La Turball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La Turball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La Turball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La Turball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La Turballe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La Turballe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95AE5C-B0DF-45CF-89F5-1DBAF62F216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2BC51F80-5575-4D35-AF41-26660A25351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0E7E3DD-9169-42A6-B91D-A81C31BEC9B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TB.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TB.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La Turballe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La Turballe, l’instabilité des prix pour le mois de janvier 2026 est similaire que celle observée en janvier de 2023 à 2025, ce qui signifie que le risque prix des producteurs est inchangé. Parallèlement, l’instabilité des volumes est similaire, ce qui signifie que le risque d’approvisionnement des acheteurs est inchangé.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La Turballe, en janvier 2026 comparé aux mois de janvier de 2023 à 2025, le nombre d’acheteurs est un peu plus important, le nombre de transactions est similaire. De plus, la concurrence a diminué, ce qui signifie que le pouvoir de marché des gros acheteurs a augmenté.</a:t>
            </a:r>
          </a:p>
        </p:txBody>
      </p:sp>
    </p:spTree>
    <p:extLst>
      <p:ext uri="{BB962C8B-B14F-4D97-AF65-F5344CB8AC3E}">
        <p14:creationId xmlns:p14="http://schemas.microsoft.com/office/powerpoint/2010/main" val="2471066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A7023DA-5392-426B-98ED-8CEF32CCAD30}"/>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E64C9B8-4943-4C8C-B152-E7DBA98457EE}"/>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TB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TB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La Turballe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seiche de la criée de La Turballe, l’instabilité des prix pour le mois de janvier 2026 est un peu moins importante que celle observée en janvier de 2023 à 2025, ce qui signifie que le risque prix des producteurs a légèrement diminué. Parallèlement, l’instabilité des volumes est moins important, ce qui signifie que le risque d’approvisionnement des acheteurs a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seiche de la criée de La Turballe, en janvier 2026 comparé aux mois de janvier de 2023 à 2025, le nombre d’acheteurs est moins important, le nombre de transactions est beaucoup moins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calmars côtiers de la criée de La Turballe, l’instabilité des prix pour le mois de janvier 2026 est un peu moins importante que celle observée en janvier de 2023 à 2025, ce qui signifie que le risque prix des producteurs a légèrement diminué. Parallèlement, l’instabilité des volumes est moins important, ce qui signifie que le risque d’approvisionnement des acheteurs a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calmars côtiers de la criée de La Turballe, en janvier 2026 comparé aux mois de janvier de 2023 à 2025, le nombre d’acheteurs est similaire, le nombre de transactions est beaucoup moins important. De plus, la concurrence a fortement diminué, ce qui signifie que le pouvoir de marché des gros acheteurs a fortement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sole de la criée de La Turballe, l’instabilité des prix pour le mois de janvier 2026 est similaire que celle observée en janvier de 2023 à 2025, ce qui signifie que le risque prix des producteurs est inchangé. Parallèlement, l’instabilité des volumes est beaucoup plus important, ce qui signifie que le risque d’approvisionnement des acheteurs a fortement augmenté.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sole de la criée de La Turballe, en janvier 2026 comparé aux mois de janvier de 2023 à 2025, le nombre d’acheteurs est un peu plus important, le nombre de transactions est beaucoup plus important. De plus, la concurrence a fortement diminué, ce qui signifie que le pouvoir de marché des gros acheteurs a fortement augmenté.</a:t>
            </a:r>
          </a:p>
        </p:txBody>
      </p:sp>
    </p:spTree>
    <p:extLst>
      <p:ext uri="{BB962C8B-B14F-4D97-AF65-F5344CB8AC3E}">
        <p14:creationId xmlns:p14="http://schemas.microsoft.com/office/powerpoint/2010/main" val="4235364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72C96FF6-27DC-4143-AEB0-AEF430199C3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Concarneau.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Concarneau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Concarneau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Concarneau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Concarneau</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Concarneau est inférieur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F04225-4409-47E2-919B-B53281069194}"/>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5A6A0B7-BA9E-453B-961C-05FD4483EAC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51AD5A46-F25F-4049-B9E0-1AE8F2529A3A}"/>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CC.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CC.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Concarneau</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Concarneau, l’instabilité des prix pour le mois de janvier 2026 est similaire que celle observée en janvier de 2023 à 2025, ce qui signifie que le risque prix des producteurs est inchangé. Parallèlement, l’instabilité des volumes est beaucoup moins important, ce qui signifie que le risque d’approvisionnement des acheteurs a fortement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Concarneau, en janvier 2026 comparé aux mois de janvier de 2023 à 2025, le nombre d’acheteurs est similaire, le nombre de transactions est beaucoup moins important.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223452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2B4E863C-80E3-4EFB-AE5E-A610D52EFEE3}"/>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946E06D-DA5C-4A4C-90A9-D7CF2EF0031C}"/>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CC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CC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Concarneau</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langoustine de la criée de Concarneau, l’instabilité des prix pour le mois de janvier 2026 est moins importante que celle observée en janvier de 2023 à 2025, ce qui signifie que le risque prix des producteurs a diminué. Parallèlement, l’instabilité des volumes est moins important, ce qui signifie que le risque d’approvisionnement des acheteurs a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langoustine de la criée de Concarneau, en janvier 2026 comparé aux mois de janvier de 2023 à 2025, le nombre d’acheteurs est un peu moins important, le nombre de transactions est beaucoup moins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pieuvre de la criée de Concarneau, l’instabilité des prix pour le mois de janvier 2026 est beaucoup moins importante que celle observée en janvier de 2023 à 2025, ce qui signifie que le risque prix des producteurs a fortement diminué.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pieuvre de la criée de Concarneau, en janvier 2026 comparé aux mois de janvier de 2023 à 2025, le nombre d’acheteurs est un peu plus important, le nombre de transactions est beaucoup moins important. De plus, la concurrence a fortement diminué, ce qui signifie que le pouvoir de marché des gros acheteurs a fortement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bar de la criée de Concarneau, l’instabilité des prix pour le mois de janvier 2026 est beaucoup plus importante que celle observée en janvier de 2023 à 2025, ce qui signifie que le risque prix des producteurs a fortement augmenté. Parallèlement, l’instabilité des volumes est un peu moins important, ce qui signifie que le risque d’approvisionnement des acheteurs a légèrement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bar de la criée de Concarneau, en janvier 2026 comparé aux mois de janvier de 2023 à 2025, le nombre d’acheteurs est similaire, le nombre de transactions est plus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1612942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2698068-BB98-4056-938C-E7764A19F62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6B071F24-D472-404D-957B-E6430873C66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Croisic.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Croisic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Croisic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Croisic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Croisic</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du Croisic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85824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9910079-C60E-4EAA-8864-9446B649BBB3}"/>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CFE80DA9-EF41-4E81-823B-413A3E0B4E7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717ED84B-D15B-447F-9181-9FBB7C0E2CE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CR.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CR.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Croisic</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du Croisic, l’instabilité des prix pour le mois de janvier 2026 est un peu moins importante que celle observée en janvier de 2023 à 2025, ce qui signifie que le risque prix des producteurs a légèrement diminué.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du Croisic, en janvier 2026 comparé aux mois de janvier de 2023 à 2025, le nombre d’acheteurs est similaire, le nombre de transactions est un peu moins important.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79740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Interprétation des indicateurs de marché</a:t>
            </a:r>
          </a:p>
        </p:txBody>
      </p:sp>
      <p:sp>
        <p:nvSpPr>
          <p:cNvPr id="2" name="ZoneTexte 1">
            <a:extLst>
              <a:ext uri="{FF2B5EF4-FFF2-40B4-BE49-F238E27FC236}">
                <a16:creationId xmlns:a16="http://schemas.microsoft.com/office/drawing/2014/main" id="{109CD248-805E-4313-A5BC-A2FF5B1822DE}"/>
              </a:ext>
            </a:extLst>
          </p:cNvPr>
          <p:cNvSpPr txBox="1"/>
          <p:nvPr/>
        </p:nvSpPr>
        <p:spPr>
          <a:xfrm>
            <a:off x="395785" y="955343"/>
            <a:ext cx="2838734" cy="369332"/>
          </a:xfrm>
          <a:prstGeom prst="rect">
            <a:avLst/>
          </a:prstGeom>
          <a:noFill/>
        </p:spPr>
        <p:txBody>
          <a:bodyPr wrap="square" rtlCol="0">
            <a:spAutoFit/>
          </a:bodyPr>
          <a:lstStyle/>
          <a:p>
            <a:r>
              <a:rPr lang="fr-FR" u="sng" dirty="0"/>
              <a:t>Instabilité prix : </a:t>
            </a:r>
          </a:p>
        </p:txBody>
      </p:sp>
      <p:sp>
        <p:nvSpPr>
          <p:cNvPr id="5" name="ZoneTexte 4">
            <a:extLst>
              <a:ext uri="{FF2B5EF4-FFF2-40B4-BE49-F238E27FC236}">
                <a16:creationId xmlns:a16="http://schemas.microsoft.com/office/drawing/2014/main" id="{3AFAF57F-9CD3-4F0C-8E0D-272F0116AA31}"/>
              </a:ext>
            </a:extLst>
          </p:cNvPr>
          <p:cNvSpPr txBox="1"/>
          <p:nvPr/>
        </p:nvSpPr>
        <p:spPr>
          <a:xfrm>
            <a:off x="143302" y="1396331"/>
            <a:ext cx="6571398" cy="2817759"/>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prix pour les producteurs =&gt; incertitude supplémentaire</a:t>
            </a:r>
          </a:p>
          <a:p>
            <a:pPr algn="just">
              <a:lnSpc>
                <a:spcPct val="107000"/>
              </a:lnSpc>
              <a:spcAft>
                <a:spcPts val="8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le prix moyen est le lundi de 5 € et le mardi de 15 €. La semaine suivante, le prix moyen est de 10 € le lundi et le mardi. La moyenne par semaine est la même (10 €) mais la volatilité est plus importante la première semaine. Dans l’ensemble, cette instabilité peut engendrer une incertitude pour le producteur sur son chiffre d’affaires (qui sera plus faible s’il vend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7" name="ZoneTexte 6">
            <a:extLst>
              <a:ext uri="{FF2B5EF4-FFF2-40B4-BE49-F238E27FC236}">
                <a16:creationId xmlns:a16="http://schemas.microsoft.com/office/drawing/2014/main" id="{8C48888F-AB07-4495-A5B4-DADF8634AEE6}"/>
              </a:ext>
            </a:extLst>
          </p:cNvPr>
          <p:cNvSpPr txBox="1"/>
          <p:nvPr/>
        </p:nvSpPr>
        <p:spPr>
          <a:xfrm>
            <a:off x="269543" y="4192433"/>
            <a:ext cx="2838734" cy="369332"/>
          </a:xfrm>
          <a:prstGeom prst="rect">
            <a:avLst/>
          </a:prstGeom>
          <a:noFill/>
        </p:spPr>
        <p:txBody>
          <a:bodyPr wrap="square" rtlCol="0">
            <a:spAutoFit/>
          </a:bodyPr>
          <a:lstStyle/>
          <a:p>
            <a:r>
              <a:rPr lang="fr-FR" u="sng" dirty="0"/>
              <a:t>Instabilité volume : </a:t>
            </a:r>
          </a:p>
        </p:txBody>
      </p:sp>
      <p:sp>
        <p:nvSpPr>
          <p:cNvPr id="8" name="ZoneTexte 7">
            <a:extLst>
              <a:ext uri="{FF2B5EF4-FFF2-40B4-BE49-F238E27FC236}">
                <a16:creationId xmlns:a16="http://schemas.microsoft.com/office/drawing/2014/main" id="{1B3DD3C2-6BDF-45BE-ACFD-B586B2A3826D}"/>
              </a:ext>
            </a:extLst>
          </p:cNvPr>
          <p:cNvSpPr txBox="1"/>
          <p:nvPr/>
        </p:nvSpPr>
        <p:spPr>
          <a:xfrm>
            <a:off x="143301" y="4589470"/>
            <a:ext cx="6571398" cy="304833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volumes pour les acheteurs =&gt; incertitude supplémentaire</a:t>
            </a:r>
          </a:p>
          <a:p>
            <a:pPr algn="just">
              <a:lnSpc>
                <a:spcPct val="107000"/>
              </a:lnSpc>
              <a:spcAft>
                <a:spcPts val="800"/>
              </a:spcAft>
            </a:pP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la quantité moyenne est le lundi de 5 kg et le mardi de 10 kg. La semaine suivante, la quantité moyenne est de 10 kg le lundi et le mardi. La moyenne par semaine est la même (10 kg) mais la volatilité est plus importante la première semaine. Dans l’ensemble, cette instabilité peut engendrer une incertitude pour l’acheteur sur son volume (qui sera plus faible s’il achète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9" name="ZoneTexte 8">
            <a:extLst>
              <a:ext uri="{FF2B5EF4-FFF2-40B4-BE49-F238E27FC236}">
                <a16:creationId xmlns:a16="http://schemas.microsoft.com/office/drawing/2014/main" id="{123110B6-6F5C-4180-8B99-EDE3F31F1E4D}"/>
              </a:ext>
            </a:extLst>
          </p:cNvPr>
          <p:cNvSpPr txBox="1"/>
          <p:nvPr/>
        </p:nvSpPr>
        <p:spPr>
          <a:xfrm>
            <a:off x="395785" y="7704405"/>
            <a:ext cx="2838734" cy="369332"/>
          </a:xfrm>
          <a:prstGeom prst="rect">
            <a:avLst/>
          </a:prstGeom>
          <a:noFill/>
        </p:spPr>
        <p:txBody>
          <a:bodyPr wrap="square" rtlCol="0">
            <a:spAutoFit/>
          </a:bodyPr>
          <a:lstStyle/>
          <a:p>
            <a:r>
              <a:rPr lang="fr-FR" u="sng" dirty="0"/>
              <a:t>Degré de concurrence: </a:t>
            </a:r>
          </a:p>
        </p:txBody>
      </p:sp>
      <p:sp>
        <p:nvSpPr>
          <p:cNvPr id="10" name="ZoneTexte 9">
            <a:extLst>
              <a:ext uri="{FF2B5EF4-FFF2-40B4-BE49-F238E27FC236}">
                <a16:creationId xmlns:a16="http://schemas.microsoft.com/office/drawing/2014/main" id="{9CE7882E-5A63-4F3B-8E29-5CDE0C5DDEE2}"/>
              </a:ext>
            </a:extLst>
          </p:cNvPr>
          <p:cNvSpPr txBox="1"/>
          <p:nvPr/>
        </p:nvSpPr>
        <p:spPr>
          <a:xfrm>
            <a:off x="143301" y="8147451"/>
            <a:ext cx="6571398" cy="1107996"/>
          </a:xfrm>
          <a:prstGeom prst="rect">
            <a:avLst/>
          </a:prstGeom>
          <a:noFill/>
        </p:spPr>
        <p:txBody>
          <a:bodyPr wrap="square" rtlCol="0">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degré de concurrence permet de savoir si un marché est concentré sur un petit nombre d’acheteurs qui disposent de parts de marché élevées. Plus cet indicateur s’élève, plus le marché est concurrentiel. </a:t>
            </a:r>
          </a:p>
          <a:p>
            <a:endParaRPr lang="fr-FR" dirty="0"/>
          </a:p>
        </p:txBody>
      </p:sp>
    </p:spTree>
    <p:extLst>
      <p:ext uri="{BB962C8B-B14F-4D97-AF65-F5344CB8AC3E}">
        <p14:creationId xmlns:p14="http://schemas.microsoft.com/office/powerpoint/2010/main" val="166695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06F0DE44-684A-46CB-A906-4136F14C9F22}"/>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6312248-3D7B-49C4-B89D-B2F69990273D}"/>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CR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CR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Croisic</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baudroie de la criée du Croisic, l’instabilité des prix pour le mois de janvier 2026 est beaucoup moins importante que celle observée en janvier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baudroie de la criée du Croisic, en janvier 2026 comparé aux mois de janvier de 2023 à 2025, le nombre d’acheteurs est un peu plus important, le nombre de transactions est beaucoup plus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sole de la criée du Croisic, l’instabilité des prix pour le mois de janvier 2026 est un peu moins importante que celle observée en janvier de 2023 à 2025, ce qui signifie que le risque prix des producteurs a légèrement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sole de la criée du Croisic, en janvier 2026 comparé aux mois de janvier de 2023 à 2025, le nombre d’acheteurs est similaire, le nombre de transactions est moins important. De plus, la concurrence est inchangé, ce qui signifie que le pouvoir de marché des gros acheteurs est inchangée.</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calmars côtiers de la criée du Croisic, l’instabilité des prix pour le mois de janvier 2026 est beaucoup moins importante que celle observée en janvier de 2023 à 2025, ce qui signifie que le risque prix des producteurs a fortement diminué. Parallèlement, l’instabilité des volumes est moins important, ce qui signifie que le risque d’approvisionnement des acheteurs a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calmars côtiers de la criée du Croisic, en janvier 2026 comparé aux mois de janvier de 2023 à 2025, le nombre d’acheteurs est un peu plus important, le nombre de transactions est beaucoup plus important. De plus, la concurrence a fortement diminué, ce qui signifie que le pouvoir de marché des gros acheteurs a fortement augmenté.</a:t>
            </a:r>
          </a:p>
        </p:txBody>
      </p:sp>
    </p:spTree>
    <p:extLst>
      <p:ext uri="{BB962C8B-B14F-4D97-AF65-F5344CB8AC3E}">
        <p14:creationId xmlns:p14="http://schemas.microsoft.com/office/powerpoint/2010/main" val="1551852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E640CA7-D2B9-47D7-84F7-8A3F29CDFB5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anche mer du nord.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Manche mer du nord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Manche mer du nord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Manche mer du nord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Manche mer du nord</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l’ensemble des criées de la Manche et de la Mer du nord est proche de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2334357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C8D6CA0E-9D78-48EB-9495-FF40A69C5130}"/>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52D85CA1-D411-4D47-AC08-5139E7C96054}"/>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MMN.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MMN.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Manche mer du nord</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l’ensemble des criées de la Manche et de la Mer du nord, l’instabilité des prix pour le mois de janvier 2026 est similaire que celle observée en janvier de 2023 à 2025, ce qui signifie que le risque prix des producteurs est inchangé.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l’ensemble des criées de la Manche et de la Mer du nord, en janvier 2026 comparé aux mois de janvier de 2023 à 2025, le nombre d’acheteurs est similaire, le nombre de transactions est un peu moins important.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1043234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44F9459-6E53-44C8-8002-DB2D0BB1985C}"/>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DDEA63D-5194-46E5-B84B-10CA3609B387}"/>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MMN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MMN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Manche mer du nord</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l’ensemble des criées de la Manche et de la Mer du nord, l’instabilité des prix pour le mois de janvier 2026 est beaucoup moins importante que celle observée en janvier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coquille st-jacques de l’ensemble des criées de la Manche et de la Mer du nord, en janvier 2026 comparé aux mois de janvier de 2023 à 2025, le nombre d’acheteurs est similaire, le nombre de transactions est un peu plus important. De plus, la concurrence a légèrement diminué, ce qui signifie que le pouvoir de marché des gros acheteurs a légèrement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calmars côtiers de l’ensemble des criées de la Manche et de la Mer du nord, l’instabilité des prix pour le mois de janvier 2026 est plus importante que celle observée en janvier de 2023 à 2025, ce qui signifie que le risque prix des producteurs a augmenté. Parallèlement, l’instabilité des volumes est beaucoup plus important, ce qui signifie que le risque d’approvisionnement des acheteurs a fortement augmenté.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calmars côtiers de l’ensemble des criées de la Manche et de la Mer du nord, en janvier 2026 comparé aux mois de janvier de 2023 à 2025, le nombre d’acheteurs est un peu moins important, le nombre de transactions est moins important. De plus, la concurrence a diminué, ce qui signifie que le pouvoir de marché des gros acheteurs a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bar de l’ensemble des criées de la Manche et de la Mer du nord, l’instabilité des prix pour le mois de janvier 2026 est beaucoup plus importante que celle observée en janvier de 2023 à 2025, ce qui signifie que le risque prix des producteurs a fortement augmenté. Parallèlement, l’instabilité des volumes est un peu moins important, ce qui signifie que le risque d’approvisionnement des acheteurs a légèrement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bar de l’ensemble des criées de la Manche et de la Mer du nord, en janvier 2026 comparé aux mois de janvier de 2023 à 2025, le nombre d’acheteurs est similaire, le nombre de transactions est beaucoup plus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277308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4C6C08D-7CD7-4207-9818-0AFF154308F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Boulogne-sur-mer.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Boulogne-sur-mer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Boulogne-sur-mer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Boulogne-sur-mer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Boulogne-sur-mer</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Boulogne-sur-mer est inférieur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013747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D19AF6C-CF1E-47F3-86BC-D63030C6C8C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2AD080D4-7A6F-4FED-8268-43B641E1DB5F}"/>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DFF9024D-EBA8-49AA-A6ED-C5C59F593B3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BL.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BL.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Boulogne-sur-mer</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Boulogne-sur-mer, l’instabilité des prix pour le mois de janvier 2026 est un peu plus importante que celle observée en janvier de 2023 à 2025, ce qui signifie que le risque prix des producteurs a légèrement augmenté.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Boulogne-sur-mer, en janvier 2026 comparé aux mois de janvier de 2023 à 2025, le nombre d’acheteurs est un peu moins important, le nombre de transactions est un peu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4174699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73548BA9-A4B2-4728-9D35-8860C5BF9E74}"/>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81ACEE93-51BB-49A1-BBC2-30C896986668}"/>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BL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BL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Boulogne-sur-mer</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le calmars côtiers de la criée de Boulogne-sur-mer, l’instabilité des prix pour le mois de janvier 2026 est beaucoup plus importante que celle observée en janvier de 2023 à 2025, ce qui signifie que le risque prix des producteurs a fortement augmenté. Parallèlement, l’instabilité des volumes est beaucoup plus important, ce qui signifie que le risque d’approvisionnement des acheteurs a fortement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le calmars côtiers de la criée de Boulogne-sur-mer, en janvier 2026 comparé aux mois de janvier de 2023 à 2025, le nombre d’acheteurs est similaire, le nombre de transactions est moins important. De plus, la concurrence est inchangé, ce qui signifie que le pouvoir de marché des gros acheteurs est inchangée.</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coquille st-jacques de la criée de Boulogne-sur-mer, l’instabilité des prix pour le mois de janvier 2026 est un peu plus importante que celle observée en janvier de 2023 à 2025, ce qui signifie que le risque prix des producteurs a légèrement augmenté.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coquille st-jacques de la criée de Boulogne-sur-mer, en janvier 2026 comparé aux mois de janvier de 2023 à 2025, le nombre d’acheteurs est similaire, le nombre de transactions est beaucoup plus important. De plus, la concurrence est inchangé, ce qui signifie que le pouvoir de marché des gros acheteurs est inchangée.</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rouget de roche de la criée de Boulogne-sur-mer, l’instabilité des prix pour le mois de janvier 2026 est moins importante que celle observée en janvier de 2023 à 2025, ce qui signifie que le risque prix des producteurs a diminué. Parallèlement, l’instabilité des volumes est similaire, ce qui signifie que le risque d’approvisionnement des acheteurs est inchangé.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rouget de roche de la criée de Boulogne-sur-mer, en janvier 2026 comparé aux mois de janvier de 2023 à 2025, le nombre d’acheteurs est similaire, le nombre de transactions est similaire.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3163972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3F81BC7-E359-4300-A74E-279972D8B76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Erquy.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Erquy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Erquy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Erquy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Erquy</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d'Erquy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130067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3A4381F-5762-4943-9586-1CCABFFA08B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75A75A80-69E5-4755-8CD6-70B25EFB9731}"/>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E8EBA69B-33BF-4299-94D8-0DDA3B86A53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EQ.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EQ.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Erquy</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d'Erquy, l’instabilité des prix pour le mois de janvier 2026 est moins importante que celle observée en janvier de 2023 à 2025, ce qui signifie que le risque prix des producteurs a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d'Erquy, en janvier 2026 comparé aux mois de janvier de 2023 à 2025, le nombre d’acheteurs est un peu moins important, le nombre de transactions est un peu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3547548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68E8203F-766A-41C2-AED2-774738968253}"/>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DCB2BF8-BFED-4DC6-A348-2FDEAA673BBF}"/>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EQ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EQ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Erquy</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la criée d'Erquy, l’instabilité des prix pour le mois de janvier 2026 est beaucoup moins importante que celle observée en janvier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coquille st-jacques de la criée d'Erquy, en janvier 2026 comparé aux mois de janvier de 2023 à 2025, le nombre d’acheteurs est beaucoup moins important, le nombre de transactions est plus important. De plus, la concurrence est inchangé, ce qui signifie que le pouvoir de marché des gros acheteurs est inchangée.</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bar de la criée d'Erquy, l’instabilité des prix pour le mois de janvier 2026 est un peu plus importante que celle observée en janvier de 2023 à 2025, ce qui signifie que le risque prix des producteurs a légèrement augmenté.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bar de la criée d'Erquy, en janvier 2026 comparé aux mois de janvier de 2023 à 2025, le nombre d’acheteurs est un peu plus important, le nombre de transactions est beaucoup plus important. De plus, la concurrence a légèrement augmenté, ce qui signifie que le pouvoir de marché des gros acheteurs a légèrement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baudroie de la criée d'Erquy, l’instabilité des prix pour le mois de janvier 2026 est moins importante que celle observée en janvier de 2023 à 2025, ce qui signifie que le risque prix des producteurs a diminué. Parallèlement, l’instabilité des volumes est similaire, ce qui signifie que le risque d’approvisionnement des acheteurs est inchangé.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baudroie de la criée d'Erquy, en janvier 2026 comparé aux mois de janvier de 2023 à 2025, le nombre d’acheteurs est un peu moins important, le nombre de transactions est beaucoup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171079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C9159B5-036F-44DF-8F14-4E0D2FC17E6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olfe de Gascogn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Golfe de Gascogn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Golfe de Gascogn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Golfe de Gascogn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Golfe de Gascogne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l’ensemble des criées du Golfe de Gascogne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2758790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0015DBB-87EE-4A3C-8B30-C1D5A1A5BEC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Saint-quay-portrieux.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Saint-quay-portrieux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Saint-quay-portrieux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Saint-quay-portrieux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Saint-quay-portrieux</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Saint-quay-portrieux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703333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7236871-B828-4D4E-829F-DEEBD680C4D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039B50DB-997E-48E7-AA94-4B6017EE694C}"/>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AA7622C6-F9C8-4108-91CD-8ADCB3895EB6}"/>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Q.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SQ.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Saint-quay-portrieux</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Saint-quay-portrieux, l’instabilité des prix pour le mois de janvier 2026 est similaire que celle observée en janvier de 2023 à 2025, ce qui signifie que le risque prix des producteurs est inchangé.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Saint-quay-portrieux, en janvier 2026 comparé aux mois de janvier de 2023 à 2025, le nombre d’acheteurs est similaire, le nombre de transactions est similaire. De plus, la concurrence est inchangé, ce qui signifie que le pouvoir de marché des gros acheteurs est inchangée.</a:t>
            </a:r>
          </a:p>
        </p:txBody>
      </p:sp>
    </p:spTree>
    <p:extLst>
      <p:ext uri="{BB962C8B-B14F-4D97-AF65-F5344CB8AC3E}">
        <p14:creationId xmlns:p14="http://schemas.microsoft.com/office/powerpoint/2010/main" val="4051748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E818DA38-D410-484D-9C32-0BB902F0D417}"/>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3473F52-BD8D-4CED-B674-4E25CA43DAD7}"/>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Q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SQ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Saint-quay-portrieux</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la criée de Saint-quay-portrieux, l’instabilité des prix pour le mois de janvier 2026 est un peu plus importante que celle observée en janvier de 2023 à 2025, ce qui signifie que le risque prix des producteurs a légèrement augmenté.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coquille st-jacques de la criée de Saint-quay-portrieux, en janvier 2026 comparé aux mois de janvier de 2023 à 2025, le nombre d’acheteurs est un peu plus important, le nombre de transactions est beaucoup plus important. De plus, la concurrence a légèrement augmenté, ce qui signifie que le pouvoir de marché des gros acheteurs a légèrement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bar de la criée de Saint-quay-portrieux, l’instabilité des prix pour le mois de janvier 2026 est plus importante que celle observée en janvier de 2023 à 2025, ce qui signifie que le risque prix des producteurs a augmenté.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bar de la criée de Saint-quay-portrieux, en janvier 2026 comparé aux mois de janvier de 2023 à 2025, le nombre d’acheteurs est plus important, le nombre de transactions est beaucoup plus important. De plus, la concurrence a augmenté, ce qui signifie que le pouvoir de marché des gros acheteurs a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seiche de la criée de Saint-quay-portrieux, l’instabilité des prix pour le mois de janvier 2026 est moins importante que celle observée en janvier de 2023 à 2025, ce qui signifie que le risque prix des producteurs a diminué. Parallèlement, l’instabilité des volumes est similaire, ce qui signifie que le risque d’approvisionnement des acheteurs est inchangé.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seiche de la criée de Saint-quay-portrieux, en janvier 2026 comparé aux mois de janvier de 2023 à 2025, le nombre d’acheteurs est similaire, le nombre de transactions est un peu plus important.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1049209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555AD69B-66B3-4923-9C63-04D5A94C870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Roscoff.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Roscoff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Roscoff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Roscoff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Roscoff</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Roscoff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163604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C9E01ED-1A1D-430F-9970-75DDC8624E37}"/>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7463A957-19CB-468C-8E11-CCA1C8E98F4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7E4FC42E-C5FB-4955-AF09-29ACDFBE0D2E}"/>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RO.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RO.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Roscoff</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Roscoff, l’instabilité des prix pour le mois de janvier 2026 est un peu plus importante que celle observée en janvier de 2023 à 2025, ce qui signifie que le risque prix des producteurs a légèrement augmenté.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Roscoff, en janvier 2026 comparé aux mois de janvier de 2023 à 2025, le nombre d’acheteurs est similaire, le nombre de transactions est beaucoup plus important.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919579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F22F8381-EDF0-42E4-9F3B-F0848006CFF4}"/>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2C0EF3B-9164-445B-88B4-38FF6ACD49D0}"/>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RO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RO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Roscoff</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baudroie de la criée de Roscoff, l’instabilité des prix pour le mois de janvier 2026 est similaire que celle observée en janvier de 2023 à 2025, ce qui signifie que le risque prix des producteurs est inchangé. Parallèlement, l’instabilité des volumes est moins important, ce qui signifie que le risque d’approvisionnement des acheteurs a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baudroie de la criée de Roscoff, en janvier 2026 comparé aux mois de janvier de 2023 à 2025, le nombre d’acheteurs est similaire, le nombre de transactions est un peu plus important. De plus, la concurrence a diminué, ce qui signifie que le pouvoir de marché des gros acheteurs a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calmars côtiers de la criée de Roscoff, l’instabilité des prix pour le mois de janvier 2026 est beaucoup plus importante que celle observée en janvier de 2023 à 2025, ce qui signifie que le risque prix des producteurs a fortement augmenté. Parallèlement, l’instabilité des volumes est moins important, ce qui signifie que le risque d’approvisionnement des acheteurs a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calmars côtiers de la criée de Roscoff, en janvier 2026 comparé aux mois de janvier de 2023 à 2025, le nombre d’acheteurs est un peu plus important, le nombre de transactions est moins important. De plus, la concurrence a fortement diminué, ce qui signifie que le pouvoir de marché des gros acheteurs a fortement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bar de la criée de Roscoff, l’instabilité des prix pour le mois de janvier 2026 est beaucoup plus importante que celle observée en janvier de 2023 à 2025, ce qui signifie que le risque prix des producteurs a fortement augmenté.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bar de la criée de Roscoff, en janvier 2026 comparé aux mois de janvier de 2023 à 2025, le nombre d’acheteurs est plus important, le nombre de transactions est beaucoup plus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3549793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5B6F9588-D897-4C3A-9509-F3C97D4B8DA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Port en Bessin.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Port en Bessin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Port en Bessin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Port en Bessin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Port en Bessin</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Port en Bessin est proche de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3692043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5B5FA2F-E827-4402-A6EC-6678A2A1E57D}"/>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B1BF8C4-CD4A-44B1-A4AD-C4C74158F57A}"/>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DDD6685-8972-4256-9354-B01F3B13AB7E}"/>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PB.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PB.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Port en Bessin</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Port en Bessin, l’instabilité des prix pour le mois de janvier 2026 est un peu moins importante que celle observée en janvier de 2023 à 2025, ce qui signifie que le risque prix des producteurs a légèrement diminué.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Port en Bessin, en janvier 2026 comparé aux mois de janvier de 2023 à 2025, le nombre d’acheteurs est un peu moins important, le nombre de transactions est un peu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1603997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B9737C01-F59D-48BD-AF4A-84D41F04B128}"/>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7076429-95B6-49D9-BA01-38B98B51FBE1}"/>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PB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PB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Port en Bessin</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la criée de Port en Bessin, l’instabilité des prix pour le mois de janvier 2026 est beaucoup moins importante que celle observée en janvier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coquille st-jacques de la criée de Port en Bessin, en janvier 2026 comparé aux mois de janvier de 2023 à 2025, le nombre d’acheteurs est similaire, le nombre de transactions est un peu plus important. De plus, la concurrence a légèrement augmenté, ce qui signifie que le pouvoir de marché des gros acheteurs a légèrement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calmars côtiers de la criée de Port en Bessin, l’instabilité des prix pour le mois de janvier 2026 est plus importante que celle observée en janvier de 2023 à 2025, ce qui signifie que le risque prix des producteurs a augmenté.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calmars côtiers de la criée de Port en Bessin, en janvier 2026 comparé aux mois de janvier de 2023 à 2025, le nombre d’acheteurs est beaucoup moins important, le nombre de transactions est beaucoup moins important. De plus, la concurrence a fortement diminué, ce qui signifie que le pouvoir de marché des gros acheteurs a fortement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raie bouclée de la criée de Port en Bessin, l’instabilité des prix pour le mois de janvier 2026 est beaucoup moins importante que celle observée en janvier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raie bouclée de la criée de Port en Bessin, en janvier 2026 comparé aux mois de janvier de 2023 à 2025, le nombre d’acheteurs est un peu moins important, le nombre de transactions est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1379164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499BF22-DA1A-46DF-BEDD-6BF7A42A2D7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éditerrané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Méditerrané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Méditerrané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Méditerrané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Méditerranée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l’ensemble des criées de Méditerranée est proche de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8326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7EEA9DC-2EAE-4AD4-873D-C103CDCB549C}"/>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CB9A7824-D25B-4E5C-A0DB-7FC1DD1ABF9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343346F7-15CA-41FC-8457-C5145154F0C4}"/>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G.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GG.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Golfe de Gascogne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l’ensemble des criées du Golfe de Gascogne, l’instabilité des prix pour le mois de janvier 2026 est un peu moins importante que celle observée en janvier de 2023 à 2025, ce qui signifie que le risque prix des producteurs a légèrement diminué. Parallèlement, l’instabilité des volumes est similaire, ce qui signifie que le risque d’approvisionnement des acheteurs est inchangé.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l’ensemble des criées du Golfe de Gascogne, en janvier 2026 comparé aux mois de janvier de 2023 à 2025, le nombre d’acheteurs est similaire, le nombre de transactions est un peu moins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2483354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8C0F493B-24DD-43C8-AFA4-4435AB4FD890}"/>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E50599F-81D5-46B4-B449-12EDDD9D74A5}"/>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MED.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MED.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Méditerranée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l’ensemble des criées de Méditerranée, l’instabilité des prix pour le mois de janvier 2026 est un peu moins importante que celle observée en janvier de 2023 à 2025, ce qui signifie que le risque prix des producteurs a légèrement diminué. Parallèlement, l’instabilité des volumes est beaucoup plus important, ce qui signifie que le risque d’approvisionnement des acheteurs a fortement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l’ensemble des criées de Méditerranée, en janvier 2026 comparé aux mois de janvier de 2023 à 2025, le nombre d’acheteurs est similaire, le nombre de transactions est moins important. De plus, la concurrence a fortement diminué, ce qui signifie que le pouvoir de marché des gros acheteurs a fortement augmenté.</a:t>
            </a:r>
          </a:p>
        </p:txBody>
      </p:sp>
    </p:spTree>
    <p:extLst>
      <p:ext uri="{BB962C8B-B14F-4D97-AF65-F5344CB8AC3E}">
        <p14:creationId xmlns:p14="http://schemas.microsoft.com/office/powerpoint/2010/main" val="4125865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94BAA518-19BA-487E-A9F5-60364381DB07}"/>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7E94C76A-94B5-432A-B0FD-E9CE5C7EAA79}"/>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MED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MED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Méditerranée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pieuvre de l’ensemble des criées de Méditerranée, l’instabilité des prix pour le mois de janvier 2026 est beaucoup moins importante que celle observée en janvier de 2023 à 2025, ce qui signifie que le risque prix des producteurs a fortement diminué. Parallèlement, l’instabilité des volumes est beaucoup plus important, ce qui signifie que le risque d’approvisionnement des acheteurs a fortement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pieuvre de l’ensemble des criées de Méditerranée, en janvier 2026 comparé aux mois de janvier de 2023 à 2025, le nombre d’acheteurs est un peu moins important, le nombre de transactions est un peu moins important. De plus, la concurrence a diminué, ce qui signifie que le pouvoir de marché des gros acheteurs a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merlu de l’ensemble des criées de Méditerranée, l’instabilité des prix pour le mois de janvier 2026 est similaire que celle observée en janvier de 2023 à 2025, ce qui signifie que le risque prix des producteurs est inchangé. Parallèlement, l’instabilité des volumes est un peu plus important, ce qui signifie que le risque d’approvisionnement des acheteurs a légèrement augmenté.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merlu de l’ensemble des criées de Méditerranée, en janvier 2026 comparé aux mois de janvier de 2023 à 2025, le nombre d’acheteurs est similaire, le nombre de transactions est un peu moins important. De plus, la concurrence a augmenté, ce qui signifie que le pouvoir de marché des gros acheteurs a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pieuvre de l’ensemble des criées de Méditerranée, l’instabilité des prix pour le mois de janvier 2026 est beaucoup moins importante que celle observée en janvier de 2023 à 2025, ce qui signifie que le risque prix des producteurs a fortement diminué. Parallèlement, l’instabilité des volumes est un peu moins important, ce qui signifie que le risque d’approvisionnement des acheteurs a légèrement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pieuvre de l’ensemble des criées de Méditerranée, en janvier 2026 comparé aux mois de janvier de 2023 à 2025, le nombre d’acheteurs est un peu moins important, le nombre de transactions est similaire. De plus, la concurrence a augmenté, ce qui signifie que le pouvoir de marché des gros acheteurs a diminué.</a:t>
            </a:r>
          </a:p>
        </p:txBody>
      </p:sp>
    </p:spTree>
    <p:extLst>
      <p:ext uri="{BB962C8B-B14F-4D97-AF65-F5344CB8AC3E}">
        <p14:creationId xmlns:p14="http://schemas.microsoft.com/office/powerpoint/2010/main" val="897912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9A5A4B2-A327-4F3F-8DBC-7840433E73A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rau du roi.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Grau du roi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Grau du roi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Grau du roi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Grau du roi</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du Grau du roi est inférieur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530937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6676DD44-300D-4F24-AB99-D012B8022885}"/>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D87E3908-8734-4E81-8271-91F7E3F232BB}"/>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O.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GO.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Grau du roi</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du Grau du roi, l’instabilité des prix pour le mois de janvier 2026 est un peu moins importante que celle observée en janvier de 2023 à 2025, ce qui signifie que le risque prix des producteurs a légèrement diminué. Parallèlement, l’instabilité des volumes est similaire, ce qui signifie que le risque d’approvisionnement des acheteurs est inchangé.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du Grau du roi, en janvier 2026 comparé aux mois de janvier de 2023 à 2025, le nombre d’acheteurs est similaire, le nombre de transactions est un peu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3138045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E385750D-4408-4C12-900A-9A0B24F31AA5}"/>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CB27B7A-5D06-4BB5-AFC6-3C54F664FB60}"/>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O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GO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Grau du roi</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pieuvre de la criée du Grau du roi, l’instabilité des prix pour le mois de janvier 2026 est beaucoup moins importante que celle observée en janvier de 2023 à 2025, ce qui signifie que le risque prix des producteurs a fortement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pieuvre de la criée du Grau du roi, en janvier 2026 comparé aux mois de janvier de 2023 à 2025, le nombre d’acheteurs est un peu moins important, le nombre de transactions est beaucoup moins important. De plus, la concurrence a fortement augmenté, ce qui signifie que le pouvoir de marché des gros acheteurs a fortement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merlu de la criée du Grau du roi, l’instabilité des prix pour le mois de janvier 2026 est similaire que celle observée en janvier de 2023 à 2025, ce qui signifie que le risque prix des producteurs est inchangé.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merlu de la criée du Grau du roi, en janvier 2026 comparé aux mois de janvier de 2023 à 2025, le nombre d’acheteurs est similaire, le nombre de transactions est un peu plus important. De plus, la concurrence est inchangé, ce qui signifie que le pouvoir de marché des gros acheteurs est inchangée.</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pieuvre de la criée du Grau du roi, l’instabilité des prix pour le mois de janvier 2026 est beaucoup moins importante que celle observée en janvier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pieuvre de la criée du Grau du roi, en janvier 2026 comparé aux mois de janvier de 2023 à 2025, le nombre d’acheteurs est un peu moins important, le nombre de transactions est similaire. De plus, la concurrence a fortement augmenté, ce qui signifie que le pouvoir de marché des gros acheteurs a fortement diminué.</a:t>
            </a:r>
          </a:p>
        </p:txBody>
      </p:sp>
    </p:spTree>
    <p:extLst>
      <p:ext uri="{BB962C8B-B14F-4D97-AF65-F5344CB8AC3E}">
        <p14:creationId xmlns:p14="http://schemas.microsoft.com/office/powerpoint/2010/main" val="2149640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588C4700-4FF0-4BA5-9165-1478AE44A8A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Sèt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Sèt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Sèt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Sèt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Sète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Sète est proche de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64390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E8D979B-8AAA-4E6C-8CF4-1731976FF700}"/>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8FCDA210-D4EA-4E02-B853-D2C4487FE730}"/>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67B0CC43-C3B4-4196-B7D6-4783518FC902}"/>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T.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ST.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Sète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Sète, l’instabilité des prix pour le mois de janvier 2026 est un peu moins importante que celle observée en janvier de 2023 à 2025, ce qui signifie que le risque prix des producteurs a légèrement diminué. Parallèlement, l’instabilité des volumes est similaire, ce qui signifie que le risque d’approvisionnement des acheteurs est inchangé.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Sète, en janvier 2026 comparé aux mois de janvier de 2023 à 2025, le nombre d’acheteurs est similaire, le nombre de transactions est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3736838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430B50AB-668E-499B-B57F-FF2083E90CA8}"/>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8D4B8269-ED58-4CC4-A623-CFEDAEEA1DC6}"/>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T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ST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Sète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pieuvre de la criée de Sète, l’instabilité des prix pour le mois de janvier 2026 est beaucoup moins importante que celle observée en janvier de 2023 à 2025, ce qui signifie que le risque prix des producteurs a fortement diminué. Parallèlement, l’instabilité des volumes est similaire, ce qui signifie que le risque d’approvisionnement des acheteurs est inchangé.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pieuvre de la criée de Sète, en janvier 2026 comparé aux mois de janvier de 2023 à 2025, le nombre d’acheteurs est un peu moins important, le nombre de transactions est un peu moins important. De plus, la concurrence a diminué, ce qui signifie que le pouvoir de marché des gros acheteurs a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dorade royale de la criée de Sète, l’instabilité des prix pour le mois de janvier 2026 est beaucoup moins importante que celle observée en janvier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dorade royale de la criée de Sète, en janvier 2026 comparé aux mois de janvier de 2023 à 2025, le nombre d’acheteurs est similaire, le nombre de transactions est moins important. De plus, la concurrence a légèrement diminué, ce qui signifie que le pouvoir de marché des gros acheteurs a légèrement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merlu de la criée de Sète, l’instabilité des prix pour le mois de janvier 2026 est similaire que celle observée en janvier de 2023 à 2025, ce qui signifie que le risque prix des producteurs est inchangé. Parallèlement, l’instabilité des volumes est plus important, ce qui signifie que le risque d’approvisionnement des acheteurs a augmenté.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merlu de la criée de Sète, en janvier 2026 comparé aux mois de janvier de 2023 à 2025, le nombre d’acheteurs est similaire, le nombre de transactions est similaire. De plus, la concurrence est inchangé, ce qui signifie que le pouvoir de marché des gros acheteurs est inchangée.</a:t>
            </a:r>
          </a:p>
        </p:txBody>
      </p:sp>
    </p:spTree>
    <p:extLst>
      <p:ext uri="{BB962C8B-B14F-4D97-AF65-F5344CB8AC3E}">
        <p14:creationId xmlns:p14="http://schemas.microsoft.com/office/powerpoint/2010/main" val="1435631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AC3198B-8C60-41DA-81AE-A530530B4C9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rau d'agd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Grau d'agd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Grau d'agd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Grau d'agd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Grau d'agde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du Grau d'agde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2445744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1E0D2A3-AF15-40D3-A582-1CF4BF2100CA}"/>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B640A5C1-E729-42FE-8FCB-3DF918C321C0}"/>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501002F-28A2-4F05-9A56-1B25BA63C460}"/>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AG.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AG.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Grau d'agde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du Grau d'agde, l’instabilité des prix pour le mois de janvier 2026 est un peu plus importante que celle observée en janvier de 2023 à 2025, ce qui signifie que le risque prix des producteurs a légèrement augmenté. Parallèlement, l’instabilité des volumes est beaucoup plus important, ce qui signifie que le risque d’approvisionnement des acheteurs a fortement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du Grau d'agde, en janvier 2026 comparé aux mois de janvier de 2023 à 2025, le nombre d’acheteurs est un peu plus important, le nombre de transactions est un peu moins important. De plus, la concurrence a fortement diminué, ce qui signifie que le pouvoir de marché des gros acheteurs a fortement augmenté.</a:t>
            </a:r>
          </a:p>
        </p:txBody>
      </p:sp>
    </p:spTree>
    <p:extLst>
      <p:ext uri="{BB962C8B-B14F-4D97-AF65-F5344CB8AC3E}">
        <p14:creationId xmlns:p14="http://schemas.microsoft.com/office/powerpoint/2010/main" val="3394408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7EEA9DC-2EAE-4AD4-873D-C103CDCB549C}"/>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06025E08-3DAB-40CA-8472-B278128E52C7}"/>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FE807D5-250F-4BC7-BC07-6B86B7F59D3E}"/>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G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GG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Golfe de Gascogne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sole de l’ensemble des criées du Golfe de Gascogne, l’instabilité des prix pour le mois de janvier 2026 est un peu moins importante que celle observée en janvier de 2023 à 2025, ce qui signifie que le risque prix des producteurs a légèrement diminué. Parallèlement, l’instabilité des volumes est un peu plus important, ce qui signifie que le risque d’approvisionnement des acheteurs a légèrement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sole de l’ensemble des criées du Golfe de Gascogne, en janvier 2026 comparé aux mois de janvier de 2023 à 2025, le nombre d’acheteurs est similaire, le nombre de transactions est similaire. De plus, la concurrence a diminué, ce qui signifie que le pouvoir de marché des gros acheteurs a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merlu de l’ensemble des criées du Golfe de Gascogne, l’instabilité des prix pour le mois de janvier 2026 est un peu moins importante que celle observée en janvier de 2023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merlu de l’ensemble des criées du Golfe de Gascogne, en janvier 2026 comparé aux mois de janvier de 2023 à 2025, le nombre d’acheteurs est similaire, le nombre de transactions est un peu moins important. De plus, la concurrence a légèrement augmenté, ce qui signifie que le pouvoir de marché des gros acheteurs a légèrement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bar de l’ensemble des criées du Golfe de Gascogne, l’instabilité des prix pour le mois de janvier 2026 est plus importante que celle observée en janvier de 2023 à 2025, ce qui signifie que le risque prix des producteurs a augmenté. Parallèlement, l’instabilité des volumes est similaire, ce qui signifie que le risque d’approvisionnement des acheteurs est inchangé.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bar de l’ensemble des criées du Golfe de Gascogne, en janvier 2026 comparé aux mois de janvier de 2023 à 2025, le nombre d’acheteurs est similaire, le nombre de transactions est un peu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4184192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DCEEB76-408A-4326-80D7-BBD502E998D4}"/>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C62BA0B-1850-4D3E-94AE-6E71C7315479}"/>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AG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AG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Grau d'agde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pieuvre de la criée du Grau d'agde, l’instabilité des prix pour le mois de janvier 2026 est beaucoup moins importante que celle observée en janvier de 2023 à 2025, ce qui signifie que le risque prix des producteurs a fortement diminué. Parallèlement, l’instabilité des volumes est plus important, ce qui signifie que le risque d’approvisionnement des acheteurs a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pieuvre de la criée du Grau d'agde, en janvier 2026 comparé aux mois de janvier de 2023 à 2025, le nombre d’acheteurs est un peu moins important, le nombre de transactions est plus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pieuvre de la criée du Grau d'agde, l’instabilité des prix pour le mois de janvier 2026 est moins importante que celle observée en janvier de 2023 à 2025, ce qui signifie que le risque prix des producteurs a diminué. Parallèlement, l’instabilité des volumes est moins important, ce qui signifie que le risque d’approvisionnement des acheteurs a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pieuvre de la criée du Grau d'agde, en janvier 2026 comparé aux mois de janvier de 2023 à 2025, le nombre d’acheteurs est un peu plus important, le nombre de transactions est beaucoup plus important. De plus, la concurrence est inchangé, ce qui signifie que le pouvoir de marché des gros acheteurs est inchangée.</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merlu de la criée du Grau d'agde, l’instabilité des prix pour le mois de janvier 2026 est similaire que celle observée en janvier de 2023 à 2025, ce qui signifie que le risque prix des producteurs est inchangé. Parallèlement, l’instabilité des volumes est moins important, ce qui signifie que le risque d’approvisionnement des acheteurs a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merlu de la criée du Grau d'agde, en janvier 2026 comparé aux mois de janvier de 2023 à 2025, le nombre d’acheteurs est similaire, le nombre de transactions est un peu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31709797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AC3198B-8C60-41DA-81AE-A530530B4C9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Port la nouvell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Port la nouvell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Port la nouvell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Port la nouvell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Port la nouvelle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Port la nouvelle est inférieur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9673238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27A5299-570A-4653-803F-11B802603C4C}"/>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8B92F091-3C6A-40C3-871A-BD4A94DE05F3}"/>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9415097-9C05-48D2-82B2-F3CBD50BC37C}"/>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PN.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PN.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Port la nouvelle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Port la nouvelle, l’instabilité des prix pour le mois de janvier 2026 est un peu moins importante que celle observée en janvier de 2023 à 2025, ce qui signifie que le risque prix des producteurs a légèrement diminué. Parallèlement, l’instabilité des volumes est beaucoup plus important, ce qui signifie que le risque d’approvisionnement des acheteurs a fortement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Port la nouvelle, en janvier 2026 comparé aux mois de janvier de 2023 à 2025, le nombre d’acheteurs est moins important, le nombre de transactions est beaucoup moins important. De plus, la concurrence a fortement diminué, ce qui signifie que le pouvoir de marché des gros acheteurs a fortement augmenté.</a:t>
            </a:r>
          </a:p>
        </p:txBody>
      </p:sp>
    </p:spTree>
    <p:extLst>
      <p:ext uri="{BB962C8B-B14F-4D97-AF65-F5344CB8AC3E}">
        <p14:creationId xmlns:p14="http://schemas.microsoft.com/office/powerpoint/2010/main" val="1071680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667258B0-4D2C-4CFA-AD89-CFA11E0D9CEE}"/>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9811E38-4447-42DC-A7AD-80C7F604F3AD}"/>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PN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PN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Port la nouvelle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l'anchois de la criée de Port la nouvelle, l’instabilité des prix pour le mois de janvier 2026 est similaire que celle observée en janvier de 2023 à 2025, ce qui signifie que le risque prix des producteurs est inchangé. Parallèlement, l’instabilité des volumes est beaucoup plus important, ce qui signifie que le risque d’approvisionnement des acheteurs a fortement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l'anchois de la criée de Port la nouvelle, en janvier 2026 comparé aux mois de janvier de 2023 à 2025, le nombre d’acheteurs est plus important, le nombre de transactions est moins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pieuvre de la criée de Port la nouvelle, l’instabilité des prix pour le mois de janvier 2026 est beaucoup moins importante que celle observée en janvier de 2023 à 2025, ce qui signifie que le risque prix des producteurs a fortement diminué. Parallèlement, l’instabilité des volumes est similaire, ce qui signifie que le risque d’approvisionnement des acheteurs est inchangé.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pieuvre de la criée de Port la nouvelle, en janvier 2026 comparé aux mois de janvier de 2023 à 2025, le nombre d’acheteurs est beaucoup moins important, le nombre de transactions est beaucoup moins important.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bar de la criée de Port la nouvelle, l’instabilité des prix pour le mois de janvier 2026 est beaucoup moins importante que celle observée en janvier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bar de la criée de Port la nouvelle, en janvier 2026 comparé aux mois de janvier de 2023 à 2025, le nombre d’acheteurs est beaucoup moins important, le nombre de transactions est beaucoup plus important. De plus, la concurrence a diminué, ce qui signifie que le pouvoir de marché des gros acheteurs a augmenté.</a:t>
            </a:r>
          </a:p>
        </p:txBody>
      </p:sp>
    </p:spTree>
    <p:extLst>
      <p:ext uri="{BB962C8B-B14F-4D97-AF65-F5344CB8AC3E}">
        <p14:creationId xmlns:p14="http://schemas.microsoft.com/office/powerpoint/2010/main" val="333069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E6F1EE9-3921-49B2-BCC9-C859EB64BD9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Lorient.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Lorient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Lorient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Lorient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Lorient</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Lorient est proche de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04BEB31-20F5-463B-A2D4-62D6A608FD1C}"/>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9B1D2FCF-6CCF-4540-AB28-71FBEF94808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9910C5E8-5936-4F2B-8797-2F8545D0CA4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LO.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LO.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Lorient</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Lorient, l’instabilité des prix pour le mois de janvier 2026 est un peu moins importante que celle observée en janvier de 2023 à 2025, ce qui signifie que le risque prix des producteurs a légèrement diminué. Parallèlement, l’instabilité des volumes est beaucoup plus important, ce qui signifie que le risque d’approvisionnement des acheteurs a fortement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Lorient, en janvier 2026 comparé aux mois de janvier de 2023 à 2025, le nombre d’acheteurs est similaire, le nombre de transactions est un peu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379019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04BEB31-20F5-463B-A2D4-62D6A608FD1C}"/>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56814005-C483-41B3-94FB-06FD9B1716B3}"/>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7229722-E072-455D-95DE-FFE361A4461F}"/>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LO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LO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Lorient</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le merlu de la criée de Lorient, l’instabilité des prix pour le mois de janvier 2026 est beaucoup moins importante que celle observée en janvier de 2023 à 2025, ce qui signifie que le risque prix des producteurs a fortement diminué. Parallèlement, l’instabilité des volumes est similaire, ce qui signifie que le risque d’approvisionnement des acheteurs est inchangé.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le merlu de la criée de Lorient, en janvier 2026 comparé aux mois de janvier de 2023 à 2025, le nombre d’acheteurs est un peu plus important, le nombre de transactions est un peu plus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baudroie de la criée de Lorient, l’instabilité des prix pour le mois de janvier 2026 est un peu moins importante que celle observée en janvier de 2023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baudroie de la criée de Lorient, en janvier 2026 comparé aux mois de janvier de 2023 à 2025, le nombre d’acheteurs est similaire, le nombre de transactions est moins important.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lingue bleue de la criée de Lorient, l’instabilité des prix pour le mois de janvier 2026 est moins importante que celle observée en janvier de 2023 à 2025, ce qui signifie que le risque prix des producteurs a diminué.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lingue bleue de la criée de Lorient, en janvier 2026 comparé aux mois de janvier de 2023 à 2025, le nombre d’acheteurs est un peu plus important, le nombre de transactions est beaucoup plus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308541468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409</TotalTime>
  <Words>321</Words>
  <Application>Microsoft Office PowerPoint</Application>
  <PresentationFormat>Format A4 (210 x 297 mm)</PresentationFormat>
  <Paragraphs>20</Paragraphs>
  <Slides>63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63</vt:i4>
      </vt:variant>
    </vt:vector>
  </HeadingPairs>
  <TitlesOfParts>
    <vt:vector size="67"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Manon CABREJAS</cp:lastModifiedBy>
  <cp:revision>51</cp:revision>
  <dcterms:created xsi:type="dcterms:W3CDTF">2025-01-07T08:04:05Z</dcterms:created>
  <dcterms:modified xsi:type="dcterms:W3CDTF">2026-01-12T14:51:42Z</dcterms:modified>
</cp:coreProperties>
</file>