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media/image3.svg" ContentType="image/svg+xml"/>
  <Override PartName="/ppt/media/image5.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83" r:id="rId4"/>
    <p:sldId id="257" r:id="rId5"/>
    <p:sldId id="272" r:id="rId6"/>
    <p:sldId id="269" r:id="rId7"/>
    <p:sldId id="273" r:id="rId8"/>
    <p:sldId id="259" r:id="rId9"/>
    <p:sldId id="274" r:id="rId10"/>
    <p:sldId id="260" r:id="rId11"/>
    <p:sldId id="275" r:id="rId12"/>
    <p:sldId id="261" r:id="rId13"/>
    <p:sldId id="276" r:id="rId14"/>
    <p:sldId id="262" r:id="rId15"/>
    <p:sldId id="277" r:id="rId16"/>
    <p:sldId id="263" r:id="rId17"/>
    <p:sldId id="278" r:id="rId18"/>
    <p:sldId id="264" r:id="rId19"/>
    <p:sldId id="279" r:id="rId20"/>
    <p:sldId id="265" r:id="rId21"/>
    <p:sldId id="280" r:id="rId22"/>
    <p:sldId id="266" r:id="rId23"/>
    <p:sldId id="281" r:id="rId24"/>
    <p:sldId id="267" r:id="rId25"/>
    <p:sldId id="282" r:id="rId2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6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12/01/2026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2452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12/01/2026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223836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12/01/2026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0757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12/01/2026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4034348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0BB5BB2-5467-4642-A09B-5BFA0DA40E46}" type="datetimeFigureOut">
              <a:rPr lang="fr-FR" smtClean="0"/>
              <a:t>12/01/2026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724605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0BB5BB2-5467-4642-A09B-5BFA0DA40E46}" type="datetimeFigureOut">
              <a:rPr lang="fr-FR" smtClean="0"/>
              <a:t>12/01/2026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64030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0BB5BB2-5467-4642-A09B-5BFA0DA40E46}" type="datetimeFigureOut">
              <a:rPr lang="fr-FR" smtClean="0"/>
              <a:t>12/01/2026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96237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0BB5BB2-5467-4642-A09B-5BFA0DA40E46}" type="datetimeFigureOut">
              <a:rPr lang="fr-FR" smtClean="0"/>
              <a:t>12/01/2026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59937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B5BB2-5467-4642-A09B-5BFA0DA40E46}" type="datetimeFigureOut">
              <a:rPr lang="fr-FR" smtClean="0"/>
              <a:t>12/01/2026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998869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12/01/2026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73173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12/01/2026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72302498"/>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0BB5BB2-5467-4642-A09B-5BFA0DA40E46}" type="datetimeFigureOut">
              <a:rPr lang="fr-FR" smtClean="0"/>
              <a:t>12/01/2026</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53FD9C6-D709-4E8B-826B-FA50D64E0065}" type="slidenum">
              <a:rPr lang="fr-FR" smtClean="0"/>
              <a:t>‹N°›</a:t>
            </a:fld>
            <a:endParaRPr lang="fr-FR"/>
          </a:p>
        </p:txBody>
      </p:sp>
    </p:spTree>
    <p:extLst>
      <p:ext uri="{BB962C8B-B14F-4D97-AF65-F5344CB8AC3E}">
        <p14:creationId xmlns:p14="http://schemas.microsoft.com/office/powerpoint/2010/main" val="1896734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4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 Id="rId3" Type="http://schemas.openxmlformats.org/officeDocument/2006/relationships/image" Target="../media/image4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 Id="rId3" Type="http://schemas.openxmlformats.org/officeDocument/2006/relationships/image" Target="../media/image5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5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 Id="rId3" Type="http://schemas.openxmlformats.org/officeDocument/2006/relationships/image" Target="../media/image5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58.png"/><Relationship Id="rId5" Type="http://schemas.openxmlformats.org/officeDocument/2006/relationships/image" Target="../media/image59.png"/><Relationship Id="rId6" Type="http://schemas.openxmlformats.org/officeDocument/2006/relationships/image" Target="../media/image60.png"/><Relationship Id="rId7" Type="http://schemas.openxmlformats.org/officeDocument/2006/relationships/image" Target="../media/image6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 Id="rId3" Type="http://schemas.openxmlformats.org/officeDocument/2006/relationships/image" Target="../media/image6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png"/><Relationship Id="rId3" Type="http://schemas.openxmlformats.org/officeDocument/2006/relationships/image" Target="../media/image6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37B70A-1670-4A8E-93FC-8C8FBA14D43C}"/>
              </a:ext>
            </a:extLst>
          </p:cNvPr>
          <p:cNvSpPr txBox="1"/>
          <p:nvPr/>
        </p:nvSpPr>
        <p:spPr>
          <a:xfrm>
            <a:off x="1354540" y="3683758"/>
            <a:ext cx="4148920" cy="1569660"/>
          </a:xfrm>
          <a:prstGeom prst="rect">
            <a:avLst/>
          </a:prstGeom>
          <a:noFill/>
        </p:spPr>
        <p:txBody>
          <a:bodyPr wrap="square" rtlCol="0">
            <a:spAutoFit/>
          </a:bodyPr>
          <a:lstStyle/>
          <a:p>
            <a:pPr algn="ctr"/>
            <a:r>
              <a:rPr lang="fr-FR" sz="2400" dirty="0"/>
              <a:t>Outil Conjoncturel </a:t>
            </a:r>
          </a:p>
          <a:p>
            <a:pPr algn="ctr"/>
            <a:r>
              <a:rPr lang="fr-FR" sz="2400" dirty="0"/>
              <a:t>- </a:t>
            </a:r>
          </a:p>
          <a:p>
            <a:pPr algn="ctr"/>
            <a:r>
              <a:rPr lang="fr-FR" sz="2400" dirty="0"/>
              <a:t>Situation de la première mise marché au niveau national</a:t>
            </a:r>
          </a:p>
        </p:txBody>
      </p:sp>
    </p:spTree>
    <p:extLst>
      <p:ext uri="{BB962C8B-B14F-4D97-AF65-F5344CB8AC3E}">
        <p14:creationId xmlns:p14="http://schemas.microsoft.com/office/powerpoint/2010/main" val="1908266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BA57063-CA25-467E-A8CE-234DF099922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2C8AE0D1-806D-4CDE-AA93-613F56910594}"/>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1_Merlu.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1_Merlu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1_Merlu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1_Merlu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Merlu</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du merlu est supérieur à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4097074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414E57A-6ACB-4D46-8F03-A4D795DDCF6A}"/>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8E31464A-EFE5-4376-929C-11F0CB9E5474}"/>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84A73BB7-A012-4C9B-B922-A13735410F2F}"/>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HKE.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merlu, l’instabilité des prix pour le mois de janvier 2026 est moins importante que celle observée en janvier de 2021 à 2025, ce qui signifie que le risque prix des producteurs a diminué. Parallèlement, l’instabilité des volumes est un peu moins important, ce qui signifie que le risque d’approvisionnement des acheteurs a légèrement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merlu, en janvier 2026 comparé aux mois de janvier de 2021 à 2025, le nombre d’acheteurs est similaire, le nombre de transactions est un peu moins important. De plus, la concurrence a fortement augmenté, ce qui signifie que le pouvoir de marché des gros acheteurs a fortement diminué.</a:t>
            </a:r>
          </a:p>
        </p:txBody>
      </p:sp>
      <p:pic>
        <p:nvPicPr>
          <p:cNvPr id="10" name="Picture 9" descr="Caractéristiques_intensité_HKE.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Merlu</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3343793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360E9C76-A4DF-412C-B8D3-534D02B4AFC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D4BE7472-FFD3-4794-8F74-40E5DF9C4869}"/>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1_Bar.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1_Bar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1_Bar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1_Bar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Bar</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du bar est supérieur à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52363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C8A6796-88B3-4D87-805F-69BCF16739FB}"/>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10B5589E-D6F0-42F2-A6DF-6705796595CD}"/>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365756B2-C1F5-4412-9E3E-83736BEA4EE9}"/>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BSS.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bar, l’instabilité des prix pour le mois de janvier 2026 est plus importante que celle observée en janvier de 2021 à 2025, ce qui signifie que le risque prix des producteurs a augmenté. Parallèlement, l’instabilité des volumes est similaire, ce qui signifie que le risque d’approvisionnement des acheteurs est inchangé.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bar, en janvier 2026 comparé aux mois de janvier de 2021 à 2025, le nombre d’acheteurs est similaire, le nombre de transactions est similaire. De plus, la concurrence a légèrement augmenté, ce qui signifie que le pouvoir de marché des gros acheteurs a légèrement diminué.</a:t>
            </a:r>
          </a:p>
        </p:txBody>
      </p:sp>
      <p:pic>
        <p:nvPicPr>
          <p:cNvPr id="10" name="Picture 9" descr="Caractéristiques_intensité_BSS.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Bar</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692226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7C59D59-F4AE-4053-A471-05E82338229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15DA6E22-E891-4C17-8DC3-797FEE8DC91A}"/>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1_Baudroi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1_Baudroi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1_Baudroi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1_Baudroi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Baudroie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la baudroie est proche de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435883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DA3CFEB-9667-4AC8-973D-A18F31EC23CD}"/>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4E997F0A-9632-4491-89C4-601721A85AC9}"/>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283BB0B6-86DB-4247-9E4E-960DF89DA5C6}"/>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MNZ.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baudroie, l’instabilité des prix pour le mois de janvier 2026 est un peu moins importante que celle observée en janvier de 2021 à 2025, ce qui signifie que le risque prix des producteurs a légèrement diminué. Parallèlement, l’instabilité des volumes est un peu moins important, ce qui signifie que le risque d’approvisionnement des acheteurs a légèrement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baudroie, en janvier 2026 comparé aux mois de janvier de 2021 à 2025, le nombre d’acheteurs est un peu moins important, le nombre de transactions est moins important. De plus, la concurrence a augmenté, ce qui signifie que le pouvoir de marché des gros acheteurs a diminué.</a:t>
            </a:r>
          </a:p>
        </p:txBody>
      </p:sp>
      <p:pic>
        <p:nvPicPr>
          <p:cNvPr id="10" name="Picture 9" descr="Caractéristiques_intensité_MNZ.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Baudroie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1690294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226454A7-0139-4A87-8379-85887DE18AA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3B5E6A6E-178F-4E96-A468-7EEC4722F79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1_Seich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1_Seich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1_Seich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1_Seich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Seiche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la seiche est proche de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proche de celui de la moyenne nationale.</a:t>
            </a:r>
          </a:p>
        </p:txBody>
      </p:sp>
    </p:spTree>
    <p:extLst>
      <p:ext uri="{BB962C8B-B14F-4D97-AF65-F5344CB8AC3E}">
        <p14:creationId xmlns:p14="http://schemas.microsoft.com/office/powerpoint/2010/main" val="1436471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AE8C2AA-24DD-4E3F-B6A7-CC1AA75C5133}"/>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20DD78EB-4189-436F-B1F3-F1C9721E727E}"/>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C2BD103F-3004-46D7-9DC7-58F2F041A3DC}"/>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CTC.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seiche, l’instabilité des prix pour le mois de janvier 2026 est un peu moins importante que celle observée en janvier de 2021 à 2025, ce qui signifie que le risque prix des producteurs a légèrement diminué. Parallèlement, l’instabilité des volumes est moins important, ce qui signifie que le risque d’approvisionnement des acheteurs a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seiche, en janvier 2026 comparé aux mois de janvier de 2021 à 2025, le nombre d’acheteurs est un peu plus important, le nombre de transactions est similaire. De plus, la concurrence a légèrement diminué, ce qui signifie que le pouvoir de marché des gros acheteurs a légèrement augmenté.</a:t>
            </a:r>
          </a:p>
        </p:txBody>
      </p:sp>
      <p:pic>
        <p:nvPicPr>
          <p:cNvPr id="10" name="Picture 9" descr="Caractéristiques_intensité_CTC.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Seiche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4212650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9FF87E6B-A128-4970-A055-C582F7375736}"/>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2F19B568-DB9D-471C-98A4-C6CF63493962}"/>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1_Pieuvr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1_Pieuvr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1_Pieuvr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1_Pieuvr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Pieuvre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la pieuvre est supérieur à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753801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4AED260-1C2F-4FFE-8650-414CA0798AC6}"/>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02A547CA-382E-4B8E-B330-6E38F2662F0A}"/>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BCF2FA9C-EDCD-48C1-B20B-C9AE583809F1}"/>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OCC.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pieuvre, l’instabilité des prix pour le mois de janvier 2026 est moins importante que celle observée en janvier de 2021 à 2025, ce qui signifie que le risque prix des producteurs a diminué. Parallèlement, l’instabilité des volumes est un peu plus important, ce qui signifie que le risque d’approvisionnement des acheteurs a légèrement augmenté.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pieuvre, en janvier 2026 comparé aux mois de janvier de 2021 à 2025, le nombre d’acheteurs est plus important, le nombre de transactions est un peu plus important. De plus, la concurrence a légèrement diminué, ce qui signifie que le pouvoir de marché des gros acheteurs a légèrement augmenté.</a:t>
            </a:r>
          </a:p>
        </p:txBody>
      </p:sp>
      <p:pic>
        <p:nvPicPr>
          <p:cNvPr id="10" name="Picture 9" descr="Caractéristiques_intensité_OCC.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Pieuvre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3110105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593BC93-CE89-422B-B650-126C16374BBE}"/>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2" name="TextBox 11">
            <a:extLst>
              <a:ext uri="{FF2B5EF4-FFF2-40B4-BE49-F238E27FC236}">
                <a16:creationId xmlns:a16="http://schemas.microsoft.com/office/drawing/2014/main" id="{1153EC8A-C302-4B34-8955-59F2134883D8}"/>
              </a:ext>
            </a:extLst>
          </p:cNvPr>
          <p:cNvSpPr txBox="1"/>
          <p:nvPr/>
        </p:nvSpPr>
        <p:spPr bwMode="auto">
          <a:xfrm>
            <a:off x="42870" y="-284399"/>
            <a:ext cx="6772261" cy="706635"/>
          </a:xfrm>
          <a:prstGeom prst="rect">
            <a:avLst/>
          </a:prstGeom>
          <a:noFill/>
        </p:spPr>
        <p:txBody>
          <a:bodyPr wrap="square">
            <a:spAutoFit/>
          </a:bodyPr>
          <a:lstStyle/>
          <a:p>
            <a:pPr>
              <a:defRPr/>
            </a:pPr>
            <a:endParaRPr sz="1777" dirty="0"/>
          </a:p>
          <a:p>
            <a:pPr algn="ctr">
              <a:defRPr sz="2250"/>
            </a:pPr>
            <a:r>
              <a:rPr lang="fr-FR" sz="2222" dirty="0"/>
              <a:t>Synthèse</a:t>
            </a:r>
            <a:endParaRPr sz="2222" dirty="0"/>
          </a:p>
        </p:txBody>
      </p:sp>
      <p:pic>
        <p:nvPicPr>
          <p:cNvPr id="4" name="Image 3">
            <a:extLst>
              <a:ext uri="{FF2B5EF4-FFF2-40B4-BE49-F238E27FC236}">
                <a16:creationId xmlns:a16="http://schemas.microsoft.com/office/drawing/2014/main" id="{1BBC27AD-1EA1-458C-9CC9-43C5F30F9EE2}"/>
              </a:ext>
            </a:extLst>
          </p:cNvPr>
          <p:cNvPicPr>
            <a:picLocks noChangeAspect="1"/>
          </p:cNvPicPr>
          <p:nvPr/>
        </p:nvPicPr>
        <p:blipFill>
          <a:blip r:embed="rId2"/>
          <a:stretch>
            <a:fillRect/>
          </a:stretch>
        </p:blipFill>
        <p:spPr bwMode="auto">
          <a:xfrm>
            <a:off x="4759200" y="8683200"/>
            <a:ext cx="2055342" cy="1102740"/>
          </a:xfrm>
          <a:prstGeom prst="rect">
            <a:avLst/>
          </a:prstGeom>
        </p:spPr>
      </p:pic>
      <p:sp>
        <p:nvSpPr>
          <p:cNvPr id="5" name="Rectangle 4">
            <a:extLst>
              <a:ext uri="{FF2B5EF4-FFF2-40B4-BE49-F238E27FC236}">
                <a16:creationId xmlns:a16="http://schemas.microsoft.com/office/drawing/2014/main" id="{72ACFF33-A1E9-4553-BC78-69FA09B98D46}"/>
              </a:ext>
            </a:extLst>
          </p:cNvPr>
          <p:cNvSpPr/>
          <p:nvPr/>
        </p:nvSpPr>
        <p:spPr>
          <a:xfrm>
            <a:off x="414887" y="706635"/>
            <a:ext cx="6192000" cy="18158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6" name="ZoneTexte 7">
            <a:extLst>
              <a:ext uri="{FF2B5EF4-FFF2-40B4-BE49-F238E27FC236}">
                <a16:creationId xmlns:a16="http://schemas.microsoft.com/office/drawing/2014/main" id="{D527B190-523F-4C5F-BD9E-E938B55BD2A9}"/>
              </a:ext>
            </a:extLst>
          </p:cNvPr>
          <p:cNvSpPr txBox="1"/>
          <p:nvPr/>
        </p:nvSpPr>
        <p:spPr>
          <a:xfrm>
            <a:off x="469478" y="706635"/>
            <a:ext cx="6192000" cy="206210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600" dirty="0"/>
              <a:t>En plus de la moyenne, l’indice tient compte de deux éléments:</a:t>
            </a:r>
          </a:p>
          <a:p>
            <a:endParaRPr lang="fr-FR" sz="1600" dirty="0"/>
          </a:p>
          <a:p>
            <a:pPr marL="285750" indent="-285750">
              <a:buFontTx/>
              <a:buChar char="-"/>
            </a:pPr>
            <a:r>
              <a:rPr lang="fr-FR" sz="1600" dirty="0"/>
              <a:t>Effet de composition : l’indice tient compte des volumes échangés et de la modification de la composition des espèces vendues dans le temps </a:t>
            </a:r>
          </a:p>
          <a:p>
            <a:pPr marL="285750" indent="-285750">
              <a:buFontTx/>
              <a:buChar char="-"/>
            </a:pPr>
            <a:r>
              <a:rPr lang="fr-FR" sz="1600" dirty="0"/>
              <a:t>Saisonnalité : l’indice doit tenir compte de la forte saisonnalité des produits de la mer</a:t>
            </a:r>
          </a:p>
          <a:p>
            <a:r>
              <a:rPr lang="fr-FR" sz="1600" dirty="0"/>
              <a:t> </a:t>
            </a:r>
          </a:p>
        </p:txBody>
      </p:sp>
      <p:sp>
        <p:nvSpPr>
          <p:cNvPr id="7" name="TextBox 6"/>
          <p:cNvSpPr txBox="1"/>
          <p:nvPr/>
        </p:nvSpPr>
        <p:spPr>
          <a:xfrm>
            <a:off x="334800" y="3225600"/>
            <a:ext cx="6192000" cy="522000"/>
          </a:xfrm>
          <a:prstGeom prst="rect">
            <a:avLst/>
          </a:prstGeom>
          <a:noFill/>
        </p:spPr>
        <p:txBody>
          <a:bodyPr wrap="square">
            <a:spAutoFit/>
          </a:bodyPr>
          <a:lstStyle/>
          <a:p>
            <a:pPr>
              <a:defRPr sz="1700"/>
            </a:pPr>
            <a:r>
              <a:t>Comparaison de l’indice de ventes en valeur à la fin du mois de Janvier 2026, par rapport à celui de la période de référence (2021) selon les strates</a:t>
            </a:r>
          </a:p>
        </p:txBody>
      </p:sp>
      <p:pic>
        <p:nvPicPr>
          <p:cNvPr id="8" name="Picture 7" descr="table_stylized.png"/>
          <p:cNvPicPr>
            <a:picLocks noChangeAspect="1"/>
          </p:cNvPicPr>
          <p:nvPr/>
        </p:nvPicPr>
        <p:blipFill>
          <a:blip r:embed="rId3"/>
          <a:stretch>
            <a:fillRect/>
          </a:stretch>
        </p:blipFill>
        <p:spPr>
          <a:xfrm>
            <a:off x="183600" y="4323600"/>
            <a:ext cx="6480000" cy="3286800"/>
          </a:xfrm>
          <a:prstGeom prst="rect">
            <a:avLst/>
          </a:prstGeom>
        </p:spPr>
      </p:pic>
    </p:spTree>
    <p:extLst>
      <p:ext uri="{BB962C8B-B14F-4D97-AF65-F5344CB8AC3E}">
        <p14:creationId xmlns:p14="http://schemas.microsoft.com/office/powerpoint/2010/main" val="3617958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A2698068-BB98-4056-938C-E7764A19F62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3D10E882-01A8-4029-ADF9-405C993C0CC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1_Rouget de roch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1_Rouget de roch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1_Rouget de roch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1_Rouget de roch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Rouget de roche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du rouget de roche est supérieur à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485824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83BD85A-6CB9-46CA-AECB-254A8A2D2FE6}"/>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4EF4C894-B17C-4B02-9BF5-DEAD9F082638}"/>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E5076EB0-7E0C-4D72-BDC1-E6F98F0BB0E9}"/>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MUR.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rouget de roche, l’instabilité des prix pour le mois de janvier 2026 est similaire que celle observée en janvier de 2021 à 2025, ce qui signifie que le risque prix des producteurs est inchangé. Parallèlement, l’instabilité des volumes est plus important, ce qui signifie que le risque d’approvisionnement des acheteurs a augmenté.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rouget de roche, en janvier 2026 comparé aux mois de janvier de 2021 à 2025, le nombre d’acheteurs est similaire, le nombre de transactions est moins important. De plus, la concurrence a légèrement diminué, ce qui signifie que le pouvoir de marché des gros acheteurs a légèrement augmenté.</a:t>
            </a:r>
          </a:p>
        </p:txBody>
      </p:sp>
      <p:pic>
        <p:nvPicPr>
          <p:cNvPr id="10" name="Picture 9" descr="Caractéristiques_intensité_MUR.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Rouget de roche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1296990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352123F7-536C-4C82-981F-77E36B7F3ED6}"/>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1_Lieu jaun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1_Lieu jaun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1_Lieu jaun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1_Lieu jaun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Lieu jaune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du lieu jaune est supérieur à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334357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28DC5A2-5458-4EFE-BAE8-FB35F3E3191A}"/>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D14D8F56-DB2E-4617-9F10-5104A4C2F1C5}"/>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5607BF79-27D3-44EF-B924-8C0349ABE25A}"/>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POL.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lieu jaune, l’instabilité des prix pour le mois de janvier 2026 est un peu plus importante que celle observée en janvier de 2021 à 2025, ce qui signifie que le risque prix des producteurs a légèrement augmenté. Parallèlement, l’instabilité des volumes est beaucoup plus important, ce qui signifie que le risque d’approvisionnement des acheteurs a fortement augmenté.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lieu jaune, en janvier 2026 comparé aux mois de janvier de 2021 à 2025, le nombre d’acheteurs est un peu moins important, le nombre de transactions est moins important. De plus, la concurrence a légèrement augmenté, ce qui signifie que le pouvoir de marché des gros acheteurs a légèrement diminué.</a:t>
            </a:r>
          </a:p>
        </p:txBody>
      </p:sp>
      <p:pic>
        <p:nvPicPr>
          <p:cNvPr id="10" name="Picture 9" descr="Caractéristiques_intensité_POL.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Lieu jaune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2610255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D676CECD-C306-4A6B-B5F4-8DC9DFE5E0C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0351429D-05E2-4D7B-BF94-FEB4F7C2D2FB}"/>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1_Cardine franch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1_Cardine franch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1_Cardine franch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1_Cardine franch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Cardine franche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la cardine franche est inférieur à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047277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D56C9FC-1019-449C-8A46-C31EEA1EDE3F}"/>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08532BA0-DFA2-4E52-8E25-1BE983C67686}"/>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277CBD58-B803-4FEE-A02D-A4803AA13193}"/>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MEG.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cardine franche, l’instabilité des prix pour le mois de janvier 2026 est similaire que celle observée en janvier de 2021 à 2025, ce qui signifie que le risque prix des producteurs est inchangé. Parallèlement, l’instabilité des volumes est moins important, ce qui signifie que le risque d’approvisionnement des acheteurs a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cardine franche, en janvier 2026 comparé aux mois de janvier de 2021 à 2025, le nombre d’acheteurs est un peu moins important, le nombre de transactions est moins important. De plus, la concurrence a légèrement diminué, ce qui signifie que le pouvoir de marché des gros acheteurs a légèrement augmenté.</a:t>
            </a:r>
          </a:p>
        </p:txBody>
      </p:sp>
      <p:pic>
        <p:nvPicPr>
          <p:cNvPr id="10" name="Picture 9" descr="Caractéristiques_intensité_MEG.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Cardine franche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2111331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41659"/>
          </a:xfrm>
          <a:prstGeom prst="rect">
            <a:avLst/>
          </a:prstGeom>
          <a:solidFill>
            <a:schemeClr val="tx2">
              <a:lumMod val="20000"/>
              <a:lumOff val="80000"/>
            </a:schemeClr>
          </a:solidFill>
        </p:spPr>
        <p:txBody>
          <a:bodyPr wrap="square" rtlCol="0">
            <a:spAutoFit/>
          </a:bodyPr>
          <a:lstStyle/>
          <a:p>
            <a:pPr algn="ctr"/>
            <a:r>
              <a:rPr lang="fr-FR" sz="2270" dirty="0"/>
              <a:t>Interprétation des indicateurs de marché</a:t>
            </a:r>
          </a:p>
        </p:txBody>
      </p:sp>
      <p:sp>
        <p:nvSpPr>
          <p:cNvPr id="2" name="ZoneTexte 1">
            <a:extLst>
              <a:ext uri="{FF2B5EF4-FFF2-40B4-BE49-F238E27FC236}">
                <a16:creationId xmlns:a16="http://schemas.microsoft.com/office/drawing/2014/main" id="{109CD248-805E-4313-A5BC-A2FF5B1822DE}"/>
              </a:ext>
            </a:extLst>
          </p:cNvPr>
          <p:cNvSpPr txBox="1"/>
          <p:nvPr/>
        </p:nvSpPr>
        <p:spPr>
          <a:xfrm>
            <a:off x="395785" y="955343"/>
            <a:ext cx="2838734" cy="369332"/>
          </a:xfrm>
          <a:prstGeom prst="rect">
            <a:avLst/>
          </a:prstGeom>
          <a:noFill/>
        </p:spPr>
        <p:txBody>
          <a:bodyPr wrap="square" rtlCol="0">
            <a:spAutoFit/>
          </a:bodyPr>
          <a:lstStyle/>
          <a:p>
            <a:r>
              <a:rPr lang="fr-FR" u="sng" dirty="0"/>
              <a:t>Instabilité prix : </a:t>
            </a:r>
          </a:p>
        </p:txBody>
      </p:sp>
      <p:sp>
        <p:nvSpPr>
          <p:cNvPr id="5" name="ZoneTexte 4">
            <a:extLst>
              <a:ext uri="{FF2B5EF4-FFF2-40B4-BE49-F238E27FC236}">
                <a16:creationId xmlns:a16="http://schemas.microsoft.com/office/drawing/2014/main" id="{3AFAF57F-9CD3-4F0C-8E0D-272F0116AA31}"/>
              </a:ext>
            </a:extLst>
          </p:cNvPr>
          <p:cNvSpPr txBox="1"/>
          <p:nvPr/>
        </p:nvSpPr>
        <p:spPr>
          <a:xfrm>
            <a:off x="143302" y="1396331"/>
            <a:ext cx="6571398" cy="2784865"/>
          </a:xfrm>
          <a:prstGeom prst="rect">
            <a:avLst/>
          </a:prstGeom>
          <a:noFill/>
        </p:spPr>
        <p:txBody>
          <a:bodyPr wrap="square" rtlCol="0">
            <a:spAutoFit/>
          </a:bodyPr>
          <a:lstStyle/>
          <a:p>
            <a:pPr algn="just">
              <a:lnSpc>
                <a:spcPct val="107000"/>
              </a:lnSpc>
              <a:spcAft>
                <a:spcPts val="800"/>
              </a:spcAft>
            </a:pP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Instabilité des prix pour les producteurs =&gt; incertitude supplémentaire</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Exemple pour comprendre l’instabilité sur les prix (volatilité) :</a:t>
            </a: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Sur un marché ouvert le lundi et le mardi, le prix moyen est le lundi de 5 € et le mardi de 15 €. La semaine suivante, le prix moyen est de 10 € le lundi et le mardi. La moyenne par semaine est la même (10 €) mais la volatilité (5 €) est plus importante la première semaine. Dans l’ensemble, cette instabilité peut engendrer une incertitude pour le producteur sur son chiffre d’affaires (qui sera plus faible s’il vend principalement le lundi de la première semaine).</a:t>
            </a:r>
            <a:r>
              <a:rPr lang="fr-FR" sz="1600" strike="sng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7" name="ZoneTexte 6">
            <a:extLst>
              <a:ext uri="{FF2B5EF4-FFF2-40B4-BE49-F238E27FC236}">
                <a16:creationId xmlns:a16="http://schemas.microsoft.com/office/drawing/2014/main" id="{8C48888F-AB07-4495-A5B4-DADF8634AEE6}"/>
              </a:ext>
            </a:extLst>
          </p:cNvPr>
          <p:cNvSpPr txBox="1"/>
          <p:nvPr/>
        </p:nvSpPr>
        <p:spPr>
          <a:xfrm>
            <a:off x="269543" y="4192433"/>
            <a:ext cx="2838734" cy="369332"/>
          </a:xfrm>
          <a:prstGeom prst="rect">
            <a:avLst/>
          </a:prstGeom>
          <a:noFill/>
        </p:spPr>
        <p:txBody>
          <a:bodyPr wrap="square" rtlCol="0">
            <a:spAutoFit/>
          </a:bodyPr>
          <a:lstStyle/>
          <a:p>
            <a:r>
              <a:rPr lang="fr-FR" u="sng" dirty="0"/>
              <a:t>Instabilité volume : </a:t>
            </a:r>
          </a:p>
        </p:txBody>
      </p:sp>
      <p:sp>
        <p:nvSpPr>
          <p:cNvPr id="8" name="ZoneTexte 7">
            <a:extLst>
              <a:ext uri="{FF2B5EF4-FFF2-40B4-BE49-F238E27FC236}">
                <a16:creationId xmlns:a16="http://schemas.microsoft.com/office/drawing/2014/main" id="{1B3DD3C2-6BDF-45BE-ACFD-B586B2A3826D}"/>
              </a:ext>
            </a:extLst>
          </p:cNvPr>
          <p:cNvSpPr txBox="1"/>
          <p:nvPr/>
        </p:nvSpPr>
        <p:spPr>
          <a:xfrm>
            <a:off x="143301" y="4589470"/>
            <a:ext cx="6571398" cy="3048335"/>
          </a:xfrm>
          <a:prstGeom prst="rect">
            <a:avLst/>
          </a:prstGeom>
          <a:noFill/>
        </p:spPr>
        <p:txBody>
          <a:bodyPr wrap="square" rtlCol="0">
            <a:spAutoFit/>
          </a:bodyPr>
          <a:lstStyle/>
          <a:p>
            <a:pPr algn="just">
              <a:lnSpc>
                <a:spcPct val="107000"/>
              </a:lnSpc>
              <a:spcAft>
                <a:spcPts val="800"/>
              </a:spcAft>
            </a:pP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Instabilité des volumes pour les acheteurs =&gt; incertitude supplémentaire</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Exemple pour comprendre l’instabilité sur les volumes (volatilité) :</a:t>
            </a: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Sur un marché ouvert le lundi et le mardi, la quantité moyenne est le lundi de 5 kg et le mardi de 10 kg. La semaine suivante, la quantité moyenne est de 10 kg le lundi et le mardi. La moyenne par semaine est la même (10 kg) mais la volatilité (5 kg) est plus importante la première semaine. Dans l’ensemble, cette instabilité peut engendrer une incertitude pour l’acheteur sur son volume (qui sera plus faible s’il achète principalement le lundi de la première semaine).</a:t>
            </a:r>
            <a:r>
              <a:rPr lang="fr-FR" sz="1600" strike="sng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9" name="ZoneTexte 8">
            <a:extLst>
              <a:ext uri="{FF2B5EF4-FFF2-40B4-BE49-F238E27FC236}">
                <a16:creationId xmlns:a16="http://schemas.microsoft.com/office/drawing/2014/main" id="{123110B6-6F5C-4180-8B99-EDE3F31F1E4D}"/>
              </a:ext>
            </a:extLst>
          </p:cNvPr>
          <p:cNvSpPr txBox="1"/>
          <p:nvPr/>
        </p:nvSpPr>
        <p:spPr>
          <a:xfrm>
            <a:off x="395785" y="7704405"/>
            <a:ext cx="2838734" cy="369332"/>
          </a:xfrm>
          <a:prstGeom prst="rect">
            <a:avLst/>
          </a:prstGeom>
          <a:noFill/>
        </p:spPr>
        <p:txBody>
          <a:bodyPr wrap="square" rtlCol="0">
            <a:spAutoFit/>
          </a:bodyPr>
          <a:lstStyle/>
          <a:p>
            <a:r>
              <a:rPr lang="fr-FR" u="sng" dirty="0"/>
              <a:t>Degré de concurrence: </a:t>
            </a:r>
          </a:p>
        </p:txBody>
      </p:sp>
      <p:sp>
        <p:nvSpPr>
          <p:cNvPr id="10" name="ZoneTexte 9">
            <a:extLst>
              <a:ext uri="{FF2B5EF4-FFF2-40B4-BE49-F238E27FC236}">
                <a16:creationId xmlns:a16="http://schemas.microsoft.com/office/drawing/2014/main" id="{9CE7882E-5A63-4F3B-8E29-5CDE0C5DDEE2}"/>
              </a:ext>
            </a:extLst>
          </p:cNvPr>
          <p:cNvSpPr txBox="1"/>
          <p:nvPr/>
        </p:nvSpPr>
        <p:spPr>
          <a:xfrm>
            <a:off x="143301" y="8147451"/>
            <a:ext cx="6571398" cy="1107996"/>
          </a:xfrm>
          <a:prstGeom prst="rect">
            <a:avLst/>
          </a:prstGeom>
          <a:noFill/>
        </p:spPr>
        <p:txBody>
          <a:bodyPr wrap="square" rtlCol="0">
            <a:spAutoFit/>
          </a:bodyPr>
          <a:lstStyle/>
          <a:p>
            <a:r>
              <a:rPr lang="fr-FR" sz="1600" dirty="0">
                <a:effectLst/>
                <a:latin typeface="Calibri" panose="020F0502020204030204" pitchFamily="34" charset="0"/>
                <a:ea typeface="Times New Roman" panose="02020603050405020304" pitchFamily="18" charset="0"/>
                <a:cs typeface="Times New Roman" panose="02020603050405020304" pitchFamily="18" charset="0"/>
              </a:rPr>
              <a:t>Le degré de concurrence permet de savoir si un marché est concentré sur un petit nombre d’acheteurs qui disposent de parts de marché élevées. Plus cet indicateur s’élève, plus le marché est concurrentiel. </a:t>
            </a:r>
          </a:p>
          <a:p>
            <a:endParaRPr lang="fr-FR" dirty="0"/>
          </a:p>
        </p:txBody>
      </p:sp>
    </p:spTree>
    <p:extLst>
      <p:ext uri="{BB962C8B-B14F-4D97-AF65-F5344CB8AC3E}">
        <p14:creationId xmlns:p14="http://schemas.microsoft.com/office/powerpoint/2010/main" val="166695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41659"/>
          </a:xfrm>
          <a:prstGeom prst="rect">
            <a:avLst/>
          </a:prstGeom>
          <a:solidFill>
            <a:schemeClr val="tx2">
              <a:lumMod val="20000"/>
              <a:lumOff val="80000"/>
            </a:schemeClr>
          </a:solidFill>
        </p:spPr>
        <p:txBody>
          <a:bodyPr wrap="square" rtlCol="0">
            <a:spAutoFit/>
          </a:bodyPr>
          <a:lstStyle/>
          <a:p>
            <a:pPr algn="ctr"/>
            <a:r>
              <a:rPr lang="fr-FR" sz="2270" dirty="0"/>
              <a:t>National</a:t>
            </a:r>
          </a:p>
        </p:txBody>
      </p:sp>
      <p:sp>
        <p:nvSpPr>
          <p:cNvPr id="4" name="Rectangle 3">
            <a:extLst>
              <a:ext uri="{FF2B5EF4-FFF2-40B4-BE49-F238E27FC236}">
                <a16:creationId xmlns:a16="http://schemas.microsoft.com/office/drawing/2014/main" id="{F1FF241E-7B84-4EB0-BC90-4AC0F611B4CA}"/>
              </a:ext>
            </a:extLst>
          </p:cNvPr>
          <p:cNvSpPr/>
          <p:nvPr/>
        </p:nvSpPr>
        <p:spPr>
          <a:xfrm>
            <a:off x="395785" y="4953000"/>
            <a:ext cx="6005015" cy="223937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chemeClr val="tx1"/>
                </a:solidFill>
              </a:ln>
              <a:solidFill>
                <a:schemeClr val="tx1"/>
              </a:solidFill>
            </a:endParaRPr>
          </a:p>
        </p:txBody>
      </p:sp>
      <p:pic>
        <p:nvPicPr>
          <p:cNvPr id="6" name="Image 5">
            <a:extLst>
              <a:ext uri="{FF2B5EF4-FFF2-40B4-BE49-F238E27FC236}">
                <a16:creationId xmlns:a16="http://schemas.microsoft.com/office/drawing/2014/main" id="{DE21A86F-87D2-4CED-8EC4-8D1F0CFDE35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03446" y="7912285"/>
            <a:ext cx="3260140" cy="1404368"/>
          </a:xfrm>
          <a:prstGeom prst="rect">
            <a:avLst/>
          </a:prstGeom>
        </p:spPr>
      </p:pic>
      <p:pic>
        <p:nvPicPr>
          <p:cNvPr id="7" name="Picture 6" descr="Resultat 2026_01_France.png"/>
          <p:cNvPicPr>
            <a:picLocks noChangeAspect="1"/>
          </p:cNvPicPr>
          <p:nvPr/>
        </p:nvPicPr>
        <p:blipFill>
          <a:blip r:embed="rId4"/>
          <a:srcRect t="12000" b="5000" r="5000"/>
          <a:stretch>
            <a:fillRect/>
          </a:stretch>
        </p:blipFill>
        <p:spPr>
          <a:xfrm>
            <a:off x="295200" y="1130400"/>
            <a:ext cx="6271200" cy="3420000"/>
          </a:xfrm>
          <a:prstGeom prst="rect">
            <a:avLst/>
          </a:prstGeom>
        </p:spPr>
      </p:pic>
      <p:sp>
        <p:nvSpPr>
          <p:cNvPr id="8" name="TextBox 7"/>
          <p:cNvSpPr txBox="1"/>
          <p:nvPr/>
        </p:nvSpPr>
        <p:spPr>
          <a:xfrm>
            <a:off x="396000" y="4989600"/>
            <a:ext cx="6004800" cy="900000"/>
          </a:xfrm>
          <a:prstGeom prst="rect">
            <a:avLst/>
          </a:prstGeom>
          <a:noFill/>
        </p:spPr>
        <p:txBody>
          <a:bodyPr wrap="square">
            <a:spAutoFit/>
          </a:bodyPr>
          <a:lstStyle/>
          <a:p>
            <a:pPr>
              <a:defRPr sz="1700"/>
            </a:pPr>
            <a:r>
              <a:t>• À la fin du mois de janvier 2026, l’indice national de ventes en valeur est supérieur à celui de la période de référence (2021).</a:t>
            </a:r>
          </a:p>
        </p:txBody>
      </p:sp>
      <p:sp>
        <p:nvSpPr>
          <p:cNvPr id="9" name="TextBox 8"/>
          <p:cNvSpPr txBox="1"/>
          <p:nvPr/>
        </p:nvSpPr>
        <p:spPr>
          <a:xfrm>
            <a:off x="396000" y="5709600"/>
            <a:ext cx="6004800" cy="900000"/>
          </a:xfrm>
          <a:prstGeom prst="rect">
            <a:avLst/>
          </a:prstGeom>
          <a:noFill/>
        </p:spPr>
        <p:txBody>
          <a:bodyPr wrap="square">
            <a:spAutoFit/>
          </a:bodyPr>
          <a:lstStyle/>
          <a:p>
            <a:pPr>
              <a:defRPr sz="1700"/>
            </a:pPr>
            <a:r>
              <a:t>• L'indice de prix de vente est supérieur à celui de la période de référence. </a:t>
            </a:r>
          </a:p>
        </p:txBody>
      </p:sp>
      <p:sp>
        <p:nvSpPr>
          <p:cNvPr id="10" name="TextBox 9"/>
          <p:cNvSpPr txBox="1"/>
          <p:nvPr/>
        </p:nvSpPr>
        <p:spPr>
          <a:xfrm>
            <a:off x="396000" y="6429600"/>
            <a:ext cx="6004800" cy="900000"/>
          </a:xfrm>
          <a:prstGeom prst="rect">
            <a:avLst/>
          </a:prstGeom>
          <a:noFill/>
        </p:spPr>
        <p:txBody>
          <a:bodyPr wrap="square">
            <a:spAutoFit/>
          </a:bodyPr>
          <a:lstStyle/>
          <a:p>
            <a:pPr>
              <a:defRPr sz="1700"/>
            </a:pPr>
            <a:r>
              <a:t>• L'indice de ventes en volume est inférieur à celui de la période de référence.</a:t>
            </a:r>
          </a:p>
        </p:txBody>
      </p:sp>
      <p:sp>
        <p:nvSpPr>
          <p:cNvPr id="11" name="TextBox 10"/>
          <p:cNvSpPr txBox="1"/>
          <p:nvPr/>
        </p:nvSpPr>
        <p:spPr>
          <a:xfrm>
            <a:off x="1130400" y="8035200"/>
            <a:ext cx="2354400" cy="288000"/>
          </a:xfrm>
          <a:prstGeom prst="rect">
            <a:avLst/>
          </a:prstGeom>
          <a:noFill/>
        </p:spPr>
        <p:txBody>
          <a:bodyPr wrap="none">
            <a:spAutoFit/>
          </a:bodyPr>
          <a:lstStyle/>
          <a:p>
            <a:pPr>
              <a:defRPr sz="1275"/>
            </a:pPr>
            <a:r>
              <a:t>Indice de prix de vente</a:t>
            </a:r>
          </a:p>
        </p:txBody>
      </p:sp>
      <p:sp>
        <p:nvSpPr>
          <p:cNvPr id="12" name="TextBox 11"/>
          <p:cNvSpPr txBox="1"/>
          <p:nvPr/>
        </p:nvSpPr>
        <p:spPr>
          <a:xfrm>
            <a:off x="1130400" y="8326800"/>
            <a:ext cx="2354400" cy="288000"/>
          </a:xfrm>
          <a:prstGeom prst="rect">
            <a:avLst/>
          </a:prstGeom>
          <a:noFill/>
        </p:spPr>
        <p:txBody>
          <a:bodyPr wrap="none">
            <a:spAutoFit/>
          </a:bodyPr>
          <a:lstStyle/>
          <a:p>
            <a:pPr>
              <a:defRPr sz="1275"/>
            </a:pPr>
            <a:r>
              <a:t>Indice de ventes en volume</a:t>
            </a:r>
          </a:p>
        </p:txBody>
      </p:sp>
      <p:sp>
        <p:nvSpPr>
          <p:cNvPr id="13" name="TextBox 12"/>
          <p:cNvSpPr txBox="1"/>
          <p:nvPr/>
        </p:nvSpPr>
        <p:spPr>
          <a:xfrm>
            <a:off x="1130400" y="8614800"/>
            <a:ext cx="2354400" cy="288000"/>
          </a:xfrm>
          <a:prstGeom prst="rect">
            <a:avLst/>
          </a:prstGeom>
          <a:noFill/>
        </p:spPr>
        <p:txBody>
          <a:bodyPr wrap="none">
            <a:spAutoFit/>
          </a:bodyPr>
          <a:lstStyle/>
          <a:p>
            <a:pPr>
              <a:defRPr sz="1275"/>
            </a:pPr>
            <a:r>
              <a:t>Indice de ventes en valeur</a:t>
            </a:r>
          </a:p>
        </p:txBody>
      </p:sp>
      <p:sp>
        <p:nvSpPr>
          <p:cNvPr id="14" name="TextBox 13"/>
          <p:cNvSpPr txBox="1"/>
          <p:nvPr/>
        </p:nvSpPr>
        <p:spPr>
          <a:xfrm>
            <a:off x="1130400" y="8899200"/>
            <a:ext cx="2354400" cy="288000"/>
          </a:xfrm>
          <a:prstGeom prst="rect">
            <a:avLst/>
          </a:prstGeom>
          <a:noFill/>
        </p:spPr>
        <p:txBody>
          <a:bodyPr wrap="none">
            <a:spAutoFit/>
          </a:bodyPr>
          <a:lstStyle/>
          <a:p>
            <a:pPr>
              <a:defRPr sz="1275"/>
            </a:pPr>
            <a:r>
              <a:t>Janvier</a:t>
            </a:r>
          </a:p>
        </p:txBody>
      </p:sp>
    </p:spTree>
    <p:extLst>
      <p:ext uri="{BB962C8B-B14F-4D97-AF65-F5344CB8AC3E}">
        <p14:creationId xmlns:p14="http://schemas.microsoft.com/office/powerpoint/2010/main" val="3242144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4412E3A-6125-4FFF-873A-BEA341B193DB}"/>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3" name="ZoneTexte 2">
            <a:extLst>
              <a:ext uri="{FF2B5EF4-FFF2-40B4-BE49-F238E27FC236}">
                <a16:creationId xmlns:a16="http://schemas.microsoft.com/office/drawing/2014/main" id="{2D1D70FA-1222-46E9-B69A-AC299DB18AA4}"/>
              </a:ext>
            </a:extLst>
          </p:cNvPr>
          <p:cNvSpPr txBox="1"/>
          <p:nvPr/>
        </p:nvSpPr>
        <p:spPr>
          <a:xfrm>
            <a:off x="0" y="0"/>
            <a:ext cx="6858000" cy="441659"/>
          </a:xfrm>
          <a:prstGeom prst="rect">
            <a:avLst/>
          </a:prstGeom>
          <a:solidFill>
            <a:schemeClr val="tx2">
              <a:lumMod val="20000"/>
              <a:lumOff val="80000"/>
            </a:schemeClr>
          </a:solidFill>
        </p:spPr>
        <p:txBody>
          <a:bodyPr wrap="square" rtlCol="0">
            <a:spAutoFit/>
          </a:bodyPr>
          <a:lstStyle/>
          <a:p>
            <a:pPr algn="ctr"/>
            <a:r>
              <a:rPr lang="fr-FR" sz="2270" dirty="0"/>
              <a:t>National</a:t>
            </a:r>
          </a:p>
        </p:txBody>
      </p:sp>
      <p:sp>
        <p:nvSpPr>
          <p:cNvPr id="6" name="Rectangle 5">
            <a:extLst>
              <a:ext uri="{FF2B5EF4-FFF2-40B4-BE49-F238E27FC236}">
                <a16:creationId xmlns:a16="http://schemas.microsoft.com/office/drawing/2014/main" id="{355F34FD-F8AD-4B30-ACBB-EAC8E1D5DD74}"/>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0CC1FB55-DB8A-41D5-81EB-5F43C5B83C69}"/>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7" descr="Etat_du_marche_france.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9" name="Picture 8" descr="Caractéristiques_intensité_france.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France, l’instabilité des prix pour le mois de janvier 2026 est similaire que celle observée en janvier de 2021 à 2025, ce qui signifie que le risque prix des producteurs est inchangé. Parallèlement, l’instabilité des volumes est un peu moins important, ce qui signifie que le risque d’approvisionnement des acheteurs a légèrement diminué.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France, en janvier 2026 comparé aux mois de janvier de 2021 à 2025, le nombre d’acheteurs est similaire, le nombre de transactions est un peu moins important. De plus, la concurrence est inchangé, ce qui signifie que le pouvoir de marché des gros acheteurs est inchangée.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903883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4" name="Image 3">
            <a:extLst>
              <a:ext uri="{FF2B5EF4-FFF2-40B4-BE49-F238E27FC236}">
                <a16:creationId xmlns:a16="http://schemas.microsoft.com/office/drawing/2014/main" id="{37A59D5A-1D62-41C7-B3CD-68F39FBC0D4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4214ACDC-26E6-4C98-BB45-7C9E7F4A6244}"/>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1_Sol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1_Sol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1_Sol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1_Sol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Sole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la sole est proche de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224815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A04DE46-316D-4D2C-9FC9-B8BC3EE9C103}"/>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6" name="Rectangle 5">
            <a:extLst>
              <a:ext uri="{FF2B5EF4-FFF2-40B4-BE49-F238E27FC236}">
                <a16:creationId xmlns:a16="http://schemas.microsoft.com/office/drawing/2014/main" id="{A1CEBD39-BD27-4FB4-B586-5902A8B68EF4}"/>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252ED717-662E-43DF-9FA3-B999E180CB31}"/>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SOL.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sole, l’instabilité des prix pour le mois de janvier 2026 est moins importante que celle observée en janvier de 2021 à 2025, ce qui signifie que le risque prix des producteurs a diminué. Parallèlement, l’instabilité des volumes est plus important, ce qui signifie que le risque d’approvisionnement des acheteurs a augmenté.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sole, en janvier 2026 comparé aux mois de janvier de 2021 à 2025, le nombre d’acheteurs est similaire, le nombre de transactions est un peu moins important. De plus, la concurrence a diminué, ce qui signifie que le pouvoir de marché des gros acheteurs a augmenté.</a:t>
            </a:r>
          </a:p>
        </p:txBody>
      </p:sp>
      <p:pic>
        <p:nvPicPr>
          <p:cNvPr id="10" name="Picture 9" descr="Caractéristiques_intensité_SOL.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Sole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4037676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A8953C20-112F-4070-B154-E5F22191C8C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8DE1450F-9BE0-43B4-9EF8-6C279246CC9A}"/>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1_Calmars côtiers.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1_Calmars côtiers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1_Calmars côtiers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1_Calmars côtiers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Calmars côtiers</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du calmars côtiers est supérieur à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939808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0C4E313-6D6F-4A6F-8DAB-7048615DF25F}"/>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7E587F84-ED0B-42D6-950A-154F2B1EC8F8}"/>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D66A619B-B952-4B76-9197-8E9D34FE85B3}"/>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SQZ.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calmars côtiers, l’instabilité des prix pour le mois de janvier 2026 est un peu plus importante que celle observée en janvier de 2021 à 2025, ce qui signifie que le risque prix des producteurs a légèrement augmenté. Parallèlement, l’instabilité des volumes est plus important, ce qui signifie que le risque d’approvisionnement des acheteurs a augmenté.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calmars côtiers, en janvier 2026 comparé aux mois de janvier de 2021 à 2025, le nombre d’acheteurs est un peu moins important, le nombre de transactions est un peu moins important. De plus, la concurrence a diminué, ce qui signifie que le pouvoir de marché des gros acheteurs a augmenté.</a:t>
            </a:r>
          </a:p>
        </p:txBody>
      </p:sp>
      <p:pic>
        <p:nvPicPr>
          <p:cNvPr id="10" name="Picture 9" descr="Caractéristiques_intensité_SQZ.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Calmars côtiers</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401814947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441</TotalTime>
  <Words>354</Words>
  <Application>Microsoft Office PowerPoint</Application>
  <PresentationFormat>Format A4 (210 x 297 mm)</PresentationFormat>
  <Paragraphs>23</Paragraphs>
  <Slides>25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25</vt:i4>
      </vt:variant>
    </vt:vector>
  </HeadingPairs>
  <TitlesOfParts>
    <vt:vector size="29"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Manon CABREJAS</dc:creator>
  <cp:lastModifiedBy>Manon CABREJAS</cp:lastModifiedBy>
  <cp:revision>53</cp:revision>
  <dcterms:created xsi:type="dcterms:W3CDTF">2025-01-07T08:04:05Z</dcterms:created>
  <dcterms:modified xsi:type="dcterms:W3CDTF">2026-01-12T14:42:37Z</dcterms:modified>
</cp:coreProperties>
</file>