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7" r:id="rId2"/>
    <p:sldId id="329" r:id="rId3"/>
    <p:sldId id="314" r:id="rId4"/>
    <p:sldId id="304" r:id="rId5"/>
    <p:sldId id="270" r:id="rId6"/>
    <p:sldId id="269" r:id="rId7"/>
    <p:sldId id="260" r:id="rId8"/>
    <p:sldId id="261" r:id="rId9"/>
    <p:sldId id="326" r:id="rId10"/>
    <p:sldId id="262" r:id="rId11"/>
    <p:sldId id="263" r:id="rId12"/>
    <p:sldId id="264" r:id="rId13"/>
    <p:sldId id="271" r:id="rId14"/>
    <p:sldId id="272" r:id="rId15"/>
    <p:sldId id="275" r:id="rId16"/>
    <p:sldId id="276" r:id="rId17"/>
    <p:sldId id="277" r:id="rId18"/>
    <p:sldId id="278" r:id="rId19"/>
    <p:sldId id="305" r:id="rId20"/>
    <p:sldId id="306" r:id="rId21"/>
    <p:sldId id="307" r:id="rId22"/>
    <p:sldId id="308" r:id="rId23"/>
    <p:sldId id="315" r:id="rId24"/>
    <p:sldId id="279" r:id="rId25"/>
    <p:sldId id="281" r:id="rId26"/>
    <p:sldId id="310" r:id="rId27"/>
    <p:sldId id="282" r:id="rId28"/>
    <p:sldId id="283" r:id="rId29"/>
    <p:sldId id="284" r:id="rId30"/>
    <p:sldId id="286" r:id="rId31"/>
    <p:sldId id="287" r:id="rId32"/>
    <p:sldId id="309" r:id="rId33"/>
    <p:sldId id="288" r:id="rId34"/>
    <p:sldId id="289" r:id="rId35"/>
    <p:sldId id="290" r:id="rId36"/>
    <p:sldId id="291" r:id="rId37"/>
    <p:sldId id="316" r:id="rId38"/>
    <p:sldId id="317" r:id="rId39"/>
    <p:sldId id="292" r:id="rId40"/>
    <p:sldId id="293" r:id="rId41"/>
    <p:sldId id="295" r:id="rId42"/>
    <p:sldId id="296" r:id="rId43"/>
    <p:sldId id="297" r:id="rId44"/>
    <p:sldId id="312" r:id="rId45"/>
    <p:sldId id="319" r:id="rId46"/>
    <p:sldId id="320" r:id="rId47"/>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320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18/02/2026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18/02/2026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18/02/2026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18/02/2026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18/02/2026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18/02/2026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3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4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6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6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7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8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2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8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8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2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6.png"/><Relationship Id="rId5" Type="http://schemas.openxmlformats.org/officeDocument/2006/relationships/image" Target="../media/image95.png"/><Relationship Id="rId4" Type="http://schemas.openxmlformats.org/officeDocument/2006/relationships/image" Target="../media/image94.png"/></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0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0.png"/><Relationship Id="rId5" Type="http://schemas.openxmlformats.org/officeDocument/2006/relationships/image" Target="../media/image99.png"/><Relationship Id="rId4" Type="http://schemas.openxmlformats.org/officeDocument/2006/relationships/image" Target="../media/image98.png"/></Relationships>
</file>

<file path=ppt/slides/_rels/slide2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0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0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s>
</file>

<file path=ppt/slides/_rels/slide3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1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2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3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2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3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2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3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3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2.png"/><Relationship Id="rId5" Type="http://schemas.openxmlformats.org/officeDocument/2006/relationships/image" Target="../media/image131.png"/><Relationship Id="rId4" Type="http://schemas.openxmlformats.org/officeDocument/2006/relationships/image" Target="../media/image130.png"/></Relationships>
</file>

<file path=ppt/slides/_rels/slide3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3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s>
</file>

<file path=ppt/slides/_rels/slide3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4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0.png"/><Relationship Id="rId5" Type="http://schemas.openxmlformats.org/officeDocument/2006/relationships/image" Target="../media/image139.png"/><Relationship Id="rId4" Type="http://schemas.openxmlformats.org/officeDocument/2006/relationships/image" Target="../media/image138.png"/></Relationships>
</file>

<file path=ppt/slides/_rels/slide3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4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4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46.png"/></Relationships>
</file>

<file path=ppt/slides/_rels/slide41.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5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2.png"/><Relationship Id="rId5" Type="http://schemas.openxmlformats.org/officeDocument/2006/relationships/image" Target="../media/image151.png"/><Relationship Id="rId4" Type="http://schemas.openxmlformats.org/officeDocument/2006/relationships/image" Target="../media/image150.png"/></Relationships>
</file>

<file path=ppt/slides/_rels/slide42.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5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6.png"/><Relationship Id="rId5" Type="http://schemas.openxmlformats.org/officeDocument/2006/relationships/image" Target="../media/image155.png"/><Relationship Id="rId4" Type="http://schemas.openxmlformats.org/officeDocument/2006/relationships/image" Target="../media/image154.png"/></Relationships>
</file>

<file path=ppt/slides/_rels/slide43.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6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0.png"/><Relationship Id="rId5" Type="http://schemas.openxmlformats.org/officeDocument/2006/relationships/image" Target="../media/image159.png"/><Relationship Id="rId4" Type="http://schemas.openxmlformats.org/officeDocument/2006/relationships/image" Target="../media/image158.png"/></Relationships>
</file>

<file path=ppt/slides/_rels/slide44.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6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4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6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8.png"/><Relationship Id="rId5" Type="http://schemas.openxmlformats.org/officeDocument/2006/relationships/image" Target="../media/image167.png"/><Relationship Id="rId4" Type="http://schemas.openxmlformats.org/officeDocument/2006/relationships/image" Target="../media/image166.png"/></Relationships>
</file>

<file path=ppt/slides/_rels/slide4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7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72.png"/><Relationship Id="rId5" Type="http://schemas.openxmlformats.org/officeDocument/2006/relationships/image" Target="../media/image171.png"/><Relationship Id="rId4" Type="http://schemas.openxmlformats.org/officeDocument/2006/relationships/image" Target="../media/image170.png"/></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Evolution de l'activité des producteurs</a:t>
            </a:r>
          </a:p>
        </p:txBody>
      </p:sp>
    </p:spTree>
    <p:extLst>
      <p:ext uri="{BB962C8B-B14F-4D97-AF65-F5344CB8AC3E}">
        <p14:creationId xmlns:p14="http://schemas.microsoft.com/office/powerpoint/2010/main" val="2195095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30C9F5-3A22-4C5C-B932-9E016FCD70F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DFN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DFN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DFN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DFN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18 à 24 mètres du Golfe de Gascogne</a:t>
            </a:r>
            <a:br/>
            <a:r>
              <a:t>(GG_DFN_18m_≤24m)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fileyeurs de 18 à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435883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B0ED737-880D-4F4A-8A26-84617DD5250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DTS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DTS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DTS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DTS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8 à 10 mètres du Golfe de Gascogne</a:t>
            </a:r>
            <a:br/>
            <a:r>
              <a:t>(GG_DTS_8m_≤10m)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chalutiers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10BED92-7649-4D60-A288-4605D3752DF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DTS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DTS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DTS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DTS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10 à 12 mètres du Golfe de Gascogne</a:t>
            </a:r>
            <a:br/>
            <a:r>
              <a:t>(GG_DTS_10m_≤12m)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chalutiers de 10 à 12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D4E8B86-170D-4176-99D3-6DE81ADE785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DTS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DTS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DTS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DTS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12 à 18 mètres du Golfe de Gascogne</a:t>
            </a:r>
            <a:br/>
            <a:r>
              <a:t>(GG_DTS_12m_≤18m)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chalutiers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013747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3C6D43B-1330-43F3-B942-D60657C5B6E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du Golfe de Gascogne</a:t>
            </a:r>
            <a:br/>
            <a:r>
              <a:t>(GG_DTS_18m_≤24m)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chalutiers de 18 à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30067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0EDF0A-FD46-48E3-861F-E98BEED5FB6D}"/>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du Golfe de Gascogne</a:t>
            </a:r>
            <a:br/>
            <a:r>
              <a:t>(GG_DTS_24m)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chalutiers de plus de 24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5ECAE93-2CF3-413B-92E1-219F88C3F5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FP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FP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FP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FP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8 à 10 mètres du Golfe de Gascogne</a:t>
            </a:r>
            <a:br/>
            <a:r>
              <a:t>(GG_FPO_8m_≤10m)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caseyeurs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83263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D268135-E233-4090-BDF9-2616B06221F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du Golfe de Gascogne</a:t>
            </a:r>
            <a:br/>
            <a:r>
              <a:t>(GG_FPO_≤8m)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caseyeurs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1530937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HOK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HOK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HOK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HOK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moins de 8 mètres du Golfe de Gascogne</a:t>
            </a:r>
            <a:br/>
            <a:r>
              <a:t>(GG_HOK_≤8m)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ligneurs ou palangriers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HOK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HOK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HOK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HOK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8 à 10 mètres du Golfe de Gascogne</a:t>
            </a:r>
            <a:br/>
            <a:r>
              <a:t>(GG_HOK_8m_≤10m)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ligneurs ou palangriers de 8 à 10 mètres du Golfe de Gascogne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611259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9517B3-DA63-4C07-AB0D-84D38FD1CF4C}"/>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C2897BA-E9F1-4AD5-979C-53F8E5C42026}"/>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sp>
        <p:nvSpPr>
          <p:cNvPr id="5" name="ZoneTexte 2">
            <a:extLst>
              <a:ext uri="{FF2B5EF4-FFF2-40B4-BE49-F238E27FC236}">
                <a16:creationId xmlns:a16="http://schemas.microsoft.com/office/drawing/2014/main" id="{B9DE8A27-ECE9-4BD7-8E96-860BE500D8C1}"/>
              </a:ext>
            </a:extLst>
          </p:cNvPr>
          <p:cNvSpPr txBox="1"/>
          <p:nvPr/>
        </p:nvSpPr>
        <p:spPr bwMode="auto">
          <a:xfrm>
            <a:off x="545418" y="1523279"/>
            <a:ext cx="5767164" cy="1569660"/>
          </a:xfrm>
          <a:prstGeom prst="rect">
            <a:avLst/>
          </a:prstGeom>
          <a:noFill/>
        </p:spPr>
        <p:txBody>
          <a:bodyPr wrap="square"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fr-FR" sz="1600" dirty="0"/>
              <a:t>Règles retenues pour qu’un bateau soit dans le panel :</a:t>
            </a:r>
            <a:endParaRPr dirty="0"/>
          </a:p>
          <a:p>
            <a:pPr>
              <a:defRPr/>
            </a:pPr>
            <a:r>
              <a:rPr lang="fr-FR" sz="1600" dirty="0"/>
              <a:t>-Façade Golfe de Gascogne, Méditerranée ou Manche-Mer du Nord</a:t>
            </a:r>
            <a:endParaRPr dirty="0"/>
          </a:p>
          <a:p>
            <a:pPr>
              <a:defRPr/>
            </a:pPr>
            <a:r>
              <a:rPr lang="fr-FR" sz="1600" dirty="0"/>
              <a:t>-Pas de changement de strate entre 2023 et 2024</a:t>
            </a:r>
            <a:endParaRPr dirty="0"/>
          </a:p>
          <a:p>
            <a:pPr>
              <a:defRPr/>
            </a:pPr>
            <a:r>
              <a:rPr lang="fr-FR" sz="1600" dirty="0"/>
              <a:t>-Présent dans </a:t>
            </a:r>
            <a:r>
              <a:rPr lang="fr-FR" sz="1600" dirty="0" err="1"/>
              <a:t>VisioMer</a:t>
            </a:r>
            <a:r>
              <a:rPr lang="fr-FR" sz="1600" dirty="0"/>
              <a:t> de 2023 à 2025</a:t>
            </a:r>
            <a:endParaRPr dirty="0"/>
          </a:p>
          <a:p>
            <a:pPr>
              <a:defRPr/>
            </a:pPr>
            <a:r>
              <a:rPr lang="fr-FR" sz="1600" dirty="0"/>
              <a:t>-Plus de 10 bateaux dans le panel (exception pour SDN≥18m dans le GG)</a:t>
            </a:r>
            <a:endParaRPr dirty="0"/>
          </a:p>
        </p:txBody>
      </p:sp>
      <p:graphicFrame>
        <p:nvGraphicFramePr>
          <p:cNvPr id="6" name="Tableau 5">
            <a:extLst>
              <a:ext uri="{FF2B5EF4-FFF2-40B4-BE49-F238E27FC236}">
                <a16:creationId xmlns:a16="http://schemas.microsoft.com/office/drawing/2014/main" id="{3E6122B0-E253-4130-B9AB-4EE45594FD94}"/>
              </a:ext>
            </a:extLst>
          </p:cNvPr>
          <p:cNvGraphicFramePr>
            <a:graphicFrameLocks noGrp="1"/>
          </p:cNvGraphicFramePr>
          <p:nvPr>
            <p:extLst>
              <p:ext uri="{D42A27DB-BD31-4B8C-83A1-F6EECF244321}">
                <p14:modId xmlns:p14="http://schemas.microsoft.com/office/powerpoint/2010/main" val="1680476765"/>
              </p:ext>
            </p:extLst>
          </p:nvPr>
        </p:nvGraphicFramePr>
        <p:xfrm>
          <a:off x="82550" y="3535273"/>
          <a:ext cx="6692900" cy="5040807"/>
        </p:xfrm>
        <a:graphic>
          <a:graphicData uri="http://schemas.openxmlformats.org/drawingml/2006/table">
            <a:tbl>
              <a:tblPr/>
              <a:tblGrid>
                <a:gridCol w="1282226">
                  <a:extLst>
                    <a:ext uri="{9D8B030D-6E8A-4147-A177-3AD203B41FA5}">
                      <a16:colId xmlns:a16="http://schemas.microsoft.com/office/drawing/2014/main" val="445488321"/>
                    </a:ext>
                  </a:extLst>
                </a:gridCol>
                <a:gridCol w="1651474">
                  <a:extLst>
                    <a:ext uri="{9D8B030D-6E8A-4147-A177-3AD203B41FA5}">
                      <a16:colId xmlns:a16="http://schemas.microsoft.com/office/drawing/2014/main" val="2496830915"/>
                    </a:ext>
                  </a:extLst>
                </a:gridCol>
                <a:gridCol w="679450">
                  <a:extLst>
                    <a:ext uri="{9D8B030D-6E8A-4147-A177-3AD203B41FA5}">
                      <a16:colId xmlns:a16="http://schemas.microsoft.com/office/drawing/2014/main" val="3766439990"/>
                    </a:ext>
                  </a:extLst>
                </a:gridCol>
                <a:gridCol w="577850">
                  <a:extLst>
                    <a:ext uri="{9D8B030D-6E8A-4147-A177-3AD203B41FA5}">
                      <a16:colId xmlns:a16="http://schemas.microsoft.com/office/drawing/2014/main" val="99746049"/>
                    </a:ext>
                  </a:extLst>
                </a:gridCol>
                <a:gridCol w="819150">
                  <a:extLst>
                    <a:ext uri="{9D8B030D-6E8A-4147-A177-3AD203B41FA5}">
                      <a16:colId xmlns:a16="http://schemas.microsoft.com/office/drawing/2014/main" val="419612928"/>
                    </a:ext>
                  </a:extLst>
                </a:gridCol>
                <a:gridCol w="838200">
                  <a:extLst>
                    <a:ext uri="{9D8B030D-6E8A-4147-A177-3AD203B41FA5}">
                      <a16:colId xmlns:a16="http://schemas.microsoft.com/office/drawing/2014/main" val="3799563480"/>
                    </a:ext>
                  </a:extLst>
                </a:gridCol>
                <a:gridCol w="844550">
                  <a:extLst>
                    <a:ext uri="{9D8B030D-6E8A-4147-A177-3AD203B41FA5}">
                      <a16:colId xmlns:a16="http://schemas.microsoft.com/office/drawing/2014/main" val="2506820515"/>
                    </a:ext>
                  </a:extLst>
                </a:gridCol>
              </a:tblGrid>
              <a:tr h="325515">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a:solidFill>
                            <a:srgbClr val="FFFFFF"/>
                          </a:solidFill>
                          <a:effectLst/>
                          <a:latin typeface="Aptos Narrow" panose="020B0004020202020204" pitchFamily="34" charset="0"/>
                        </a:rPr>
                        <a:t>Nombre de </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moyen</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 </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156082"/>
                    </a:solidFill>
                  </a:tcPr>
                </a:tc>
                <a:extLst>
                  <a:ext uri="{0D108BD9-81ED-4DB2-BD59-A6C34878D82A}">
                    <a16:rowId xmlns:a16="http://schemas.microsoft.com/office/drawing/2014/main" val="4124027185"/>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GG_DFN_≤8m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34482791"/>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GG_DFN_&gt;8m_≤10m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16026152"/>
                  </a:ext>
                </a:extLst>
              </a:tr>
              <a:tr h="217010">
                <a:tc>
                  <a:txBody>
                    <a:bodyPr/>
                    <a:lstStyle/>
                    <a:p>
                      <a:pPr algn="ctr" fontAlgn="ctr"/>
                      <a:r>
                        <a:rPr lang="fr-FR" sz="1000" b="0" i="0" u="none" strike="noStrike">
                          <a:solidFill>
                            <a:srgbClr val="000000"/>
                          </a:solidFill>
                          <a:effectLst/>
                          <a:latin typeface="Aptos Narrow" panose="020B0004020202020204" pitchFamily="34" charset="0"/>
                        </a:rPr>
                        <a:t>GG_DFN_&gt;10m_≤12m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586228773"/>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GG_DFN_&gt;12m_≤18m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79%</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774460975"/>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GG_DFN_&gt;18m_≤24m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87%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721161472"/>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GG_DTS_&gt;8m_≤10m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3878873"/>
                  </a:ext>
                </a:extLst>
              </a:tr>
              <a:tr h="217010">
                <a:tc>
                  <a:txBody>
                    <a:bodyPr/>
                    <a:lstStyle/>
                    <a:p>
                      <a:pPr algn="ctr" fontAlgn="ctr"/>
                      <a:r>
                        <a:rPr lang="fr-FR" sz="1000" b="0" i="0" u="none" strike="noStrike">
                          <a:solidFill>
                            <a:srgbClr val="000000"/>
                          </a:solidFill>
                          <a:effectLst/>
                          <a:latin typeface="Aptos Narrow" panose="020B0004020202020204" pitchFamily="34" charset="0"/>
                        </a:rPr>
                        <a:t>GG_DTS_&gt;10m_≤12m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911487011"/>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GG_DTS_&gt;12m_≤18m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12 à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767705920"/>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GG_DTS_&gt;18m_≤24m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23198174"/>
                  </a:ext>
                </a:extLst>
              </a:tr>
              <a:tr h="217010">
                <a:tc>
                  <a:txBody>
                    <a:bodyPr/>
                    <a:lstStyle/>
                    <a:p>
                      <a:pPr algn="ctr" fontAlgn="ctr"/>
                      <a:r>
                        <a:rPr lang="fr-FR" sz="1000" b="0" i="0" u="none" strike="noStrike">
                          <a:solidFill>
                            <a:srgbClr val="000000"/>
                          </a:solidFill>
                          <a:effectLst/>
                          <a:latin typeface="Aptos Narrow" panose="020B0004020202020204" pitchFamily="34" charset="0"/>
                        </a:rPr>
                        <a:t>GG_DTS_&gt;24m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053249132"/>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GG_FPO_&gt;8m_≤10m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249906419"/>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GG_FPO_≤8m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571637797"/>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GG_HOK_≤8m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065189736"/>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GG_HOK_&gt;8m_≤10m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67%</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2567310041"/>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GG_HOK_&gt;10m_≤12m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757755711"/>
                  </a:ext>
                </a:extLst>
              </a:tr>
              <a:tr h="325515">
                <a:tc>
                  <a:txBody>
                    <a:bodyPr/>
                    <a:lstStyle/>
                    <a:p>
                      <a:pPr algn="ctr" fontAlgn="ctr"/>
                      <a:r>
                        <a:rPr lang="fr-FR" sz="1000" b="0" i="0" u="none" strike="noStrike" dirty="0">
                          <a:solidFill>
                            <a:srgbClr val="000000"/>
                          </a:solidFill>
                          <a:effectLst/>
                          <a:latin typeface="Aptos Narrow" panose="020B0004020202020204" pitchFamily="34" charset="0"/>
                        </a:rPr>
                        <a:t>GG_MGO_≤8m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moins de 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112</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832760013"/>
                  </a:ext>
                </a:extLst>
              </a:tr>
              <a:tr h="325515">
                <a:tc>
                  <a:txBody>
                    <a:bodyPr/>
                    <a:lstStyle/>
                    <a:p>
                      <a:pPr algn="ctr" fontAlgn="ctr"/>
                      <a:r>
                        <a:rPr lang="fr-FR" sz="1000" b="0" i="0" u="none" strike="noStrike" dirty="0">
                          <a:solidFill>
                            <a:srgbClr val="000000"/>
                          </a:solidFill>
                          <a:effectLst/>
                          <a:latin typeface="Aptos Narrow" panose="020B0004020202020204" pitchFamily="34" charset="0"/>
                        </a:rPr>
                        <a:t>GG_MGO_&gt;8m_≤10m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d’autres engins mobiles de 8 à 10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66%</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96145530"/>
                  </a:ext>
                </a:extLst>
              </a:tr>
              <a:tr h="217010">
                <a:tc>
                  <a:txBody>
                    <a:bodyPr/>
                    <a:lstStyle/>
                    <a:p>
                      <a:pPr algn="ctr" fontAlgn="ctr"/>
                      <a:r>
                        <a:rPr lang="fr-FR" sz="1000" b="0" i="0" u="none" strike="noStrike" dirty="0">
                          <a:solidFill>
                            <a:srgbClr val="000000"/>
                          </a:solidFill>
                          <a:effectLst/>
                          <a:latin typeface="Aptos Narrow" panose="020B0004020202020204" pitchFamily="34" charset="0"/>
                        </a:rPr>
                        <a:t>GG_SDN≥18m</a:t>
                      </a:r>
                    </a:p>
                  </a:txBody>
                  <a:tcPr marL="4521" marR="4521" marT="4521"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Senneurs danois de plus de 18 m du Golfe de Gascogne</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21" marR="4521" marT="4521"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21" marR="4521" marT="4521"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noFill/>
                  </a:tcPr>
                </a:tc>
                <a:extLst>
                  <a:ext uri="{0D108BD9-81ED-4DB2-BD59-A6C34878D82A}">
                    <a16:rowId xmlns:a16="http://schemas.microsoft.com/office/drawing/2014/main" val="1255121998"/>
                  </a:ext>
                </a:extLst>
              </a:tr>
            </a:tbl>
          </a:graphicData>
        </a:graphic>
      </p:graphicFrame>
    </p:spTree>
    <p:extLst>
      <p:ext uri="{BB962C8B-B14F-4D97-AF65-F5344CB8AC3E}">
        <p14:creationId xmlns:p14="http://schemas.microsoft.com/office/powerpoint/2010/main" val="3872306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HOK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HOK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HOK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HOK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10 à 12 mètres du Golfe de Gascogne</a:t>
            </a:r>
            <a:br/>
            <a:r>
              <a:t>(GG_HOK_10m_≤12m)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ligneurs ou palangriers de 10 à 12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29017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MG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MG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MG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MG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utilisant d’autres engins mobiles de moins de 8 mètres du Golfe de Gascogne</a:t>
            </a:r>
            <a:br/>
            <a:r>
              <a:t>(GG_MGO_≤8m)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navires utilisant d’autres engins mobiles de moins de 8 mètres du Golfe de Gascogne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68932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MG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MG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MG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MG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utilisant d’autres engins mobiles de 8 à 10 mètres du Golfe de Gascogne</a:t>
            </a:r>
            <a:br/>
            <a:r>
              <a:t>(GG_MGO_8m_≤10m)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navires utilisant d’autres engins mobiles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62030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SDN≥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SDN≥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SDN≥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SDN≥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Senneurs danois de plus de 18 mètres du Golfe de Gascogne</a:t>
            </a:r>
            <a:br/>
            <a:r>
              <a:t>(GG_SDN≥18m)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senneurs danois de plus de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314788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07C01A8-BAC9-4B26-B0C9-C9186A8FE4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anche Mer du Nord.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anche Mer du Nord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anche Mer du Nord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anche Mer du Nord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l'ensemble des navires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4457442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DFN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DFN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DFN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DFN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10 à 12 mètres de la Manche/Mer du Nord</a:t>
            </a:r>
            <a:br/>
            <a:r>
              <a:t>(MMN_DFN_10m_≤12m)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fileyeurs de 10 à 12 mètres de la Manche et de la Mer du Nord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9574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DFN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DFN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DFN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DFN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12 à 18 mètres de la Manche/Mer du Nord</a:t>
            </a:r>
            <a:br/>
            <a:r>
              <a:t>(MMN_DFN_12m_≤18m)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fileyeurs de 12 à 18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704147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CCB39DD-8DF7-4811-9CA1-E3414450661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DRB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DRB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DRB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DRB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8 à 10 mètres de la Manche/Mer du Nord</a:t>
            </a:r>
            <a:br/>
            <a:r>
              <a:t>(MMN_DRB_8m_≤10m)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dragueurs de 8 à 10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69543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A9E5A92-4CEB-444A-A7A9-CB78F4D03C9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DRB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DRB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DRB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DRB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10 à 12 mètres de la Manche/Mer du Nord</a:t>
            </a:r>
            <a:br/>
            <a:r>
              <a:t>(MMN_DRB_10m_≤12m)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dragueurs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777368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987535-53B4-4614-9D15-58DB831C3B5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DRB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DRB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DRB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DRB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12 à 18 mètres de la Manche/Mer du Nord</a:t>
            </a:r>
            <a:br/>
            <a:r>
              <a:t>(MMN_DRB_12m_≤18m)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dragueurs de 12 à 18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05739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587BE-2F1D-4712-ACD2-48946767223D}"/>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C2FA771-8789-4F13-B071-1B5B39254A78}"/>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graphicFrame>
        <p:nvGraphicFramePr>
          <p:cNvPr id="3" name="Tableau 2">
            <a:extLst>
              <a:ext uri="{FF2B5EF4-FFF2-40B4-BE49-F238E27FC236}">
                <a16:creationId xmlns:a16="http://schemas.microsoft.com/office/drawing/2014/main" id="{22F05406-D501-AC7F-0D7C-C4B58734EC12}"/>
              </a:ext>
            </a:extLst>
          </p:cNvPr>
          <p:cNvGraphicFramePr>
            <a:graphicFrameLocks noGrp="1"/>
          </p:cNvGraphicFramePr>
          <p:nvPr>
            <p:extLst>
              <p:ext uri="{D42A27DB-BD31-4B8C-83A1-F6EECF244321}">
                <p14:modId xmlns:p14="http://schemas.microsoft.com/office/powerpoint/2010/main" val="3710497128"/>
              </p:ext>
            </p:extLst>
          </p:nvPr>
        </p:nvGraphicFramePr>
        <p:xfrm>
          <a:off x="61912" y="1151179"/>
          <a:ext cx="6734176" cy="4009586"/>
        </p:xfrm>
        <a:graphic>
          <a:graphicData uri="http://schemas.openxmlformats.org/drawingml/2006/table">
            <a:tbl>
              <a:tblPr/>
              <a:tblGrid>
                <a:gridCol w="1439342">
                  <a:extLst>
                    <a:ext uri="{9D8B030D-6E8A-4147-A177-3AD203B41FA5}">
                      <a16:colId xmlns:a16="http://schemas.microsoft.com/office/drawing/2014/main" val="2036099658"/>
                    </a:ext>
                  </a:extLst>
                </a:gridCol>
                <a:gridCol w="1649075">
                  <a:extLst>
                    <a:ext uri="{9D8B030D-6E8A-4147-A177-3AD203B41FA5}">
                      <a16:colId xmlns:a16="http://schemas.microsoft.com/office/drawing/2014/main" val="624501931"/>
                    </a:ext>
                  </a:extLst>
                </a:gridCol>
                <a:gridCol w="654909">
                  <a:extLst>
                    <a:ext uri="{9D8B030D-6E8A-4147-A177-3AD203B41FA5}">
                      <a16:colId xmlns:a16="http://schemas.microsoft.com/office/drawing/2014/main" val="3021297649"/>
                    </a:ext>
                  </a:extLst>
                </a:gridCol>
                <a:gridCol w="566737">
                  <a:extLst>
                    <a:ext uri="{9D8B030D-6E8A-4147-A177-3AD203B41FA5}">
                      <a16:colId xmlns:a16="http://schemas.microsoft.com/office/drawing/2014/main" val="924875353"/>
                    </a:ext>
                  </a:extLst>
                </a:gridCol>
                <a:gridCol w="804863">
                  <a:extLst>
                    <a:ext uri="{9D8B030D-6E8A-4147-A177-3AD203B41FA5}">
                      <a16:colId xmlns:a16="http://schemas.microsoft.com/office/drawing/2014/main" val="2490227312"/>
                    </a:ext>
                  </a:extLst>
                </a:gridCol>
                <a:gridCol w="809625">
                  <a:extLst>
                    <a:ext uri="{9D8B030D-6E8A-4147-A177-3AD203B41FA5}">
                      <a16:colId xmlns:a16="http://schemas.microsoft.com/office/drawing/2014/main" val="1460790409"/>
                    </a:ext>
                  </a:extLst>
                </a:gridCol>
                <a:gridCol w="809625">
                  <a:extLst>
                    <a:ext uri="{9D8B030D-6E8A-4147-A177-3AD203B41FA5}">
                      <a16:colId xmlns:a16="http://schemas.microsoft.com/office/drawing/2014/main" val="420055164"/>
                    </a:ext>
                  </a:extLst>
                </a:gridCol>
              </a:tblGrid>
              <a:tr h="349281">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 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extLst>
                  <a:ext uri="{0D108BD9-81ED-4DB2-BD59-A6C34878D82A}">
                    <a16:rowId xmlns:a16="http://schemas.microsoft.com/office/drawing/2014/main" val="2281144508"/>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382733894"/>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MMN_DFN_&gt;12m_≤18m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551228136"/>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Dragueurs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839566130"/>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MMN_DRB_&gt;10m_≤12m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Dragueurs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102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3753955547"/>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MMN_DTS_&gt;18m_≤24m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a:solidFill>
                            <a:srgbClr val="000000"/>
                          </a:solidFill>
                          <a:effectLst/>
                          <a:latin typeface="Aptos Narrow" panose="020B0004020202020204" pitchFamily="34" charset="0"/>
                        </a:rPr>
                        <a:t>Chalutiers de 18 à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69%</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81%</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22734431"/>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MMN_DTS_&gt;24m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240992215"/>
                  </a:ext>
                </a:extLst>
              </a:tr>
              <a:tr h="232854">
                <a:tc>
                  <a:txBody>
                    <a:bodyPr/>
                    <a:lstStyle/>
                    <a:p>
                      <a:pPr algn="ctr" fontAlgn="ctr"/>
                      <a:r>
                        <a:rPr lang="fr-FR" sz="1000" b="0" i="0" u="none" strike="noStrike">
                          <a:solidFill>
                            <a:srgbClr val="000000"/>
                          </a:solidFill>
                          <a:effectLst/>
                          <a:latin typeface="Aptos Narrow" panose="020B0004020202020204" pitchFamily="34" charset="0"/>
                        </a:rPr>
                        <a:t>MMN_FPO_≤8m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103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37718925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414813168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MMN_FPO_&gt;10m_≤12m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84%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89%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853217937"/>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MMN_HOK_&gt;8m_≤10m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8 à 10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473171172"/>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33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61%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49%</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970861923"/>
                  </a:ext>
                </a:extLst>
              </a:tr>
              <a:tr h="232854">
                <a:tc>
                  <a:txBody>
                    <a:bodyPr/>
                    <a:lstStyle/>
                    <a:p>
                      <a:pPr algn="ctr" fontAlgn="ctr"/>
                      <a:r>
                        <a:rPr lang="fr-FR" sz="1000" b="0" i="0" u="none" strike="noStrike" dirty="0">
                          <a:solidFill>
                            <a:srgbClr val="000000"/>
                          </a:solidFill>
                          <a:effectLst/>
                          <a:latin typeface="Aptos Narrow" panose="020B0004020202020204" pitchFamily="34" charset="0"/>
                        </a:rPr>
                        <a:t>MMN_MGP_&gt;12m_≤18m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12 à 18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65%</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noFill/>
                  </a:tcPr>
                </a:tc>
                <a:extLst>
                  <a:ext uri="{0D108BD9-81ED-4DB2-BD59-A6C34878D82A}">
                    <a16:rowId xmlns:a16="http://schemas.microsoft.com/office/drawing/2014/main" val="2577780550"/>
                  </a:ext>
                </a:extLst>
              </a:tr>
              <a:tr h="349281">
                <a:tc>
                  <a:txBody>
                    <a:bodyPr/>
                    <a:lstStyle/>
                    <a:p>
                      <a:pPr algn="ctr" fontAlgn="ctr"/>
                      <a:r>
                        <a:rPr lang="fr-FR" sz="1000" b="0" i="0" u="none" strike="noStrike" dirty="0">
                          <a:solidFill>
                            <a:srgbClr val="000000"/>
                          </a:solidFill>
                          <a:effectLst/>
                          <a:latin typeface="Aptos Narrow" panose="020B0004020202020204" pitchFamily="34" charset="0"/>
                        </a:rPr>
                        <a:t>MMN_PMP_&gt;10m_≤12m</a:t>
                      </a:r>
                    </a:p>
                  </a:txBody>
                  <a:tcPr marL="4459" marR="4459" marT="4459"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ou dormants de 10 à 12 m de la Manche/Mer du Nord</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51%</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66%</a:t>
                      </a:r>
                    </a:p>
                  </a:txBody>
                  <a:tcPr marL="4459" marR="4459" marT="4459"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70%</a:t>
                      </a:r>
                    </a:p>
                  </a:txBody>
                  <a:tcPr marL="4459" marR="4459" marT="4459"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585037452"/>
                  </a:ext>
                </a:extLst>
              </a:tr>
            </a:tbl>
          </a:graphicData>
        </a:graphic>
      </p:graphicFrame>
      <p:graphicFrame>
        <p:nvGraphicFramePr>
          <p:cNvPr id="5" name="Tableau 4">
            <a:extLst>
              <a:ext uri="{FF2B5EF4-FFF2-40B4-BE49-F238E27FC236}">
                <a16:creationId xmlns:a16="http://schemas.microsoft.com/office/drawing/2014/main" id="{5FBD2378-0227-8D09-1BA0-93FF25371A8E}"/>
              </a:ext>
            </a:extLst>
          </p:cNvPr>
          <p:cNvGraphicFramePr>
            <a:graphicFrameLocks noGrp="1"/>
          </p:cNvGraphicFramePr>
          <p:nvPr>
            <p:extLst>
              <p:ext uri="{D42A27DB-BD31-4B8C-83A1-F6EECF244321}">
                <p14:modId xmlns:p14="http://schemas.microsoft.com/office/powerpoint/2010/main" val="1729921153"/>
              </p:ext>
            </p:extLst>
          </p:nvPr>
        </p:nvGraphicFramePr>
        <p:xfrm>
          <a:off x="61912" y="6062756"/>
          <a:ext cx="6726976" cy="2586176"/>
        </p:xfrm>
        <a:graphic>
          <a:graphicData uri="http://schemas.openxmlformats.org/drawingml/2006/table">
            <a:tbl>
              <a:tblPr/>
              <a:tblGrid>
                <a:gridCol w="1248273">
                  <a:extLst>
                    <a:ext uri="{9D8B030D-6E8A-4147-A177-3AD203B41FA5}">
                      <a16:colId xmlns:a16="http://schemas.microsoft.com/office/drawing/2014/main" val="2482440071"/>
                    </a:ext>
                  </a:extLst>
                </a:gridCol>
                <a:gridCol w="1585415">
                  <a:extLst>
                    <a:ext uri="{9D8B030D-6E8A-4147-A177-3AD203B41FA5}">
                      <a16:colId xmlns:a16="http://schemas.microsoft.com/office/drawing/2014/main" val="1215962285"/>
                    </a:ext>
                  </a:extLst>
                </a:gridCol>
                <a:gridCol w="728663">
                  <a:extLst>
                    <a:ext uri="{9D8B030D-6E8A-4147-A177-3AD203B41FA5}">
                      <a16:colId xmlns:a16="http://schemas.microsoft.com/office/drawing/2014/main" val="792799880"/>
                    </a:ext>
                  </a:extLst>
                </a:gridCol>
                <a:gridCol w="700087">
                  <a:extLst>
                    <a:ext uri="{9D8B030D-6E8A-4147-A177-3AD203B41FA5}">
                      <a16:colId xmlns:a16="http://schemas.microsoft.com/office/drawing/2014/main" val="345247923"/>
                    </a:ext>
                  </a:extLst>
                </a:gridCol>
                <a:gridCol w="823913">
                  <a:extLst>
                    <a:ext uri="{9D8B030D-6E8A-4147-A177-3AD203B41FA5}">
                      <a16:colId xmlns:a16="http://schemas.microsoft.com/office/drawing/2014/main" val="743770364"/>
                    </a:ext>
                  </a:extLst>
                </a:gridCol>
                <a:gridCol w="819150">
                  <a:extLst>
                    <a:ext uri="{9D8B030D-6E8A-4147-A177-3AD203B41FA5}">
                      <a16:colId xmlns:a16="http://schemas.microsoft.com/office/drawing/2014/main" val="1517781231"/>
                    </a:ext>
                  </a:extLst>
                </a:gridCol>
                <a:gridCol w="821475">
                  <a:extLst>
                    <a:ext uri="{9D8B030D-6E8A-4147-A177-3AD203B41FA5}">
                      <a16:colId xmlns:a16="http://schemas.microsoft.com/office/drawing/2014/main" val="515821367"/>
                    </a:ext>
                  </a:extLst>
                </a:gridCol>
              </a:tblGrid>
              <a:tr h="406887">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extLst>
                  <a:ext uri="{0D108BD9-81ED-4DB2-BD59-A6C34878D82A}">
                    <a16:rowId xmlns:a16="http://schemas.microsoft.com/office/drawing/2014/main" val="2220396445"/>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140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437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32%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1756089848"/>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MED_DFN_&gt;8m_≤10m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110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86665450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MED_DTS_&gt;18m_≤24m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22</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99%</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37365312"/>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MED_DTS_&gt;24m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78%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94%</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95%</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17631233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MED_FPO_≤8m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48%</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664787771"/>
                  </a:ext>
                </a:extLst>
              </a:tr>
              <a:tr h="542515">
                <a:tc>
                  <a:txBody>
                    <a:bodyPr/>
                    <a:lstStyle/>
                    <a:p>
                      <a:pPr algn="ctr" fontAlgn="ctr"/>
                      <a:r>
                        <a:rPr lang="fr-FR" sz="1000" b="0" i="0" u="none" strike="noStrike" dirty="0">
                          <a:solidFill>
                            <a:srgbClr val="000000"/>
                          </a:solidFill>
                          <a:effectLst/>
                          <a:latin typeface="Aptos Narrow" panose="020B0004020202020204" pitchFamily="34" charset="0"/>
                        </a:rPr>
                        <a:t>MED_PGP_≤8m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Navires utilisant uniquement des engins passifs polyvalents de moins de 8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16</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65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25%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47%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1800904210"/>
                  </a:ext>
                </a:extLst>
              </a:tr>
              <a:tr h="271258">
                <a:tc>
                  <a:txBody>
                    <a:bodyPr/>
                    <a:lstStyle/>
                    <a:p>
                      <a:pPr algn="ctr" fontAlgn="ctr"/>
                      <a:r>
                        <a:rPr lang="fr-FR" sz="1000" b="0" i="0" u="none" strike="noStrike" dirty="0">
                          <a:solidFill>
                            <a:srgbClr val="000000"/>
                          </a:solidFill>
                          <a:effectLst/>
                          <a:latin typeface="Aptos Narrow" panose="020B0004020202020204" pitchFamily="34" charset="0"/>
                        </a:rPr>
                        <a:t>MED_HOK_&gt;10m_≤12m</a:t>
                      </a:r>
                    </a:p>
                  </a:txBody>
                  <a:tcPr marL="4633" marR="4633" marT="4633"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10 à 12 m de Méditerranée</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11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27</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633" marR="4633" marT="4633"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tc>
                  <a:txBody>
                    <a:bodyPr/>
                    <a:lstStyle/>
                    <a:p>
                      <a:pPr algn="ctr" fontAlgn="ctr"/>
                      <a:r>
                        <a:rPr lang="fr-FR" sz="1200" b="0" i="0" u="none" strike="noStrike" dirty="0">
                          <a:solidFill>
                            <a:srgbClr val="000000"/>
                          </a:solidFill>
                          <a:effectLst/>
                          <a:latin typeface="Aptos Narrow" panose="020B0004020202020204" pitchFamily="34" charset="0"/>
                        </a:rPr>
                        <a:t>53%</a:t>
                      </a:r>
                    </a:p>
                  </a:txBody>
                  <a:tcPr marL="4633" marR="4633" marT="4633"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05659062"/>
                  </a:ext>
                </a:extLst>
              </a:tr>
            </a:tbl>
          </a:graphicData>
        </a:graphic>
      </p:graphicFrame>
    </p:spTree>
    <p:extLst>
      <p:ext uri="{BB962C8B-B14F-4D97-AF65-F5344CB8AC3E}">
        <p14:creationId xmlns:p14="http://schemas.microsoft.com/office/powerpoint/2010/main" val="264023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FA21923-C73C-4369-8E64-260B88C0B2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de la Manche/Mer du Nord</a:t>
            </a:r>
            <a:br/>
            <a:r>
              <a:t>(MMN_DTS_18m_≤24m)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chalutiers de 18 à 24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77851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de la Manche/Mer du Nord</a:t>
            </a:r>
            <a:br/>
            <a:r>
              <a:t>(MMN_DTS_24m)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chalutiers de plus de 24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447577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de la Manche/Mer du Nord</a:t>
            </a:r>
            <a:br/>
            <a:r>
              <a:t>(MMN_FPO_≤8m)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caseyeurs de moins de 8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1682829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5F66757-2121-4768-A271-D0CD2DDAAEE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FP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FP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FP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FP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8 à 10 mètres de la Manche/Mer du Nord</a:t>
            </a:r>
            <a:br/>
            <a:r>
              <a:t>(MMN_FPO_8m_≤10m)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caseyeurs de 8 à 10 mètres de la Manche et de la Mer du Nord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2083871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869D199-CD52-477F-8B47-F502069038F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FPO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FPO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FPO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FPO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10 à 12 mètres de la Manche/Mer du Nord</a:t>
            </a:r>
            <a:br/>
            <a:r>
              <a:t>(MMN_FPO_10m_≤12m)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caseyeurs de 10 à 12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6980958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5A54093-102C-4F69-A3A4-A15D5D40F28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HOK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HOK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HOK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HOK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moins de 8 à 10 mètres de la Manche/Mer du Nord</a:t>
            </a:r>
            <a:br/>
            <a:r>
              <a:t>(MMN_HOK_8m_≤10m)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ligneurs ou palangriers de moins de 8 à 10 mètres de la Manche/Mer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764131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MGP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MGP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MGP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MGP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de 10 à 12 mètres de la Manche/Mer du Nord</a:t>
            </a:r>
            <a:br/>
            <a:r>
              <a:t>(MMN_MGP_10m_≤12m)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navires polyvalents utilisant des engins mobiles de 10 à 12 mètres de la Manche et de la Mer du Nord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405349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MGP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MGP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MGP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MGP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de 12 à 18 mètres de la Manche/Mer du Nord</a:t>
            </a:r>
            <a:br/>
            <a:r>
              <a:t>(MMN_MGP_12m_≤18m)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navires polyvalents utilisant des engins mobiles de 12 à 18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1833469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MN_PMP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MN_PMP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MN_PMP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MN_PMP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ou dormants de 10 à 12 mètres de la Manche/Mer du Nord</a:t>
            </a:r>
            <a:br/>
            <a:r>
              <a:t>(MMN_PMP_10m_≤12m)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navires polyvalents utilisant des engins mobiles ou dormants de 10 à 12 mètres de la Manche et de la Mer du Nord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3167373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00E5647-8073-468C-96CE-BFE54116C73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éditerrané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éditerrané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éditerrané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éditerrané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l'ensemble des navires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20048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891230B-155C-4261-8D31-8178DC19CAA3}"/>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2" name="ZoneTexte 1">
            <a:extLst>
              <a:ext uri="{FF2B5EF4-FFF2-40B4-BE49-F238E27FC236}">
                <a16:creationId xmlns:a16="http://schemas.microsoft.com/office/drawing/2014/main" id="{BD8CE69D-6B98-41DC-9601-0AE01A0AC5BB}"/>
              </a:ext>
            </a:extLst>
          </p:cNvPr>
          <p:cNvSpPr txBox="1"/>
          <p:nvPr/>
        </p:nvSpPr>
        <p:spPr>
          <a:xfrm>
            <a:off x="1670050" y="-30778"/>
            <a:ext cx="3517900" cy="461665"/>
          </a:xfrm>
          <a:prstGeom prst="rect">
            <a:avLst/>
          </a:prstGeom>
          <a:noFill/>
        </p:spPr>
        <p:txBody>
          <a:bodyPr wrap="square" rtlCol="0">
            <a:spAutoFit/>
          </a:bodyPr>
          <a:lstStyle/>
          <a:p>
            <a:pPr algn="ctr"/>
            <a:r>
              <a:rPr lang="fr-FR" sz="2400" dirty="0"/>
              <a:t>Synthèse</a:t>
            </a:r>
          </a:p>
        </p:txBody>
      </p:sp>
      <p:pic>
        <p:nvPicPr>
          <p:cNvPr id="7" name="Image 6">
            <a:extLst>
              <a:ext uri="{FF2B5EF4-FFF2-40B4-BE49-F238E27FC236}">
                <a16:creationId xmlns:a16="http://schemas.microsoft.com/office/drawing/2014/main" id="{644ECFC8-A6A5-882C-3008-7FCEAD565FBC}"/>
              </a:ext>
            </a:extLst>
          </p:cNvPr>
          <p:cNvPicPr>
            <a:picLocks noChangeAspect="1"/>
          </p:cNvPicPr>
          <p:nvPr/>
        </p:nvPicPr>
        <p:blipFill>
          <a:blip r:embed="rId2"/>
          <a:stretch>
            <a:fillRect/>
          </a:stretch>
        </p:blipFill>
        <p:spPr bwMode="auto">
          <a:xfrm>
            <a:off x="4838400" y="8672049"/>
            <a:ext cx="2081363" cy="1116701"/>
          </a:xfrm>
          <a:prstGeom prst="rect">
            <a:avLst/>
          </a:prstGeom>
        </p:spPr>
      </p:pic>
      <p:sp>
        <p:nvSpPr>
          <p:cNvPr id="8" name="TextBox 7"/>
          <p:cNvSpPr txBox="1"/>
          <p:nvPr/>
        </p:nvSpPr>
        <p:spPr>
          <a:xfrm>
            <a:off x="334800" y="558000"/>
            <a:ext cx="6192000" cy="522000"/>
          </a:xfrm>
          <a:prstGeom prst="rect">
            <a:avLst/>
          </a:prstGeom>
          <a:noFill/>
        </p:spPr>
        <p:txBody>
          <a:bodyPr wrap="square">
            <a:spAutoFit/>
          </a:bodyPr>
          <a:lstStyle/>
          <a:p>
            <a:pPr>
              <a:defRPr sz="1700"/>
            </a:pPr>
            <a:r>
              <a:t>Comparaison de l’indice de ventes en valeur à la fin du mois de Janvier 2026, par rapport à celui de la période de référence (2023) selon les strates</a:t>
            </a:r>
          </a:p>
        </p:txBody>
      </p:sp>
      <p:pic>
        <p:nvPicPr>
          <p:cNvPr id="9" name="Picture 8" descr="table_stylized.png"/>
          <p:cNvPicPr>
            <a:picLocks noChangeAspect="1"/>
          </p:cNvPicPr>
          <p:nvPr/>
        </p:nvPicPr>
        <p:blipFill>
          <a:blip r:embed="rId3"/>
          <a:stretch>
            <a:fillRect/>
          </a:stretch>
        </p:blipFill>
        <p:spPr>
          <a:xfrm>
            <a:off x="198000" y="1504800"/>
            <a:ext cx="4640400" cy="7725600"/>
          </a:xfrm>
          <a:prstGeom prst="rect">
            <a:avLst/>
          </a:prstGeom>
        </p:spPr>
      </p:pic>
    </p:spTree>
    <p:extLst>
      <p:ext uri="{BB962C8B-B14F-4D97-AF65-F5344CB8AC3E}">
        <p14:creationId xmlns:p14="http://schemas.microsoft.com/office/powerpoint/2010/main" val="374816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C80CDC3-EEB0-4FD5-8C66-9616E7A9131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ED_DFN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ED_DFN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ED_DFN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ED_DFN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moins de 8 mètres de Méditerranée</a:t>
            </a:r>
            <a:br/>
            <a:r>
              <a:t>(MED_DFN_≤8m)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fileyeurs de moins de 8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519962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7715" y="8345689"/>
            <a:ext cx="2335636" cy="1170385"/>
          </a:xfrm>
          <a:prstGeom prst="rect">
            <a:avLst/>
          </a:prstGeom>
        </p:spPr>
      </p:pic>
      <p:sp>
        <p:nvSpPr>
          <p:cNvPr id="6" name="Rectangle 5">
            <a:extLst>
              <a:ext uri="{FF2B5EF4-FFF2-40B4-BE49-F238E27FC236}">
                <a16:creationId xmlns:a16="http://schemas.microsoft.com/office/drawing/2014/main" id="{C42EA4E9-730C-434B-8CE5-A492370F777F}"/>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ED_DFN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ED_DFN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ED_DFN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ED_DFN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8 à 10 mètres de Méditerranée</a:t>
            </a:r>
            <a:br/>
            <a:r>
              <a:t>(MED_DFN_8m_≤10m)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fileyeurs de 8 à 10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105340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32622CF-4BA5-4731-8F32-E9D3363C551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ED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ED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ED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ED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de Méditerranée</a:t>
            </a:r>
            <a:br/>
            <a:r>
              <a:t>(MED_DTS_18m_≤24m)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chalutiers de 18 à 24 mètres de Méditerranée est proche de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11547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ED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ED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ED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ED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de Méditerranée</a:t>
            </a:r>
            <a:br/>
            <a:r>
              <a:t>(MED_DTS_24m)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chalutiers de plus de 24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30762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ED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ED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ED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ED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de Méditerranée</a:t>
            </a:r>
            <a:br/>
            <a:r>
              <a:t>(MED_FPO_≤8m)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caseyeurs de moins de 8 mètres de Méditerranée est inférieur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4056019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ED_PGP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ED_PGP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ED_PGP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ED_PGP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utilisant uniquement des engins passifs polyvalents de moins de 8 mètres de Méditerranée</a:t>
            </a:r>
            <a:br/>
            <a:r>
              <a:t>(MED_PGP_≤8m)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navires utilisant uniquement des engins passifs polyvalents de moins de 8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314642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MED_HOK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MED_HOK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MED_HOK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MED_HOK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10 à 12 mètres de Méditerranée</a:t>
            </a:r>
            <a:br/>
            <a:r>
              <a:t>(MED_HOK_10m_≤12m)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ligneurs ou palangriers de moins de 10 à 12 mètres de Méditerranée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73868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B425527-17E5-48F5-8E3A-B7D863D4604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olfe de Gascog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olfe de Gascog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olfe de Gascog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olfe de Gascog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 l'ensemble des navires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ceux de la période de référence et de la moyenne nationale.</a:t>
            </a:r>
          </a:p>
        </p:txBody>
      </p:sp>
    </p:spTree>
    <p:extLst>
      <p:ext uri="{BB962C8B-B14F-4D97-AF65-F5344CB8AC3E}">
        <p14:creationId xmlns:p14="http://schemas.microsoft.com/office/powerpoint/2010/main" val="27587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69BBE25-B271-4103-8A2A-1BFF947C3A7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DFN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DFN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DFN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DFN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moins de 8 mètres du Golfe de Gascogne</a:t>
            </a:r>
            <a:br/>
            <a:r>
              <a:t>(GG_DFN_≤8m)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fileyeurs de moins de 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67F3298-AEFC-4619-80CA-F5565982143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DFN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DFN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DFN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DFN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8 à 10 mètres du Golfe de Gascogne</a:t>
            </a:r>
            <a:br/>
            <a:r>
              <a:t>(GG_DFN_8m_≤10m)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fileyeurs de 8 à 10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DFN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DFN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DFN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DFN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10 à 12 mètres du Golfe de Gascogne</a:t>
            </a:r>
            <a:br/>
            <a:r>
              <a:t>(GG_DFN_10m_≤12m)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fileyeurs de 10 à 12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1_GG_DFN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1_GG_DFN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1_GG_DFN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1_GG_DFN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12 à 18 mètres du Golfe de Gascogne</a:t>
            </a:r>
            <a:br/>
            <a:r>
              <a:t>(GG_DFN_12m_≤18m)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Janvier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janvier 2026, l'indice de ventes en valeur  des fileyeurs de 12 à 18 mètres du Golfe de Gascogne est supérieur à celui de la période de référence (2023).</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31821451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771</TotalTime>
  <Words>6483</Words>
  <Application>Microsoft Office PowerPoint</Application>
  <PresentationFormat>Format A4 (210 x 297 mm)</PresentationFormat>
  <Paragraphs>717</Paragraphs>
  <Slides>46</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46</vt:i4>
      </vt:variant>
    </vt:vector>
  </HeadingPairs>
  <TitlesOfParts>
    <vt:vector size="51" baseType="lpstr">
      <vt:lpstr>Aptos Narrow</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Manon CABREJAS</cp:lastModifiedBy>
  <cp:revision>87</cp:revision>
  <dcterms:created xsi:type="dcterms:W3CDTF">2025-01-07T08:04:05Z</dcterms:created>
  <dcterms:modified xsi:type="dcterms:W3CDTF">2026-02-18T14:05:22Z</dcterms:modified>
</cp:coreProperties>
</file>