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dia/image3.svg" ContentType="image/svg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70" r:id="rId5"/>
    <p:sldId id="269" r:id="rId6"/>
    <p:sldId id="259" r:id="rId7"/>
    <p:sldId id="260" r:id="rId8"/>
    <p:sldId id="261" r:id="rId9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20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452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8361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7577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4348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605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302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237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374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869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1736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30249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BB5BB2-5467-4642-A09B-5BFA0DA40E46}" type="datetimeFigureOut">
              <a:rPr lang="fr-FR" smtClean="0"/>
              <a:t>18/02/2026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FD9C6-D709-4E8B-826B-FA50D64E006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6734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4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image" Target="../media/image15.png"/><Relationship Id="rId7" Type="http://schemas.openxmlformats.org/officeDocument/2006/relationships/image" Target="../media/image1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17.png"/><Relationship Id="rId5" Type="http://schemas.openxmlformats.org/officeDocument/2006/relationships/image" Target="../media/image18.png"/><Relationship Id="rId6" Type="http://schemas.openxmlformats.org/officeDocument/2006/relationships/image" Target="../media/image19.png"/><Relationship Id="rId7" Type="http://schemas.openxmlformats.org/officeDocument/2006/relationships/image" Target="../media/image20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5137B70A-1670-4A8E-93FC-8C8FBA14D43C}"/>
              </a:ext>
            </a:extLst>
          </p:cNvPr>
          <p:cNvSpPr txBox="1"/>
          <p:nvPr/>
        </p:nvSpPr>
        <p:spPr>
          <a:xfrm>
            <a:off x="1354540" y="3683758"/>
            <a:ext cx="414892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Outil Conjoncturel </a:t>
            </a:r>
          </a:p>
          <a:p>
            <a:pPr algn="ctr"/>
            <a:r>
              <a:rPr lang="fr-FR" sz="2400" dirty="0"/>
              <a:t>- </a:t>
            </a:r>
          </a:p>
          <a:p>
            <a:pPr algn="ctr"/>
            <a:r>
              <a:rPr lang="fr-FR" sz="2400" dirty="0"/>
              <a:t>Evolution de l'activité des acheteurs à la première mise en marché</a:t>
            </a:r>
          </a:p>
        </p:txBody>
      </p:sp>
    </p:spTree>
    <p:extLst>
      <p:ext uri="{BB962C8B-B14F-4D97-AF65-F5344CB8AC3E}">
        <p14:creationId xmlns:p14="http://schemas.microsoft.com/office/powerpoint/2010/main" val="190826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>
            <a:extLst>
              <a:ext uri="{FF2B5EF4-FFF2-40B4-BE49-F238E27FC236}">
                <a16:creationId xmlns:a16="http://schemas.microsoft.com/office/drawing/2014/main" id="{1B3392AF-35BC-497B-9004-3004CC579E96}"/>
              </a:ext>
            </a:extLst>
          </p:cNvPr>
          <p:cNvSpPr txBox="1"/>
          <p:nvPr/>
        </p:nvSpPr>
        <p:spPr>
          <a:xfrm>
            <a:off x="0" y="0"/>
            <a:ext cx="6858000" cy="44165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270" dirty="0"/>
          </a:p>
        </p:txBody>
      </p:sp>
      <p:graphicFrame>
        <p:nvGraphicFramePr>
          <p:cNvPr id="4" name="Tableau 12">
            <a:extLst>
              <a:ext uri="{FF2B5EF4-FFF2-40B4-BE49-F238E27FC236}">
                <a16:creationId xmlns:a16="http://schemas.microsoft.com/office/drawing/2014/main" id="{A2A48F60-5690-407C-BAA8-F10922113A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5695992"/>
              </p:ext>
            </p:extLst>
          </p:nvPr>
        </p:nvGraphicFramePr>
        <p:xfrm>
          <a:off x="1617955" y="3819172"/>
          <a:ext cx="3622090" cy="22676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808444">
                  <a:extLst>
                    <a:ext uri="{9D8B030D-6E8A-4147-A177-3AD203B41FA5}">
                      <a16:colId xmlns:a16="http://schemas.microsoft.com/office/drawing/2014/main" val="77114037"/>
                    </a:ext>
                  </a:extLst>
                </a:gridCol>
                <a:gridCol w="1813646">
                  <a:extLst>
                    <a:ext uri="{9D8B030D-6E8A-4147-A177-3AD203B41FA5}">
                      <a16:colId xmlns:a16="http://schemas.microsoft.com/office/drawing/2014/main" val="2236985350"/>
                    </a:ext>
                  </a:extLst>
                </a:gridCol>
              </a:tblGrid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Strates acheteurs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/>
                        <a:t>Montant total d’achat (€)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3730732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Très petit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[0 -50 000]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3307234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Petit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[50 000 - 100 000]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3407041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Moyen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[100 000 - 500 000]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3350119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Gros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[500 000 – 1 200 000]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14595350"/>
                  </a:ext>
                </a:extLst>
              </a:tr>
              <a:tr h="352947">
                <a:tc>
                  <a:txBody>
                    <a:bodyPr/>
                    <a:lstStyle/>
                    <a:p>
                      <a:pPr algn="ctr"/>
                      <a:r>
                        <a:rPr lang="fr-FR" sz="1400" dirty="0"/>
                        <a:t>Très gros faiseur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/>
                        <a:t>[+ 1 200 000]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53577285"/>
                  </a:ext>
                </a:extLst>
              </a:tr>
            </a:tbl>
          </a:graphicData>
        </a:graphic>
      </p:graphicFrame>
      <p:sp>
        <p:nvSpPr>
          <p:cNvPr id="5" name="TextBox 11">
            <a:extLst>
              <a:ext uri="{FF2B5EF4-FFF2-40B4-BE49-F238E27FC236}">
                <a16:creationId xmlns:a16="http://schemas.microsoft.com/office/drawing/2014/main" id="{93DAB41E-1A8A-4C5C-9B71-A38C61E5A669}"/>
              </a:ext>
            </a:extLst>
          </p:cNvPr>
          <p:cNvSpPr txBox="1"/>
          <p:nvPr/>
        </p:nvSpPr>
        <p:spPr>
          <a:xfrm>
            <a:off x="0" y="-304513"/>
            <a:ext cx="6858000" cy="718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dirty="0"/>
          </a:p>
          <a:p>
            <a:pPr algn="ctr">
              <a:defRPr sz="2267"/>
            </a:pPr>
            <a:r>
              <a:rPr lang="fr-FR" dirty="0"/>
              <a:t>Définition et représentativité</a:t>
            </a:r>
            <a:endParaRPr dirty="0"/>
          </a:p>
        </p:txBody>
      </p:sp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136F7094-567B-AB65-56BA-6266B0F34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57397"/>
              </p:ext>
            </p:extLst>
          </p:nvPr>
        </p:nvGraphicFramePr>
        <p:xfrm>
          <a:off x="126242" y="7064130"/>
          <a:ext cx="6605516" cy="902519"/>
        </p:xfrm>
        <a:graphic>
          <a:graphicData uri="http://schemas.openxmlformats.org/drawingml/2006/table">
            <a:tbl>
              <a:tblPr/>
              <a:tblGrid>
                <a:gridCol w="1256177">
                  <a:extLst>
                    <a:ext uri="{9D8B030D-6E8A-4147-A177-3AD203B41FA5}">
                      <a16:colId xmlns:a16="http://schemas.microsoft.com/office/drawing/2014/main" val="1816957831"/>
                    </a:ext>
                  </a:extLst>
                </a:gridCol>
                <a:gridCol w="1377840">
                  <a:extLst>
                    <a:ext uri="{9D8B030D-6E8A-4147-A177-3AD203B41FA5}">
                      <a16:colId xmlns:a16="http://schemas.microsoft.com/office/drawing/2014/main" val="3167417026"/>
                    </a:ext>
                  </a:extLst>
                </a:gridCol>
                <a:gridCol w="1255594">
                  <a:extLst>
                    <a:ext uri="{9D8B030D-6E8A-4147-A177-3AD203B41FA5}">
                      <a16:colId xmlns:a16="http://schemas.microsoft.com/office/drawing/2014/main" val="2626815797"/>
                    </a:ext>
                  </a:extLst>
                </a:gridCol>
                <a:gridCol w="1337481">
                  <a:extLst>
                    <a:ext uri="{9D8B030D-6E8A-4147-A177-3AD203B41FA5}">
                      <a16:colId xmlns:a16="http://schemas.microsoft.com/office/drawing/2014/main" val="43091351"/>
                    </a:ext>
                  </a:extLst>
                </a:gridCol>
                <a:gridCol w="1378424">
                  <a:extLst>
                    <a:ext uri="{9D8B030D-6E8A-4147-A177-3AD203B41FA5}">
                      <a16:colId xmlns:a16="http://schemas.microsoft.com/office/drawing/2014/main" val="989959151"/>
                    </a:ext>
                  </a:extLst>
                </a:gridCol>
              </a:tblGrid>
              <a:tr h="553295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d'acheteur</a:t>
                      </a:r>
                    </a:p>
                  </a:txBody>
                  <a:tcPr marL="7583" marR="7583" marT="758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d'acheteur dans le panel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Représentativité nombre d'acheteur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Représentativité Montant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Représentativité</a:t>
                      </a:r>
                      <a:b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fr-FR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quantité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1884550"/>
                  </a:ext>
                </a:extLst>
              </a:tr>
              <a:tr h="349224"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1459</a:t>
                      </a:r>
                    </a:p>
                  </a:txBody>
                  <a:tcPr marL="7583" marR="7583" marT="7583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1201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82%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93%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fr-F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94%</a:t>
                      </a:r>
                    </a:p>
                  </a:txBody>
                  <a:tcPr marL="7583" marR="7583" marT="7583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7493843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372E482F-3240-EE83-43E1-7EE61992F248}"/>
              </a:ext>
            </a:extLst>
          </p:cNvPr>
          <p:cNvSpPr txBox="1"/>
          <p:nvPr/>
        </p:nvSpPr>
        <p:spPr>
          <a:xfrm>
            <a:off x="267304" y="1488974"/>
            <a:ext cx="632339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Règles pour qu’un acheteur soit dans le panel :</a:t>
            </a:r>
          </a:p>
          <a:p>
            <a:pPr algn="ctr"/>
            <a:endParaRPr lang="fr-FR" dirty="0">
              <a:effectLst/>
            </a:endParaRPr>
          </a:p>
          <a:p>
            <a:pPr algn="ctr">
              <a:buFont typeface="Arial" panose="020B0604020202020204" pitchFamily="34" charset="0"/>
              <a:buChar char="•"/>
            </a:pP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Présent dans </a:t>
            </a:r>
            <a:r>
              <a:rPr lang="fr-FR" dirty="0" err="1">
                <a:solidFill>
                  <a:srgbClr val="000000"/>
                </a:solidFill>
                <a:latin typeface="Calibri" panose="020F0502020204030204" pitchFamily="34" charset="0"/>
              </a:rPr>
              <a:t>VisioMer</a:t>
            </a: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fr-FR" sz="180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 2023 à 2025 (au moins 1 lot acheté)</a:t>
            </a:r>
          </a:p>
          <a:p>
            <a:pPr algn="ctr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Calibri" panose="020F0502020204030204" pitchFamily="34" charset="0"/>
              </a:rPr>
              <a:t>Strate définie en fonction de la moyenne des achats par année entre 2023 et 2025</a:t>
            </a:r>
            <a:endParaRPr lang="fr-FR" dirty="0">
              <a:effectLst/>
            </a:endParaRPr>
          </a:p>
          <a:p>
            <a:pPr algn="ctr"/>
            <a:endParaRPr lang="fr-F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376396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7DEA136D-C74C-491B-92E4-ADEF434FC339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9759766-5E09-4184-A85C-95FA246AE023}"/>
              </a:ext>
            </a:extLst>
          </p:cNvPr>
          <p:cNvSpPr txBox="1"/>
          <p:nvPr/>
        </p:nvSpPr>
        <p:spPr>
          <a:xfrm>
            <a:off x="1670050" y="-30778"/>
            <a:ext cx="3517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/>
              <a:t>Synthèse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9BEB5BDD-8C7D-4E6C-A7DB-38FBF7650E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3965010" y="7566668"/>
            <a:ext cx="2081363" cy="11167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4800" y="558000"/>
            <a:ext cx="6192000" cy="52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/>
            </a:pPr>
            <a:r>
              <a:t>Comparaison de l’indice de ventes en valeur à la fin du mois de Février 2026, par rapport à celui de la période de référence (2023) selon les strates</a:t>
            </a:r>
          </a:p>
        </p:txBody>
      </p:sp>
      <p:pic>
        <p:nvPicPr>
          <p:cNvPr id="6" name="Picture 5" descr="table_styliz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200" y="2530800"/>
            <a:ext cx="5731200" cy="371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279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A59D5A-1D62-41C7-B3CD-68F39FBC0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179EC2A-584D-449E-8B55-336E136005F2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Très petit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Très petit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Très petit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Très petit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Très petits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très petits faiseurs est inférieur à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2758790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7A59D5A-1D62-41C7-B3CD-68F39FBC0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1719F41-3292-4D9B-B6F5-506717A7AB77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Petit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Petit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Petit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Petit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Petits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petits faiseurs est proche de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224815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A8953C20-112F-4070-B154-E5F22191C8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EC06681-992A-4883-A5E9-F8BF4AF29C4A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Moyen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Moyen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Moyen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Moyen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Moyens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moyens faiseurs est inférieur à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939808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FBA57063-CA25-467E-A8CE-234DF09992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0128E62-513F-46E2-A06B-A2101EC19745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Gro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Gro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Gro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Gro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Gros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gros faiseurs est proche de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inférieur à ceux de la période de référence et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40970744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BC4710F0-EAEC-4213-96F5-9014FE8FF695}"/>
              </a:ext>
            </a:extLst>
          </p:cNvPr>
          <p:cNvSpPr txBox="1"/>
          <p:nvPr/>
        </p:nvSpPr>
        <p:spPr>
          <a:xfrm>
            <a:off x="0" y="0"/>
            <a:ext cx="6858000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fr-FR" sz="2000" b="1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60E9C76-A4DF-412C-B8D3-534D02B4AF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99533" y="8359337"/>
            <a:ext cx="2335636" cy="117038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89F8BE1-1D90-4CD8-9C3F-FF70DCD70B6C}"/>
              </a:ext>
            </a:extLst>
          </p:cNvPr>
          <p:cNvSpPr/>
          <p:nvPr/>
        </p:nvSpPr>
        <p:spPr>
          <a:xfrm>
            <a:off x="194400" y="4118960"/>
            <a:ext cx="2342266" cy="391328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Picture 6" descr="Resultat 2026_02_Très gros faiseurs.png"/>
          <p:cNvPicPr>
            <a:picLocks noChangeAspect="1"/>
          </p:cNvPicPr>
          <p:nvPr/>
        </p:nvPicPr>
        <p:blipFill>
          <a:blip r:embed="rId4"/>
          <a:srcRect t="12000" b="5000" r="5000"/>
          <a:stretch>
            <a:fillRect/>
          </a:stretch>
        </p:blipFill>
        <p:spPr>
          <a:xfrm>
            <a:off x="295200" y="410399"/>
            <a:ext cx="6271200" cy="3420000"/>
          </a:xfrm>
          <a:prstGeom prst="rect">
            <a:avLst/>
          </a:prstGeom>
        </p:spPr>
      </p:pic>
      <p:pic>
        <p:nvPicPr>
          <p:cNvPr id="8" name="Picture 7" descr="Resultat 2026_02_Très gros faiseurs_Indices d'achats en valeur.png"/>
          <p:cNvPicPr>
            <a:picLocks noChangeAspect="1"/>
          </p:cNvPicPr>
          <p:nvPr/>
        </p:nvPicPr>
        <p:blipFill>
          <a:blip r:embed="rId5"/>
          <a:srcRect t="12000" b="5000" r="5000"/>
          <a:stretch>
            <a:fillRect/>
          </a:stretch>
        </p:blipFill>
        <p:spPr>
          <a:xfrm>
            <a:off x="2937600" y="3848400"/>
            <a:ext cx="3873600" cy="1980000"/>
          </a:xfrm>
          <a:prstGeom prst="rect">
            <a:avLst/>
          </a:prstGeom>
        </p:spPr>
      </p:pic>
      <p:pic>
        <p:nvPicPr>
          <p:cNvPr id="9" name="Picture 8" descr="Resultat 2026_02_Très gros faiseurs_Indices de prix d'achat.png"/>
          <p:cNvPicPr>
            <a:picLocks noChangeAspect="1"/>
          </p:cNvPicPr>
          <p:nvPr/>
        </p:nvPicPr>
        <p:blipFill>
          <a:blip r:embed="rId6"/>
          <a:srcRect t="12000" b="5000" r="5000"/>
          <a:stretch>
            <a:fillRect/>
          </a:stretch>
        </p:blipFill>
        <p:spPr>
          <a:xfrm>
            <a:off x="2937600" y="5846399"/>
            <a:ext cx="3873600" cy="1980000"/>
          </a:xfrm>
          <a:prstGeom prst="rect">
            <a:avLst/>
          </a:prstGeom>
        </p:spPr>
      </p:pic>
      <p:pic>
        <p:nvPicPr>
          <p:cNvPr id="10" name="Picture 9" descr="Resultat 2026_02_Très gros faiseurs_Indices d'achats en volume.png"/>
          <p:cNvPicPr>
            <a:picLocks noChangeAspect="1"/>
          </p:cNvPicPr>
          <p:nvPr/>
        </p:nvPicPr>
        <p:blipFill>
          <a:blip r:embed="rId7"/>
          <a:srcRect t="12000" b="5000" r="5000"/>
          <a:stretch>
            <a:fillRect/>
          </a:stretch>
        </p:blipFill>
        <p:spPr>
          <a:xfrm>
            <a:off x="2937600" y="7826399"/>
            <a:ext cx="3873600" cy="1980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-288000"/>
            <a:ext cx="6858000" cy="72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2267"/>
            </a:pPr>
            <a:r>
              <a:t>Très gros faiseurs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7600" y="8445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de prix d'achat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7600" y="86328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volume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7600" y="88380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d'achats en valeur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7600" y="90216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Indice national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7600" y="9223200"/>
            <a:ext cx="1803600" cy="288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50"/>
            </a:pPr>
            <a:r>
              <a:t>Février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4400" y="417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À la fin du mois de février 2026, l'indice d'achats en valeur  des très gros faiseurs est supérieur à celui de la période de référence (2023).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4400" y="56196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L'indice de prix d'achats est supérieur à celui de la période de référence mais proche de celui de la moyenne nationale.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94400" y="6840000"/>
            <a:ext cx="2343600" cy="1436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75"/>
            </a:pPr>
            <a:r>
              <a:t>• Pour finir, l'indice d'achats en volume est proche de celui de la période de référence mais supérieur à celui de la moyenne nationale.</a:t>
            </a:r>
          </a:p>
        </p:txBody>
      </p:sp>
    </p:spTree>
    <p:extLst>
      <p:ext uri="{BB962C8B-B14F-4D97-AF65-F5344CB8AC3E}">
        <p14:creationId xmlns:p14="http://schemas.microsoft.com/office/powerpoint/2010/main" val="35236345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388</TotalTime>
  <Words>135</Words>
  <Application>Microsoft Office PowerPoint</Application>
  <PresentationFormat>Format A4 (210 x 297 mm)</PresentationFormat>
  <Paragraphs>32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Manon CABREJAS</dc:creator>
  <cp:lastModifiedBy>Manon CABREJAS</cp:lastModifiedBy>
  <cp:revision>45</cp:revision>
  <dcterms:created xsi:type="dcterms:W3CDTF">2025-01-07T08:04:05Z</dcterms:created>
  <dcterms:modified xsi:type="dcterms:W3CDTF">2026-02-18T13:56:58Z</dcterms:modified>
</cp:coreProperties>
</file>