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media/image3.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1" r:id="rId3"/>
    <p:sldId id="324" r:id="rId4"/>
    <p:sldId id="270" r:id="rId5"/>
    <p:sldId id="283" r:id="rId6"/>
    <p:sldId id="303" r:id="rId7"/>
    <p:sldId id="269" r:id="rId8"/>
    <p:sldId id="284" r:id="rId9"/>
    <p:sldId id="304" r:id="rId10"/>
    <p:sldId id="259" r:id="rId11"/>
    <p:sldId id="285" r:id="rId12"/>
    <p:sldId id="305" r:id="rId13"/>
    <p:sldId id="260" r:id="rId14"/>
    <p:sldId id="286" r:id="rId15"/>
    <p:sldId id="306" r:id="rId16"/>
    <p:sldId id="261" r:id="rId17"/>
    <p:sldId id="287" r:id="rId18"/>
    <p:sldId id="307" r:id="rId19"/>
    <p:sldId id="262" r:id="rId20"/>
    <p:sldId id="288" r:id="rId21"/>
    <p:sldId id="308" r:id="rId22"/>
    <p:sldId id="263" r:id="rId23"/>
    <p:sldId id="289" r:id="rId24"/>
    <p:sldId id="309" r:id="rId25"/>
    <p:sldId id="264" r:id="rId26"/>
    <p:sldId id="290" r:id="rId27"/>
    <p:sldId id="310" r:id="rId28"/>
    <p:sldId id="265" r:id="rId29"/>
    <p:sldId id="291" r:id="rId30"/>
    <p:sldId id="311" r:id="rId31"/>
    <p:sldId id="266" r:id="rId32"/>
    <p:sldId id="292" r:id="rId33"/>
    <p:sldId id="312" r:id="rId34"/>
    <p:sldId id="271" r:id="rId35"/>
    <p:sldId id="293" r:id="rId36"/>
    <p:sldId id="313" r:id="rId37"/>
    <p:sldId id="272" r:id="rId38"/>
    <p:sldId id="294" r:id="rId39"/>
    <p:sldId id="314" r:id="rId40"/>
    <p:sldId id="273" r:id="rId41"/>
    <p:sldId id="295" r:id="rId42"/>
    <p:sldId id="315" r:id="rId43"/>
    <p:sldId id="274" r:id="rId44"/>
    <p:sldId id="296" r:id="rId45"/>
    <p:sldId id="316" r:id="rId46"/>
    <p:sldId id="275" r:id="rId47"/>
    <p:sldId id="297" r:id="rId48"/>
    <p:sldId id="317" r:id="rId49"/>
    <p:sldId id="276" r:id="rId50"/>
    <p:sldId id="318" r:id="rId51"/>
    <p:sldId id="319" r:id="rId52"/>
    <p:sldId id="277" r:id="rId53"/>
    <p:sldId id="299" r:id="rId54"/>
    <p:sldId id="320" r:id="rId55"/>
    <p:sldId id="278" r:id="rId56"/>
    <p:sldId id="300" r:id="rId57"/>
    <p:sldId id="321" r:id="rId58"/>
    <p:sldId id="279" r:id="rId59"/>
    <p:sldId id="301" r:id="rId60"/>
    <p:sldId id="322" r:id="rId61"/>
    <p:sldId id="280" r:id="rId62"/>
    <p:sldId id="302" r:id="rId63"/>
    <p:sldId id="323" r:id="rId64"/>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6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12/01/2026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024527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12/01/2026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223836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12/01/2026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60757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12/01/2026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4034348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0BB5BB2-5467-4642-A09B-5BFA0DA40E46}" type="datetimeFigureOut">
              <a:rPr lang="fr-FR" smtClean="0"/>
              <a:t>12/01/2026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724605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0BB5BB2-5467-4642-A09B-5BFA0DA40E46}" type="datetimeFigureOut">
              <a:rPr lang="fr-FR" smtClean="0"/>
              <a:t>12/01/2026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64030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0BB5BB2-5467-4642-A09B-5BFA0DA40E46}" type="datetimeFigureOut">
              <a:rPr lang="fr-FR" smtClean="0"/>
              <a:t>12/01/2026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696237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0BB5BB2-5467-4642-A09B-5BFA0DA40E46}" type="datetimeFigureOut">
              <a:rPr lang="fr-FR" smtClean="0"/>
              <a:t>12/01/2026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59937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B5BB2-5467-4642-A09B-5BFA0DA40E46}" type="datetimeFigureOut">
              <a:rPr lang="fr-FR" smtClean="0"/>
              <a:t>12/01/2026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998869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BB5BB2-5467-4642-A09B-5BFA0DA40E46}" type="datetimeFigureOut">
              <a:rPr lang="fr-FR" smtClean="0"/>
              <a:t>12/01/2026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731736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BB5BB2-5467-4642-A09B-5BFA0DA40E46}" type="datetimeFigureOut">
              <a:rPr lang="fr-FR" smtClean="0"/>
              <a:t>12/01/2026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072302498"/>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0BB5BB2-5467-4642-A09B-5BFA0DA40E46}" type="datetimeFigureOut">
              <a:rPr lang="fr-FR" smtClean="0"/>
              <a:t>12/01/2026</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53FD9C6-D709-4E8B-826B-FA50D64E0065}" type="slidenum">
              <a:rPr lang="fr-FR" smtClean="0"/>
              <a:t>‹N°›</a:t>
            </a:fld>
            <a:endParaRPr lang="fr-FR"/>
          </a:p>
        </p:txBody>
      </p:sp>
    </p:spTree>
    <p:extLst>
      <p:ext uri="{BB962C8B-B14F-4D97-AF65-F5344CB8AC3E}">
        <p14:creationId xmlns:p14="http://schemas.microsoft.com/office/powerpoint/2010/main" val="1896734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 Id="rId3"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 Id="rId3" Type="http://schemas.openxmlformats.org/officeDocument/2006/relationships/image" Target="../media/image4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 Id="rId3" Type="http://schemas.openxmlformats.org/officeDocument/2006/relationships/image" Target="../media/image4.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 Id="rId3" Type="http://schemas.openxmlformats.org/officeDocument/2006/relationships/image" Target="../media/image5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 Id="rId3" Type="http://schemas.openxmlformats.org/officeDocument/2006/relationships/image" Target="../media/image5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 Id="rId3" Type="http://schemas.openxmlformats.org/officeDocument/2006/relationships/image" Target="../media/image5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 Id="rId3" Type="http://schemas.openxmlformats.org/officeDocument/2006/relationships/image" Target="../media/image6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62.png"/><Relationship Id="rId5" Type="http://schemas.openxmlformats.org/officeDocument/2006/relationships/image" Target="../media/image63.png"/><Relationship Id="rId6" Type="http://schemas.openxmlformats.org/officeDocument/2006/relationships/image" Target="../media/image64.png"/><Relationship Id="rId7" Type="http://schemas.openxmlformats.org/officeDocument/2006/relationships/image" Target="../media/image6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png"/><Relationship Id="rId3" Type="http://schemas.openxmlformats.org/officeDocument/2006/relationships/image" Target="../media/image6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png"/><Relationship Id="rId3" Type="http://schemas.openxmlformats.org/officeDocument/2006/relationships/image" Target="../media/image6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70.png"/><Relationship Id="rId5" Type="http://schemas.openxmlformats.org/officeDocument/2006/relationships/image" Target="../media/image71.png"/><Relationship Id="rId6" Type="http://schemas.openxmlformats.org/officeDocument/2006/relationships/image" Target="../media/image72.png"/><Relationship Id="rId7" Type="http://schemas.openxmlformats.org/officeDocument/2006/relationships/image" Target="../media/image7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png"/><Relationship Id="rId3" Type="http://schemas.openxmlformats.org/officeDocument/2006/relationships/image" Target="../media/image7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6.png"/><Relationship Id="rId3" Type="http://schemas.openxmlformats.org/officeDocument/2006/relationships/image" Target="../media/image7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78.png"/><Relationship Id="rId5" Type="http://schemas.openxmlformats.org/officeDocument/2006/relationships/image" Target="../media/image79.png"/><Relationship Id="rId6" Type="http://schemas.openxmlformats.org/officeDocument/2006/relationships/image" Target="../media/image80.png"/><Relationship Id="rId7" Type="http://schemas.openxmlformats.org/officeDocument/2006/relationships/image" Target="../media/image8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2.png"/><Relationship Id="rId3" Type="http://schemas.openxmlformats.org/officeDocument/2006/relationships/image" Target="../media/image8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4.png"/><Relationship Id="rId3" Type="http://schemas.openxmlformats.org/officeDocument/2006/relationships/image" Target="../media/image8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86.png"/><Relationship Id="rId5" Type="http://schemas.openxmlformats.org/officeDocument/2006/relationships/image" Target="../media/image87.png"/><Relationship Id="rId6" Type="http://schemas.openxmlformats.org/officeDocument/2006/relationships/image" Target="../media/image88.png"/><Relationship Id="rId7" Type="http://schemas.openxmlformats.org/officeDocument/2006/relationships/image" Target="../media/image8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0.png"/><Relationship Id="rId3" Type="http://schemas.openxmlformats.org/officeDocument/2006/relationships/image" Target="../media/image9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2.png"/><Relationship Id="rId3" Type="http://schemas.openxmlformats.org/officeDocument/2006/relationships/image" Target="../media/image9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8.png"/><Relationship Id="rId3" Type="http://schemas.openxmlformats.org/officeDocument/2006/relationships/image" Target="../media/image9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0.png"/><Relationship Id="rId3" Type="http://schemas.openxmlformats.org/officeDocument/2006/relationships/image" Target="../media/image10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102.png"/><Relationship Id="rId5" Type="http://schemas.openxmlformats.org/officeDocument/2006/relationships/image" Target="../media/image103.png"/><Relationship Id="rId6" Type="http://schemas.openxmlformats.org/officeDocument/2006/relationships/image" Target="../media/image104.png"/><Relationship Id="rId7" Type="http://schemas.openxmlformats.org/officeDocument/2006/relationships/image" Target="../media/image10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6.png"/><Relationship Id="rId3" Type="http://schemas.openxmlformats.org/officeDocument/2006/relationships/image" Target="../media/image10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8.png"/><Relationship Id="rId3" Type="http://schemas.openxmlformats.org/officeDocument/2006/relationships/image" Target="../media/image10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110.png"/><Relationship Id="rId5" Type="http://schemas.openxmlformats.org/officeDocument/2006/relationships/image" Target="../media/image111.png"/><Relationship Id="rId6" Type="http://schemas.openxmlformats.org/officeDocument/2006/relationships/image" Target="../media/image112.png"/><Relationship Id="rId7" Type="http://schemas.openxmlformats.org/officeDocument/2006/relationships/image" Target="../media/image11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4.png"/><Relationship Id="rId3" Type="http://schemas.openxmlformats.org/officeDocument/2006/relationships/image" Target="../media/image11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6.png"/><Relationship Id="rId3" Type="http://schemas.openxmlformats.org/officeDocument/2006/relationships/image" Target="../media/image11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118.png"/><Relationship Id="rId5" Type="http://schemas.openxmlformats.org/officeDocument/2006/relationships/image" Target="../media/image119.png"/><Relationship Id="rId6" Type="http://schemas.openxmlformats.org/officeDocument/2006/relationships/image" Target="../media/image120.png"/><Relationship Id="rId7" Type="http://schemas.openxmlformats.org/officeDocument/2006/relationships/image" Target="../media/image12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2.png"/><Relationship Id="rId3" Type="http://schemas.openxmlformats.org/officeDocument/2006/relationships/image" Target="../media/image12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4.png"/><Relationship Id="rId3" Type="http://schemas.openxmlformats.org/officeDocument/2006/relationships/image" Target="../media/image12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126.png"/><Relationship Id="rId5" Type="http://schemas.openxmlformats.org/officeDocument/2006/relationships/image" Target="../media/image127.png"/><Relationship Id="rId6" Type="http://schemas.openxmlformats.org/officeDocument/2006/relationships/image" Target="../media/image128.png"/><Relationship Id="rId7" Type="http://schemas.openxmlformats.org/officeDocument/2006/relationships/image" Target="../media/image1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0.png"/><Relationship Id="rId3" Type="http://schemas.openxmlformats.org/officeDocument/2006/relationships/image" Target="../media/image13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2.png"/><Relationship Id="rId3" Type="http://schemas.openxmlformats.org/officeDocument/2006/relationships/image" Target="../media/image13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8.png"/><Relationship Id="rId3" Type="http://schemas.openxmlformats.org/officeDocument/2006/relationships/image" Target="../media/image13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0.png"/><Relationship Id="rId3" Type="http://schemas.openxmlformats.org/officeDocument/2006/relationships/image" Target="../media/image14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142.png"/><Relationship Id="rId5" Type="http://schemas.openxmlformats.org/officeDocument/2006/relationships/image" Target="../media/image143.png"/><Relationship Id="rId6" Type="http://schemas.openxmlformats.org/officeDocument/2006/relationships/image" Target="../media/image144.png"/><Relationship Id="rId7" Type="http://schemas.openxmlformats.org/officeDocument/2006/relationships/image" Target="../media/image14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6.png"/><Relationship Id="rId3" Type="http://schemas.openxmlformats.org/officeDocument/2006/relationships/image" Target="../media/image14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8.png"/><Relationship Id="rId3" Type="http://schemas.openxmlformats.org/officeDocument/2006/relationships/image" Target="../media/image14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150.png"/><Relationship Id="rId5" Type="http://schemas.openxmlformats.org/officeDocument/2006/relationships/image" Target="../media/image151.png"/><Relationship Id="rId6" Type="http://schemas.openxmlformats.org/officeDocument/2006/relationships/image" Target="../media/image152.png"/><Relationship Id="rId7" Type="http://schemas.openxmlformats.org/officeDocument/2006/relationships/image" Target="../media/image15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4.png"/><Relationship Id="rId3" Type="http://schemas.openxmlformats.org/officeDocument/2006/relationships/image" Target="../media/image15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6.png"/><Relationship Id="rId3" Type="http://schemas.openxmlformats.org/officeDocument/2006/relationships/image" Target="../media/image15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158.png"/><Relationship Id="rId5" Type="http://schemas.openxmlformats.org/officeDocument/2006/relationships/image" Target="../media/image159.png"/><Relationship Id="rId6" Type="http://schemas.openxmlformats.org/officeDocument/2006/relationships/image" Target="../media/image160.png"/><Relationship Id="rId7" Type="http://schemas.openxmlformats.org/officeDocument/2006/relationships/image" Target="../media/image16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2.png"/><Relationship Id="rId3" Type="http://schemas.openxmlformats.org/officeDocument/2006/relationships/image" Target="../media/image16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4.png"/><Relationship Id="rId3" Type="http://schemas.openxmlformats.org/officeDocument/2006/relationships/image" Target="../media/image16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sv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37B70A-1670-4A8E-93FC-8C8FBA14D43C}"/>
              </a:ext>
            </a:extLst>
          </p:cNvPr>
          <p:cNvSpPr txBox="1"/>
          <p:nvPr/>
        </p:nvSpPr>
        <p:spPr>
          <a:xfrm>
            <a:off x="1354540" y="3683758"/>
            <a:ext cx="4148920" cy="1569660"/>
          </a:xfrm>
          <a:prstGeom prst="rect">
            <a:avLst/>
          </a:prstGeom>
          <a:noFill/>
        </p:spPr>
        <p:txBody>
          <a:bodyPr wrap="square" rtlCol="0">
            <a:spAutoFit/>
          </a:bodyPr>
          <a:lstStyle/>
          <a:p>
            <a:pPr algn="ctr"/>
            <a:r>
              <a:rPr lang="fr-FR" sz="2400" dirty="0"/>
              <a:t>Outil Conjoncturel </a:t>
            </a:r>
          </a:p>
          <a:p>
            <a:pPr algn="ctr"/>
            <a:r>
              <a:rPr lang="fr-FR" sz="2400" dirty="0"/>
              <a:t>- </a:t>
            </a:r>
          </a:p>
          <a:p>
            <a:pPr algn="ctr"/>
            <a:r>
              <a:rPr lang="fr-FR" sz="2400" dirty="0"/>
              <a:t>Situation de la première mise marché par Façade</a:t>
            </a:r>
          </a:p>
        </p:txBody>
      </p:sp>
    </p:spTree>
    <p:extLst>
      <p:ext uri="{BB962C8B-B14F-4D97-AF65-F5344CB8AC3E}">
        <p14:creationId xmlns:p14="http://schemas.microsoft.com/office/powerpoint/2010/main" val="1908266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A8953C20-112F-4070-B154-E5F22191C8C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E48E7E96-5CE3-4465-AE35-E69EFD0972B6}"/>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Guilvinec.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Guilvinec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Guilvinec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Guilvinec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Guilvinec</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la criée du Guilvinec est proche de celui de la période de référence (2023).</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939808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28A6EF7-A32F-412A-AA0F-5963EABDAC14}"/>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E3D26DE6-AFAB-4B9B-8F7C-1DAA3A78D0A2}"/>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CCE91216-FDDD-4721-885A-55C1260FE1BF}"/>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GV.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GV.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Guilvinec</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du Guilvinec, l’instabilité des prix pour le mois de février 2026 est similaire que celle observée en février de 2023 à 2025, ce qui signifie que le risque prix des producteurs est inchangé. Parallèlement, l’instabilité des volumes est moins important, ce qui signifie que le risque d’approvisionnement des acheteurs a diminué.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du Guilvinec, en février 2026 comparé aux mois de février de 2023 à 2025, le nombre d’acheteurs est plus important, le nombre de transactions est moins important. De plus, la concurrence est inchangé, ce qui signifie que le pouvoir de marché des gros acheteurs est inchangée.</a:t>
            </a:r>
          </a:p>
        </p:txBody>
      </p:sp>
    </p:spTree>
    <p:extLst>
      <p:ext uri="{BB962C8B-B14F-4D97-AF65-F5344CB8AC3E}">
        <p14:creationId xmlns:p14="http://schemas.microsoft.com/office/powerpoint/2010/main" val="1853286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28A6EF7-A32F-412A-AA0F-5963EABDAC14}"/>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D751498F-43FE-4C29-A5CC-F51EA7358E31}"/>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D94D7BFD-1B8B-477E-9612-3385967ADFC8}"/>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GV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GV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Guilvinec</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baudroie de la criée du Guilvinec, l’instabilité des prix pour le mois de février 2026 est moins importante que celle observée en février de 2023 à 2025, ce qui signifie que le risque prix des producteurs a diminué. Parallèlement, l’instabilité des volumes est moins important, ce qui signifie que le risque d’approvisionnement des acheteurs a diminué.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baudroie de la criée du Guilvinec, en février 2026 comparé aux mois de février de 2023 à 2025, le nombre d’acheteurs est un peu plus important, le nombre de transactions est beaucoup moins important. De plus, la concurrence a légèrement augmenté, ce qui signifie que le pouvoir de marché des gros acheteurs a légèrement diminué.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la cardine franche de la criée du Guilvinec, l’instabilité des prix pour le mois de février 2026 est beaucoup moins importante que celle observée en février de 2023 à 2025, ce qui signifie que le risque prix des producteurs a fortement diminué. Parallèlement, l’instabilité des volumes est similaire, ce qui signifie que le risque d’approvisionnement des acheteurs est inchangé.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la cardine franche de la criée du Guilvinec, en février 2026 comparé aux mois de février de 2023 à 2025, le nombre d’acheteurs est un peu moins important, le nombre de transactions est beaucoup moins important. De plus, la concurrence a légèrement diminué, ce qui signifie que le pouvoir de marché des gros acheteurs a légèrement augmenté.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la raie fleurie de la criée du Guilvinec, l’instabilité des prix pour le mois de février 2026 est un peu moins importante que celle observée en février de 2023 à 2025, ce qui signifie que le risque prix des producteurs a légèrement diminué. Parallèlement, l’instabilité des volumes est un peu moins important, ce qui signifie que le risque d’approvisionnement des acheteurs a légèrement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la raie fleurie de la criée du Guilvinec, en février 2026 comparé aux mois de février de 2023 à 2025, le nombre d’acheteurs est un peu plus important, le nombre de transactions est moins important. De plus, la concurrence est inchangé, ce qui signifie que le pouvoir de marché des gros acheteurs est inchangée.</a:t>
            </a:r>
          </a:p>
        </p:txBody>
      </p:sp>
    </p:spTree>
    <p:extLst>
      <p:ext uri="{BB962C8B-B14F-4D97-AF65-F5344CB8AC3E}">
        <p14:creationId xmlns:p14="http://schemas.microsoft.com/office/powerpoint/2010/main" val="3511122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FBA57063-CA25-467E-A8CE-234DF099922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B9E75FF-75A5-4481-8ED0-4882FAAA56D5}"/>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Les sables d'Olonn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Les sables d'Olonn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Les sables d'Olonn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Les sables d'Olonn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Les sables d'Olonne</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la criée des sables d olonne est supérieur à celui de la période de référence (2023).</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4097074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4127FCE-2CBD-4612-A868-47E4A145A57E}"/>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54409010-3853-4649-84CC-8F500BEE130C}"/>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94D3BCDF-BB7A-4E05-B103-2328827B68A2}"/>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LS.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LS.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Les sables d'Olonne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des sables d olonne, l’instabilité des prix pour le mois de février 2026 est moins importante que celle observée en février de 2023 à 2025, ce qui signifie que le risque prix des producteurs a diminué. Parallèlement, l’instabilité des volumes est plus important, ce qui signifie que le risque d’approvisionnement des acheteurs a augmenté.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des sables d olonne, en février 2026 comparé aux mois de février de 2023 à 2025, le nombre d’acheteurs est similaire, le nombre de transactions est moins important. De plus, la concurrence a légèrement diminué, ce qui signifie que le pouvoir de marché des gros acheteurs a légèrement augmenté.</a:t>
            </a:r>
          </a:p>
        </p:txBody>
      </p:sp>
    </p:spTree>
    <p:extLst>
      <p:ext uri="{BB962C8B-B14F-4D97-AF65-F5344CB8AC3E}">
        <p14:creationId xmlns:p14="http://schemas.microsoft.com/office/powerpoint/2010/main" val="441559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4127FCE-2CBD-4612-A868-47E4A145A57E}"/>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991A6789-1C0D-44E1-9859-B354AC8E2E04}"/>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4C28A219-B6E4-4F61-A92B-ABC5898145B5}"/>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LS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LS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Les sables d'Olonne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sole de la criée des sables d olonne, l’instabilité des prix pour le mois de février 2026 est similaire que celle observée en février de 2023 à 2025, ce qui signifie que le risque prix des producteurs est inchangé. Parallèlement, l’instabilité des volumes est similaire, ce qui signifie que le risque d’approvisionnement des acheteurs est inchangé.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sole de la criée des sables d olonne, en février 2026 comparé aux mois de février de 2023 à 2025, le nombre d’acheteurs est similaire, le nombre de transactions est beaucoup moins important. De plus, la concurrence a diminué, ce qui signifie que le pouvoir de marché des gros acheteurs a augmenté.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le bar de la criée des sables d olonne, l’instabilité des prix pour le mois de février 2026 est similaire que celle observée en février de 2023 à 2025, ce qui signifie que le risque prix des producteurs est inchangé. Parallèlement, l’instabilité des volumes est beaucoup moins important, ce qui signifie que le risque d’approvisionnement des acheteurs a fortement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le bar de la criée des sables d olonne, en février 2026 comparé aux mois de février de 2023 à 2025, le nombre d’acheteurs est un peu plus important, le nombre de transactions est un peu plus important. De plus, la concurrence est inchangé, ce qui signifie que le pouvoir de marché des gros acheteurs est inchangée.</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le merlu de la criée des sables d olonne, l’instabilité des prix pour le mois de février 2026 est beaucoup moins importante que celle observée en février de 2023 à 2025, ce qui signifie que le risque prix des producteurs a fortement diminué. Parallèlement, l’instabilité des volumes est similaire, ce qui signifie que le risque d’approvisionnement des acheteurs est inchangé.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le merlu de la criée des sables d olonne, en février 2026 comparé aux mois de février de 2023 à 2025, le nombre d’acheteurs est similaire, le nombre de transactions est beaucoup moins important. De plus, la concurrence a diminué, ce qui signifie que le pouvoir de marché des gros acheteurs a augmenté.</a:t>
            </a:r>
          </a:p>
        </p:txBody>
      </p:sp>
    </p:spTree>
    <p:extLst>
      <p:ext uri="{BB962C8B-B14F-4D97-AF65-F5344CB8AC3E}">
        <p14:creationId xmlns:p14="http://schemas.microsoft.com/office/powerpoint/2010/main" val="4067651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360E9C76-A4DF-412C-B8D3-534D02B4AFC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39233A5B-56C5-4602-95C8-039CF98740F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Oléron.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Oléron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Oléron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Oléron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Oléron</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la criée d'Oleron est supérieur à celui de la période de référence (2023).</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ceux de la période de référence et de la moyenne nationale.</a:t>
            </a:r>
          </a:p>
        </p:txBody>
      </p:sp>
    </p:spTree>
    <p:extLst>
      <p:ext uri="{BB962C8B-B14F-4D97-AF65-F5344CB8AC3E}">
        <p14:creationId xmlns:p14="http://schemas.microsoft.com/office/powerpoint/2010/main" val="352363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DD7FDF8-FC14-4A97-87C9-394D30867700}"/>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A4786720-8EFA-47B3-8F96-6629EA2FBBB6}"/>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48109D40-0BC6-4A5C-A5B8-05E33E26E888}"/>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IO.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IO.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Oléron</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d'Oleron, l’instabilité des prix pour le mois de février 2026 est un peu moins importante que celle observée en février de 2023 à 2025, ce qui signifie que le risque prix des producteurs a légèrement diminué. Parallèlement, l’instabilité des volumes est plus important, ce qui signifie que le risque d’approvisionnement des acheteurs a augmenté.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d'Oleron, en février 2026 comparé aux mois de février de 2023 à 2025, le nombre d’acheteurs est similaire, le nombre de transactions est moins important. De plus, la concurrence a légèrement augmenté, ce qui signifie que le pouvoir de marché des gros acheteurs a légèrement diminué.</a:t>
            </a:r>
          </a:p>
        </p:txBody>
      </p:sp>
    </p:spTree>
    <p:extLst>
      <p:ext uri="{BB962C8B-B14F-4D97-AF65-F5344CB8AC3E}">
        <p14:creationId xmlns:p14="http://schemas.microsoft.com/office/powerpoint/2010/main" val="1790672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4127FCE-2CBD-4612-A868-47E4A145A57E}"/>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BC90B2EC-C592-42D0-A592-295F83809E85}"/>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72855439-77C7-4C14-AD00-3132B157EC80}"/>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IO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IO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Oléron</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sole de la criée d'Oleron, l’instabilité des prix pour le mois de février 2026 est un peu plus importante que celle observée en février de 2023 à 2025, ce qui signifie que le risque prix des producteurs a légèrement augmenté. Parallèlement, l’instabilité des volumes est un peu moins important, ce qui signifie que le risque d’approvisionnement des acheteurs a légèrement diminué.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sole de la criée d'Oleron, en février 2026 comparé aux mois de février de 2023 à 2025, le nombre d’acheteurs est similaire, le nombre de transactions est moins important. De plus, la concurrence a légèrement augmenté, ce qui signifie que le pouvoir de marché des gros acheteurs a légèrement diminué.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le bar de la criée d'Oleron, l’instabilité des prix pour le mois de février 2026 est un peu plus importante que celle observée en février de 2023 à 2025, ce qui signifie que le risque prix des producteurs a légèrement augmenté. Parallèlement, l’instabilité des volumes est beaucoup moins important, ce qui signifie que le risque d’approvisionnement des acheteurs a fortement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le bar de la criée d'Oleron, en février 2026 comparé aux mois de février de 2023 à 2025, le nombre d’acheteurs est similaire, le nombre de transactions est moins important. De plus, la concurrence est inchangé, ce qui signifie que le pouvoir de marché des gros acheteurs est inchangée.</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la baudroie de la criée d'Oleron, l’instabilité des prix pour le mois de février 2026 est moins importante que celle observée en février de 2023 à 2025, ce qui signifie que le risque prix des producteurs a diminué. Parallèlement, l’instabilité des volumes est un peu plus important, ce qui signifie que le risque d’approvisionnement des acheteurs a légèrement augmenté.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la baudroie de la criée d'Oleron, en février 2026 comparé aux mois de février de 2023 à 2025, le nombre d’acheteurs est un peu moins important, le nombre de transactions est moins important. De plus, la concurrence est inchangé, ce qui signifie que le pouvoir de marché des gros acheteurs est inchangée.</a:t>
            </a:r>
          </a:p>
        </p:txBody>
      </p:sp>
    </p:spTree>
    <p:extLst>
      <p:ext uri="{BB962C8B-B14F-4D97-AF65-F5344CB8AC3E}">
        <p14:creationId xmlns:p14="http://schemas.microsoft.com/office/powerpoint/2010/main" val="3312076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F7C59D59-F4AE-4053-A471-05E82338229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2D92AD62-FB44-4C19-A088-2F6034A0976E}"/>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Saint-jean de luz.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Saint-jean de luz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Saint-jean de luz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Saint-jean de luz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Saint-jean de luz</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la criée de Saint-jean de luz Cibou est proche de celui de la période de référence (2023).</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435883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46610A7-7C41-4C8F-8F7D-12E9ED124551}"/>
              </a:ext>
            </a:extLst>
          </p:cNvPr>
          <p:cNvSpPr txBox="1"/>
          <p:nvPr/>
        </p:nvSpPr>
        <p:spPr>
          <a:xfrm>
            <a:off x="0" y="0"/>
            <a:ext cx="6858000" cy="400110"/>
          </a:xfrm>
          <a:prstGeom prst="rect">
            <a:avLst/>
          </a:prstGeom>
          <a:solidFill>
            <a:schemeClr val="bg2"/>
          </a:solidFill>
        </p:spPr>
        <p:txBody>
          <a:bodyPr wrap="square" rtlCol="0">
            <a:spAutoFit/>
          </a:bodyPr>
          <a:lstStyle/>
          <a:p>
            <a:pPr algn="ctr"/>
            <a:endParaRPr lang="fr-FR" sz="2000" b="1" dirty="0"/>
          </a:p>
        </p:txBody>
      </p:sp>
      <p:sp>
        <p:nvSpPr>
          <p:cNvPr id="3" name="ZoneTexte 2">
            <a:extLst>
              <a:ext uri="{FF2B5EF4-FFF2-40B4-BE49-F238E27FC236}">
                <a16:creationId xmlns:a16="http://schemas.microsoft.com/office/drawing/2014/main" id="{351E8DBA-BEE1-481B-B9A5-79A99D96995A}"/>
              </a:ext>
            </a:extLst>
          </p:cNvPr>
          <p:cNvSpPr txBox="1"/>
          <p:nvPr/>
        </p:nvSpPr>
        <p:spPr>
          <a:xfrm>
            <a:off x="1473200" y="-30778"/>
            <a:ext cx="3911600" cy="461665"/>
          </a:xfrm>
          <a:prstGeom prst="rect">
            <a:avLst/>
          </a:prstGeom>
          <a:noFill/>
        </p:spPr>
        <p:txBody>
          <a:bodyPr wrap="square" rtlCol="0">
            <a:spAutoFit/>
          </a:bodyPr>
          <a:lstStyle/>
          <a:p>
            <a:pPr algn="ctr"/>
            <a:r>
              <a:rPr lang="fr-FR" sz="2400" dirty="0"/>
              <a:t>Synthèse</a:t>
            </a:r>
          </a:p>
        </p:txBody>
      </p:sp>
      <p:pic>
        <p:nvPicPr>
          <p:cNvPr id="5" name="Image 4">
            <a:extLst>
              <a:ext uri="{FF2B5EF4-FFF2-40B4-BE49-F238E27FC236}">
                <a16:creationId xmlns:a16="http://schemas.microsoft.com/office/drawing/2014/main" id="{B70A5268-40B8-43DA-9E9D-3BD77FF1DD30}"/>
              </a:ext>
            </a:extLst>
          </p:cNvPr>
          <p:cNvPicPr>
            <a:picLocks noChangeAspect="1"/>
          </p:cNvPicPr>
          <p:nvPr/>
        </p:nvPicPr>
        <p:blipFill>
          <a:blip r:embed="rId2"/>
          <a:stretch>
            <a:fillRect/>
          </a:stretch>
        </p:blipFill>
        <p:spPr bwMode="auto">
          <a:xfrm>
            <a:off x="4802658" y="8686283"/>
            <a:ext cx="2055342" cy="1102740"/>
          </a:xfrm>
          <a:prstGeom prst="rect">
            <a:avLst/>
          </a:prstGeom>
        </p:spPr>
      </p:pic>
      <p:sp>
        <p:nvSpPr>
          <p:cNvPr id="6" name="Rectangle 5">
            <a:extLst>
              <a:ext uri="{FF2B5EF4-FFF2-40B4-BE49-F238E27FC236}">
                <a16:creationId xmlns:a16="http://schemas.microsoft.com/office/drawing/2014/main" id="{72ACFF33-A1E9-4553-BC78-69FA09B98D46}"/>
              </a:ext>
            </a:extLst>
          </p:cNvPr>
          <p:cNvSpPr/>
          <p:nvPr/>
        </p:nvSpPr>
        <p:spPr>
          <a:xfrm>
            <a:off x="278409" y="469062"/>
            <a:ext cx="6192000" cy="18158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7" name="ZoneTexte 7">
            <a:extLst>
              <a:ext uri="{FF2B5EF4-FFF2-40B4-BE49-F238E27FC236}">
                <a16:creationId xmlns:a16="http://schemas.microsoft.com/office/drawing/2014/main" id="{D527B190-523F-4C5F-BD9E-E938B55BD2A9}"/>
              </a:ext>
            </a:extLst>
          </p:cNvPr>
          <p:cNvSpPr txBox="1"/>
          <p:nvPr/>
        </p:nvSpPr>
        <p:spPr>
          <a:xfrm>
            <a:off x="333000" y="469062"/>
            <a:ext cx="6192000" cy="206210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600" dirty="0"/>
              <a:t>En plus de la moyenne, l’indice tient compte de deux éléments:</a:t>
            </a:r>
          </a:p>
          <a:p>
            <a:endParaRPr lang="fr-FR" sz="1600" dirty="0"/>
          </a:p>
          <a:p>
            <a:pPr marL="285750" indent="-285750">
              <a:buFontTx/>
              <a:buChar char="-"/>
            </a:pPr>
            <a:r>
              <a:rPr lang="fr-FR" sz="1600" dirty="0"/>
              <a:t>Effet de composition : l’indice tient compte des volumes échangés et de la modification de la composition des espèces vendues dans le temps </a:t>
            </a:r>
          </a:p>
          <a:p>
            <a:pPr marL="285750" indent="-285750">
              <a:buFontTx/>
              <a:buChar char="-"/>
            </a:pPr>
            <a:r>
              <a:rPr lang="fr-FR" sz="1600" dirty="0"/>
              <a:t>Saisonnalité : l’indice doit tenir compte de la forte saisonnalité des produits de la mer</a:t>
            </a:r>
          </a:p>
          <a:p>
            <a:r>
              <a:rPr lang="fr-FR" sz="1600" dirty="0"/>
              <a:t> </a:t>
            </a:r>
          </a:p>
        </p:txBody>
      </p:sp>
      <p:pic>
        <p:nvPicPr>
          <p:cNvPr id="8" name="Picture 7" descr="table_stylized.png"/>
          <p:cNvPicPr>
            <a:picLocks noChangeAspect="1"/>
          </p:cNvPicPr>
          <p:nvPr/>
        </p:nvPicPr>
        <p:blipFill>
          <a:blip r:embed="rId3"/>
          <a:srcRect t="25000" b="25000"/>
          <a:stretch>
            <a:fillRect/>
          </a:stretch>
        </p:blipFill>
        <p:spPr>
          <a:xfrm>
            <a:off x="0" y="3362400"/>
            <a:ext cx="4802400" cy="1461599"/>
          </a:xfrm>
          <a:prstGeom prst="rect">
            <a:avLst/>
          </a:prstGeom>
        </p:spPr>
      </p:pic>
      <p:sp>
        <p:nvSpPr>
          <p:cNvPr id="9" name="TextBox 8"/>
          <p:cNvSpPr txBox="1"/>
          <p:nvPr/>
        </p:nvSpPr>
        <p:spPr>
          <a:xfrm>
            <a:off x="334800" y="2512800"/>
            <a:ext cx="6192000" cy="522000"/>
          </a:xfrm>
          <a:prstGeom prst="rect">
            <a:avLst/>
          </a:prstGeom>
          <a:noFill/>
        </p:spPr>
        <p:txBody>
          <a:bodyPr wrap="square">
            <a:spAutoFit/>
          </a:bodyPr>
          <a:lstStyle/>
          <a:p>
            <a:pPr>
              <a:defRPr sz="1700"/>
            </a:pPr>
            <a:r>
              <a:t>Comparaison de l’indice de ventes en valeur à la fin du mois de Février 2026, par rapport à celui de la période de référence (2023) selon les strates</a:t>
            </a:r>
          </a:p>
        </p:txBody>
      </p:sp>
      <p:pic>
        <p:nvPicPr>
          <p:cNvPr id="10" name="Picture 9" descr="table_stylized.png"/>
          <p:cNvPicPr>
            <a:picLocks noChangeAspect="1"/>
          </p:cNvPicPr>
          <p:nvPr/>
        </p:nvPicPr>
        <p:blipFill>
          <a:blip r:embed="rId4"/>
          <a:stretch>
            <a:fillRect/>
          </a:stretch>
        </p:blipFill>
        <p:spPr>
          <a:xfrm>
            <a:off x="0" y="4968000"/>
            <a:ext cx="4802400" cy="4381200"/>
          </a:xfrm>
          <a:prstGeom prst="rect">
            <a:avLst/>
          </a:prstGeom>
        </p:spPr>
      </p:pic>
    </p:spTree>
    <p:extLst>
      <p:ext uri="{BB962C8B-B14F-4D97-AF65-F5344CB8AC3E}">
        <p14:creationId xmlns:p14="http://schemas.microsoft.com/office/powerpoint/2010/main" val="4200780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E24EC2-B53A-4428-891E-0CC210DE3BFF}"/>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7FAE49AB-CF6B-4AE2-83EE-B48C3108F643}"/>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A7CA2555-A457-41B0-92CE-88CC41321698}"/>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SJ.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SJ.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Saint-jean de luz</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de Saint-jean de luz Cibou, l’instabilité des prix pour le mois de février 2026 est beaucoup moins importante que celle observée en février de 2023 à 2025, ce qui signifie que le risque prix des producteurs a fortement diminué. Parallèlement, l’instabilité des volumes est un peu moins important, ce qui signifie que le risque d’approvisionnement des acheteurs a légèrement diminué.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de Saint-jean de luz Cibou, en février 2026 comparé aux mois de février de 2023 à 2025, le nombre d’acheteurs est un peu moins important, le nombre de transactions est beaucoup moins important. De plus, la concurrence a diminué, ce qui signifie que le pouvoir de marché des gros acheteurs a augmenté.</a:t>
            </a:r>
          </a:p>
        </p:txBody>
      </p:sp>
    </p:spTree>
    <p:extLst>
      <p:ext uri="{BB962C8B-B14F-4D97-AF65-F5344CB8AC3E}">
        <p14:creationId xmlns:p14="http://schemas.microsoft.com/office/powerpoint/2010/main" val="1469501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4127FCE-2CBD-4612-A868-47E4A145A57E}"/>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0538BCD6-8135-496B-A2EF-EB15DC6BB8E0}"/>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6018BF41-640F-465A-AB6B-637782DCCBD9}"/>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SJ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SJ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Saint-jean de luz</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le thon rouge de l'atlantique de la criée de Saint-jean de luz Cibou, l’instabilité des prix pour le mois de février 2026 est beaucoup plus importante que celle observée en février de 2023 à 2025, ce qui signifie que le risque prix des producteurs a fortement augmenté. Parallèlement, l’instabilité des volumes est moins important, ce qui signifie que le risque d’approvisionnement des acheteurs a diminué.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le thon rouge de l'atlantique de la criée de Saint-jean de luz Cibou, en février 2026 comparé aux mois de février de 2023 à 2025, le nombre d’acheteurs est beaucoup plus important, le nombre de transactions est beaucoup plus important. De plus, la concurrence a légèrement diminué, ce qui signifie que le pouvoir de marché des gros acheteurs a légèrement augmenté.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la lingue franche de la criée de Saint-jean de luz Cibou, l’instabilité des prix pour le mois de février 2026 est beaucoup moins importante que celle observée en février de 2023 à 2025, ce qui signifie que le risque prix des producteurs a fortement diminué. Parallèlement, l’instabilité des volumes est beaucoup moins important, ce qui signifie que le risque d’approvisionnement des acheteurs a fortement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la lingue franche de la criée de Saint-jean de luz Cibou, en février 2026 comparé aux mois de février de 2023 à 2025, le nombre d’acheteurs est beaucoup moins important, le nombre de transactions est beaucoup moins important. De plus, la concurrence est inchangé, ce qui signifie que le pouvoir de marché des gros acheteurs est inchangée.</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le merlu de la criée de Saint-jean de luz Cibou, l’instabilité des prix pour le mois de février 2026 est un peu plus importante que celle observée en février de 2023 à 2025, ce qui signifie que le risque prix des producteurs a légèrement augmenté. Parallèlement, l’instabilité des volumes est un peu moins important, ce qui signifie que le risque d’approvisionnement des acheteurs a légèrement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le merlu de la criée de Saint-jean de luz Cibou, en février 2026 comparé aux mois de février de 2023 à 2025, le nombre d’acheteurs est moins important, le nombre de transactions est beaucoup moins important. De plus, la concurrence a fortement augmenté, ce qui signifie que le pouvoir de marché des gros acheteurs a fortement diminué.</a:t>
            </a:r>
          </a:p>
        </p:txBody>
      </p:sp>
    </p:spTree>
    <p:extLst>
      <p:ext uri="{BB962C8B-B14F-4D97-AF65-F5344CB8AC3E}">
        <p14:creationId xmlns:p14="http://schemas.microsoft.com/office/powerpoint/2010/main" val="504912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226454A7-0139-4A87-8379-85887DE18AA9}"/>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A5437FEC-62EE-458B-9B19-4CC3A5B874CB}"/>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La Turball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La Turball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La Turball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La Turball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La Turballe</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la criée de La Turballe est supérieur à celui de la période de référence (2023).</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celui de la période de référence mais supérieur à celui de la moyenne nationale.</a:t>
            </a:r>
          </a:p>
        </p:txBody>
      </p:sp>
    </p:spTree>
    <p:extLst>
      <p:ext uri="{BB962C8B-B14F-4D97-AF65-F5344CB8AC3E}">
        <p14:creationId xmlns:p14="http://schemas.microsoft.com/office/powerpoint/2010/main" val="1436471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595AE5C-B0DF-45CF-89F5-1DBAF62F216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2BC51F80-5575-4D35-AF41-26660A253516}"/>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C0E7E3DD-9169-42A6-B91D-A81C31BEC9B1}"/>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TB.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TB.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La Turballe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de La Turballe, l’instabilité des prix pour le mois de février 2026 est similaire que celle observée en février de 2023 à 2025, ce qui signifie que le risque prix des producteurs est inchangé. Parallèlement, l’instabilité des volumes est un peu plus important, ce qui signifie que le risque d’approvisionnement des acheteurs a légèrement augmenté.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de La Turballe, en février 2026 comparé aux mois de février de 2023 à 2025, le nombre d’acheteurs est un peu plus important, le nombre de transactions est moins important. De plus, la concurrence a légèrement augmenté, ce qui signifie que le pouvoir de marché des gros acheteurs a légèrement diminué.</a:t>
            </a:r>
          </a:p>
        </p:txBody>
      </p:sp>
    </p:spTree>
    <p:extLst>
      <p:ext uri="{BB962C8B-B14F-4D97-AF65-F5344CB8AC3E}">
        <p14:creationId xmlns:p14="http://schemas.microsoft.com/office/powerpoint/2010/main" val="2471066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4127FCE-2CBD-4612-A868-47E4A145A57E}"/>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3A7023DA-5392-426B-98ED-8CEF32CCAD30}"/>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FE64C9B8-4943-4C8C-B152-E7DBA98457EE}"/>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TB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TB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La Turballe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le bar de la criée de La Turballe, l’instabilité des prix pour le mois de février 2026 est un peu moins importante que celle observée en février de 2023 à 2025, ce qui signifie que le risque prix des producteurs a légèrement diminué. Parallèlement, l’instabilité des volumes est moins important, ce qui signifie que le risque d’approvisionnement des acheteurs a diminué.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le bar de la criée de La Turballe, en février 2026 comparé aux mois de février de 2023 à 2025, le nombre d’acheteurs est un peu plus important, le nombre de transactions est plus important. De plus, la concurrence a diminué, ce qui signifie que le pouvoir de marché des gros acheteurs a augmenté.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la sole de la criée de La Turballe, l’instabilité des prix pour le mois de février 2026 est plus importante que celle observée en février de 2023 à 2025, ce qui signifie que le risque prix des producteurs a augmenté. Parallèlement, l’instabilité des volumes est moins important, ce qui signifie que le risque d’approvisionnement des acheteurs a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la sole de la criée de La Turballe, en février 2026 comparé aux mois de février de 2023 à 2025, le nombre d’acheteurs est un peu moins important, le nombre de transactions est un peu moins important. De plus, la concurrence a diminué, ce qui signifie que le pouvoir de marché des gros acheteurs a augmenté.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le congre de la criée de La Turballe, l’instabilité des prix pour le mois de février 2026 est similaire que celle observée en février de 2023 à 2025, ce qui signifie que le risque prix des producteurs est inchangé. Parallèlement, l’instabilité des volumes est un peu plus important, ce qui signifie que le risque d’approvisionnement des acheteurs a légèrement augmenté.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le congre de la criée de La Turballe, en février 2026 comparé aux mois de février de 2023 à 2025, le nombre d’acheteurs est un peu moins important, le nombre de transactions est beaucoup moins important. De plus, la concurrence a fortement augmenté, ce qui signifie que le pouvoir de marché des gros acheteurs a fortement diminué.</a:t>
            </a:r>
          </a:p>
        </p:txBody>
      </p:sp>
    </p:spTree>
    <p:extLst>
      <p:ext uri="{BB962C8B-B14F-4D97-AF65-F5344CB8AC3E}">
        <p14:creationId xmlns:p14="http://schemas.microsoft.com/office/powerpoint/2010/main" val="4235364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9FF87E6B-A128-4970-A055-C582F7375736}"/>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72C96FF6-27DC-4143-AEB0-AEF430199C38}"/>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Concarneau.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Concarneau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Concarneau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Concarneau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Concarneau</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la criée de Concarneau est inférieur à celui de la période de référence (2023).</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1753801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AF04225-4409-47E2-919B-B53281069194}"/>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35A6A0B7-BA9E-453B-961C-05FD4483EAC4}"/>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51AD5A46-F25F-4049-B9E0-1AE8F2529A3A}"/>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CC.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CC.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Concarneau</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de Concarneau, l’instabilité des prix pour le mois de février 2026 est un peu plus importante que celle observée en février de 2023 à 2025, ce qui signifie que le risque prix des producteurs a légèrement augmenté. Parallèlement, l’instabilité des volumes est un peu plus important, ce qui signifie que le risque d’approvisionnement des acheteurs a légèrement augmenté.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de Concarneau, en février 2026 comparé aux mois de février de 2023 à 2025, le nombre d’acheteurs est un peu moins important, le nombre de transactions est beaucoup moins important. De plus, la concurrence a légèrement diminué, ce qui signifie que le pouvoir de marché des gros acheteurs a légèrement augmenté.</a:t>
            </a:r>
          </a:p>
        </p:txBody>
      </p:sp>
    </p:spTree>
    <p:extLst>
      <p:ext uri="{BB962C8B-B14F-4D97-AF65-F5344CB8AC3E}">
        <p14:creationId xmlns:p14="http://schemas.microsoft.com/office/powerpoint/2010/main" val="223452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4127FCE-2CBD-4612-A868-47E4A145A57E}"/>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2B4E863C-80E3-4EFB-AE5E-A610D52EFEE3}"/>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2946E06D-DA5C-4A4C-90A9-D7CF2EF0031C}"/>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CC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CC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Concarneau</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langoustine de la criée de Concarneau, l’instabilité des prix pour le mois de février 2026 est moins importante que celle observée en février de 2023 à 2025, ce qui signifie que le risque prix des producteurs a diminué. Parallèlement, l’instabilité des volumes est moins important, ce qui signifie que le risque d’approvisionnement des acheteurs a diminué.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langoustine de la criée de Concarneau, en février 2026 comparé aux mois de février de 2023 à 2025, le nombre d’acheteurs est moins important, le nombre de transactions est beaucoup moins important. De plus, la concurrence a fortement diminué, ce qui signifie que le pouvoir de marché des gros acheteurs a fortement augmenté.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le lieu jaune de la criée de Concarneau, l’instabilité des prix pour le mois de février 2026 est plus importante que celle observée en février de 2023 à 2025, ce qui signifie que le risque prix des producteurs a augmenté. Parallèlement, l’instabilité des volumes est beaucoup moins important, ce qui signifie que le risque d’approvisionnement des acheteurs a fortement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le lieu jaune de la criée de Concarneau, en février 2026 comparé aux mois de février de 2023 à 2025, le nombre d’acheteurs est moins important, le nombre de transactions est un peu moins important. De plus, la concurrence a diminué, ce qui signifie que le pouvoir de marché des gros acheteurs a augmenté.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la sole de la criée de Concarneau, l’instabilité des prix pour le mois de février 2026 est beaucoup plus importante que celle observée en février de 2023 à 2025, ce qui signifie que le risque prix des producteurs a fortement augmenté. Parallèlement, l’instabilité des volumes est similaire, ce qui signifie que le risque d’approvisionnement des acheteurs est inchangé.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la sole de la criée de Concarneau, en février 2026 comparé aux mois de février de 2023 à 2025, le nombre d’acheteurs est moins important, le nombre de transactions est beaucoup moins important. De plus, la concurrence a diminué, ce qui signifie que le pouvoir de marché des gros acheteurs a augmenté.</a:t>
            </a:r>
          </a:p>
        </p:txBody>
      </p:sp>
    </p:spTree>
    <p:extLst>
      <p:ext uri="{BB962C8B-B14F-4D97-AF65-F5344CB8AC3E}">
        <p14:creationId xmlns:p14="http://schemas.microsoft.com/office/powerpoint/2010/main" val="1612942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A2698068-BB98-4056-938C-E7764A19F62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6B071F24-D472-404D-957B-E6430873C661}"/>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Croisic.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Croisic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Croisic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Croisic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Croisic</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la criée du Croisic est supérieur à celui de la période de référence (2023).</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1485824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9910079-C60E-4EAA-8864-9446B649BBB3}"/>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CFE80DA9-EF41-4E81-823B-413A3E0B4E7E}"/>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717ED84B-D15B-447F-9181-9FBB7C0E2CEF}"/>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CR.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CR.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Croisic</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du Croisic, l’instabilité des prix pour le mois de février 2026 est similaire que celle observée en février de 2023 à 2025, ce qui signifie que le risque prix des producteurs est inchangé. Parallèlement, l’instabilité des volumes est similaire, ce qui signifie que le risque d’approvisionnement des acheteurs est inchangé.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du Croisic, en février 2026 comparé aux mois de février de 2023 à 2025, le nombre d’acheteurs est un peu plus important, le nombre de transactions est moins important. De plus, la concurrence a légèrement augmenté, ce qui signifie que le pouvoir de marché des gros acheteurs a légèrement diminué.</a:t>
            </a:r>
          </a:p>
        </p:txBody>
      </p:sp>
    </p:spTree>
    <p:extLst>
      <p:ext uri="{BB962C8B-B14F-4D97-AF65-F5344CB8AC3E}">
        <p14:creationId xmlns:p14="http://schemas.microsoft.com/office/powerpoint/2010/main" val="797407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41659"/>
          </a:xfrm>
          <a:prstGeom prst="rect">
            <a:avLst/>
          </a:prstGeom>
          <a:solidFill>
            <a:schemeClr val="tx2">
              <a:lumMod val="20000"/>
              <a:lumOff val="80000"/>
            </a:schemeClr>
          </a:solidFill>
        </p:spPr>
        <p:txBody>
          <a:bodyPr wrap="square" rtlCol="0">
            <a:spAutoFit/>
          </a:bodyPr>
          <a:lstStyle/>
          <a:p>
            <a:pPr algn="ctr"/>
            <a:r>
              <a:rPr lang="fr-FR" sz="2270" dirty="0"/>
              <a:t>Interprétation des indicateurs de marché</a:t>
            </a:r>
          </a:p>
        </p:txBody>
      </p:sp>
      <p:sp>
        <p:nvSpPr>
          <p:cNvPr id="2" name="ZoneTexte 1">
            <a:extLst>
              <a:ext uri="{FF2B5EF4-FFF2-40B4-BE49-F238E27FC236}">
                <a16:creationId xmlns:a16="http://schemas.microsoft.com/office/drawing/2014/main" id="{109CD248-805E-4313-A5BC-A2FF5B1822DE}"/>
              </a:ext>
            </a:extLst>
          </p:cNvPr>
          <p:cNvSpPr txBox="1"/>
          <p:nvPr/>
        </p:nvSpPr>
        <p:spPr>
          <a:xfrm>
            <a:off x="395785" y="955343"/>
            <a:ext cx="2838734" cy="369332"/>
          </a:xfrm>
          <a:prstGeom prst="rect">
            <a:avLst/>
          </a:prstGeom>
          <a:noFill/>
        </p:spPr>
        <p:txBody>
          <a:bodyPr wrap="square" rtlCol="0">
            <a:spAutoFit/>
          </a:bodyPr>
          <a:lstStyle/>
          <a:p>
            <a:r>
              <a:rPr lang="fr-FR" u="sng" dirty="0"/>
              <a:t>Instabilité prix : </a:t>
            </a:r>
          </a:p>
        </p:txBody>
      </p:sp>
      <p:sp>
        <p:nvSpPr>
          <p:cNvPr id="5" name="ZoneTexte 4">
            <a:extLst>
              <a:ext uri="{FF2B5EF4-FFF2-40B4-BE49-F238E27FC236}">
                <a16:creationId xmlns:a16="http://schemas.microsoft.com/office/drawing/2014/main" id="{3AFAF57F-9CD3-4F0C-8E0D-272F0116AA31}"/>
              </a:ext>
            </a:extLst>
          </p:cNvPr>
          <p:cNvSpPr txBox="1"/>
          <p:nvPr/>
        </p:nvSpPr>
        <p:spPr>
          <a:xfrm>
            <a:off x="143302" y="1396331"/>
            <a:ext cx="6571398" cy="2817759"/>
          </a:xfrm>
          <a:prstGeom prst="rect">
            <a:avLst/>
          </a:prstGeom>
          <a:noFill/>
        </p:spPr>
        <p:txBody>
          <a:bodyPr wrap="square" rtlCol="0">
            <a:spAutoFit/>
          </a:bodyPr>
          <a:lstStyle/>
          <a:p>
            <a:pPr algn="just">
              <a:lnSpc>
                <a:spcPct val="107000"/>
              </a:lnSpc>
              <a:spcAft>
                <a:spcPts val="800"/>
              </a:spcAft>
            </a:pPr>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Instabilité des prix pour les producteurs =&gt; incertitude supplémentaire</a:t>
            </a:r>
          </a:p>
          <a:p>
            <a:pPr algn="just">
              <a:lnSpc>
                <a:spcPct val="107000"/>
              </a:lnSpc>
              <a:spcAft>
                <a:spcPts val="8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Sur un marché ouvert le lundi et le mardi, le prix moyen est le lundi de 5 € et le mardi de 15 €. La semaine suivante, le prix moyen est de 10 € le lundi et le mardi. La moyenne par semaine est la même (10 €) mais la volatilité est plus importante la première semaine. Dans l’ensemble, cette instabilité peut engendrer une incertitude pour le producteur sur son chiffre d’affaires (qui sera plus faible s’il vend principalement le lundi de la première semaine).</a:t>
            </a:r>
            <a:r>
              <a:rPr lang="fr-FR" sz="1600" strike="sng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
        <p:nvSpPr>
          <p:cNvPr id="7" name="ZoneTexte 6">
            <a:extLst>
              <a:ext uri="{FF2B5EF4-FFF2-40B4-BE49-F238E27FC236}">
                <a16:creationId xmlns:a16="http://schemas.microsoft.com/office/drawing/2014/main" id="{8C48888F-AB07-4495-A5B4-DADF8634AEE6}"/>
              </a:ext>
            </a:extLst>
          </p:cNvPr>
          <p:cNvSpPr txBox="1"/>
          <p:nvPr/>
        </p:nvSpPr>
        <p:spPr>
          <a:xfrm>
            <a:off x="269543" y="4192433"/>
            <a:ext cx="2838734" cy="369332"/>
          </a:xfrm>
          <a:prstGeom prst="rect">
            <a:avLst/>
          </a:prstGeom>
          <a:noFill/>
        </p:spPr>
        <p:txBody>
          <a:bodyPr wrap="square" rtlCol="0">
            <a:spAutoFit/>
          </a:bodyPr>
          <a:lstStyle/>
          <a:p>
            <a:r>
              <a:rPr lang="fr-FR" u="sng" dirty="0"/>
              <a:t>Instabilité volume : </a:t>
            </a:r>
          </a:p>
        </p:txBody>
      </p:sp>
      <p:sp>
        <p:nvSpPr>
          <p:cNvPr id="8" name="ZoneTexte 7">
            <a:extLst>
              <a:ext uri="{FF2B5EF4-FFF2-40B4-BE49-F238E27FC236}">
                <a16:creationId xmlns:a16="http://schemas.microsoft.com/office/drawing/2014/main" id="{1B3DD3C2-6BDF-45BE-ACFD-B586B2A3826D}"/>
              </a:ext>
            </a:extLst>
          </p:cNvPr>
          <p:cNvSpPr txBox="1"/>
          <p:nvPr/>
        </p:nvSpPr>
        <p:spPr>
          <a:xfrm>
            <a:off x="143301" y="4589470"/>
            <a:ext cx="6571398" cy="3048335"/>
          </a:xfrm>
          <a:prstGeom prst="rect">
            <a:avLst/>
          </a:prstGeom>
          <a:noFill/>
        </p:spPr>
        <p:txBody>
          <a:bodyPr wrap="square" rtlCol="0">
            <a:spAutoFit/>
          </a:bodyPr>
          <a:lstStyle/>
          <a:p>
            <a:pPr algn="just">
              <a:lnSpc>
                <a:spcPct val="107000"/>
              </a:lnSpc>
              <a:spcAft>
                <a:spcPts val="800"/>
              </a:spcAft>
            </a:pPr>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Instabilité des volumes pour les acheteurs =&gt; incertitude supplémentaire</a:t>
            </a:r>
          </a:p>
          <a:p>
            <a:pPr algn="just">
              <a:lnSpc>
                <a:spcPct val="107000"/>
              </a:lnSpc>
              <a:spcAft>
                <a:spcPts val="800"/>
              </a:spcAft>
            </a:pP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Sur un marché ouvert le lundi et le mardi, la quantité moyenne est le lundi de 5 kg et le mardi de 10 kg. La semaine suivante, la quantité moyenne est de 10 kg le lundi et le mardi. La moyenne par semaine est la même (10 kg) mais la volatilité est plus importante la première semaine. Dans l’ensemble, cette instabilité peut engendrer une incertitude pour l’acheteur sur son volume (qui sera plus faible s’il achète principalement le lundi de la première semaine).</a:t>
            </a:r>
            <a:r>
              <a:rPr lang="fr-FR" sz="1600" strike="sng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
        <p:nvSpPr>
          <p:cNvPr id="9" name="ZoneTexte 8">
            <a:extLst>
              <a:ext uri="{FF2B5EF4-FFF2-40B4-BE49-F238E27FC236}">
                <a16:creationId xmlns:a16="http://schemas.microsoft.com/office/drawing/2014/main" id="{123110B6-6F5C-4180-8B99-EDE3F31F1E4D}"/>
              </a:ext>
            </a:extLst>
          </p:cNvPr>
          <p:cNvSpPr txBox="1"/>
          <p:nvPr/>
        </p:nvSpPr>
        <p:spPr>
          <a:xfrm>
            <a:off x="395785" y="7704405"/>
            <a:ext cx="2838734" cy="369332"/>
          </a:xfrm>
          <a:prstGeom prst="rect">
            <a:avLst/>
          </a:prstGeom>
          <a:noFill/>
        </p:spPr>
        <p:txBody>
          <a:bodyPr wrap="square" rtlCol="0">
            <a:spAutoFit/>
          </a:bodyPr>
          <a:lstStyle/>
          <a:p>
            <a:r>
              <a:rPr lang="fr-FR" u="sng" dirty="0"/>
              <a:t>Degré de concurrence: </a:t>
            </a:r>
          </a:p>
        </p:txBody>
      </p:sp>
      <p:sp>
        <p:nvSpPr>
          <p:cNvPr id="10" name="ZoneTexte 9">
            <a:extLst>
              <a:ext uri="{FF2B5EF4-FFF2-40B4-BE49-F238E27FC236}">
                <a16:creationId xmlns:a16="http://schemas.microsoft.com/office/drawing/2014/main" id="{9CE7882E-5A63-4F3B-8E29-5CDE0C5DDEE2}"/>
              </a:ext>
            </a:extLst>
          </p:cNvPr>
          <p:cNvSpPr txBox="1"/>
          <p:nvPr/>
        </p:nvSpPr>
        <p:spPr>
          <a:xfrm>
            <a:off x="143301" y="8147451"/>
            <a:ext cx="6571398" cy="1107996"/>
          </a:xfrm>
          <a:prstGeom prst="rect">
            <a:avLst/>
          </a:prstGeom>
          <a:noFill/>
        </p:spPr>
        <p:txBody>
          <a:bodyPr wrap="square" rtlCol="0">
            <a:spAutoFit/>
          </a:bodyPr>
          <a:lstStyle/>
          <a:p>
            <a:r>
              <a:rPr lang="fr-FR" sz="1600" dirty="0">
                <a:effectLst/>
                <a:latin typeface="Calibri" panose="020F0502020204030204" pitchFamily="34" charset="0"/>
                <a:ea typeface="Times New Roman" panose="02020603050405020304" pitchFamily="18" charset="0"/>
                <a:cs typeface="Times New Roman" panose="02020603050405020304" pitchFamily="18" charset="0"/>
              </a:rPr>
              <a:t>Le degré de concurrence permet de savoir si un marché est concentré sur un petit nombre d’acheteurs qui disposent de parts de marché élevées. Plus cet indicateur s’élève, plus le marché est concurrentiel. </a:t>
            </a:r>
          </a:p>
          <a:p>
            <a:endParaRPr lang="fr-FR" dirty="0"/>
          </a:p>
        </p:txBody>
      </p:sp>
    </p:spTree>
    <p:extLst>
      <p:ext uri="{BB962C8B-B14F-4D97-AF65-F5344CB8AC3E}">
        <p14:creationId xmlns:p14="http://schemas.microsoft.com/office/powerpoint/2010/main" val="166695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4127FCE-2CBD-4612-A868-47E4A145A57E}"/>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06F0DE44-684A-46CB-A906-4136F14C9F22}"/>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26312248-3D7B-49C4-B89D-B2F69990273D}"/>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CR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CR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Croisic</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sole de la criée du Croisic, l’instabilité des prix pour le mois de février 2026 est beaucoup plus importante que celle observée en février de 2023 à 2025, ce qui signifie que le risque prix des producteurs a fortement augmenté. Parallèlement, l’instabilité des volumes est un peu plus important, ce qui signifie que le risque d’approvisionnement des acheteurs a légèrement augmenté.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sole de la criée du Croisic, en février 2026 comparé aux mois de février de 2023 à 2025, le nombre d’acheteurs est un peu plus important, le nombre de transactions est un peu plus important. De plus, la concurrence a fortement diminué, ce qui signifie que le pouvoir de marché des gros acheteurs a fortement augmenté.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le bar de la criée du Croisic, l’instabilité des prix pour le mois de février 2026 est un peu plus importante que celle observée en février de 2023 à 2025, ce qui signifie que le risque prix des producteurs a légèrement augmenté. Parallèlement, l’instabilité des volumes est beaucoup moins important, ce qui signifie que le risque d’approvisionnement des acheteurs a fortement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le bar de la criée du Croisic, en février 2026 comparé aux mois de février de 2023 à 2025, le nombre d’acheteurs est plus important, le nombre de transactions est beaucoup plus important. De plus, la concurrence a légèrement augmenté, ce qui signifie que le pouvoir de marché des gros acheteurs a légèrement diminué.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la baudroie de la criée du Croisic, l’instabilité des prix pour le mois de février 2026 est beaucoup moins importante que celle observée en février de 2023 à 2025, ce qui signifie que le risque prix des producteurs a fortement diminué. Parallèlement, l’instabilité des volumes est beaucoup moins important, ce qui signifie que le risque d’approvisionnement des acheteurs a fortement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la baudroie de la criée du Croisic, en février 2026 comparé aux mois de février de 2023 à 2025, le nombre d’acheteurs est plus important, le nombre de transactions est un peu moins important. De plus, la concurrence a fortement diminué, ce qui signifie que le pouvoir de marché des gros acheteurs a fortement augmenté.</a:t>
            </a:r>
          </a:p>
        </p:txBody>
      </p:sp>
    </p:spTree>
    <p:extLst>
      <p:ext uri="{BB962C8B-B14F-4D97-AF65-F5344CB8AC3E}">
        <p14:creationId xmlns:p14="http://schemas.microsoft.com/office/powerpoint/2010/main" val="1551852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E640CA7-D2B9-47D7-84F7-8A3F29CDFB56}"/>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Manche mer du nord.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Manche mer du nord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Manche mer du nord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Manche mer du nord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Manche mer du nord</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l’ensemble des criées de la Manche et de la Mer du nord est proche de celui de la période de référence (2023).</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ceux de la période de référence et de la moyenne nationale.</a:t>
            </a:r>
          </a:p>
        </p:txBody>
      </p:sp>
    </p:spTree>
    <p:extLst>
      <p:ext uri="{BB962C8B-B14F-4D97-AF65-F5344CB8AC3E}">
        <p14:creationId xmlns:p14="http://schemas.microsoft.com/office/powerpoint/2010/main" val="2334357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ABCE0F6-F05A-4345-B841-282AE4825EE9}"/>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C8D6CA0E-9D78-48EB-9495-FF40A69C5130}"/>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52D85CA1-D411-4D47-AC08-5139E7C96054}"/>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MMN.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MMN.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Manche mer du nord</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l’ensemble des criées de la Manche et de la Mer du nord, l’instabilité des prix pour le mois de février 2026 est similaire que celle observée en février de 2023 à 2025, ce qui signifie que le risque prix des producteurs est inchangé. Parallèlement, l’instabilité des volumes est moins important, ce qui signifie que le risque d’approvisionnement des acheteurs a diminué.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l’ensemble des criées de la Manche et de la Mer du nord, en février 2026 comparé aux mois de février de 2023 à 2025, le nombre d’acheteurs est similaire, le nombre de transactions est un peu moins important. De plus, la concurrence est inchangé, ce qui signifie que le pouvoir de marché des gros acheteurs est inchangée.</a:t>
            </a:r>
          </a:p>
        </p:txBody>
      </p:sp>
    </p:spTree>
    <p:extLst>
      <p:ext uri="{BB962C8B-B14F-4D97-AF65-F5344CB8AC3E}">
        <p14:creationId xmlns:p14="http://schemas.microsoft.com/office/powerpoint/2010/main" val="1043234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ABCE0F6-F05A-4345-B841-282AE4825EE9}"/>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344F9459-6E53-44C8-8002-DB2D0BB1985C}"/>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4DDEA63D-5194-46E5-B84B-10CA3609B387}"/>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MMN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MMN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Manche mer du nord</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coquille st-jacques de l’ensemble des criées de la Manche et de la Mer du nord, l’instabilité des prix pour le mois de février 2026 est beaucoup moins importante que celle observée en février de 2023 à 2025, ce qui signifie que le risque prix des producteurs a fortement diminué. Parallèlement, l’instabilité des volumes est moins important, ce qui signifie que le risque d’approvisionnement des acheteurs a diminué.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coquille st-jacques de l’ensemble des criées de la Manche et de la Mer du nord, en février 2026 comparé aux mois de février de 2023 à 2025, le nombre d’acheteurs est similaire, le nombre de transactions est plus important. De plus, la concurrence a légèrement augmenté, ce qui signifie que le pouvoir de marché des gros acheteurs a légèrement diminué.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la baudroie de l’ensemble des criées de la Manche et de la Mer du nord, l’instabilité des prix pour le mois de février 2026 est beaucoup moins importante que celle observée en février de 2023 à 2025, ce qui signifie que le risque prix des producteurs a fortement diminué. Parallèlement, l’instabilité des volumes est un peu moins important, ce qui signifie que le risque d’approvisionnement des acheteurs a légèrement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la baudroie de l’ensemble des criées de la Manche et de la Mer du nord, en février 2026 comparé aux mois de février de 2023 à 2025, le nombre d’acheteurs est un peu moins important, le nombre de transactions est beaucoup moins important. De plus, la concurrence a légèrement augmenté, ce qui signifie que le pouvoir de marché des gros acheteurs a légèrement diminué.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le calmars côtiers de l’ensemble des criées de la Manche et de la Mer du nord, l’instabilité des prix pour le mois de février 2026 est plus importante que celle observée en février de 2023 à 2025, ce qui signifie que le risque prix des producteurs a augmenté. Parallèlement, l’instabilité des volumes est moins important, ce qui signifie que le risque d’approvisionnement des acheteurs a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le calmars côtiers de l’ensemble des criées de la Manche et de la Mer du nord, en février 2026 comparé aux mois de février de 2023 à 2025, le nombre d’acheteurs est moins important, le nombre de transactions est beaucoup moins important. De plus, la concurrence a légèrement augmenté, ce qui signifie que le pouvoir de marché des gros acheteurs a légèrement diminué.</a:t>
            </a:r>
          </a:p>
        </p:txBody>
      </p:sp>
    </p:spTree>
    <p:extLst>
      <p:ext uri="{BB962C8B-B14F-4D97-AF65-F5344CB8AC3E}">
        <p14:creationId xmlns:p14="http://schemas.microsoft.com/office/powerpoint/2010/main" val="277308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94C6C08D-7CD7-4207-9818-0AFF154308F6}"/>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Boulogne-sur-mer.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Boulogne-sur-mer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Boulogne-sur-mer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Boulogne-sur-mer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Boulogne-sur-mer</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la criée de Boulogne-sur-mer est inférieur à celui de la période de référence (2023).</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0137477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D19AF6C-CF1E-47F3-86BC-D63030C6C8C9}"/>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2AD080D4-7A6F-4FED-8268-43B641E1DB5F}"/>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DFF9024D-EBA8-49AA-A6ED-C5C59F593B33}"/>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BL.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BL.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Boulogne-sur-mer</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de Boulogne-sur-mer, l’instabilité des prix pour le mois de février 2026 est un peu plus importante que celle observée en février de 2023 à 2025, ce qui signifie que le risque prix des producteurs a légèrement augmenté. Parallèlement, l’instabilité des volumes est un peu plus important, ce qui signifie que le risque d’approvisionnement des acheteurs a légèrement augmenté.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de Boulogne-sur-mer, en février 2026 comparé aux mois de février de 2023 à 2025, le nombre d’acheteurs est similaire, le nombre de transactions est moins important. De plus, la concurrence a légèrement augmenté, ce qui signifie que le pouvoir de marché des gros acheteurs a légèrement diminué.</a:t>
            </a:r>
          </a:p>
        </p:txBody>
      </p:sp>
    </p:spTree>
    <p:extLst>
      <p:ext uri="{BB962C8B-B14F-4D97-AF65-F5344CB8AC3E}">
        <p14:creationId xmlns:p14="http://schemas.microsoft.com/office/powerpoint/2010/main" val="4174699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ABCE0F6-F05A-4345-B841-282AE4825EE9}"/>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73548BA9-A4B2-4728-9D35-8860C5BF9E74}"/>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81ACEE93-51BB-49A1-BBC2-30C896986668}"/>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BL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BL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Boulogne-sur-mer</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coquille st-jacques de la criée de Boulogne-sur-mer, l’instabilité des prix pour le mois de février 2026 est beaucoup moins importante que celle observée en février de 2023 à 2025, ce qui signifie que le risque prix des producteurs a fortement diminué. Parallèlement, l’instabilité des volumes est moins important, ce qui signifie que le risque d’approvisionnement des acheteurs a diminué.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coquille st-jacques de la criée de Boulogne-sur-mer, en février 2026 comparé aux mois de février de 2023 à 2025, le nombre d’acheteurs est similaire, le nombre de transactions est beaucoup plus important. De plus, la concurrence a légèrement augmenté, ce qui signifie que le pouvoir de marché des gros acheteurs a légèrement diminué.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le calmars côtiers de la criée de Boulogne-sur-mer, l’instabilité des prix pour le mois de février 2026 est plus importante que celle observée en février de 2023 à 2025, ce qui signifie que le risque prix des producteurs a augmenté. Parallèlement, l’instabilité des volumes est moins important, ce qui signifie que le risque d’approvisionnement des acheteurs a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le calmars côtiers de la criée de Boulogne-sur-mer, en février 2026 comparé aux mois de février de 2023 à 2025, le nombre d’acheteurs est similaire, le nombre de transactions est beaucoup moins important. De plus, la concurrence a augmenté, ce qui signifie que le pouvoir de marché des gros acheteurs a diminué.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le rouget de roche de la criée de Boulogne-sur-mer, l’instabilité des prix pour le mois de février 2026 est beaucoup moins importante que celle observée en février de 2023 à 2025, ce qui signifie que le risque prix des producteurs a fortement diminué. Parallèlement, l’instabilité des volumes est moins important, ce qui signifie que le risque d’approvisionnement des acheteurs a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le rouget de roche de la criée de Boulogne-sur-mer, en février 2026 comparé aux mois de février de 2023 à 2025, le nombre d’acheteurs est un peu plus important, le nombre de transactions est similaire. De plus, la concurrence a légèrement augmenté, ce qui signifie que le pouvoir de marché des gros acheteurs a légèrement diminué.</a:t>
            </a:r>
          </a:p>
        </p:txBody>
      </p:sp>
    </p:spTree>
    <p:extLst>
      <p:ext uri="{BB962C8B-B14F-4D97-AF65-F5344CB8AC3E}">
        <p14:creationId xmlns:p14="http://schemas.microsoft.com/office/powerpoint/2010/main" val="3163972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A3F81BC7-E359-4300-A74E-279972D8B761}"/>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Erquy.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Erquy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Erquy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Erquy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Erquy</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la criée d'Erquy est supérieur à celui de la période de référence (2023).</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1300678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3A4381F-5762-4943-9586-1CCABFFA08B9}"/>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75A75A80-69E5-4755-8CD6-70B25EFB9731}"/>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E8EBA69B-33BF-4299-94D8-0DDA3B86A533}"/>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EQ.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EQ.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Erquy</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d'Erquy, l’instabilité des prix pour le mois de février 2026 est un peu moins importante que celle observée en février de 2023 à 2025, ce qui signifie que le risque prix des producteurs a légèrement diminué. Parallèlement, l’instabilité des volumes est moins important, ce qui signifie que le risque d’approvisionnement des acheteurs a diminué.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d'Erquy, en février 2026 comparé aux mois de février de 2023 à 2025, le nombre d’acheteurs est similaire, le nombre de transactions est un peu moins important. De plus, la concurrence a légèrement augmenté, ce qui signifie que le pouvoir de marché des gros acheteurs a légèrement diminué.</a:t>
            </a:r>
          </a:p>
        </p:txBody>
      </p:sp>
    </p:spTree>
    <p:extLst>
      <p:ext uri="{BB962C8B-B14F-4D97-AF65-F5344CB8AC3E}">
        <p14:creationId xmlns:p14="http://schemas.microsoft.com/office/powerpoint/2010/main" val="35475487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ABCE0F6-F05A-4345-B841-282AE4825EE9}"/>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68E8203F-766A-41C2-AED2-774738968253}"/>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CDCB2BF8-BFED-4DC6-A348-2FDEAA673BBF}"/>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EQ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EQ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Erquy</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coquille st-jacques de la criée d'Erquy, l’instabilité des prix pour le mois de février 2026 est beaucoup moins importante que celle observée en février de 2023 à 2025, ce qui signifie que le risque prix des producteurs a fortement diminué. Parallèlement, l’instabilité des volumes est beaucoup moins important, ce qui signifie que le risque d’approvisionnement des acheteurs a fortement diminué.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coquille st-jacques de la criée d'Erquy, en février 2026 comparé aux mois de février de 2023 à 2025, le nombre d’acheteurs est moins important, le nombre de transactions est plus important. De plus, la concurrence a fortement augmenté, ce qui signifie que le pouvoir de marché des gros acheteurs a fortement diminué.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la baudroie de la criée d'Erquy, l’instabilité des prix pour le mois de février 2026 est beaucoup moins importante que celle observée en février de 2023 à 2025, ce qui signifie que le risque prix des producteurs a fortement diminué. Parallèlement, l’instabilité des volumes est un peu moins important, ce qui signifie que le risque d’approvisionnement des acheteurs a légèrement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la baudroie de la criée d'Erquy, en février 2026 comparé aux mois de février de 2023 à 2025, le nombre d’acheteurs est un peu moins important, le nombre de transactions est un peu moins important. De plus, la concurrence a légèrement augmenté, ce qui signifie que le pouvoir de marché des gros acheteurs a légèrement diminué.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le merlu de la criée d'Erquy, l’instabilité des prix pour le mois de février 2026 est beaucoup moins importante que celle observée en février de 2023 à 2025, ce qui signifie que le risque prix des producteurs a fortement diminué. Parallèlement, l’instabilité des volumes est un peu moins important, ce qui signifie que le risque d’approvisionnement des acheteurs a légèrement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le merlu de la criée d'Erquy, en février 2026 comparé aux mois de février de 2023 à 2025, le nombre d’acheteurs est un peu plus important, le nombre de transactions est un peu plus important. De plus, la concurrence a fortement augmenté, ce qui signifie que le pouvoir de marché des gros acheteurs a fortement diminué.</a:t>
            </a:r>
          </a:p>
        </p:txBody>
      </p:sp>
    </p:spTree>
    <p:extLst>
      <p:ext uri="{BB962C8B-B14F-4D97-AF65-F5344CB8AC3E}">
        <p14:creationId xmlns:p14="http://schemas.microsoft.com/office/powerpoint/2010/main" val="1710791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4" name="Image 3">
            <a:extLst>
              <a:ext uri="{FF2B5EF4-FFF2-40B4-BE49-F238E27FC236}">
                <a16:creationId xmlns:a16="http://schemas.microsoft.com/office/drawing/2014/main" id="{37A59D5A-1D62-41C7-B3CD-68F39FBC0D4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FC9159B5-036F-44DF-8F14-4E0D2FC17E65}"/>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Golfe de Gascogn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Golfe de Gascogn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Golfe de Gascogn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Golfe de Gascogn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Golfe de Gascogne</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l’ensemble des criées du Golfe de Gascogne est supérieur à celui de la période de référence (2023).</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celui de la période de référence mais proche de celui de la moyenne nationale.</a:t>
            </a:r>
          </a:p>
        </p:txBody>
      </p:sp>
    </p:spTree>
    <p:extLst>
      <p:ext uri="{BB962C8B-B14F-4D97-AF65-F5344CB8AC3E}">
        <p14:creationId xmlns:p14="http://schemas.microsoft.com/office/powerpoint/2010/main" val="27587907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F0015DBB-87EE-4A3C-8B30-C1D5A1A5BECA}"/>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Saint-quay-portrieux.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Saint-quay-portrieux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Saint-quay-portrieux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Saint-quay-portrieux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Saint-quay-portrieux</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la criée de Saint-quay-portrieux est supérieur à celui de la période de référence (2023).</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7033332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7236871-B828-4D4E-829F-DEEBD680C4D9}"/>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039B50DB-997E-48E7-AA94-4B6017EE694C}"/>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AA7622C6-F9C8-4108-91CD-8ADCB3895EB6}"/>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SQ.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SQ.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Saint-quay-portrieux</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de Saint-quay-portrieux, l’instabilité des prix pour le mois de février 2026 est un peu moins importante que celle observée en février de 2023 à 2025, ce qui signifie que le risque prix des producteurs a légèrement diminué. Parallèlement, l’instabilité des volumes est beaucoup moins important, ce qui signifie que le risque d’approvisionnement des acheteurs a fortement diminué.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de Saint-quay-portrieux, en février 2026 comparé aux mois de février de 2023 à 2025, le nombre d’acheteurs est similaire, le nombre de transactions est similaire. De plus, la concurrence a augmenté, ce qui signifie que le pouvoir de marché des gros acheteurs a diminué.</a:t>
            </a:r>
          </a:p>
        </p:txBody>
      </p:sp>
    </p:spTree>
    <p:extLst>
      <p:ext uri="{BB962C8B-B14F-4D97-AF65-F5344CB8AC3E}">
        <p14:creationId xmlns:p14="http://schemas.microsoft.com/office/powerpoint/2010/main" val="40517483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ABCE0F6-F05A-4345-B841-282AE4825EE9}"/>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E818DA38-D410-484D-9C32-0BB902F0D417}"/>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63473F52-BD8D-4CED-B674-4E25CA43DAD7}"/>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SQ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SQ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Saint-quay-portrieux</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coquille st-jacques de la criée de Saint-quay-portrieux, l’instabilité des prix pour le mois de février 2026 est similaire que celle observée en février de 2023 à 2025, ce qui signifie que le risque prix des producteurs est inchangé. Parallèlement, l’instabilité des volumes est un peu plus important, ce qui signifie que le risque d’approvisionnement des acheteurs a légèrement augmenté.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coquille st-jacques de la criée de Saint-quay-portrieux, en février 2026 comparé aux mois de février de 2023 à 2025, le nombre d’acheteurs est un peu plus important, le nombre de transactions est beaucoup plus important. De plus, la concurrence a fortement augmenté, ce qui signifie que le pouvoir de marché des gros acheteurs a fortement diminué.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la baudroie de la criée de Saint-quay-portrieux, l’instabilité des prix pour le mois de février 2026 est beaucoup moins importante que celle observée en février de 2023 à 2025, ce qui signifie que le risque prix des producteurs a fortement diminué. Parallèlement, l’instabilité des volumes est beaucoup moins important, ce qui signifie que le risque d’approvisionnement des acheteurs a fortement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la baudroie de la criée de Saint-quay-portrieux, en février 2026 comparé aux mois de février de 2023 à 2025, le nombre d’acheteurs est similaire, le nombre de transactions est similaire. De plus, la concurrence a légèrement augmenté, ce qui signifie que le pouvoir de marché des gros acheteurs a légèrement diminué.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la seiche de la criée de Saint-quay-portrieux, l’instabilité des prix pour le mois de février 2026 est similaire que celle observée en février de 2023 à 2025, ce qui signifie que le risque prix des producteurs est inchangé. Parallèlement, l’instabilité des volumes est beaucoup moins important, ce qui signifie que le risque d’approvisionnement des acheteurs a fortement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la seiche de la criée de Saint-quay-portrieux, en février 2026 comparé aux mois de février de 2023 à 2025, le nombre d’acheteurs est beaucoup plus important, le nombre de transactions est beaucoup plus important. De plus, la concurrence est inchangé, ce qui signifie que le pouvoir de marché des gros acheteurs est inchangée.</a:t>
            </a:r>
          </a:p>
        </p:txBody>
      </p:sp>
    </p:spTree>
    <p:extLst>
      <p:ext uri="{BB962C8B-B14F-4D97-AF65-F5344CB8AC3E}">
        <p14:creationId xmlns:p14="http://schemas.microsoft.com/office/powerpoint/2010/main" val="10492096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555AD69B-66B3-4923-9C63-04D5A94C8705}"/>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Roscoff.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Roscoff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Roscoff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Roscoff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Roscoff</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la criée de Roscoff est supérieur à celui de la période de référence (2023).</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41636043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C9E01ED-1A1D-430F-9970-75DDC8624E37}"/>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7463A957-19CB-468C-8E11-CCA1C8E98F4E}"/>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7E4FC42E-C5FB-4955-AF09-29ACDFBE0D2E}"/>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RO.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RO.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Roscoff</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de Roscoff, l’instabilité des prix pour le mois de février 2026 est un peu moins importante que celle observée en février de 2023 à 2025, ce qui signifie que le risque prix des producteurs a légèrement diminué. Parallèlement, l’instabilité des volumes est un peu plus important, ce qui signifie que le risque d’approvisionnement des acheteurs a légèrement augmenté.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de Roscoff, en février 2026 comparé aux mois de février de 2023 à 2025, le nombre d’acheteurs est similaire, le nombre de transactions est un peu moins important. De plus, la concurrence a fortement augmenté, ce qui signifie que le pouvoir de marché des gros acheteurs a fortement diminué.</a:t>
            </a:r>
          </a:p>
        </p:txBody>
      </p:sp>
    </p:spTree>
    <p:extLst>
      <p:ext uri="{BB962C8B-B14F-4D97-AF65-F5344CB8AC3E}">
        <p14:creationId xmlns:p14="http://schemas.microsoft.com/office/powerpoint/2010/main" val="9195798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ABCE0F6-F05A-4345-B841-282AE4825EE9}"/>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F22F8381-EDF0-42E4-9F3B-F0848006CFF4}"/>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C2C0EF3B-9164-445B-88B4-38FF6ACD49D0}"/>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RO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RO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Roscoff</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baudroie de la criée de Roscoff, l’instabilité des prix pour le mois de février 2026 est un peu moins importante que celle observée en février de 2023 à 2025, ce qui signifie que le risque prix des producteurs a légèrement diminué. Parallèlement, l’instabilité des volumes est un peu moins important, ce qui signifie que le risque d’approvisionnement des acheteurs a légèrement diminué.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baudroie de la criée de Roscoff, en février 2026 comparé aux mois de février de 2023 à 2025, le nombre d’acheteurs est un peu moins important, le nombre de transactions est moins important. De plus, la concurrence a légèrement augmenté, ce qui signifie que le pouvoir de marché des gros acheteurs a légèrement diminué.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le lieu jaune de la criée de Roscoff, l’instabilité des prix pour le mois de février 2026 est similaire que celle observée en février de 2023 à 2025, ce qui signifie que le risque prix des producteurs est inchangé. Parallèlement, l’instabilité des volumes est beaucoup moins important, ce qui signifie que le risque d’approvisionnement des acheteurs a fortement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le lieu jaune de la criée de Roscoff, en février 2026 comparé aux mois de février de 2023 à 2025, le nombre d’acheteurs est beaucoup plus important, le nombre de transactions est beaucoup plus important. De plus, la concurrence a fortement augmenté, ce qui signifie que le pouvoir de marché des gros acheteurs a fortement diminué.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le merlan de la criée de Roscoff, l’instabilité des prix pour le mois de février 2026 est similaire que celle observée en février de 2023 à 2025, ce qui signifie que le risque prix des producteurs est inchangé. Parallèlement, l’instabilité des volumes est moins important, ce qui signifie que le risque d’approvisionnement des acheteurs a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le merlan de la criée de Roscoff, en février 2026 comparé aux mois de février de 2023 à 2025, le nombre d’acheteurs est moins important, le nombre de transactions est beaucoup moins important. De plus, la concurrence a légèrement augmenté, ce qui signifie que le pouvoir de marché des gros acheteurs a légèrement diminué.</a:t>
            </a:r>
          </a:p>
        </p:txBody>
      </p:sp>
    </p:spTree>
    <p:extLst>
      <p:ext uri="{BB962C8B-B14F-4D97-AF65-F5344CB8AC3E}">
        <p14:creationId xmlns:p14="http://schemas.microsoft.com/office/powerpoint/2010/main" val="35497933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5B6F9588-D897-4C3A-9509-F3C97D4B8DAB}"/>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Port en Bessin.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Port en Bessin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Port en Bessin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Port en Bessin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Port en Bessin</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la criée de Port en Bessin est proche de celui de la période de référence (2023).</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celui de la période de référence mais proche de celui de la moyenne nationale.</a:t>
            </a:r>
          </a:p>
        </p:txBody>
      </p:sp>
    </p:spTree>
    <p:extLst>
      <p:ext uri="{BB962C8B-B14F-4D97-AF65-F5344CB8AC3E}">
        <p14:creationId xmlns:p14="http://schemas.microsoft.com/office/powerpoint/2010/main" val="36920433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5B5FA2F-E827-4402-A6EC-6678A2A1E57D}"/>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3B1BF8C4-CD4A-44B1-A4AD-C4C74158F57A}"/>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CDDD6685-8972-4256-9354-B01F3B13AB7E}"/>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PB.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PB.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Port en Bessin</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de Port en Bessin, l’instabilité des prix pour le mois de février 2026 est moins importante que celle observée en février de 2023 à 2025, ce qui signifie que le risque prix des producteurs a diminué. Parallèlement, l’instabilité des volumes est un peu moins important, ce qui signifie que le risque d’approvisionnement des acheteurs a légèrement diminué.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de Port en Bessin, en février 2026 comparé aux mois de février de 2023 à 2025, le nombre d’acheteurs est similaire, le nombre de transactions est moins important. De plus, la concurrence est inchangé, ce qui signifie que le pouvoir de marché des gros acheteurs est inchangée.</a:t>
            </a:r>
          </a:p>
        </p:txBody>
      </p:sp>
    </p:spTree>
    <p:extLst>
      <p:ext uri="{BB962C8B-B14F-4D97-AF65-F5344CB8AC3E}">
        <p14:creationId xmlns:p14="http://schemas.microsoft.com/office/powerpoint/2010/main" val="16039974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ABCE0F6-F05A-4345-B841-282AE4825EE9}"/>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B9737C01-F59D-48BD-AF4A-84D41F04B128}"/>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B7076429-95B6-49D9-BA01-38B98B51FBE1}"/>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PB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PB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Port en Bessin</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coquille st-jacques de la criée de Port en Bessin, l’instabilité des prix pour le mois de février 2026 est un peu moins importante que celle observée en février de 2023 à 2025, ce qui signifie que le risque prix des producteurs a légèrement diminué. Parallèlement, l’instabilité des volumes est similaire, ce qui signifie que le risque d’approvisionnement des acheteurs est inchangé.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coquille st-jacques de la criée de Port en Bessin, en février 2026 comparé aux mois de février de 2023 à 2025, le nombre d’acheteurs est similaire, le nombre de transactions est un peu plus important. De plus, la concurrence a légèrement augmenté, ce qui signifie que le pouvoir de marché des gros acheteurs a légèrement diminué.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la dorade grise de la criée de Port en Bessin, l’instabilité des prix pour le mois de février 2026 est moins importante que celle observée en février de 2023 à 2025, ce qui signifie que le risque prix des producteurs a diminué. Parallèlement, l’instabilité des volumes est un peu moins important, ce qui signifie que le risque d’approvisionnement des acheteurs a légèrement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la dorade grise de la criée de Port en Bessin, en février 2026 comparé aux mois de février de 2023 à 2025, le nombre d’acheteurs est similaire, le nombre de transactions est un peu plus important. De plus, la concurrence a fortement diminué, ce qui signifie que le pouvoir de marché des gros acheteurs a fortement augmenté.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la raie bouclée de la criée de Port en Bessin, l’instabilité des prix pour le mois de février 2026 est beaucoup moins importante que celle observée en février de 2023 à 2025, ce qui signifie que le risque prix des producteurs a fortement diminué. Parallèlement, l’instabilité des volumes est beaucoup moins important, ce qui signifie que le risque d’approvisionnement des acheteurs a fortement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la raie bouclée de la criée de Port en Bessin, en février 2026 comparé aux mois de février de 2023 à 2025, le nombre d’acheteurs est similaire, le nombre de transactions est similaire. De plus, la concurrence a fortement diminué, ce qui signifie que le pouvoir de marché des gros acheteurs a fortement augmenté.</a:t>
            </a:r>
          </a:p>
        </p:txBody>
      </p:sp>
    </p:spTree>
    <p:extLst>
      <p:ext uri="{BB962C8B-B14F-4D97-AF65-F5344CB8AC3E}">
        <p14:creationId xmlns:p14="http://schemas.microsoft.com/office/powerpoint/2010/main" val="1379164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499BF22-DA1A-46DF-BEDD-6BF7A42A2D76}"/>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Méditerrané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Méditerrané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Méditerrané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Méditerrané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Méditerranée</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l’ensemble des criées de Méditerranée est proche de celui de la période de référence (2023).</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83263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7EEA9DC-2EAE-4AD4-873D-C103CDCB549C}"/>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CB9A7824-D25B-4E5C-A0DB-7FC1DD1ABF9E}"/>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343346F7-15CA-41FC-8457-C5145154F0C4}"/>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GG.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GG.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Golfe de Gascogne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l’ensemble des criées du Golfe de Gascogne, l’instabilité des prix pour le mois de février 2026 est un peu moins importante que celle observée en février de 2023 à 2025, ce qui signifie que le risque prix des producteurs a légèrement diminué. Parallèlement, l’instabilité des volumes est un peu plus important, ce qui signifie que le risque d’approvisionnement des acheteurs a légèrement augmenté.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l’ensemble des criées du Golfe de Gascogne, en février 2026 comparé aux mois de février de 2023 à 2025, le nombre d’acheteurs est similaire, le nombre de transactions est beaucoup moins important. De plus, la concurrence a légèrement augmenté, ce qui signifie que le pouvoir de marché des gros acheteurs a légèrement diminué.</a:t>
            </a:r>
          </a:p>
        </p:txBody>
      </p:sp>
    </p:spTree>
    <p:extLst>
      <p:ext uri="{BB962C8B-B14F-4D97-AF65-F5344CB8AC3E}">
        <p14:creationId xmlns:p14="http://schemas.microsoft.com/office/powerpoint/2010/main" val="24833545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3992424-0914-4DD7-9B07-2E5E39D91EE7}"/>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8C0F493B-24DD-43C8-AFA4-4435AB4FD890}"/>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2E50599F-81D5-46B4-B449-12EDDD9D74A5}"/>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MED.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MED.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Méditerranée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l’ensemble des criées de Méditerranée, l’instabilité des prix pour le mois de février 2026 est similaire que celle observée en février de 2023 à 2025, ce qui signifie que le risque prix des producteurs est inchangé. Parallèlement, l’instabilité des volumes est un peu plus important, ce qui signifie que le risque d’approvisionnement des acheteurs a légèrement augmenté.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l’ensemble des criées de Méditerranée, en février 2026 comparé aux mois de février de 2023 à 2025, le nombre d’acheteurs est similaire, le nombre de transactions est similaire. De plus, la concurrence est inchangé, ce qui signifie que le pouvoir de marché des gros acheteurs est inchangée.</a:t>
            </a:r>
          </a:p>
        </p:txBody>
      </p:sp>
    </p:spTree>
    <p:extLst>
      <p:ext uri="{BB962C8B-B14F-4D97-AF65-F5344CB8AC3E}">
        <p14:creationId xmlns:p14="http://schemas.microsoft.com/office/powerpoint/2010/main" val="41258655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3992424-0914-4DD7-9B07-2E5E39D91EE7}"/>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94BAA518-19BA-487E-A9F5-60364381DB07}"/>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7E94C76A-94B5-432A-B0FD-E9CE5C7EAA79}"/>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MED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MED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Méditerranée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pieuvre de l’ensemble des criées de Méditerranée, l’instabilité des prix pour le mois de février 2026 est beaucoup moins importante que celle observée en février de 2023 à 2025, ce qui signifie que le risque prix des producteurs a fortement diminué. Parallèlement, l’instabilité des volumes est beaucoup plus important, ce qui signifie que le risque d’approvisionnement des acheteurs a fortement augmenté.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pieuvre de l’ensemble des criées de Méditerranée, en février 2026 comparé aux mois de février de 2023 à 2025, le nombre d’acheteurs est similaire, le nombre de transactions est un peu moins important. De plus, la concurrence a augmenté, ce qui signifie que le pouvoir de marché des gros acheteurs a diminué.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le merlu de l’ensemble des criées de Méditerranée, l’instabilité des prix pour le mois de février 2026 est beaucoup moins importante que celle observée en février de 2023 à 2025, ce qui signifie que le risque prix des producteurs a fortement diminué. Parallèlement, l’instabilité des volumes est beaucoup moins important, ce qui signifie que le risque d’approvisionnement des acheteurs a fortement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le merlu de l’ensemble des criées de Méditerranée, en février 2026 comparé aux mois de février de 2023 à 2025, le nombre d’acheteurs est similaire, le nombre de transactions est moins important. De plus, la concurrence a fortement augmenté, ce qui signifie que le pouvoir de marché des gros acheteurs a fortement diminué.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l'anchois de l’ensemble des criées de Méditerranée, l’instabilité des prix pour le mois de février 2026 est beaucoup moins importante que celle observée en février de 2023 à 2025, ce qui signifie que le risque prix des producteurs a fortement diminué. Parallèlement, l’instabilité des volumes est similaire, ce qui signifie que le risque d’approvisionnement des acheteurs est inchangé.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l'anchois de l’ensemble des criées de Méditerranée, en février 2026 comparé aux mois de février de 2023 à 2025, le nombre d’acheteurs est beaucoup plus important, le nombre de transactions est beaucoup plus important. De plus, la concurrence est inchangé, ce qui signifie que le pouvoir de marché des gros acheteurs est inchangée.</a:t>
            </a:r>
          </a:p>
        </p:txBody>
      </p:sp>
    </p:spTree>
    <p:extLst>
      <p:ext uri="{BB962C8B-B14F-4D97-AF65-F5344CB8AC3E}">
        <p14:creationId xmlns:p14="http://schemas.microsoft.com/office/powerpoint/2010/main" val="8979129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C9A5A4B2-A327-4F3F-8DBC-7840433E73AB}"/>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Grau du roi.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Grau du roi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Grau du roi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Grau du roi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Grau du roi</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la criée du Grau du roi est inférieur à celui de la période de référence (2023).</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15309373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3992424-0914-4DD7-9B07-2E5E39D91EE7}"/>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6676DD44-300D-4F24-AB99-D012B8022885}"/>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D87E3908-8734-4E81-8271-91F7E3F232BB}"/>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GO.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GO.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Grau du roi</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du Grau du roi, l’instabilité des prix pour le mois de février 2026 est similaire que celle observée en février de 2023 à 2025, ce qui signifie que le risque prix des producteurs est inchangé. Parallèlement, l’instabilité des volumes est beaucoup plus important, ce qui signifie que le risque d’approvisionnement des acheteurs a fortement augmenté.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du Grau du roi, en février 2026 comparé aux mois de février de 2023 à 2025, le nombre d’acheteurs est similaire, le nombre de transactions est similaire. De plus, la concurrence a augmenté, ce qui signifie que le pouvoir de marché des gros acheteurs a diminué.</a:t>
            </a:r>
          </a:p>
        </p:txBody>
      </p:sp>
    </p:spTree>
    <p:extLst>
      <p:ext uri="{BB962C8B-B14F-4D97-AF65-F5344CB8AC3E}">
        <p14:creationId xmlns:p14="http://schemas.microsoft.com/office/powerpoint/2010/main" val="31380458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3992424-0914-4DD7-9B07-2E5E39D91EE7}"/>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E385750D-4408-4C12-900A-9A0B24F31AA5}"/>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3CB27B7A-5D06-4BB5-AFC6-3C54F664FB60}"/>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GO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GO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Grau du roi</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pieuvre de la criée du Grau du roi, l’instabilité des prix pour le mois de février 2026 est un peu moins importante que celle observée en février de 2023 à 2025, ce qui signifie que le risque prix des producteurs a légèrement diminué. Parallèlement, l’instabilité des volumes est beaucoup plus important, ce qui signifie que le risque d’approvisionnement des acheteurs a fortement augmenté.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pieuvre de la criée du Grau du roi, en février 2026 comparé aux mois de février de 2023 à 2025, le nombre d’acheteurs est similaire, le nombre de transactions est moins important. De plus, la concurrence a fortement augmenté, ce qui signifie que le pouvoir de marché des gros acheteurs a fortement diminué.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le merlu de la criée du Grau du roi, l’instabilité des prix pour le mois de février 2026 est beaucoup moins importante que celle observée en février de 2023 à 2025, ce qui signifie que le risque prix des producteurs a fortement diminué. Parallèlement, l’instabilité des volumes est beaucoup moins important, ce qui signifie que le risque d’approvisionnement des acheteurs a fortement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le merlu de la criée du Grau du roi, en février 2026 comparé aux mois de février de 2023 à 2025, le nombre d’acheteurs est un peu moins important, le nombre de transactions est un peu moins important. De plus, la concurrence a fortement augmenté, ce qui signifie que le pouvoir de marché des gros acheteurs a fortement diminué.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la dorade royale de la criée du Grau du roi, l’instabilité des prix pour le mois de février 2026 est un peu moins importante que celle observée en février de 2023 à 2025, ce qui signifie que le risque prix des producteurs a légèrement diminué. Parallèlement, l’instabilité des volumes est plus important, ce qui signifie que le risque d’approvisionnement des acheteurs a augmenté.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la dorade royale de la criée du Grau du roi, en février 2026 comparé aux mois de février de 2023 à 2025, le nombre d’acheteurs est un peu plus important, le nombre de transactions est beaucoup plus important. De plus, la concurrence a diminué, ce qui signifie que le pouvoir de marché des gros acheteurs a augmenté.</a:t>
            </a:r>
          </a:p>
        </p:txBody>
      </p:sp>
    </p:spTree>
    <p:extLst>
      <p:ext uri="{BB962C8B-B14F-4D97-AF65-F5344CB8AC3E}">
        <p14:creationId xmlns:p14="http://schemas.microsoft.com/office/powerpoint/2010/main" val="21496405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588C4700-4FF0-4BA5-9165-1478AE44A8A9}"/>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Sèt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Sèt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Sèt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Sèt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Sète</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la criée de Sète est proche de celui de la période de référence (2023).</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1643904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E8D979B-8AAA-4E6C-8CF4-1731976FF700}"/>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8FCDA210-D4EA-4E02-B853-D2C4487FE730}"/>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67B0CC43-C3B4-4196-B7D6-4783518FC902}"/>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ST.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ST.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Sète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de Sète, l’instabilité des prix pour le mois de février 2026 est un peu moins importante que celle observée en février de 2023 à 2025, ce qui signifie que le risque prix des producteurs a légèrement diminué. Parallèlement, l’instabilité des volumes est moins important, ce qui signifie que le risque d’approvisionnement des acheteurs a diminué.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de Sète, en février 2026 comparé aux mois de février de 2023 à 2025, le nombre d’acheteurs est un peu plus important, le nombre de transactions est un peu moins important. De plus, la concurrence a légèrement augmenté, ce qui signifie que le pouvoir de marché des gros acheteurs a légèrement diminué.</a:t>
            </a:r>
          </a:p>
        </p:txBody>
      </p:sp>
    </p:spTree>
    <p:extLst>
      <p:ext uri="{BB962C8B-B14F-4D97-AF65-F5344CB8AC3E}">
        <p14:creationId xmlns:p14="http://schemas.microsoft.com/office/powerpoint/2010/main" val="37368386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3992424-0914-4DD7-9B07-2E5E39D91EE7}"/>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430B50AB-668E-499B-B57F-FF2083E90CA8}"/>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8D4B8269-ED58-4CC4-A623-CFEDAEEA1DC6}"/>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ST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ST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Sète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pieuvre de la criée de Sète, l’instabilité des prix pour le mois de février 2026 est un peu moins importante que celle observée en février de 2023 à 2025, ce qui signifie que le risque prix des producteurs a légèrement diminué. Parallèlement, l’instabilité des volumes est moins important, ce qui signifie que le risque d’approvisionnement des acheteurs a diminué.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pieuvre de la criée de Sète, en février 2026 comparé aux mois de février de 2023 à 2025, le nombre d’acheteurs est similaire, le nombre de transactions est similaire. De plus, la concurrence a légèrement augmenté, ce qui signifie que le pouvoir de marché des gros acheteurs a légèrement diminué.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le merlu de la criée de Sète, l’instabilité des prix pour le mois de février 2026 est beaucoup moins importante que celle observée en février de 2023 à 2025, ce qui signifie que le risque prix des producteurs a fortement diminué. Parallèlement, l’instabilité des volumes est beaucoup moins important, ce qui signifie que le risque d’approvisionnement des acheteurs a fortement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le merlu de la criée de Sète, en février 2026 comparé aux mois de février de 2023 à 2025, le nombre d’acheteurs est similaire, le nombre de transactions est similaire. De plus, la concurrence a légèrement diminué, ce qui signifie que le pouvoir de marché des gros acheteurs a légèrement augmenté.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la baudroie de la criée de Sète, l’instabilité des prix pour le mois de février 2026 est similaire que celle observée en février de 2023 à 2025, ce qui signifie que le risque prix des producteurs est inchangé. Parallèlement, l’instabilité des volumes est beaucoup plus important, ce qui signifie que le risque d’approvisionnement des acheteurs a fortement augmenté.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la baudroie de la criée de Sète, en février 2026 comparé aux mois de février de 2023 à 2025, le nombre d’acheteurs est similaire, le nombre de transactions est un peu moins important. De plus, la concurrence a diminué, ce qui signifie que le pouvoir de marché des gros acheteurs a augmenté.</a:t>
            </a:r>
          </a:p>
        </p:txBody>
      </p:sp>
    </p:spTree>
    <p:extLst>
      <p:ext uri="{BB962C8B-B14F-4D97-AF65-F5344CB8AC3E}">
        <p14:creationId xmlns:p14="http://schemas.microsoft.com/office/powerpoint/2010/main" val="14356312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EAC3198B-8C60-41DA-81AE-A530530B4C9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Grau d'agd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Grau d'agd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Grau d'agd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Grau d'agd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Grau d'agde</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la criée du Grau d'agde est supérieur à celui de la période de référence (2023).</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celui de la période de référence mais supérieur à celui de la moyenne nationale.</a:t>
            </a:r>
          </a:p>
        </p:txBody>
      </p:sp>
    </p:spTree>
    <p:extLst>
      <p:ext uri="{BB962C8B-B14F-4D97-AF65-F5344CB8AC3E}">
        <p14:creationId xmlns:p14="http://schemas.microsoft.com/office/powerpoint/2010/main" val="24457442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1E0D2A3-AF15-40D3-A582-1CF4BF2100CA}"/>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B640A5C1-E729-42FE-8FCB-3DF918C321C0}"/>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2501002F-28A2-4F05-9A56-1B25BA63C460}"/>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AG.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AG.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Grau d'agde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du Grau d'agde, l’instabilité des prix pour le mois de février 2026 est un peu moins importante que celle observée en février de 2023 à 2025, ce qui signifie que le risque prix des producteurs a légèrement diminué. Parallèlement, l’instabilité des volumes est un peu moins important, ce qui signifie que le risque d’approvisionnement des acheteurs a légèrement diminué.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du Grau d'agde, en février 2026 comparé aux mois de février de 2023 à 2025, le nombre d’acheteurs est plus important, le nombre de transactions est similaire. De plus, la concurrence a légèrement augmenté, ce qui signifie que le pouvoir de marché des gros acheteurs a légèrement diminué.</a:t>
            </a:r>
          </a:p>
        </p:txBody>
      </p:sp>
    </p:spTree>
    <p:extLst>
      <p:ext uri="{BB962C8B-B14F-4D97-AF65-F5344CB8AC3E}">
        <p14:creationId xmlns:p14="http://schemas.microsoft.com/office/powerpoint/2010/main" val="3394408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7EEA9DC-2EAE-4AD4-873D-C103CDCB549C}"/>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06025E08-3DAB-40CA-8472-B278128E52C7}"/>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4FE807D5-250F-4BC7-BC07-6B86B7F59D3E}"/>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GG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GG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Golfe de Gascogne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sole de l’ensemble des criées du Golfe de Gascogne, l’instabilité des prix pour le mois de février 2026 est un peu plus importante que celle observée en février de 2023 à 2025, ce qui signifie que le risque prix des producteurs a légèrement augmenté. Parallèlement, l’instabilité des volumes est similaire, ce qui signifie que le risque d’approvisionnement des acheteurs est inchangé.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sole de l’ensemble des criées du Golfe de Gascogne, en février 2026 comparé aux mois de février de 2023 à 2025, le nombre d’acheteurs est similaire, le nombre de transactions est moins important. De plus, la concurrence a diminué, ce qui signifie que le pouvoir de marché des gros acheteurs a augmenté.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le bar de l’ensemble des criées du Golfe de Gascogne, l’instabilité des prix pour le mois de février 2026 est un peu plus importante que celle observée en février de 2023 à 2025, ce qui signifie que le risque prix des producteurs a légèrement augmenté. Parallèlement, l’instabilité des volumes est beaucoup moins important, ce qui signifie que le risque d’approvisionnement des acheteurs a fortement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le bar de l’ensemble des criées du Golfe de Gascogne, en février 2026 comparé aux mois de février de 2023 à 2025, le nombre d’acheteurs est similaire, le nombre de transactions est un peu moins important. De plus, la concurrence est inchangé, ce qui signifie que le pouvoir de marché des gros acheteurs est inchangée.</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la baudroie de l’ensemble des criées du Golfe de Gascogne, l’instabilité des prix pour le mois de février 2026 est moins importante que celle observée en février de 2023 à 2025, ce qui signifie que le risque prix des producteurs a diminué. Parallèlement, l’instabilité des volumes est un peu plus important, ce qui signifie que le risque d’approvisionnement des acheteurs a légèrement augmenté.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la baudroie de l’ensemble des criées du Golfe de Gascogne, en février 2026 comparé aux mois de février de 2023 à 2025, le nombre d’acheteurs est un peu moins important, le nombre de transactions est beaucoup moins important. De plus, la concurrence a augmenté, ce qui signifie que le pouvoir de marché des gros acheteurs a diminué.</a:t>
            </a:r>
          </a:p>
        </p:txBody>
      </p:sp>
    </p:spTree>
    <p:extLst>
      <p:ext uri="{BB962C8B-B14F-4D97-AF65-F5344CB8AC3E}">
        <p14:creationId xmlns:p14="http://schemas.microsoft.com/office/powerpoint/2010/main" val="41841920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3992424-0914-4DD7-9B07-2E5E39D91EE7}"/>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3DCEEB76-408A-4326-80D7-BBD502E998D4}"/>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1C62BA0B-1850-4D3E-94AE-6E71C7315479}"/>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AG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AG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Grau d'agde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pieuvre de la criée du Grau d'agde, l’instabilité des prix pour le mois de février 2026 est beaucoup moins importante que celle observée en février de 2023 à 2025, ce qui signifie que le risque prix des producteurs a fortement diminué. Parallèlement, l’instabilité des volumes est similaire, ce qui signifie que le risque d’approvisionnement des acheteurs est inchangé.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pieuvre de la criée du Grau d'agde, en février 2026 comparé aux mois de février de 2023 à 2025, le nombre d’acheteurs est similaire, le nombre de transactions est un peu plus important. De plus, la concurrence a légèrement diminué, ce qui signifie que le pouvoir de marché des gros acheteurs a légèrement augmenté.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la pieuvre de la criée du Grau d'agde, l’instabilité des prix pour le mois de février 2026 est moins importante que celle observée en février de 2023 à 2025, ce qui signifie que le risque prix des producteurs a diminué. Parallèlement, l’instabilité des volumes est beaucoup moins important, ce qui signifie que le risque d’approvisionnement des acheteurs a fortement diminué.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la pieuvre de la criée du Grau d'agde, en février 2026 comparé aux mois de février de 2023 à 2025, le nombre d’acheteurs est un peu plus important, le nombre de transactions est un peu moins important. De plus, la concurrence a fortement augmenté, ce qui signifie que le pouvoir de marché des gros acheteurs a fortement diminué.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la nasse-ceinture de la criée du Grau d'agde, l’instabilité des prix pour le mois de février 2026 est un peu moins importante que celle observée en février de 2023 à 2025, ce qui signifie que le risque prix des producteurs a légèrement diminué. Parallèlement, l’instabilité des volumes est beaucoup moins important, ce qui signifie que le risque d’approvisionnement des acheteurs a fortement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la nasse-ceinture de la criée du Grau d'agde, en février 2026 comparé aux mois de février de 2023 à 2025, le nombre d’acheteurs est beaucoup plus important, le nombre de transactions est beaucoup plus important. De plus, la concurrence a légèrement augmenté, ce qui signifie que le pouvoir de marché des gros acheteurs a légèrement diminué.</a:t>
            </a:r>
          </a:p>
        </p:txBody>
      </p:sp>
    </p:spTree>
    <p:extLst>
      <p:ext uri="{BB962C8B-B14F-4D97-AF65-F5344CB8AC3E}">
        <p14:creationId xmlns:p14="http://schemas.microsoft.com/office/powerpoint/2010/main" val="31709797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EAC3198B-8C60-41DA-81AE-A530530B4C9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Port la nouvelle.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Port la nouvelle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Port la nouvelle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Port la nouvelle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Port la nouvelle</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la criée de Port la nouvelle est inférieur à celui de la période de référence (2023).</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9673238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27A5299-570A-4653-803F-11B802603C4C}"/>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8B92F091-3C6A-40C3-871A-BD4A94DE05F3}"/>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C9415097-9C05-48D2-82B2-F3CBD50BC37C}"/>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PN.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PN.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Port la nouvelle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de Port la nouvelle, l’instabilité des prix pour le mois de février 2026 est similaire que celle observée en février de 2023 à 2025, ce qui signifie que le risque prix des producteurs est inchangé. Parallèlement, l’instabilité des volumes est moins important, ce qui signifie que le risque d’approvisionnement des acheteurs a diminué.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de Port la nouvelle, en février 2026 comparé aux mois de février de 2023 à 2025, le nombre d’acheteurs est moins important, le nombre de transactions est beaucoup moins important. De plus, la concurrence a diminué, ce qui signifie que le pouvoir de marché des gros acheteurs a augmenté.</a:t>
            </a:r>
          </a:p>
        </p:txBody>
      </p:sp>
    </p:spTree>
    <p:extLst>
      <p:ext uri="{BB962C8B-B14F-4D97-AF65-F5344CB8AC3E}">
        <p14:creationId xmlns:p14="http://schemas.microsoft.com/office/powerpoint/2010/main" val="1071680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3992424-0914-4DD7-9B07-2E5E39D91EE7}"/>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667258B0-4D2C-4CFA-AD89-CFA11E0D9CEE}"/>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F9811E38-4447-42DC-A7AD-80C7F604F3AD}"/>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PN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PN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Port la nouvelle</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l'anchois de la criée de Port la nouvelle, l’instabilité des prix pour le mois de février 2026 est beaucoup moins importante que celle observée en février de 2023 à 2025, ce qui signifie que le risque prix des producteurs a fortement diminué. Parallèlement, l’instabilité des volumes est beaucoup moins important, ce qui signifie que le risque d’approvisionnement des acheteurs a fortement diminué.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l'anchois de la criée de Port la nouvelle, en février 2026 comparé aux mois de février de 2023 à 2025, le nombre d’acheteurs est un peu moins important, le nombre de transactions est beaucoup plus important. De plus, la concurrence a légèrement diminué, ce qui signifie que le pouvoir de marché des gros acheteurs a légèrement augmenté.</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la pieuvre de la criée de Port la nouvelle, l’instabilité des prix pour le mois de février 2026 est beaucoup moins importante que celle observée en février de 2023 à 2025, ce qui signifie que le risque prix des producteurs a fortement diminué. Parallèlement, l’instabilité des volumes est plus important, ce qui signifie que le risque d’approvisionnement des acheteurs a augmenté.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la pieuvre de la criée de Port la nouvelle, en février 2026 comparé aux mois de février de 2023 à 2025, le nombre d’acheteurs est un peu moins important, le nombre de transactions est moins important. De plus, la concurrence a fortement augmenté, ce qui signifie que le pouvoir de marché des gros acheteurs a fortement diminué.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la pieuvre de la criée de Port la nouvelle, l’instabilité des prix pour le mois de février 2026 est beaucoup moins importante que celle observée en février de 2023 à 2025, ce qui signifie que le risque prix des producteurs a fortement diminué. Parallèlement, l’instabilité des volumes est beaucoup moins important, ce qui signifie que le risque d’approvisionnement des acheteurs a fortement diminué.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la pieuvre de la criée de Port la nouvelle, en février 2026 comparé aux mois de février de 2023 à 2025, le nombre d’acheteurs est beaucoup moins important, le nombre de transactions est beaucoup moins important. De plus, la concurrence a fortement diminué, ce qui signifie que le pouvoir de marché des gros acheteurs a fortement augmenté.</a:t>
            </a:r>
          </a:p>
        </p:txBody>
      </p:sp>
    </p:spTree>
    <p:extLst>
      <p:ext uri="{BB962C8B-B14F-4D97-AF65-F5344CB8AC3E}">
        <p14:creationId xmlns:p14="http://schemas.microsoft.com/office/powerpoint/2010/main" val="3330693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4" name="Image 3">
            <a:extLst>
              <a:ext uri="{FF2B5EF4-FFF2-40B4-BE49-F238E27FC236}">
                <a16:creationId xmlns:a16="http://schemas.microsoft.com/office/drawing/2014/main" id="{37A59D5A-1D62-41C7-B3CD-68F39FBC0D4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0E6F1EE9-3921-49B2-BCC9-C859EB64BD96}"/>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Lorient.png"/>
          <p:cNvPicPr>
            <a:picLocks noChangeAspect="1"/>
          </p:cNvPicPr>
          <p:nvPr/>
        </p:nvPicPr>
        <p:blipFill>
          <a:blip r:embed="rId4"/>
          <a:srcRect t="12000" b="5000" r="5000"/>
          <a:stretch>
            <a:fillRect/>
          </a:stretch>
        </p:blipFill>
        <p:spPr>
          <a:xfrm>
            <a:off x="295200" y="410399"/>
            <a:ext cx="6271200" cy="3420000"/>
          </a:xfrm>
          <a:prstGeom prst="rect">
            <a:avLst/>
          </a:prstGeom>
        </p:spPr>
      </p:pic>
      <p:pic>
        <p:nvPicPr>
          <p:cNvPr id="8" name="Picture 7" descr="Resultat 2026_02_Lorient_Indices de ventes en valeur.png"/>
          <p:cNvPicPr>
            <a:picLocks noChangeAspect="1"/>
          </p:cNvPicPr>
          <p:nvPr/>
        </p:nvPicPr>
        <p:blipFill>
          <a:blip r:embed="rId5"/>
          <a:srcRect t="12000" b="5000" r="5000"/>
          <a:stretch>
            <a:fillRect/>
          </a:stretch>
        </p:blipFill>
        <p:spPr>
          <a:xfrm>
            <a:off x="2937600" y="3848400"/>
            <a:ext cx="3873600" cy="1980000"/>
          </a:xfrm>
          <a:prstGeom prst="rect">
            <a:avLst/>
          </a:prstGeom>
        </p:spPr>
      </p:pic>
      <p:pic>
        <p:nvPicPr>
          <p:cNvPr id="9" name="Picture 8" descr="Resultat 2026_02_Lorient_Indices de prix de vente.png"/>
          <p:cNvPicPr>
            <a:picLocks noChangeAspect="1"/>
          </p:cNvPicPr>
          <p:nvPr/>
        </p:nvPicPr>
        <p:blipFill>
          <a:blip r:embed="rId6"/>
          <a:srcRect t="12000" b="5000" r="5000"/>
          <a:stretch>
            <a:fillRect/>
          </a:stretch>
        </p:blipFill>
        <p:spPr>
          <a:xfrm>
            <a:off x="2937600" y="5846399"/>
            <a:ext cx="3873600" cy="1980000"/>
          </a:xfrm>
          <a:prstGeom prst="rect">
            <a:avLst/>
          </a:prstGeom>
        </p:spPr>
      </p:pic>
      <p:pic>
        <p:nvPicPr>
          <p:cNvPr id="10" name="Picture 9" descr="Resultat 2026_02_Lorient_Indices de ventes en volume.png"/>
          <p:cNvPicPr>
            <a:picLocks noChangeAspect="1"/>
          </p:cNvPicPr>
          <p:nvPr/>
        </p:nvPicPr>
        <p:blipFill>
          <a:blip r:embed="rId7"/>
          <a:srcRect t="12000" b="5000" r="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p>
            <a:pPr algn="ctr">
              <a:defRPr sz="2267"/>
            </a:pPr>
            <a:r>
              <a:t>Lorient</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la criée de Lorient est proche de celui de la période de référence (2023).</a:t>
            </a:r>
          </a:p>
        </p:txBody>
      </p:sp>
      <p:sp>
        <p:nvSpPr>
          <p:cNvPr id="18" name="TextBox 17"/>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224815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04BEB31-20F5-463B-A2D4-62D6A608FD1C}"/>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9B1D2FCF-6CCF-4540-AB28-71FBEF948086}"/>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9910C5E8-5936-4F2B-8797-2F8545D0CA49}"/>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LO.png"/>
          <p:cNvPicPr>
            <a:picLocks noChangeAspect="1"/>
          </p:cNvPicPr>
          <p:nvPr/>
        </p:nvPicPr>
        <p:blipFill>
          <a:blip r:embed="rId2"/>
          <a:srcRect t="20000" b="25000" l="1000" r="1000"/>
          <a:stretch>
            <a:fillRect/>
          </a:stretch>
        </p:blipFill>
        <p:spPr>
          <a:xfrm>
            <a:off x="1058400" y="698400"/>
            <a:ext cx="4572000" cy="1620000"/>
          </a:xfrm>
          <a:prstGeom prst="rect">
            <a:avLst/>
          </a:prstGeom>
        </p:spPr>
      </p:pic>
      <p:pic>
        <p:nvPicPr>
          <p:cNvPr id="7" name="Picture 6" descr="Caractéristiques_intensité_LO.png"/>
          <p:cNvPicPr>
            <a:picLocks noChangeAspect="1"/>
          </p:cNvPicPr>
          <p:nvPr/>
        </p:nvPicPr>
        <p:blipFill>
          <a:blip r:embed="rId3"/>
          <a:srcRect t="20000" b="20000" l="1000" r="1000"/>
          <a:stretch>
            <a:fillRect/>
          </a:stretch>
        </p:blipFill>
        <p:spPr>
          <a:xfrm>
            <a:off x="86400" y="43236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Lorient</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criée de Lorient, l’instabilité des prix pour le mois de février 2026 est moins importante que celle observée en février de 2023 à 2025, ce qui signifie que le risque prix des producteurs a diminué. Parallèlement, l’instabilité des volumes est un peu plus important, ce qui signifie que le risque d’approvisionnement des acheteurs a légèrement augmenté.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criée de Lorient, en février 2026 comparé aux mois de février de 2023 à 2025, le nombre d’acheteurs est similaire, le nombre de transactions est moins important. De plus, la concurrence a fortement augmenté, ce qui signifie que le pouvoir de marché des gros acheteurs a fortement diminué.</a:t>
            </a:r>
          </a:p>
        </p:txBody>
      </p:sp>
    </p:spTree>
    <p:extLst>
      <p:ext uri="{BB962C8B-B14F-4D97-AF65-F5344CB8AC3E}">
        <p14:creationId xmlns:p14="http://schemas.microsoft.com/office/powerpoint/2010/main" val="3790191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04BEB31-20F5-463B-A2D4-62D6A608FD1C}"/>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sp>
        <p:nvSpPr>
          <p:cNvPr id="4" name="Rectangle 3">
            <a:extLst>
              <a:ext uri="{FF2B5EF4-FFF2-40B4-BE49-F238E27FC236}">
                <a16:creationId xmlns:a16="http://schemas.microsoft.com/office/drawing/2014/main" id="{56814005-C483-41B3-94FB-06FD9B1716B3}"/>
              </a:ext>
            </a:extLst>
          </p:cNvPr>
          <p:cNvSpPr/>
          <p:nvPr/>
        </p:nvSpPr>
        <p:spPr>
          <a:xfrm>
            <a:off x="201302" y="2138600"/>
            <a:ext cx="6455391" cy="295975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E7229722-E072-455D-95DE-FFE361A4461F}"/>
              </a:ext>
            </a:extLst>
          </p:cNvPr>
          <p:cNvSpPr/>
          <p:nvPr/>
        </p:nvSpPr>
        <p:spPr>
          <a:xfrm>
            <a:off x="180000" y="6816932"/>
            <a:ext cx="6455391" cy="2514067"/>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5" descr="Etat_du_marche_LO_Espèce.png"/>
          <p:cNvPicPr>
            <a:picLocks noChangeAspect="1"/>
          </p:cNvPicPr>
          <p:nvPr/>
        </p:nvPicPr>
        <p:blipFill>
          <a:blip r:embed="rId2"/>
          <a:stretch>
            <a:fillRect/>
          </a:stretch>
        </p:blipFill>
        <p:spPr>
          <a:xfrm>
            <a:off x="1144800" y="475200"/>
            <a:ext cx="4572000" cy="1620000"/>
          </a:xfrm>
          <a:prstGeom prst="rect">
            <a:avLst/>
          </a:prstGeom>
        </p:spPr>
      </p:pic>
      <p:pic>
        <p:nvPicPr>
          <p:cNvPr id="7" name="Picture 6" descr="Caractéristiques_intensité_LO_Espèce.png"/>
          <p:cNvPicPr>
            <a:picLocks noChangeAspect="1"/>
          </p:cNvPicPr>
          <p:nvPr/>
        </p:nvPicPr>
        <p:blipFill>
          <a:blip r:embed="rId3"/>
          <a:stretch>
            <a:fillRect/>
          </a:stretch>
        </p:blipFill>
        <p:spPr>
          <a:xfrm>
            <a:off x="86400" y="5162400"/>
            <a:ext cx="6688799" cy="1620000"/>
          </a:xfrm>
          <a:prstGeom prst="rect">
            <a:avLst/>
          </a:prstGeom>
        </p:spPr>
      </p:pic>
      <p:sp>
        <p:nvSpPr>
          <p:cNvPr id="8" name="TextBox 7"/>
          <p:cNvSpPr txBox="1"/>
          <p:nvPr/>
        </p:nvSpPr>
        <p:spPr>
          <a:xfrm>
            <a:off x="0" y="-288000"/>
            <a:ext cx="6858000" cy="720000"/>
          </a:xfrm>
          <a:prstGeom prst="rect">
            <a:avLst/>
          </a:prstGeom>
          <a:noFill/>
        </p:spPr>
        <p:txBody>
          <a:bodyPr wrap="none">
            <a:spAutoFit/>
          </a:bodyPr>
          <a:lstStyle/>
          <a:p/>
          <a:p>
            <a:pPr algn="ctr">
              <a:defRPr sz="2267"/>
            </a:pPr>
            <a:r>
              <a:t>Lorient</a:t>
            </a:r>
          </a:p>
        </p:txBody>
      </p:sp>
      <p:sp>
        <p:nvSpPr>
          <p:cNvPr id="9" name="TextBox 8"/>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
        <p:nvSpPr>
          <p:cNvPr id="10" name="TextBox 9"/>
          <p:cNvSpPr txBox="1"/>
          <p:nvPr/>
        </p:nvSpPr>
        <p:spPr>
          <a:xfrm>
            <a:off x="259200" y="2214000"/>
            <a:ext cx="6397200" cy="756000"/>
          </a:xfrm>
          <a:prstGeom prst="rect">
            <a:avLst/>
          </a:prstGeom>
          <a:noFill/>
        </p:spPr>
        <p:txBody>
          <a:bodyPr wrap="square">
            <a:spAutoFit/>
          </a:bodyPr>
          <a:lstStyle/>
          <a:p>
            <a:pPr>
              <a:defRPr sz="1275"/>
            </a:pPr>
            <a:r>
              <a:t>• Pour la lingue bleue de la criée de Lorient, l’instabilité des prix pour le mois de février 2026 est un peu moins importante que celle observée en février de 2023 à 2025, ce qui signifie que le risque prix des producteurs a légèrement diminué. Parallèlement, l’instabilité des volumes est un peu moins important, ce qui signifie que le risque d’approvisionnement des acheteurs a légèrement diminué.</a:t>
            </a:r>
          </a:p>
        </p:txBody>
      </p:sp>
      <p:sp>
        <p:nvSpPr>
          <p:cNvPr id="11" name="TextBox 10"/>
          <p:cNvSpPr txBox="1"/>
          <p:nvPr/>
        </p:nvSpPr>
        <p:spPr>
          <a:xfrm>
            <a:off x="259200" y="6775200"/>
            <a:ext cx="6397200" cy="756000"/>
          </a:xfrm>
          <a:prstGeom prst="rect">
            <a:avLst/>
          </a:prstGeom>
          <a:noFill/>
        </p:spPr>
        <p:txBody>
          <a:bodyPr wrap="square">
            <a:spAutoFit/>
          </a:bodyPr>
          <a:lstStyle/>
          <a:p>
            <a:pPr>
              <a:defRPr sz="1275"/>
            </a:pPr>
            <a:r>
              <a:t>• Pour la lingue bleue de la criée de Lorient, en février 2026 comparé aux mois de février de 2023 à 2025, le nombre d’acheteurs est beaucoup plus important, le nombre de transactions est beaucoup plus important. De plus, la concurrence est inchangé, ce qui signifie que le pouvoir de marché des gros acheteurs est inchangée.</a:t>
            </a:r>
          </a:p>
        </p:txBody>
      </p:sp>
      <p:sp>
        <p:nvSpPr>
          <p:cNvPr id="12" name="TextBox 11"/>
          <p:cNvSpPr txBox="1"/>
          <p:nvPr/>
        </p:nvSpPr>
        <p:spPr>
          <a:xfrm>
            <a:off x="259200" y="3171600"/>
            <a:ext cx="6397200" cy="756000"/>
          </a:xfrm>
          <a:prstGeom prst="rect">
            <a:avLst/>
          </a:prstGeom>
          <a:noFill/>
        </p:spPr>
        <p:txBody>
          <a:bodyPr wrap="square">
            <a:spAutoFit/>
          </a:bodyPr>
          <a:lstStyle/>
          <a:p>
            <a:pPr>
              <a:defRPr sz="1275"/>
            </a:pPr>
            <a:r>
              <a:t>• Pour la baudroie de la criée de Lorient, l’instabilité des prix pour le mois de février 2026 est un peu moins importante que celle observée en février de 2023 à 2025, ce qui signifie que le risque prix des producteurs a légèrement diminué. Parallèlement, l’instabilité des volumes est similaire, ce qui signifie que le risque d’approvisionnement des acheteurs est inchangé.</a:t>
            </a:r>
          </a:p>
        </p:txBody>
      </p:sp>
      <p:sp>
        <p:nvSpPr>
          <p:cNvPr id="13" name="TextBox 12"/>
          <p:cNvSpPr txBox="1"/>
          <p:nvPr/>
        </p:nvSpPr>
        <p:spPr>
          <a:xfrm>
            <a:off x="259200" y="7628400"/>
            <a:ext cx="6397200" cy="756000"/>
          </a:xfrm>
          <a:prstGeom prst="rect">
            <a:avLst/>
          </a:prstGeom>
          <a:noFill/>
        </p:spPr>
        <p:txBody>
          <a:bodyPr wrap="square">
            <a:spAutoFit/>
          </a:bodyPr>
          <a:lstStyle/>
          <a:p>
            <a:pPr>
              <a:defRPr sz="1275"/>
            </a:pPr>
            <a:r>
              <a:t>• Pour la baudroie de la criée de Lorient, en février 2026 comparé aux mois de février de 2023 à 2025, le nombre d’acheteurs est un peu moins important, le nombre de transactions est un peu moins important. De plus, la concurrence a fortement augmenté, ce qui signifie que le pouvoir de marché des gros acheteurs a fortement diminué.</a:t>
            </a:r>
          </a:p>
        </p:txBody>
      </p:sp>
      <p:sp>
        <p:nvSpPr>
          <p:cNvPr id="14" name="TextBox 13"/>
          <p:cNvSpPr txBox="1"/>
          <p:nvPr/>
        </p:nvSpPr>
        <p:spPr>
          <a:xfrm>
            <a:off x="259200" y="4129200"/>
            <a:ext cx="6397200" cy="756000"/>
          </a:xfrm>
          <a:prstGeom prst="rect">
            <a:avLst/>
          </a:prstGeom>
          <a:noFill/>
        </p:spPr>
        <p:txBody>
          <a:bodyPr wrap="square">
            <a:spAutoFit/>
          </a:bodyPr>
          <a:lstStyle/>
          <a:p>
            <a:pPr>
              <a:defRPr sz="1275"/>
            </a:pPr>
            <a:r>
              <a:t>• Pour le merlu de la criée de Lorient, l’instabilité des prix pour le mois de février 2026 est beaucoup moins importante que celle observée en février de 2023 à 2025, ce qui signifie que le risque prix des producteurs a fortement diminué. Parallèlement, l’instabilité des volumes est similaire, ce qui signifie que le risque d’approvisionnement des acheteurs est inchangé.</a:t>
            </a:r>
          </a:p>
        </p:txBody>
      </p:sp>
      <p:sp>
        <p:nvSpPr>
          <p:cNvPr id="15" name="TextBox 14"/>
          <p:cNvSpPr txBox="1"/>
          <p:nvPr/>
        </p:nvSpPr>
        <p:spPr>
          <a:xfrm>
            <a:off x="259200" y="8456400"/>
            <a:ext cx="6397200" cy="756000"/>
          </a:xfrm>
          <a:prstGeom prst="rect">
            <a:avLst/>
          </a:prstGeom>
          <a:noFill/>
        </p:spPr>
        <p:txBody>
          <a:bodyPr wrap="square">
            <a:spAutoFit/>
          </a:bodyPr>
          <a:lstStyle/>
          <a:p>
            <a:pPr>
              <a:defRPr sz="1275"/>
            </a:pPr>
            <a:r>
              <a:t>• Pour le merlu de la criée de Lorient, en février 2026 comparé aux mois de février de 2023 à 2025, le nombre d’acheteurs est similaire, le nombre de transactions est beaucoup moins important. De plus, la concurrence a fortement augmenté, ce qui signifie que le pouvoir de marché des gros acheteurs a fortement diminué.</a:t>
            </a:r>
          </a:p>
        </p:txBody>
      </p:sp>
    </p:spTree>
    <p:extLst>
      <p:ext uri="{BB962C8B-B14F-4D97-AF65-F5344CB8AC3E}">
        <p14:creationId xmlns:p14="http://schemas.microsoft.com/office/powerpoint/2010/main" val="308541468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409</TotalTime>
  <Words>321</Words>
  <Application>Microsoft Office PowerPoint</Application>
  <PresentationFormat>Format A4 (210 x 297 mm)</PresentationFormat>
  <Paragraphs>20</Paragraphs>
  <Slides>63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63</vt:i4>
      </vt:variant>
    </vt:vector>
  </HeadingPairs>
  <TitlesOfParts>
    <vt:vector size="67"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Manon CABREJAS</dc:creator>
  <cp:lastModifiedBy>Manon CABREJAS</cp:lastModifiedBy>
  <cp:revision>51</cp:revision>
  <dcterms:created xsi:type="dcterms:W3CDTF">2025-01-07T08:04:05Z</dcterms:created>
  <dcterms:modified xsi:type="dcterms:W3CDTF">2026-01-12T14:51:42Z</dcterms:modified>
</cp:coreProperties>
</file>