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media/image3.svg" ContentType="image/svg+xml"/>
  <Override PartName="/ppt/media/image5.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83" r:id="rId4"/>
    <p:sldId id="257" r:id="rId5"/>
    <p:sldId id="272" r:id="rId6"/>
    <p:sldId id="269" r:id="rId7"/>
    <p:sldId id="273" r:id="rId8"/>
    <p:sldId id="259" r:id="rId9"/>
    <p:sldId id="274" r:id="rId10"/>
    <p:sldId id="260" r:id="rId11"/>
    <p:sldId id="275" r:id="rId12"/>
    <p:sldId id="261" r:id="rId13"/>
    <p:sldId id="276" r:id="rId14"/>
    <p:sldId id="262" r:id="rId15"/>
    <p:sldId id="277" r:id="rId16"/>
    <p:sldId id="263" r:id="rId17"/>
    <p:sldId id="278" r:id="rId18"/>
    <p:sldId id="264" r:id="rId19"/>
    <p:sldId id="279" r:id="rId20"/>
    <p:sldId id="265" r:id="rId21"/>
    <p:sldId id="280" r:id="rId22"/>
    <p:sldId id="266" r:id="rId23"/>
    <p:sldId id="281" r:id="rId24"/>
    <p:sldId id="267" r:id="rId25"/>
    <p:sldId id="282" r:id="rId2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6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12/01/2026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2452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12/01/2026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223836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12/01/2026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0757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12/01/2026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403434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0BB5BB2-5467-4642-A09B-5BFA0DA40E46}" type="datetimeFigureOut">
              <a:rPr lang="fr-FR" smtClean="0"/>
              <a:t>12/01/2026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72460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0BB5BB2-5467-4642-A09B-5BFA0DA40E46}" type="datetimeFigureOut">
              <a:rPr lang="fr-FR" smtClean="0"/>
              <a:t>12/01/2026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64030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0BB5BB2-5467-4642-A09B-5BFA0DA40E46}" type="datetimeFigureOut">
              <a:rPr lang="fr-FR" smtClean="0"/>
              <a:t>12/01/2026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9623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0BB5BB2-5467-4642-A09B-5BFA0DA40E46}" type="datetimeFigureOut">
              <a:rPr lang="fr-FR" smtClean="0"/>
              <a:t>12/01/2026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59937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B5BB2-5467-4642-A09B-5BFA0DA40E46}" type="datetimeFigureOut">
              <a:rPr lang="fr-FR" smtClean="0"/>
              <a:t>12/01/2026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998869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12/01/2026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73173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12/01/2026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72302498"/>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0BB5BB2-5467-4642-A09B-5BFA0DA40E46}" type="datetimeFigureOut">
              <a:rPr lang="fr-FR" smtClean="0"/>
              <a:t>12/01/2026</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53FD9C6-D709-4E8B-826B-FA50D64E0065}" type="slidenum">
              <a:rPr lang="fr-FR" smtClean="0"/>
              <a:t>‹N°›</a:t>
            </a:fld>
            <a:endParaRPr lang="fr-FR"/>
          </a:p>
        </p:txBody>
      </p:sp>
    </p:spTree>
    <p:extLst>
      <p:ext uri="{BB962C8B-B14F-4D97-AF65-F5344CB8AC3E}">
        <p14:creationId xmlns:p14="http://schemas.microsoft.com/office/powerpoint/2010/main" val="1896734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 Id="rId3" Type="http://schemas.openxmlformats.org/officeDocument/2006/relationships/image" Target="../media/image5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 Id="rId3" Type="http://schemas.openxmlformats.org/officeDocument/2006/relationships/image" Target="../media/image5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60.png"/><Relationship Id="rId7" Type="http://schemas.openxmlformats.org/officeDocument/2006/relationships/image" Target="../media/image6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 Id="rId3" Type="http://schemas.openxmlformats.org/officeDocument/2006/relationships/image" Target="../media/image6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png"/><Relationship Id="rId3" Type="http://schemas.openxmlformats.org/officeDocument/2006/relationships/image" Target="../media/image6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37B70A-1670-4A8E-93FC-8C8FBA14D43C}"/>
              </a:ext>
            </a:extLst>
          </p:cNvPr>
          <p:cNvSpPr txBox="1"/>
          <p:nvPr/>
        </p:nvSpPr>
        <p:spPr>
          <a:xfrm>
            <a:off x="1354540" y="3683758"/>
            <a:ext cx="4148920" cy="1569660"/>
          </a:xfrm>
          <a:prstGeom prst="rect">
            <a:avLst/>
          </a:prstGeom>
          <a:noFill/>
        </p:spPr>
        <p:txBody>
          <a:bodyPr wrap="square" rtlCol="0">
            <a:spAutoFit/>
          </a:bodyPr>
          <a:lstStyle/>
          <a:p>
            <a:pPr algn="ctr"/>
            <a:r>
              <a:rPr lang="fr-FR" sz="2400" dirty="0"/>
              <a:t>Outil Conjoncturel </a:t>
            </a:r>
          </a:p>
          <a:p>
            <a:pPr algn="ctr"/>
            <a:r>
              <a:rPr lang="fr-FR" sz="2400" dirty="0"/>
              <a:t>- </a:t>
            </a:r>
          </a:p>
          <a:p>
            <a:pPr algn="ctr"/>
            <a:r>
              <a:rPr lang="fr-FR" sz="2400" dirty="0"/>
              <a:t>Situation de la première mise marché au niveau national</a:t>
            </a:r>
          </a:p>
        </p:txBody>
      </p:sp>
    </p:spTree>
    <p:extLst>
      <p:ext uri="{BB962C8B-B14F-4D97-AF65-F5344CB8AC3E}">
        <p14:creationId xmlns:p14="http://schemas.microsoft.com/office/powerpoint/2010/main" val="1908266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BA57063-CA25-467E-A8CE-234DF099922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2C8AE0D1-806D-4CDE-AA93-613F5691059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2_Bar.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2_Bar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2_Bar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2_Bar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Bar</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du bar est supérieur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4097074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414E57A-6ACB-4D46-8F03-A4D795DDCF6A}"/>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8E31464A-EFE5-4376-929C-11F0CB9E547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84A73BB7-A012-4C9B-B922-A13735410F2F}"/>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BSS.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bar, l’instabilité des prix pour le mois de février 2026 est similaire que celle observée en février de 2021 à 2025, ce qui signifie que le risque prix des producteurs est inchangé. Parallèlement, l’instabilité des volumes est un peu moins important, ce qui signifie que le risque d’approvisionnement des acheteurs a légèrement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bar, en février 2026 comparé aux mois de février de 2021 à 2025, le nombre d’acheteurs est similaire, le nombre de transactions est un peu moins important. De plus, la concurrence est inchangé, ce qui signifie que le pouvoir de marché des gros acheteurs est inchangée.</a:t>
            </a:r>
          </a:p>
        </p:txBody>
      </p:sp>
      <p:pic>
        <p:nvPicPr>
          <p:cNvPr id="10" name="Picture 9" descr="Caractéristiques_intensité_BSS.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Bar</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3343793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360E9C76-A4DF-412C-B8D3-534D02B4AFC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D4BE7472-FFD3-4794-8F74-40E5DF9C4869}"/>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2_Merlu.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2_Merlu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2_Merlu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2_Merlu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Merlu</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du merlu est supérieur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52363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C8A6796-88B3-4D87-805F-69BCF16739FB}"/>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10B5589E-D6F0-42F2-A6DF-6705796595CD}"/>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365756B2-C1F5-4412-9E3E-83736BEA4EE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HKE.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merlu, l’instabilité des prix pour le mois de février 2026 est beaucoup moins importante que celle observée en février de 2021 à 2025, ce qui signifie que le risque prix des producteurs a fortement diminué. Parallèlement, l’instabilité des volumes est un peu plus important, ce qui signifie que le risque d’approvisionnement des acheteurs a légèrement augmenté.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merlu, en février 2026 comparé aux mois de février de 2021 à 2025, le nombre d’acheteurs est similaire, le nombre de transactions est beaucoup moins important. De plus, la concurrence a fortement augmenté, ce qui signifie que le pouvoir de marché des gros acheteurs a fortement diminué.</a:t>
            </a:r>
          </a:p>
        </p:txBody>
      </p:sp>
      <p:pic>
        <p:nvPicPr>
          <p:cNvPr id="10" name="Picture 9" descr="Caractéristiques_intensité_HKE.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Merlu</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692226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7C59D59-F4AE-4053-A471-05E82338229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15DA6E22-E891-4C17-8DC3-797FEE8DC91A}"/>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2_Calmars côtiers.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2_Calmars côtiers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2_Calmars côtiers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2_Calmars côtiers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Calmars côtiers</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du calmars côtiers est supérieur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435883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DA3CFEB-9667-4AC8-973D-A18F31EC23CD}"/>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4E997F0A-9632-4491-89C4-601721A85AC9}"/>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283BB0B6-86DB-4247-9E4E-960DF89DA5C6}"/>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SQZ.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calmars côtiers, l’instabilité des prix pour le mois de février 2026 est un peu plus importante que celle observée en février de 2021 à 2025, ce qui signifie que le risque prix des producteurs a légèrement augmenté. Parallèlement, l’instabilité des volumes est beaucoup moins important, ce qui signifie que le risque d’approvisionnement des acheteurs a fortement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calmars côtiers, en février 2026 comparé aux mois de février de 2021 à 2025, le nombre d’acheteurs est un peu moins important, le nombre de transactions est beaucoup moins important. De plus, la concurrence a légèrement augmenté, ce qui signifie que le pouvoir de marché des gros acheteurs a légèrement diminué.</a:t>
            </a:r>
          </a:p>
        </p:txBody>
      </p:sp>
      <p:pic>
        <p:nvPicPr>
          <p:cNvPr id="10" name="Picture 9" descr="Caractéristiques_intensité_SQZ.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Calmars côtiers</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1690294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226454A7-0139-4A87-8379-85887DE18AA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3B5E6A6E-178F-4E96-A468-7EEC4722F79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2_Seich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2_Seich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2_Seich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2_Seich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Seiche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seiche est proche de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1436471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AE8C2AA-24DD-4E3F-B6A7-CC1AA75C5133}"/>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20DD78EB-4189-436F-B1F3-F1C9721E727E}"/>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C2BD103F-3004-46D7-9DC7-58F2F041A3DC}"/>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CTC.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seiche, l’instabilité des prix pour le mois de février 2026 est un peu moins importante que celle observée en février de 2021 à 2025, ce qui signifie que le risque prix des producteurs a légèrement diminué. Parallèlement, l’instabilité des volumes est moins important, ce qui signifie que le risque d’approvisionnement des acheteurs a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seiche, en février 2026 comparé aux mois de février de 2021 à 2025, le nombre d’acheteurs est similaire, le nombre de transactions est un peu plus important. De plus, la concurrence a légèrement diminué, ce qui signifie que le pouvoir de marché des gros acheteurs a légèrement augmenté.</a:t>
            </a:r>
          </a:p>
        </p:txBody>
      </p:sp>
      <p:pic>
        <p:nvPicPr>
          <p:cNvPr id="10" name="Picture 9" descr="Caractéristiques_intensité_CTC.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Seiche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4212650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9FF87E6B-A128-4970-A055-C582F737573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2F19B568-DB9D-471C-98A4-C6CF63493962}"/>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2_Lieu jaun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2_Lieu jaun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2_Lieu jaun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2_Lieu jaun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Lieu jaune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du lieu jaune est supérieur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753801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4AED260-1C2F-4FFE-8650-414CA0798AC6}"/>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02A547CA-382E-4B8E-B330-6E38F2662F0A}"/>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BCF2FA9C-EDCD-48C1-B20B-C9AE583809F1}"/>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POL.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lieu jaune, l’instabilité des prix pour le mois de février 2026 est similaire que celle observée en février de 2021 à 2025, ce qui signifie que le risque prix des producteurs est inchangé. Parallèlement, l’instabilité des volumes est moins important, ce qui signifie que le risque d’approvisionnement des acheteurs a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lieu jaune, en février 2026 comparé aux mois de février de 2021 à 2025, le nombre d’acheteurs est un peu moins important, le nombre de transactions est moins important. De plus, la concurrence a augmenté, ce qui signifie que le pouvoir de marché des gros acheteurs a diminué.</a:t>
            </a:r>
          </a:p>
        </p:txBody>
      </p:sp>
      <p:pic>
        <p:nvPicPr>
          <p:cNvPr id="10" name="Picture 9" descr="Caractéristiques_intensité_POL.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Lieu jaune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3110105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593BC93-CE89-422B-B650-126C16374BBE}"/>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2" name="TextBox 11">
            <a:extLst>
              <a:ext uri="{FF2B5EF4-FFF2-40B4-BE49-F238E27FC236}">
                <a16:creationId xmlns:a16="http://schemas.microsoft.com/office/drawing/2014/main" id="{1153EC8A-C302-4B34-8955-59F2134883D8}"/>
              </a:ext>
            </a:extLst>
          </p:cNvPr>
          <p:cNvSpPr txBox="1"/>
          <p:nvPr/>
        </p:nvSpPr>
        <p:spPr bwMode="auto">
          <a:xfrm>
            <a:off x="42870" y="-284399"/>
            <a:ext cx="6772261" cy="706635"/>
          </a:xfrm>
          <a:prstGeom prst="rect">
            <a:avLst/>
          </a:prstGeom>
          <a:noFill/>
        </p:spPr>
        <p:txBody>
          <a:bodyPr wrap="square">
            <a:spAutoFit/>
          </a:bodyPr>
          <a:lstStyle/>
          <a:p>
            <a:pPr>
              <a:defRPr/>
            </a:pPr>
            <a:endParaRPr sz="1777" dirty="0"/>
          </a:p>
          <a:p>
            <a:pPr algn="ctr">
              <a:defRPr sz="2250"/>
            </a:pPr>
            <a:r>
              <a:rPr lang="fr-FR" sz="2222" dirty="0"/>
              <a:t>Synthèse</a:t>
            </a:r>
            <a:endParaRPr sz="2222" dirty="0"/>
          </a:p>
        </p:txBody>
      </p:sp>
      <p:pic>
        <p:nvPicPr>
          <p:cNvPr id="4" name="Image 3">
            <a:extLst>
              <a:ext uri="{FF2B5EF4-FFF2-40B4-BE49-F238E27FC236}">
                <a16:creationId xmlns:a16="http://schemas.microsoft.com/office/drawing/2014/main" id="{1BBC27AD-1EA1-458C-9CC9-43C5F30F9EE2}"/>
              </a:ext>
            </a:extLst>
          </p:cNvPr>
          <p:cNvPicPr>
            <a:picLocks noChangeAspect="1"/>
          </p:cNvPicPr>
          <p:nvPr/>
        </p:nvPicPr>
        <p:blipFill>
          <a:blip r:embed="rId2"/>
          <a:stretch>
            <a:fillRect/>
          </a:stretch>
        </p:blipFill>
        <p:spPr bwMode="auto">
          <a:xfrm>
            <a:off x="4759200" y="8683200"/>
            <a:ext cx="2055342" cy="1102740"/>
          </a:xfrm>
          <a:prstGeom prst="rect">
            <a:avLst/>
          </a:prstGeom>
        </p:spPr>
      </p:pic>
      <p:sp>
        <p:nvSpPr>
          <p:cNvPr id="5" name="Rectangle 4">
            <a:extLst>
              <a:ext uri="{FF2B5EF4-FFF2-40B4-BE49-F238E27FC236}">
                <a16:creationId xmlns:a16="http://schemas.microsoft.com/office/drawing/2014/main" id="{72ACFF33-A1E9-4553-BC78-69FA09B98D46}"/>
              </a:ext>
            </a:extLst>
          </p:cNvPr>
          <p:cNvSpPr/>
          <p:nvPr/>
        </p:nvSpPr>
        <p:spPr>
          <a:xfrm>
            <a:off x="414887" y="706635"/>
            <a:ext cx="6192000" cy="18158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6" name="ZoneTexte 7">
            <a:extLst>
              <a:ext uri="{FF2B5EF4-FFF2-40B4-BE49-F238E27FC236}">
                <a16:creationId xmlns:a16="http://schemas.microsoft.com/office/drawing/2014/main" id="{D527B190-523F-4C5F-BD9E-E938B55BD2A9}"/>
              </a:ext>
            </a:extLst>
          </p:cNvPr>
          <p:cNvSpPr txBox="1"/>
          <p:nvPr/>
        </p:nvSpPr>
        <p:spPr>
          <a:xfrm>
            <a:off x="469478" y="706635"/>
            <a:ext cx="6192000" cy="206210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600" dirty="0"/>
              <a:t>En plus de la moyenne, l’indice tient compte de deux éléments:</a:t>
            </a:r>
          </a:p>
          <a:p>
            <a:endParaRPr lang="fr-FR" sz="1600" dirty="0"/>
          </a:p>
          <a:p>
            <a:pPr marL="285750" indent="-285750">
              <a:buFontTx/>
              <a:buChar char="-"/>
            </a:pPr>
            <a:r>
              <a:rPr lang="fr-FR" sz="1600" dirty="0"/>
              <a:t>Effet de composition : l’indice tient compte des volumes échangés et de la modification de la composition des espèces vendues dans le temps </a:t>
            </a:r>
          </a:p>
          <a:p>
            <a:pPr marL="285750" indent="-285750">
              <a:buFontTx/>
              <a:buChar char="-"/>
            </a:pPr>
            <a:r>
              <a:rPr lang="fr-FR" sz="1600" dirty="0"/>
              <a:t>Saisonnalité : l’indice doit tenir compte de la forte saisonnalité des produits de la mer</a:t>
            </a:r>
          </a:p>
          <a:p>
            <a:r>
              <a:rPr lang="fr-FR" sz="1600" dirty="0"/>
              <a:t> </a:t>
            </a:r>
          </a:p>
        </p:txBody>
      </p:sp>
      <p:sp>
        <p:nvSpPr>
          <p:cNvPr id="7" name="TextBox 6"/>
          <p:cNvSpPr txBox="1"/>
          <p:nvPr/>
        </p:nvSpPr>
        <p:spPr>
          <a:xfrm>
            <a:off x="334800" y="3225600"/>
            <a:ext cx="6192000" cy="522000"/>
          </a:xfrm>
          <a:prstGeom prst="rect">
            <a:avLst/>
          </a:prstGeom>
          <a:noFill/>
        </p:spPr>
        <p:txBody>
          <a:bodyPr wrap="square">
            <a:spAutoFit/>
          </a:bodyPr>
          <a:lstStyle/>
          <a:p>
            <a:pPr>
              <a:defRPr sz="1700"/>
            </a:pPr>
            <a:r>
              <a:t>Comparaison de l’indice de ventes en valeur à la fin du mois de Février 2026, par rapport à celui de la période de référence (2021) selon les strates</a:t>
            </a:r>
          </a:p>
        </p:txBody>
      </p:sp>
      <p:pic>
        <p:nvPicPr>
          <p:cNvPr id="8" name="Picture 7" descr="table_stylized.png"/>
          <p:cNvPicPr>
            <a:picLocks noChangeAspect="1"/>
          </p:cNvPicPr>
          <p:nvPr/>
        </p:nvPicPr>
        <p:blipFill>
          <a:blip r:embed="rId3"/>
          <a:stretch>
            <a:fillRect/>
          </a:stretch>
        </p:blipFill>
        <p:spPr>
          <a:xfrm>
            <a:off x="183600" y="4323600"/>
            <a:ext cx="6480000" cy="3286800"/>
          </a:xfrm>
          <a:prstGeom prst="rect">
            <a:avLst/>
          </a:prstGeom>
        </p:spPr>
      </p:pic>
    </p:spTree>
    <p:extLst>
      <p:ext uri="{BB962C8B-B14F-4D97-AF65-F5344CB8AC3E}">
        <p14:creationId xmlns:p14="http://schemas.microsoft.com/office/powerpoint/2010/main" val="3617958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A2698068-BB98-4056-938C-E7764A19F62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3D10E882-01A8-4029-ADF9-405C993C0CC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2_Pieuvr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2_Pieuvr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2_Pieuvr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2_Pieuvr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Pieuvre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pieuvre est supérieur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485824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83BD85A-6CB9-46CA-AECB-254A8A2D2FE6}"/>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4EF4C894-B17C-4B02-9BF5-DEAD9F082638}"/>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E5076EB0-7E0C-4D72-BDC1-E6F98F0BB0E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OCC.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pieuvre, l’instabilité des prix pour le mois de février 2026 est beaucoup moins importante que celle observée en février de 2021 à 2025, ce qui signifie que le risque prix des producteurs a fortement diminué. Parallèlement, l’instabilité des volumes est beaucoup moins important, ce qui signifie que le risque d’approvisionnement des acheteurs a fortement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pieuvre, en février 2026 comparé aux mois de février de 2021 à 2025, le nombre d’acheteurs est beaucoup plus important, le nombre de transactions est un peu moins important. De plus, la concurrence a fortement augmenté, ce qui signifie que le pouvoir de marché des gros acheteurs a fortement diminué.</a:t>
            </a:r>
          </a:p>
        </p:txBody>
      </p:sp>
      <p:pic>
        <p:nvPicPr>
          <p:cNvPr id="10" name="Picture 9" descr="Caractéristiques_intensité_OCC.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Pieuvre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1296990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352123F7-536C-4C82-981F-77E36B7F3ED6}"/>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2_Buccin.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2_Buccin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2_Buccin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2_Buccin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Buccin</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du buccin est supérieur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334357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28DC5A2-5458-4EFE-BAE8-FB35F3E3191A}"/>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D14D8F56-DB2E-4617-9F10-5104A4C2F1C5}"/>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5607BF79-27D3-44EF-B924-8C0349ABE25A}"/>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WHE.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buccin, l’instabilité des prix pour le mois de février 2026 est beaucoup moins importante que celle observée en février de 2021 à 2025, ce qui signifie que le risque prix des producteurs a fortement diminué. Parallèlement, l’instabilité des volumes est moins important, ce qui signifie que le risque d’approvisionnement des acheteurs a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buccin, en février 2026 comparé aux mois de février de 2021 à 2025, le nombre d’acheteurs est un peu moins important, le nombre de transactions est beaucoup plus important. De plus, la concurrence a légèrement augmenté, ce qui signifie que le pouvoir de marché des gros acheteurs a légèrement diminué.</a:t>
            </a:r>
          </a:p>
        </p:txBody>
      </p:sp>
      <p:pic>
        <p:nvPicPr>
          <p:cNvPr id="10" name="Picture 9" descr="Caractéristiques_intensité_WHE.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Buccin</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2610255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D676CECD-C306-4A6B-B5F4-8DC9DFE5E0C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0351429D-05E2-4D7B-BF94-FEB4F7C2D2FB}"/>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2_Rouget de roch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2_Rouget de roch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2_Rouget de roch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2_Rouget de roch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Rouget de roche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du rouget de roche est supérieur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047277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D56C9FC-1019-449C-8A46-C31EEA1EDE3F}"/>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08532BA0-DFA2-4E52-8E25-1BE983C67686}"/>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277CBD58-B803-4FEE-A02D-A4803AA13193}"/>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MUR.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rouget de roche, l’instabilité des prix pour le mois de février 2026 est un peu moins importante que celle observée en février de 2021 à 2025, ce qui signifie que le risque prix des producteurs a légèrement diminué. Parallèlement, l’instabilité des volumes est beaucoup plus important, ce qui signifie que le risque d’approvisionnement des acheteurs a fortement augmenté.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rouget de roche, en février 2026 comparé aux mois de février de 2021 à 2025, le nombre d’acheteurs est un peu moins important, le nombre de transactions est beaucoup moins important. De plus, la concurrence est inchangé, ce qui signifie que le pouvoir de marché des gros acheteurs est inchangée.</a:t>
            </a:r>
          </a:p>
        </p:txBody>
      </p:sp>
      <p:pic>
        <p:nvPicPr>
          <p:cNvPr id="10" name="Picture 9" descr="Caractéristiques_intensité_MUR.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Rouget de roche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2111331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Interprétation des indicateurs de marché</a:t>
            </a:r>
          </a:p>
        </p:txBody>
      </p:sp>
      <p:sp>
        <p:nvSpPr>
          <p:cNvPr id="2" name="ZoneTexte 1">
            <a:extLst>
              <a:ext uri="{FF2B5EF4-FFF2-40B4-BE49-F238E27FC236}">
                <a16:creationId xmlns:a16="http://schemas.microsoft.com/office/drawing/2014/main" id="{109CD248-805E-4313-A5BC-A2FF5B1822DE}"/>
              </a:ext>
            </a:extLst>
          </p:cNvPr>
          <p:cNvSpPr txBox="1"/>
          <p:nvPr/>
        </p:nvSpPr>
        <p:spPr>
          <a:xfrm>
            <a:off x="395785" y="955343"/>
            <a:ext cx="2838734" cy="369332"/>
          </a:xfrm>
          <a:prstGeom prst="rect">
            <a:avLst/>
          </a:prstGeom>
          <a:noFill/>
        </p:spPr>
        <p:txBody>
          <a:bodyPr wrap="square" rtlCol="0">
            <a:spAutoFit/>
          </a:bodyPr>
          <a:lstStyle/>
          <a:p>
            <a:r>
              <a:rPr lang="fr-FR" u="sng" dirty="0"/>
              <a:t>Instabilité prix : </a:t>
            </a:r>
          </a:p>
        </p:txBody>
      </p:sp>
      <p:sp>
        <p:nvSpPr>
          <p:cNvPr id="5" name="ZoneTexte 4">
            <a:extLst>
              <a:ext uri="{FF2B5EF4-FFF2-40B4-BE49-F238E27FC236}">
                <a16:creationId xmlns:a16="http://schemas.microsoft.com/office/drawing/2014/main" id="{3AFAF57F-9CD3-4F0C-8E0D-272F0116AA31}"/>
              </a:ext>
            </a:extLst>
          </p:cNvPr>
          <p:cNvSpPr txBox="1"/>
          <p:nvPr/>
        </p:nvSpPr>
        <p:spPr>
          <a:xfrm>
            <a:off x="143302" y="1396331"/>
            <a:ext cx="6571398" cy="2784865"/>
          </a:xfrm>
          <a:prstGeom prst="rect">
            <a:avLst/>
          </a:prstGeom>
          <a:noFill/>
        </p:spPr>
        <p:txBody>
          <a:bodyPr wrap="square" rtlCol="0">
            <a:spAutoFit/>
          </a:bodyPr>
          <a:lstStyle/>
          <a:p>
            <a:pPr algn="just">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Instabilité des prix pour les producteurs =&gt; incertitude supplémentaire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Exemple pour comprendre l’instabilité sur les prix (volatilité) :</a:t>
            </a: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Sur un marché ouvert le lundi et le mardi, le prix moyen est le lundi de 5 € et le mardi de 15 €. La semaine suivante, le prix moyen est de 10 € le lundi et le mardi. La moyenne par semaine est la même (10 €) mais la volatilité (5 €) est plus importante la première semaine. Dans l’ensemble, cette instabilité peut engendrer une incertitude pour le producteur sur son chiffre d’affaires (qui sera plus faible s’il vend principalement le lundi de la première semaine).</a:t>
            </a:r>
            <a:r>
              <a:rPr lang="fr-FR" sz="1600" strike="sng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7" name="ZoneTexte 6">
            <a:extLst>
              <a:ext uri="{FF2B5EF4-FFF2-40B4-BE49-F238E27FC236}">
                <a16:creationId xmlns:a16="http://schemas.microsoft.com/office/drawing/2014/main" id="{8C48888F-AB07-4495-A5B4-DADF8634AEE6}"/>
              </a:ext>
            </a:extLst>
          </p:cNvPr>
          <p:cNvSpPr txBox="1"/>
          <p:nvPr/>
        </p:nvSpPr>
        <p:spPr>
          <a:xfrm>
            <a:off x="269543" y="4192433"/>
            <a:ext cx="2838734" cy="369332"/>
          </a:xfrm>
          <a:prstGeom prst="rect">
            <a:avLst/>
          </a:prstGeom>
          <a:noFill/>
        </p:spPr>
        <p:txBody>
          <a:bodyPr wrap="square" rtlCol="0">
            <a:spAutoFit/>
          </a:bodyPr>
          <a:lstStyle/>
          <a:p>
            <a:r>
              <a:rPr lang="fr-FR" u="sng" dirty="0"/>
              <a:t>Instabilité volume : </a:t>
            </a:r>
          </a:p>
        </p:txBody>
      </p:sp>
      <p:sp>
        <p:nvSpPr>
          <p:cNvPr id="8" name="ZoneTexte 7">
            <a:extLst>
              <a:ext uri="{FF2B5EF4-FFF2-40B4-BE49-F238E27FC236}">
                <a16:creationId xmlns:a16="http://schemas.microsoft.com/office/drawing/2014/main" id="{1B3DD3C2-6BDF-45BE-ACFD-B586B2A3826D}"/>
              </a:ext>
            </a:extLst>
          </p:cNvPr>
          <p:cNvSpPr txBox="1"/>
          <p:nvPr/>
        </p:nvSpPr>
        <p:spPr>
          <a:xfrm>
            <a:off x="143301" y="4589470"/>
            <a:ext cx="6571398" cy="3048335"/>
          </a:xfrm>
          <a:prstGeom prst="rect">
            <a:avLst/>
          </a:prstGeom>
          <a:noFill/>
        </p:spPr>
        <p:txBody>
          <a:bodyPr wrap="square" rtlCol="0">
            <a:spAutoFit/>
          </a:bodyPr>
          <a:lstStyle/>
          <a:p>
            <a:pPr algn="just">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Instabilité des volumes pour les acheteurs =&gt; incertitude supplémentaire</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Exemple pour comprendre l’instabilité sur les volumes (volatilité) :</a:t>
            </a: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Sur un marché ouvert le lundi et le mardi, la quantité moyenne est le lundi de 5 kg et le mardi de 10 kg. La semaine suivante, la quantité moyenne est de 10 kg le lundi et le mardi. La moyenne par semaine est la même (10 kg) mais la volatilité (5 kg) est plus importante la première semaine. Dans l’ensemble, cette instabilité peut engendrer une incertitude pour l’acheteur sur son volume (qui sera plus faible s’il achète principalement le lundi de la première semaine).</a:t>
            </a:r>
            <a:r>
              <a:rPr lang="fr-FR" sz="1600" strike="sng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9" name="ZoneTexte 8">
            <a:extLst>
              <a:ext uri="{FF2B5EF4-FFF2-40B4-BE49-F238E27FC236}">
                <a16:creationId xmlns:a16="http://schemas.microsoft.com/office/drawing/2014/main" id="{123110B6-6F5C-4180-8B99-EDE3F31F1E4D}"/>
              </a:ext>
            </a:extLst>
          </p:cNvPr>
          <p:cNvSpPr txBox="1"/>
          <p:nvPr/>
        </p:nvSpPr>
        <p:spPr>
          <a:xfrm>
            <a:off x="395785" y="7704405"/>
            <a:ext cx="2838734" cy="369332"/>
          </a:xfrm>
          <a:prstGeom prst="rect">
            <a:avLst/>
          </a:prstGeom>
          <a:noFill/>
        </p:spPr>
        <p:txBody>
          <a:bodyPr wrap="square" rtlCol="0">
            <a:spAutoFit/>
          </a:bodyPr>
          <a:lstStyle/>
          <a:p>
            <a:r>
              <a:rPr lang="fr-FR" u="sng" dirty="0"/>
              <a:t>Degré de concurrence: </a:t>
            </a:r>
          </a:p>
        </p:txBody>
      </p:sp>
      <p:sp>
        <p:nvSpPr>
          <p:cNvPr id="10" name="ZoneTexte 9">
            <a:extLst>
              <a:ext uri="{FF2B5EF4-FFF2-40B4-BE49-F238E27FC236}">
                <a16:creationId xmlns:a16="http://schemas.microsoft.com/office/drawing/2014/main" id="{9CE7882E-5A63-4F3B-8E29-5CDE0C5DDEE2}"/>
              </a:ext>
            </a:extLst>
          </p:cNvPr>
          <p:cNvSpPr txBox="1"/>
          <p:nvPr/>
        </p:nvSpPr>
        <p:spPr>
          <a:xfrm>
            <a:off x="143301" y="8147451"/>
            <a:ext cx="6571398" cy="1107996"/>
          </a:xfrm>
          <a:prstGeom prst="rect">
            <a:avLst/>
          </a:prstGeom>
          <a:noFill/>
        </p:spPr>
        <p:txBody>
          <a:bodyPr wrap="square" rtlCol="0">
            <a:spAutoFit/>
          </a:bodyPr>
          <a:lstStyle/>
          <a:p>
            <a:r>
              <a:rPr lang="fr-FR" sz="1600" dirty="0">
                <a:effectLst/>
                <a:latin typeface="Calibri" panose="020F0502020204030204" pitchFamily="34" charset="0"/>
                <a:ea typeface="Times New Roman" panose="02020603050405020304" pitchFamily="18" charset="0"/>
                <a:cs typeface="Times New Roman" panose="02020603050405020304" pitchFamily="18" charset="0"/>
              </a:rPr>
              <a:t>Le degré de concurrence permet de savoir si un marché est concentré sur un petit nombre d’acheteurs qui disposent de parts de marché élevées. Plus cet indicateur s’élève, plus le marché est concurrentiel. </a:t>
            </a:r>
          </a:p>
          <a:p>
            <a:endParaRPr lang="fr-FR" dirty="0"/>
          </a:p>
        </p:txBody>
      </p:sp>
    </p:spTree>
    <p:extLst>
      <p:ext uri="{BB962C8B-B14F-4D97-AF65-F5344CB8AC3E}">
        <p14:creationId xmlns:p14="http://schemas.microsoft.com/office/powerpoint/2010/main" val="166695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National</a:t>
            </a:r>
          </a:p>
        </p:txBody>
      </p:sp>
      <p:sp>
        <p:nvSpPr>
          <p:cNvPr id="4" name="Rectangle 3">
            <a:extLst>
              <a:ext uri="{FF2B5EF4-FFF2-40B4-BE49-F238E27FC236}">
                <a16:creationId xmlns:a16="http://schemas.microsoft.com/office/drawing/2014/main" id="{F1FF241E-7B84-4EB0-BC90-4AC0F611B4CA}"/>
              </a:ext>
            </a:extLst>
          </p:cNvPr>
          <p:cNvSpPr/>
          <p:nvPr/>
        </p:nvSpPr>
        <p:spPr>
          <a:xfrm>
            <a:off x="395785" y="4953000"/>
            <a:ext cx="6005015" cy="223937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chemeClr val="tx1"/>
                </a:solidFill>
              </a:ln>
              <a:solidFill>
                <a:schemeClr val="tx1"/>
              </a:solidFill>
            </a:endParaRPr>
          </a:p>
        </p:txBody>
      </p:sp>
      <p:pic>
        <p:nvPicPr>
          <p:cNvPr id="6" name="Image 5">
            <a:extLst>
              <a:ext uri="{FF2B5EF4-FFF2-40B4-BE49-F238E27FC236}">
                <a16:creationId xmlns:a16="http://schemas.microsoft.com/office/drawing/2014/main" id="{DE21A86F-87D2-4CED-8EC4-8D1F0CFDE35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03446" y="7912285"/>
            <a:ext cx="3260140" cy="1404368"/>
          </a:xfrm>
          <a:prstGeom prst="rect">
            <a:avLst/>
          </a:prstGeom>
        </p:spPr>
      </p:pic>
      <p:pic>
        <p:nvPicPr>
          <p:cNvPr id="7" name="Picture 6" descr="Resultat 2026_02_France.png"/>
          <p:cNvPicPr>
            <a:picLocks noChangeAspect="1"/>
          </p:cNvPicPr>
          <p:nvPr/>
        </p:nvPicPr>
        <p:blipFill>
          <a:blip r:embed="rId4"/>
          <a:srcRect t="12000" b="5000" r="5000"/>
          <a:stretch>
            <a:fillRect/>
          </a:stretch>
        </p:blipFill>
        <p:spPr>
          <a:xfrm>
            <a:off x="295200" y="1130400"/>
            <a:ext cx="6271200" cy="3420000"/>
          </a:xfrm>
          <a:prstGeom prst="rect">
            <a:avLst/>
          </a:prstGeom>
        </p:spPr>
      </p:pic>
      <p:sp>
        <p:nvSpPr>
          <p:cNvPr id="8" name="TextBox 7"/>
          <p:cNvSpPr txBox="1"/>
          <p:nvPr/>
        </p:nvSpPr>
        <p:spPr>
          <a:xfrm>
            <a:off x="396000" y="4989600"/>
            <a:ext cx="6004800" cy="900000"/>
          </a:xfrm>
          <a:prstGeom prst="rect">
            <a:avLst/>
          </a:prstGeom>
          <a:noFill/>
        </p:spPr>
        <p:txBody>
          <a:bodyPr wrap="square">
            <a:spAutoFit/>
          </a:bodyPr>
          <a:lstStyle/>
          <a:p>
            <a:pPr>
              <a:defRPr sz="1700"/>
            </a:pPr>
            <a:r>
              <a:t>• À la fin du mois de février 2026, l’indice national de ventes en valeur est supérieur à celui de la période de référence (2021).</a:t>
            </a:r>
          </a:p>
        </p:txBody>
      </p:sp>
      <p:sp>
        <p:nvSpPr>
          <p:cNvPr id="9" name="TextBox 8"/>
          <p:cNvSpPr txBox="1"/>
          <p:nvPr/>
        </p:nvSpPr>
        <p:spPr>
          <a:xfrm>
            <a:off x="396000" y="5709600"/>
            <a:ext cx="6004800" cy="900000"/>
          </a:xfrm>
          <a:prstGeom prst="rect">
            <a:avLst/>
          </a:prstGeom>
          <a:noFill/>
        </p:spPr>
        <p:txBody>
          <a:bodyPr wrap="square">
            <a:spAutoFit/>
          </a:bodyPr>
          <a:lstStyle/>
          <a:p>
            <a:pPr>
              <a:defRPr sz="1700"/>
            </a:pPr>
            <a:r>
              <a:t>• L'indice de prix de vente est supérieur à celui de la période de référence. </a:t>
            </a:r>
          </a:p>
        </p:txBody>
      </p:sp>
      <p:sp>
        <p:nvSpPr>
          <p:cNvPr id="10" name="TextBox 9"/>
          <p:cNvSpPr txBox="1"/>
          <p:nvPr/>
        </p:nvSpPr>
        <p:spPr>
          <a:xfrm>
            <a:off x="396000" y="6429600"/>
            <a:ext cx="6004800" cy="900000"/>
          </a:xfrm>
          <a:prstGeom prst="rect">
            <a:avLst/>
          </a:prstGeom>
          <a:noFill/>
        </p:spPr>
        <p:txBody>
          <a:bodyPr wrap="square">
            <a:spAutoFit/>
          </a:bodyPr>
          <a:lstStyle/>
          <a:p>
            <a:pPr>
              <a:defRPr sz="1700"/>
            </a:pPr>
            <a:r>
              <a:t>• L'indice de ventes en volume est inférieur à celui de la période de référence.</a:t>
            </a:r>
          </a:p>
        </p:txBody>
      </p:sp>
      <p:sp>
        <p:nvSpPr>
          <p:cNvPr id="11" name="TextBox 10"/>
          <p:cNvSpPr txBox="1"/>
          <p:nvPr/>
        </p:nvSpPr>
        <p:spPr>
          <a:xfrm>
            <a:off x="1130400" y="8035200"/>
            <a:ext cx="2354400" cy="288000"/>
          </a:xfrm>
          <a:prstGeom prst="rect">
            <a:avLst/>
          </a:prstGeom>
          <a:noFill/>
        </p:spPr>
        <p:txBody>
          <a:bodyPr wrap="none">
            <a:spAutoFit/>
          </a:bodyPr>
          <a:lstStyle/>
          <a:p>
            <a:pPr>
              <a:defRPr sz="1275"/>
            </a:pPr>
            <a:r>
              <a:t>Indice de prix de vente</a:t>
            </a:r>
          </a:p>
        </p:txBody>
      </p:sp>
      <p:sp>
        <p:nvSpPr>
          <p:cNvPr id="12" name="TextBox 11"/>
          <p:cNvSpPr txBox="1"/>
          <p:nvPr/>
        </p:nvSpPr>
        <p:spPr>
          <a:xfrm>
            <a:off x="1130400" y="8326800"/>
            <a:ext cx="2354400" cy="288000"/>
          </a:xfrm>
          <a:prstGeom prst="rect">
            <a:avLst/>
          </a:prstGeom>
          <a:noFill/>
        </p:spPr>
        <p:txBody>
          <a:bodyPr wrap="none">
            <a:spAutoFit/>
          </a:bodyPr>
          <a:lstStyle/>
          <a:p>
            <a:pPr>
              <a:defRPr sz="1275"/>
            </a:pPr>
            <a:r>
              <a:t>Indice de ventes en volume</a:t>
            </a:r>
          </a:p>
        </p:txBody>
      </p:sp>
      <p:sp>
        <p:nvSpPr>
          <p:cNvPr id="13" name="TextBox 12"/>
          <p:cNvSpPr txBox="1"/>
          <p:nvPr/>
        </p:nvSpPr>
        <p:spPr>
          <a:xfrm>
            <a:off x="1130400" y="8614800"/>
            <a:ext cx="2354400" cy="288000"/>
          </a:xfrm>
          <a:prstGeom prst="rect">
            <a:avLst/>
          </a:prstGeom>
          <a:noFill/>
        </p:spPr>
        <p:txBody>
          <a:bodyPr wrap="none">
            <a:spAutoFit/>
          </a:bodyPr>
          <a:lstStyle/>
          <a:p>
            <a:pPr>
              <a:defRPr sz="1275"/>
            </a:pPr>
            <a:r>
              <a:t>Indice de ventes en valeur</a:t>
            </a:r>
          </a:p>
        </p:txBody>
      </p:sp>
      <p:sp>
        <p:nvSpPr>
          <p:cNvPr id="14" name="TextBox 13"/>
          <p:cNvSpPr txBox="1"/>
          <p:nvPr/>
        </p:nvSpPr>
        <p:spPr>
          <a:xfrm>
            <a:off x="1130400" y="8899200"/>
            <a:ext cx="2354400" cy="288000"/>
          </a:xfrm>
          <a:prstGeom prst="rect">
            <a:avLst/>
          </a:prstGeom>
          <a:noFill/>
        </p:spPr>
        <p:txBody>
          <a:bodyPr wrap="none">
            <a:spAutoFit/>
          </a:bodyPr>
          <a:lstStyle/>
          <a:p>
            <a:pPr>
              <a:defRPr sz="1275"/>
            </a:pPr>
            <a:r>
              <a:t>Février</a:t>
            </a:r>
          </a:p>
        </p:txBody>
      </p:sp>
    </p:spTree>
    <p:extLst>
      <p:ext uri="{BB962C8B-B14F-4D97-AF65-F5344CB8AC3E}">
        <p14:creationId xmlns:p14="http://schemas.microsoft.com/office/powerpoint/2010/main" val="3242144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4412E3A-6125-4FFF-873A-BEA341B193DB}"/>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3" name="ZoneTexte 2">
            <a:extLst>
              <a:ext uri="{FF2B5EF4-FFF2-40B4-BE49-F238E27FC236}">
                <a16:creationId xmlns:a16="http://schemas.microsoft.com/office/drawing/2014/main" id="{2D1D70FA-1222-46E9-B69A-AC299DB18AA4}"/>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National</a:t>
            </a:r>
          </a:p>
        </p:txBody>
      </p:sp>
      <p:sp>
        <p:nvSpPr>
          <p:cNvPr id="6" name="Rectangle 5">
            <a:extLst>
              <a:ext uri="{FF2B5EF4-FFF2-40B4-BE49-F238E27FC236}">
                <a16:creationId xmlns:a16="http://schemas.microsoft.com/office/drawing/2014/main" id="{355F34FD-F8AD-4B30-ACBB-EAC8E1D5DD7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0CC1FB55-DB8A-41D5-81EB-5F43C5B83C6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descr="Etat_du_marche_france.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9" name="Picture 8" descr="Caractéristiques_intensité_france.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France, l’instabilité des prix pour le mois de février 2026 est similaire que celle observée en février de 2021 à 2025, ce qui signifie que le risque prix des producteurs est inchangé. Parallèlement, l’instabilité des volumes est un peu moins important, ce qui signifie que le risque d’approvisionnement des acheteurs a légèrement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France, en février 2026 comparé aux mois de février de 2021 à 2025, le nombre d’acheteurs est similaire, le nombre de transactions est moins important. De plus, la concurrence est inchangé, ce qui signifie que le pouvoir de marché des gros acheteurs est inchangée.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903883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4" name="Image 3">
            <a:extLst>
              <a:ext uri="{FF2B5EF4-FFF2-40B4-BE49-F238E27FC236}">
                <a16:creationId xmlns:a16="http://schemas.microsoft.com/office/drawing/2014/main" id="{37A59D5A-1D62-41C7-B3CD-68F39FBC0D4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4214ACDC-26E6-4C98-BB45-7C9E7F4A624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2_Sol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2_Sol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2_Sol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2_Sol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Sole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sole est proche de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22481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A04DE46-316D-4D2C-9FC9-B8BC3EE9C103}"/>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6" name="Rectangle 5">
            <a:extLst>
              <a:ext uri="{FF2B5EF4-FFF2-40B4-BE49-F238E27FC236}">
                <a16:creationId xmlns:a16="http://schemas.microsoft.com/office/drawing/2014/main" id="{A1CEBD39-BD27-4FB4-B586-5902A8B68EF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252ED717-662E-43DF-9FA3-B999E180CB31}"/>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SOL.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sole, l’instabilité des prix pour le mois de février 2026 est un peu moins importante que celle observée en février de 2021 à 2025, ce qui signifie que le risque prix des producteurs a légèrement diminué. Parallèlement, l’instabilité des volumes est beaucoup plus important, ce qui signifie que le risque d’approvisionnement des acheteurs a fortement augmenté.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sole, en février 2026 comparé aux mois de février de 2021 à 2025, le nombre d’acheteurs est un peu moins important, le nombre de transactions est beaucoup moins important. De plus, la concurrence a diminué, ce qui signifie que le pouvoir de marché des gros acheteurs a augmenté.</a:t>
            </a:r>
          </a:p>
        </p:txBody>
      </p:sp>
      <p:pic>
        <p:nvPicPr>
          <p:cNvPr id="10" name="Picture 9" descr="Caractéristiques_intensité_SOL.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Sole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4037676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A8953C20-112F-4070-B154-E5F22191C8C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8DE1450F-9BE0-43B4-9EF8-6C279246CC9A}"/>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2_Baudroi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2_Baudroi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2_Baudroi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2_Baudroi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Baudroie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baudroie est proche de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939808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0C4E313-6D6F-4A6F-8DAB-7048615DF25F}"/>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7E587F84-ED0B-42D6-950A-154F2B1EC8F8}"/>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D66A619B-B952-4B76-9197-8E9D34FE85B3}"/>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MNZ.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baudroie, l’instabilité des prix pour le mois de février 2026 est moins importante que celle observée en février de 2021 à 2025, ce qui signifie que le risque prix des producteurs a diminué. Parallèlement, l’instabilité des volumes est similaire, ce qui signifie que le risque d’approvisionnement des acheteurs est inchangé.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baudroie, en février 2026 comparé aux mois de février de 2021 à 2025, le nombre d’acheteurs est un peu moins important, le nombre de transactions est moins important. De plus, la concurrence a augmenté, ce qui signifie que le pouvoir de marché des gros acheteurs a diminué.</a:t>
            </a:r>
          </a:p>
        </p:txBody>
      </p:sp>
      <p:pic>
        <p:nvPicPr>
          <p:cNvPr id="10" name="Picture 9" descr="Caractéristiques_intensité_MNZ.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Baudroie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401814947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441</TotalTime>
  <Words>354</Words>
  <Application>Microsoft Office PowerPoint</Application>
  <PresentationFormat>Format A4 (210 x 297 mm)</PresentationFormat>
  <Paragraphs>23</Paragraphs>
  <Slides>25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25</vt:i4>
      </vt:variant>
    </vt:vector>
  </HeadingPairs>
  <TitlesOfParts>
    <vt:vector size="29"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Manon CABREJAS</dc:creator>
  <cp:lastModifiedBy>Manon CABREJAS</cp:lastModifiedBy>
  <cp:revision>53</cp:revision>
  <dcterms:created xsi:type="dcterms:W3CDTF">2025-01-07T08:04:05Z</dcterms:created>
  <dcterms:modified xsi:type="dcterms:W3CDTF">2026-01-12T14:42:37Z</dcterms:modified>
</cp:coreProperties>
</file>