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11" r:id="rId2"/>
    <p:sldId id="316" r:id="rId3"/>
    <p:sldId id="314" r:id="rId4"/>
    <p:sldId id="304" r:id="rId5"/>
    <p:sldId id="270" r:id="rId6"/>
    <p:sldId id="269" r:id="rId7"/>
    <p:sldId id="260" r:id="rId8"/>
    <p:sldId id="261" r:id="rId9"/>
    <p:sldId id="262" r:id="rId10"/>
    <p:sldId id="263" r:id="rId11"/>
    <p:sldId id="264" r:id="rId12"/>
    <p:sldId id="271" r:id="rId13"/>
    <p:sldId id="272" r:id="rId14"/>
    <p:sldId id="275" r:id="rId15"/>
    <p:sldId id="276" r:id="rId16"/>
    <p:sldId id="277" r:id="rId17"/>
    <p:sldId id="278" r:id="rId18"/>
    <p:sldId id="305" r:id="rId19"/>
    <p:sldId id="306" r:id="rId20"/>
    <p:sldId id="307" r:id="rId21"/>
    <p:sldId id="308" r:id="rId22"/>
    <p:sldId id="279" r:id="rId23"/>
    <p:sldId id="281" r:id="rId24"/>
    <p:sldId id="310" r:id="rId25"/>
    <p:sldId id="282" r:id="rId26"/>
    <p:sldId id="283" r:id="rId27"/>
    <p:sldId id="284" r:id="rId28"/>
    <p:sldId id="286" r:id="rId29"/>
    <p:sldId id="287" r:id="rId30"/>
    <p:sldId id="309" r:id="rId31"/>
    <p:sldId id="288" r:id="rId32"/>
    <p:sldId id="289" r:id="rId33"/>
    <p:sldId id="290" r:id="rId34"/>
    <p:sldId id="291" r:id="rId35"/>
    <p:sldId id="292" r:id="rId36"/>
    <p:sldId id="293" r:id="rId37"/>
    <p:sldId id="295" r:id="rId38"/>
    <p:sldId id="296" r:id="rId39"/>
    <p:sldId id="297" r:id="rId40"/>
    <p:sldId id="312" r:id="rId41"/>
    <p:sldId id="315" r:id="rId42"/>
  </p:sldIdLst>
  <p:sldSz cx="6858000" cy="9906000" type="A4"/>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FFF2CC"/>
    <a:srgbClr val="FFC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50" autoAdjust="0"/>
    <p:restoredTop sz="94660"/>
  </p:normalViewPr>
  <p:slideViewPr>
    <p:cSldViewPr snapToGrid="0">
      <p:cViewPr varScale="1">
        <p:scale>
          <a:sx n="52" d="100"/>
          <a:sy n="52" d="100"/>
        </p:scale>
        <p:origin x="2132" y="1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fr-FR"/>
              <a:t>Modifiez le style du titre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245278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22383617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07577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40343485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fr-FR"/>
              <a:t>Modifiez le style du titre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40BB5BB2-5467-4642-A09B-5BFA0DA40E46}" type="datetimeFigureOut">
              <a:rPr lang="fr-FR" smtClean="0"/>
              <a:t>17/03/2026</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724605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40BB5BB2-5467-4642-A09B-5BFA0DA40E46}" type="datetimeFigureOut">
              <a:rPr lang="fr-FR" smtClean="0"/>
              <a:t>17/03/2026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64030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fr-FR"/>
              <a:t>Modifiez le style du titre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4" name="Content Placeholder 3"/>
          <p:cNvSpPr>
            <a:spLocks noGrp="1"/>
          </p:cNvSpPr>
          <p:nvPr>
            <p:ph sz="half" idx="2"/>
          </p:nvPr>
        </p:nvSpPr>
        <p:spPr>
          <a:xfrm>
            <a:off x="472381" y="3618442"/>
            <a:ext cx="2901255"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fr-FR"/>
              <a:t>Cliquez pour modifier les styles du texte du masque</a:t>
            </a:r>
          </a:p>
        </p:txBody>
      </p:sp>
      <p:sp>
        <p:nvSpPr>
          <p:cNvPr id="6" name="Content Placeholder 5"/>
          <p:cNvSpPr>
            <a:spLocks noGrp="1"/>
          </p:cNvSpPr>
          <p:nvPr>
            <p:ph sz="quarter" idx="4"/>
          </p:nvPr>
        </p:nvSpPr>
        <p:spPr>
          <a:xfrm>
            <a:off x="3471863" y="3618442"/>
            <a:ext cx="2915543" cy="5322183"/>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40BB5BB2-5467-4642-A09B-5BFA0DA40E46}" type="datetimeFigureOut">
              <a:rPr lang="fr-FR" smtClean="0"/>
              <a:t>17/03/2026</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696237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40BB5BB2-5467-4642-A09B-5BFA0DA40E46}" type="datetimeFigureOut">
              <a:rPr lang="fr-FR" smtClean="0"/>
              <a:t>17/03/2026</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5993747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BB5BB2-5467-4642-A09B-5BFA0DA40E46}" type="datetimeFigureOut">
              <a:rPr lang="fr-FR" smtClean="0"/>
              <a:t>17/03/2026</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9988691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17/03/2026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1731736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fr-FR"/>
              <a:t>Modifiez le style du titre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fr-FR"/>
              <a:t>Cliquez sur l'icône pour ajouter une image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40BB5BB2-5467-4642-A09B-5BFA0DA40E46}" type="datetimeFigureOut">
              <a:rPr lang="fr-FR" smtClean="0"/>
              <a:t>17/03/2026</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453FD9C6-D709-4E8B-826B-FA50D64E0065}" type="slidenum">
              <a:rPr lang="fr-FR" smtClean="0"/>
              <a:t>‹N°›</a:t>
            </a:fld>
            <a:endParaRPr lang="fr-FR"/>
          </a:p>
        </p:txBody>
      </p:sp>
    </p:spTree>
    <p:extLst>
      <p:ext uri="{BB962C8B-B14F-4D97-AF65-F5344CB8AC3E}">
        <p14:creationId xmlns:p14="http://schemas.microsoft.com/office/powerpoint/2010/main" val="3072302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40BB5BB2-5467-4642-A09B-5BFA0DA40E46}" type="datetimeFigureOut">
              <a:rPr lang="fr-FR" smtClean="0"/>
              <a:t>17/03/2026</a:t>
            </a:fld>
            <a:endParaRPr lang="fr-FR"/>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453FD9C6-D709-4E8B-826B-FA50D64E0065}" type="slidenum">
              <a:rPr lang="fr-FR" smtClean="0"/>
              <a:t>‹N°›</a:t>
            </a:fld>
            <a:endParaRPr lang="fr-FR"/>
          </a:p>
        </p:txBody>
      </p:sp>
    </p:spTree>
    <p:extLst>
      <p:ext uri="{BB962C8B-B14F-4D97-AF65-F5344CB8AC3E}">
        <p14:creationId xmlns:p14="http://schemas.microsoft.com/office/powerpoint/2010/main" val="18967343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3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4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5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59.png"/><Relationship Id="rId5" Type="http://schemas.openxmlformats.org/officeDocument/2006/relationships/image" Target="../media/image58.png"/><Relationship Id="rId4" Type="http://schemas.openxmlformats.org/officeDocument/2006/relationships/image" Target="../media/image57.png"/></Relationships>
</file>

<file path=ppt/slides/_rels/slide1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3.png"/><Relationship Id="rId5" Type="http://schemas.openxmlformats.org/officeDocument/2006/relationships/image" Target="../media/image62.png"/><Relationship Id="rId4" Type="http://schemas.openxmlformats.org/officeDocument/2006/relationships/image" Target="../media/image61.png"/></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6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67.png"/><Relationship Id="rId5" Type="http://schemas.openxmlformats.org/officeDocument/2006/relationships/image" Target="../media/image66.png"/><Relationship Id="rId4" Type="http://schemas.openxmlformats.org/officeDocument/2006/relationships/image" Target="../media/image65.png"/></Relationships>
</file>

<file path=ppt/slides/_rels/slide2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1.png"/><Relationship Id="rId5" Type="http://schemas.openxmlformats.org/officeDocument/2006/relationships/image" Target="../media/image70.png"/><Relationship Id="rId4" Type="http://schemas.openxmlformats.org/officeDocument/2006/relationships/image" Target="../media/image69.png"/></Relationships>
</file>

<file path=ppt/slides/_rels/slide2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7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2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3.png"/><Relationship Id="rId5" Type="http://schemas.openxmlformats.org/officeDocument/2006/relationships/image" Target="../media/image82.png"/><Relationship Id="rId4" Type="http://schemas.openxmlformats.org/officeDocument/2006/relationships/image" Target="../media/image81.png"/></Relationships>
</file>

<file path=ppt/slides/_rels/slide2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7.png"/><Relationship Id="rId5" Type="http://schemas.openxmlformats.org/officeDocument/2006/relationships/image" Target="../media/image86.png"/><Relationship Id="rId4" Type="http://schemas.openxmlformats.org/officeDocument/2006/relationships/image" Target="../media/image85.png"/></Relationships>
</file>

<file path=ppt/slides/_rels/slide2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2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9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5.png"/><Relationship Id="rId5" Type="http://schemas.openxmlformats.org/officeDocument/2006/relationships/image" Target="../media/image94.png"/><Relationship Id="rId4" Type="http://schemas.openxmlformats.org/officeDocument/2006/relationships/image" Target="../media/image93.png"/></Relationships>
</file>

<file path=ppt/slides/_rels/slide2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99.png"/><Relationship Id="rId5" Type="http://schemas.openxmlformats.org/officeDocument/2006/relationships/image" Target="../media/image98.png"/><Relationship Id="rId4" Type="http://schemas.openxmlformats.org/officeDocument/2006/relationships/image" Target="../media/image97.png"/></Relationships>
</file>

<file path=ppt/slides/_rels/slide2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3.png"/><Relationship Id="rId5" Type="http://schemas.openxmlformats.org/officeDocument/2006/relationships/image" Target="../media/image102.png"/><Relationship Id="rId4" Type="http://schemas.openxmlformats.org/officeDocument/2006/relationships/image" Target="../media/image101.png"/></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0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07.png"/><Relationship Id="rId5" Type="http://schemas.openxmlformats.org/officeDocument/2006/relationships/image" Target="../media/image106.png"/><Relationship Id="rId4" Type="http://schemas.openxmlformats.org/officeDocument/2006/relationships/image" Target="../media/image105.png"/></Relationships>
</file>

<file path=ppt/slides/_rels/slide3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1.png"/><Relationship Id="rId5" Type="http://schemas.openxmlformats.org/officeDocument/2006/relationships/image" Target="../media/image110.png"/><Relationship Id="rId4" Type="http://schemas.openxmlformats.org/officeDocument/2006/relationships/image" Target="../media/image109.png"/></Relationships>
</file>

<file path=ppt/slides/_rels/slide3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1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5.png"/><Relationship Id="rId5" Type="http://schemas.openxmlformats.org/officeDocument/2006/relationships/image" Target="../media/image114.png"/><Relationship Id="rId4" Type="http://schemas.openxmlformats.org/officeDocument/2006/relationships/image" Target="../media/image113.png"/></Relationships>
</file>

<file path=ppt/slides/_rels/slide33.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9.png"/><Relationship Id="rId5" Type="http://schemas.openxmlformats.org/officeDocument/2006/relationships/image" Target="../media/image118.png"/><Relationship Id="rId4" Type="http://schemas.openxmlformats.org/officeDocument/2006/relationships/image" Target="../media/image117.png"/></Relationships>
</file>

<file path=ppt/slides/_rels/slide34.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3.png"/><Relationship Id="rId5" Type="http://schemas.openxmlformats.org/officeDocument/2006/relationships/image" Target="../media/image122.png"/><Relationship Id="rId4" Type="http://schemas.openxmlformats.org/officeDocument/2006/relationships/image" Target="../media/image121.png"/></Relationships>
</file>

<file path=ppt/slides/_rels/slide3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27.png"/><Relationship Id="rId5" Type="http://schemas.openxmlformats.org/officeDocument/2006/relationships/image" Target="../media/image126.png"/><Relationship Id="rId4" Type="http://schemas.openxmlformats.org/officeDocument/2006/relationships/image" Target="../media/image125.png"/></Relationships>
</file>

<file path=ppt/slides/_rels/slide3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1.png"/><Relationship Id="rId5" Type="http://schemas.openxmlformats.org/officeDocument/2006/relationships/image" Target="../media/image130.png"/><Relationship Id="rId4" Type="http://schemas.openxmlformats.org/officeDocument/2006/relationships/image" Target="../media/image129.png"/></Relationships>
</file>

<file path=ppt/slides/_rels/slide3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3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5.png"/><Relationship Id="rId5" Type="http://schemas.openxmlformats.org/officeDocument/2006/relationships/image" Target="../media/image134.png"/><Relationship Id="rId4" Type="http://schemas.openxmlformats.org/officeDocument/2006/relationships/image" Target="../media/image133.png"/></Relationships>
</file>

<file path=ppt/slides/_rels/slide3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39.png"/><Relationship Id="rId5" Type="http://schemas.openxmlformats.org/officeDocument/2006/relationships/image" Target="../media/image138.png"/><Relationship Id="rId4" Type="http://schemas.openxmlformats.org/officeDocument/2006/relationships/image" Target="../media/image137.png"/></Relationships>
</file>

<file path=ppt/slides/_rels/slide3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3.png"/><Relationship Id="rId5" Type="http://schemas.openxmlformats.org/officeDocument/2006/relationships/image" Target="../media/image142.png"/><Relationship Id="rId4" Type="http://schemas.openxmlformats.org/officeDocument/2006/relationships/image" Target="../media/image14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4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47.png"/><Relationship Id="rId5" Type="http://schemas.openxmlformats.org/officeDocument/2006/relationships/image" Target="../media/image146.png"/><Relationship Id="rId4" Type="http://schemas.openxmlformats.org/officeDocument/2006/relationships/image" Target="../media/image145.png"/></Relationships>
</file>

<file path=ppt/slides/_rels/slide41.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5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1.png"/><Relationship Id="rId5" Type="http://schemas.openxmlformats.org/officeDocument/2006/relationships/image" Target="../media/image150.png"/><Relationship Id="rId4" Type="http://schemas.openxmlformats.org/officeDocument/2006/relationships/image" Target="../media/image149.png"/></Relationships>
</file>

<file path=ppt/slides/_rels/slide5.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0.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24.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5137B70A-1670-4A8E-93FC-8C8FBA14D43C}"/>
              </a:ext>
            </a:extLst>
          </p:cNvPr>
          <p:cNvSpPr txBox="1"/>
          <p:nvPr/>
        </p:nvSpPr>
        <p:spPr>
          <a:xfrm>
            <a:off x="1354540" y="3683758"/>
            <a:ext cx="4148920" cy="1569660"/>
          </a:xfrm>
          <a:prstGeom prst="rect">
            <a:avLst/>
          </a:prstGeom>
          <a:noFill/>
        </p:spPr>
        <p:txBody>
          <a:bodyPr wrap="square" rtlCol="0">
            <a:spAutoFit/>
          </a:bodyPr>
          <a:lstStyle/>
          <a:p>
            <a:pPr algn="ctr"/>
            <a:r>
              <a:rPr lang="fr-FR" sz="2400" dirty="0"/>
              <a:t>Outil Conjoncturel </a:t>
            </a:r>
          </a:p>
          <a:p>
            <a:pPr algn="ctr"/>
            <a:r>
              <a:rPr lang="fr-FR" sz="2400" dirty="0"/>
              <a:t>- </a:t>
            </a:r>
          </a:p>
          <a:p>
            <a:pPr algn="ctr"/>
            <a:r>
              <a:rPr lang="fr-FR" sz="2400" dirty="0"/>
              <a:t>Evolution de l'activité des producteurs</a:t>
            </a:r>
          </a:p>
        </p:txBody>
      </p:sp>
    </p:spTree>
    <p:extLst>
      <p:ext uri="{BB962C8B-B14F-4D97-AF65-F5344CB8AC3E}">
        <p14:creationId xmlns:p14="http://schemas.microsoft.com/office/powerpoint/2010/main" val="34633827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226454A7-0139-4A87-8379-85887DE18AA9}"/>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B0ED737-880D-4F4A-8A26-84617DD5250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FN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FN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FN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18 à 24 mètres du Golfe de Gascogne</a:t>
            </a:r>
            <a:br/>
            <a:r>
              <a:t>(GG_DFN_18m_≤24m)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18 à 24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4364713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9FF87E6B-A128-4970-A055-C582F7375736}"/>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710BED92-7649-4D60-A288-4605D3752DF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FN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FN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FN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plus de 24 mètres du Golfe de Gascogne</a:t>
            </a:r>
            <a:br/>
            <a:r>
              <a:t>(GG_DFN_24m)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plus de 24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17538011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D4E8B86-170D-4176-99D3-6DE81ADE785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TS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TS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TS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8 à 10 mètres du Golfe de Gascogne</a:t>
            </a:r>
            <a:br/>
            <a:r>
              <a:t>(GG_DTS_8m_≤10m)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8 à 10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137477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3C6D43B-1330-43F3-B942-D60657C5B6E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TS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TS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TS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10 à 12 mètres du Golfe de Gascogne</a:t>
            </a:r>
            <a:br/>
            <a:r>
              <a:t>(GG_DTS_10m_≤12m)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10 à 12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300678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0EDF0A-FD46-48E3-861F-E98BEED5FB6D}"/>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TS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TS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TS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12 à 18 mètres du Golfe de Gascogne</a:t>
            </a:r>
            <a:br/>
            <a:r>
              <a:t>(GG_DTS_12m_≤18m)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12 à 18 mètres du Golfe de Gascogne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6920433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E5ECAE93-2CF3-413B-92E1-219F88C3F5F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du Golfe de Gascogne</a:t>
            </a:r>
            <a:br/>
            <a:r>
              <a:t>(GG_DTS_18m_≤24m)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18 à 24 mètres du Golfe de Gascogne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832631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D268135-E233-4090-BDF9-2616B06221F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du Golfe de Gascogne</a:t>
            </a:r>
            <a:br/>
            <a:r>
              <a:t>(GG_DTS_24m)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plus de 24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1530937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FP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FP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FP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FP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8 à 10 mètres du Golfe de Gascogne</a:t>
            </a:r>
            <a:br/>
            <a:r>
              <a:t>(GG_FPO_8m_≤10m)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8 à 10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64390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HOK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HOK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HOK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HOK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moins de 8 mètres du Golfe de Gascogne</a:t>
            </a:r>
            <a:br/>
            <a:r>
              <a:t>(GG_HOK_≤8m)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moins de 8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611259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HOK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HOK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HOK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HOK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8 à 10 mètres du Golfe de Gascogne</a:t>
            </a:r>
            <a:br/>
            <a:r>
              <a:t>(GG_HOK_8m_≤10m)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8 à 10 mètres du Golfe de Gascogne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5290172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59517B3-DA63-4C07-AB0D-84D38FD1CF4C}"/>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8C2897BA-E9F1-4AD5-979C-53F8E5C42026}"/>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sp>
        <p:nvSpPr>
          <p:cNvPr id="5" name="ZoneTexte 2">
            <a:extLst>
              <a:ext uri="{FF2B5EF4-FFF2-40B4-BE49-F238E27FC236}">
                <a16:creationId xmlns:a16="http://schemas.microsoft.com/office/drawing/2014/main" id="{B9DE8A27-ECE9-4BD7-8E96-860BE500D8C1}"/>
              </a:ext>
            </a:extLst>
          </p:cNvPr>
          <p:cNvSpPr txBox="1"/>
          <p:nvPr/>
        </p:nvSpPr>
        <p:spPr bwMode="auto">
          <a:xfrm>
            <a:off x="545418" y="1523279"/>
            <a:ext cx="5767164" cy="1569660"/>
          </a:xfrm>
          <a:prstGeom prst="rect">
            <a:avLst/>
          </a:prstGeom>
          <a:noFill/>
        </p:spPr>
        <p:txBody>
          <a:bodyPr wrap="square" rtlCol="0">
            <a:spAutoFit/>
          </a:bodyPr>
          <a:ls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a:lstStyle>
          <a:p>
            <a:pPr>
              <a:defRPr/>
            </a:pPr>
            <a:r>
              <a:rPr lang="fr-FR" sz="1600" dirty="0"/>
              <a:t>Règles retenues pour qu’un bateau soit dans le panel :</a:t>
            </a:r>
            <a:endParaRPr dirty="0"/>
          </a:p>
          <a:p>
            <a:pPr>
              <a:defRPr/>
            </a:pPr>
            <a:r>
              <a:rPr lang="fr-FR" sz="1600" dirty="0"/>
              <a:t>-Façade Golfe de Gascogne, Méditerranée ou Manche-Mer du Nord</a:t>
            </a:r>
            <a:endParaRPr dirty="0"/>
          </a:p>
          <a:p>
            <a:pPr>
              <a:defRPr/>
            </a:pPr>
            <a:r>
              <a:rPr lang="fr-FR" sz="1600" dirty="0"/>
              <a:t>-Pas de changement de strate entre 2021 et 2024</a:t>
            </a:r>
            <a:endParaRPr dirty="0"/>
          </a:p>
          <a:p>
            <a:pPr>
              <a:defRPr/>
            </a:pPr>
            <a:r>
              <a:rPr lang="fr-FR" sz="1600" dirty="0"/>
              <a:t>-Présent dans </a:t>
            </a:r>
            <a:r>
              <a:rPr lang="fr-FR" sz="1600" dirty="0" err="1"/>
              <a:t>VisioMer</a:t>
            </a:r>
            <a:r>
              <a:rPr lang="fr-FR" sz="1600" dirty="0"/>
              <a:t> de 2021 à 2025</a:t>
            </a:r>
            <a:endParaRPr dirty="0"/>
          </a:p>
          <a:p>
            <a:pPr>
              <a:defRPr/>
            </a:pPr>
            <a:r>
              <a:rPr lang="fr-FR" sz="1600" dirty="0"/>
              <a:t>-Plus de 10 bateaux dans le panel (exception pour SDN≥18m dans le GG)</a:t>
            </a:r>
            <a:endParaRPr dirty="0"/>
          </a:p>
        </p:txBody>
      </p:sp>
      <p:graphicFrame>
        <p:nvGraphicFramePr>
          <p:cNvPr id="7" name="Tableau 6">
            <a:extLst>
              <a:ext uri="{FF2B5EF4-FFF2-40B4-BE49-F238E27FC236}">
                <a16:creationId xmlns:a16="http://schemas.microsoft.com/office/drawing/2014/main" id="{0DCF8FF3-B172-3A63-DB9E-77E078FBF91E}"/>
              </a:ext>
            </a:extLst>
          </p:cNvPr>
          <p:cNvGraphicFramePr>
            <a:graphicFrameLocks noGrp="1"/>
          </p:cNvGraphicFramePr>
          <p:nvPr>
            <p:extLst>
              <p:ext uri="{D42A27DB-BD31-4B8C-83A1-F6EECF244321}">
                <p14:modId xmlns:p14="http://schemas.microsoft.com/office/powerpoint/2010/main" val="3576724149"/>
              </p:ext>
            </p:extLst>
          </p:nvPr>
        </p:nvGraphicFramePr>
        <p:xfrm>
          <a:off x="139147" y="3694545"/>
          <a:ext cx="6579705" cy="5903580"/>
        </p:xfrm>
        <a:graphic>
          <a:graphicData uri="http://schemas.openxmlformats.org/drawingml/2006/table">
            <a:tbl>
              <a:tblPr/>
              <a:tblGrid>
                <a:gridCol w="1148633">
                  <a:extLst>
                    <a:ext uri="{9D8B030D-6E8A-4147-A177-3AD203B41FA5}">
                      <a16:colId xmlns:a16="http://schemas.microsoft.com/office/drawing/2014/main" val="801036493"/>
                    </a:ext>
                  </a:extLst>
                </a:gridCol>
                <a:gridCol w="1820921">
                  <a:extLst>
                    <a:ext uri="{9D8B030D-6E8A-4147-A177-3AD203B41FA5}">
                      <a16:colId xmlns:a16="http://schemas.microsoft.com/office/drawing/2014/main" val="217828485"/>
                    </a:ext>
                  </a:extLst>
                </a:gridCol>
                <a:gridCol w="531690">
                  <a:extLst>
                    <a:ext uri="{9D8B030D-6E8A-4147-A177-3AD203B41FA5}">
                      <a16:colId xmlns:a16="http://schemas.microsoft.com/office/drawing/2014/main" val="2696695934"/>
                    </a:ext>
                  </a:extLst>
                </a:gridCol>
                <a:gridCol w="464292">
                  <a:extLst>
                    <a:ext uri="{9D8B030D-6E8A-4147-A177-3AD203B41FA5}">
                      <a16:colId xmlns:a16="http://schemas.microsoft.com/office/drawing/2014/main" val="1996266365"/>
                    </a:ext>
                  </a:extLst>
                </a:gridCol>
                <a:gridCol w="854943">
                  <a:extLst>
                    <a:ext uri="{9D8B030D-6E8A-4147-A177-3AD203B41FA5}">
                      <a16:colId xmlns:a16="http://schemas.microsoft.com/office/drawing/2014/main" val="2829215689"/>
                    </a:ext>
                  </a:extLst>
                </a:gridCol>
                <a:gridCol w="864704">
                  <a:extLst>
                    <a:ext uri="{9D8B030D-6E8A-4147-A177-3AD203B41FA5}">
                      <a16:colId xmlns:a16="http://schemas.microsoft.com/office/drawing/2014/main" val="4168109630"/>
                    </a:ext>
                  </a:extLst>
                </a:gridCol>
                <a:gridCol w="894522">
                  <a:extLst>
                    <a:ext uri="{9D8B030D-6E8A-4147-A177-3AD203B41FA5}">
                      <a16:colId xmlns:a16="http://schemas.microsoft.com/office/drawing/2014/main" val="1082178475"/>
                    </a:ext>
                  </a:extLst>
                </a:gridCol>
              </a:tblGrid>
              <a:tr h="53177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dans le panel</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a:solidFill>
                            <a:srgbClr val="FFFFFF"/>
                          </a:solidFill>
                          <a:effectLst/>
                          <a:latin typeface="Aptos Narrow" panose="020B0004020202020204" pitchFamily="34" charset="0"/>
                        </a:rPr>
                        <a:t>Représentativité</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tc>
                  <a:txBody>
                    <a:bodyPr/>
                    <a:lstStyle/>
                    <a:p>
                      <a:pPr algn="ctr" fontAlgn="ctr"/>
                      <a:r>
                        <a:rPr lang="fr-FR" sz="900" b="1" i="0" u="none" strike="noStrike">
                          <a:solidFill>
                            <a:srgbClr val="FFFFFF"/>
                          </a:solidFill>
                          <a:effectLst/>
                          <a:latin typeface="Aptos Narrow" panose="020B0004020202020204" pitchFamily="34" charset="0"/>
                        </a:rPr>
                        <a:t>Représentativité</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volume</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0070C0"/>
                    </a:solidFill>
                  </a:tcPr>
                </a:tc>
                <a:extLst>
                  <a:ext uri="{0D108BD9-81ED-4DB2-BD59-A6C34878D82A}">
                    <a16:rowId xmlns:a16="http://schemas.microsoft.com/office/drawing/2014/main" val="746679573"/>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moins de 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123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4179497557"/>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3269996257"/>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GG_DFN_&gt;10m_≤12m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10 à 12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67%</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833497440"/>
                  </a:ext>
                </a:extLst>
              </a:tr>
              <a:tr h="268073">
                <a:tc>
                  <a:txBody>
                    <a:bodyPr/>
                    <a:lstStyle/>
                    <a:p>
                      <a:pPr algn="ctr" fontAlgn="ctr"/>
                      <a:r>
                        <a:rPr lang="fr-FR" sz="1000" b="0" i="0" u="none" strike="noStrike">
                          <a:solidFill>
                            <a:srgbClr val="000000"/>
                          </a:solidFill>
                          <a:effectLst/>
                          <a:latin typeface="Aptos Narrow" panose="020B0004020202020204" pitchFamily="34" charset="0"/>
                        </a:rPr>
                        <a:t>GG_DFN_&gt;12m_≤18m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12 à 18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72%</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632623394"/>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GG_DFN_&gt;18m_≤24m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18 à 24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68%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70%</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304864058"/>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GG_DFN_&gt;24m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Fileyeurs de plus de 24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85%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85%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134382020"/>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768676300"/>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GG_DTS_&gt;10m_≤12m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10 à 12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86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72%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73%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71%</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3753285894"/>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GG_DTS_&gt;12m_≤18m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12 à 18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100</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76%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04904249"/>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GG_DTS_&gt;18m_≤24m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18 à 24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54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2960863915"/>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GG_DTS_&gt;24m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Chalutiers de plus de 24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34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41%</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80%</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78%</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2095602305"/>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GG_FPO_&gt;8m_≤10m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Caseyeurs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24%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2179854139"/>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GG_HOK_≤8m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Ligneurs ou palangriers de moins de 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37%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39%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43%</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413686723"/>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GG_HOK_&gt;8m_≤10m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Ligneurs ou palangriers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107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49%</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58%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383578072"/>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GG_HOK_&gt;10m_≤12m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Ligneurs ou palangriers de 10 à 12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26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45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56%</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55%</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1620544015"/>
                  </a:ext>
                </a:extLst>
              </a:tr>
              <a:tr h="399922">
                <a:tc>
                  <a:txBody>
                    <a:bodyPr/>
                    <a:lstStyle/>
                    <a:p>
                      <a:pPr algn="ctr" fontAlgn="ctr"/>
                      <a:r>
                        <a:rPr lang="fr-FR" sz="1000" b="0" i="0" u="none" strike="noStrike" dirty="0">
                          <a:solidFill>
                            <a:srgbClr val="000000"/>
                          </a:solidFill>
                          <a:effectLst/>
                          <a:latin typeface="Aptos Narrow" panose="020B0004020202020204" pitchFamily="34" charset="0"/>
                        </a:rPr>
                        <a:t>GG_MGO_&gt;8m_≤10m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l" fontAlgn="b"/>
                      <a:r>
                        <a:rPr lang="fr-FR" sz="900" b="0" i="0" u="none" strike="noStrike" dirty="0">
                          <a:solidFill>
                            <a:srgbClr val="000000"/>
                          </a:solidFill>
                          <a:effectLst/>
                          <a:latin typeface="Aptos Narrow" panose="020B0004020202020204" pitchFamily="34" charset="0"/>
                        </a:rPr>
                        <a:t>Navires utilisant d’autres engins mobiles de 8 à 10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57</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42%</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43%</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34%</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FFFFFF"/>
                    </a:solidFill>
                  </a:tcPr>
                </a:tc>
                <a:extLst>
                  <a:ext uri="{0D108BD9-81ED-4DB2-BD59-A6C34878D82A}">
                    <a16:rowId xmlns:a16="http://schemas.microsoft.com/office/drawing/2014/main" val="2173576062"/>
                  </a:ext>
                </a:extLst>
              </a:tr>
              <a:tr h="268073">
                <a:tc>
                  <a:txBody>
                    <a:bodyPr/>
                    <a:lstStyle/>
                    <a:p>
                      <a:pPr algn="ctr" fontAlgn="ctr"/>
                      <a:r>
                        <a:rPr lang="fr-FR" sz="1000" b="0" i="0" u="none" strike="noStrike" dirty="0">
                          <a:solidFill>
                            <a:srgbClr val="000000"/>
                          </a:solidFill>
                          <a:effectLst/>
                          <a:latin typeface="Aptos Narrow" panose="020B0004020202020204" pitchFamily="34" charset="0"/>
                        </a:rPr>
                        <a:t>GG_SDN≥18m</a:t>
                      </a:r>
                    </a:p>
                  </a:txBody>
                  <a:tcPr marL="4550" marR="4550" marT="4550" marB="0" anchor="ctr">
                    <a:lnL w="6350" cap="flat" cmpd="sng" algn="ctr">
                      <a:solidFill>
                        <a:srgbClr val="44B3E1"/>
                      </a:solidFill>
                      <a:prstDash val="solid"/>
                      <a:round/>
                      <a:headEnd type="none" w="med" len="med"/>
                      <a:tailEnd type="none" w="med" len="med"/>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l" fontAlgn="b"/>
                      <a:r>
                        <a:rPr lang="fr-FR" sz="900" b="0" i="0" u="none" strike="noStrike" dirty="0">
                          <a:solidFill>
                            <a:srgbClr val="000000"/>
                          </a:solidFill>
                          <a:effectLst/>
                          <a:latin typeface="Aptos Narrow" panose="020B0004020202020204" pitchFamily="34" charset="0"/>
                        </a:rPr>
                        <a:t>Senneurs danois de plus de 18 m du Golfe de Gascogne</a:t>
                      </a:r>
                    </a:p>
                  </a:txBody>
                  <a:tcPr marL="4550" marR="4550" marT="4550" marB="0" anchor="b">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10</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4550" marR="4550" marT="4550" marB="0" anchor="ctr">
                    <a:lnL>
                      <a:noFill/>
                    </a:lnL>
                    <a:lnR>
                      <a:noFill/>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tc>
                  <a:txBody>
                    <a:bodyPr/>
                    <a:lstStyle/>
                    <a:p>
                      <a:pPr algn="ctr" fontAlgn="ctr"/>
                      <a:r>
                        <a:rPr lang="fr-FR" sz="1200" b="0" i="0" u="none" strike="noStrike" dirty="0">
                          <a:solidFill>
                            <a:srgbClr val="000000"/>
                          </a:solidFill>
                          <a:effectLst/>
                          <a:latin typeface="Aptos Narrow" panose="020B0004020202020204" pitchFamily="34" charset="0"/>
                        </a:rPr>
                        <a:t>57%</a:t>
                      </a:r>
                    </a:p>
                  </a:txBody>
                  <a:tcPr marL="4550" marR="4550" marT="4550" marB="0" anchor="ctr">
                    <a:lnL>
                      <a:noFill/>
                    </a:lnL>
                    <a:lnR w="6350" cap="flat" cmpd="sng" algn="ctr">
                      <a:solidFill>
                        <a:srgbClr val="44B3E1"/>
                      </a:solidFill>
                      <a:prstDash val="solid"/>
                      <a:round/>
                      <a:headEnd type="none" w="med" len="med"/>
                      <a:tailEnd type="none" w="med" len="med"/>
                    </a:lnR>
                    <a:lnT w="6350" cap="flat" cmpd="sng" algn="ctr">
                      <a:solidFill>
                        <a:srgbClr val="44B3E1"/>
                      </a:solidFill>
                      <a:prstDash val="solid"/>
                      <a:round/>
                      <a:headEnd type="none" w="med" len="med"/>
                      <a:tailEnd type="none" w="med" len="med"/>
                    </a:lnT>
                    <a:lnB w="6350" cap="flat" cmpd="sng" algn="ctr">
                      <a:solidFill>
                        <a:srgbClr val="44B3E1"/>
                      </a:solidFill>
                      <a:prstDash val="solid"/>
                      <a:round/>
                      <a:headEnd type="none" w="med" len="med"/>
                      <a:tailEnd type="none" w="med" len="med"/>
                    </a:lnB>
                    <a:solidFill>
                      <a:srgbClr val="DAE9F8"/>
                    </a:solidFill>
                  </a:tcPr>
                </a:tc>
                <a:extLst>
                  <a:ext uri="{0D108BD9-81ED-4DB2-BD59-A6C34878D82A}">
                    <a16:rowId xmlns:a16="http://schemas.microsoft.com/office/drawing/2014/main" val="3899262182"/>
                  </a:ext>
                </a:extLst>
              </a:tr>
            </a:tbl>
          </a:graphicData>
        </a:graphic>
      </p:graphicFrame>
    </p:spTree>
    <p:extLst>
      <p:ext uri="{BB962C8B-B14F-4D97-AF65-F5344CB8AC3E}">
        <p14:creationId xmlns:p14="http://schemas.microsoft.com/office/powerpoint/2010/main" val="11240955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HOK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HOK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HOK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HOK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10 à 12 mètres du Golfe de Gascogne</a:t>
            </a:r>
            <a:br/>
            <a:r>
              <a:t>(GG_HOK_10m_≤12m)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10 à 12 mètres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9689326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1B3325CA-80EA-4C97-84E3-91759F91E5AC}"/>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MG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MG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MG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MG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utilisant d’autres engins mobiles de 8 à 10 mètres du Golfe de Gascogne</a:t>
            </a:r>
            <a:br/>
            <a:r>
              <a:t>(GG_MGO_8m_≤10m)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utilisant d’autres engins mobiles de 8 à 10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62030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07C01A8-BAC9-4B26-B0C9-C9186A8FE4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SDN≥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SDN≥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SDN≥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SDN≥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Senneurs danois de plus de 18 mètres du Golfe de Gascogne</a:t>
            </a:r>
            <a:br/>
            <a:r>
              <a:t>(GG_SDN≥18m)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senneurs danois de plus de 18 mètres du Golfe de Gascogne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supérieur à celui de la moyenne nationale.</a:t>
            </a:r>
          </a:p>
        </p:txBody>
      </p:sp>
    </p:spTree>
    <p:extLst>
      <p:ext uri="{BB962C8B-B14F-4D97-AF65-F5344CB8AC3E}">
        <p14:creationId xmlns:p14="http://schemas.microsoft.com/office/powerpoint/2010/main" val="244574423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anche Mer du Nord.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anche Mer du Nord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anche Mer du Nord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anche Mer du Nord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Manche Mer du Nord</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navires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995744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2D89A3F3-45CE-4EC7-9B45-53EB4094B68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FN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DFN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DFN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DFN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10 à 12 mètres de la Manche/Mer du Nord</a:t>
            </a:r>
            <a:br/>
            <a:r>
              <a:t>(MMN_DFN_10m_≤12m)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10 à 12 mètres de la Manche et de la Mer du Nord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70414747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CCB39DD-8DF7-4811-9CA1-E34144506610}"/>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FN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DFN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DFN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DFN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12 à 18 mètres de la Manche/Mer du Nord</a:t>
            </a:r>
            <a:br/>
            <a:r>
              <a:t>(MMN_DFN_12m_≤18m)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12 à 18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supérieur à celui de la moyenne nationale.</a:t>
            </a:r>
          </a:p>
        </p:txBody>
      </p:sp>
    </p:spTree>
    <p:extLst>
      <p:ext uri="{BB962C8B-B14F-4D97-AF65-F5344CB8AC3E}">
        <p14:creationId xmlns:p14="http://schemas.microsoft.com/office/powerpoint/2010/main" val="22695431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A9E5A92-4CEB-444A-A7A9-CB78F4D03C9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RB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DRB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DRB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DRB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10 à 12 mètres de la Manche/Mer du Nord</a:t>
            </a:r>
            <a:br/>
            <a:r>
              <a:t>(MMN_DRB_10m_≤12m)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dragueurs de 10 à 12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7773680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1987535-53B4-4614-9D15-58DB831C3B59}"/>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RB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DRB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DRB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DRB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Dragueurs de 12 à 18 mètres de la Manche/Mer du Nord</a:t>
            </a:r>
            <a:br/>
            <a:r>
              <a:t>(MMN_DRB_12m_≤18m)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dragueurs de 12 à 18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proche de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057396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6FA21923-C73C-4369-8E64-260B88C0B27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de la Manche/Mer du Nord</a:t>
            </a:r>
            <a:br/>
            <a:r>
              <a:t>(MMN_DTS_18m_≤24m)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18 à 24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17785154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de la Manche/Mer du Nord</a:t>
            </a:r>
            <a:br/>
            <a:r>
              <a:t>(MMN_DTS_24m)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plus de 24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2447577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D7587BE-2F1D-4712-ACD2-48946767223D}"/>
              </a:ext>
            </a:extLst>
          </p:cNvPr>
          <p:cNvSpPr/>
          <p:nvPr/>
        </p:nvSpPr>
        <p:spPr>
          <a:xfrm>
            <a:off x="0" y="0"/>
            <a:ext cx="6858000" cy="492981"/>
          </a:xfrm>
          <a:prstGeom prst="rect">
            <a:avLst/>
          </a:prstGeom>
          <a:solidFill>
            <a:schemeClr val="bg2">
              <a:lumMod val="90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5C2FA771-8789-4F13-B071-1B5B39254A78}"/>
              </a:ext>
            </a:extLst>
          </p:cNvPr>
          <p:cNvPicPr>
            <a:picLocks noChangeAspect="1"/>
          </p:cNvPicPr>
          <p:nvPr/>
        </p:nvPicPr>
        <p:blipFill>
          <a:blip r:embed="rId2"/>
          <a:stretch/>
        </p:blipFill>
        <p:spPr bwMode="auto">
          <a:xfrm>
            <a:off x="0" y="-221841"/>
            <a:ext cx="6858000" cy="841248"/>
          </a:xfrm>
          <a:prstGeom prst="rect">
            <a:avLst/>
          </a:prstGeom>
          <a:solidFill>
            <a:schemeClr val="bg2"/>
          </a:solidFill>
          <a:ln>
            <a:solidFill>
              <a:schemeClr val="bg2"/>
            </a:solidFill>
          </a:ln>
        </p:spPr>
      </p:pic>
      <p:graphicFrame>
        <p:nvGraphicFramePr>
          <p:cNvPr id="4" name="Tableau 3">
            <a:extLst>
              <a:ext uri="{FF2B5EF4-FFF2-40B4-BE49-F238E27FC236}">
                <a16:creationId xmlns:a16="http://schemas.microsoft.com/office/drawing/2014/main" id="{1FC2113D-A11F-40A7-357C-9C89134F3443}"/>
              </a:ext>
            </a:extLst>
          </p:cNvPr>
          <p:cNvGraphicFramePr>
            <a:graphicFrameLocks noGrp="1"/>
          </p:cNvGraphicFramePr>
          <p:nvPr>
            <p:extLst>
              <p:ext uri="{D42A27DB-BD31-4B8C-83A1-F6EECF244321}">
                <p14:modId xmlns:p14="http://schemas.microsoft.com/office/powerpoint/2010/main" val="2683618418"/>
              </p:ext>
            </p:extLst>
          </p:nvPr>
        </p:nvGraphicFramePr>
        <p:xfrm>
          <a:off x="160020" y="1964110"/>
          <a:ext cx="6598920" cy="4702069"/>
        </p:xfrm>
        <a:graphic>
          <a:graphicData uri="http://schemas.openxmlformats.org/drawingml/2006/table">
            <a:tbl>
              <a:tblPr/>
              <a:tblGrid>
                <a:gridCol w="1395825">
                  <a:extLst>
                    <a:ext uri="{9D8B030D-6E8A-4147-A177-3AD203B41FA5}">
                      <a16:colId xmlns:a16="http://schemas.microsoft.com/office/drawing/2014/main" val="797811469"/>
                    </a:ext>
                  </a:extLst>
                </a:gridCol>
                <a:gridCol w="1606455">
                  <a:extLst>
                    <a:ext uri="{9D8B030D-6E8A-4147-A177-3AD203B41FA5}">
                      <a16:colId xmlns:a16="http://schemas.microsoft.com/office/drawing/2014/main" val="1097195619"/>
                    </a:ext>
                  </a:extLst>
                </a:gridCol>
                <a:gridCol w="685800">
                  <a:extLst>
                    <a:ext uri="{9D8B030D-6E8A-4147-A177-3AD203B41FA5}">
                      <a16:colId xmlns:a16="http://schemas.microsoft.com/office/drawing/2014/main" val="2326870043"/>
                    </a:ext>
                  </a:extLst>
                </a:gridCol>
                <a:gridCol w="426720">
                  <a:extLst>
                    <a:ext uri="{9D8B030D-6E8A-4147-A177-3AD203B41FA5}">
                      <a16:colId xmlns:a16="http://schemas.microsoft.com/office/drawing/2014/main" val="3066752594"/>
                    </a:ext>
                  </a:extLst>
                </a:gridCol>
                <a:gridCol w="830580">
                  <a:extLst>
                    <a:ext uri="{9D8B030D-6E8A-4147-A177-3AD203B41FA5}">
                      <a16:colId xmlns:a16="http://schemas.microsoft.com/office/drawing/2014/main" val="3938292068"/>
                    </a:ext>
                  </a:extLst>
                </a:gridCol>
                <a:gridCol w="830580">
                  <a:extLst>
                    <a:ext uri="{9D8B030D-6E8A-4147-A177-3AD203B41FA5}">
                      <a16:colId xmlns:a16="http://schemas.microsoft.com/office/drawing/2014/main" val="3988127061"/>
                    </a:ext>
                  </a:extLst>
                </a:gridCol>
                <a:gridCol w="822960">
                  <a:extLst>
                    <a:ext uri="{9D8B030D-6E8A-4147-A177-3AD203B41FA5}">
                      <a16:colId xmlns:a16="http://schemas.microsoft.com/office/drawing/2014/main" val="826657815"/>
                    </a:ext>
                  </a:extLst>
                </a:gridCol>
              </a:tblGrid>
              <a:tr h="528225">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dans le panel</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a:solidFill>
                            <a:srgbClr val="FFFFFF"/>
                          </a:solidFill>
                          <a:effectLst/>
                          <a:latin typeface="Aptos Narrow" panose="020B0004020202020204" pitchFamily="34" charset="0"/>
                        </a:rPr>
                        <a:t>Nombre de</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bateaux</a:t>
                      </a:r>
                      <a:br>
                        <a:rPr lang="fr-FR" sz="900" b="1" i="0" u="none" strike="noStrike">
                          <a:solidFill>
                            <a:srgbClr val="FFFFFF"/>
                          </a:solidFill>
                          <a:effectLst/>
                          <a:latin typeface="Aptos Narrow" panose="020B0004020202020204" pitchFamily="34" charset="0"/>
                        </a:rPr>
                      </a:br>
                      <a:r>
                        <a:rPr lang="fr-FR" sz="900" b="1" i="0" u="none" strike="noStrike">
                          <a:solidFill>
                            <a:srgbClr val="FFFFFF"/>
                          </a:solidFill>
                          <a:effectLst/>
                          <a:latin typeface="Aptos Narrow" panose="020B0004020202020204" pitchFamily="34" charset="0"/>
                        </a:rPr>
                        <a:t>moyen</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C000"/>
                    </a:solidFill>
                  </a:tcPr>
                </a:tc>
                <a:extLst>
                  <a:ext uri="{0D108BD9-81ED-4DB2-BD59-A6C34878D82A}">
                    <a16:rowId xmlns:a16="http://schemas.microsoft.com/office/drawing/2014/main" val="2832299430"/>
                  </a:ext>
                </a:extLst>
              </a:tr>
              <a:tr h="264113">
                <a:tc>
                  <a:txBody>
                    <a:bodyPr/>
                    <a:lstStyle/>
                    <a:p>
                      <a:pPr algn="ctr" fontAlgn="ctr"/>
                      <a:r>
                        <a:rPr lang="fr-FR" sz="1000" b="0" i="0" u="none" strike="noStrike" dirty="0">
                          <a:solidFill>
                            <a:srgbClr val="000000"/>
                          </a:solidFill>
                          <a:effectLst/>
                          <a:latin typeface="Aptos Narrow" panose="020B0004020202020204" pitchFamily="34" charset="0"/>
                        </a:rPr>
                        <a:t>MMN_DFN_&gt;10m_≤12m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10 à 12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29</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1055833336"/>
                  </a:ext>
                </a:extLst>
              </a:tr>
              <a:tr h="264113">
                <a:tc>
                  <a:txBody>
                    <a:bodyPr/>
                    <a:lstStyle/>
                    <a:p>
                      <a:pPr algn="ctr" fontAlgn="ctr"/>
                      <a:r>
                        <a:rPr lang="fr-FR" sz="1000" b="0" i="0" u="none" strike="noStrike" dirty="0">
                          <a:solidFill>
                            <a:srgbClr val="000000"/>
                          </a:solidFill>
                          <a:effectLst/>
                          <a:latin typeface="Aptos Narrow" panose="020B0004020202020204" pitchFamily="34" charset="0"/>
                        </a:rPr>
                        <a:t>MMN_DFN_&gt;12m_≤18m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12 à 18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15</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25</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62%</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3513089180"/>
                  </a:ext>
                </a:extLst>
              </a:tr>
              <a:tr h="264113">
                <a:tc>
                  <a:txBody>
                    <a:bodyPr/>
                    <a:lstStyle/>
                    <a:p>
                      <a:pPr algn="ctr" fontAlgn="ctr"/>
                      <a:r>
                        <a:rPr lang="fr-FR" sz="1000" b="0" i="0" u="none" strike="noStrike" dirty="0">
                          <a:solidFill>
                            <a:srgbClr val="000000"/>
                          </a:solidFill>
                          <a:effectLst/>
                          <a:latin typeface="Aptos Narrow" panose="020B0004020202020204" pitchFamily="34" charset="0"/>
                        </a:rPr>
                        <a:t>MMN_DRB_&gt;10m_≤12m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10 à 12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96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40%</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403514822"/>
                  </a:ext>
                </a:extLst>
              </a:tr>
              <a:tr h="264113">
                <a:tc>
                  <a:txBody>
                    <a:bodyPr/>
                    <a:lstStyle/>
                    <a:p>
                      <a:pPr algn="ctr" fontAlgn="ctr"/>
                      <a:r>
                        <a:rPr lang="fr-FR" sz="1000" b="0" i="0" u="none" strike="noStrike">
                          <a:solidFill>
                            <a:srgbClr val="000000"/>
                          </a:solidFill>
                          <a:effectLst/>
                          <a:latin typeface="Aptos Narrow" panose="020B0004020202020204" pitchFamily="34" charset="0"/>
                        </a:rPr>
                        <a:t>MMN_DRB_&gt;12m_≤18m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Dragueurs de 12 à 18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90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59%</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62%</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1475398690"/>
                  </a:ext>
                </a:extLst>
              </a:tr>
              <a:tr h="264113">
                <a:tc>
                  <a:txBody>
                    <a:bodyPr/>
                    <a:lstStyle/>
                    <a:p>
                      <a:pPr algn="ctr" fontAlgn="ctr"/>
                      <a:r>
                        <a:rPr lang="fr-FR" sz="1000" b="0" i="0" u="none" strike="noStrike">
                          <a:solidFill>
                            <a:srgbClr val="000000"/>
                          </a:solidFill>
                          <a:effectLst/>
                          <a:latin typeface="Aptos Narrow" panose="020B0004020202020204" pitchFamily="34" charset="0"/>
                        </a:rPr>
                        <a:t>MMN_DTS_&gt;18m_≤24m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68%</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69%</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60226194"/>
                  </a:ext>
                </a:extLst>
              </a:tr>
              <a:tr h="264113">
                <a:tc>
                  <a:txBody>
                    <a:bodyPr/>
                    <a:lstStyle/>
                    <a:p>
                      <a:pPr algn="ctr" fontAlgn="ctr"/>
                      <a:r>
                        <a:rPr lang="fr-FR" sz="1000" b="0" i="0" u="none" strike="noStrike" dirty="0">
                          <a:solidFill>
                            <a:srgbClr val="000000"/>
                          </a:solidFill>
                          <a:effectLst/>
                          <a:latin typeface="Aptos Narrow" panose="020B0004020202020204" pitchFamily="34" charset="0"/>
                        </a:rPr>
                        <a:t>MMN_DTS_&gt;24m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19</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30</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63%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69%</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616775158"/>
                  </a:ext>
                </a:extLst>
              </a:tr>
              <a:tr h="264113">
                <a:tc>
                  <a:txBody>
                    <a:bodyPr/>
                    <a:lstStyle/>
                    <a:p>
                      <a:pPr algn="ctr" fontAlgn="ctr"/>
                      <a:r>
                        <a:rPr lang="fr-FR" sz="1000" b="0" i="0" u="none" strike="noStrike">
                          <a:solidFill>
                            <a:srgbClr val="000000"/>
                          </a:solidFill>
                          <a:effectLst/>
                          <a:latin typeface="Aptos Narrow" panose="020B0004020202020204" pitchFamily="34" charset="0"/>
                        </a:rPr>
                        <a:t>MMN_FPO_≤8m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41</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112</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50%</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948579931"/>
                  </a:ext>
                </a:extLst>
              </a:tr>
              <a:tr h="264113">
                <a:tc>
                  <a:txBody>
                    <a:bodyPr/>
                    <a:lstStyle/>
                    <a:p>
                      <a:pPr algn="ctr" fontAlgn="ctr"/>
                      <a:r>
                        <a:rPr lang="fr-FR" sz="1000" b="0" i="0" u="none" strike="noStrike">
                          <a:solidFill>
                            <a:srgbClr val="000000"/>
                          </a:solidFill>
                          <a:effectLst/>
                          <a:latin typeface="Aptos Narrow" panose="020B0004020202020204" pitchFamily="34" charset="0"/>
                        </a:rPr>
                        <a:t>MMN_FPO_&gt;8m_≤10m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8 à 10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36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76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55%</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58%</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3974879396"/>
                  </a:ext>
                </a:extLst>
              </a:tr>
              <a:tr h="396169">
                <a:tc>
                  <a:txBody>
                    <a:bodyPr/>
                    <a:lstStyle/>
                    <a:p>
                      <a:pPr algn="ctr" fontAlgn="ctr"/>
                      <a:r>
                        <a:rPr lang="fr-FR" sz="1000" b="0" i="0" u="none" strike="noStrike" dirty="0">
                          <a:solidFill>
                            <a:srgbClr val="000000"/>
                          </a:solidFill>
                          <a:effectLst/>
                          <a:latin typeface="Aptos Narrow" panose="020B0004020202020204" pitchFamily="34" charset="0"/>
                        </a:rPr>
                        <a:t>MMN_HOK_≤8m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Ligneurs ou palangriers de moins de 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37%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54%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48%</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3908733887"/>
                  </a:ext>
                </a:extLst>
              </a:tr>
              <a:tr h="528225">
                <a:tc>
                  <a:txBody>
                    <a:bodyPr/>
                    <a:lstStyle/>
                    <a:p>
                      <a:pPr algn="ctr" fontAlgn="ctr"/>
                      <a:r>
                        <a:rPr lang="fr-FR" sz="1000" b="0" i="0" u="none" strike="noStrike" dirty="0">
                          <a:solidFill>
                            <a:srgbClr val="000000"/>
                          </a:solidFill>
                          <a:effectLst/>
                          <a:latin typeface="Aptos Narrow" panose="020B0004020202020204" pitchFamily="34" charset="0"/>
                        </a:rPr>
                        <a:t>MMN_MGP_&gt;10m_≤12m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10 à 12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54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44%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16%</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1678656836"/>
                  </a:ext>
                </a:extLst>
              </a:tr>
              <a:tr h="368657">
                <a:tc>
                  <a:txBody>
                    <a:bodyPr/>
                    <a:lstStyle/>
                    <a:p>
                      <a:pPr algn="ctr" fontAlgn="ctr"/>
                      <a:r>
                        <a:rPr lang="fr-FR" sz="1000" b="0" i="0" u="none" strike="noStrike" dirty="0">
                          <a:solidFill>
                            <a:srgbClr val="000000"/>
                          </a:solidFill>
                          <a:effectLst/>
                          <a:latin typeface="Aptos Narrow" panose="020B0004020202020204" pitchFamily="34" charset="0"/>
                        </a:rPr>
                        <a:t>MMN_MGP_&gt;12m_≤18m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de 12 à 18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13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47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a:solidFill>
                            <a:srgbClr val="000000"/>
                          </a:solidFill>
                          <a:effectLst/>
                          <a:latin typeface="Aptos Narrow" panose="020B0004020202020204" pitchFamily="34" charset="0"/>
                        </a:rPr>
                        <a:t>28%</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23%</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tc>
                  <a:txBody>
                    <a:bodyPr/>
                    <a:lstStyle/>
                    <a:p>
                      <a:pPr algn="ctr" fontAlgn="ctr"/>
                      <a:r>
                        <a:rPr lang="fr-FR" sz="1200" b="0" i="0" u="none" strike="noStrike" dirty="0">
                          <a:solidFill>
                            <a:srgbClr val="000000"/>
                          </a:solidFill>
                          <a:effectLst/>
                          <a:latin typeface="Aptos Narrow" panose="020B0004020202020204" pitchFamily="34" charset="0"/>
                        </a:rPr>
                        <a:t>22%</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CC"/>
                    </a:solidFill>
                  </a:tcPr>
                </a:tc>
                <a:extLst>
                  <a:ext uri="{0D108BD9-81ED-4DB2-BD59-A6C34878D82A}">
                    <a16:rowId xmlns:a16="http://schemas.microsoft.com/office/drawing/2014/main" val="2937432973"/>
                  </a:ext>
                </a:extLst>
              </a:tr>
              <a:tr h="368657">
                <a:tc>
                  <a:txBody>
                    <a:bodyPr/>
                    <a:lstStyle/>
                    <a:p>
                      <a:pPr algn="ctr" fontAlgn="ctr"/>
                      <a:r>
                        <a:rPr lang="fr-FR" sz="1000" b="0" i="0" u="none" strike="noStrike" dirty="0">
                          <a:solidFill>
                            <a:srgbClr val="000000"/>
                          </a:solidFill>
                          <a:effectLst/>
                          <a:latin typeface="Aptos Narrow" panose="020B0004020202020204" pitchFamily="34" charset="0"/>
                        </a:rPr>
                        <a:t>MMN_PMP_&gt;10m_≤12m</a:t>
                      </a:r>
                    </a:p>
                  </a:txBody>
                  <a:tcPr marL="5502" marR="5502" marT="5502"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l" fontAlgn="ctr"/>
                      <a:r>
                        <a:rPr lang="fr-FR" sz="800" b="0" i="0" u="none" strike="noStrike" dirty="0">
                          <a:solidFill>
                            <a:srgbClr val="000000"/>
                          </a:solidFill>
                          <a:effectLst/>
                          <a:latin typeface="Aptos Narrow" panose="020B0004020202020204" pitchFamily="34" charset="0"/>
                        </a:rPr>
                        <a:t>Navires polyvalents utilisant des engins mobiles ou dormants de 10 à 12 m de la Manche/Mer du Nord</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12</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44</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27%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a:solidFill>
                            <a:srgbClr val="000000"/>
                          </a:solidFill>
                          <a:effectLst/>
                          <a:latin typeface="Aptos Narrow" panose="020B0004020202020204" pitchFamily="34" charset="0"/>
                        </a:rPr>
                        <a:t>37%</a:t>
                      </a:r>
                    </a:p>
                  </a:txBody>
                  <a:tcPr marL="5502" marR="5502" marT="5502" marB="0" anchor="ctr">
                    <a:lnL>
                      <a:noFill/>
                    </a:lnL>
                    <a:lnR>
                      <a:noFill/>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tc>
                  <a:txBody>
                    <a:bodyPr/>
                    <a:lstStyle/>
                    <a:p>
                      <a:pPr algn="ctr" fontAlgn="ctr"/>
                      <a:r>
                        <a:rPr lang="fr-FR" sz="1200" b="0" i="0" u="none" strike="noStrike" dirty="0">
                          <a:solidFill>
                            <a:srgbClr val="000000"/>
                          </a:solidFill>
                          <a:effectLst/>
                          <a:latin typeface="Aptos Narrow" panose="020B0004020202020204" pitchFamily="34" charset="0"/>
                        </a:rPr>
                        <a:t>36%</a:t>
                      </a:r>
                    </a:p>
                  </a:txBody>
                  <a:tcPr marL="5502" marR="5502" marT="5502"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E97132"/>
                      </a:solidFill>
                      <a:prstDash val="solid"/>
                      <a:round/>
                      <a:headEnd type="none" w="med" len="med"/>
                      <a:tailEnd type="none" w="med" len="med"/>
                    </a:lnB>
                    <a:solidFill>
                      <a:srgbClr val="FFFFFF"/>
                    </a:solidFill>
                  </a:tcPr>
                </a:tc>
                <a:extLst>
                  <a:ext uri="{0D108BD9-81ED-4DB2-BD59-A6C34878D82A}">
                    <a16:rowId xmlns:a16="http://schemas.microsoft.com/office/drawing/2014/main" val="2371176081"/>
                  </a:ext>
                </a:extLst>
              </a:tr>
            </a:tbl>
          </a:graphicData>
        </a:graphic>
      </p:graphicFrame>
      <p:graphicFrame>
        <p:nvGraphicFramePr>
          <p:cNvPr id="10" name="Tableau 9">
            <a:extLst>
              <a:ext uri="{FF2B5EF4-FFF2-40B4-BE49-F238E27FC236}">
                <a16:creationId xmlns:a16="http://schemas.microsoft.com/office/drawing/2014/main" id="{8A273C7B-BCF5-890C-360F-698FED9923B0}"/>
              </a:ext>
            </a:extLst>
          </p:cNvPr>
          <p:cNvGraphicFramePr>
            <a:graphicFrameLocks noGrp="1"/>
          </p:cNvGraphicFramePr>
          <p:nvPr>
            <p:extLst>
              <p:ext uri="{D42A27DB-BD31-4B8C-83A1-F6EECF244321}">
                <p14:modId xmlns:p14="http://schemas.microsoft.com/office/powerpoint/2010/main" val="2678394254"/>
              </p:ext>
            </p:extLst>
          </p:nvPr>
        </p:nvGraphicFramePr>
        <p:xfrm>
          <a:off x="160020" y="6673452"/>
          <a:ext cx="6598920" cy="1983723"/>
        </p:xfrm>
        <a:graphic>
          <a:graphicData uri="http://schemas.openxmlformats.org/drawingml/2006/table">
            <a:tbl>
              <a:tblPr/>
              <a:tblGrid>
                <a:gridCol w="1218404">
                  <a:extLst>
                    <a:ext uri="{9D8B030D-6E8A-4147-A177-3AD203B41FA5}">
                      <a16:colId xmlns:a16="http://schemas.microsoft.com/office/drawing/2014/main" val="2271927096"/>
                    </a:ext>
                  </a:extLst>
                </a:gridCol>
                <a:gridCol w="1768636">
                  <a:extLst>
                    <a:ext uri="{9D8B030D-6E8A-4147-A177-3AD203B41FA5}">
                      <a16:colId xmlns:a16="http://schemas.microsoft.com/office/drawing/2014/main" val="2147262883"/>
                    </a:ext>
                  </a:extLst>
                </a:gridCol>
                <a:gridCol w="617220">
                  <a:extLst>
                    <a:ext uri="{9D8B030D-6E8A-4147-A177-3AD203B41FA5}">
                      <a16:colId xmlns:a16="http://schemas.microsoft.com/office/drawing/2014/main" val="214007476"/>
                    </a:ext>
                  </a:extLst>
                </a:gridCol>
                <a:gridCol w="541020">
                  <a:extLst>
                    <a:ext uri="{9D8B030D-6E8A-4147-A177-3AD203B41FA5}">
                      <a16:colId xmlns:a16="http://schemas.microsoft.com/office/drawing/2014/main" val="2979862547"/>
                    </a:ext>
                  </a:extLst>
                </a:gridCol>
                <a:gridCol w="815340">
                  <a:extLst>
                    <a:ext uri="{9D8B030D-6E8A-4147-A177-3AD203B41FA5}">
                      <a16:colId xmlns:a16="http://schemas.microsoft.com/office/drawing/2014/main" val="3348357345"/>
                    </a:ext>
                  </a:extLst>
                </a:gridCol>
                <a:gridCol w="822960">
                  <a:extLst>
                    <a:ext uri="{9D8B030D-6E8A-4147-A177-3AD203B41FA5}">
                      <a16:colId xmlns:a16="http://schemas.microsoft.com/office/drawing/2014/main" val="1287940699"/>
                    </a:ext>
                  </a:extLst>
                </a:gridCol>
                <a:gridCol w="815340">
                  <a:extLst>
                    <a:ext uri="{9D8B030D-6E8A-4147-A177-3AD203B41FA5}">
                      <a16:colId xmlns:a16="http://schemas.microsoft.com/office/drawing/2014/main" val="1228925778"/>
                    </a:ext>
                  </a:extLst>
                </a:gridCol>
              </a:tblGrid>
              <a:tr h="539091">
                <a:tc>
                  <a:txBody>
                    <a:bodyPr/>
                    <a:lstStyle/>
                    <a:p>
                      <a:pPr algn="ctr" fontAlgn="ctr"/>
                      <a:r>
                        <a:rPr lang="fr-FR" sz="900" b="1" i="0" u="none" strike="noStrike" dirty="0">
                          <a:solidFill>
                            <a:srgbClr val="FFFFFF"/>
                          </a:solidFill>
                          <a:effectLst/>
                          <a:latin typeface="Aptos Narrow" panose="020B0004020202020204" pitchFamily="34" charset="0"/>
                        </a:rPr>
                        <a:t>Code segment</a:t>
                      </a:r>
                    </a:p>
                  </a:txBody>
                  <a:tcPr marL="5616" marR="5616" marT="5616" marB="0" anchor="ctr">
                    <a:lnL w="6350" cap="flat" cmpd="sng" algn="ctr">
                      <a:solidFill>
                        <a:srgbClr val="E97132"/>
                      </a:solidFill>
                      <a:prstDash val="solid"/>
                      <a:round/>
                      <a:headEnd type="none" w="med" len="med"/>
                      <a:tailEnd type="none" w="med" len="med"/>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Libellé segment</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dans le panel</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moyen</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nombre de</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bateaux</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valeur</a:t>
                      </a:r>
                    </a:p>
                  </a:txBody>
                  <a:tcPr marL="5616" marR="5616" marT="5616" marB="0" anchor="ctr">
                    <a:lnL>
                      <a:noFill/>
                    </a:lnL>
                    <a:lnR>
                      <a:noFill/>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tc>
                  <a:txBody>
                    <a:bodyPr/>
                    <a:lstStyle/>
                    <a:p>
                      <a:pPr algn="ctr" fontAlgn="ctr"/>
                      <a:r>
                        <a:rPr lang="fr-FR" sz="900" b="1" i="0" u="none" strike="noStrike" dirty="0">
                          <a:solidFill>
                            <a:srgbClr val="FFFFFF"/>
                          </a:solidFill>
                          <a:effectLst/>
                          <a:latin typeface="Aptos Narrow" panose="020B0004020202020204" pitchFamily="34" charset="0"/>
                        </a:rPr>
                        <a:t>Représentativité</a:t>
                      </a:r>
                      <a:br>
                        <a:rPr lang="fr-FR" sz="900" b="1" i="0" u="none" strike="noStrike" dirty="0">
                          <a:solidFill>
                            <a:srgbClr val="FFFFFF"/>
                          </a:solidFill>
                          <a:effectLst/>
                          <a:latin typeface="Aptos Narrow" panose="020B0004020202020204" pitchFamily="34" charset="0"/>
                        </a:rPr>
                      </a:br>
                      <a:r>
                        <a:rPr lang="fr-FR" sz="900" b="1" i="0" u="none" strike="noStrike" dirty="0">
                          <a:solidFill>
                            <a:srgbClr val="FFFFFF"/>
                          </a:solidFill>
                          <a:effectLst/>
                          <a:latin typeface="Aptos Narrow" panose="020B0004020202020204" pitchFamily="34" charset="0"/>
                        </a:rPr>
                        <a:t>volume</a:t>
                      </a:r>
                    </a:p>
                  </a:txBody>
                  <a:tcPr marL="5616" marR="5616" marT="5616" marB="0" anchor="ctr">
                    <a:lnL>
                      <a:noFill/>
                    </a:lnL>
                    <a:lnR w="6350" cap="flat" cmpd="sng" algn="ctr">
                      <a:solidFill>
                        <a:srgbClr val="E97132"/>
                      </a:solidFill>
                      <a:prstDash val="solid"/>
                      <a:round/>
                      <a:headEnd type="none" w="med" len="med"/>
                      <a:tailEnd type="none" w="med" len="med"/>
                    </a:lnR>
                    <a:lnT w="6350" cap="flat" cmpd="sng" algn="ctr">
                      <a:solidFill>
                        <a:srgbClr val="E97132"/>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E97132"/>
                    </a:solidFill>
                  </a:tcPr>
                </a:tc>
                <a:extLst>
                  <a:ext uri="{0D108BD9-81ED-4DB2-BD59-A6C34878D82A}">
                    <a16:rowId xmlns:a16="http://schemas.microsoft.com/office/drawing/2014/main" val="3248006566"/>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MED_DFN_≤8m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Fileyeurs de moins de 8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103</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438</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53%</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56%</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3155607830"/>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MED_DFN_&gt;8m_≤10m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Fileyeurs de 8 à 10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17</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112</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15%</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20%</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22%</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1508586645"/>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MED_DTS_&gt;18m_≤24m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Chalutiers de 18 à 24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21</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24</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88%</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88%</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87%</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2988264081"/>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MED_DTS_&gt;24m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l" fontAlgn="ctr"/>
                      <a:r>
                        <a:rPr lang="fr-FR" sz="800" b="0" i="0" u="none" strike="noStrike" dirty="0">
                          <a:solidFill>
                            <a:srgbClr val="000000"/>
                          </a:solidFill>
                          <a:effectLst/>
                          <a:latin typeface="Aptos Narrow" panose="020B0004020202020204" pitchFamily="34" charset="0"/>
                        </a:rPr>
                        <a:t>Chalutiers de plus de 24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16</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26</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62%</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dirty="0">
                          <a:solidFill>
                            <a:srgbClr val="000000"/>
                          </a:solidFill>
                          <a:effectLst/>
                          <a:latin typeface="Aptos Narrow" panose="020B0004020202020204" pitchFamily="34" charset="0"/>
                        </a:rPr>
                        <a:t>79%</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tc>
                  <a:txBody>
                    <a:bodyPr/>
                    <a:lstStyle/>
                    <a:p>
                      <a:pPr algn="ctr" fontAlgn="ctr"/>
                      <a:r>
                        <a:rPr lang="fr-FR" sz="1200" b="0" i="0" u="none" strike="noStrike">
                          <a:solidFill>
                            <a:srgbClr val="000000"/>
                          </a:solidFill>
                          <a:effectLst/>
                          <a:latin typeface="Aptos Narrow" panose="020B0004020202020204" pitchFamily="34" charset="0"/>
                        </a:rPr>
                        <a:t>80%</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noFill/>
                  </a:tcPr>
                </a:tc>
                <a:extLst>
                  <a:ext uri="{0D108BD9-81ED-4DB2-BD59-A6C34878D82A}">
                    <a16:rowId xmlns:a16="http://schemas.microsoft.com/office/drawing/2014/main" val="2363592315"/>
                  </a:ext>
                </a:extLst>
              </a:tr>
              <a:tr h="269545">
                <a:tc>
                  <a:txBody>
                    <a:bodyPr/>
                    <a:lstStyle/>
                    <a:p>
                      <a:pPr algn="ctr" fontAlgn="ctr"/>
                      <a:r>
                        <a:rPr lang="fr-FR" sz="1000" b="0" i="0" u="none" strike="noStrike" dirty="0">
                          <a:solidFill>
                            <a:srgbClr val="000000"/>
                          </a:solidFill>
                          <a:effectLst/>
                          <a:latin typeface="Aptos Narrow" panose="020B0004020202020204" pitchFamily="34" charset="0"/>
                        </a:rPr>
                        <a:t>MED_FPO_≤8m</a:t>
                      </a:r>
                    </a:p>
                  </a:txBody>
                  <a:tcPr marL="5616" marR="5616" marT="5616" marB="0" anchor="ctr">
                    <a:lnL w="6350" cap="flat" cmpd="sng" algn="ctr">
                      <a:solidFill>
                        <a:srgbClr val="F1A983"/>
                      </a:solidFill>
                      <a:prstDash val="solid"/>
                      <a:round/>
                      <a:headEnd type="none" w="med" len="med"/>
                      <a:tailEnd type="none" w="med" len="med"/>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l" fontAlgn="ctr"/>
                      <a:r>
                        <a:rPr lang="fr-FR" sz="800" b="0" i="0" u="none" strike="noStrike" dirty="0">
                          <a:solidFill>
                            <a:srgbClr val="000000"/>
                          </a:solidFill>
                          <a:effectLst/>
                          <a:latin typeface="Aptos Narrow" panose="020B0004020202020204" pitchFamily="34" charset="0"/>
                        </a:rPr>
                        <a:t>Caseyeurs de moins de 8 mètres de Méditerranée</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46</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117</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a:solidFill>
                            <a:srgbClr val="000000"/>
                          </a:solidFill>
                          <a:effectLst/>
                          <a:latin typeface="Aptos Narrow" panose="020B0004020202020204" pitchFamily="34" charset="0"/>
                        </a:rPr>
                        <a:t>39%</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54%</a:t>
                      </a:r>
                    </a:p>
                  </a:txBody>
                  <a:tcPr marL="5616" marR="5616" marT="5616" marB="0" anchor="ctr">
                    <a:lnL>
                      <a:noFill/>
                    </a:lnL>
                    <a:lnR>
                      <a:noFill/>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tc>
                  <a:txBody>
                    <a:bodyPr/>
                    <a:lstStyle/>
                    <a:p>
                      <a:pPr algn="ctr" fontAlgn="ctr"/>
                      <a:r>
                        <a:rPr lang="fr-FR" sz="1200" b="0" i="0" u="none" strike="noStrike" dirty="0">
                          <a:solidFill>
                            <a:srgbClr val="000000"/>
                          </a:solidFill>
                          <a:effectLst/>
                          <a:latin typeface="Aptos Narrow" panose="020B0004020202020204" pitchFamily="34" charset="0"/>
                        </a:rPr>
                        <a:t>51%</a:t>
                      </a:r>
                    </a:p>
                  </a:txBody>
                  <a:tcPr marL="5616" marR="5616" marT="5616" marB="0" anchor="ctr">
                    <a:lnL>
                      <a:noFill/>
                    </a:lnL>
                    <a:lnR w="6350" cap="flat" cmpd="sng" algn="ctr">
                      <a:solidFill>
                        <a:srgbClr val="F1A983"/>
                      </a:solidFill>
                      <a:prstDash val="solid"/>
                      <a:round/>
                      <a:headEnd type="none" w="med" len="med"/>
                      <a:tailEnd type="none" w="med" len="med"/>
                    </a:lnR>
                    <a:lnT w="6350" cap="flat" cmpd="sng" algn="ctr">
                      <a:solidFill>
                        <a:srgbClr val="F1A983"/>
                      </a:solidFill>
                      <a:prstDash val="solid"/>
                      <a:round/>
                      <a:headEnd type="none" w="med" len="med"/>
                      <a:tailEnd type="none" w="med" len="med"/>
                    </a:lnT>
                    <a:lnB w="6350" cap="flat" cmpd="sng" algn="ctr">
                      <a:solidFill>
                        <a:srgbClr val="F1A983"/>
                      </a:solidFill>
                      <a:prstDash val="solid"/>
                      <a:round/>
                      <a:headEnd type="none" w="med" len="med"/>
                      <a:tailEnd type="none" w="med" len="med"/>
                    </a:lnB>
                    <a:solidFill>
                      <a:srgbClr val="FBE2D5"/>
                    </a:solidFill>
                  </a:tcPr>
                </a:tc>
                <a:extLst>
                  <a:ext uri="{0D108BD9-81ED-4DB2-BD59-A6C34878D82A}">
                    <a16:rowId xmlns:a16="http://schemas.microsoft.com/office/drawing/2014/main" val="1696772144"/>
                  </a:ext>
                </a:extLst>
              </a:tr>
            </a:tbl>
          </a:graphicData>
        </a:graphic>
      </p:graphicFrame>
    </p:spTree>
    <p:extLst>
      <p:ext uri="{BB962C8B-B14F-4D97-AF65-F5344CB8AC3E}">
        <p14:creationId xmlns:p14="http://schemas.microsoft.com/office/powerpoint/2010/main" val="264023224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A5145F6-F3E8-40A8-A920-3BECE65C25F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de la Manche/Mer du Nord</a:t>
            </a:r>
            <a:br/>
            <a:r>
              <a:t>(MMN_FPO_≤8m)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moins de 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1168282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5F66757-2121-4768-A271-D0CD2DDAAEE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FPO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FPO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FPO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FPO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8 à 10 mètres de la Manche/Mer du Nord</a:t>
            </a:r>
            <a:br/>
            <a:r>
              <a:t>(MMN_FPO_8m_≤10m)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8 à 10 mètres de la Manche et de la Mer du Nord est proche de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0838719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869D199-CD52-477F-8B47-F502069038FA}"/>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HOK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HOK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HOK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HOK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Ligneurs ou palangriers de moins de 8 mètres de la Manche/Mer du Nord</a:t>
            </a:r>
            <a:br/>
            <a:r>
              <a:t>(MMN_HOK_≤8m)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ligneurs ou palangriers de moins de 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69809587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5A54093-102C-4F69-A3A4-A15D5D40F285}"/>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MGP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MGP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MGP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MGP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de 10 à 12 mètres de la Manche/Mer du Nord</a:t>
            </a:r>
            <a:br/>
            <a:r>
              <a:t>(MMN_MGP_10m_≤12m)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polyvalents utilisant des engins mobiles de 10 à 12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7641319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B5333AAF-7775-44A7-96F3-178441E4FD7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MGP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MGP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MGP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MGP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de 12 à 18 mètres de la Manche/Mer du Nord</a:t>
            </a:r>
            <a:br/>
            <a:r>
              <a:t>(MMN_MGP_12m_≤18m)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polyvalents utilisant des engins mobiles de 12 à 18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240534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4">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00E5647-8073-468C-96CE-BFE54116C73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MN_PMP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MN_PMP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MN_PMP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MN_PMP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Navires polyvalents utilisant des engins mobiles ou dormants de 10 à 12 mètres de la Manche/Mer du Nord</a:t>
            </a:r>
            <a:br/>
            <a:r>
              <a:t>(MMN_PMP_10m_≤12m)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navires polyvalents utilisant des engins mobiles ou dormants de 10 à 12 mètres de la Manche et de la Mer du Nord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1200482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C80CDC3-EEB0-4FD5-8C66-9616E7A91312}"/>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éditerrané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éditerrané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éditerrané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éditerrané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Méditerranée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navires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5199622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C42EA4E9-730C-434B-8CE5-A492370F777F}"/>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DFN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ED_DFN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ED_DFN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ED_DFN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moins de 8 mètres de Méditerranée</a:t>
            </a:r>
            <a:br/>
            <a:r>
              <a:t>(MED_DFN_≤8m)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moins de 8 mètres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celui de la période de référence mais proche de celui de la moyenne nationale.</a:t>
            </a:r>
          </a:p>
        </p:txBody>
      </p:sp>
    </p:spTree>
    <p:extLst>
      <p:ext uri="{BB962C8B-B14F-4D97-AF65-F5344CB8AC3E}">
        <p14:creationId xmlns:p14="http://schemas.microsoft.com/office/powerpoint/2010/main" val="410534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932622CF-4BA5-4731-8F32-E9D3363C5514}"/>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DFN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ED_DFN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ED_DFN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ED_DFN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8 à 10 mètres de Méditerranée</a:t>
            </a:r>
            <a:br/>
            <a:r>
              <a:t>(MED_DFN_8m_≤10m)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8 à 10 mètres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29115478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DTS_18m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ED_DTS_18m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ED_DTS_18m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ED_DTS_18m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18 à 24 mètres de Méditerranée</a:t>
            </a:r>
            <a:br/>
            <a:r>
              <a:t>(MED_DTS_18m_≤24m)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18 à 24 mètres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307623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891230B-155C-4261-8D31-8178DC19CAA3}"/>
              </a:ext>
            </a:extLst>
          </p:cNvPr>
          <p:cNvSpPr txBox="1"/>
          <p:nvPr/>
        </p:nvSpPr>
        <p:spPr>
          <a:xfrm>
            <a:off x="0" y="0"/>
            <a:ext cx="6858000" cy="400110"/>
          </a:xfrm>
          <a:prstGeom prst="rect">
            <a:avLst/>
          </a:prstGeom>
          <a:solidFill>
            <a:schemeClr val="bg2"/>
          </a:solidFill>
        </p:spPr>
        <p:txBody>
          <a:bodyPr wrap="square" rtlCol="0">
            <a:spAutoFit/>
          </a:bodyPr>
          <a:lstStyle/>
          <a:p>
            <a:pPr algn="ctr"/>
            <a:endParaRPr lang="fr-FR" sz="2000" b="1" dirty="0"/>
          </a:p>
        </p:txBody>
      </p:sp>
      <p:sp>
        <p:nvSpPr>
          <p:cNvPr id="2" name="ZoneTexte 1">
            <a:extLst>
              <a:ext uri="{FF2B5EF4-FFF2-40B4-BE49-F238E27FC236}">
                <a16:creationId xmlns:a16="http://schemas.microsoft.com/office/drawing/2014/main" id="{BD8CE69D-6B98-41DC-9601-0AE01A0AC5BB}"/>
              </a:ext>
            </a:extLst>
          </p:cNvPr>
          <p:cNvSpPr txBox="1"/>
          <p:nvPr/>
        </p:nvSpPr>
        <p:spPr>
          <a:xfrm>
            <a:off x="1670050" y="-30778"/>
            <a:ext cx="3517900" cy="461665"/>
          </a:xfrm>
          <a:prstGeom prst="rect">
            <a:avLst/>
          </a:prstGeom>
          <a:noFill/>
        </p:spPr>
        <p:txBody>
          <a:bodyPr wrap="square" rtlCol="0">
            <a:spAutoFit/>
          </a:bodyPr>
          <a:lstStyle/>
          <a:p>
            <a:pPr algn="ctr"/>
            <a:r>
              <a:rPr lang="fr-FR" sz="2400" dirty="0"/>
              <a:t>Synthèse</a:t>
            </a:r>
          </a:p>
        </p:txBody>
      </p:sp>
      <p:pic>
        <p:nvPicPr>
          <p:cNvPr id="4" name="Image 3">
            <a:extLst>
              <a:ext uri="{FF2B5EF4-FFF2-40B4-BE49-F238E27FC236}">
                <a16:creationId xmlns:a16="http://schemas.microsoft.com/office/drawing/2014/main" id="{6FF54E25-2615-9C52-EAFC-40BD32BE8A14}"/>
              </a:ext>
            </a:extLst>
          </p:cNvPr>
          <p:cNvPicPr>
            <a:picLocks noChangeAspect="1"/>
          </p:cNvPicPr>
          <p:nvPr/>
        </p:nvPicPr>
        <p:blipFill>
          <a:blip r:embed="rId2"/>
          <a:stretch>
            <a:fillRect/>
          </a:stretch>
        </p:blipFill>
        <p:spPr bwMode="auto">
          <a:xfrm>
            <a:off x="4838400" y="8672049"/>
            <a:ext cx="2081363" cy="1116701"/>
          </a:xfrm>
          <a:prstGeom prst="rect">
            <a:avLst/>
          </a:prstGeom>
        </p:spPr>
      </p:pic>
      <p:sp>
        <p:nvSpPr>
          <p:cNvPr id="5" name="TextBox 4"/>
          <p:cNvSpPr txBox="1"/>
          <p:nvPr/>
        </p:nvSpPr>
        <p:spPr>
          <a:xfrm>
            <a:off x="334800" y="558000"/>
            <a:ext cx="6192000" cy="522000"/>
          </a:xfrm>
          <a:prstGeom prst="rect">
            <a:avLst/>
          </a:prstGeom>
          <a:noFill/>
        </p:spPr>
        <p:txBody>
          <a:bodyPr wrap="square">
            <a:spAutoFit/>
          </a:bodyPr>
          <a:lstStyle/>
          <a:p>
            <a:pPr>
              <a:defRPr sz="1700"/>
            </a:pPr>
            <a:r>
              <a:t>Comparaison de l’indice de ventes en valeur à la fin du mois de Février 2026, par rapport à celui de la période de référence (2021) selon les strates</a:t>
            </a:r>
          </a:p>
        </p:txBody>
      </p:sp>
      <p:pic>
        <p:nvPicPr>
          <p:cNvPr id="6" name="Picture 5" descr="table_stylized.png"/>
          <p:cNvPicPr>
            <a:picLocks noChangeAspect="1"/>
          </p:cNvPicPr>
          <p:nvPr/>
        </p:nvPicPr>
        <p:blipFill>
          <a:blip r:embed="rId3"/>
          <a:stretch>
            <a:fillRect/>
          </a:stretch>
        </p:blipFill>
        <p:spPr>
          <a:xfrm>
            <a:off x="198000" y="1504800"/>
            <a:ext cx="4640400" cy="7725600"/>
          </a:xfrm>
          <a:prstGeom prst="rect">
            <a:avLst/>
          </a:prstGeom>
        </p:spPr>
      </p:pic>
    </p:spTree>
    <p:extLst>
      <p:ext uri="{BB962C8B-B14F-4D97-AF65-F5344CB8AC3E}">
        <p14:creationId xmlns:p14="http://schemas.microsoft.com/office/powerpoint/2010/main" val="3748164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DTS_24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ED_DTS_24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ED_DTS_24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ED_DTS_24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Chalutiers de plus de 24 mètres de Méditerranée</a:t>
            </a:r>
            <a:br/>
            <a:r>
              <a:t>(MED_DTS_24m)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chalutiers de plus de 24 mètres de Méditerranée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405601922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2">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409A0BB4-D7F5-4F14-BBB1-E4C737B09E4B}"/>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FD2367CD-E481-4A0E-9FE5-0EDE8DE7CF07}"/>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MED_FPO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MED_FPO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MED_FPO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MED_FPO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Caseyeurs de moins de 8 mètres de Méditerranée</a:t>
            </a:r>
            <a:br/>
            <a:r>
              <a:t>(MED_FPO_≤8m)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caseyeurs de moins de 8 mètres de Méditerranée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inférieur à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31806174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8B425527-17E5-48F5-8E3A-B7D863D4604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olfe de Gascogne.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olfe de Gascogne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olfe de Gascogne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olfe de Gascogne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2267"/>
            </a:pPr>
            <a:r>
              <a:t>Golfe de Gascogne</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 l'ensemble des navires du Golfe de Gascogne est inférieur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inférieur à ceux de la période de référence et de la moyenne nationale.</a:t>
            </a:r>
          </a:p>
        </p:txBody>
      </p:sp>
    </p:spTree>
    <p:extLst>
      <p:ext uri="{BB962C8B-B14F-4D97-AF65-F5344CB8AC3E}">
        <p14:creationId xmlns:p14="http://schemas.microsoft.com/office/powerpoint/2010/main" val="2758790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4" name="Image 3">
            <a:extLst>
              <a:ext uri="{FF2B5EF4-FFF2-40B4-BE49-F238E27FC236}">
                <a16:creationId xmlns:a16="http://schemas.microsoft.com/office/drawing/2014/main" id="{37A59D5A-1D62-41C7-B3CD-68F39FBC0D43}"/>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069BBE25-B271-4103-8A2A-1BFF947C3A71}"/>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FN_≤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FN_≤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FN_≤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moins de 8 mètres du Golfe de Gascogne</a:t>
            </a:r>
            <a:br/>
            <a:r>
              <a:t>(GG_DFN_≤8m)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moins de 8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inférieur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2248154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BA57063-CA25-467E-A8CE-234DF099922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67F3298-AEFC-4619-80CA-F5565982143E}"/>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8m_≤10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FN_8m_≤10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FN_8m_≤10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FN_8m_≤10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8 à 10 mètres du Golfe de Gascogne</a:t>
            </a:r>
            <a:br/>
            <a:r>
              <a:t>(GG_DFN_8m_≤10m)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8 à 10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4097074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360E9C76-A4DF-412C-B8D3-534D02B4AFCD}"/>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31CD08D4-8CA0-493B-8F2E-CBA68605FD13}"/>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10m_≤12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FN_10m_≤12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FN_10m_≤12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FN_10m_≤12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10 à 12 mètres du Golfe de Gascogne</a:t>
            </a:r>
            <a:br/>
            <a:r>
              <a:t>(GG_DFN_10m_≤12m)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10 à 12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celui de la période de référence mais proche de celui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supérieur à ceux de la période de référence et de la moyenne nationale.</a:t>
            </a:r>
          </a:p>
        </p:txBody>
      </p:sp>
    </p:spTree>
    <p:extLst>
      <p:ext uri="{BB962C8B-B14F-4D97-AF65-F5344CB8AC3E}">
        <p14:creationId xmlns:p14="http://schemas.microsoft.com/office/powerpoint/2010/main" val="3523634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BC4710F0-EAEC-4213-96F5-9014FE8FF695}"/>
              </a:ext>
            </a:extLst>
          </p:cNvPr>
          <p:cNvSpPr txBox="1"/>
          <p:nvPr/>
        </p:nvSpPr>
        <p:spPr>
          <a:xfrm>
            <a:off x="0" y="0"/>
            <a:ext cx="6858000" cy="400110"/>
          </a:xfrm>
          <a:prstGeom prst="rect">
            <a:avLst/>
          </a:prstGeom>
          <a:solidFill>
            <a:schemeClr val="accent1">
              <a:lumMod val="20000"/>
              <a:lumOff val="80000"/>
            </a:schemeClr>
          </a:solidFill>
        </p:spPr>
        <p:txBody>
          <a:bodyPr wrap="square" rtlCol="0">
            <a:spAutoFit/>
          </a:bodyPr>
          <a:lstStyle/>
          <a:p>
            <a:pPr algn="ctr"/>
            <a:endParaRPr lang="fr-FR" sz="2000" b="1" dirty="0"/>
          </a:p>
        </p:txBody>
      </p:sp>
      <p:pic>
        <p:nvPicPr>
          <p:cNvPr id="5" name="Image 4">
            <a:extLst>
              <a:ext uri="{FF2B5EF4-FFF2-40B4-BE49-F238E27FC236}">
                <a16:creationId xmlns:a16="http://schemas.microsoft.com/office/drawing/2014/main" id="{F7C59D59-F4AE-4053-A471-05E82338229C}"/>
              </a:ext>
            </a:extLst>
          </p:cNvPr>
          <p:cNvPicPr>
            <a:picLocks noChangeAspect="1"/>
          </p:cNvPicPr>
          <p:nvPr/>
        </p:nvPicPr>
        <p:blipFill>
          <a:blip r:embed="rId2">
            <a:extLst>
              <a:ext uri="{96DAC541-7B7A-43D3-8B79-37D633B846F1}">
                <asvg:svgBlip xmlns:asvg="http://schemas.microsoft.com/office/drawing/2016/SVG/main" xmlns="" r:embed="rId3"/>
              </a:ext>
            </a:extLst>
          </a:blip>
          <a:srcRect/>
          <a:stretch/>
        </p:blipFill>
        <p:spPr>
          <a:xfrm>
            <a:off x="199533" y="8359337"/>
            <a:ext cx="2335636" cy="1170385"/>
          </a:xfrm>
          <a:prstGeom prst="rect">
            <a:avLst/>
          </a:prstGeom>
        </p:spPr>
      </p:pic>
      <p:sp>
        <p:nvSpPr>
          <p:cNvPr id="6" name="Rectangle 5">
            <a:extLst>
              <a:ext uri="{FF2B5EF4-FFF2-40B4-BE49-F238E27FC236}">
                <a16:creationId xmlns:a16="http://schemas.microsoft.com/office/drawing/2014/main" id="{A530C9F5-3A22-4C5C-B932-9E016FCD70F8}"/>
              </a:ext>
            </a:extLst>
          </p:cNvPr>
          <p:cNvSpPr/>
          <p:nvPr/>
        </p:nvSpPr>
        <p:spPr>
          <a:xfrm>
            <a:off x="194400" y="4118960"/>
            <a:ext cx="2342266" cy="3913283"/>
          </a:xfrm>
          <a:prstGeom prst="rect">
            <a:avLst/>
          </a:prstGeom>
          <a:solidFill>
            <a:schemeClr val="bg1">
              <a:lumMod val="95000"/>
            </a:schemeClr>
          </a:solidFill>
          <a:ln>
            <a:solidFill>
              <a:schemeClr val="bg2">
                <a:lumMod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Picture 6" descr="Resultat 2026_02_GG_DFN_12m_≤18m.png"/>
          <p:cNvPicPr>
            <a:picLocks noChangeAspect="1"/>
          </p:cNvPicPr>
          <p:nvPr/>
        </p:nvPicPr>
        <p:blipFill>
          <a:blip r:embed="rId4"/>
          <a:srcRect t="12000" r="5000" b="5000"/>
          <a:stretch>
            <a:fillRect/>
          </a:stretch>
        </p:blipFill>
        <p:spPr>
          <a:xfrm>
            <a:off x="295200" y="410399"/>
            <a:ext cx="6271200" cy="3420000"/>
          </a:xfrm>
          <a:prstGeom prst="rect">
            <a:avLst/>
          </a:prstGeom>
        </p:spPr>
      </p:pic>
      <p:pic>
        <p:nvPicPr>
          <p:cNvPr id="8" name="Picture 7" descr="Resultat 2026_02_GG_DFN_12m_≤18m_Indices de ventes en valeur.png"/>
          <p:cNvPicPr>
            <a:picLocks noChangeAspect="1"/>
          </p:cNvPicPr>
          <p:nvPr/>
        </p:nvPicPr>
        <p:blipFill>
          <a:blip r:embed="rId5"/>
          <a:srcRect t="12000" r="5000" b="5000"/>
          <a:stretch>
            <a:fillRect/>
          </a:stretch>
        </p:blipFill>
        <p:spPr>
          <a:xfrm>
            <a:off x="2937600" y="3848400"/>
            <a:ext cx="3873600" cy="1980000"/>
          </a:xfrm>
          <a:prstGeom prst="rect">
            <a:avLst/>
          </a:prstGeom>
        </p:spPr>
      </p:pic>
      <p:pic>
        <p:nvPicPr>
          <p:cNvPr id="9" name="Picture 8" descr="Resultat 2026_02_GG_DFN_12m_≤18m_Indices de prix de vente.png"/>
          <p:cNvPicPr>
            <a:picLocks noChangeAspect="1"/>
          </p:cNvPicPr>
          <p:nvPr/>
        </p:nvPicPr>
        <p:blipFill>
          <a:blip r:embed="rId6"/>
          <a:srcRect t="12000" r="5000" b="5000"/>
          <a:stretch>
            <a:fillRect/>
          </a:stretch>
        </p:blipFill>
        <p:spPr>
          <a:xfrm>
            <a:off x="2937600" y="5846399"/>
            <a:ext cx="3873600" cy="1980000"/>
          </a:xfrm>
          <a:prstGeom prst="rect">
            <a:avLst/>
          </a:prstGeom>
        </p:spPr>
      </p:pic>
      <p:pic>
        <p:nvPicPr>
          <p:cNvPr id="10" name="Picture 9" descr="Resultat 2026_02_GG_DFN_12m_≤18m_Indices de ventes en volume.png"/>
          <p:cNvPicPr>
            <a:picLocks noChangeAspect="1"/>
          </p:cNvPicPr>
          <p:nvPr/>
        </p:nvPicPr>
        <p:blipFill>
          <a:blip r:embed="rId7"/>
          <a:srcRect t="12000" r="5000" b="5000"/>
          <a:stretch>
            <a:fillRect/>
          </a:stretch>
        </p:blipFill>
        <p:spPr>
          <a:xfrm>
            <a:off x="2937600" y="7826399"/>
            <a:ext cx="3873600" cy="1980000"/>
          </a:xfrm>
          <a:prstGeom prst="rect">
            <a:avLst/>
          </a:prstGeom>
        </p:spPr>
      </p:pic>
      <p:sp>
        <p:nvSpPr>
          <p:cNvPr id="11" name="TextBox 10"/>
          <p:cNvSpPr txBox="1"/>
          <p:nvPr/>
        </p:nvSpPr>
        <p:spPr>
          <a:xfrm>
            <a:off x="0" y="-288000"/>
            <a:ext cx="6858000" cy="720000"/>
          </a:xfrm>
          <a:prstGeom prst="rect">
            <a:avLst/>
          </a:prstGeom>
          <a:noFill/>
        </p:spPr>
        <p:txBody>
          <a:bodyPr wrap="none">
            <a:spAutoFit/>
          </a:bodyPr>
          <a:lstStyle/>
          <a:p>
            <a:endParaRPr/>
          </a:p>
          <a:p>
            <a:pPr algn="ctr">
              <a:defRPr sz="1133"/>
            </a:pPr>
            <a:r>
              <a:t>Fileyeurs de 12 à 18 mètres du Golfe de Gascogne</a:t>
            </a:r>
            <a:br/>
            <a:r>
              <a:t>(GG_DFN_12m_≤18m)</a:t>
            </a:r>
          </a:p>
        </p:txBody>
      </p:sp>
      <p:sp>
        <p:nvSpPr>
          <p:cNvPr id="12" name="TextBox 11"/>
          <p:cNvSpPr txBox="1"/>
          <p:nvPr/>
        </p:nvSpPr>
        <p:spPr>
          <a:xfrm>
            <a:off x="687600" y="8445600"/>
            <a:ext cx="1803600" cy="288000"/>
          </a:xfrm>
          <a:prstGeom prst="rect">
            <a:avLst/>
          </a:prstGeom>
          <a:noFill/>
        </p:spPr>
        <p:txBody>
          <a:bodyPr wrap="none">
            <a:spAutoFit/>
          </a:bodyPr>
          <a:lstStyle/>
          <a:p>
            <a:pPr>
              <a:defRPr sz="850"/>
            </a:pPr>
            <a:r>
              <a:t>Indice de prix de vente</a:t>
            </a:r>
          </a:p>
        </p:txBody>
      </p:sp>
      <p:sp>
        <p:nvSpPr>
          <p:cNvPr id="13" name="TextBox 12"/>
          <p:cNvSpPr txBox="1"/>
          <p:nvPr/>
        </p:nvSpPr>
        <p:spPr>
          <a:xfrm>
            <a:off x="687600" y="8632800"/>
            <a:ext cx="1803600" cy="288000"/>
          </a:xfrm>
          <a:prstGeom prst="rect">
            <a:avLst/>
          </a:prstGeom>
          <a:noFill/>
        </p:spPr>
        <p:txBody>
          <a:bodyPr wrap="none">
            <a:spAutoFit/>
          </a:bodyPr>
          <a:lstStyle/>
          <a:p>
            <a:pPr>
              <a:defRPr sz="850"/>
            </a:pPr>
            <a:r>
              <a:t>Indice de ventes en volume</a:t>
            </a:r>
          </a:p>
        </p:txBody>
      </p:sp>
      <p:sp>
        <p:nvSpPr>
          <p:cNvPr id="14" name="TextBox 13"/>
          <p:cNvSpPr txBox="1"/>
          <p:nvPr/>
        </p:nvSpPr>
        <p:spPr>
          <a:xfrm>
            <a:off x="687600" y="8838000"/>
            <a:ext cx="1803600" cy="288000"/>
          </a:xfrm>
          <a:prstGeom prst="rect">
            <a:avLst/>
          </a:prstGeom>
          <a:noFill/>
        </p:spPr>
        <p:txBody>
          <a:bodyPr wrap="none">
            <a:spAutoFit/>
          </a:bodyPr>
          <a:lstStyle/>
          <a:p>
            <a:pPr>
              <a:defRPr sz="850"/>
            </a:pPr>
            <a:r>
              <a:t>Indice de ventes en valeur</a:t>
            </a:r>
          </a:p>
        </p:txBody>
      </p:sp>
      <p:sp>
        <p:nvSpPr>
          <p:cNvPr id="15" name="TextBox 14"/>
          <p:cNvSpPr txBox="1"/>
          <p:nvPr/>
        </p:nvSpPr>
        <p:spPr>
          <a:xfrm>
            <a:off x="687600" y="9021600"/>
            <a:ext cx="1803600" cy="288000"/>
          </a:xfrm>
          <a:prstGeom prst="rect">
            <a:avLst/>
          </a:prstGeom>
          <a:noFill/>
        </p:spPr>
        <p:txBody>
          <a:bodyPr wrap="none">
            <a:spAutoFit/>
          </a:bodyPr>
          <a:lstStyle/>
          <a:p>
            <a:pPr>
              <a:defRPr sz="850"/>
            </a:pPr>
            <a:r>
              <a:t>Indice national</a:t>
            </a:r>
          </a:p>
        </p:txBody>
      </p:sp>
      <p:sp>
        <p:nvSpPr>
          <p:cNvPr id="16" name="TextBox 15"/>
          <p:cNvSpPr txBox="1"/>
          <p:nvPr/>
        </p:nvSpPr>
        <p:spPr>
          <a:xfrm>
            <a:off x="687600" y="9223200"/>
            <a:ext cx="1803600" cy="288000"/>
          </a:xfrm>
          <a:prstGeom prst="rect">
            <a:avLst/>
          </a:prstGeom>
          <a:noFill/>
        </p:spPr>
        <p:txBody>
          <a:bodyPr wrap="none">
            <a:spAutoFit/>
          </a:bodyPr>
          <a:lstStyle/>
          <a:p>
            <a:pPr>
              <a:defRPr sz="850"/>
            </a:pPr>
            <a:r>
              <a:t>Février</a:t>
            </a:r>
          </a:p>
        </p:txBody>
      </p:sp>
      <p:sp>
        <p:nvSpPr>
          <p:cNvPr id="17" name="TextBox 16"/>
          <p:cNvSpPr txBox="1"/>
          <p:nvPr/>
        </p:nvSpPr>
        <p:spPr>
          <a:xfrm>
            <a:off x="194400" y="4179600"/>
            <a:ext cx="2343600" cy="1436400"/>
          </a:xfrm>
          <a:prstGeom prst="rect">
            <a:avLst/>
          </a:prstGeom>
          <a:noFill/>
        </p:spPr>
        <p:txBody>
          <a:bodyPr wrap="square">
            <a:spAutoFit/>
          </a:bodyPr>
          <a:lstStyle/>
          <a:p>
            <a:pPr>
              <a:defRPr sz="1275"/>
            </a:pPr>
            <a:r>
              <a:t>• À la fin du mois de février 2026, l'indice de ventes en valeur  des fileyeurs de 12 à 18 mètres du Golfe de Gascogne est supérieur à celui de la période de référence (2021).</a:t>
            </a:r>
          </a:p>
        </p:txBody>
      </p:sp>
      <p:sp>
        <p:nvSpPr>
          <p:cNvPr id="18" name="TextBox 17"/>
          <p:cNvSpPr txBox="1"/>
          <p:nvPr/>
        </p:nvSpPr>
        <p:spPr>
          <a:xfrm>
            <a:off x="194400" y="5760000"/>
            <a:ext cx="2343600" cy="1436400"/>
          </a:xfrm>
          <a:prstGeom prst="rect">
            <a:avLst/>
          </a:prstGeom>
          <a:noFill/>
        </p:spPr>
        <p:txBody>
          <a:bodyPr wrap="square">
            <a:spAutoFit/>
          </a:bodyPr>
          <a:lstStyle/>
          <a:p>
            <a:pPr>
              <a:defRPr sz="1275"/>
            </a:pPr>
            <a:r>
              <a:t>• L'indice de prix de ventes est supérieur à ceux de la période de référence et de la moyenne nationale.</a:t>
            </a:r>
          </a:p>
        </p:txBody>
      </p:sp>
      <p:sp>
        <p:nvSpPr>
          <p:cNvPr id="19" name="TextBox 18"/>
          <p:cNvSpPr txBox="1"/>
          <p:nvPr/>
        </p:nvSpPr>
        <p:spPr>
          <a:xfrm>
            <a:off x="194400" y="6840000"/>
            <a:ext cx="2343600" cy="1436400"/>
          </a:xfrm>
          <a:prstGeom prst="rect">
            <a:avLst/>
          </a:prstGeom>
          <a:noFill/>
        </p:spPr>
        <p:txBody>
          <a:bodyPr wrap="square">
            <a:spAutoFit/>
          </a:bodyPr>
          <a:lstStyle/>
          <a:p>
            <a:pPr>
              <a:defRPr sz="1275"/>
            </a:pPr>
            <a:r>
              <a:t>• Pour finir, l'indice de ventes en volume est proche de celui de la période de référence mais supérieur à celui de la moyenne nationale.</a:t>
            </a:r>
          </a:p>
        </p:txBody>
      </p:sp>
    </p:spTree>
    <p:extLst>
      <p:ext uri="{BB962C8B-B14F-4D97-AF65-F5344CB8AC3E}">
        <p14:creationId xmlns:p14="http://schemas.microsoft.com/office/powerpoint/2010/main" val="3435883058"/>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579</TotalTime>
  <Words>5517</Words>
  <Application>Microsoft Office PowerPoint</Application>
  <PresentationFormat>Format A4 (210 x 297 mm)</PresentationFormat>
  <Paragraphs>639</Paragraphs>
  <Slides>41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41</vt:i4>
      </vt:variant>
    </vt:vector>
  </HeadingPairs>
  <TitlesOfParts>
    <vt:vector size="46" baseType="lpstr">
      <vt:lpstr>Aptos Narrow</vt: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Manon CABREJAS</dc:creator>
  <cp:lastModifiedBy>MARCINKOWSKA Grazyna</cp:lastModifiedBy>
  <cp:revision>87</cp:revision>
  <dcterms:created xsi:type="dcterms:W3CDTF">2025-01-07T08:04:05Z</dcterms:created>
  <dcterms:modified xsi:type="dcterms:W3CDTF">2026-03-17T16:41:59Z</dcterms:modified>
</cp:coreProperties>
</file>