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6"/>
  </p:notesMasterIdLst>
  <p:sldIdLst>
    <p:sldId id="256" r:id="rId2"/>
    <p:sldId id="257" r:id="rId3"/>
    <p:sldId id="259" r:id="rId4"/>
    <p:sldId id="264" r:id="rId5"/>
    <p:sldId id="267" r:id="rId6"/>
    <p:sldId id="274" r:id="rId7"/>
    <p:sldId id="260" r:id="rId8"/>
    <p:sldId id="261" r:id="rId9"/>
    <p:sldId id="272" r:id="rId10"/>
    <p:sldId id="268" r:id="rId11"/>
    <p:sldId id="262" r:id="rId12"/>
    <p:sldId id="273" r:id="rId13"/>
    <p:sldId id="269" r:id="rId14"/>
    <p:sldId id="270" r:id="rId15"/>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3F3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310" autoAdjust="0"/>
  </p:normalViewPr>
  <p:slideViewPr>
    <p:cSldViewPr snapToGrid="0">
      <p:cViewPr varScale="1">
        <p:scale>
          <a:sx n="76" d="100"/>
          <a:sy n="76" d="100"/>
        </p:scale>
        <p:origin x="3200" y="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C:\Users\cabrejas-m\Documents\Projet_en_cours\Outil_conjoncturel\Doc\serie_010764064_13032026_volaille\serie_010764064_13032026.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a:t>Exemple de comparaison d'indice</a:t>
            </a:r>
            <a:r>
              <a:rPr lang="fr-FR" baseline="0"/>
              <a:t> de prix  </a:t>
            </a:r>
            <a:endParaRPr lang="fr-F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manualLayout>
          <c:layoutTarget val="inner"/>
          <c:xMode val="edge"/>
          <c:yMode val="edge"/>
          <c:x val="5.81287810076676E-2"/>
          <c:y val="0.11502179354129785"/>
          <c:w val="0.92000269873506968"/>
          <c:h val="0.6049176484952079"/>
        </c:manualLayout>
      </c:layout>
      <c:lineChart>
        <c:grouping val="standard"/>
        <c:varyColors val="0"/>
        <c:ser>
          <c:idx val="0"/>
          <c:order val="0"/>
          <c:tx>
            <c:strRef>
              <c:f>Feuil2!$B$1</c:f>
              <c:strCache>
                <c:ptCount val="1"/>
                <c:pt idx="0">
                  <c:v>Indice de prix de production de l'industrie française pour le marché français de la viandes de volailles (INSEE)</c:v>
                </c:pt>
              </c:strCache>
            </c:strRef>
          </c:tx>
          <c:spPr>
            <a:ln w="28575" cap="rnd">
              <a:solidFill>
                <a:schemeClr val="accent1"/>
              </a:solidFill>
              <a:round/>
            </a:ln>
            <a:effectLst/>
          </c:spPr>
          <c:marker>
            <c:symbol val="none"/>
          </c:marker>
          <c:cat>
            <c:strRef>
              <c:f>Feuil2!$A$2:$A$64</c:f>
              <c:strCache>
                <c:ptCount val="61"/>
                <c:pt idx="0">
                  <c:v>2021-01</c:v>
                </c:pt>
                <c:pt idx="1">
                  <c:v>2021-02</c:v>
                </c:pt>
                <c:pt idx="2">
                  <c:v>2021-03</c:v>
                </c:pt>
                <c:pt idx="3">
                  <c:v>2021-04</c:v>
                </c:pt>
                <c:pt idx="4">
                  <c:v>2021-05</c:v>
                </c:pt>
                <c:pt idx="5">
                  <c:v>2021-06</c:v>
                </c:pt>
                <c:pt idx="6">
                  <c:v>2021-07</c:v>
                </c:pt>
                <c:pt idx="7">
                  <c:v>2021-08</c:v>
                </c:pt>
                <c:pt idx="8">
                  <c:v>2021-09</c:v>
                </c:pt>
                <c:pt idx="9">
                  <c:v>2021-10</c:v>
                </c:pt>
                <c:pt idx="10">
                  <c:v>2021-11</c:v>
                </c:pt>
                <c:pt idx="11">
                  <c:v>2021-12</c:v>
                </c:pt>
                <c:pt idx="12">
                  <c:v>2022-01</c:v>
                </c:pt>
                <c:pt idx="13">
                  <c:v>2022-02</c:v>
                </c:pt>
                <c:pt idx="14">
                  <c:v>2022-03</c:v>
                </c:pt>
                <c:pt idx="15">
                  <c:v>2022-04</c:v>
                </c:pt>
                <c:pt idx="16">
                  <c:v>2022-05</c:v>
                </c:pt>
                <c:pt idx="17">
                  <c:v>2022-06</c:v>
                </c:pt>
                <c:pt idx="18">
                  <c:v>2022-07</c:v>
                </c:pt>
                <c:pt idx="19">
                  <c:v>2022-08</c:v>
                </c:pt>
                <c:pt idx="20">
                  <c:v>2022-09</c:v>
                </c:pt>
                <c:pt idx="21">
                  <c:v>2022-10</c:v>
                </c:pt>
                <c:pt idx="22">
                  <c:v>2022-11</c:v>
                </c:pt>
                <c:pt idx="23">
                  <c:v>2022-12</c:v>
                </c:pt>
                <c:pt idx="24">
                  <c:v>2023-01</c:v>
                </c:pt>
                <c:pt idx="25">
                  <c:v>2023-02</c:v>
                </c:pt>
                <c:pt idx="26">
                  <c:v>2023-03</c:v>
                </c:pt>
                <c:pt idx="27">
                  <c:v>2023-04</c:v>
                </c:pt>
                <c:pt idx="28">
                  <c:v>2023-05</c:v>
                </c:pt>
                <c:pt idx="29">
                  <c:v>2023-06</c:v>
                </c:pt>
                <c:pt idx="30">
                  <c:v>2023-07</c:v>
                </c:pt>
                <c:pt idx="31">
                  <c:v>2023-08</c:v>
                </c:pt>
                <c:pt idx="32">
                  <c:v>2023-09</c:v>
                </c:pt>
                <c:pt idx="33">
                  <c:v>2023-10</c:v>
                </c:pt>
                <c:pt idx="34">
                  <c:v>2023-11</c:v>
                </c:pt>
                <c:pt idx="35">
                  <c:v>2023-12</c:v>
                </c:pt>
                <c:pt idx="36">
                  <c:v>2024-01</c:v>
                </c:pt>
                <c:pt idx="37">
                  <c:v>2024-02</c:v>
                </c:pt>
                <c:pt idx="38">
                  <c:v>2024-03</c:v>
                </c:pt>
                <c:pt idx="39">
                  <c:v>2024-04</c:v>
                </c:pt>
                <c:pt idx="40">
                  <c:v>2024-05</c:v>
                </c:pt>
                <c:pt idx="41">
                  <c:v>2024-06</c:v>
                </c:pt>
                <c:pt idx="42">
                  <c:v>2024-07</c:v>
                </c:pt>
                <c:pt idx="43">
                  <c:v>2024-08</c:v>
                </c:pt>
                <c:pt idx="44">
                  <c:v>2024-09</c:v>
                </c:pt>
                <c:pt idx="45">
                  <c:v>2024-10</c:v>
                </c:pt>
                <c:pt idx="46">
                  <c:v>2024-11</c:v>
                </c:pt>
                <c:pt idx="47">
                  <c:v>2024-12</c:v>
                </c:pt>
                <c:pt idx="48">
                  <c:v>2025-01</c:v>
                </c:pt>
                <c:pt idx="49">
                  <c:v>2025-02</c:v>
                </c:pt>
                <c:pt idx="50">
                  <c:v>2025-03</c:v>
                </c:pt>
                <c:pt idx="51">
                  <c:v>2025-04</c:v>
                </c:pt>
                <c:pt idx="52">
                  <c:v>2025-05</c:v>
                </c:pt>
                <c:pt idx="53">
                  <c:v>2025-06</c:v>
                </c:pt>
                <c:pt idx="54">
                  <c:v>2025-07</c:v>
                </c:pt>
                <c:pt idx="55">
                  <c:v>2025-08</c:v>
                </c:pt>
                <c:pt idx="56">
                  <c:v>2025-09</c:v>
                </c:pt>
                <c:pt idx="57">
                  <c:v>2025-10</c:v>
                </c:pt>
                <c:pt idx="58">
                  <c:v>2025-11</c:v>
                </c:pt>
                <c:pt idx="59">
                  <c:v>2025-12</c:v>
                </c:pt>
                <c:pt idx="60">
                  <c:v>2026-01</c:v>
                </c:pt>
              </c:strCache>
            </c:strRef>
          </c:cat>
          <c:val>
            <c:numRef>
              <c:f>Feuil2!$B$2:$B$64</c:f>
              <c:numCache>
                <c:formatCode>General</c:formatCode>
                <c:ptCount val="63"/>
                <c:pt idx="0">
                  <c:v>100</c:v>
                </c:pt>
                <c:pt idx="1">
                  <c:v>100.1031991744066</c:v>
                </c:pt>
                <c:pt idx="2">
                  <c:v>101.96078431372548</c:v>
                </c:pt>
                <c:pt idx="3">
                  <c:v>103.09597523219814</c:v>
                </c:pt>
                <c:pt idx="4">
                  <c:v>102.88957688338493</c:v>
                </c:pt>
                <c:pt idx="5">
                  <c:v>102.68317853457172</c:v>
                </c:pt>
                <c:pt idx="6">
                  <c:v>103.92156862745098</c:v>
                </c:pt>
                <c:pt idx="7">
                  <c:v>104.23116615067079</c:v>
                </c:pt>
                <c:pt idx="8">
                  <c:v>104.33436532507739</c:v>
                </c:pt>
                <c:pt idx="9">
                  <c:v>104.43756449948401</c:v>
                </c:pt>
                <c:pt idx="10">
                  <c:v>105.15995872033024</c:v>
                </c:pt>
                <c:pt idx="11">
                  <c:v>105.57275541795664</c:v>
                </c:pt>
                <c:pt idx="12">
                  <c:v>106.8111455108359</c:v>
                </c:pt>
                <c:pt idx="13">
                  <c:v>108.66873065015477</c:v>
                </c:pt>
                <c:pt idx="14">
                  <c:v>108.97832817337458</c:v>
                </c:pt>
                <c:pt idx="15">
                  <c:v>114.44788441692464</c:v>
                </c:pt>
                <c:pt idx="16">
                  <c:v>123.73581011351905</c:v>
                </c:pt>
                <c:pt idx="17">
                  <c:v>128.99896800825587</c:v>
                </c:pt>
                <c:pt idx="18">
                  <c:v>131.99174406604743</c:v>
                </c:pt>
                <c:pt idx="19">
                  <c:v>132.92053663570687</c:v>
                </c:pt>
                <c:pt idx="20">
                  <c:v>134.88132094943234</c:v>
                </c:pt>
                <c:pt idx="21">
                  <c:v>134.15892672858612</c:v>
                </c:pt>
                <c:pt idx="22">
                  <c:v>134.77812177502577</c:v>
                </c:pt>
                <c:pt idx="23">
                  <c:v>135.39731682146538</c:v>
                </c:pt>
                <c:pt idx="24">
                  <c:v>136.42930856553141</c:v>
                </c:pt>
                <c:pt idx="25">
                  <c:v>137.8740970072239</c:v>
                </c:pt>
                <c:pt idx="26">
                  <c:v>140.5572755417956</c:v>
                </c:pt>
                <c:pt idx="27">
                  <c:v>140.66047471620223</c:v>
                </c:pt>
                <c:pt idx="28">
                  <c:v>140.24767801857581</c:v>
                </c:pt>
                <c:pt idx="29">
                  <c:v>139.00928792569653</c:v>
                </c:pt>
                <c:pt idx="30">
                  <c:v>136.63570691434464</c:v>
                </c:pt>
                <c:pt idx="31">
                  <c:v>135.19091847265219</c:v>
                </c:pt>
                <c:pt idx="32">
                  <c:v>133.33333333333329</c:v>
                </c:pt>
                <c:pt idx="33">
                  <c:v>132.19814241486063</c:v>
                </c:pt>
                <c:pt idx="34">
                  <c:v>132.40454076367385</c:v>
                </c:pt>
                <c:pt idx="35">
                  <c:v>132.19814241486063</c:v>
                </c:pt>
                <c:pt idx="36">
                  <c:v>129.51496388028892</c:v>
                </c:pt>
                <c:pt idx="37">
                  <c:v>128.48297213622288</c:v>
                </c:pt>
                <c:pt idx="38">
                  <c:v>127.65737874097005</c:v>
                </c:pt>
                <c:pt idx="39">
                  <c:v>126.10939112487097</c:v>
                </c:pt>
                <c:pt idx="40">
                  <c:v>126.10939112487097</c:v>
                </c:pt>
                <c:pt idx="41">
                  <c:v>124.66460268317849</c:v>
                </c:pt>
                <c:pt idx="42">
                  <c:v>124.45820433436528</c:v>
                </c:pt>
                <c:pt idx="43">
                  <c:v>124.45820433436528</c:v>
                </c:pt>
                <c:pt idx="44">
                  <c:v>124.35500515995868</c:v>
                </c:pt>
                <c:pt idx="45">
                  <c:v>125.49019607843132</c:v>
                </c:pt>
                <c:pt idx="46">
                  <c:v>124.8710010319917</c:v>
                </c:pt>
                <c:pt idx="47">
                  <c:v>125.1805985552115</c:v>
                </c:pt>
                <c:pt idx="48">
                  <c:v>125.07739938080491</c:v>
                </c:pt>
                <c:pt idx="49">
                  <c:v>124.7678018575851</c:v>
                </c:pt>
                <c:pt idx="50">
                  <c:v>126.00619195046434</c:v>
                </c:pt>
                <c:pt idx="51">
                  <c:v>126.52218782249736</c:v>
                </c:pt>
                <c:pt idx="52">
                  <c:v>127.96697626418982</c:v>
                </c:pt>
                <c:pt idx="53">
                  <c:v>128.17337461300303</c:v>
                </c:pt>
                <c:pt idx="54">
                  <c:v>128.89576883384927</c:v>
                </c:pt>
                <c:pt idx="55">
                  <c:v>130.65015479876155</c:v>
                </c:pt>
                <c:pt idx="56">
                  <c:v>130.54695562435495</c:v>
                </c:pt>
                <c:pt idx="57">
                  <c:v>130.85655314757474</c:v>
                </c:pt>
                <c:pt idx="58">
                  <c:v>130.95975232198134</c:v>
                </c:pt>
                <c:pt idx="59">
                  <c:v>132.094943240454</c:v>
                </c:pt>
                <c:pt idx="60">
                  <c:v>131.26934984520116</c:v>
                </c:pt>
              </c:numCache>
            </c:numRef>
          </c:val>
          <c:smooth val="0"/>
          <c:extLst>
            <c:ext xmlns:c16="http://schemas.microsoft.com/office/drawing/2014/chart" uri="{C3380CC4-5D6E-409C-BE32-E72D297353CC}">
              <c16:uniqueId val="{00000000-75BD-4611-8AF9-EC0C5D9A9020}"/>
            </c:ext>
          </c:extLst>
        </c:ser>
        <c:ser>
          <c:idx val="1"/>
          <c:order val="1"/>
          <c:tx>
            <c:strRef>
              <c:f>Feuil2!$C$1</c:f>
              <c:strCache>
                <c:ptCount val="1"/>
                <c:pt idx="0">
                  <c:v>indice de prix national des produits de la mer à la première vente (LEMNA)</c:v>
                </c:pt>
              </c:strCache>
            </c:strRef>
          </c:tx>
          <c:spPr>
            <a:ln w="28575" cap="rnd">
              <a:solidFill>
                <a:schemeClr val="accent2"/>
              </a:solidFill>
              <a:round/>
            </a:ln>
            <a:effectLst/>
          </c:spPr>
          <c:marker>
            <c:symbol val="none"/>
          </c:marker>
          <c:cat>
            <c:strRef>
              <c:f>Feuil2!$A$2:$A$64</c:f>
              <c:strCache>
                <c:ptCount val="61"/>
                <c:pt idx="0">
                  <c:v>2021-01</c:v>
                </c:pt>
                <c:pt idx="1">
                  <c:v>2021-02</c:v>
                </c:pt>
                <c:pt idx="2">
                  <c:v>2021-03</c:v>
                </c:pt>
                <c:pt idx="3">
                  <c:v>2021-04</c:v>
                </c:pt>
                <c:pt idx="4">
                  <c:v>2021-05</c:v>
                </c:pt>
                <c:pt idx="5">
                  <c:v>2021-06</c:v>
                </c:pt>
                <c:pt idx="6">
                  <c:v>2021-07</c:v>
                </c:pt>
                <c:pt idx="7">
                  <c:v>2021-08</c:v>
                </c:pt>
                <c:pt idx="8">
                  <c:v>2021-09</c:v>
                </c:pt>
                <c:pt idx="9">
                  <c:v>2021-10</c:v>
                </c:pt>
                <c:pt idx="10">
                  <c:v>2021-11</c:v>
                </c:pt>
                <c:pt idx="11">
                  <c:v>2021-12</c:v>
                </c:pt>
                <c:pt idx="12">
                  <c:v>2022-01</c:v>
                </c:pt>
                <c:pt idx="13">
                  <c:v>2022-02</c:v>
                </c:pt>
                <c:pt idx="14">
                  <c:v>2022-03</c:v>
                </c:pt>
                <c:pt idx="15">
                  <c:v>2022-04</c:v>
                </c:pt>
                <c:pt idx="16">
                  <c:v>2022-05</c:v>
                </c:pt>
                <c:pt idx="17">
                  <c:v>2022-06</c:v>
                </c:pt>
                <c:pt idx="18">
                  <c:v>2022-07</c:v>
                </c:pt>
                <c:pt idx="19">
                  <c:v>2022-08</c:v>
                </c:pt>
                <c:pt idx="20">
                  <c:v>2022-09</c:v>
                </c:pt>
                <c:pt idx="21">
                  <c:v>2022-10</c:v>
                </c:pt>
                <c:pt idx="22">
                  <c:v>2022-11</c:v>
                </c:pt>
                <c:pt idx="23">
                  <c:v>2022-12</c:v>
                </c:pt>
                <c:pt idx="24">
                  <c:v>2023-01</c:v>
                </c:pt>
                <c:pt idx="25">
                  <c:v>2023-02</c:v>
                </c:pt>
                <c:pt idx="26">
                  <c:v>2023-03</c:v>
                </c:pt>
                <c:pt idx="27">
                  <c:v>2023-04</c:v>
                </c:pt>
                <c:pt idx="28">
                  <c:v>2023-05</c:v>
                </c:pt>
                <c:pt idx="29">
                  <c:v>2023-06</c:v>
                </c:pt>
                <c:pt idx="30">
                  <c:v>2023-07</c:v>
                </c:pt>
                <c:pt idx="31">
                  <c:v>2023-08</c:v>
                </c:pt>
                <c:pt idx="32">
                  <c:v>2023-09</c:v>
                </c:pt>
                <c:pt idx="33">
                  <c:v>2023-10</c:v>
                </c:pt>
                <c:pt idx="34">
                  <c:v>2023-11</c:v>
                </c:pt>
                <c:pt idx="35">
                  <c:v>2023-12</c:v>
                </c:pt>
                <c:pt idx="36">
                  <c:v>2024-01</c:v>
                </c:pt>
                <c:pt idx="37">
                  <c:v>2024-02</c:v>
                </c:pt>
                <c:pt idx="38">
                  <c:v>2024-03</c:v>
                </c:pt>
                <c:pt idx="39">
                  <c:v>2024-04</c:v>
                </c:pt>
                <c:pt idx="40">
                  <c:v>2024-05</c:v>
                </c:pt>
                <c:pt idx="41">
                  <c:v>2024-06</c:v>
                </c:pt>
                <c:pt idx="42">
                  <c:v>2024-07</c:v>
                </c:pt>
                <c:pt idx="43">
                  <c:v>2024-08</c:v>
                </c:pt>
                <c:pt idx="44">
                  <c:v>2024-09</c:v>
                </c:pt>
                <c:pt idx="45">
                  <c:v>2024-10</c:v>
                </c:pt>
                <c:pt idx="46">
                  <c:v>2024-11</c:v>
                </c:pt>
                <c:pt idx="47">
                  <c:v>2024-12</c:v>
                </c:pt>
                <c:pt idx="48">
                  <c:v>2025-01</c:v>
                </c:pt>
                <c:pt idx="49">
                  <c:v>2025-02</c:v>
                </c:pt>
                <c:pt idx="50">
                  <c:v>2025-03</c:v>
                </c:pt>
                <c:pt idx="51">
                  <c:v>2025-04</c:v>
                </c:pt>
                <c:pt idx="52">
                  <c:v>2025-05</c:v>
                </c:pt>
                <c:pt idx="53">
                  <c:v>2025-06</c:v>
                </c:pt>
                <c:pt idx="54">
                  <c:v>2025-07</c:v>
                </c:pt>
                <c:pt idx="55">
                  <c:v>2025-08</c:v>
                </c:pt>
                <c:pt idx="56">
                  <c:v>2025-09</c:v>
                </c:pt>
                <c:pt idx="57">
                  <c:v>2025-10</c:v>
                </c:pt>
                <c:pt idx="58">
                  <c:v>2025-11</c:v>
                </c:pt>
                <c:pt idx="59">
                  <c:v>2025-12</c:v>
                </c:pt>
                <c:pt idx="60">
                  <c:v>2026-01</c:v>
                </c:pt>
              </c:strCache>
            </c:strRef>
          </c:cat>
          <c:val>
            <c:numRef>
              <c:f>Feuil2!$C$2:$C$64</c:f>
              <c:numCache>
                <c:formatCode>General</c:formatCode>
                <c:ptCount val="63"/>
                <c:pt idx="0">
                  <c:v>100</c:v>
                </c:pt>
                <c:pt idx="1">
                  <c:v>100</c:v>
                </c:pt>
                <c:pt idx="2">
                  <c:v>100</c:v>
                </c:pt>
                <c:pt idx="3">
                  <c:v>100</c:v>
                </c:pt>
                <c:pt idx="4">
                  <c:v>100</c:v>
                </c:pt>
                <c:pt idx="5">
                  <c:v>100</c:v>
                </c:pt>
                <c:pt idx="6">
                  <c:v>100</c:v>
                </c:pt>
                <c:pt idx="7">
                  <c:v>100</c:v>
                </c:pt>
                <c:pt idx="8">
                  <c:v>100</c:v>
                </c:pt>
                <c:pt idx="9">
                  <c:v>100</c:v>
                </c:pt>
                <c:pt idx="10">
                  <c:v>100</c:v>
                </c:pt>
                <c:pt idx="11">
                  <c:v>100</c:v>
                </c:pt>
                <c:pt idx="12">
                  <c:v>100.721434531729</c:v>
                </c:pt>
                <c:pt idx="13">
                  <c:v>102.3563848162637</c:v>
                </c:pt>
                <c:pt idx="14">
                  <c:v>104.37113338614709</c:v>
                </c:pt>
                <c:pt idx="15">
                  <c:v>105.9296986795439</c:v>
                </c:pt>
                <c:pt idx="16">
                  <c:v>106.0340161576883</c:v>
                </c:pt>
                <c:pt idx="17">
                  <c:v>107.07659575033369</c:v>
                </c:pt>
                <c:pt idx="18">
                  <c:v>107.2204341509298</c:v>
                </c:pt>
                <c:pt idx="19">
                  <c:v>107.4199169397957</c:v>
                </c:pt>
                <c:pt idx="20">
                  <c:v>107.8439996964987</c:v>
                </c:pt>
                <c:pt idx="21">
                  <c:v>107.8862506685884</c:v>
                </c:pt>
                <c:pt idx="22">
                  <c:v>108.03039326046159</c:v>
                </c:pt>
                <c:pt idx="23">
                  <c:v>107.13675783477341</c:v>
                </c:pt>
                <c:pt idx="24">
                  <c:v>107.5066044301654</c:v>
                </c:pt>
                <c:pt idx="25">
                  <c:v>106.65739853375329</c:v>
                </c:pt>
                <c:pt idx="26">
                  <c:v>106.4530183417411</c:v>
                </c:pt>
                <c:pt idx="27">
                  <c:v>106.3496956009822</c:v>
                </c:pt>
                <c:pt idx="28">
                  <c:v>106.1183683373953</c:v>
                </c:pt>
                <c:pt idx="29">
                  <c:v>105.9721368786861</c:v>
                </c:pt>
                <c:pt idx="30">
                  <c:v>105.9492590484958</c:v>
                </c:pt>
                <c:pt idx="31">
                  <c:v>105.60057231509261</c:v>
                </c:pt>
                <c:pt idx="32">
                  <c:v>105.04631888444941</c:v>
                </c:pt>
                <c:pt idx="33">
                  <c:v>105.0421184564014</c:v>
                </c:pt>
                <c:pt idx="34">
                  <c:v>104.65562663124059</c:v>
                </c:pt>
                <c:pt idx="35">
                  <c:v>105.676521593055</c:v>
                </c:pt>
                <c:pt idx="36">
                  <c:v>105.4967682734089</c:v>
                </c:pt>
                <c:pt idx="37">
                  <c:v>106.901644249059</c:v>
                </c:pt>
                <c:pt idx="38">
                  <c:v>106.5522594262781</c:v>
                </c:pt>
                <c:pt idx="39">
                  <c:v>106.6455026114556</c:v>
                </c:pt>
                <c:pt idx="40">
                  <c:v>106.4934128370508</c:v>
                </c:pt>
                <c:pt idx="41">
                  <c:v>106.809812793783</c:v>
                </c:pt>
                <c:pt idx="42">
                  <c:v>107.10942630485761</c:v>
                </c:pt>
                <c:pt idx="43">
                  <c:v>107.7891879771164</c:v>
                </c:pt>
                <c:pt idx="44">
                  <c:v>108.75319911406621</c:v>
                </c:pt>
                <c:pt idx="45">
                  <c:v>108.21687657977979</c:v>
                </c:pt>
                <c:pt idx="46">
                  <c:v>108.46545044369979</c:v>
                </c:pt>
                <c:pt idx="47">
                  <c:v>108.43178559079909</c:v>
                </c:pt>
                <c:pt idx="48">
                  <c:v>108.66882396323901</c:v>
                </c:pt>
                <c:pt idx="49">
                  <c:v>108.43987284977651</c:v>
                </c:pt>
                <c:pt idx="50">
                  <c:v>108.5746366402583</c:v>
                </c:pt>
                <c:pt idx="51">
                  <c:v>109.00048463586251</c:v>
                </c:pt>
                <c:pt idx="52">
                  <c:v>109.83341062427679</c:v>
                </c:pt>
                <c:pt idx="53">
                  <c:v>110.56024879155331</c:v>
                </c:pt>
                <c:pt idx="54">
                  <c:v>111.05095186905</c:v>
                </c:pt>
                <c:pt idx="55">
                  <c:v>111.4212269704483</c:v>
                </c:pt>
                <c:pt idx="56">
                  <c:v>111.6833069804705</c:v>
                </c:pt>
                <c:pt idx="57">
                  <c:v>112.4272256287184</c:v>
                </c:pt>
                <c:pt idx="58">
                  <c:v>112.6835584835443</c:v>
                </c:pt>
                <c:pt idx="59">
                  <c:v>112.5280588035713</c:v>
                </c:pt>
                <c:pt idx="60">
                  <c:v>113.0203935363957</c:v>
                </c:pt>
              </c:numCache>
            </c:numRef>
          </c:val>
          <c:smooth val="0"/>
          <c:extLst>
            <c:ext xmlns:c16="http://schemas.microsoft.com/office/drawing/2014/chart" uri="{C3380CC4-5D6E-409C-BE32-E72D297353CC}">
              <c16:uniqueId val="{00000001-75BD-4611-8AF9-EC0C5D9A9020}"/>
            </c:ext>
          </c:extLst>
        </c:ser>
        <c:dLbls>
          <c:showLegendKey val="0"/>
          <c:showVal val="0"/>
          <c:showCatName val="0"/>
          <c:showSerName val="0"/>
          <c:showPercent val="0"/>
          <c:showBubbleSize val="0"/>
        </c:dLbls>
        <c:smooth val="0"/>
        <c:axId val="1487071600"/>
        <c:axId val="1487069680"/>
      </c:lineChart>
      <c:catAx>
        <c:axId val="14870716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487069680"/>
        <c:crosses val="autoZero"/>
        <c:auto val="1"/>
        <c:lblAlgn val="ctr"/>
        <c:lblOffset val="100"/>
        <c:noMultiLvlLbl val="0"/>
      </c:catAx>
      <c:valAx>
        <c:axId val="1487069680"/>
        <c:scaling>
          <c:orientation val="minMax"/>
          <c:min val="8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487071600"/>
        <c:crosses val="autoZero"/>
        <c:crossBetween val="between"/>
      </c:valAx>
      <c:spPr>
        <a:noFill/>
        <a:ln>
          <a:noFill/>
        </a:ln>
        <a:effectLst/>
      </c:spPr>
    </c:plotArea>
    <c:legend>
      <c:legendPos val="b"/>
      <c:layout>
        <c:manualLayout>
          <c:xMode val="edge"/>
          <c:yMode val="edge"/>
          <c:x val="4.0569432950173817E-2"/>
          <c:y val="0.84765472193394786"/>
          <c:w val="0.91659725543256909"/>
          <c:h val="0.1337383554117575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E49EC1-F3DF-430D-9601-CB31AF6554E9}" type="datetimeFigureOut">
              <a:rPr lang="fr-FR" smtClean="0"/>
              <a:t>16/04/2026</a:t>
            </a:fld>
            <a:endParaRPr lang="fr-FR"/>
          </a:p>
        </p:txBody>
      </p:sp>
      <p:sp>
        <p:nvSpPr>
          <p:cNvPr id="4" name="Espace réservé de l'image des diapositives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9CFE5D-B1A6-4EF3-A26A-6B720727AEBA}" type="slidenum">
              <a:rPr lang="fr-FR" smtClean="0"/>
              <a:t>‹N°›</a:t>
            </a:fld>
            <a:endParaRPr lang="fr-FR"/>
          </a:p>
        </p:txBody>
      </p:sp>
    </p:spTree>
    <p:extLst>
      <p:ext uri="{BB962C8B-B14F-4D97-AF65-F5344CB8AC3E}">
        <p14:creationId xmlns:p14="http://schemas.microsoft.com/office/powerpoint/2010/main" val="771848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29CFE5D-B1A6-4EF3-A26A-6B720727AEBA}" type="slidenum">
              <a:rPr lang="fr-FR" smtClean="0"/>
              <a:t>11</a:t>
            </a:fld>
            <a:endParaRPr lang="fr-FR"/>
          </a:p>
        </p:txBody>
      </p:sp>
    </p:spTree>
    <p:extLst>
      <p:ext uri="{BB962C8B-B14F-4D97-AF65-F5344CB8AC3E}">
        <p14:creationId xmlns:p14="http://schemas.microsoft.com/office/powerpoint/2010/main" val="31242715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29CFE5D-B1A6-4EF3-A26A-6B720727AEBA}" type="slidenum">
              <a:rPr lang="fr-FR" smtClean="0"/>
              <a:t>12</a:t>
            </a:fld>
            <a:endParaRPr lang="fr-FR"/>
          </a:p>
        </p:txBody>
      </p:sp>
    </p:spTree>
    <p:extLst>
      <p:ext uri="{BB962C8B-B14F-4D97-AF65-F5344CB8AC3E}">
        <p14:creationId xmlns:p14="http://schemas.microsoft.com/office/powerpoint/2010/main" val="36006805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fr-FR"/>
              <a:t>Modifiez le style du titre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760EE4EB-4961-4BAE-81A8-30EE5C28E3B7}" type="datetimeFigureOut">
              <a:rPr lang="fr-FR" smtClean="0"/>
              <a:t>16/04/2026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B14CD7F-509B-4F46-B2CC-8C667004A1CA}" type="slidenum">
              <a:rPr lang="fr-FR" smtClean="0"/>
              <a:t>‹N°›</a:t>
            </a:fld>
            <a:endParaRPr lang="fr-FR"/>
          </a:p>
        </p:txBody>
      </p:sp>
    </p:spTree>
    <p:extLst>
      <p:ext uri="{BB962C8B-B14F-4D97-AF65-F5344CB8AC3E}">
        <p14:creationId xmlns:p14="http://schemas.microsoft.com/office/powerpoint/2010/main" val="25505294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60EE4EB-4961-4BAE-81A8-30EE5C28E3B7}" type="datetimeFigureOut">
              <a:rPr lang="fr-FR" smtClean="0"/>
              <a:t>16/04/2026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B14CD7F-509B-4F46-B2CC-8C667004A1CA}" type="slidenum">
              <a:rPr lang="fr-FR" smtClean="0"/>
              <a:t>‹N°›</a:t>
            </a:fld>
            <a:endParaRPr lang="fr-FR"/>
          </a:p>
        </p:txBody>
      </p:sp>
    </p:spTree>
    <p:extLst>
      <p:ext uri="{BB962C8B-B14F-4D97-AF65-F5344CB8AC3E}">
        <p14:creationId xmlns:p14="http://schemas.microsoft.com/office/powerpoint/2010/main" val="39786168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60EE4EB-4961-4BAE-81A8-30EE5C28E3B7}" type="datetimeFigureOut">
              <a:rPr lang="fr-FR" smtClean="0"/>
              <a:t>16/04/2026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B14CD7F-509B-4F46-B2CC-8C667004A1CA}" type="slidenum">
              <a:rPr lang="fr-FR" smtClean="0"/>
              <a:t>‹N°›</a:t>
            </a:fld>
            <a:endParaRPr lang="fr-FR"/>
          </a:p>
        </p:txBody>
      </p:sp>
    </p:spTree>
    <p:extLst>
      <p:ext uri="{BB962C8B-B14F-4D97-AF65-F5344CB8AC3E}">
        <p14:creationId xmlns:p14="http://schemas.microsoft.com/office/powerpoint/2010/main" val="568097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60EE4EB-4961-4BAE-81A8-30EE5C28E3B7}" type="datetimeFigureOut">
              <a:rPr lang="fr-FR" smtClean="0"/>
              <a:t>16/04/2026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B14CD7F-509B-4F46-B2CC-8C667004A1CA}" type="slidenum">
              <a:rPr lang="fr-FR" smtClean="0"/>
              <a:t>‹N°›</a:t>
            </a:fld>
            <a:endParaRPr lang="fr-FR"/>
          </a:p>
        </p:txBody>
      </p:sp>
    </p:spTree>
    <p:extLst>
      <p:ext uri="{BB962C8B-B14F-4D97-AF65-F5344CB8AC3E}">
        <p14:creationId xmlns:p14="http://schemas.microsoft.com/office/powerpoint/2010/main" val="7250412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r-FR"/>
              <a:t>Modifiez le style du titre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760EE4EB-4961-4BAE-81A8-30EE5C28E3B7}" type="datetimeFigureOut">
              <a:rPr lang="fr-FR" smtClean="0"/>
              <a:t>16/04/2026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B14CD7F-509B-4F46-B2CC-8C667004A1CA}" type="slidenum">
              <a:rPr lang="fr-FR" smtClean="0"/>
              <a:t>‹N°›</a:t>
            </a:fld>
            <a:endParaRPr lang="fr-FR"/>
          </a:p>
        </p:txBody>
      </p:sp>
    </p:spTree>
    <p:extLst>
      <p:ext uri="{BB962C8B-B14F-4D97-AF65-F5344CB8AC3E}">
        <p14:creationId xmlns:p14="http://schemas.microsoft.com/office/powerpoint/2010/main" val="404066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760EE4EB-4961-4BAE-81A8-30EE5C28E3B7}" type="datetimeFigureOut">
              <a:rPr lang="fr-FR" smtClean="0"/>
              <a:t>16/04/2026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B14CD7F-509B-4F46-B2CC-8C667004A1CA}" type="slidenum">
              <a:rPr lang="fr-FR" smtClean="0"/>
              <a:t>‹N°›</a:t>
            </a:fld>
            <a:endParaRPr lang="fr-FR"/>
          </a:p>
        </p:txBody>
      </p:sp>
    </p:spTree>
    <p:extLst>
      <p:ext uri="{BB962C8B-B14F-4D97-AF65-F5344CB8AC3E}">
        <p14:creationId xmlns:p14="http://schemas.microsoft.com/office/powerpoint/2010/main" val="34178209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r-FR"/>
              <a:t>Modifiez le style du titre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Content Placeholder 3"/>
          <p:cNvSpPr>
            <a:spLocks noGrp="1"/>
          </p:cNvSpPr>
          <p:nvPr>
            <p:ph sz="half" idx="2"/>
          </p:nvPr>
        </p:nvSpPr>
        <p:spPr>
          <a:xfrm>
            <a:off x="472381" y="3618442"/>
            <a:ext cx="2901255"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Content Placeholder 5"/>
          <p:cNvSpPr>
            <a:spLocks noGrp="1"/>
          </p:cNvSpPr>
          <p:nvPr>
            <p:ph sz="quarter" idx="4"/>
          </p:nvPr>
        </p:nvSpPr>
        <p:spPr>
          <a:xfrm>
            <a:off x="3471863" y="3618442"/>
            <a:ext cx="2915543"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760EE4EB-4961-4BAE-81A8-30EE5C28E3B7}" type="datetimeFigureOut">
              <a:rPr lang="fr-FR" smtClean="0"/>
              <a:t>16/04/2026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9B14CD7F-509B-4F46-B2CC-8C667004A1CA}" type="slidenum">
              <a:rPr lang="fr-FR" smtClean="0"/>
              <a:t>‹N°›</a:t>
            </a:fld>
            <a:endParaRPr lang="fr-FR"/>
          </a:p>
        </p:txBody>
      </p:sp>
    </p:spTree>
    <p:extLst>
      <p:ext uri="{BB962C8B-B14F-4D97-AF65-F5344CB8AC3E}">
        <p14:creationId xmlns:p14="http://schemas.microsoft.com/office/powerpoint/2010/main" val="12780562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760EE4EB-4961-4BAE-81A8-30EE5C28E3B7}" type="datetimeFigureOut">
              <a:rPr lang="fr-FR" smtClean="0"/>
              <a:t>16/04/2026</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9B14CD7F-509B-4F46-B2CC-8C667004A1CA}" type="slidenum">
              <a:rPr lang="fr-FR" smtClean="0"/>
              <a:t>‹N°›</a:t>
            </a:fld>
            <a:endParaRPr lang="fr-FR"/>
          </a:p>
        </p:txBody>
      </p:sp>
    </p:spTree>
    <p:extLst>
      <p:ext uri="{BB962C8B-B14F-4D97-AF65-F5344CB8AC3E}">
        <p14:creationId xmlns:p14="http://schemas.microsoft.com/office/powerpoint/2010/main" val="3659352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0EE4EB-4961-4BAE-81A8-30EE5C28E3B7}" type="datetimeFigureOut">
              <a:rPr lang="fr-FR" smtClean="0"/>
              <a:t>16/04/2026</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9B14CD7F-509B-4F46-B2CC-8C667004A1CA}" type="slidenum">
              <a:rPr lang="fr-FR" smtClean="0"/>
              <a:t>‹N°›</a:t>
            </a:fld>
            <a:endParaRPr lang="fr-FR"/>
          </a:p>
        </p:txBody>
      </p:sp>
    </p:spTree>
    <p:extLst>
      <p:ext uri="{BB962C8B-B14F-4D97-AF65-F5344CB8AC3E}">
        <p14:creationId xmlns:p14="http://schemas.microsoft.com/office/powerpoint/2010/main" val="373277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760EE4EB-4961-4BAE-81A8-30EE5C28E3B7}" type="datetimeFigureOut">
              <a:rPr lang="fr-FR" smtClean="0"/>
              <a:t>16/04/2026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B14CD7F-509B-4F46-B2CC-8C667004A1CA}" type="slidenum">
              <a:rPr lang="fr-FR" smtClean="0"/>
              <a:t>‹N°›</a:t>
            </a:fld>
            <a:endParaRPr lang="fr-FR"/>
          </a:p>
        </p:txBody>
      </p:sp>
    </p:spTree>
    <p:extLst>
      <p:ext uri="{BB962C8B-B14F-4D97-AF65-F5344CB8AC3E}">
        <p14:creationId xmlns:p14="http://schemas.microsoft.com/office/powerpoint/2010/main" val="1202717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760EE4EB-4961-4BAE-81A8-30EE5C28E3B7}" type="datetimeFigureOut">
              <a:rPr lang="fr-FR" smtClean="0"/>
              <a:t>16/04/2026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B14CD7F-509B-4F46-B2CC-8C667004A1CA}" type="slidenum">
              <a:rPr lang="fr-FR" smtClean="0"/>
              <a:t>‹N°›</a:t>
            </a:fld>
            <a:endParaRPr lang="fr-FR"/>
          </a:p>
        </p:txBody>
      </p:sp>
    </p:spTree>
    <p:extLst>
      <p:ext uri="{BB962C8B-B14F-4D97-AF65-F5344CB8AC3E}">
        <p14:creationId xmlns:p14="http://schemas.microsoft.com/office/powerpoint/2010/main" val="26574296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760EE4EB-4961-4BAE-81A8-30EE5C28E3B7}" type="datetimeFigureOut">
              <a:rPr lang="fr-FR" smtClean="0"/>
              <a:t>16/04/2026</a:t>
            </a:fld>
            <a:endParaRPr lang="fr-FR"/>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fr-F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9B14CD7F-509B-4F46-B2CC-8C667004A1CA}" type="slidenum">
              <a:rPr lang="fr-FR" smtClean="0"/>
              <a:t>‹N°›</a:t>
            </a:fld>
            <a:endParaRPr lang="fr-FR"/>
          </a:p>
        </p:txBody>
      </p:sp>
    </p:spTree>
    <p:extLst>
      <p:ext uri="{BB962C8B-B14F-4D97-AF65-F5344CB8AC3E}">
        <p14:creationId xmlns:p14="http://schemas.microsoft.com/office/powerpoint/2010/main" val="211277094"/>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14.png"/></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1.svg"/></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1.svg"/></Relationships>
</file>

<file path=ppt/slides/_rels/slide13.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15.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image" Target="../media/image20.png"/><Relationship Id="rId13" Type="http://schemas.openxmlformats.org/officeDocument/2006/relationships/image" Target="../media/image25.png"/><Relationship Id="rId3" Type="http://schemas.openxmlformats.org/officeDocument/2006/relationships/image" Target="../media/image21.svg"/><Relationship Id="rId7" Type="http://schemas.openxmlformats.org/officeDocument/2006/relationships/image" Target="../media/image19.png"/><Relationship Id="rId12" Type="http://schemas.openxmlformats.org/officeDocument/2006/relationships/image" Target="../media/image24.png"/><Relationship Id="rId2" Type="http://schemas.openxmlformats.org/officeDocument/2006/relationships/image" Target="../media/image15.png"/><Relationship Id="rId1" Type="http://schemas.openxmlformats.org/officeDocument/2006/relationships/slideLayout" Target="../slideLayouts/slideLayout1.xml"/><Relationship Id="rId6" Type="http://schemas.openxmlformats.org/officeDocument/2006/relationships/image" Target="../media/image18.png"/><Relationship Id="rId11" Type="http://schemas.openxmlformats.org/officeDocument/2006/relationships/image" Target="../media/image23.png"/><Relationship Id="rId5" Type="http://schemas.openxmlformats.org/officeDocument/2006/relationships/image" Target="../media/image17.png"/><Relationship Id="rId10" Type="http://schemas.openxmlformats.org/officeDocument/2006/relationships/image" Target="../media/image22.png"/><Relationship Id="rId4" Type="http://schemas.openxmlformats.org/officeDocument/2006/relationships/image" Target="../media/image16.png"/><Relationship Id="rId9" Type="http://schemas.openxmlformats.org/officeDocument/2006/relationships/image" Target="../media/image21.png"/></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sv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7.png"/><Relationship Id="rId1" Type="http://schemas.openxmlformats.org/officeDocument/2006/relationships/slideLayout" Target="../slideLayouts/slideLayout1.xml"/><Relationship Id="rId4" Type="http://schemas.openxmlformats.org/officeDocument/2006/relationships/chart" Target="../charts/chart1.xml"/></Relationships>
</file>

<file path=ppt/slides/_rels/slide8.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png"/><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 Id="rId9" Type="http://schemas.openxmlformats.org/officeDocument/2006/relationships/image" Target="../media/image12.svg"/></Relationships>
</file>

<file path=ppt/slides/_rels/slide9.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 coins arrondis 1">
            <a:extLst>
              <a:ext uri="{FF2B5EF4-FFF2-40B4-BE49-F238E27FC236}">
                <a16:creationId xmlns:a16="http://schemas.microsoft.com/office/drawing/2014/main" id="{ABE401CA-C07B-C0FE-54E9-197AA474D598}"/>
              </a:ext>
            </a:extLst>
          </p:cNvPr>
          <p:cNvSpPr/>
          <p:nvPr/>
        </p:nvSpPr>
        <p:spPr>
          <a:xfrm>
            <a:off x="463550" y="6517943"/>
            <a:ext cx="5930900" cy="2451100"/>
          </a:xfrm>
          <a:prstGeom prst="roundRect">
            <a:avLst/>
          </a:prstGeom>
          <a:solidFill>
            <a:schemeClr val="bg1">
              <a:lumMod val="95000"/>
            </a:schemeClr>
          </a:solidFill>
          <a:ln>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43176DCC-6A6A-19CB-046D-201B352C1C09}"/>
              </a:ext>
            </a:extLst>
          </p:cNvPr>
          <p:cNvSpPr txBox="1"/>
          <p:nvPr/>
        </p:nvSpPr>
        <p:spPr>
          <a:xfrm>
            <a:off x="787400" y="3940601"/>
            <a:ext cx="5283200" cy="1200329"/>
          </a:xfrm>
          <a:prstGeom prst="rect">
            <a:avLst/>
          </a:prstGeom>
          <a:noFill/>
        </p:spPr>
        <p:txBody>
          <a:bodyPr wrap="square" rtlCol="0">
            <a:spAutoFit/>
          </a:bodyPr>
          <a:lstStyle/>
          <a:p>
            <a:pPr algn="ctr"/>
            <a:r>
              <a:rPr lang="fr-FR" sz="2400" dirty="0"/>
              <a:t>Outil conjoncturel</a:t>
            </a:r>
          </a:p>
          <a:p>
            <a:pPr algn="ctr"/>
            <a:r>
              <a:rPr lang="fr-FR" sz="2400" dirty="0"/>
              <a:t>Aide </a:t>
            </a:r>
            <a:endParaRPr lang="fr-FR" sz="2400" dirty="0" smtClean="0"/>
          </a:p>
          <a:p>
            <a:pPr algn="ctr"/>
            <a:r>
              <a:rPr lang="fr-FR" sz="2400" dirty="0" smtClean="0"/>
              <a:t>Foire Aux </a:t>
            </a:r>
            <a:r>
              <a:rPr lang="fr-FR" sz="2400" dirty="0"/>
              <a:t>Q</a:t>
            </a:r>
            <a:r>
              <a:rPr lang="fr-FR" sz="2400" dirty="0" smtClean="0"/>
              <a:t>uestions</a:t>
            </a:r>
            <a:endParaRPr lang="fr-FR" sz="2400" dirty="0"/>
          </a:p>
        </p:txBody>
      </p:sp>
      <p:sp>
        <p:nvSpPr>
          <p:cNvPr id="7" name="ZoneTexte 6">
            <a:extLst>
              <a:ext uri="{FF2B5EF4-FFF2-40B4-BE49-F238E27FC236}">
                <a16:creationId xmlns:a16="http://schemas.microsoft.com/office/drawing/2014/main" id="{CA1318AD-B906-F778-8D99-DDB8B27137A6}"/>
              </a:ext>
            </a:extLst>
          </p:cNvPr>
          <p:cNvSpPr txBox="1"/>
          <p:nvPr/>
        </p:nvSpPr>
        <p:spPr>
          <a:xfrm>
            <a:off x="787400" y="6794500"/>
            <a:ext cx="5422900" cy="2308324"/>
          </a:xfrm>
          <a:prstGeom prst="rect">
            <a:avLst/>
          </a:prstGeom>
          <a:noFill/>
        </p:spPr>
        <p:txBody>
          <a:bodyPr wrap="square" rtlCol="0">
            <a:spAutoFit/>
          </a:bodyPr>
          <a:lstStyle/>
          <a:p>
            <a:pPr algn="just"/>
            <a:r>
              <a:rPr lang="fr-FR" dirty="0"/>
              <a:t>Ce document est une aide à l’appropriation de l’outil conjoncturel. Il aborde différents aspects  sous forme de questions.</a:t>
            </a:r>
          </a:p>
          <a:p>
            <a:pPr algn="just"/>
            <a:r>
              <a:rPr lang="fr-FR" dirty="0"/>
              <a:t> </a:t>
            </a:r>
          </a:p>
          <a:p>
            <a:pPr algn="just"/>
            <a:r>
              <a:rPr lang="fr-FR" dirty="0"/>
              <a:t>Il peut être consulté sans ordre, aucune page n’est dépendante d’une autre pour la compréhension.</a:t>
            </a:r>
          </a:p>
          <a:p>
            <a:endParaRPr lang="fr-FR" dirty="0"/>
          </a:p>
          <a:p>
            <a:r>
              <a:rPr lang="fr-FR" dirty="0"/>
              <a:t> </a:t>
            </a:r>
          </a:p>
        </p:txBody>
      </p:sp>
    </p:spTree>
    <p:extLst>
      <p:ext uri="{BB962C8B-B14F-4D97-AF65-F5344CB8AC3E}">
        <p14:creationId xmlns:p14="http://schemas.microsoft.com/office/powerpoint/2010/main" val="31318849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e 8">
            <a:extLst>
              <a:ext uri="{FF2B5EF4-FFF2-40B4-BE49-F238E27FC236}">
                <a16:creationId xmlns:a16="http://schemas.microsoft.com/office/drawing/2014/main" id="{F7AD51B2-0CA1-6E68-0460-EC407335575C}"/>
              </a:ext>
            </a:extLst>
          </p:cNvPr>
          <p:cNvGrpSpPr/>
          <p:nvPr/>
        </p:nvGrpSpPr>
        <p:grpSpPr>
          <a:xfrm>
            <a:off x="444500" y="355600"/>
            <a:ext cx="6083300" cy="1092200"/>
            <a:chOff x="444500" y="355600"/>
            <a:chExt cx="6083300" cy="1092200"/>
          </a:xfrm>
          <a:solidFill>
            <a:schemeClr val="accent2">
              <a:lumMod val="20000"/>
              <a:lumOff val="80000"/>
            </a:schemeClr>
          </a:solidFill>
        </p:grpSpPr>
        <p:sp>
          <p:nvSpPr>
            <p:cNvPr id="2" name="Rectangle : coins arrondis 1">
              <a:extLst>
                <a:ext uri="{FF2B5EF4-FFF2-40B4-BE49-F238E27FC236}">
                  <a16:creationId xmlns:a16="http://schemas.microsoft.com/office/drawing/2014/main" id="{9F9A2563-5998-E2E7-92C3-E56F788FFC79}"/>
                </a:ext>
              </a:extLst>
            </p:cNvPr>
            <p:cNvSpPr/>
            <p:nvPr/>
          </p:nvSpPr>
          <p:spPr>
            <a:xfrm>
              <a:off x="444500" y="355600"/>
              <a:ext cx="6083300" cy="1092200"/>
            </a:xfrm>
            <a:prstGeom prst="roundRect">
              <a:avLst/>
            </a:prstGeom>
            <a:grp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accent1">
                      <a:lumMod val="50000"/>
                    </a:schemeClr>
                  </a:solidFill>
                </a:rPr>
                <a:t>Quelles sont les données utilisées ?</a:t>
              </a:r>
            </a:p>
          </p:txBody>
        </p:sp>
        <p:grpSp>
          <p:nvGrpSpPr>
            <p:cNvPr id="8" name="Groupe 7">
              <a:extLst>
                <a:ext uri="{FF2B5EF4-FFF2-40B4-BE49-F238E27FC236}">
                  <a16:creationId xmlns:a16="http://schemas.microsoft.com/office/drawing/2014/main" id="{57271CAC-4A83-094C-20E3-C1672EA0DFB6}"/>
                </a:ext>
              </a:extLst>
            </p:cNvPr>
            <p:cNvGrpSpPr/>
            <p:nvPr/>
          </p:nvGrpSpPr>
          <p:grpSpPr>
            <a:xfrm>
              <a:off x="609600" y="541700"/>
              <a:ext cx="720000" cy="720000"/>
              <a:chOff x="1701800" y="3265300"/>
              <a:chExt cx="810000" cy="810000"/>
            </a:xfrm>
            <a:grpFill/>
          </p:grpSpPr>
          <p:sp>
            <p:nvSpPr>
              <p:cNvPr id="6" name="Organigramme : Connecteur 5">
                <a:extLst>
                  <a:ext uri="{FF2B5EF4-FFF2-40B4-BE49-F238E27FC236}">
                    <a16:creationId xmlns:a16="http://schemas.microsoft.com/office/drawing/2014/main" id="{769C33DB-A97A-794F-2623-B3C2D760D17E}"/>
                  </a:ext>
                </a:extLst>
              </p:cNvPr>
              <p:cNvSpPr/>
              <p:nvPr/>
            </p:nvSpPr>
            <p:spPr>
              <a:xfrm>
                <a:off x="1701800" y="3265300"/>
                <a:ext cx="810000" cy="810000"/>
              </a:xfrm>
              <a:prstGeom prst="flowChartConnector">
                <a:avLst/>
              </a:prstGeom>
              <a:grpFill/>
              <a:ln w="38100">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pic>
            <p:nvPicPr>
              <p:cNvPr id="5" name="Graphique 4" descr="Point d’interrogation avec un remplissage uni">
                <a:extLst>
                  <a:ext uri="{FF2B5EF4-FFF2-40B4-BE49-F238E27FC236}">
                    <a16:creationId xmlns:a16="http://schemas.microsoft.com/office/drawing/2014/main" id="{645AAD09-5706-F424-8447-D76F7E40FF97}"/>
                  </a:ext>
                </a:extLst>
              </p:cNvPr>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a:off x="1878200" y="3441700"/>
                <a:ext cx="457200" cy="457200"/>
              </a:xfrm>
              <a:prstGeom prst="rect">
                <a:avLst/>
              </a:prstGeom>
            </p:spPr>
          </p:pic>
        </p:grpSp>
      </p:grpSp>
      <p:sp>
        <p:nvSpPr>
          <p:cNvPr id="3" name="ZoneTexte 2">
            <a:extLst>
              <a:ext uri="{FF2B5EF4-FFF2-40B4-BE49-F238E27FC236}">
                <a16:creationId xmlns:a16="http://schemas.microsoft.com/office/drawing/2014/main" id="{121A8E1B-6479-4E95-C14A-0C5766DE9A74}"/>
              </a:ext>
            </a:extLst>
          </p:cNvPr>
          <p:cNvSpPr txBox="1"/>
          <p:nvPr/>
        </p:nvSpPr>
        <p:spPr>
          <a:xfrm>
            <a:off x="346075" y="1750053"/>
            <a:ext cx="4212277" cy="1107996"/>
          </a:xfrm>
          <a:prstGeom prst="rect">
            <a:avLst/>
          </a:prstGeom>
          <a:noFill/>
        </p:spPr>
        <p:txBody>
          <a:bodyPr wrap="square" rtlCol="0">
            <a:spAutoFit/>
          </a:bodyPr>
          <a:lstStyle/>
          <a:p>
            <a:pPr algn="just"/>
            <a:r>
              <a:rPr lang="fr-FR" dirty="0"/>
              <a:t>	</a:t>
            </a:r>
            <a:r>
              <a:rPr lang="fr-FR" sz="1600" dirty="0"/>
              <a:t>Pour tous les indicateurs présents dans l’outil conjoncturel les données utilisées sont les</a:t>
            </a:r>
            <a:r>
              <a:rPr lang="fr-FR" sz="1600" dirty="0">
                <a:solidFill>
                  <a:srgbClr val="000000"/>
                </a:solidFill>
                <a:latin typeface="Marianne Medium"/>
              </a:rPr>
              <a:t> </a:t>
            </a:r>
            <a:r>
              <a:rPr lang="fr-FR" sz="1600" b="1" i="0" u="none" strike="noStrike" baseline="0" dirty="0">
                <a:solidFill>
                  <a:srgbClr val="000000"/>
                </a:solidFill>
                <a:latin typeface="Marianne Medium"/>
              </a:rPr>
              <a:t>données de ventes déclarées en halles à marée (</a:t>
            </a:r>
            <a:r>
              <a:rPr lang="fr-FR" sz="1600" b="1" dirty="0" err="1"/>
              <a:t>VISIOMer</a:t>
            </a:r>
            <a:r>
              <a:rPr lang="fr-FR" sz="1600" b="1" dirty="0"/>
              <a:t>)</a:t>
            </a:r>
            <a:r>
              <a:rPr lang="fr-FR" sz="1600" b="1" dirty="0">
                <a:solidFill>
                  <a:srgbClr val="000000"/>
                </a:solidFill>
                <a:latin typeface="Marianne Medium"/>
              </a:rPr>
              <a:t>.</a:t>
            </a:r>
            <a:endParaRPr lang="fr-FR" sz="1600" b="1" dirty="0"/>
          </a:p>
        </p:txBody>
      </p:sp>
      <p:pic>
        <p:nvPicPr>
          <p:cNvPr id="7" name="Image 6">
            <a:extLst>
              <a:ext uri="{FF2B5EF4-FFF2-40B4-BE49-F238E27FC236}">
                <a16:creationId xmlns:a16="http://schemas.microsoft.com/office/drawing/2014/main" id="{AD645190-BA46-151D-7C9A-F978A3317F1F}"/>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4664075" y="1812608"/>
            <a:ext cx="1847850" cy="1017685"/>
          </a:xfrm>
          <a:prstGeom prst="rect">
            <a:avLst/>
          </a:prstGeom>
        </p:spPr>
      </p:pic>
      <p:sp>
        <p:nvSpPr>
          <p:cNvPr id="10" name="ZoneTexte 9">
            <a:extLst>
              <a:ext uri="{FF2B5EF4-FFF2-40B4-BE49-F238E27FC236}">
                <a16:creationId xmlns:a16="http://schemas.microsoft.com/office/drawing/2014/main" id="{349163D0-6E08-877B-80BD-40CB82C4AC92}"/>
              </a:ext>
            </a:extLst>
          </p:cNvPr>
          <p:cNvSpPr txBox="1"/>
          <p:nvPr/>
        </p:nvSpPr>
        <p:spPr>
          <a:xfrm>
            <a:off x="266700" y="5107186"/>
            <a:ext cx="6261100" cy="1938992"/>
          </a:xfrm>
          <a:prstGeom prst="rect">
            <a:avLst/>
          </a:prstGeom>
          <a:noFill/>
        </p:spPr>
        <p:txBody>
          <a:bodyPr wrap="square" rtlCol="0">
            <a:spAutoFit/>
          </a:bodyPr>
          <a:lstStyle/>
          <a:p>
            <a:r>
              <a:rPr lang="fr-FR" b="1" u="sng" dirty="0"/>
              <a:t>Avantages</a:t>
            </a:r>
            <a:r>
              <a:rPr lang="fr-FR" b="1" dirty="0"/>
              <a:t> :</a:t>
            </a:r>
          </a:p>
          <a:p>
            <a:endParaRPr lang="fr-FR" sz="1600" b="1" dirty="0"/>
          </a:p>
          <a:p>
            <a:pPr marL="285750" indent="-285750">
              <a:buFontTx/>
              <a:buChar char="-"/>
            </a:pPr>
            <a:r>
              <a:rPr lang="fr-FR" sz="1400" dirty="0"/>
              <a:t>Données « chaudes » (les plus récentes – mise à jour tous les mois)</a:t>
            </a:r>
          </a:p>
          <a:p>
            <a:pPr marL="285750" indent="-285750">
              <a:buFontTx/>
              <a:buChar char="-"/>
            </a:pPr>
            <a:r>
              <a:rPr lang="fr-FR" sz="1400" dirty="0"/>
              <a:t>Données rapidement transmises par FAM (quelques jours après la période analysée)</a:t>
            </a:r>
          </a:p>
          <a:p>
            <a:pPr marL="271463" indent="-271463"/>
            <a:r>
              <a:rPr lang="fr-FR" sz="1400" dirty="0"/>
              <a:t>-     Données aux formats stables (Automatisation de tous les processus de calcul et de représentation – rapidité de production des indices)</a:t>
            </a:r>
          </a:p>
          <a:p>
            <a:endParaRPr lang="fr-FR" sz="1600" dirty="0"/>
          </a:p>
        </p:txBody>
      </p:sp>
      <p:sp>
        <p:nvSpPr>
          <p:cNvPr id="11" name="ZoneTexte 10">
            <a:extLst>
              <a:ext uri="{FF2B5EF4-FFF2-40B4-BE49-F238E27FC236}">
                <a16:creationId xmlns:a16="http://schemas.microsoft.com/office/drawing/2014/main" id="{6012B410-E54F-A764-B080-4E47589ABE67}"/>
              </a:ext>
            </a:extLst>
          </p:cNvPr>
          <p:cNvSpPr txBox="1"/>
          <p:nvPr/>
        </p:nvSpPr>
        <p:spPr>
          <a:xfrm>
            <a:off x="298450" y="7217220"/>
            <a:ext cx="6356350" cy="2646878"/>
          </a:xfrm>
          <a:prstGeom prst="rect">
            <a:avLst/>
          </a:prstGeom>
          <a:noFill/>
        </p:spPr>
        <p:txBody>
          <a:bodyPr wrap="square" rtlCol="0">
            <a:spAutoFit/>
          </a:bodyPr>
          <a:lstStyle/>
          <a:p>
            <a:r>
              <a:rPr lang="fr-FR" b="1" u="sng" dirty="0"/>
              <a:t>Limites</a:t>
            </a:r>
            <a:r>
              <a:rPr lang="fr-FR" dirty="0"/>
              <a:t> :</a:t>
            </a:r>
          </a:p>
          <a:p>
            <a:endParaRPr lang="fr-FR" dirty="0"/>
          </a:p>
          <a:p>
            <a:pPr marL="285750" indent="-285750">
              <a:buFontTx/>
              <a:buChar char="-"/>
            </a:pPr>
            <a:r>
              <a:rPr lang="fr-FR" sz="1400" dirty="0"/>
              <a:t>Données non « exhaustives » (certaines ventes ne sont pas présentes dans </a:t>
            </a:r>
            <a:r>
              <a:rPr lang="fr-FR" sz="1400" dirty="0" err="1"/>
              <a:t>VISIOMer</a:t>
            </a:r>
            <a:r>
              <a:rPr lang="fr-FR" sz="1400" dirty="0"/>
              <a:t>) </a:t>
            </a:r>
          </a:p>
          <a:p>
            <a:pPr marL="285750" indent="-285750">
              <a:buFontTx/>
              <a:buChar char="-"/>
            </a:pPr>
            <a:r>
              <a:rPr lang="fr-FR" sz="1400" dirty="0"/>
              <a:t>Entre les différentes criées, les codes qualité et présentation ne sont pas homogènes</a:t>
            </a:r>
          </a:p>
          <a:p>
            <a:pPr marL="285750" indent="-285750">
              <a:buFontTx/>
              <a:buChar char="-"/>
            </a:pPr>
            <a:r>
              <a:rPr lang="fr-FR" sz="1400" dirty="0"/>
              <a:t>Niveaux d’importations des produits de la mer non pris en compte dans les   alternatives d’approvisionnement des premiers acheteurs (on n’observe que l’évolution des approvisionnements des premiers acheteurs dans la production domestique)</a:t>
            </a:r>
            <a:endParaRPr lang="fr-FR" dirty="0"/>
          </a:p>
          <a:p>
            <a:endParaRPr lang="fr-FR" dirty="0"/>
          </a:p>
        </p:txBody>
      </p:sp>
      <p:sp>
        <p:nvSpPr>
          <p:cNvPr id="4" name="ZoneTexte 3">
            <a:extLst>
              <a:ext uri="{FF2B5EF4-FFF2-40B4-BE49-F238E27FC236}">
                <a16:creationId xmlns:a16="http://schemas.microsoft.com/office/drawing/2014/main" id="{968D96E6-C514-692F-C24D-46DEEB20F2C6}"/>
              </a:ext>
            </a:extLst>
          </p:cNvPr>
          <p:cNvSpPr txBox="1"/>
          <p:nvPr/>
        </p:nvSpPr>
        <p:spPr>
          <a:xfrm>
            <a:off x="312422" y="3177803"/>
            <a:ext cx="6261100" cy="2677656"/>
          </a:xfrm>
          <a:prstGeom prst="rect">
            <a:avLst/>
          </a:prstGeom>
          <a:noFill/>
        </p:spPr>
        <p:txBody>
          <a:bodyPr wrap="square" rtlCol="0">
            <a:spAutoFit/>
          </a:bodyPr>
          <a:lstStyle/>
          <a:p>
            <a:r>
              <a:rPr lang="fr-FR" b="1" u="sng" dirty="0"/>
              <a:t>Précisions</a:t>
            </a:r>
            <a:r>
              <a:rPr lang="fr-FR" b="1" dirty="0"/>
              <a:t> :</a:t>
            </a:r>
          </a:p>
          <a:p>
            <a:endParaRPr lang="fr-FR" sz="1600" b="1" dirty="0"/>
          </a:p>
          <a:p>
            <a:pPr marL="285750" indent="-285750">
              <a:buFontTx/>
              <a:buChar char="-"/>
            </a:pPr>
            <a:r>
              <a:rPr lang="fr-FR" sz="1400" dirty="0"/>
              <a:t>Dans un premier temps on effectue un nettoyage des données (rejet de ventes où montant &lt;= 0 ou quantité &lt;= 0, rejet des doublons…)</a:t>
            </a:r>
          </a:p>
          <a:p>
            <a:pPr marL="285750" indent="-285750">
              <a:buFontTx/>
              <a:buChar char="-"/>
            </a:pPr>
            <a:r>
              <a:rPr lang="fr-FR" sz="1400" dirty="0"/>
              <a:t>On garde les ventes aux enchères, de gré à gré et par contrat</a:t>
            </a:r>
          </a:p>
          <a:p>
            <a:pPr marL="285750" indent="-285750">
              <a:buFontTx/>
              <a:buChar char="-"/>
            </a:pPr>
            <a:r>
              <a:rPr lang="fr-FR" sz="1400" dirty="0"/>
              <a:t> Les ventes hors criées sont toujours utilisées sauf pour les focus par criées et par façades</a:t>
            </a:r>
          </a:p>
          <a:p>
            <a:pPr marL="285750" indent="-285750">
              <a:buFontTx/>
              <a:buChar char="-"/>
            </a:pPr>
            <a:endParaRPr lang="fr-FR" sz="1600" dirty="0"/>
          </a:p>
          <a:p>
            <a:endParaRPr lang="fr-FR" sz="1600" dirty="0"/>
          </a:p>
          <a:p>
            <a:endParaRPr lang="fr-FR" sz="1600" dirty="0"/>
          </a:p>
          <a:p>
            <a:endParaRPr lang="fr-FR" sz="1600" dirty="0"/>
          </a:p>
        </p:txBody>
      </p:sp>
    </p:spTree>
    <p:extLst>
      <p:ext uri="{BB962C8B-B14F-4D97-AF65-F5344CB8AC3E}">
        <p14:creationId xmlns:p14="http://schemas.microsoft.com/office/powerpoint/2010/main" val="21322490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e 8">
            <a:extLst>
              <a:ext uri="{FF2B5EF4-FFF2-40B4-BE49-F238E27FC236}">
                <a16:creationId xmlns:a16="http://schemas.microsoft.com/office/drawing/2014/main" id="{F7AD51B2-0CA1-6E68-0460-EC407335575C}"/>
              </a:ext>
            </a:extLst>
          </p:cNvPr>
          <p:cNvGrpSpPr/>
          <p:nvPr/>
        </p:nvGrpSpPr>
        <p:grpSpPr>
          <a:xfrm>
            <a:off x="444500" y="355600"/>
            <a:ext cx="6083300" cy="1092200"/>
            <a:chOff x="444500" y="355600"/>
            <a:chExt cx="6083300" cy="1092200"/>
          </a:xfrm>
          <a:solidFill>
            <a:schemeClr val="accent2">
              <a:lumMod val="20000"/>
              <a:lumOff val="80000"/>
            </a:schemeClr>
          </a:solidFill>
        </p:grpSpPr>
        <p:sp>
          <p:nvSpPr>
            <p:cNvPr id="2" name="Rectangle : coins arrondis 1">
              <a:extLst>
                <a:ext uri="{FF2B5EF4-FFF2-40B4-BE49-F238E27FC236}">
                  <a16:creationId xmlns:a16="http://schemas.microsoft.com/office/drawing/2014/main" id="{9F9A2563-5998-E2E7-92C3-E56F788FFC79}"/>
                </a:ext>
              </a:extLst>
            </p:cNvPr>
            <p:cNvSpPr/>
            <p:nvPr/>
          </p:nvSpPr>
          <p:spPr>
            <a:xfrm>
              <a:off x="444500" y="355600"/>
              <a:ext cx="6083300" cy="1092200"/>
            </a:xfrm>
            <a:prstGeom prst="roundRect">
              <a:avLst/>
            </a:prstGeom>
            <a:grp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Quelles conditions avons-nous retenues</a:t>
              </a:r>
            </a:p>
            <a:p>
              <a:pPr algn="ctr"/>
              <a:r>
                <a:rPr lang="fr-FR" dirty="0">
                  <a:solidFill>
                    <a:schemeClr val="tx1"/>
                  </a:solidFill>
                </a:rPr>
                <a:t>pour qu’un bateau soit intégré au panel ?</a:t>
              </a:r>
            </a:p>
          </p:txBody>
        </p:sp>
        <p:grpSp>
          <p:nvGrpSpPr>
            <p:cNvPr id="8" name="Groupe 7">
              <a:extLst>
                <a:ext uri="{FF2B5EF4-FFF2-40B4-BE49-F238E27FC236}">
                  <a16:creationId xmlns:a16="http://schemas.microsoft.com/office/drawing/2014/main" id="{57271CAC-4A83-094C-20E3-C1672EA0DFB6}"/>
                </a:ext>
              </a:extLst>
            </p:cNvPr>
            <p:cNvGrpSpPr/>
            <p:nvPr/>
          </p:nvGrpSpPr>
          <p:grpSpPr>
            <a:xfrm>
              <a:off x="609600" y="541700"/>
              <a:ext cx="720000" cy="720000"/>
              <a:chOff x="1701800" y="3265300"/>
              <a:chExt cx="810000" cy="810000"/>
            </a:xfrm>
            <a:grpFill/>
          </p:grpSpPr>
          <p:sp>
            <p:nvSpPr>
              <p:cNvPr id="6" name="Organigramme : Connecteur 5">
                <a:extLst>
                  <a:ext uri="{FF2B5EF4-FFF2-40B4-BE49-F238E27FC236}">
                    <a16:creationId xmlns:a16="http://schemas.microsoft.com/office/drawing/2014/main" id="{769C33DB-A97A-794F-2623-B3C2D760D17E}"/>
                  </a:ext>
                </a:extLst>
              </p:cNvPr>
              <p:cNvSpPr/>
              <p:nvPr/>
            </p:nvSpPr>
            <p:spPr>
              <a:xfrm>
                <a:off x="1701800" y="3265300"/>
                <a:ext cx="810000" cy="810000"/>
              </a:xfrm>
              <a:prstGeom prst="flowChartConnector">
                <a:avLst/>
              </a:prstGeom>
              <a:grp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pic>
            <p:nvPicPr>
              <p:cNvPr id="5" name="Graphique 4" descr="Point d’interrogation avec un remplissage uni">
                <a:extLst>
                  <a:ext uri="{FF2B5EF4-FFF2-40B4-BE49-F238E27FC236}">
                    <a16:creationId xmlns:a16="http://schemas.microsoft.com/office/drawing/2014/main" id="{645AAD09-5706-F424-8447-D76F7E40FF97}"/>
                  </a:ext>
                </a:extLst>
              </p:cNvPr>
              <p:cNvPicPr>
                <a:picLocks noChangeAspect="1"/>
              </p:cNvPicPr>
              <p:nvPr/>
            </p:nvPicPr>
            <p:blipFill>
              <a:blip r:embed="rId3">
                <a:extLst>
                  <a:ext uri="{96DAC541-7B7A-43D3-8B79-37D633B846F1}">
                    <asvg:svgBlip xmlns="" xmlns:asvg="http://schemas.microsoft.com/office/drawing/2016/SVG/main" r:embed="rId4"/>
                  </a:ext>
                </a:extLst>
              </a:blip>
              <a:stretch>
                <a:fillRect/>
              </a:stretch>
            </p:blipFill>
            <p:spPr>
              <a:xfrm>
                <a:off x="1878200" y="3441700"/>
                <a:ext cx="457200" cy="457200"/>
              </a:xfrm>
              <a:prstGeom prst="rect">
                <a:avLst/>
              </a:prstGeom>
            </p:spPr>
          </p:pic>
        </p:grpSp>
      </p:grpSp>
      <p:sp>
        <p:nvSpPr>
          <p:cNvPr id="3" name="ZoneTexte 2">
            <a:extLst>
              <a:ext uri="{FF2B5EF4-FFF2-40B4-BE49-F238E27FC236}">
                <a16:creationId xmlns:a16="http://schemas.microsoft.com/office/drawing/2014/main" id="{BF5CE41E-6C40-26DA-41E8-E2AF18E461CF}"/>
              </a:ext>
            </a:extLst>
          </p:cNvPr>
          <p:cNvSpPr txBox="1"/>
          <p:nvPr/>
        </p:nvSpPr>
        <p:spPr bwMode="auto">
          <a:xfrm>
            <a:off x="444500" y="2723450"/>
            <a:ext cx="5868082" cy="1323439"/>
          </a:xfrm>
          <a:prstGeom prst="rect">
            <a:avLst/>
          </a:prstGeom>
          <a:noFill/>
        </p:spPr>
        <p:txBody>
          <a:bodyPr wrap="square" rtlCol="0">
            <a:spAutoFit/>
          </a:bodyPr>
          <a:lstStyle>
            <a:defPPr>
              <a:defRPr lang="en-US"/>
            </a:defPPr>
            <a:lvl1pPr marL="0" algn="l" defTabSz="457200">
              <a:defRPr sz="1800">
                <a:solidFill>
                  <a:schemeClr val="tx1"/>
                </a:solidFill>
                <a:latin typeface="+mn-lt"/>
                <a:ea typeface="+mn-ea"/>
                <a:cs typeface="+mn-cs"/>
              </a:defRPr>
            </a:lvl1pPr>
            <a:lvl2pPr marL="457200" algn="l" defTabSz="457200">
              <a:defRPr sz="1800">
                <a:solidFill>
                  <a:schemeClr val="tx1"/>
                </a:solidFill>
                <a:latin typeface="+mn-lt"/>
                <a:ea typeface="+mn-ea"/>
                <a:cs typeface="+mn-cs"/>
              </a:defRPr>
            </a:lvl2pPr>
            <a:lvl3pPr marL="914400" algn="l" defTabSz="457200">
              <a:defRPr sz="1800">
                <a:solidFill>
                  <a:schemeClr val="tx1"/>
                </a:solidFill>
                <a:latin typeface="+mn-lt"/>
                <a:ea typeface="+mn-ea"/>
                <a:cs typeface="+mn-cs"/>
              </a:defRPr>
            </a:lvl3pPr>
            <a:lvl4pPr marL="1371600" algn="l" defTabSz="457200">
              <a:defRPr sz="1800">
                <a:solidFill>
                  <a:schemeClr val="tx1"/>
                </a:solidFill>
                <a:latin typeface="+mn-lt"/>
                <a:ea typeface="+mn-ea"/>
                <a:cs typeface="+mn-cs"/>
              </a:defRPr>
            </a:lvl4pPr>
            <a:lvl5pPr marL="1828800" algn="l" defTabSz="457200">
              <a:defRPr sz="1800">
                <a:solidFill>
                  <a:schemeClr val="tx1"/>
                </a:solidFill>
                <a:latin typeface="+mn-lt"/>
                <a:ea typeface="+mn-ea"/>
                <a:cs typeface="+mn-cs"/>
              </a:defRPr>
            </a:lvl5pPr>
            <a:lvl6pPr marL="2286000" algn="l" defTabSz="457200">
              <a:defRPr sz="1800">
                <a:solidFill>
                  <a:schemeClr val="tx1"/>
                </a:solidFill>
                <a:latin typeface="+mn-lt"/>
                <a:ea typeface="+mn-ea"/>
                <a:cs typeface="+mn-cs"/>
              </a:defRPr>
            </a:lvl6pPr>
            <a:lvl7pPr marL="2743200" algn="l" defTabSz="457200">
              <a:defRPr sz="1800">
                <a:solidFill>
                  <a:schemeClr val="tx1"/>
                </a:solidFill>
                <a:latin typeface="+mn-lt"/>
                <a:ea typeface="+mn-ea"/>
                <a:cs typeface="+mn-cs"/>
              </a:defRPr>
            </a:lvl7pPr>
            <a:lvl8pPr marL="3200400" algn="l" defTabSz="457200">
              <a:defRPr sz="1800">
                <a:solidFill>
                  <a:schemeClr val="tx1"/>
                </a:solidFill>
                <a:latin typeface="+mn-lt"/>
                <a:ea typeface="+mn-ea"/>
                <a:cs typeface="+mn-cs"/>
              </a:defRPr>
            </a:lvl8pPr>
            <a:lvl9pPr marL="3657600" algn="l" defTabSz="457200">
              <a:defRPr sz="1800">
                <a:solidFill>
                  <a:schemeClr val="tx1"/>
                </a:solidFill>
                <a:latin typeface="+mn-lt"/>
                <a:ea typeface="+mn-ea"/>
                <a:cs typeface="+mn-cs"/>
              </a:defRPr>
            </a:lvl9pPr>
          </a:lstStyle>
          <a:p>
            <a:pPr algn="just">
              <a:defRPr/>
            </a:pPr>
            <a:endParaRPr lang="fr-FR" sz="1600" dirty="0"/>
          </a:p>
          <a:p>
            <a:pPr algn="just">
              <a:defRPr/>
            </a:pPr>
            <a:r>
              <a:rPr lang="fr-FR" sz="1600" dirty="0"/>
              <a:t>-Pas de changement de strate (façade et métier principal) entre Y-3 et Y-2</a:t>
            </a:r>
          </a:p>
          <a:p>
            <a:pPr algn="just">
              <a:defRPr/>
            </a:pPr>
            <a:r>
              <a:rPr lang="fr-FR" sz="1600" dirty="0"/>
              <a:t>-Pas de changement d’armateur entre Y-2 et Y-1</a:t>
            </a:r>
          </a:p>
          <a:p>
            <a:pPr algn="just">
              <a:defRPr/>
            </a:pPr>
            <a:r>
              <a:rPr lang="fr-FR" sz="1600" dirty="0"/>
              <a:t>-Actif dans </a:t>
            </a:r>
            <a:r>
              <a:rPr lang="fr-FR" sz="1600" dirty="0" err="1"/>
              <a:t>VisioMer</a:t>
            </a:r>
            <a:r>
              <a:rPr lang="fr-FR" sz="1600" dirty="0"/>
              <a:t> de Y-3 à Y-1</a:t>
            </a:r>
            <a:endParaRPr dirty="0"/>
          </a:p>
        </p:txBody>
      </p:sp>
      <p:sp>
        <p:nvSpPr>
          <p:cNvPr id="4" name="ZoneTexte 3">
            <a:extLst>
              <a:ext uri="{FF2B5EF4-FFF2-40B4-BE49-F238E27FC236}">
                <a16:creationId xmlns:a16="http://schemas.microsoft.com/office/drawing/2014/main" id="{1D616C3F-FE0C-D5AE-494D-121D4A35772D}"/>
              </a:ext>
            </a:extLst>
          </p:cNvPr>
          <p:cNvSpPr txBox="1"/>
          <p:nvPr/>
        </p:nvSpPr>
        <p:spPr>
          <a:xfrm>
            <a:off x="417054" y="2520032"/>
            <a:ext cx="5895528" cy="369332"/>
          </a:xfrm>
          <a:prstGeom prst="rect">
            <a:avLst/>
          </a:prstGeom>
          <a:noFill/>
        </p:spPr>
        <p:txBody>
          <a:bodyPr wrap="square" rtlCol="0">
            <a:spAutoFit/>
          </a:bodyPr>
          <a:lstStyle/>
          <a:p>
            <a:r>
              <a:rPr lang="fr-FR" b="1" u="sng" dirty="0"/>
              <a:t>Pour les volets avec 3 ans de références :</a:t>
            </a:r>
          </a:p>
        </p:txBody>
      </p:sp>
      <p:sp>
        <p:nvSpPr>
          <p:cNvPr id="7" name="ZoneTexte 2">
            <a:extLst>
              <a:ext uri="{FF2B5EF4-FFF2-40B4-BE49-F238E27FC236}">
                <a16:creationId xmlns:a16="http://schemas.microsoft.com/office/drawing/2014/main" id="{2E53834A-5A01-9025-FDCD-2E1DEF07BB44}"/>
              </a:ext>
            </a:extLst>
          </p:cNvPr>
          <p:cNvSpPr txBox="1"/>
          <p:nvPr/>
        </p:nvSpPr>
        <p:spPr bwMode="auto">
          <a:xfrm>
            <a:off x="444500" y="4953000"/>
            <a:ext cx="5868082" cy="1077218"/>
          </a:xfrm>
          <a:prstGeom prst="rect">
            <a:avLst/>
          </a:prstGeom>
          <a:noFill/>
        </p:spPr>
        <p:txBody>
          <a:bodyPr wrap="square" rtlCol="0">
            <a:spAutoFit/>
          </a:bodyPr>
          <a:lstStyle>
            <a:defPPr>
              <a:defRPr lang="en-US"/>
            </a:defPPr>
            <a:lvl1pPr marL="0" algn="l" defTabSz="457200">
              <a:defRPr sz="1800">
                <a:solidFill>
                  <a:schemeClr val="tx1"/>
                </a:solidFill>
                <a:latin typeface="+mn-lt"/>
                <a:ea typeface="+mn-ea"/>
                <a:cs typeface="+mn-cs"/>
              </a:defRPr>
            </a:lvl1pPr>
            <a:lvl2pPr marL="457200" algn="l" defTabSz="457200">
              <a:defRPr sz="1800">
                <a:solidFill>
                  <a:schemeClr val="tx1"/>
                </a:solidFill>
                <a:latin typeface="+mn-lt"/>
                <a:ea typeface="+mn-ea"/>
                <a:cs typeface="+mn-cs"/>
              </a:defRPr>
            </a:lvl2pPr>
            <a:lvl3pPr marL="914400" algn="l" defTabSz="457200">
              <a:defRPr sz="1800">
                <a:solidFill>
                  <a:schemeClr val="tx1"/>
                </a:solidFill>
                <a:latin typeface="+mn-lt"/>
                <a:ea typeface="+mn-ea"/>
                <a:cs typeface="+mn-cs"/>
              </a:defRPr>
            </a:lvl3pPr>
            <a:lvl4pPr marL="1371600" algn="l" defTabSz="457200">
              <a:defRPr sz="1800">
                <a:solidFill>
                  <a:schemeClr val="tx1"/>
                </a:solidFill>
                <a:latin typeface="+mn-lt"/>
                <a:ea typeface="+mn-ea"/>
                <a:cs typeface="+mn-cs"/>
              </a:defRPr>
            </a:lvl4pPr>
            <a:lvl5pPr marL="1828800" algn="l" defTabSz="457200">
              <a:defRPr sz="1800">
                <a:solidFill>
                  <a:schemeClr val="tx1"/>
                </a:solidFill>
                <a:latin typeface="+mn-lt"/>
                <a:ea typeface="+mn-ea"/>
                <a:cs typeface="+mn-cs"/>
              </a:defRPr>
            </a:lvl5pPr>
            <a:lvl6pPr marL="2286000" algn="l" defTabSz="457200">
              <a:defRPr sz="1800">
                <a:solidFill>
                  <a:schemeClr val="tx1"/>
                </a:solidFill>
                <a:latin typeface="+mn-lt"/>
                <a:ea typeface="+mn-ea"/>
                <a:cs typeface="+mn-cs"/>
              </a:defRPr>
            </a:lvl6pPr>
            <a:lvl7pPr marL="2743200" algn="l" defTabSz="457200">
              <a:defRPr sz="1800">
                <a:solidFill>
                  <a:schemeClr val="tx1"/>
                </a:solidFill>
                <a:latin typeface="+mn-lt"/>
                <a:ea typeface="+mn-ea"/>
                <a:cs typeface="+mn-cs"/>
              </a:defRPr>
            </a:lvl7pPr>
            <a:lvl8pPr marL="3200400" algn="l" defTabSz="457200">
              <a:defRPr sz="1800">
                <a:solidFill>
                  <a:schemeClr val="tx1"/>
                </a:solidFill>
                <a:latin typeface="+mn-lt"/>
                <a:ea typeface="+mn-ea"/>
                <a:cs typeface="+mn-cs"/>
              </a:defRPr>
            </a:lvl8pPr>
            <a:lvl9pPr marL="3657600" algn="l" defTabSz="457200">
              <a:defRPr sz="1800">
                <a:solidFill>
                  <a:schemeClr val="tx1"/>
                </a:solidFill>
                <a:latin typeface="+mn-lt"/>
                <a:ea typeface="+mn-ea"/>
                <a:cs typeface="+mn-cs"/>
              </a:defRPr>
            </a:lvl9pPr>
          </a:lstStyle>
          <a:p>
            <a:pPr algn="just">
              <a:defRPr/>
            </a:pPr>
            <a:r>
              <a:rPr lang="fr-FR" sz="1600" dirty="0"/>
              <a:t>-Pas de changement de strate (façade et métier principal) entre Y-5 et Y-2</a:t>
            </a:r>
          </a:p>
          <a:p>
            <a:pPr algn="just">
              <a:defRPr/>
            </a:pPr>
            <a:r>
              <a:rPr lang="fr-FR" sz="1600" dirty="0"/>
              <a:t>-Pas de changement d’armateur entre Y-2 et Y-1</a:t>
            </a:r>
            <a:endParaRPr sz="1600" dirty="0"/>
          </a:p>
          <a:p>
            <a:pPr algn="just">
              <a:defRPr/>
            </a:pPr>
            <a:r>
              <a:rPr lang="fr-FR" sz="1600" dirty="0"/>
              <a:t>-Actif dans </a:t>
            </a:r>
            <a:r>
              <a:rPr lang="fr-FR" sz="1600" dirty="0" err="1"/>
              <a:t>VisioMer</a:t>
            </a:r>
            <a:r>
              <a:rPr lang="fr-FR" sz="1600" dirty="0"/>
              <a:t> de Y-5 à Y-1</a:t>
            </a:r>
            <a:endParaRPr dirty="0"/>
          </a:p>
        </p:txBody>
      </p:sp>
      <p:sp>
        <p:nvSpPr>
          <p:cNvPr id="10" name="ZoneTexte 9">
            <a:extLst>
              <a:ext uri="{FF2B5EF4-FFF2-40B4-BE49-F238E27FC236}">
                <a16:creationId xmlns:a16="http://schemas.microsoft.com/office/drawing/2014/main" id="{E10F64C7-98F7-5947-3467-6034AE6D77B8}"/>
              </a:ext>
            </a:extLst>
          </p:cNvPr>
          <p:cNvSpPr txBox="1"/>
          <p:nvPr/>
        </p:nvSpPr>
        <p:spPr>
          <a:xfrm>
            <a:off x="444500" y="4360282"/>
            <a:ext cx="6083300" cy="369332"/>
          </a:xfrm>
          <a:prstGeom prst="rect">
            <a:avLst/>
          </a:prstGeom>
          <a:noFill/>
        </p:spPr>
        <p:txBody>
          <a:bodyPr wrap="square" rtlCol="0">
            <a:spAutoFit/>
          </a:bodyPr>
          <a:lstStyle/>
          <a:p>
            <a:r>
              <a:rPr lang="fr-FR" b="1" u="sng" dirty="0"/>
              <a:t>Pour les volets avec 5 ans de références :</a:t>
            </a:r>
          </a:p>
        </p:txBody>
      </p:sp>
      <p:sp>
        <p:nvSpPr>
          <p:cNvPr id="11" name="ZoneTexte 10">
            <a:extLst>
              <a:ext uri="{FF2B5EF4-FFF2-40B4-BE49-F238E27FC236}">
                <a16:creationId xmlns:a16="http://schemas.microsoft.com/office/drawing/2014/main" id="{DDB87FC1-6C40-B966-78FA-C65289A9CEA1}"/>
              </a:ext>
            </a:extLst>
          </p:cNvPr>
          <p:cNvSpPr txBox="1"/>
          <p:nvPr/>
        </p:nvSpPr>
        <p:spPr>
          <a:xfrm>
            <a:off x="609600" y="1930400"/>
            <a:ext cx="2819400" cy="369332"/>
          </a:xfrm>
          <a:prstGeom prst="rect">
            <a:avLst/>
          </a:prstGeom>
          <a:noFill/>
        </p:spPr>
        <p:txBody>
          <a:bodyPr wrap="square" rtlCol="0">
            <a:spAutoFit/>
          </a:bodyPr>
          <a:lstStyle/>
          <a:p>
            <a:r>
              <a:rPr lang="fr-FR" dirty="0"/>
              <a:t>Année en cours : Y</a:t>
            </a:r>
          </a:p>
        </p:txBody>
      </p:sp>
      <p:sp>
        <p:nvSpPr>
          <p:cNvPr id="12" name="ZoneTexte 11">
            <a:extLst>
              <a:ext uri="{FF2B5EF4-FFF2-40B4-BE49-F238E27FC236}">
                <a16:creationId xmlns:a16="http://schemas.microsoft.com/office/drawing/2014/main" id="{E6E15B34-001D-E151-75CF-47A4DC431AD1}"/>
              </a:ext>
            </a:extLst>
          </p:cNvPr>
          <p:cNvSpPr txBox="1"/>
          <p:nvPr/>
        </p:nvSpPr>
        <p:spPr>
          <a:xfrm>
            <a:off x="417054" y="6462182"/>
            <a:ext cx="5895528" cy="3139321"/>
          </a:xfrm>
          <a:prstGeom prst="rect">
            <a:avLst/>
          </a:prstGeom>
          <a:noFill/>
        </p:spPr>
        <p:txBody>
          <a:bodyPr wrap="square" rtlCol="0">
            <a:spAutoFit/>
          </a:bodyPr>
          <a:lstStyle/>
          <a:p>
            <a:r>
              <a:rPr lang="fr-FR" b="1" u="sng" dirty="0"/>
              <a:t>Pourquoi ne vérifie-t-on pas le non-changement de strate jusqu’à Y-1 ?</a:t>
            </a:r>
          </a:p>
          <a:p>
            <a:endParaRPr lang="fr-FR" dirty="0"/>
          </a:p>
          <a:p>
            <a:pPr algn="just"/>
            <a:r>
              <a:rPr lang="fr-FR" sz="1600" dirty="0"/>
              <a:t>	Pour affecter une strate à un bateau on utilise entre autres la segmentation retenue par le SSP dans le cadre de la DCF. La situation la plus à jour date toujours de Y-2.</a:t>
            </a:r>
          </a:p>
          <a:p>
            <a:pPr algn="just"/>
            <a:r>
              <a:rPr lang="fr-FR" sz="1600" dirty="0"/>
              <a:t> </a:t>
            </a:r>
          </a:p>
          <a:p>
            <a:pPr algn="just"/>
            <a:r>
              <a:rPr lang="fr-FR" sz="1600" dirty="0"/>
              <a:t>	Pour pallier à cela : on considère que s’il n’y a pas eu de changement d’armateur entre Y-2 et Y-1, on fait l’hypothèse que la probabilité que le bateau ait conservé le même métier principal est suffisamment importante pour ne pas l’exclure du panel. </a:t>
            </a:r>
          </a:p>
        </p:txBody>
      </p:sp>
    </p:spTree>
    <p:extLst>
      <p:ext uri="{BB962C8B-B14F-4D97-AF65-F5344CB8AC3E}">
        <p14:creationId xmlns:p14="http://schemas.microsoft.com/office/powerpoint/2010/main" val="41805939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e 8">
            <a:extLst>
              <a:ext uri="{FF2B5EF4-FFF2-40B4-BE49-F238E27FC236}">
                <a16:creationId xmlns:a16="http://schemas.microsoft.com/office/drawing/2014/main" id="{F7AD51B2-0CA1-6E68-0460-EC407335575C}"/>
              </a:ext>
            </a:extLst>
          </p:cNvPr>
          <p:cNvGrpSpPr/>
          <p:nvPr/>
        </p:nvGrpSpPr>
        <p:grpSpPr>
          <a:xfrm>
            <a:off x="444500" y="355600"/>
            <a:ext cx="6083300" cy="1092200"/>
            <a:chOff x="444500" y="355600"/>
            <a:chExt cx="6083300" cy="1092200"/>
          </a:xfrm>
          <a:solidFill>
            <a:schemeClr val="accent2">
              <a:lumMod val="20000"/>
              <a:lumOff val="80000"/>
            </a:schemeClr>
          </a:solidFill>
        </p:grpSpPr>
        <p:sp>
          <p:nvSpPr>
            <p:cNvPr id="2" name="Rectangle : coins arrondis 1">
              <a:extLst>
                <a:ext uri="{FF2B5EF4-FFF2-40B4-BE49-F238E27FC236}">
                  <a16:creationId xmlns:a16="http://schemas.microsoft.com/office/drawing/2014/main" id="{9F9A2563-5998-E2E7-92C3-E56F788FFC79}"/>
                </a:ext>
              </a:extLst>
            </p:cNvPr>
            <p:cNvSpPr/>
            <p:nvPr/>
          </p:nvSpPr>
          <p:spPr>
            <a:xfrm>
              <a:off x="444500" y="355600"/>
              <a:ext cx="6083300" cy="1092200"/>
            </a:xfrm>
            <a:prstGeom prst="roundRect">
              <a:avLst/>
            </a:prstGeom>
            <a:grp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Quelles conditions avons-nous retenues</a:t>
              </a:r>
            </a:p>
            <a:p>
              <a:pPr algn="ctr"/>
              <a:r>
                <a:rPr lang="fr-FR" dirty="0">
                  <a:solidFill>
                    <a:schemeClr val="tx1"/>
                  </a:solidFill>
                </a:rPr>
                <a:t>pour qu’un acheteur soit intégré au panel ?</a:t>
              </a:r>
            </a:p>
          </p:txBody>
        </p:sp>
        <p:grpSp>
          <p:nvGrpSpPr>
            <p:cNvPr id="8" name="Groupe 7">
              <a:extLst>
                <a:ext uri="{FF2B5EF4-FFF2-40B4-BE49-F238E27FC236}">
                  <a16:creationId xmlns:a16="http://schemas.microsoft.com/office/drawing/2014/main" id="{57271CAC-4A83-094C-20E3-C1672EA0DFB6}"/>
                </a:ext>
              </a:extLst>
            </p:cNvPr>
            <p:cNvGrpSpPr/>
            <p:nvPr/>
          </p:nvGrpSpPr>
          <p:grpSpPr>
            <a:xfrm>
              <a:off x="609600" y="541700"/>
              <a:ext cx="720000" cy="720000"/>
              <a:chOff x="1701800" y="3265300"/>
              <a:chExt cx="810000" cy="810000"/>
            </a:xfrm>
            <a:grpFill/>
          </p:grpSpPr>
          <p:sp>
            <p:nvSpPr>
              <p:cNvPr id="6" name="Organigramme : Connecteur 5">
                <a:extLst>
                  <a:ext uri="{FF2B5EF4-FFF2-40B4-BE49-F238E27FC236}">
                    <a16:creationId xmlns:a16="http://schemas.microsoft.com/office/drawing/2014/main" id="{769C33DB-A97A-794F-2623-B3C2D760D17E}"/>
                  </a:ext>
                </a:extLst>
              </p:cNvPr>
              <p:cNvSpPr/>
              <p:nvPr/>
            </p:nvSpPr>
            <p:spPr>
              <a:xfrm>
                <a:off x="1701800" y="3265300"/>
                <a:ext cx="810000" cy="810000"/>
              </a:xfrm>
              <a:prstGeom prst="flowChartConnector">
                <a:avLst/>
              </a:prstGeom>
              <a:grp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pic>
            <p:nvPicPr>
              <p:cNvPr id="5" name="Graphique 4" descr="Point d’interrogation avec un remplissage uni">
                <a:extLst>
                  <a:ext uri="{FF2B5EF4-FFF2-40B4-BE49-F238E27FC236}">
                    <a16:creationId xmlns:a16="http://schemas.microsoft.com/office/drawing/2014/main" id="{645AAD09-5706-F424-8447-D76F7E40FF97}"/>
                  </a:ext>
                </a:extLst>
              </p:cNvPr>
              <p:cNvPicPr>
                <a:picLocks noChangeAspect="1"/>
              </p:cNvPicPr>
              <p:nvPr/>
            </p:nvPicPr>
            <p:blipFill>
              <a:blip r:embed="rId3">
                <a:extLst>
                  <a:ext uri="{96DAC541-7B7A-43D3-8B79-37D633B846F1}">
                    <asvg:svgBlip xmlns="" xmlns:asvg="http://schemas.microsoft.com/office/drawing/2016/SVG/main" r:embed="rId4"/>
                  </a:ext>
                </a:extLst>
              </a:blip>
              <a:stretch>
                <a:fillRect/>
              </a:stretch>
            </p:blipFill>
            <p:spPr>
              <a:xfrm>
                <a:off x="1878200" y="3441700"/>
                <a:ext cx="457200" cy="457200"/>
              </a:xfrm>
              <a:prstGeom prst="rect">
                <a:avLst/>
              </a:prstGeom>
            </p:spPr>
          </p:pic>
        </p:grpSp>
      </p:grpSp>
      <p:sp>
        <p:nvSpPr>
          <p:cNvPr id="3" name="ZoneTexte 2">
            <a:extLst>
              <a:ext uri="{FF2B5EF4-FFF2-40B4-BE49-F238E27FC236}">
                <a16:creationId xmlns:a16="http://schemas.microsoft.com/office/drawing/2014/main" id="{BF5CE41E-6C40-26DA-41E8-E2AF18E461CF}"/>
              </a:ext>
            </a:extLst>
          </p:cNvPr>
          <p:cNvSpPr txBox="1"/>
          <p:nvPr/>
        </p:nvSpPr>
        <p:spPr bwMode="auto">
          <a:xfrm>
            <a:off x="545418" y="2723450"/>
            <a:ext cx="5767164" cy="584775"/>
          </a:xfrm>
          <a:prstGeom prst="rect">
            <a:avLst/>
          </a:prstGeom>
          <a:noFill/>
        </p:spPr>
        <p:txBody>
          <a:bodyPr wrap="square" rtlCol="0">
            <a:spAutoFit/>
          </a:bodyPr>
          <a:lstStyle>
            <a:defPPr>
              <a:defRPr lang="en-US"/>
            </a:defPPr>
            <a:lvl1pPr marL="0" algn="l" defTabSz="457200">
              <a:defRPr sz="1800">
                <a:solidFill>
                  <a:schemeClr val="tx1"/>
                </a:solidFill>
                <a:latin typeface="+mn-lt"/>
                <a:ea typeface="+mn-ea"/>
                <a:cs typeface="+mn-cs"/>
              </a:defRPr>
            </a:lvl1pPr>
            <a:lvl2pPr marL="457200" algn="l" defTabSz="457200">
              <a:defRPr sz="1800">
                <a:solidFill>
                  <a:schemeClr val="tx1"/>
                </a:solidFill>
                <a:latin typeface="+mn-lt"/>
                <a:ea typeface="+mn-ea"/>
                <a:cs typeface="+mn-cs"/>
              </a:defRPr>
            </a:lvl2pPr>
            <a:lvl3pPr marL="914400" algn="l" defTabSz="457200">
              <a:defRPr sz="1800">
                <a:solidFill>
                  <a:schemeClr val="tx1"/>
                </a:solidFill>
                <a:latin typeface="+mn-lt"/>
                <a:ea typeface="+mn-ea"/>
                <a:cs typeface="+mn-cs"/>
              </a:defRPr>
            </a:lvl3pPr>
            <a:lvl4pPr marL="1371600" algn="l" defTabSz="457200">
              <a:defRPr sz="1800">
                <a:solidFill>
                  <a:schemeClr val="tx1"/>
                </a:solidFill>
                <a:latin typeface="+mn-lt"/>
                <a:ea typeface="+mn-ea"/>
                <a:cs typeface="+mn-cs"/>
              </a:defRPr>
            </a:lvl4pPr>
            <a:lvl5pPr marL="1828800" algn="l" defTabSz="457200">
              <a:defRPr sz="1800">
                <a:solidFill>
                  <a:schemeClr val="tx1"/>
                </a:solidFill>
                <a:latin typeface="+mn-lt"/>
                <a:ea typeface="+mn-ea"/>
                <a:cs typeface="+mn-cs"/>
              </a:defRPr>
            </a:lvl5pPr>
            <a:lvl6pPr marL="2286000" algn="l" defTabSz="457200">
              <a:defRPr sz="1800">
                <a:solidFill>
                  <a:schemeClr val="tx1"/>
                </a:solidFill>
                <a:latin typeface="+mn-lt"/>
                <a:ea typeface="+mn-ea"/>
                <a:cs typeface="+mn-cs"/>
              </a:defRPr>
            </a:lvl6pPr>
            <a:lvl7pPr marL="2743200" algn="l" defTabSz="457200">
              <a:defRPr sz="1800">
                <a:solidFill>
                  <a:schemeClr val="tx1"/>
                </a:solidFill>
                <a:latin typeface="+mn-lt"/>
                <a:ea typeface="+mn-ea"/>
                <a:cs typeface="+mn-cs"/>
              </a:defRPr>
            </a:lvl7pPr>
            <a:lvl8pPr marL="3200400" algn="l" defTabSz="457200">
              <a:defRPr sz="1800">
                <a:solidFill>
                  <a:schemeClr val="tx1"/>
                </a:solidFill>
                <a:latin typeface="+mn-lt"/>
                <a:ea typeface="+mn-ea"/>
                <a:cs typeface="+mn-cs"/>
              </a:defRPr>
            </a:lvl8pPr>
            <a:lvl9pPr marL="3657600" algn="l" defTabSz="457200">
              <a:defRPr sz="1800">
                <a:solidFill>
                  <a:schemeClr val="tx1"/>
                </a:solidFill>
                <a:latin typeface="+mn-lt"/>
                <a:ea typeface="+mn-ea"/>
                <a:cs typeface="+mn-cs"/>
              </a:defRPr>
            </a:lvl9pPr>
          </a:lstStyle>
          <a:p>
            <a:pPr>
              <a:defRPr/>
            </a:pPr>
            <a:endParaRPr lang="fr-FR" sz="1600" dirty="0"/>
          </a:p>
          <a:p>
            <a:pPr>
              <a:defRPr/>
            </a:pPr>
            <a:r>
              <a:rPr lang="fr-FR" sz="1600" dirty="0"/>
              <a:t>-Actif dans </a:t>
            </a:r>
            <a:r>
              <a:rPr lang="fr-FR" sz="1600" dirty="0" err="1"/>
              <a:t>VisioMer</a:t>
            </a:r>
            <a:r>
              <a:rPr lang="fr-FR" sz="1600" dirty="0"/>
              <a:t> de Y-3 à Y-1</a:t>
            </a:r>
            <a:endParaRPr dirty="0"/>
          </a:p>
        </p:txBody>
      </p:sp>
      <p:sp>
        <p:nvSpPr>
          <p:cNvPr id="4" name="ZoneTexte 3">
            <a:extLst>
              <a:ext uri="{FF2B5EF4-FFF2-40B4-BE49-F238E27FC236}">
                <a16:creationId xmlns:a16="http://schemas.microsoft.com/office/drawing/2014/main" id="{1D616C3F-FE0C-D5AE-494D-121D4A35772D}"/>
              </a:ext>
            </a:extLst>
          </p:cNvPr>
          <p:cNvSpPr txBox="1"/>
          <p:nvPr/>
        </p:nvSpPr>
        <p:spPr>
          <a:xfrm>
            <a:off x="417053" y="2520032"/>
            <a:ext cx="5492427" cy="369332"/>
          </a:xfrm>
          <a:prstGeom prst="rect">
            <a:avLst/>
          </a:prstGeom>
          <a:noFill/>
        </p:spPr>
        <p:txBody>
          <a:bodyPr wrap="square" rtlCol="0">
            <a:spAutoFit/>
          </a:bodyPr>
          <a:lstStyle/>
          <a:p>
            <a:r>
              <a:rPr lang="fr-FR" b="1" u="sng" dirty="0"/>
              <a:t>Pour les volets avec 3 ans de références :</a:t>
            </a:r>
          </a:p>
        </p:txBody>
      </p:sp>
      <p:sp>
        <p:nvSpPr>
          <p:cNvPr id="7" name="ZoneTexte 2">
            <a:extLst>
              <a:ext uri="{FF2B5EF4-FFF2-40B4-BE49-F238E27FC236}">
                <a16:creationId xmlns:a16="http://schemas.microsoft.com/office/drawing/2014/main" id="{2E53834A-5A01-9025-FDCD-2E1DEF07BB44}"/>
              </a:ext>
            </a:extLst>
          </p:cNvPr>
          <p:cNvSpPr txBox="1"/>
          <p:nvPr/>
        </p:nvSpPr>
        <p:spPr bwMode="auto">
          <a:xfrm>
            <a:off x="444500" y="4393441"/>
            <a:ext cx="5767164" cy="338554"/>
          </a:xfrm>
          <a:prstGeom prst="rect">
            <a:avLst/>
          </a:prstGeom>
          <a:noFill/>
        </p:spPr>
        <p:txBody>
          <a:bodyPr wrap="square" rtlCol="0">
            <a:spAutoFit/>
          </a:bodyPr>
          <a:lstStyle>
            <a:defPPr>
              <a:defRPr lang="en-US"/>
            </a:defPPr>
            <a:lvl1pPr marL="0" algn="l" defTabSz="457200">
              <a:defRPr sz="1800">
                <a:solidFill>
                  <a:schemeClr val="tx1"/>
                </a:solidFill>
                <a:latin typeface="+mn-lt"/>
                <a:ea typeface="+mn-ea"/>
                <a:cs typeface="+mn-cs"/>
              </a:defRPr>
            </a:lvl1pPr>
            <a:lvl2pPr marL="457200" algn="l" defTabSz="457200">
              <a:defRPr sz="1800">
                <a:solidFill>
                  <a:schemeClr val="tx1"/>
                </a:solidFill>
                <a:latin typeface="+mn-lt"/>
                <a:ea typeface="+mn-ea"/>
                <a:cs typeface="+mn-cs"/>
              </a:defRPr>
            </a:lvl2pPr>
            <a:lvl3pPr marL="914400" algn="l" defTabSz="457200">
              <a:defRPr sz="1800">
                <a:solidFill>
                  <a:schemeClr val="tx1"/>
                </a:solidFill>
                <a:latin typeface="+mn-lt"/>
                <a:ea typeface="+mn-ea"/>
                <a:cs typeface="+mn-cs"/>
              </a:defRPr>
            </a:lvl3pPr>
            <a:lvl4pPr marL="1371600" algn="l" defTabSz="457200">
              <a:defRPr sz="1800">
                <a:solidFill>
                  <a:schemeClr val="tx1"/>
                </a:solidFill>
                <a:latin typeface="+mn-lt"/>
                <a:ea typeface="+mn-ea"/>
                <a:cs typeface="+mn-cs"/>
              </a:defRPr>
            </a:lvl4pPr>
            <a:lvl5pPr marL="1828800" algn="l" defTabSz="457200">
              <a:defRPr sz="1800">
                <a:solidFill>
                  <a:schemeClr val="tx1"/>
                </a:solidFill>
                <a:latin typeface="+mn-lt"/>
                <a:ea typeface="+mn-ea"/>
                <a:cs typeface="+mn-cs"/>
              </a:defRPr>
            </a:lvl5pPr>
            <a:lvl6pPr marL="2286000" algn="l" defTabSz="457200">
              <a:defRPr sz="1800">
                <a:solidFill>
                  <a:schemeClr val="tx1"/>
                </a:solidFill>
                <a:latin typeface="+mn-lt"/>
                <a:ea typeface="+mn-ea"/>
                <a:cs typeface="+mn-cs"/>
              </a:defRPr>
            </a:lvl6pPr>
            <a:lvl7pPr marL="2743200" algn="l" defTabSz="457200">
              <a:defRPr sz="1800">
                <a:solidFill>
                  <a:schemeClr val="tx1"/>
                </a:solidFill>
                <a:latin typeface="+mn-lt"/>
                <a:ea typeface="+mn-ea"/>
                <a:cs typeface="+mn-cs"/>
              </a:defRPr>
            </a:lvl7pPr>
            <a:lvl8pPr marL="3200400" algn="l" defTabSz="457200">
              <a:defRPr sz="1800">
                <a:solidFill>
                  <a:schemeClr val="tx1"/>
                </a:solidFill>
                <a:latin typeface="+mn-lt"/>
                <a:ea typeface="+mn-ea"/>
                <a:cs typeface="+mn-cs"/>
              </a:defRPr>
            </a:lvl8pPr>
            <a:lvl9pPr marL="3657600" algn="l" defTabSz="457200">
              <a:defRPr sz="1800">
                <a:solidFill>
                  <a:schemeClr val="tx1"/>
                </a:solidFill>
                <a:latin typeface="+mn-lt"/>
                <a:ea typeface="+mn-ea"/>
                <a:cs typeface="+mn-cs"/>
              </a:defRPr>
            </a:lvl9pPr>
          </a:lstStyle>
          <a:p>
            <a:pPr>
              <a:defRPr/>
            </a:pPr>
            <a:r>
              <a:rPr lang="fr-FR" sz="1600" dirty="0"/>
              <a:t>-Actif dans </a:t>
            </a:r>
            <a:r>
              <a:rPr lang="fr-FR" sz="1600" dirty="0" err="1"/>
              <a:t>VisioMer</a:t>
            </a:r>
            <a:r>
              <a:rPr lang="fr-FR" sz="1600" dirty="0"/>
              <a:t> de Y-5 à Y-1</a:t>
            </a:r>
            <a:endParaRPr dirty="0"/>
          </a:p>
        </p:txBody>
      </p:sp>
      <p:sp>
        <p:nvSpPr>
          <p:cNvPr id="10" name="ZoneTexte 9">
            <a:extLst>
              <a:ext uri="{FF2B5EF4-FFF2-40B4-BE49-F238E27FC236}">
                <a16:creationId xmlns:a16="http://schemas.microsoft.com/office/drawing/2014/main" id="{E10F64C7-98F7-5947-3467-6034AE6D77B8}"/>
              </a:ext>
            </a:extLst>
          </p:cNvPr>
          <p:cNvSpPr txBox="1"/>
          <p:nvPr/>
        </p:nvSpPr>
        <p:spPr>
          <a:xfrm>
            <a:off x="444499" y="3800723"/>
            <a:ext cx="5096491" cy="369332"/>
          </a:xfrm>
          <a:prstGeom prst="rect">
            <a:avLst/>
          </a:prstGeom>
          <a:noFill/>
        </p:spPr>
        <p:txBody>
          <a:bodyPr wrap="square" rtlCol="0">
            <a:spAutoFit/>
          </a:bodyPr>
          <a:lstStyle/>
          <a:p>
            <a:r>
              <a:rPr lang="fr-FR" b="1" u="sng" dirty="0"/>
              <a:t>Pour les volets avec 5 ans de références :</a:t>
            </a:r>
          </a:p>
        </p:txBody>
      </p:sp>
      <p:sp>
        <p:nvSpPr>
          <p:cNvPr id="11" name="ZoneTexte 10">
            <a:extLst>
              <a:ext uri="{FF2B5EF4-FFF2-40B4-BE49-F238E27FC236}">
                <a16:creationId xmlns:a16="http://schemas.microsoft.com/office/drawing/2014/main" id="{DDB87FC1-6C40-B966-78FA-C65289A9CEA1}"/>
              </a:ext>
            </a:extLst>
          </p:cNvPr>
          <p:cNvSpPr txBox="1"/>
          <p:nvPr/>
        </p:nvSpPr>
        <p:spPr>
          <a:xfrm>
            <a:off x="609600" y="1930400"/>
            <a:ext cx="2819400" cy="369332"/>
          </a:xfrm>
          <a:prstGeom prst="rect">
            <a:avLst/>
          </a:prstGeom>
          <a:noFill/>
        </p:spPr>
        <p:txBody>
          <a:bodyPr wrap="square" rtlCol="0">
            <a:spAutoFit/>
          </a:bodyPr>
          <a:lstStyle/>
          <a:p>
            <a:r>
              <a:rPr lang="fr-FR" dirty="0"/>
              <a:t>Année en cours : Y</a:t>
            </a:r>
          </a:p>
        </p:txBody>
      </p:sp>
      <p:sp>
        <p:nvSpPr>
          <p:cNvPr id="12" name="ZoneTexte 11">
            <a:extLst>
              <a:ext uri="{FF2B5EF4-FFF2-40B4-BE49-F238E27FC236}">
                <a16:creationId xmlns:a16="http://schemas.microsoft.com/office/drawing/2014/main" id="{E6E15B34-001D-E151-75CF-47A4DC431AD1}"/>
              </a:ext>
            </a:extLst>
          </p:cNvPr>
          <p:cNvSpPr txBox="1"/>
          <p:nvPr/>
        </p:nvSpPr>
        <p:spPr>
          <a:xfrm>
            <a:off x="417054" y="5025686"/>
            <a:ext cx="5895528" cy="4616648"/>
          </a:xfrm>
          <a:prstGeom prst="rect">
            <a:avLst/>
          </a:prstGeom>
          <a:noFill/>
        </p:spPr>
        <p:txBody>
          <a:bodyPr wrap="square" rtlCol="0">
            <a:spAutoFit/>
          </a:bodyPr>
          <a:lstStyle/>
          <a:p>
            <a:r>
              <a:rPr lang="fr-FR" b="1" u="sng" dirty="0"/>
              <a:t>Pourquoi ne vérifie-t-on pas le non-changement de strate comme pour les panels producteurs?</a:t>
            </a:r>
          </a:p>
          <a:p>
            <a:endParaRPr lang="fr-FR" dirty="0"/>
          </a:p>
          <a:p>
            <a:pPr algn="just"/>
            <a:r>
              <a:rPr lang="fr-FR" sz="1600" dirty="0"/>
              <a:t>	La stratification actuelle des acheteurs est trop sensible car uniquement basée sur le montant total d’achat par an. Certains acheteurs seraient donc exclus à tort du panel.</a:t>
            </a:r>
          </a:p>
          <a:p>
            <a:pPr algn="just"/>
            <a:r>
              <a:rPr lang="fr-FR" sz="1600" dirty="0"/>
              <a:t> </a:t>
            </a:r>
          </a:p>
          <a:p>
            <a:pPr algn="just"/>
            <a:r>
              <a:rPr lang="fr-FR" sz="1600" dirty="0"/>
              <a:t>	</a:t>
            </a:r>
            <a:r>
              <a:rPr lang="fr-FR" sz="1600" u="sng" dirty="0"/>
              <a:t>Exemple</a:t>
            </a:r>
            <a:r>
              <a:rPr lang="fr-FR" sz="1600" dirty="0"/>
              <a:t>, un acheteur avec un montant total d’achat de 49 000 euros rentre dans la strate « très petit faiseur », si l’année suivante son montant total d’achat est de 50 100 euros, il passe cette fois-ci dans la strate « petit faiseur ». Donc, si on vérifiait le non-changement de strate comme pour les panels producteurs, cet acheteur serait exclu du panel alors qu’il n’a pas changé de typologie.</a:t>
            </a:r>
          </a:p>
          <a:p>
            <a:pPr algn="just"/>
            <a:endParaRPr lang="fr-FR" sz="1600" dirty="0"/>
          </a:p>
          <a:p>
            <a:pPr algn="just"/>
            <a:r>
              <a:rPr lang="fr-FR" sz="1600" dirty="0"/>
              <a:t>	</a:t>
            </a:r>
            <a:r>
              <a:rPr lang="fr-FR" sz="1600" u="sng" dirty="0"/>
              <a:t>Note</a:t>
            </a:r>
            <a:r>
              <a:rPr lang="fr-FR" sz="1600" dirty="0"/>
              <a:t> : un projet ANR en cours permettra de présenter une nouvelle stratification acheteurs plus robuste et plus uniquement basée sur les montants d’achats</a:t>
            </a:r>
          </a:p>
        </p:txBody>
      </p:sp>
    </p:spTree>
    <p:extLst>
      <p:ext uri="{BB962C8B-B14F-4D97-AF65-F5344CB8AC3E}">
        <p14:creationId xmlns:p14="http://schemas.microsoft.com/office/powerpoint/2010/main" val="41724547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e 8">
            <a:extLst>
              <a:ext uri="{FF2B5EF4-FFF2-40B4-BE49-F238E27FC236}">
                <a16:creationId xmlns:a16="http://schemas.microsoft.com/office/drawing/2014/main" id="{F7AD51B2-0CA1-6E68-0460-EC407335575C}"/>
              </a:ext>
            </a:extLst>
          </p:cNvPr>
          <p:cNvGrpSpPr/>
          <p:nvPr/>
        </p:nvGrpSpPr>
        <p:grpSpPr>
          <a:xfrm>
            <a:off x="444500" y="355600"/>
            <a:ext cx="6083300" cy="1092200"/>
            <a:chOff x="444500" y="355600"/>
            <a:chExt cx="6083300" cy="1092200"/>
          </a:xfrm>
          <a:solidFill>
            <a:schemeClr val="accent2">
              <a:lumMod val="20000"/>
              <a:lumOff val="80000"/>
            </a:schemeClr>
          </a:solidFill>
        </p:grpSpPr>
        <p:sp>
          <p:nvSpPr>
            <p:cNvPr id="2" name="Rectangle : coins arrondis 1">
              <a:extLst>
                <a:ext uri="{FF2B5EF4-FFF2-40B4-BE49-F238E27FC236}">
                  <a16:creationId xmlns:a16="http://schemas.microsoft.com/office/drawing/2014/main" id="{9F9A2563-5998-E2E7-92C3-E56F788FFC79}"/>
                </a:ext>
              </a:extLst>
            </p:cNvPr>
            <p:cNvSpPr/>
            <p:nvPr/>
          </p:nvSpPr>
          <p:spPr>
            <a:xfrm>
              <a:off x="444500" y="355600"/>
              <a:ext cx="6083300" cy="1092200"/>
            </a:xfrm>
            <a:prstGeom prst="roundRect">
              <a:avLst/>
            </a:prstGeom>
            <a:grp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accent1">
                      <a:lumMod val="50000"/>
                    </a:schemeClr>
                  </a:solidFill>
                </a:rPr>
                <a:t>Pourquoi des panels producteurs </a:t>
              </a:r>
            </a:p>
            <a:p>
              <a:pPr algn="ctr"/>
              <a:r>
                <a:rPr lang="fr-FR" dirty="0">
                  <a:solidFill>
                    <a:schemeClr val="accent1">
                      <a:lumMod val="50000"/>
                    </a:schemeClr>
                  </a:solidFill>
                </a:rPr>
                <a:t>et acheteurs ?</a:t>
              </a:r>
            </a:p>
          </p:txBody>
        </p:sp>
        <p:grpSp>
          <p:nvGrpSpPr>
            <p:cNvPr id="8" name="Groupe 7">
              <a:extLst>
                <a:ext uri="{FF2B5EF4-FFF2-40B4-BE49-F238E27FC236}">
                  <a16:creationId xmlns:a16="http://schemas.microsoft.com/office/drawing/2014/main" id="{57271CAC-4A83-094C-20E3-C1672EA0DFB6}"/>
                </a:ext>
              </a:extLst>
            </p:cNvPr>
            <p:cNvGrpSpPr/>
            <p:nvPr/>
          </p:nvGrpSpPr>
          <p:grpSpPr>
            <a:xfrm>
              <a:off x="609600" y="541700"/>
              <a:ext cx="720000" cy="720000"/>
              <a:chOff x="1701800" y="3265300"/>
              <a:chExt cx="810000" cy="810000"/>
            </a:xfrm>
            <a:grpFill/>
          </p:grpSpPr>
          <p:sp>
            <p:nvSpPr>
              <p:cNvPr id="6" name="Organigramme : Connecteur 5">
                <a:extLst>
                  <a:ext uri="{FF2B5EF4-FFF2-40B4-BE49-F238E27FC236}">
                    <a16:creationId xmlns:a16="http://schemas.microsoft.com/office/drawing/2014/main" id="{769C33DB-A97A-794F-2623-B3C2D760D17E}"/>
                  </a:ext>
                </a:extLst>
              </p:cNvPr>
              <p:cNvSpPr/>
              <p:nvPr/>
            </p:nvSpPr>
            <p:spPr>
              <a:xfrm>
                <a:off x="1701800" y="3265300"/>
                <a:ext cx="810000" cy="810000"/>
              </a:xfrm>
              <a:prstGeom prst="flowChartConnector">
                <a:avLst/>
              </a:prstGeom>
              <a:grp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pic>
            <p:nvPicPr>
              <p:cNvPr id="5" name="Graphique 4" descr="Point d’interrogation avec un remplissage uni">
                <a:extLst>
                  <a:ext uri="{FF2B5EF4-FFF2-40B4-BE49-F238E27FC236}">
                    <a16:creationId xmlns:a16="http://schemas.microsoft.com/office/drawing/2014/main" id="{645AAD09-5706-F424-8447-D76F7E40FF97}"/>
                  </a:ext>
                </a:extLst>
              </p:cNvPr>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a:off x="1878200" y="3441700"/>
                <a:ext cx="457200" cy="457200"/>
              </a:xfrm>
              <a:prstGeom prst="rect">
                <a:avLst/>
              </a:prstGeom>
            </p:spPr>
          </p:pic>
        </p:grpSp>
      </p:grpSp>
      <p:sp>
        <p:nvSpPr>
          <p:cNvPr id="3" name="ZoneTexte 2">
            <a:extLst>
              <a:ext uri="{FF2B5EF4-FFF2-40B4-BE49-F238E27FC236}">
                <a16:creationId xmlns:a16="http://schemas.microsoft.com/office/drawing/2014/main" id="{0D218345-C7C7-E610-8166-B1DA2F4BE2C2}"/>
              </a:ext>
            </a:extLst>
          </p:cNvPr>
          <p:cNvSpPr txBox="1"/>
          <p:nvPr/>
        </p:nvSpPr>
        <p:spPr>
          <a:xfrm>
            <a:off x="444500" y="2127240"/>
            <a:ext cx="6083300" cy="7294305"/>
          </a:xfrm>
          <a:prstGeom prst="rect">
            <a:avLst/>
          </a:prstGeom>
          <a:noFill/>
        </p:spPr>
        <p:txBody>
          <a:bodyPr wrap="square" rtlCol="0">
            <a:spAutoFit/>
          </a:bodyPr>
          <a:lstStyle/>
          <a:p>
            <a:r>
              <a:rPr lang="fr-FR" b="1" dirty="0"/>
              <a:t>Un panel engendre une stabilité d’activité.</a:t>
            </a:r>
          </a:p>
          <a:p>
            <a:endParaRPr lang="fr-FR" dirty="0"/>
          </a:p>
          <a:p>
            <a:endParaRPr lang="fr-FR" dirty="0"/>
          </a:p>
          <a:p>
            <a:r>
              <a:rPr lang="fr-FR" b="1" u="sng" dirty="0"/>
              <a:t>Comment ? </a:t>
            </a:r>
            <a:r>
              <a:rPr lang="fr-FR" b="1" dirty="0"/>
              <a:t>:</a:t>
            </a:r>
          </a:p>
          <a:p>
            <a:pPr algn="just"/>
            <a:r>
              <a:rPr lang="fr-FR" dirty="0"/>
              <a:t>	On garde uniquement les individus encore actifs et avec une même activité (façade et métier principal pour les producteurs) durant toute la période de référence.</a:t>
            </a:r>
          </a:p>
          <a:p>
            <a:endParaRPr lang="fr-FR" dirty="0"/>
          </a:p>
          <a:p>
            <a:endParaRPr lang="fr-FR" dirty="0"/>
          </a:p>
          <a:p>
            <a:r>
              <a:rPr lang="fr-FR" b="1" u="sng" dirty="0"/>
              <a:t>But ?</a:t>
            </a:r>
            <a:r>
              <a:rPr lang="fr-FR" b="1" dirty="0"/>
              <a:t> : </a:t>
            </a:r>
          </a:p>
          <a:p>
            <a:pPr algn="just"/>
            <a:r>
              <a:rPr lang="fr-FR" dirty="0">
                <a:solidFill>
                  <a:srgbClr val="FF0000"/>
                </a:solidFill>
              </a:rPr>
              <a:t>	</a:t>
            </a:r>
            <a:r>
              <a:rPr lang="fr-FR" dirty="0"/>
              <a:t>Observer l’évolution globale de l’activité d’un segment en terme de CA et de l’expliquer par les effets prix et volume. L’évaluation cherche donc à représenter </a:t>
            </a:r>
            <a:r>
              <a:rPr lang="fr-FR" b="1" dirty="0"/>
              <a:t>au mieux </a:t>
            </a:r>
            <a:r>
              <a:rPr lang="fr-FR" dirty="0"/>
              <a:t>l’évolution actuelle de l’activité des mêmes navires ou acheteurs du segment. </a:t>
            </a:r>
          </a:p>
          <a:p>
            <a:pPr algn="just"/>
            <a:r>
              <a:rPr lang="fr-FR" dirty="0"/>
              <a:t>	</a:t>
            </a:r>
          </a:p>
          <a:p>
            <a:pPr algn="just"/>
            <a:r>
              <a:rPr lang="fr-FR" dirty="0"/>
              <a:t>	Autrement dit, le panel vise uniquement à </a:t>
            </a:r>
            <a:r>
              <a:rPr lang="fr-FR" b="1" dirty="0"/>
              <a:t>observer les tendances d’un groupe de navires ou d’acheteurs identiques sur une même période.</a:t>
            </a:r>
            <a:r>
              <a:rPr lang="fr-FR" dirty="0"/>
              <a:t> </a:t>
            </a:r>
          </a:p>
          <a:p>
            <a:pPr algn="just"/>
            <a:endParaRPr lang="fr-FR" dirty="0"/>
          </a:p>
          <a:p>
            <a:pPr algn="just"/>
            <a:r>
              <a:rPr lang="fr-FR" dirty="0"/>
              <a:t>	Par ailleurs, les panels permettent de comparer les trajectoires de différents groupes (strates) de navires ou d’acheteurs sur une période. </a:t>
            </a:r>
            <a:r>
              <a:rPr lang="fr-FR" b="1" dirty="0"/>
              <a:t>Cela permet de savoir si une strate connait une évolution de son CA plus favorable ou défavorable qu’une autre strate </a:t>
            </a:r>
            <a:r>
              <a:rPr lang="fr-FR" dirty="0"/>
              <a:t>et d’en expliquer la raison (effet volume et/ou effet prix).</a:t>
            </a:r>
          </a:p>
        </p:txBody>
      </p:sp>
    </p:spTree>
    <p:extLst>
      <p:ext uri="{BB962C8B-B14F-4D97-AF65-F5344CB8AC3E}">
        <p14:creationId xmlns:p14="http://schemas.microsoft.com/office/powerpoint/2010/main" val="7314935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 coins arrondis 12">
            <a:extLst>
              <a:ext uri="{FF2B5EF4-FFF2-40B4-BE49-F238E27FC236}">
                <a16:creationId xmlns:a16="http://schemas.microsoft.com/office/drawing/2014/main" id="{82B046A7-555D-BEE4-7708-0326359B5AAF}"/>
              </a:ext>
            </a:extLst>
          </p:cNvPr>
          <p:cNvSpPr/>
          <p:nvPr/>
        </p:nvSpPr>
        <p:spPr>
          <a:xfrm>
            <a:off x="114300" y="2476500"/>
            <a:ext cx="6635750" cy="7378699"/>
          </a:xfrm>
          <a:prstGeom prst="roundRect">
            <a:avLst>
              <a:gd name="adj" fmla="val 12839"/>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9" name="Groupe 8">
            <a:extLst>
              <a:ext uri="{FF2B5EF4-FFF2-40B4-BE49-F238E27FC236}">
                <a16:creationId xmlns:a16="http://schemas.microsoft.com/office/drawing/2014/main" id="{F7AD51B2-0CA1-6E68-0460-EC407335575C}"/>
              </a:ext>
            </a:extLst>
          </p:cNvPr>
          <p:cNvGrpSpPr/>
          <p:nvPr/>
        </p:nvGrpSpPr>
        <p:grpSpPr>
          <a:xfrm>
            <a:off x="444500" y="355600"/>
            <a:ext cx="6083300" cy="1092200"/>
            <a:chOff x="444500" y="355600"/>
            <a:chExt cx="6083300" cy="1092200"/>
          </a:xfrm>
          <a:solidFill>
            <a:schemeClr val="accent2">
              <a:lumMod val="20000"/>
              <a:lumOff val="80000"/>
            </a:schemeClr>
          </a:solidFill>
        </p:grpSpPr>
        <p:sp>
          <p:nvSpPr>
            <p:cNvPr id="2" name="Rectangle : coins arrondis 1">
              <a:extLst>
                <a:ext uri="{FF2B5EF4-FFF2-40B4-BE49-F238E27FC236}">
                  <a16:creationId xmlns:a16="http://schemas.microsoft.com/office/drawing/2014/main" id="{9F9A2563-5998-E2E7-92C3-E56F788FFC79}"/>
                </a:ext>
              </a:extLst>
            </p:cNvPr>
            <p:cNvSpPr/>
            <p:nvPr/>
          </p:nvSpPr>
          <p:spPr>
            <a:xfrm>
              <a:off x="444500" y="355600"/>
              <a:ext cx="6083300" cy="1092200"/>
            </a:xfrm>
            <a:prstGeom prst="roundRect">
              <a:avLst/>
            </a:prstGeom>
            <a:grp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accent1">
                      <a:lumMod val="50000"/>
                    </a:schemeClr>
                  </a:solidFill>
                </a:rPr>
                <a:t>Comment est calculée la représentativité </a:t>
              </a:r>
            </a:p>
            <a:p>
              <a:pPr algn="ctr"/>
              <a:r>
                <a:rPr lang="fr-FR" dirty="0">
                  <a:solidFill>
                    <a:schemeClr val="accent1">
                      <a:lumMod val="50000"/>
                    </a:schemeClr>
                  </a:solidFill>
                </a:rPr>
                <a:t>des panels producteurs ?</a:t>
              </a:r>
            </a:p>
          </p:txBody>
        </p:sp>
        <p:grpSp>
          <p:nvGrpSpPr>
            <p:cNvPr id="8" name="Groupe 7">
              <a:extLst>
                <a:ext uri="{FF2B5EF4-FFF2-40B4-BE49-F238E27FC236}">
                  <a16:creationId xmlns:a16="http://schemas.microsoft.com/office/drawing/2014/main" id="{57271CAC-4A83-094C-20E3-C1672EA0DFB6}"/>
                </a:ext>
              </a:extLst>
            </p:cNvPr>
            <p:cNvGrpSpPr/>
            <p:nvPr/>
          </p:nvGrpSpPr>
          <p:grpSpPr>
            <a:xfrm>
              <a:off x="609600" y="541700"/>
              <a:ext cx="720000" cy="720000"/>
              <a:chOff x="1701800" y="3265300"/>
              <a:chExt cx="810000" cy="810000"/>
            </a:xfrm>
            <a:grpFill/>
          </p:grpSpPr>
          <p:sp>
            <p:nvSpPr>
              <p:cNvPr id="6" name="Organigramme : Connecteur 5">
                <a:extLst>
                  <a:ext uri="{FF2B5EF4-FFF2-40B4-BE49-F238E27FC236}">
                    <a16:creationId xmlns:a16="http://schemas.microsoft.com/office/drawing/2014/main" id="{769C33DB-A97A-794F-2623-B3C2D760D17E}"/>
                  </a:ext>
                </a:extLst>
              </p:cNvPr>
              <p:cNvSpPr/>
              <p:nvPr/>
            </p:nvSpPr>
            <p:spPr>
              <a:xfrm>
                <a:off x="1701800" y="3265300"/>
                <a:ext cx="810000" cy="810000"/>
              </a:xfrm>
              <a:prstGeom prst="flowChartConnector">
                <a:avLst/>
              </a:prstGeom>
              <a:grp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 name="Graphique 4" descr="Point d’interrogation avec un remplissage uni">
                <a:extLst>
                  <a:ext uri="{FF2B5EF4-FFF2-40B4-BE49-F238E27FC236}">
                    <a16:creationId xmlns:a16="http://schemas.microsoft.com/office/drawing/2014/main" id="{645AAD09-5706-F424-8447-D76F7E40FF97}"/>
                  </a:ext>
                </a:extLst>
              </p:cNvPr>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a:off x="1878200" y="3441700"/>
                <a:ext cx="457200" cy="457200"/>
              </a:xfrm>
              <a:prstGeom prst="rect">
                <a:avLst/>
              </a:prstGeom>
            </p:spPr>
          </p:pic>
        </p:grpSp>
      </p:grpSp>
      <p:sp>
        <p:nvSpPr>
          <p:cNvPr id="4" name="ZoneTexte 3">
            <a:extLst>
              <a:ext uri="{FF2B5EF4-FFF2-40B4-BE49-F238E27FC236}">
                <a16:creationId xmlns:a16="http://schemas.microsoft.com/office/drawing/2014/main" id="{E2C219D8-9369-6643-9CF6-6E6F7462D95F}"/>
              </a:ext>
            </a:extLst>
          </p:cNvPr>
          <p:cNvSpPr txBox="1"/>
          <p:nvPr/>
        </p:nvSpPr>
        <p:spPr>
          <a:xfrm>
            <a:off x="594950" y="1652731"/>
            <a:ext cx="5659800" cy="523220"/>
          </a:xfrm>
          <a:prstGeom prst="rect">
            <a:avLst/>
          </a:prstGeom>
          <a:noFill/>
        </p:spPr>
        <p:txBody>
          <a:bodyPr wrap="square" rtlCol="0">
            <a:spAutoFit/>
          </a:bodyPr>
          <a:lstStyle/>
          <a:p>
            <a:r>
              <a:rPr lang="fr-FR" sz="1400" dirty="0"/>
              <a:t>La représentativité des panels acheteurs est présente dans les pages 2 et 3 du volet producteurs </a:t>
            </a:r>
          </a:p>
        </p:txBody>
      </p:sp>
      <p:sp>
        <p:nvSpPr>
          <p:cNvPr id="10" name="ZoneTexte 9">
            <a:extLst>
              <a:ext uri="{FF2B5EF4-FFF2-40B4-BE49-F238E27FC236}">
                <a16:creationId xmlns:a16="http://schemas.microsoft.com/office/drawing/2014/main" id="{138947A7-E14D-0729-FD41-0EAF5ECADBF8}"/>
              </a:ext>
            </a:extLst>
          </p:cNvPr>
          <p:cNvSpPr txBox="1"/>
          <p:nvPr/>
        </p:nvSpPr>
        <p:spPr>
          <a:xfrm>
            <a:off x="556850" y="2719270"/>
            <a:ext cx="4313600" cy="338554"/>
          </a:xfrm>
          <a:prstGeom prst="rect">
            <a:avLst/>
          </a:prstGeom>
          <a:noFill/>
        </p:spPr>
        <p:txBody>
          <a:bodyPr wrap="square" rtlCol="0">
            <a:spAutoFit/>
          </a:bodyPr>
          <a:lstStyle/>
          <a:p>
            <a:r>
              <a:rPr lang="fr-FR" sz="1600" b="1" dirty="0"/>
              <a:t>Représentativité du nombre de bateaux :</a:t>
            </a:r>
          </a:p>
        </p:txBody>
      </p:sp>
      <p:sp>
        <p:nvSpPr>
          <p:cNvPr id="11" name="ZoneTexte 10">
            <a:extLst>
              <a:ext uri="{FF2B5EF4-FFF2-40B4-BE49-F238E27FC236}">
                <a16:creationId xmlns:a16="http://schemas.microsoft.com/office/drawing/2014/main" id="{BA5D01B8-3CEA-5154-A920-23B6F60F71AA}"/>
              </a:ext>
            </a:extLst>
          </p:cNvPr>
          <p:cNvSpPr txBox="1"/>
          <p:nvPr/>
        </p:nvSpPr>
        <p:spPr>
          <a:xfrm>
            <a:off x="540904" y="4887719"/>
            <a:ext cx="4313600" cy="338554"/>
          </a:xfrm>
          <a:prstGeom prst="rect">
            <a:avLst/>
          </a:prstGeom>
          <a:noFill/>
        </p:spPr>
        <p:txBody>
          <a:bodyPr wrap="square" rtlCol="0">
            <a:spAutoFit/>
          </a:bodyPr>
          <a:lstStyle/>
          <a:p>
            <a:r>
              <a:rPr lang="fr-FR" sz="1600" b="1" dirty="0"/>
              <a:t>Représentativité en valeur :</a:t>
            </a:r>
          </a:p>
        </p:txBody>
      </p:sp>
      <p:sp>
        <p:nvSpPr>
          <p:cNvPr id="12" name="ZoneTexte 11">
            <a:extLst>
              <a:ext uri="{FF2B5EF4-FFF2-40B4-BE49-F238E27FC236}">
                <a16:creationId xmlns:a16="http://schemas.microsoft.com/office/drawing/2014/main" id="{C1139B30-4823-BA6C-F9C9-1A2CF8638CF2}"/>
              </a:ext>
            </a:extLst>
          </p:cNvPr>
          <p:cNvSpPr txBox="1"/>
          <p:nvPr/>
        </p:nvSpPr>
        <p:spPr>
          <a:xfrm>
            <a:off x="546100" y="7195404"/>
            <a:ext cx="4313600" cy="338554"/>
          </a:xfrm>
          <a:prstGeom prst="rect">
            <a:avLst/>
          </a:prstGeom>
          <a:noFill/>
        </p:spPr>
        <p:txBody>
          <a:bodyPr wrap="square" rtlCol="0">
            <a:spAutoFit/>
          </a:bodyPr>
          <a:lstStyle/>
          <a:p>
            <a:r>
              <a:rPr lang="fr-FR" sz="1600" b="1" dirty="0"/>
              <a:t>Représentativité en volume :</a:t>
            </a:r>
          </a:p>
        </p:txBody>
      </p:sp>
      <p:sp>
        <p:nvSpPr>
          <p:cNvPr id="7" name="ZoneTexte 6">
            <a:extLst>
              <a:ext uri="{FF2B5EF4-FFF2-40B4-BE49-F238E27FC236}">
                <a16:creationId xmlns:a16="http://schemas.microsoft.com/office/drawing/2014/main" id="{AEE5BC1D-C7AE-9E73-29A6-75D5C236406D}"/>
              </a:ext>
            </a:extLst>
          </p:cNvPr>
          <p:cNvSpPr txBox="1"/>
          <p:nvPr/>
        </p:nvSpPr>
        <p:spPr>
          <a:xfrm>
            <a:off x="919521" y="2259590"/>
            <a:ext cx="3589700" cy="369332"/>
          </a:xfrm>
          <a:prstGeom prst="rect">
            <a:avLst/>
          </a:prstGeom>
          <a:solidFill>
            <a:schemeClr val="bg1"/>
          </a:solidFill>
        </p:spPr>
        <p:txBody>
          <a:bodyPr wrap="square" rtlCol="0">
            <a:spAutoFit/>
          </a:bodyPr>
          <a:lstStyle/>
          <a:p>
            <a:r>
              <a:rPr lang="fr-FR" b="1" dirty="0"/>
              <a:t>Méthode de calcul par segment :</a:t>
            </a:r>
          </a:p>
        </p:txBody>
      </p:sp>
      <p:sp>
        <p:nvSpPr>
          <p:cNvPr id="15" name="ZoneTexte 14">
            <a:extLst>
              <a:ext uri="{FF2B5EF4-FFF2-40B4-BE49-F238E27FC236}">
                <a16:creationId xmlns:a16="http://schemas.microsoft.com/office/drawing/2014/main" id="{756EE557-0DDD-9D4F-E000-8DB9ED708787}"/>
              </a:ext>
            </a:extLst>
          </p:cNvPr>
          <p:cNvSpPr txBox="1"/>
          <p:nvPr/>
        </p:nvSpPr>
        <p:spPr>
          <a:xfrm>
            <a:off x="114300" y="4155439"/>
            <a:ext cx="6629400" cy="707886"/>
          </a:xfrm>
          <a:prstGeom prst="rect">
            <a:avLst/>
          </a:prstGeom>
          <a:noFill/>
        </p:spPr>
        <p:txBody>
          <a:bodyPr wrap="square" rtlCol="0">
            <a:spAutoFit/>
          </a:bodyPr>
          <a:lstStyle/>
          <a:p>
            <a:pPr algn="just"/>
            <a:r>
              <a:rPr lang="fr-FR" sz="1400" dirty="0"/>
              <a:t>→ </a:t>
            </a:r>
            <a:r>
              <a:rPr lang="fr-FR" sz="1300" dirty="0"/>
              <a:t>La représentativité du nombre de bateaux dans le panel correspond au nombre de bateaux du panel, divisé par la moyenne du nombre total de bateaux dans le segment observé sur les années précédentes.</a:t>
            </a:r>
          </a:p>
        </p:txBody>
      </p:sp>
      <p:pic>
        <p:nvPicPr>
          <p:cNvPr id="21" name="Image 20">
            <a:extLst>
              <a:ext uri="{FF2B5EF4-FFF2-40B4-BE49-F238E27FC236}">
                <a16:creationId xmlns:a16="http://schemas.microsoft.com/office/drawing/2014/main" id="{C62F74B9-9D49-AEAA-07D6-22FDE9442D25}"/>
              </a:ext>
            </a:extLst>
          </p:cNvPr>
          <p:cNvPicPr>
            <a:picLocks noChangeAspect="1"/>
          </p:cNvPicPr>
          <p:nvPr/>
        </p:nvPicPr>
        <p:blipFill>
          <a:blip r:embed="rId4"/>
          <a:stretch>
            <a:fillRect/>
          </a:stretch>
        </p:blipFill>
        <p:spPr>
          <a:xfrm>
            <a:off x="3743507" y="3108159"/>
            <a:ext cx="236240" cy="213378"/>
          </a:xfrm>
          <a:prstGeom prst="rect">
            <a:avLst/>
          </a:prstGeom>
        </p:spPr>
      </p:pic>
      <p:pic>
        <p:nvPicPr>
          <p:cNvPr id="23" name="Image 22">
            <a:extLst>
              <a:ext uri="{FF2B5EF4-FFF2-40B4-BE49-F238E27FC236}">
                <a16:creationId xmlns:a16="http://schemas.microsoft.com/office/drawing/2014/main" id="{8320F22A-29B9-A7D7-F4E8-C7792E7C00F8}"/>
              </a:ext>
            </a:extLst>
          </p:cNvPr>
          <p:cNvPicPr>
            <a:picLocks noChangeAspect="1"/>
          </p:cNvPicPr>
          <p:nvPr/>
        </p:nvPicPr>
        <p:blipFill>
          <a:blip r:embed="rId5"/>
          <a:stretch>
            <a:fillRect/>
          </a:stretch>
        </p:blipFill>
        <p:spPr>
          <a:xfrm>
            <a:off x="3750310" y="3395502"/>
            <a:ext cx="562405" cy="253768"/>
          </a:xfrm>
          <a:prstGeom prst="rect">
            <a:avLst/>
          </a:prstGeom>
        </p:spPr>
      </p:pic>
      <p:pic>
        <p:nvPicPr>
          <p:cNvPr id="25" name="Image 24">
            <a:extLst>
              <a:ext uri="{FF2B5EF4-FFF2-40B4-BE49-F238E27FC236}">
                <a16:creationId xmlns:a16="http://schemas.microsoft.com/office/drawing/2014/main" id="{5EB8EC23-475A-4748-8CB5-52982294CE10}"/>
              </a:ext>
            </a:extLst>
          </p:cNvPr>
          <p:cNvPicPr>
            <a:picLocks noChangeAspect="1"/>
          </p:cNvPicPr>
          <p:nvPr/>
        </p:nvPicPr>
        <p:blipFill>
          <a:blip r:embed="rId6"/>
          <a:stretch>
            <a:fillRect/>
          </a:stretch>
        </p:blipFill>
        <p:spPr>
          <a:xfrm>
            <a:off x="3751028" y="3767866"/>
            <a:ext cx="281202" cy="246910"/>
          </a:xfrm>
          <a:prstGeom prst="rect">
            <a:avLst/>
          </a:prstGeom>
        </p:spPr>
      </p:pic>
      <p:sp>
        <p:nvSpPr>
          <p:cNvPr id="27" name="ZoneTexte 26">
            <a:extLst>
              <a:ext uri="{FF2B5EF4-FFF2-40B4-BE49-F238E27FC236}">
                <a16:creationId xmlns:a16="http://schemas.microsoft.com/office/drawing/2014/main" id="{A9A037F7-DEED-1B1B-6271-A0AD80030DC4}"/>
              </a:ext>
            </a:extLst>
          </p:cNvPr>
          <p:cNvSpPr txBox="1"/>
          <p:nvPr/>
        </p:nvSpPr>
        <p:spPr>
          <a:xfrm>
            <a:off x="4564318" y="3141857"/>
            <a:ext cx="2405682" cy="261610"/>
          </a:xfrm>
          <a:prstGeom prst="rect">
            <a:avLst/>
          </a:prstGeom>
          <a:noFill/>
        </p:spPr>
        <p:txBody>
          <a:bodyPr wrap="square" rtlCol="0">
            <a:spAutoFit/>
          </a:bodyPr>
          <a:lstStyle/>
          <a:p>
            <a:r>
              <a:rPr lang="fr-FR" sz="1100" i="1" dirty="0"/>
              <a:t>Nombre d’années de référence</a:t>
            </a:r>
          </a:p>
        </p:txBody>
      </p:sp>
      <p:sp>
        <p:nvSpPr>
          <p:cNvPr id="3" name="ZoneTexte 2">
            <a:extLst>
              <a:ext uri="{FF2B5EF4-FFF2-40B4-BE49-F238E27FC236}">
                <a16:creationId xmlns:a16="http://schemas.microsoft.com/office/drawing/2014/main" id="{52DD6DEF-FE45-24EA-1406-4B261DEAECDD}"/>
              </a:ext>
            </a:extLst>
          </p:cNvPr>
          <p:cNvSpPr txBox="1"/>
          <p:nvPr/>
        </p:nvSpPr>
        <p:spPr>
          <a:xfrm>
            <a:off x="4558764" y="3749546"/>
            <a:ext cx="2223026" cy="707886"/>
          </a:xfrm>
          <a:prstGeom prst="rect">
            <a:avLst/>
          </a:prstGeom>
          <a:noFill/>
        </p:spPr>
        <p:txBody>
          <a:bodyPr wrap="square" rtlCol="0">
            <a:spAutoFit/>
          </a:bodyPr>
          <a:lstStyle/>
          <a:p>
            <a:r>
              <a:rPr lang="fr-FR" sz="1100" i="1" dirty="0"/>
              <a:t>Nombre de navires dans le segment à l’année i </a:t>
            </a:r>
          </a:p>
          <a:p>
            <a:endParaRPr lang="fr-FR" dirty="0"/>
          </a:p>
        </p:txBody>
      </p:sp>
      <p:sp>
        <p:nvSpPr>
          <p:cNvPr id="14" name="ZoneTexte 13">
            <a:extLst>
              <a:ext uri="{FF2B5EF4-FFF2-40B4-BE49-F238E27FC236}">
                <a16:creationId xmlns:a16="http://schemas.microsoft.com/office/drawing/2014/main" id="{BF7C7E67-B871-5802-F6E6-99E718F72EE1}"/>
              </a:ext>
            </a:extLst>
          </p:cNvPr>
          <p:cNvSpPr txBox="1"/>
          <p:nvPr/>
        </p:nvSpPr>
        <p:spPr>
          <a:xfrm>
            <a:off x="4569807" y="3451686"/>
            <a:ext cx="2400193" cy="261610"/>
          </a:xfrm>
          <a:prstGeom prst="rect">
            <a:avLst/>
          </a:prstGeom>
          <a:noFill/>
        </p:spPr>
        <p:txBody>
          <a:bodyPr wrap="square" rtlCol="0">
            <a:spAutoFit/>
          </a:bodyPr>
          <a:lstStyle/>
          <a:p>
            <a:r>
              <a:rPr lang="fr-FR" sz="1100" i="1" dirty="0"/>
              <a:t>Nombre de navires dans le panel</a:t>
            </a:r>
          </a:p>
        </p:txBody>
      </p:sp>
      <p:pic>
        <p:nvPicPr>
          <p:cNvPr id="17" name="Image 16">
            <a:extLst>
              <a:ext uri="{FF2B5EF4-FFF2-40B4-BE49-F238E27FC236}">
                <a16:creationId xmlns:a16="http://schemas.microsoft.com/office/drawing/2014/main" id="{39FFF233-7A23-F0F3-6B67-FB1ABE8B0A43}"/>
              </a:ext>
            </a:extLst>
          </p:cNvPr>
          <p:cNvPicPr>
            <a:picLocks noChangeAspect="1"/>
          </p:cNvPicPr>
          <p:nvPr/>
        </p:nvPicPr>
        <p:blipFill>
          <a:blip r:embed="rId7"/>
          <a:stretch>
            <a:fillRect/>
          </a:stretch>
        </p:blipFill>
        <p:spPr>
          <a:xfrm>
            <a:off x="447299" y="3026448"/>
            <a:ext cx="2941575" cy="1158340"/>
          </a:xfrm>
          <a:prstGeom prst="rect">
            <a:avLst/>
          </a:prstGeom>
        </p:spPr>
      </p:pic>
      <p:pic>
        <p:nvPicPr>
          <p:cNvPr id="20" name="Image 19">
            <a:extLst>
              <a:ext uri="{FF2B5EF4-FFF2-40B4-BE49-F238E27FC236}">
                <a16:creationId xmlns:a16="http://schemas.microsoft.com/office/drawing/2014/main" id="{17477BAF-2806-F124-D700-486CDBFD72AD}"/>
              </a:ext>
            </a:extLst>
          </p:cNvPr>
          <p:cNvPicPr>
            <a:picLocks noChangeAspect="1"/>
          </p:cNvPicPr>
          <p:nvPr/>
        </p:nvPicPr>
        <p:blipFill>
          <a:blip r:embed="rId8"/>
          <a:stretch>
            <a:fillRect/>
          </a:stretch>
        </p:blipFill>
        <p:spPr>
          <a:xfrm>
            <a:off x="409097" y="5339198"/>
            <a:ext cx="2865368" cy="1082134"/>
          </a:xfrm>
          <a:prstGeom prst="rect">
            <a:avLst/>
          </a:prstGeom>
        </p:spPr>
      </p:pic>
      <p:pic>
        <p:nvPicPr>
          <p:cNvPr id="24" name="Image 23">
            <a:extLst>
              <a:ext uri="{FF2B5EF4-FFF2-40B4-BE49-F238E27FC236}">
                <a16:creationId xmlns:a16="http://schemas.microsoft.com/office/drawing/2014/main" id="{BC3CD380-8497-538F-46B8-8B68F9DCEE8D}"/>
              </a:ext>
            </a:extLst>
          </p:cNvPr>
          <p:cNvPicPr>
            <a:picLocks noChangeAspect="1"/>
          </p:cNvPicPr>
          <p:nvPr/>
        </p:nvPicPr>
        <p:blipFill>
          <a:blip r:embed="rId9"/>
          <a:stretch>
            <a:fillRect/>
          </a:stretch>
        </p:blipFill>
        <p:spPr>
          <a:xfrm>
            <a:off x="428253" y="7563569"/>
            <a:ext cx="2827265" cy="1074513"/>
          </a:xfrm>
          <a:prstGeom prst="rect">
            <a:avLst/>
          </a:prstGeom>
        </p:spPr>
      </p:pic>
      <p:pic>
        <p:nvPicPr>
          <p:cNvPr id="29" name="Image 28">
            <a:extLst>
              <a:ext uri="{FF2B5EF4-FFF2-40B4-BE49-F238E27FC236}">
                <a16:creationId xmlns:a16="http://schemas.microsoft.com/office/drawing/2014/main" id="{88DD7E5C-4C26-6DCD-70D9-99896C648D90}"/>
              </a:ext>
            </a:extLst>
          </p:cNvPr>
          <p:cNvPicPr>
            <a:picLocks noChangeAspect="1"/>
          </p:cNvPicPr>
          <p:nvPr/>
        </p:nvPicPr>
        <p:blipFill>
          <a:blip r:embed="rId10"/>
          <a:stretch>
            <a:fillRect/>
          </a:stretch>
        </p:blipFill>
        <p:spPr>
          <a:xfrm>
            <a:off x="3699271" y="5488449"/>
            <a:ext cx="926672" cy="280440"/>
          </a:xfrm>
          <a:prstGeom prst="rect">
            <a:avLst/>
          </a:prstGeom>
        </p:spPr>
      </p:pic>
      <p:pic>
        <p:nvPicPr>
          <p:cNvPr id="31" name="Image 30">
            <a:extLst>
              <a:ext uri="{FF2B5EF4-FFF2-40B4-BE49-F238E27FC236}">
                <a16:creationId xmlns:a16="http://schemas.microsoft.com/office/drawing/2014/main" id="{912B5DA6-9126-2C04-32D9-D6BDDC2B62C8}"/>
              </a:ext>
            </a:extLst>
          </p:cNvPr>
          <p:cNvPicPr>
            <a:picLocks noChangeAspect="1"/>
          </p:cNvPicPr>
          <p:nvPr/>
        </p:nvPicPr>
        <p:blipFill>
          <a:blip r:embed="rId11"/>
          <a:stretch>
            <a:fillRect/>
          </a:stretch>
        </p:blipFill>
        <p:spPr>
          <a:xfrm>
            <a:off x="3752364" y="5835678"/>
            <a:ext cx="670618" cy="249958"/>
          </a:xfrm>
          <a:prstGeom prst="rect">
            <a:avLst/>
          </a:prstGeom>
        </p:spPr>
      </p:pic>
      <p:pic>
        <p:nvPicPr>
          <p:cNvPr id="33" name="Image 32">
            <a:extLst>
              <a:ext uri="{FF2B5EF4-FFF2-40B4-BE49-F238E27FC236}">
                <a16:creationId xmlns:a16="http://schemas.microsoft.com/office/drawing/2014/main" id="{F034976D-56AF-9A89-E0A3-D3CD158EE563}"/>
              </a:ext>
            </a:extLst>
          </p:cNvPr>
          <p:cNvPicPr>
            <a:picLocks noChangeAspect="1"/>
          </p:cNvPicPr>
          <p:nvPr/>
        </p:nvPicPr>
        <p:blipFill>
          <a:blip r:embed="rId12"/>
          <a:stretch>
            <a:fillRect/>
          </a:stretch>
        </p:blipFill>
        <p:spPr>
          <a:xfrm>
            <a:off x="3693183" y="7748017"/>
            <a:ext cx="920576" cy="274344"/>
          </a:xfrm>
          <a:prstGeom prst="rect">
            <a:avLst/>
          </a:prstGeom>
        </p:spPr>
      </p:pic>
      <p:pic>
        <p:nvPicPr>
          <p:cNvPr id="35" name="Image 34">
            <a:extLst>
              <a:ext uri="{FF2B5EF4-FFF2-40B4-BE49-F238E27FC236}">
                <a16:creationId xmlns:a16="http://schemas.microsoft.com/office/drawing/2014/main" id="{6349A754-9654-2D08-5A94-F83D405E6BFA}"/>
              </a:ext>
            </a:extLst>
          </p:cNvPr>
          <p:cNvPicPr>
            <a:picLocks noChangeAspect="1"/>
          </p:cNvPicPr>
          <p:nvPr/>
        </p:nvPicPr>
        <p:blipFill>
          <a:blip r:embed="rId13"/>
          <a:stretch>
            <a:fillRect/>
          </a:stretch>
        </p:blipFill>
        <p:spPr>
          <a:xfrm>
            <a:off x="3735842" y="8153177"/>
            <a:ext cx="682811" cy="256054"/>
          </a:xfrm>
          <a:prstGeom prst="rect">
            <a:avLst/>
          </a:prstGeom>
        </p:spPr>
      </p:pic>
      <p:pic>
        <p:nvPicPr>
          <p:cNvPr id="36" name="Image 35">
            <a:extLst>
              <a:ext uri="{FF2B5EF4-FFF2-40B4-BE49-F238E27FC236}">
                <a16:creationId xmlns:a16="http://schemas.microsoft.com/office/drawing/2014/main" id="{FC528620-58D8-8BAB-8117-2EDA3E37AFA2}"/>
              </a:ext>
            </a:extLst>
          </p:cNvPr>
          <p:cNvPicPr>
            <a:picLocks noChangeAspect="1"/>
          </p:cNvPicPr>
          <p:nvPr/>
        </p:nvPicPr>
        <p:blipFill>
          <a:blip r:embed="rId4"/>
          <a:stretch>
            <a:fillRect/>
          </a:stretch>
        </p:blipFill>
        <p:spPr>
          <a:xfrm>
            <a:off x="3748859" y="5127155"/>
            <a:ext cx="236240" cy="213378"/>
          </a:xfrm>
          <a:prstGeom prst="rect">
            <a:avLst/>
          </a:prstGeom>
        </p:spPr>
      </p:pic>
      <p:pic>
        <p:nvPicPr>
          <p:cNvPr id="37" name="Image 36">
            <a:extLst>
              <a:ext uri="{FF2B5EF4-FFF2-40B4-BE49-F238E27FC236}">
                <a16:creationId xmlns:a16="http://schemas.microsoft.com/office/drawing/2014/main" id="{26673D70-7E61-9FAE-E49A-722942491886}"/>
              </a:ext>
            </a:extLst>
          </p:cNvPr>
          <p:cNvPicPr>
            <a:picLocks noChangeAspect="1"/>
          </p:cNvPicPr>
          <p:nvPr/>
        </p:nvPicPr>
        <p:blipFill>
          <a:blip r:embed="rId4"/>
          <a:stretch>
            <a:fillRect/>
          </a:stretch>
        </p:blipFill>
        <p:spPr>
          <a:xfrm>
            <a:off x="3748006" y="7406715"/>
            <a:ext cx="236240" cy="213378"/>
          </a:xfrm>
          <a:prstGeom prst="rect">
            <a:avLst/>
          </a:prstGeom>
        </p:spPr>
      </p:pic>
      <p:sp>
        <p:nvSpPr>
          <p:cNvPr id="40" name="ZoneTexte 39">
            <a:extLst>
              <a:ext uri="{FF2B5EF4-FFF2-40B4-BE49-F238E27FC236}">
                <a16:creationId xmlns:a16="http://schemas.microsoft.com/office/drawing/2014/main" id="{87D18936-C601-7D72-6763-51517EF45ED6}"/>
              </a:ext>
            </a:extLst>
          </p:cNvPr>
          <p:cNvSpPr txBox="1"/>
          <p:nvPr/>
        </p:nvSpPr>
        <p:spPr>
          <a:xfrm>
            <a:off x="4613094" y="5125269"/>
            <a:ext cx="2405682" cy="261610"/>
          </a:xfrm>
          <a:prstGeom prst="rect">
            <a:avLst/>
          </a:prstGeom>
          <a:noFill/>
        </p:spPr>
        <p:txBody>
          <a:bodyPr wrap="square" rtlCol="0">
            <a:spAutoFit/>
          </a:bodyPr>
          <a:lstStyle/>
          <a:p>
            <a:r>
              <a:rPr lang="fr-FR" sz="1100" i="1" dirty="0"/>
              <a:t>Nombre d’années de référence</a:t>
            </a:r>
          </a:p>
        </p:txBody>
      </p:sp>
      <p:sp>
        <p:nvSpPr>
          <p:cNvPr id="42" name="ZoneTexte 41">
            <a:extLst>
              <a:ext uri="{FF2B5EF4-FFF2-40B4-BE49-F238E27FC236}">
                <a16:creationId xmlns:a16="http://schemas.microsoft.com/office/drawing/2014/main" id="{C8C0D047-4CC3-FB90-85FA-2143C10014EA}"/>
              </a:ext>
            </a:extLst>
          </p:cNvPr>
          <p:cNvSpPr txBox="1"/>
          <p:nvPr/>
        </p:nvSpPr>
        <p:spPr>
          <a:xfrm>
            <a:off x="4569807" y="5472014"/>
            <a:ext cx="2223026" cy="430887"/>
          </a:xfrm>
          <a:prstGeom prst="rect">
            <a:avLst/>
          </a:prstGeom>
          <a:noFill/>
        </p:spPr>
        <p:txBody>
          <a:bodyPr wrap="square" rtlCol="0">
            <a:spAutoFit/>
          </a:bodyPr>
          <a:lstStyle/>
          <a:p>
            <a:r>
              <a:rPr lang="fr-FR" sz="1100" i="1" dirty="0"/>
              <a:t>Totale des ventes en valeur du panel</a:t>
            </a:r>
          </a:p>
        </p:txBody>
      </p:sp>
      <p:sp>
        <p:nvSpPr>
          <p:cNvPr id="43" name="ZoneTexte 42">
            <a:extLst>
              <a:ext uri="{FF2B5EF4-FFF2-40B4-BE49-F238E27FC236}">
                <a16:creationId xmlns:a16="http://schemas.microsoft.com/office/drawing/2014/main" id="{0020BD31-ABEF-E4CF-00DB-9565B36383D1}"/>
              </a:ext>
            </a:extLst>
          </p:cNvPr>
          <p:cNvSpPr txBox="1"/>
          <p:nvPr/>
        </p:nvSpPr>
        <p:spPr>
          <a:xfrm>
            <a:off x="4583576" y="5818730"/>
            <a:ext cx="2223026" cy="430887"/>
          </a:xfrm>
          <a:prstGeom prst="rect">
            <a:avLst/>
          </a:prstGeom>
          <a:noFill/>
        </p:spPr>
        <p:txBody>
          <a:bodyPr wrap="square" rtlCol="0">
            <a:spAutoFit/>
          </a:bodyPr>
          <a:lstStyle/>
          <a:p>
            <a:r>
              <a:rPr lang="fr-FR" sz="1100" i="1" dirty="0"/>
              <a:t>Total des ventes en valeur dans le segment à l’année i</a:t>
            </a:r>
          </a:p>
        </p:txBody>
      </p:sp>
      <p:sp>
        <p:nvSpPr>
          <p:cNvPr id="44" name="ZoneTexte 43">
            <a:extLst>
              <a:ext uri="{FF2B5EF4-FFF2-40B4-BE49-F238E27FC236}">
                <a16:creationId xmlns:a16="http://schemas.microsoft.com/office/drawing/2014/main" id="{EF6E4D5F-7A36-32A8-680A-019FDE167B44}"/>
              </a:ext>
            </a:extLst>
          </p:cNvPr>
          <p:cNvSpPr txBox="1"/>
          <p:nvPr/>
        </p:nvSpPr>
        <p:spPr>
          <a:xfrm>
            <a:off x="4583576" y="7385517"/>
            <a:ext cx="2405682" cy="261610"/>
          </a:xfrm>
          <a:prstGeom prst="rect">
            <a:avLst/>
          </a:prstGeom>
          <a:noFill/>
        </p:spPr>
        <p:txBody>
          <a:bodyPr wrap="square" rtlCol="0">
            <a:spAutoFit/>
          </a:bodyPr>
          <a:lstStyle/>
          <a:p>
            <a:r>
              <a:rPr lang="fr-FR" sz="1100" i="1" dirty="0"/>
              <a:t>Nombre d’années de référence</a:t>
            </a:r>
          </a:p>
        </p:txBody>
      </p:sp>
      <p:sp>
        <p:nvSpPr>
          <p:cNvPr id="45" name="ZoneTexte 44">
            <a:extLst>
              <a:ext uri="{FF2B5EF4-FFF2-40B4-BE49-F238E27FC236}">
                <a16:creationId xmlns:a16="http://schemas.microsoft.com/office/drawing/2014/main" id="{FA5A8186-36BC-6ABA-D893-4D38AFBD2FB0}"/>
              </a:ext>
            </a:extLst>
          </p:cNvPr>
          <p:cNvSpPr txBox="1"/>
          <p:nvPr/>
        </p:nvSpPr>
        <p:spPr>
          <a:xfrm>
            <a:off x="4583576" y="7716873"/>
            <a:ext cx="1931523" cy="430887"/>
          </a:xfrm>
          <a:prstGeom prst="rect">
            <a:avLst/>
          </a:prstGeom>
          <a:noFill/>
        </p:spPr>
        <p:txBody>
          <a:bodyPr wrap="square" rtlCol="0">
            <a:spAutoFit/>
          </a:bodyPr>
          <a:lstStyle/>
          <a:p>
            <a:r>
              <a:rPr lang="fr-FR" sz="1100" i="1" dirty="0"/>
              <a:t>Totale des ventes en volume du panel</a:t>
            </a:r>
          </a:p>
        </p:txBody>
      </p:sp>
      <p:sp>
        <p:nvSpPr>
          <p:cNvPr id="47" name="ZoneTexte 46">
            <a:extLst>
              <a:ext uri="{FF2B5EF4-FFF2-40B4-BE49-F238E27FC236}">
                <a16:creationId xmlns:a16="http://schemas.microsoft.com/office/drawing/2014/main" id="{496CEBD9-5344-0F06-D1EC-293CFD32F94E}"/>
              </a:ext>
            </a:extLst>
          </p:cNvPr>
          <p:cNvSpPr txBox="1"/>
          <p:nvPr/>
        </p:nvSpPr>
        <p:spPr>
          <a:xfrm>
            <a:off x="4583576" y="8185692"/>
            <a:ext cx="2099981" cy="430887"/>
          </a:xfrm>
          <a:prstGeom prst="rect">
            <a:avLst/>
          </a:prstGeom>
          <a:noFill/>
        </p:spPr>
        <p:txBody>
          <a:bodyPr wrap="square" rtlCol="0">
            <a:spAutoFit/>
          </a:bodyPr>
          <a:lstStyle/>
          <a:p>
            <a:r>
              <a:rPr lang="fr-FR" sz="1100" i="1" dirty="0"/>
              <a:t>Total des ventes en volume dans le segment à l’année i</a:t>
            </a:r>
          </a:p>
        </p:txBody>
      </p:sp>
      <p:sp>
        <p:nvSpPr>
          <p:cNvPr id="48" name="ZoneTexte 47">
            <a:extLst>
              <a:ext uri="{FF2B5EF4-FFF2-40B4-BE49-F238E27FC236}">
                <a16:creationId xmlns:a16="http://schemas.microsoft.com/office/drawing/2014/main" id="{73A823BE-5498-87B9-B9FE-487FB99091A9}"/>
              </a:ext>
            </a:extLst>
          </p:cNvPr>
          <p:cNvSpPr txBox="1"/>
          <p:nvPr/>
        </p:nvSpPr>
        <p:spPr>
          <a:xfrm>
            <a:off x="152390" y="6364249"/>
            <a:ext cx="6629400" cy="1107996"/>
          </a:xfrm>
          <a:prstGeom prst="rect">
            <a:avLst/>
          </a:prstGeom>
          <a:noFill/>
        </p:spPr>
        <p:txBody>
          <a:bodyPr wrap="square" rtlCol="0">
            <a:spAutoFit/>
          </a:bodyPr>
          <a:lstStyle/>
          <a:p>
            <a:pPr algn="just"/>
            <a:r>
              <a:rPr lang="fr-FR" sz="1300" dirty="0"/>
              <a:t>→ </a:t>
            </a:r>
            <a:r>
              <a:rPr lang="fr-FR" sz="1300" kern="100" dirty="0">
                <a:effectLst/>
                <a:latin typeface="Aptos" panose="020B0004020202020204" pitchFamily="34" charset="0"/>
                <a:ea typeface="Aptos" panose="020B0004020202020204" pitchFamily="34" charset="0"/>
                <a:cs typeface="Times New Roman" panose="02020603050405020304" pitchFamily="18" charset="0"/>
              </a:rPr>
              <a:t>La représentativité en valeur dans le panel correspond à la valeur totale des ventes réalisées par le panel, divisée par la moyenne de la valeur totale des ventes dans le segment observé sur les années précédentes (donc les ventes des bateaux du panel ou non).</a:t>
            </a:r>
          </a:p>
          <a:p>
            <a:endParaRPr lang="fr-FR" sz="1400" dirty="0"/>
          </a:p>
        </p:txBody>
      </p:sp>
      <p:sp>
        <p:nvSpPr>
          <p:cNvPr id="49" name="ZoneTexte 48">
            <a:extLst>
              <a:ext uri="{FF2B5EF4-FFF2-40B4-BE49-F238E27FC236}">
                <a16:creationId xmlns:a16="http://schemas.microsoft.com/office/drawing/2014/main" id="{3EB5D341-56CE-576D-3FA9-8903F7DD0C50}"/>
              </a:ext>
            </a:extLst>
          </p:cNvPr>
          <p:cNvSpPr txBox="1"/>
          <p:nvPr/>
        </p:nvSpPr>
        <p:spPr>
          <a:xfrm>
            <a:off x="152390" y="8578147"/>
            <a:ext cx="6629400" cy="923330"/>
          </a:xfrm>
          <a:prstGeom prst="rect">
            <a:avLst/>
          </a:prstGeom>
          <a:noFill/>
        </p:spPr>
        <p:txBody>
          <a:bodyPr wrap="square" rtlCol="0">
            <a:spAutoFit/>
          </a:bodyPr>
          <a:lstStyle/>
          <a:p>
            <a:pPr algn="just"/>
            <a:r>
              <a:rPr lang="fr-FR" sz="1400" dirty="0"/>
              <a:t>→  </a:t>
            </a:r>
            <a:r>
              <a:rPr lang="fr-FR" sz="1300" kern="100" dirty="0">
                <a:effectLst/>
                <a:latin typeface="Aptos" panose="020B0004020202020204" pitchFamily="34" charset="0"/>
                <a:ea typeface="Aptos" panose="020B0004020202020204" pitchFamily="34" charset="0"/>
                <a:cs typeface="Times New Roman" panose="02020603050405020304" pitchFamily="18" charset="0"/>
              </a:rPr>
              <a:t>La représentativité en volume dans le panel correspond </a:t>
            </a:r>
            <a:r>
              <a:rPr lang="fr-FR" sz="1300" kern="100" dirty="0">
                <a:latin typeface="Aptos" panose="020B0004020202020204" pitchFamily="34" charset="0"/>
                <a:ea typeface="Aptos" panose="020B0004020202020204" pitchFamily="34" charset="0"/>
                <a:cs typeface="Times New Roman" panose="02020603050405020304" pitchFamily="18" charset="0"/>
              </a:rPr>
              <a:t>au volume </a:t>
            </a:r>
            <a:r>
              <a:rPr lang="fr-FR" sz="1300" kern="100" dirty="0">
                <a:effectLst/>
                <a:latin typeface="Aptos" panose="020B0004020202020204" pitchFamily="34" charset="0"/>
                <a:ea typeface="Aptos" panose="020B0004020202020204" pitchFamily="34" charset="0"/>
                <a:cs typeface="Times New Roman" panose="02020603050405020304" pitchFamily="18" charset="0"/>
              </a:rPr>
              <a:t>total des ventes réalisées par le panel, divisée par la moyenne du volume total des ventes dans le segment observé sur les années précédentes (donc les ventes des bateaux du panel ou non).</a:t>
            </a:r>
          </a:p>
          <a:p>
            <a:endParaRPr lang="fr-FR" sz="1400" dirty="0"/>
          </a:p>
        </p:txBody>
      </p:sp>
    </p:spTree>
    <p:extLst>
      <p:ext uri="{BB962C8B-B14F-4D97-AF65-F5344CB8AC3E}">
        <p14:creationId xmlns:p14="http://schemas.microsoft.com/office/powerpoint/2010/main" val="4222347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 coins arrondis 2">
            <a:extLst>
              <a:ext uri="{FF2B5EF4-FFF2-40B4-BE49-F238E27FC236}">
                <a16:creationId xmlns:a16="http://schemas.microsoft.com/office/drawing/2014/main" id="{4406CE7B-D095-DDB5-FE38-C29D6F03D71F}"/>
              </a:ext>
            </a:extLst>
          </p:cNvPr>
          <p:cNvSpPr/>
          <p:nvPr/>
        </p:nvSpPr>
        <p:spPr>
          <a:xfrm>
            <a:off x="387350" y="365472"/>
            <a:ext cx="6083300" cy="4412734"/>
          </a:xfrm>
          <a:prstGeom prst="roundRect">
            <a:avLst/>
          </a:prstGeom>
          <a:solidFill>
            <a:schemeClr val="tx2">
              <a:lumMod val="10000"/>
              <a:lumOff val="9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4000" dirty="0">
              <a:solidFill>
                <a:schemeClr val="accent1">
                  <a:lumMod val="50000"/>
                </a:schemeClr>
              </a:solidFill>
            </a:endParaRPr>
          </a:p>
        </p:txBody>
      </p:sp>
      <p:sp>
        <p:nvSpPr>
          <p:cNvPr id="4" name="ZoneTexte 3">
            <a:extLst>
              <a:ext uri="{FF2B5EF4-FFF2-40B4-BE49-F238E27FC236}">
                <a16:creationId xmlns:a16="http://schemas.microsoft.com/office/drawing/2014/main" id="{43176DCC-6A6A-19CB-046D-201B352C1C09}"/>
              </a:ext>
            </a:extLst>
          </p:cNvPr>
          <p:cNvSpPr txBox="1"/>
          <p:nvPr/>
        </p:nvSpPr>
        <p:spPr>
          <a:xfrm>
            <a:off x="387350" y="1314962"/>
            <a:ext cx="6229350" cy="369332"/>
          </a:xfrm>
          <a:prstGeom prst="rect">
            <a:avLst/>
          </a:prstGeom>
          <a:noFill/>
        </p:spPr>
        <p:txBody>
          <a:bodyPr wrap="square" rtlCol="0">
            <a:spAutoFit/>
          </a:bodyPr>
          <a:lstStyle/>
          <a:p>
            <a:pPr algn="ctr"/>
            <a:r>
              <a:rPr lang="fr-FR" dirty="0"/>
              <a:t>- </a:t>
            </a:r>
            <a:r>
              <a:rPr lang="fr-FR" dirty="0">
                <a:solidFill>
                  <a:schemeClr val="accent1">
                    <a:lumMod val="50000"/>
                  </a:schemeClr>
                </a:solidFill>
              </a:rPr>
              <a:t>Comment lire les indices ?</a:t>
            </a:r>
            <a:r>
              <a:rPr lang="fr-FR" dirty="0"/>
              <a:t>       …………………......... P.4</a:t>
            </a:r>
          </a:p>
        </p:txBody>
      </p:sp>
      <p:sp>
        <p:nvSpPr>
          <p:cNvPr id="11" name="Rectangle : coins arrondis 10">
            <a:extLst>
              <a:ext uri="{FF2B5EF4-FFF2-40B4-BE49-F238E27FC236}">
                <a16:creationId xmlns:a16="http://schemas.microsoft.com/office/drawing/2014/main" id="{720554E8-CD04-551D-1F03-0F579E06B976}"/>
              </a:ext>
            </a:extLst>
          </p:cNvPr>
          <p:cNvSpPr/>
          <p:nvPr/>
        </p:nvSpPr>
        <p:spPr>
          <a:xfrm>
            <a:off x="387350" y="5127794"/>
            <a:ext cx="6083300" cy="4412734"/>
          </a:xfrm>
          <a:prstGeom prst="roundRect">
            <a:avLst/>
          </a:prstGeom>
          <a:solidFill>
            <a:schemeClr val="accent6">
              <a:lumMod val="20000"/>
              <a:lumOff val="80000"/>
            </a:schemeClr>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4000" dirty="0">
              <a:solidFill>
                <a:schemeClr val="accent1">
                  <a:lumMod val="50000"/>
                </a:schemeClr>
              </a:solidFill>
            </a:endParaRPr>
          </a:p>
        </p:txBody>
      </p:sp>
      <p:sp>
        <p:nvSpPr>
          <p:cNvPr id="12" name="ZoneTexte 11">
            <a:extLst>
              <a:ext uri="{FF2B5EF4-FFF2-40B4-BE49-F238E27FC236}">
                <a16:creationId xmlns:a16="http://schemas.microsoft.com/office/drawing/2014/main" id="{D1B208DD-F836-D121-C093-3CC7805B8972}"/>
              </a:ext>
            </a:extLst>
          </p:cNvPr>
          <p:cNvSpPr txBox="1"/>
          <p:nvPr/>
        </p:nvSpPr>
        <p:spPr>
          <a:xfrm>
            <a:off x="411408" y="6204625"/>
            <a:ext cx="6059242" cy="646331"/>
          </a:xfrm>
          <a:prstGeom prst="rect">
            <a:avLst/>
          </a:prstGeom>
          <a:noFill/>
        </p:spPr>
        <p:txBody>
          <a:bodyPr wrap="square" rtlCol="0">
            <a:spAutoFit/>
          </a:bodyPr>
          <a:lstStyle/>
          <a:p>
            <a:pPr marL="360363"/>
            <a:r>
              <a:rPr lang="fr-FR" dirty="0"/>
              <a:t>- </a:t>
            </a:r>
            <a:r>
              <a:rPr lang="fr-FR" dirty="0">
                <a:solidFill>
                  <a:schemeClr val="accent1">
                    <a:lumMod val="50000"/>
                  </a:schemeClr>
                </a:solidFill>
              </a:rPr>
              <a:t>L’intérêt des indices par rapport au prix moyen / quantité moyenne ?  ……………………………………….. P.5</a:t>
            </a:r>
          </a:p>
        </p:txBody>
      </p:sp>
      <p:sp>
        <p:nvSpPr>
          <p:cNvPr id="13" name="ZoneTexte 12">
            <a:extLst>
              <a:ext uri="{FF2B5EF4-FFF2-40B4-BE49-F238E27FC236}">
                <a16:creationId xmlns:a16="http://schemas.microsoft.com/office/drawing/2014/main" id="{C604FF82-D5D5-AC60-162F-559139FC7827}"/>
              </a:ext>
            </a:extLst>
          </p:cNvPr>
          <p:cNvSpPr txBox="1"/>
          <p:nvPr/>
        </p:nvSpPr>
        <p:spPr>
          <a:xfrm>
            <a:off x="766400" y="7427101"/>
            <a:ext cx="5850300" cy="646331"/>
          </a:xfrm>
          <a:prstGeom prst="rect">
            <a:avLst/>
          </a:prstGeom>
          <a:noFill/>
        </p:spPr>
        <p:txBody>
          <a:bodyPr wrap="square" rtlCol="0">
            <a:spAutoFit/>
          </a:bodyPr>
          <a:lstStyle/>
          <a:p>
            <a:r>
              <a:rPr lang="fr-FR" dirty="0"/>
              <a:t>- </a:t>
            </a:r>
            <a:r>
              <a:rPr lang="fr-FR" dirty="0">
                <a:solidFill>
                  <a:schemeClr val="accent1">
                    <a:lumMod val="50000"/>
                  </a:schemeClr>
                </a:solidFill>
              </a:rPr>
              <a:t>Les indices de prix prennent-ils en compte</a:t>
            </a:r>
          </a:p>
          <a:p>
            <a:r>
              <a:rPr lang="fr-FR" dirty="0">
                <a:solidFill>
                  <a:schemeClr val="accent1">
                    <a:lumMod val="50000"/>
                  </a:schemeClr>
                </a:solidFill>
              </a:rPr>
              <a:t> l’inflation ?  …………………………………………………… P.7</a:t>
            </a:r>
          </a:p>
        </p:txBody>
      </p:sp>
      <p:sp>
        <p:nvSpPr>
          <p:cNvPr id="14" name="ZoneTexte 13">
            <a:extLst>
              <a:ext uri="{FF2B5EF4-FFF2-40B4-BE49-F238E27FC236}">
                <a16:creationId xmlns:a16="http://schemas.microsoft.com/office/drawing/2014/main" id="{D4143669-C514-C06E-9FBC-9B233305CD29}"/>
              </a:ext>
            </a:extLst>
          </p:cNvPr>
          <p:cNvSpPr txBox="1"/>
          <p:nvPr/>
        </p:nvSpPr>
        <p:spPr>
          <a:xfrm>
            <a:off x="749300" y="8046004"/>
            <a:ext cx="5721350" cy="646331"/>
          </a:xfrm>
          <a:prstGeom prst="rect">
            <a:avLst/>
          </a:prstGeom>
          <a:noFill/>
        </p:spPr>
        <p:txBody>
          <a:bodyPr wrap="square" rtlCol="0">
            <a:spAutoFit/>
          </a:bodyPr>
          <a:lstStyle/>
          <a:p>
            <a:r>
              <a:rPr lang="fr-FR" sz="1800" dirty="0">
                <a:solidFill>
                  <a:schemeClr val="accent1">
                    <a:lumMod val="50000"/>
                  </a:schemeClr>
                </a:solidFill>
              </a:rPr>
              <a:t>- Comment la période de référence influe</a:t>
            </a:r>
          </a:p>
          <a:p>
            <a:r>
              <a:rPr lang="fr-FR" sz="1800" dirty="0">
                <a:solidFill>
                  <a:schemeClr val="accent1">
                    <a:lumMod val="50000"/>
                  </a:schemeClr>
                </a:solidFill>
              </a:rPr>
              <a:t> sur l’outil ?  ……………………………………………………. P.8</a:t>
            </a:r>
          </a:p>
        </p:txBody>
      </p:sp>
      <p:sp>
        <p:nvSpPr>
          <p:cNvPr id="2" name="Organigramme : Connecteur 1">
            <a:extLst>
              <a:ext uri="{FF2B5EF4-FFF2-40B4-BE49-F238E27FC236}">
                <a16:creationId xmlns:a16="http://schemas.microsoft.com/office/drawing/2014/main" id="{4C9FC862-DF9F-8E13-236E-57BCE69D248E}"/>
              </a:ext>
            </a:extLst>
          </p:cNvPr>
          <p:cNvSpPr/>
          <p:nvPr/>
        </p:nvSpPr>
        <p:spPr>
          <a:xfrm>
            <a:off x="609600" y="541700"/>
            <a:ext cx="720000" cy="720000"/>
          </a:xfrm>
          <a:prstGeom prst="flowChartConnector">
            <a:avLst/>
          </a:prstGeom>
          <a:no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 name="Graphique 4" descr="Point d’interrogation avec un remplissage uni">
            <a:extLst>
              <a:ext uri="{FF2B5EF4-FFF2-40B4-BE49-F238E27FC236}">
                <a16:creationId xmlns:a16="http://schemas.microsoft.com/office/drawing/2014/main" id="{81F7A4F5-8BFA-26E5-8531-FD6907ABBC48}"/>
              </a:ext>
            </a:extLst>
          </p:cNvPr>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a:off x="766400" y="698500"/>
            <a:ext cx="406400" cy="406400"/>
          </a:xfrm>
          <a:prstGeom prst="rect">
            <a:avLst/>
          </a:prstGeom>
        </p:spPr>
      </p:pic>
      <p:sp>
        <p:nvSpPr>
          <p:cNvPr id="6" name="Organigramme : Connecteur 5">
            <a:extLst>
              <a:ext uri="{FF2B5EF4-FFF2-40B4-BE49-F238E27FC236}">
                <a16:creationId xmlns:a16="http://schemas.microsoft.com/office/drawing/2014/main" id="{9A1188D8-9A62-41C6-CDAF-7D2059001B03}"/>
              </a:ext>
            </a:extLst>
          </p:cNvPr>
          <p:cNvSpPr/>
          <p:nvPr/>
        </p:nvSpPr>
        <p:spPr>
          <a:xfrm>
            <a:off x="609600" y="5327825"/>
            <a:ext cx="720000" cy="720000"/>
          </a:xfrm>
          <a:prstGeom prst="flowChartConnector">
            <a:avLst/>
          </a:prstGeom>
          <a:solidFill>
            <a:schemeClr val="accent6">
              <a:lumMod val="20000"/>
              <a:lumOff val="80000"/>
            </a:schemeClr>
          </a:solidFill>
          <a:ln w="38100">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7" name="Graphique 6" descr="Point d’interrogation avec un remplissage uni">
            <a:extLst>
              <a:ext uri="{FF2B5EF4-FFF2-40B4-BE49-F238E27FC236}">
                <a16:creationId xmlns:a16="http://schemas.microsoft.com/office/drawing/2014/main" id="{38BAE571-0D34-2FD7-E5CB-6E8F66B72553}"/>
              </a:ext>
            </a:extLst>
          </p:cNvPr>
          <p:cNvPicPr>
            <a:picLocks noChangeAspect="1"/>
          </p:cNvPicPr>
          <p:nvPr/>
        </p:nvPicPr>
        <p:blipFill>
          <a:blip r:embed="rId4">
            <a:extLst>
              <a:ext uri="{96DAC541-7B7A-43D3-8B79-37D633B846F1}">
                <asvg:svgBlip xmlns="" xmlns:asvg="http://schemas.microsoft.com/office/drawing/2016/SVG/main" r:embed="rId5"/>
              </a:ext>
            </a:extLst>
          </a:blip>
          <a:stretch>
            <a:fillRect/>
          </a:stretch>
        </p:blipFill>
        <p:spPr>
          <a:xfrm>
            <a:off x="766400" y="5484625"/>
            <a:ext cx="406400" cy="406400"/>
          </a:xfrm>
          <a:prstGeom prst="rect">
            <a:avLst/>
          </a:prstGeom>
        </p:spPr>
      </p:pic>
      <p:sp>
        <p:nvSpPr>
          <p:cNvPr id="20" name="ZoneTexte 19">
            <a:extLst>
              <a:ext uri="{FF2B5EF4-FFF2-40B4-BE49-F238E27FC236}">
                <a16:creationId xmlns:a16="http://schemas.microsoft.com/office/drawing/2014/main" id="{E75595A5-FF66-7642-3EA4-6030240D8DD4}"/>
              </a:ext>
            </a:extLst>
          </p:cNvPr>
          <p:cNvSpPr txBox="1"/>
          <p:nvPr/>
        </p:nvSpPr>
        <p:spPr>
          <a:xfrm>
            <a:off x="766400" y="8699019"/>
            <a:ext cx="5721350" cy="923330"/>
          </a:xfrm>
          <a:prstGeom prst="rect">
            <a:avLst/>
          </a:prstGeom>
          <a:noFill/>
        </p:spPr>
        <p:txBody>
          <a:bodyPr wrap="square" rtlCol="0">
            <a:spAutoFit/>
          </a:bodyPr>
          <a:lstStyle/>
          <a:p>
            <a:r>
              <a:rPr lang="fr-FR" sz="1800" dirty="0">
                <a:solidFill>
                  <a:schemeClr val="accent1">
                    <a:lumMod val="50000"/>
                  </a:schemeClr>
                </a:solidFill>
              </a:rPr>
              <a:t>- Pourquoi neutraliser l’effet de la </a:t>
            </a:r>
          </a:p>
          <a:p>
            <a:r>
              <a:rPr lang="fr-FR" sz="1800" dirty="0">
                <a:solidFill>
                  <a:schemeClr val="accent1">
                    <a:lumMod val="50000"/>
                  </a:schemeClr>
                </a:solidFill>
              </a:rPr>
              <a:t>saisonnalité ?  ………………………………………………… P.9 </a:t>
            </a:r>
          </a:p>
          <a:p>
            <a:endParaRPr lang="fr-FR" dirty="0"/>
          </a:p>
        </p:txBody>
      </p:sp>
      <p:sp>
        <p:nvSpPr>
          <p:cNvPr id="21" name="ZoneTexte 20">
            <a:extLst>
              <a:ext uri="{FF2B5EF4-FFF2-40B4-BE49-F238E27FC236}">
                <a16:creationId xmlns:a16="http://schemas.microsoft.com/office/drawing/2014/main" id="{EBFB93FC-CE05-B822-905C-50D6E6598D87}"/>
              </a:ext>
            </a:extLst>
          </p:cNvPr>
          <p:cNvSpPr txBox="1"/>
          <p:nvPr/>
        </p:nvSpPr>
        <p:spPr>
          <a:xfrm>
            <a:off x="858475" y="440035"/>
            <a:ext cx="5141050" cy="1107996"/>
          </a:xfrm>
          <a:prstGeom prst="rect">
            <a:avLst/>
          </a:prstGeom>
          <a:noFill/>
        </p:spPr>
        <p:txBody>
          <a:bodyPr wrap="square" rtlCol="0">
            <a:spAutoFit/>
          </a:bodyPr>
          <a:lstStyle/>
          <a:p>
            <a:pPr algn="ctr"/>
            <a:r>
              <a:rPr lang="fr-FR" sz="2400" dirty="0">
                <a:solidFill>
                  <a:schemeClr val="accent1">
                    <a:lumMod val="50000"/>
                  </a:schemeClr>
                </a:solidFill>
              </a:rPr>
              <a:t>Utilisation pratique de l’outil </a:t>
            </a:r>
          </a:p>
          <a:p>
            <a:pPr algn="ctr"/>
            <a:r>
              <a:rPr lang="fr-FR" sz="2400" dirty="0">
                <a:solidFill>
                  <a:schemeClr val="accent1">
                    <a:lumMod val="50000"/>
                  </a:schemeClr>
                </a:solidFill>
              </a:rPr>
              <a:t>conjoncturel</a:t>
            </a:r>
          </a:p>
          <a:p>
            <a:endParaRPr lang="fr-FR" dirty="0"/>
          </a:p>
        </p:txBody>
      </p:sp>
      <p:sp>
        <p:nvSpPr>
          <p:cNvPr id="22" name="ZoneTexte 21">
            <a:extLst>
              <a:ext uri="{FF2B5EF4-FFF2-40B4-BE49-F238E27FC236}">
                <a16:creationId xmlns:a16="http://schemas.microsoft.com/office/drawing/2014/main" id="{4AD5646F-08BD-744D-F192-F4D493B9CBCC}"/>
              </a:ext>
            </a:extLst>
          </p:cNvPr>
          <p:cNvSpPr txBox="1"/>
          <p:nvPr/>
        </p:nvSpPr>
        <p:spPr>
          <a:xfrm>
            <a:off x="1221202" y="5267103"/>
            <a:ext cx="4439653" cy="738664"/>
          </a:xfrm>
          <a:prstGeom prst="rect">
            <a:avLst/>
          </a:prstGeom>
          <a:noFill/>
        </p:spPr>
        <p:txBody>
          <a:bodyPr wrap="square" rtlCol="0">
            <a:spAutoFit/>
          </a:bodyPr>
          <a:lstStyle/>
          <a:p>
            <a:pPr algn="ctr"/>
            <a:r>
              <a:rPr lang="fr-FR" sz="2400" dirty="0">
                <a:solidFill>
                  <a:schemeClr val="accent3">
                    <a:lumMod val="75000"/>
                  </a:schemeClr>
                </a:solidFill>
              </a:rPr>
              <a:t>Théorie</a:t>
            </a:r>
          </a:p>
          <a:p>
            <a:endParaRPr lang="fr-FR" dirty="0"/>
          </a:p>
        </p:txBody>
      </p:sp>
      <p:sp>
        <p:nvSpPr>
          <p:cNvPr id="8" name="ZoneTexte 7">
            <a:extLst>
              <a:ext uri="{FF2B5EF4-FFF2-40B4-BE49-F238E27FC236}">
                <a16:creationId xmlns:a16="http://schemas.microsoft.com/office/drawing/2014/main" id="{E4AA4C0D-AE4C-C6AF-9D98-78C45535B1C3}"/>
              </a:ext>
            </a:extLst>
          </p:cNvPr>
          <p:cNvSpPr txBox="1"/>
          <p:nvPr/>
        </p:nvSpPr>
        <p:spPr>
          <a:xfrm>
            <a:off x="413681" y="6793759"/>
            <a:ext cx="6059242" cy="646331"/>
          </a:xfrm>
          <a:prstGeom prst="rect">
            <a:avLst/>
          </a:prstGeom>
          <a:noFill/>
        </p:spPr>
        <p:txBody>
          <a:bodyPr wrap="square" rtlCol="0">
            <a:spAutoFit/>
          </a:bodyPr>
          <a:lstStyle/>
          <a:p>
            <a:pPr marL="360363"/>
            <a:r>
              <a:rPr lang="fr-FR" dirty="0"/>
              <a:t>- </a:t>
            </a:r>
            <a:r>
              <a:rPr lang="fr-FR" dirty="0">
                <a:solidFill>
                  <a:schemeClr val="accent1">
                    <a:lumMod val="50000"/>
                  </a:schemeClr>
                </a:solidFill>
              </a:rPr>
              <a:t>Comment sont construits les indices dans l’outil conjoncturel ? ……………………………………………….. P.6</a:t>
            </a:r>
          </a:p>
        </p:txBody>
      </p:sp>
    </p:spTree>
    <p:extLst>
      <p:ext uri="{BB962C8B-B14F-4D97-AF65-F5344CB8AC3E}">
        <p14:creationId xmlns:p14="http://schemas.microsoft.com/office/powerpoint/2010/main" val="6471664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 coins arrondis 2">
            <a:extLst>
              <a:ext uri="{FF2B5EF4-FFF2-40B4-BE49-F238E27FC236}">
                <a16:creationId xmlns:a16="http://schemas.microsoft.com/office/drawing/2014/main" id="{4406CE7B-D095-DDB5-FE38-C29D6F03D71F}"/>
              </a:ext>
            </a:extLst>
          </p:cNvPr>
          <p:cNvSpPr/>
          <p:nvPr/>
        </p:nvSpPr>
        <p:spPr>
          <a:xfrm>
            <a:off x="387350" y="365472"/>
            <a:ext cx="6083300" cy="4412734"/>
          </a:xfrm>
          <a:prstGeom prst="roundRect">
            <a:avLst/>
          </a:prstGeom>
          <a:solidFill>
            <a:schemeClr val="accent2">
              <a:lumMod val="20000"/>
              <a:lumOff val="80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sz="4000" dirty="0">
              <a:solidFill>
                <a:schemeClr val="accent1">
                  <a:lumMod val="50000"/>
                </a:schemeClr>
              </a:solidFill>
            </a:endParaRPr>
          </a:p>
        </p:txBody>
      </p:sp>
      <p:sp>
        <p:nvSpPr>
          <p:cNvPr id="8" name="ZoneTexte 7">
            <a:extLst>
              <a:ext uri="{FF2B5EF4-FFF2-40B4-BE49-F238E27FC236}">
                <a16:creationId xmlns:a16="http://schemas.microsoft.com/office/drawing/2014/main" id="{AAA2A58E-FAF7-30B2-4E68-0D230BC4DF8E}"/>
              </a:ext>
            </a:extLst>
          </p:cNvPr>
          <p:cNvSpPr txBox="1"/>
          <p:nvPr/>
        </p:nvSpPr>
        <p:spPr>
          <a:xfrm>
            <a:off x="387346" y="1713671"/>
            <a:ext cx="6083300" cy="646331"/>
          </a:xfrm>
          <a:prstGeom prst="rect">
            <a:avLst/>
          </a:prstGeom>
          <a:noFill/>
        </p:spPr>
        <p:txBody>
          <a:bodyPr wrap="square" rtlCol="0">
            <a:spAutoFit/>
          </a:bodyPr>
          <a:lstStyle/>
          <a:p>
            <a:r>
              <a:rPr lang="fr-FR" dirty="0">
                <a:solidFill>
                  <a:schemeClr val="tx1"/>
                </a:solidFill>
              </a:rPr>
              <a:t>        - Quelles conditions avons-nous retenues pour </a:t>
            </a:r>
          </a:p>
          <a:p>
            <a:r>
              <a:rPr lang="fr-FR" dirty="0"/>
              <a:t>        </a:t>
            </a:r>
            <a:r>
              <a:rPr lang="fr-FR" dirty="0">
                <a:solidFill>
                  <a:schemeClr val="tx1"/>
                </a:solidFill>
              </a:rPr>
              <a:t>qu’un bateau soit intégré au panel ?  …………………..P.11</a:t>
            </a:r>
          </a:p>
        </p:txBody>
      </p:sp>
      <p:sp>
        <p:nvSpPr>
          <p:cNvPr id="9" name="ZoneTexte 8">
            <a:extLst>
              <a:ext uri="{FF2B5EF4-FFF2-40B4-BE49-F238E27FC236}">
                <a16:creationId xmlns:a16="http://schemas.microsoft.com/office/drawing/2014/main" id="{71C06E4B-712C-2E77-65E9-51B7A1BA529B}"/>
              </a:ext>
            </a:extLst>
          </p:cNvPr>
          <p:cNvSpPr txBox="1"/>
          <p:nvPr/>
        </p:nvSpPr>
        <p:spPr>
          <a:xfrm>
            <a:off x="639213" y="3064180"/>
            <a:ext cx="5917997" cy="646331"/>
          </a:xfrm>
          <a:prstGeom prst="rect">
            <a:avLst/>
          </a:prstGeom>
          <a:noFill/>
        </p:spPr>
        <p:txBody>
          <a:bodyPr wrap="square" rtlCol="0">
            <a:spAutoFit/>
          </a:bodyPr>
          <a:lstStyle/>
          <a:p>
            <a:r>
              <a:rPr lang="fr-FR" dirty="0"/>
              <a:t>  - Pourquoi des panels producteurs et </a:t>
            </a:r>
          </a:p>
          <a:p>
            <a:r>
              <a:rPr lang="fr-FR" dirty="0"/>
              <a:t>   acheteurs ? …………………………………………………….P.13</a:t>
            </a:r>
          </a:p>
        </p:txBody>
      </p:sp>
      <p:sp>
        <p:nvSpPr>
          <p:cNvPr id="2" name="Organigramme : Connecteur 1">
            <a:extLst>
              <a:ext uri="{FF2B5EF4-FFF2-40B4-BE49-F238E27FC236}">
                <a16:creationId xmlns:a16="http://schemas.microsoft.com/office/drawing/2014/main" id="{56B722AF-860A-1679-790E-A6B42E8B44A1}"/>
              </a:ext>
            </a:extLst>
          </p:cNvPr>
          <p:cNvSpPr/>
          <p:nvPr/>
        </p:nvSpPr>
        <p:spPr>
          <a:xfrm>
            <a:off x="605200" y="553814"/>
            <a:ext cx="720000" cy="720000"/>
          </a:xfrm>
          <a:prstGeom prst="flowChartConnector">
            <a:avLst/>
          </a:prstGeom>
          <a:solidFill>
            <a:schemeClr val="accent2">
              <a:lumMod val="20000"/>
              <a:lumOff val="80000"/>
            </a:schemeClr>
          </a:solidFill>
          <a:ln w="38100">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pic>
        <p:nvPicPr>
          <p:cNvPr id="5" name="Graphique 4" descr="Point d’interrogation avec un remplissage uni">
            <a:extLst>
              <a:ext uri="{FF2B5EF4-FFF2-40B4-BE49-F238E27FC236}">
                <a16:creationId xmlns:a16="http://schemas.microsoft.com/office/drawing/2014/main" id="{46078F6F-762C-DAAE-D164-59C4A7E04AE2}"/>
              </a:ext>
            </a:extLst>
          </p:cNvPr>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a:off x="749300" y="723314"/>
            <a:ext cx="406400" cy="406400"/>
          </a:xfrm>
          <a:prstGeom prst="rect">
            <a:avLst/>
          </a:prstGeom>
        </p:spPr>
      </p:pic>
      <p:sp>
        <p:nvSpPr>
          <p:cNvPr id="18" name="ZoneTexte 17">
            <a:extLst>
              <a:ext uri="{FF2B5EF4-FFF2-40B4-BE49-F238E27FC236}">
                <a16:creationId xmlns:a16="http://schemas.microsoft.com/office/drawing/2014/main" id="{199E3E35-FCE1-677F-51A5-691BD9F937DB}"/>
              </a:ext>
            </a:extLst>
          </p:cNvPr>
          <p:cNvSpPr txBox="1"/>
          <p:nvPr/>
        </p:nvSpPr>
        <p:spPr>
          <a:xfrm>
            <a:off x="387346" y="1273814"/>
            <a:ext cx="6083300" cy="646331"/>
          </a:xfrm>
          <a:prstGeom prst="rect">
            <a:avLst/>
          </a:prstGeom>
          <a:noFill/>
        </p:spPr>
        <p:txBody>
          <a:bodyPr wrap="square" rtlCol="0">
            <a:spAutoFit/>
          </a:bodyPr>
          <a:lstStyle/>
          <a:p>
            <a:r>
              <a:rPr lang="fr-FR" dirty="0"/>
              <a:t>        - Quelles sont les données utilisées ?  ……………….. P10</a:t>
            </a:r>
          </a:p>
          <a:p>
            <a:endParaRPr lang="fr-FR" dirty="0"/>
          </a:p>
        </p:txBody>
      </p:sp>
      <p:sp>
        <p:nvSpPr>
          <p:cNvPr id="19" name="ZoneTexte 18">
            <a:extLst>
              <a:ext uri="{FF2B5EF4-FFF2-40B4-BE49-F238E27FC236}">
                <a16:creationId xmlns:a16="http://schemas.microsoft.com/office/drawing/2014/main" id="{3BDF3C61-7FCE-A613-DC76-9C1C0A48FE67}"/>
              </a:ext>
            </a:extLst>
          </p:cNvPr>
          <p:cNvSpPr txBox="1"/>
          <p:nvPr/>
        </p:nvSpPr>
        <p:spPr>
          <a:xfrm>
            <a:off x="749300" y="3724327"/>
            <a:ext cx="6083300" cy="923330"/>
          </a:xfrm>
          <a:prstGeom prst="rect">
            <a:avLst/>
          </a:prstGeom>
          <a:noFill/>
        </p:spPr>
        <p:txBody>
          <a:bodyPr wrap="square" rtlCol="0">
            <a:spAutoFit/>
          </a:bodyPr>
          <a:lstStyle/>
          <a:p>
            <a:r>
              <a:rPr lang="fr-FR" dirty="0"/>
              <a:t>- Comment est calculée la représentativité </a:t>
            </a:r>
          </a:p>
          <a:p>
            <a:r>
              <a:rPr lang="fr-FR" dirty="0"/>
              <a:t>des panels producteurs ?  …...................................P.14</a:t>
            </a:r>
          </a:p>
          <a:p>
            <a:endParaRPr lang="fr-FR" dirty="0"/>
          </a:p>
        </p:txBody>
      </p:sp>
      <p:sp>
        <p:nvSpPr>
          <p:cNvPr id="21" name="ZoneTexte 20">
            <a:extLst>
              <a:ext uri="{FF2B5EF4-FFF2-40B4-BE49-F238E27FC236}">
                <a16:creationId xmlns:a16="http://schemas.microsoft.com/office/drawing/2014/main" id="{2BC2432D-EE82-681A-8EEF-D0D35C845BD8}"/>
              </a:ext>
            </a:extLst>
          </p:cNvPr>
          <p:cNvSpPr txBox="1"/>
          <p:nvPr/>
        </p:nvSpPr>
        <p:spPr>
          <a:xfrm>
            <a:off x="1714496" y="624839"/>
            <a:ext cx="3429000" cy="461665"/>
          </a:xfrm>
          <a:prstGeom prst="rect">
            <a:avLst/>
          </a:prstGeom>
          <a:noFill/>
        </p:spPr>
        <p:txBody>
          <a:bodyPr wrap="square">
            <a:spAutoFit/>
          </a:bodyPr>
          <a:lstStyle/>
          <a:p>
            <a:pPr algn="ctr"/>
            <a:r>
              <a:rPr lang="fr-FR" sz="2400" dirty="0">
                <a:solidFill>
                  <a:schemeClr val="accent2">
                    <a:lumMod val="75000"/>
                  </a:schemeClr>
                </a:solidFill>
              </a:rPr>
              <a:t>Choix méthodologiques</a:t>
            </a:r>
          </a:p>
        </p:txBody>
      </p:sp>
      <p:sp>
        <p:nvSpPr>
          <p:cNvPr id="4" name="ZoneTexte 3">
            <a:extLst>
              <a:ext uri="{FF2B5EF4-FFF2-40B4-BE49-F238E27FC236}">
                <a16:creationId xmlns:a16="http://schemas.microsoft.com/office/drawing/2014/main" id="{6A7D5C29-37BD-00A7-7FBC-8FA8EE2ED11A}"/>
              </a:ext>
            </a:extLst>
          </p:cNvPr>
          <p:cNvSpPr txBox="1"/>
          <p:nvPr/>
        </p:nvSpPr>
        <p:spPr>
          <a:xfrm>
            <a:off x="389618" y="2384693"/>
            <a:ext cx="6081028" cy="646331"/>
          </a:xfrm>
          <a:prstGeom prst="rect">
            <a:avLst/>
          </a:prstGeom>
          <a:noFill/>
        </p:spPr>
        <p:txBody>
          <a:bodyPr wrap="square" rtlCol="0">
            <a:spAutoFit/>
          </a:bodyPr>
          <a:lstStyle/>
          <a:p>
            <a:r>
              <a:rPr lang="fr-FR" dirty="0">
                <a:solidFill>
                  <a:schemeClr val="tx1"/>
                </a:solidFill>
              </a:rPr>
              <a:t>        - Quelles conditions avons-nous retenues pour </a:t>
            </a:r>
          </a:p>
          <a:p>
            <a:r>
              <a:rPr lang="fr-FR" dirty="0"/>
              <a:t>        </a:t>
            </a:r>
            <a:r>
              <a:rPr lang="fr-FR" dirty="0">
                <a:solidFill>
                  <a:schemeClr val="tx1"/>
                </a:solidFill>
              </a:rPr>
              <a:t>qu’un acheteur soit intégré au panel ?  ………………..P.12</a:t>
            </a:r>
          </a:p>
        </p:txBody>
      </p:sp>
    </p:spTree>
    <p:extLst>
      <p:ext uri="{BB962C8B-B14F-4D97-AF65-F5344CB8AC3E}">
        <p14:creationId xmlns:p14="http://schemas.microsoft.com/office/powerpoint/2010/main" val="32048293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e 8">
            <a:extLst>
              <a:ext uri="{FF2B5EF4-FFF2-40B4-BE49-F238E27FC236}">
                <a16:creationId xmlns:a16="http://schemas.microsoft.com/office/drawing/2014/main" id="{F7AD51B2-0CA1-6E68-0460-EC407335575C}"/>
              </a:ext>
            </a:extLst>
          </p:cNvPr>
          <p:cNvGrpSpPr/>
          <p:nvPr/>
        </p:nvGrpSpPr>
        <p:grpSpPr>
          <a:xfrm>
            <a:off x="444500" y="355600"/>
            <a:ext cx="6083300" cy="1092200"/>
            <a:chOff x="444500" y="355600"/>
            <a:chExt cx="6083300" cy="1092200"/>
          </a:xfrm>
        </p:grpSpPr>
        <p:sp>
          <p:nvSpPr>
            <p:cNvPr id="2" name="Rectangle : coins arrondis 1">
              <a:extLst>
                <a:ext uri="{FF2B5EF4-FFF2-40B4-BE49-F238E27FC236}">
                  <a16:creationId xmlns:a16="http://schemas.microsoft.com/office/drawing/2014/main" id="{9F9A2563-5998-E2E7-92C3-E56F788FFC79}"/>
                </a:ext>
              </a:extLst>
            </p:cNvPr>
            <p:cNvSpPr/>
            <p:nvPr/>
          </p:nvSpPr>
          <p:spPr>
            <a:xfrm>
              <a:off x="444500" y="355600"/>
              <a:ext cx="6083300" cy="1092200"/>
            </a:xfrm>
            <a:prstGeom prst="roundRect">
              <a:avLst/>
            </a:prstGeom>
            <a:solidFill>
              <a:schemeClr val="tx2">
                <a:lumMod val="10000"/>
                <a:lumOff val="9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accent1">
                      <a:lumMod val="50000"/>
                    </a:schemeClr>
                  </a:solidFill>
                </a:rPr>
                <a:t>Comment lire les indices ?</a:t>
              </a:r>
            </a:p>
          </p:txBody>
        </p:sp>
        <p:grpSp>
          <p:nvGrpSpPr>
            <p:cNvPr id="8" name="Groupe 7">
              <a:extLst>
                <a:ext uri="{FF2B5EF4-FFF2-40B4-BE49-F238E27FC236}">
                  <a16:creationId xmlns:a16="http://schemas.microsoft.com/office/drawing/2014/main" id="{57271CAC-4A83-094C-20E3-C1672EA0DFB6}"/>
                </a:ext>
              </a:extLst>
            </p:cNvPr>
            <p:cNvGrpSpPr/>
            <p:nvPr/>
          </p:nvGrpSpPr>
          <p:grpSpPr>
            <a:xfrm>
              <a:off x="609600" y="541700"/>
              <a:ext cx="720000" cy="720000"/>
              <a:chOff x="1701800" y="3265300"/>
              <a:chExt cx="810000" cy="810000"/>
            </a:xfrm>
          </p:grpSpPr>
          <p:sp>
            <p:nvSpPr>
              <p:cNvPr id="6" name="Organigramme : Connecteur 5">
                <a:extLst>
                  <a:ext uri="{FF2B5EF4-FFF2-40B4-BE49-F238E27FC236}">
                    <a16:creationId xmlns:a16="http://schemas.microsoft.com/office/drawing/2014/main" id="{769C33DB-A97A-794F-2623-B3C2D760D17E}"/>
                  </a:ext>
                </a:extLst>
              </p:cNvPr>
              <p:cNvSpPr/>
              <p:nvPr/>
            </p:nvSpPr>
            <p:spPr>
              <a:xfrm>
                <a:off x="1701800" y="3265300"/>
                <a:ext cx="810000" cy="810000"/>
              </a:xfrm>
              <a:prstGeom prst="flowChartConnector">
                <a:avLst/>
              </a:prstGeom>
              <a:no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 name="Graphique 4" descr="Point d’interrogation avec un remplissage uni">
                <a:extLst>
                  <a:ext uri="{FF2B5EF4-FFF2-40B4-BE49-F238E27FC236}">
                    <a16:creationId xmlns:a16="http://schemas.microsoft.com/office/drawing/2014/main" id="{645AAD09-5706-F424-8447-D76F7E40FF97}"/>
                  </a:ext>
                </a:extLst>
              </p:cNvPr>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a:off x="1878200" y="3441700"/>
                <a:ext cx="457200" cy="457200"/>
              </a:xfrm>
              <a:prstGeom prst="rect">
                <a:avLst/>
              </a:prstGeom>
            </p:spPr>
          </p:pic>
        </p:grpSp>
      </p:grpSp>
      <p:sp>
        <p:nvSpPr>
          <p:cNvPr id="4" name="ZoneTexte 3">
            <a:extLst>
              <a:ext uri="{FF2B5EF4-FFF2-40B4-BE49-F238E27FC236}">
                <a16:creationId xmlns:a16="http://schemas.microsoft.com/office/drawing/2014/main" id="{305161B1-6527-B30A-FF04-588BC86E4E52}"/>
              </a:ext>
            </a:extLst>
          </p:cNvPr>
          <p:cNvSpPr txBox="1"/>
          <p:nvPr/>
        </p:nvSpPr>
        <p:spPr>
          <a:xfrm>
            <a:off x="368634" y="4104978"/>
            <a:ext cx="4803863" cy="338554"/>
          </a:xfrm>
          <a:prstGeom prst="rect">
            <a:avLst/>
          </a:prstGeom>
          <a:noFill/>
        </p:spPr>
        <p:txBody>
          <a:bodyPr wrap="square" rtlCol="0">
            <a:spAutoFit/>
          </a:bodyPr>
          <a:lstStyle/>
          <a:p>
            <a:r>
              <a:rPr lang="fr-FR" sz="1600" b="1" u="sng" dirty="0"/>
              <a:t>Usage 2 : Comparaison M A vs M A-1 ou M A-x :</a:t>
            </a:r>
          </a:p>
        </p:txBody>
      </p:sp>
      <p:sp>
        <p:nvSpPr>
          <p:cNvPr id="7" name="ZoneTexte 6">
            <a:extLst>
              <a:ext uri="{FF2B5EF4-FFF2-40B4-BE49-F238E27FC236}">
                <a16:creationId xmlns:a16="http://schemas.microsoft.com/office/drawing/2014/main" id="{B5B19DC7-7465-8C53-5795-3979F31FC659}"/>
              </a:ext>
            </a:extLst>
          </p:cNvPr>
          <p:cNvSpPr txBox="1"/>
          <p:nvPr/>
        </p:nvSpPr>
        <p:spPr>
          <a:xfrm>
            <a:off x="333057" y="1469972"/>
            <a:ext cx="4216400" cy="338554"/>
          </a:xfrm>
          <a:prstGeom prst="rect">
            <a:avLst/>
          </a:prstGeom>
          <a:noFill/>
        </p:spPr>
        <p:txBody>
          <a:bodyPr wrap="square" rtlCol="0">
            <a:spAutoFit/>
          </a:bodyPr>
          <a:lstStyle/>
          <a:p>
            <a:r>
              <a:rPr lang="fr-FR" sz="1600" b="1" u="sng" dirty="0"/>
              <a:t>Usage 1 : Comparaison M A vs M-1 A :</a:t>
            </a:r>
          </a:p>
        </p:txBody>
      </p:sp>
      <p:sp>
        <p:nvSpPr>
          <p:cNvPr id="10" name="ZoneTexte 9">
            <a:extLst>
              <a:ext uri="{FF2B5EF4-FFF2-40B4-BE49-F238E27FC236}">
                <a16:creationId xmlns:a16="http://schemas.microsoft.com/office/drawing/2014/main" id="{36A5DD9C-5492-8BBA-C041-F560BF8A461B}"/>
              </a:ext>
            </a:extLst>
          </p:cNvPr>
          <p:cNvSpPr txBox="1"/>
          <p:nvPr/>
        </p:nvSpPr>
        <p:spPr>
          <a:xfrm>
            <a:off x="341339" y="6775111"/>
            <a:ext cx="5207000" cy="338554"/>
          </a:xfrm>
          <a:prstGeom prst="rect">
            <a:avLst/>
          </a:prstGeom>
          <a:noFill/>
        </p:spPr>
        <p:txBody>
          <a:bodyPr wrap="square" rtlCol="0">
            <a:spAutoFit/>
          </a:bodyPr>
          <a:lstStyle/>
          <a:p>
            <a:r>
              <a:rPr lang="fr-FR" sz="1600" b="1" u="sng" dirty="0"/>
              <a:t>Usage 3 : Comparaison évolution entre 2 courbes :</a:t>
            </a:r>
          </a:p>
        </p:txBody>
      </p:sp>
      <p:pic>
        <p:nvPicPr>
          <p:cNvPr id="3" name="Picture 8" descr="Resultat 2026_01_Concarneau_Indices de prix de vente.png">
            <a:extLst>
              <a:ext uri="{FF2B5EF4-FFF2-40B4-BE49-F238E27FC236}">
                <a16:creationId xmlns:a16="http://schemas.microsoft.com/office/drawing/2014/main" id="{16EDE9C2-F1F0-FBDB-9DE2-605704B94F8C}"/>
              </a:ext>
            </a:extLst>
          </p:cNvPr>
          <p:cNvPicPr>
            <a:picLocks noChangeAspect="1"/>
          </p:cNvPicPr>
          <p:nvPr/>
        </p:nvPicPr>
        <p:blipFill>
          <a:blip r:embed="rId4"/>
          <a:srcRect t="12000" r="5000" b="5000"/>
          <a:stretch>
            <a:fillRect/>
          </a:stretch>
        </p:blipFill>
        <p:spPr>
          <a:xfrm>
            <a:off x="2" y="7134200"/>
            <a:ext cx="4366603" cy="2232000"/>
          </a:xfrm>
          <a:prstGeom prst="rect">
            <a:avLst/>
          </a:prstGeom>
        </p:spPr>
      </p:pic>
      <p:sp>
        <p:nvSpPr>
          <p:cNvPr id="19" name="ZoneTexte 18">
            <a:extLst>
              <a:ext uri="{FF2B5EF4-FFF2-40B4-BE49-F238E27FC236}">
                <a16:creationId xmlns:a16="http://schemas.microsoft.com/office/drawing/2014/main" id="{0BD7DC24-2149-0659-7B4D-D3C14F092733}"/>
              </a:ext>
            </a:extLst>
          </p:cNvPr>
          <p:cNvSpPr txBox="1"/>
          <p:nvPr/>
        </p:nvSpPr>
        <p:spPr>
          <a:xfrm>
            <a:off x="4393592" y="7335966"/>
            <a:ext cx="2301828" cy="1600438"/>
          </a:xfrm>
          <a:prstGeom prst="rect">
            <a:avLst/>
          </a:prstGeom>
          <a:noFill/>
        </p:spPr>
        <p:txBody>
          <a:bodyPr wrap="square" rtlCol="0">
            <a:spAutoFit/>
          </a:bodyPr>
          <a:lstStyle/>
          <a:p>
            <a:pPr algn="just"/>
            <a:r>
              <a:rPr lang="fr-FR" sz="1400" dirty="0"/>
              <a:t>	Malgré la baisse du niveau de prix observé pour la criée de Concarneau entre juillet 2023 et juillet 2024, il reste depuis 5 ans supérieur à celui du niveau national.</a:t>
            </a:r>
          </a:p>
        </p:txBody>
      </p:sp>
      <p:pic>
        <p:nvPicPr>
          <p:cNvPr id="20" name="Picture 6" descr="Resultat 2026_01_Concarneau.png">
            <a:extLst>
              <a:ext uri="{FF2B5EF4-FFF2-40B4-BE49-F238E27FC236}">
                <a16:creationId xmlns:a16="http://schemas.microsoft.com/office/drawing/2014/main" id="{27167DD9-976D-F7A8-4748-FF1EF25B25A5}"/>
              </a:ext>
            </a:extLst>
          </p:cNvPr>
          <p:cNvPicPr>
            <a:picLocks noChangeAspect="1"/>
          </p:cNvPicPr>
          <p:nvPr/>
        </p:nvPicPr>
        <p:blipFill>
          <a:blip r:embed="rId5"/>
          <a:srcRect t="12000" r="5000" b="5000"/>
          <a:stretch>
            <a:fillRect/>
          </a:stretch>
        </p:blipFill>
        <p:spPr>
          <a:xfrm>
            <a:off x="40689" y="4435289"/>
            <a:ext cx="4290823" cy="2340000"/>
          </a:xfrm>
          <a:prstGeom prst="rect">
            <a:avLst/>
          </a:prstGeom>
        </p:spPr>
      </p:pic>
      <p:sp>
        <p:nvSpPr>
          <p:cNvPr id="21" name="ZoneTexte 20">
            <a:extLst>
              <a:ext uri="{FF2B5EF4-FFF2-40B4-BE49-F238E27FC236}">
                <a16:creationId xmlns:a16="http://schemas.microsoft.com/office/drawing/2014/main" id="{EB0D8599-ED8B-61BC-BAAA-9257280499C1}"/>
              </a:ext>
            </a:extLst>
          </p:cNvPr>
          <p:cNvSpPr txBox="1"/>
          <p:nvPr/>
        </p:nvSpPr>
        <p:spPr>
          <a:xfrm>
            <a:off x="4331512" y="2147080"/>
            <a:ext cx="2425988" cy="1384995"/>
          </a:xfrm>
          <a:prstGeom prst="rect">
            <a:avLst/>
          </a:prstGeom>
          <a:noFill/>
        </p:spPr>
        <p:txBody>
          <a:bodyPr wrap="square" rtlCol="0">
            <a:spAutoFit/>
          </a:bodyPr>
          <a:lstStyle/>
          <a:p>
            <a:pPr algn="just"/>
            <a:r>
              <a:rPr lang="fr-FR" sz="1400" dirty="0"/>
              <a:t>	En janvier 2026, le niveau de l’indice de prix est légèrement supérieur à celui du mois précédent, ce qui va dans le sens de l’évolution générale depuis juillet 2024.</a:t>
            </a:r>
          </a:p>
        </p:txBody>
      </p:sp>
      <p:pic>
        <p:nvPicPr>
          <p:cNvPr id="22" name="Picture 6" descr="Resultat 2026_01_Concarneau.png">
            <a:extLst>
              <a:ext uri="{FF2B5EF4-FFF2-40B4-BE49-F238E27FC236}">
                <a16:creationId xmlns:a16="http://schemas.microsoft.com/office/drawing/2014/main" id="{0506ED70-9D38-23C5-603C-A3E35DA6A343}"/>
              </a:ext>
            </a:extLst>
          </p:cNvPr>
          <p:cNvPicPr>
            <a:picLocks noChangeAspect="1"/>
          </p:cNvPicPr>
          <p:nvPr/>
        </p:nvPicPr>
        <p:blipFill>
          <a:blip r:embed="rId5"/>
          <a:srcRect t="12000" r="5000" b="5000"/>
          <a:stretch>
            <a:fillRect/>
          </a:stretch>
        </p:blipFill>
        <p:spPr>
          <a:xfrm>
            <a:off x="40690" y="1783126"/>
            <a:ext cx="4290823" cy="2340000"/>
          </a:xfrm>
          <a:prstGeom prst="rect">
            <a:avLst/>
          </a:prstGeom>
        </p:spPr>
      </p:pic>
      <p:sp>
        <p:nvSpPr>
          <p:cNvPr id="23" name="ZoneTexte 22">
            <a:extLst>
              <a:ext uri="{FF2B5EF4-FFF2-40B4-BE49-F238E27FC236}">
                <a16:creationId xmlns:a16="http://schemas.microsoft.com/office/drawing/2014/main" id="{A1DA2FE8-7686-1A10-515C-0D4E28A23621}"/>
              </a:ext>
            </a:extLst>
          </p:cNvPr>
          <p:cNvSpPr txBox="1"/>
          <p:nvPr/>
        </p:nvSpPr>
        <p:spPr>
          <a:xfrm>
            <a:off x="4319920" y="4812852"/>
            <a:ext cx="2425989" cy="1384995"/>
          </a:xfrm>
          <a:prstGeom prst="rect">
            <a:avLst/>
          </a:prstGeom>
          <a:noFill/>
        </p:spPr>
        <p:txBody>
          <a:bodyPr wrap="square" rtlCol="0">
            <a:spAutoFit/>
          </a:bodyPr>
          <a:lstStyle/>
          <a:p>
            <a:pPr algn="just"/>
            <a:r>
              <a:rPr lang="fr-FR" sz="1400" dirty="0"/>
              <a:t>	Pour la criée de Concarneau le niveau de CA le plus haut observé en janvier depuis 5 ans est en 2023, à l’inverse le niveau le plus faible est en 2026.</a:t>
            </a:r>
          </a:p>
        </p:txBody>
      </p:sp>
      <p:grpSp>
        <p:nvGrpSpPr>
          <p:cNvPr id="44" name="Groupe 43">
            <a:extLst>
              <a:ext uri="{FF2B5EF4-FFF2-40B4-BE49-F238E27FC236}">
                <a16:creationId xmlns:a16="http://schemas.microsoft.com/office/drawing/2014/main" id="{9DDC74DB-32A8-8D7E-211F-77943089FD0A}"/>
              </a:ext>
            </a:extLst>
          </p:cNvPr>
          <p:cNvGrpSpPr/>
          <p:nvPr/>
        </p:nvGrpSpPr>
        <p:grpSpPr>
          <a:xfrm>
            <a:off x="124580" y="9339993"/>
            <a:ext cx="6733420" cy="497013"/>
            <a:chOff x="2393087" y="4726873"/>
            <a:chExt cx="6733420" cy="497013"/>
          </a:xfrm>
        </p:grpSpPr>
        <p:sp>
          <p:nvSpPr>
            <p:cNvPr id="45" name="Rectangle 44">
              <a:extLst>
                <a:ext uri="{FF2B5EF4-FFF2-40B4-BE49-F238E27FC236}">
                  <a16:creationId xmlns:a16="http://schemas.microsoft.com/office/drawing/2014/main" id="{28880FD3-3EB6-8E7D-856F-E38F1D79F2E4}"/>
                </a:ext>
              </a:extLst>
            </p:cNvPr>
            <p:cNvSpPr>
              <a:spLocks noChangeAspect="1"/>
            </p:cNvSpPr>
            <p:nvPr/>
          </p:nvSpPr>
          <p:spPr>
            <a:xfrm>
              <a:off x="2393087" y="4755393"/>
              <a:ext cx="6733420" cy="468493"/>
            </a:xfrm>
            <a:prstGeom prst="rect">
              <a:avLst/>
            </a:prstGeom>
            <a:noFill/>
            <a:ln w="190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46" name="Connecteur droit 45">
              <a:extLst>
                <a:ext uri="{FF2B5EF4-FFF2-40B4-BE49-F238E27FC236}">
                  <a16:creationId xmlns:a16="http://schemas.microsoft.com/office/drawing/2014/main" id="{9C97D846-74D6-E3BC-EA6F-F02D780F4A2F}"/>
                </a:ext>
              </a:extLst>
            </p:cNvPr>
            <p:cNvCxnSpPr>
              <a:cxnSpLocks/>
            </p:cNvCxnSpPr>
            <p:nvPr/>
          </p:nvCxnSpPr>
          <p:spPr>
            <a:xfrm>
              <a:off x="2533615" y="4865720"/>
              <a:ext cx="443049" cy="0"/>
            </a:xfrm>
            <a:prstGeom prst="line">
              <a:avLst/>
            </a:prstGeom>
            <a:ln w="19050">
              <a:solidFill>
                <a:srgbClr val="1A84FC"/>
              </a:solidFill>
            </a:ln>
          </p:spPr>
          <p:style>
            <a:lnRef idx="1">
              <a:schemeClr val="accent1"/>
            </a:lnRef>
            <a:fillRef idx="0">
              <a:schemeClr val="accent1"/>
            </a:fillRef>
            <a:effectRef idx="0">
              <a:schemeClr val="accent1"/>
            </a:effectRef>
            <a:fontRef idx="minor">
              <a:schemeClr val="tx1"/>
            </a:fontRef>
          </p:style>
        </p:cxnSp>
        <p:cxnSp>
          <p:nvCxnSpPr>
            <p:cNvPr id="47" name="Connecteur droit 46">
              <a:extLst>
                <a:ext uri="{FF2B5EF4-FFF2-40B4-BE49-F238E27FC236}">
                  <a16:creationId xmlns:a16="http://schemas.microsoft.com/office/drawing/2014/main" id="{885061BD-C87A-3652-54C6-CEA9C3439EC5}"/>
                </a:ext>
              </a:extLst>
            </p:cNvPr>
            <p:cNvCxnSpPr>
              <a:cxnSpLocks/>
            </p:cNvCxnSpPr>
            <p:nvPr/>
          </p:nvCxnSpPr>
          <p:spPr>
            <a:xfrm>
              <a:off x="2533615" y="5057032"/>
              <a:ext cx="443049"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48" name="Ellipse 47">
              <a:extLst>
                <a:ext uri="{FF2B5EF4-FFF2-40B4-BE49-F238E27FC236}">
                  <a16:creationId xmlns:a16="http://schemas.microsoft.com/office/drawing/2014/main" id="{6286CE85-323C-6C6C-1D1A-A9A0A7A46CA5}"/>
                </a:ext>
              </a:extLst>
            </p:cNvPr>
            <p:cNvSpPr>
              <a:spLocks noChangeAspect="1"/>
            </p:cNvSpPr>
            <p:nvPr/>
          </p:nvSpPr>
          <p:spPr>
            <a:xfrm>
              <a:off x="7335200" y="4809484"/>
              <a:ext cx="138079" cy="130521"/>
            </a:xfrm>
            <a:prstGeom prst="ellipse">
              <a:avLst/>
            </a:prstGeom>
            <a:noFill/>
            <a:ln w="12700">
              <a:solidFill>
                <a:srgbClr val="F1281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9" name="TextBox 11">
              <a:extLst>
                <a:ext uri="{FF2B5EF4-FFF2-40B4-BE49-F238E27FC236}">
                  <a16:creationId xmlns:a16="http://schemas.microsoft.com/office/drawing/2014/main" id="{DDDC50F0-AB38-58DC-9FA7-BE306F737808}"/>
                </a:ext>
              </a:extLst>
            </p:cNvPr>
            <p:cNvSpPr txBox="1"/>
            <p:nvPr/>
          </p:nvSpPr>
          <p:spPr>
            <a:xfrm>
              <a:off x="3044424" y="4750304"/>
              <a:ext cx="1414170" cy="246221"/>
            </a:xfrm>
            <a:prstGeom prst="rect">
              <a:avLst/>
            </a:prstGeom>
            <a:noFill/>
          </p:spPr>
          <p:txBody>
            <a:bodyPr wrap="none">
              <a:spAutoFit/>
            </a:bodyPr>
            <a:lstStyle/>
            <a:p>
              <a:pPr>
                <a:defRPr sz="850"/>
              </a:pPr>
              <a:r>
                <a:rPr sz="1000" dirty="0" err="1"/>
                <a:t>Indice</a:t>
              </a:r>
              <a:r>
                <a:rPr sz="1000" dirty="0"/>
                <a:t> de prix de vente</a:t>
              </a:r>
            </a:p>
          </p:txBody>
        </p:sp>
        <p:sp>
          <p:nvSpPr>
            <p:cNvPr id="50" name="TextBox 12">
              <a:extLst>
                <a:ext uri="{FF2B5EF4-FFF2-40B4-BE49-F238E27FC236}">
                  <a16:creationId xmlns:a16="http://schemas.microsoft.com/office/drawing/2014/main" id="{50CC18C8-A849-48D3-8256-4DF15E16F7FE}"/>
                </a:ext>
              </a:extLst>
            </p:cNvPr>
            <p:cNvSpPr txBox="1"/>
            <p:nvPr/>
          </p:nvSpPr>
          <p:spPr>
            <a:xfrm>
              <a:off x="3044424" y="4942523"/>
              <a:ext cx="1683474" cy="246221"/>
            </a:xfrm>
            <a:prstGeom prst="rect">
              <a:avLst/>
            </a:prstGeom>
            <a:noFill/>
          </p:spPr>
          <p:txBody>
            <a:bodyPr wrap="none">
              <a:spAutoFit/>
            </a:bodyPr>
            <a:lstStyle/>
            <a:p>
              <a:pPr>
                <a:defRPr sz="850"/>
              </a:pPr>
              <a:r>
                <a:rPr sz="1000" dirty="0" err="1"/>
                <a:t>Indice</a:t>
              </a:r>
              <a:r>
                <a:rPr sz="1000" dirty="0"/>
                <a:t> de ventes </a:t>
              </a:r>
              <a:r>
                <a:rPr sz="1000" dirty="0" err="1"/>
                <a:t>en</a:t>
              </a:r>
              <a:r>
                <a:rPr sz="1000" dirty="0"/>
                <a:t> volume</a:t>
              </a:r>
            </a:p>
          </p:txBody>
        </p:sp>
        <p:sp>
          <p:nvSpPr>
            <p:cNvPr id="51" name="TextBox 15">
              <a:extLst>
                <a:ext uri="{FF2B5EF4-FFF2-40B4-BE49-F238E27FC236}">
                  <a16:creationId xmlns:a16="http://schemas.microsoft.com/office/drawing/2014/main" id="{081F1A65-355C-C9EC-8BD2-9BE330314A8C}"/>
                </a:ext>
              </a:extLst>
            </p:cNvPr>
            <p:cNvSpPr txBox="1"/>
            <p:nvPr/>
          </p:nvSpPr>
          <p:spPr>
            <a:xfrm>
              <a:off x="7473279" y="4767832"/>
              <a:ext cx="564578" cy="246221"/>
            </a:xfrm>
            <a:prstGeom prst="rect">
              <a:avLst/>
            </a:prstGeom>
            <a:noFill/>
          </p:spPr>
          <p:txBody>
            <a:bodyPr wrap="none">
              <a:spAutoFit/>
            </a:bodyPr>
            <a:lstStyle/>
            <a:p>
              <a:pPr>
                <a:defRPr sz="850"/>
              </a:pPr>
              <a:r>
                <a:rPr sz="1000" dirty="0"/>
                <a:t>Janvier</a:t>
              </a:r>
            </a:p>
          </p:txBody>
        </p:sp>
        <p:cxnSp>
          <p:nvCxnSpPr>
            <p:cNvPr id="52" name="Connecteur droit 51">
              <a:extLst>
                <a:ext uri="{FF2B5EF4-FFF2-40B4-BE49-F238E27FC236}">
                  <a16:creationId xmlns:a16="http://schemas.microsoft.com/office/drawing/2014/main" id="{9AA60184-2699-DFB3-8BB8-BD6FA1871EC5}"/>
                </a:ext>
              </a:extLst>
            </p:cNvPr>
            <p:cNvCxnSpPr>
              <a:cxnSpLocks/>
            </p:cNvCxnSpPr>
            <p:nvPr/>
          </p:nvCxnSpPr>
          <p:spPr>
            <a:xfrm>
              <a:off x="4865738" y="4854640"/>
              <a:ext cx="443049"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53" name="ZoneTexte 52">
              <a:extLst>
                <a:ext uri="{FF2B5EF4-FFF2-40B4-BE49-F238E27FC236}">
                  <a16:creationId xmlns:a16="http://schemas.microsoft.com/office/drawing/2014/main" id="{F6F6A3BD-14E2-F9F4-EDF8-637AAE818E18}"/>
                </a:ext>
              </a:extLst>
            </p:cNvPr>
            <p:cNvSpPr txBox="1"/>
            <p:nvPr/>
          </p:nvSpPr>
          <p:spPr>
            <a:xfrm>
              <a:off x="5301798" y="4726873"/>
              <a:ext cx="1634624" cy="246221"/>
            </a:xfrm>
            <a:prstGeom prst="rect">
              <a:avLst/>
            </a:prstGeom>
            <a:noFill/>
          </p:spPr>
          <p:txBody>
            <a:bodyPr wrap="square">
              <a:spAutoFit/>
            </a:bodyPr>
            <a:lstStyle/>
            <a:p>
              <a:pPr>
                <a:defRPr sz="850"/>
              </a:pPr>
              <a:r>
                <a:rPr lang="fr-FR" sz="1000" dirty="0"/>
                <a:t>Indice de ventes en valeur</a:t>
              </a:r>
            </a:p>
          </p:txBody>
        </p:sp>
        <p:cxnSp>
          <p:nvCxnSpPr>
            <p:cNvPr id="54" name="Connecteur droit 53">
              <a:extLst>
                <a:ext uri="{FF2B5EF4-FFF2-40B4-BE49-F238E27FC236}">
                  <a16:creationId xmlns:a16="http://schemas.microsoft.com/office/drawing/2014/main" id="{F3E34717-4182-C45E-03D1-02DD4798D2F1}"/>
                </a:ext>
              </a:extLst>
            </p:cNvPr>
            <p:cNvCxnSpPr>
              <a:cxnSpLocks/>
            </p:cNvCxnSpPr>
            <p:nvPr/>
          </p:nvCxnSpPr>
          <p:spPr>
            <a:xfrm>
              <a:off x="4865738" y="5057032"/>
              <a:ext cx="443049" cy="0"/>
            </a:xfrm>
            <a:prstGeom prst="line">
              <a:avLst/>
            </a:prstGeom>
            <a:ln w="1905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55" name="TextBox 14">
              <a:extLst>
                <a:ext uri="{FF2B5EF4-FFF2-40B4-BE49-F238E27FC236}">
                  <a16:creationId xmlns:a16="http://schemas.microsoft.com/office/drawing/2014/main" id="{53263516-B237-9EFE-6463-62B364BE6A38}"/>
                </a:ext>
              </a:extLst>
            </p:cNvPr>
            <p:cNvSpPr txBox="1"/>
            <p:nvPr/>
          </p:nvSpPr>
          <p:spPr>
            <a:xfrm>
              <a:off x="5305862" y="4930277"/>
              <a:ext cx="1007007" cy="246221"/>
            </a:xfrm>
            <a:prstGeom prst="rect">
              <a:avLst/>
            </a:prstGeom>
            <a:noFill/>
          </p:spPr>
          <p:txBody>
            <a:bodyPr wrap="none">
              <a:spAutoFit/>
            </a:bodyPr>
            <a:lstStyle/>
            <a:p>
              <a:pPr>
                <a:defRPr sz="850"/>
              </a:pPr>
              <a:r>
                <a:rPr sz="1000" dirty="0" err="1"/>
                <a:t>Indice</a:t>
              </a:r>
              <a:r>
                <a:rPr sz="1000" dirty="0"/>
                <a:t> national</a:t>
              </a:r>
            </a:p>
          </p:txBody>
        </p:sp>
      </p:grpSp>
    </p:spTree>
    <p:extLst>
      <p:ext uri="{BB962C8B-B14F-4D97-AF65-F5344CB8AC3E}">
        <p14:creationId xmlns:p14="http://schemas.microsoft.com/office/powerpoint/2010/main" val="36567984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e 8">
            <a:extLst>
              <a:ext uri="{FF2B5EF4-FFF2-40B4-BE49-F238E27FC236}">
                <a16:creationId xmlns:a16="http://schemas.microsoft.com/office/drawing/2014/main" id="{F7AD51B2-0CA1-6E68-0460-EC407335575C}"/>
              </a:ext>
            </a:extLst>
          </p:cNvPr>
          <p:cNvGrpSpPr/>
          <p:nvPr/>
        </p:nvGrpSpPr>
        <p:grpSpPr>
          <a:xfrm>
            <a:off x="444500" y="355600"/>
            <a:ext cx="6083300" cy="1092200"/>
            <a:chOff x="444500" y="355600"/>
            <a:chExt cx="6083300" cy="1092200"/>
          </a:xfrm>
          <a:solidFill>
            <a:schemeClr val="accent6">
              <a:lumMod val="20000"/>
              <a:lumOff val="80000"/>
            </a:schemeClr>
          </a:solidFill>
        </p:grpSpPr>
        <p:sp>
          <p:nvSpPr>
            <p:cNvPr id="2" name="Rectangle : coins arrondis 1">
              <a:extLst>
                <a:ext uri="{FF2B5EF4-FFF2-40B4-BE49-F238E27FC236}">
                  <a16:creationId xmlns:a16="http://schemas.microsoft.com/office/drawing/2014/main" id="{9F9A2563-5998-E2E7-92C3-E56F788FFC79}"/>
                </a:ext>
              </a:extLst>
            </p:cNvPr>
            <p:cNvSpPr/>
            <p:nvPr/>
          </p:nvSpPr>
          <p:spPr>
            <a:xfrm>
              <a:off x="444500" y="355600"/>
              <a:ext cx="6083300" cy="1092200"/>
            </a:xfrm>
            <a:prstGeom prst="roundRect">
              <a:avLst/>
            </a:prstGeom>
            <a:grp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accent1">
                      <a:lumMod val="50000"/>
                    </a:schemeClr>
                  </a:solidFill>
                </a:rPr>
                <a:t>L’intérêt des indices par rapport au </a:t>
              </a:r>
            </a:p>
            <a:p>
              <a:pPr algn="ctr"/>
              <a:r>
                <a:rPr lang="fr-FR" dirty="0">
                  <a:solidFill>
                    <a:schemeClr val="accent1">
                      <a:lumMod val="50000"/>
                    </a:schemeClr>
                  </a:solidFill>
                </a:rPr>
                <a:t>prix moyen / quantité moyenne ?  </a:t>
              </a:r>
            </a:p>
          </p:txBody>
        </p:sp>
        <p:grpSp>
          <p:nvGrpSpPr>
            <p:cNvPr id="8" name="Groupe 7">
              <a:extLst>
                <a:ext uri="{FF2B5EF4-FFF2-40B4-BE49-F238E27FC236}">
                  <a16:creationId xmlns:a16="http://schemas.microsoft.com/office/drawing/2014/main" id="{57271CAC-4A83-094C-20E3-C1672EA0DFB6}"/>
                </a:ext>
              </a:extLst>
            </p:cNvPr>
            <p:cNvGrpSpPr/>
            <p:nvPr/>
          </p:nvGrpSpPr>
          <p:grpSpPr>
            <a:xfrm>
              <a:off x="609600" y="541700"/>
              <a:ext cx="720000" cy="720000"/>
              <a:chOff x="1701800" y="3265300"/>
              <a:chExt cx="810000" cy="810000"/>
            </a:xfrm>
            <a:grpFill/>
          </p:grpSpPr>
          <p:sp>
            <p:nvSpPr>
              <p:cNvPr id="6" name="Organigramme : Connecteur 5">
                <a:extLst>
                  <a:ext uri="{FF2B5EF4-FFF2-40B4-BE49-F238E27FC236}">
                    <a16:creationId xmlns:a16="http://schemas.microsoft.com/office/drawing/2014/main" id="{769C33DB-A97A-794F-2623-B3C2D760D17E}"/>
                  </a:ext>
                </a:extLst>
              </p:cNvPr>
              <p:cNvSpPr/>
              <p:nvPr/>
            </p:nvSpPr>
            <p:spPr>
              <a:xfrm>
                <a:off x="1701800" y="3265300"/>
                <a:ext cx="810000" cy="810000"/>
              </a:xfrm>
              <a:prstGeom prst="flowChartConnector">
                <a:avLst/>
              </a:prstGeom>
              <a:grpFill/>
              <a:ln w="38100">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 name="Graphique 4" descr="Point d’interrogation avec un remplissage uni">
                <a:extLst>
                  <a:ext uri="{FF2B5EF4-FFF2-40B4-BE49-F238E27FC236}">
                    <a16:creationId xmlns:a16="http://schemas.microsoft.com/office/drawing/2014/main" id="{645AAD09-5706-F424-8447-D76F7E40FF97}"/>
                  </a:ext>
                </a:extLst>
              </p:cNvPr>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a:off x="1878200" y="3441700"/>
                <a:ext cx="457200" cy="457200"/>
              </a:xfrm>
              <a:prstGeom prst="rect">
                <a:avLst/>
              </a:prstGeom>
            </p:spPr>
          </p:pic>
        </p:grpSp>
      </p:grpSp>
      <p:sp>
        <p:nvSpPr>
          <p:cNvPr id="4" name="ZoneTexte 3">
            <a:extLst>
              <a:ext uri="{FF2B5EF4-FFF2-40B4-BE49-F238E27FC236}">
                <a16:creationId xmlns:a16="http://schemas.microsoft.com/office/drawing/2014/main" id="{E736589F-BBDB-9614-0182-B35D7C721FBA}"/>
              </a:ext>
            </a:extLst>
          </p:cNvPr>
          <p:cNvSpPr txBox="1"/>
          <p:nvPr/>
        </p:nvSpPr>
        <p:spPr>
          <a:xfrm>
            <a:off x="436200" y="1752735"/>
            <a:ext cx="6091600" cy="4524315"/>
          </a:xfrm>
          <a:prstGeom prst="rect">
            <a:avLst/>
          </a:prstGeom>
          <a:noFill/>
        </p:spPr>
        <p:txBody>
          <a:bodyPr wrap="square" rtlCol="0">
            <a:spAutoFit/>
          </a:bodyPr>
          <a:lstStyle/>
          <a:p>
            <a:r>
              <a:rPr lang="fr-FR" sz="1800" b="1" u="sng" dirty="0"/>
              <a:t>Visuellement plus impactant :</a:t>
            </a:r>
          </a:p>
          <a:p>
            <a:pPr algn="just"/>
            <a:endParaRPr lang="fr-FR" b="1" u="sng" dirty="0"/>
          </a:p>
          <a:p>
            <a:pPr algn="just"/>
            <a:r>
              <a:rPr lang="fr-FR" sz="1800" dirty="0"/>
              <a:t>	Avec une base 100 , le calcul du pourcentage de variation entre deux périodes est plus visuel. En effet, la variation entre 2 points correspond au pourcentage d’évolution.  </a:t>
            </a:r>
            <a:endParaRPr lang="fr-FR" b="1" u="sng" dirty="0"/>
          </a:p>
          <a:p>
            <a:endParaRPr lang="fr-FR" sz="1800" b="1" u="sng" dirty="0"/>
          </a:p>
          <a:p>
            <a:r>
              <a:rPr lang="fr-FR" sz="1800" b="1" u="sng" dirty="0"/>
              <a:t>Comparaison des rythmes d’évolution entre prix, volume et CA :</a:t>
            </a:r>
          </a:p>
          <a:p>
            <a:endParaRPr lang="fr-FR" sz="1800" b="1" u="sng" dirty="0"/>
          </a:p>
          <a:p>
            <a:pPr algn="just"/>
            <a:r>
              <a:rPr lang="fr-FR" sz="1800" dirty="0"/>
              <a:t>	Un indice ne </a:t>
            </a:r>
            <a:r>
              <a:rPr lang="fr-FR" sz="1800" b="1" dirty="0"/>
              <a:t>dépend pas de l’unité </a:t>
            </a:r>
            <a:r>
              <a:rPr lang="fr-FR" sz="1800" dirty="0"/>
              <a:t>(kg, euros, €/kg) =&gt; nous pouvons comparer deux indices traitant des variables n’ayant pas la même unité.</a:t>
            </a:r>
          </a:p>
          <a:p>
            <a:endParaRPr lang="fr-FR" dirty="0"/>
          </a:p>
          <a:p>
            <a:endParaRPr lang="fr-FR" sz="1800" dirty="0"/>
          </a:p>
          <a:p>
            <a:endParaRPr lang="fr-FR" sz="1800" dirty="0"/>
          </a:p>
        </p:txBody>
      </p:sp>
      <p:sp>
        <p:nvSpPr>
          <p:cNvPr id="7" name="ZoneTexte 6">
            <a:extLst>
              <a:ext uri="{FF2B5EF4-FFF2-40B4-BE49-F238E27FC236}">
                <a16:creationId xmlns:a16="http://schemas.microsoft.com/office/drawing/2014/main" id="{FC9EFF27-4AC9-F7A5-C02B-E3D6DEFB8F89}"/>
              </a:ext>
            </a:extLst>
          </p:cNvPr>
          <p:cNvSpPr txBox="1"/>
          <p:nvPr/>
        </p:nvSpPr>
        <p:spPr>
          <a:xfrm>
            <a:off x="383200" y="5724144"/>
            <a:ext cx="6091600" cy="4247317"/>
          </a:xfrm>
          <a:prstGeom prst="rect">
            <a:avLst/>
          </a:prstGeom>
          <a:noFill/>
        </p:spPr>
        <p:txBody>
          <a:bodyPr wrap="square" rtlCol="0">
            <a:spAutoFit/>
          </a:bodyPr>
          <a:lstStyle/>
          <a:p>
            <a:r>
              <a:rPr lang="fr-FR" sz="1800" b="1" u="sng" dirty="0"/>
              <a:t>Analyser sans influence de la saison </a:t>
            </a:r>
            <a:r>
              <a:rPr lang="fr-FR" sz="1800" b="1" dirty="0"/>
              <a:t>:</a:t>
            </a:r>
          </a:p>
          <a:p>
            <a:endParaRPr lang="fr-FR" sz="1800" b="1" dirty="0"/>
          </a:p>
          <a:p>
            <a:pPr algn="just"/>
            <a:r>
              <a:rPr lang="fr-FR" b="1" dirty="0"/>
              <a:t>	L’indice</a:t>
            </a:r>
            <a:r>
              <a:rPr lang="fr-FR" sz="1800" b="1" dirty="0"/>
              <a:t> prend en compte la saisonnalité mais neutralise son effet  </a:t>
            </a:r>
            <a:r>
              <a:rPr lang="fr-FR" sz="1800" dirty="0"/>
              <a:t>=&gt;</a:t>
            </a:r>
          </a:p>
          <a:p>
            <a:pPr algn="just"/>
            <a:endParaRPr lang="fr-FR" dirty="0"/>
          </a:p>
          <a:p>
            <a:pPr algn="just"/>
            <a:r>
              <a:rPr lang="fr-FR" sz="1800" dirty="0"/>
              <a:t> 	Au cours de l’année, il y a peu il y avoir des fluctuations systématiques au niveau de l’offre (ex : pêcheries saisonnières) ou au niveau de la demande (ex : fêtes de fin d’année). </a:t>
            </a:r>
          </a:p>
          <a:p>
            <a:pPr algn="just"/>
            <a:endParaRPr lang="fr-FR" sz="1800" dirty="0"/>
          </a:p>
          <a:p>
            <a:pPr algn="just"/>
            <a:r>
              <a:rPr lang="fr-FR" dirty="0"/>
              <a:t>	</a:t>
            </a:r>
            <a:r>
              <a:rPr lang="fr-FR" sz="1800" dirty="0"/>
              <a:t>En neutralisant la saisonnalité, l’indice permet de relativiser les effets haussiers ou baissiers d’un mois à l’autre indépendamment des niveaux de prix ou de volume de chacun des mois considérés.</a:t>
            </a:r>
          </a:p>
          <a:p>
            <a:pPr algn="just"/>
            <a:r>
              <a:rPr lang="fr-FR" dirty="0"/>
              <a:t>	</a:t>
            </a:r>
          </a:p>
        </p:txBody>
      </p:sp>
    </p:spTree>
    <p:extLst>
      <p:ext uri="{BB962C8B-B14F-4D97-AF65-F5344CB8AC3E}">
        <p14:creationId xmlns:p14="http://schemas.microsoft.com/office/powerpoint/2010/main" val="38433564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e 8">
            <a:extLst>
              <a:ext uri="{FF2B5EF4-FFF2-40B4-BE49-F238E27FC236}">
                <a16:creationId xmlns:a16="http://schemas.microsoft.com/office/drawing/2014/main" id="{F7AD51B2-0CA1-6E68-0460-EC407335575C}"/>
              </a:ext>
            </a:extLst>
          </p:cNvPr>
          <p:cNvGrpSpPr/>
          <p:nvPr/>
        </p:nvGrpSpPr>
        <p:grpSpPr>
          <a:xfrm>
            <a:off x="444500" y="355600"/>
            <a:ext cx="6083300" cy="1092200"/>
            <a:chOff x="444500" y="355600"/>
            <a:chExt cx="6083300" cy="1092200"/>
          </a:xfrm>
          <a:solidFill>
            <a:schemeClr val="accent6">
              <a:lumMod val="20000"/>
              <a:lumOff val="80000"/>
            </a:schemeClr>
          </a:solidFill>
        </p:grpSpPr>
        <p:sp>
          <p:nvSpPr>
            <p:cNvPr id="2" name="Rectangle : coins arrondis 1">
              <a:extLst>
                <a:ext uri="{FF2B5EF4-FFF2-40B4-BE49-F238E27FC236}">
                  <a16:creationId xmlns:a16="http://schemas.microsoft.com/office/drawing/2014/main" id="{9F9A2563-5998-E2E7-92C3-E56F788FFC79}"/>
                </a:ext>
              </a:extLst>
            </p:cNvPr>
            <p:cNvSpPr/>
            <p:nvPr/>
          </p:nvSpPr>
          <p:spPr>
            <a:xfrm>
              <a:off x="444500" y="355600"/>
              <a:ext cx="6083300" cy="1092200"/>
            </a:xfrm>
            <a:prstGeom prst="roundRect">
              <a:avLst/>
            </a:prstGeom>
            <a:grp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accent1">
                      <a:lumMod val="50000"/>
                    </a:schemeClr>
                  </a:solidFill>
                </a:rPr>
                <a:t>Comment sont construits les indices de</a:t>
              </a:r>
            </a:p>
            <a:p>
              <a:pPr algn="ctr"/>
              <a:r>
                <a:rPr lang="fr-FR" dirty="0">
                  <a:solidFill>
                    <a:schemeClr val="accent1">
                      <a:lumMod val="50000"/>
                    </a:schemeClr>
                  </a:solidFill>
                </a:rPr>
                <a:t> l’outil conjoncturel ?  </a:t>
              </a:r>
            </a:p>
          </p:txBody>
        </p:sp>
        <p:grpSp>
          <p:nvGrpSpPr>
            <p:cNvPr id="8" name="Groupe 7">
              <a:extLst>
                <a:ext uri="{FF2B5EF4-FFF2-40B4-BE49-F238E27FC236}">
                  <a16:creationId xmlns:a16="http://schemas.microsoft.com/office/drawing/2014/main" id="{57271CAC-4A83-094C-20E3-C1672EA0DFB6}"/>
                </a:ext>
              </a:extLst>
            </p:cNvPr>
            <p:cNvGrpSpPr/>
            <p:nvPr/>
          </p:nvGrpSpPr>
          <p:grpSpPr>
            <a:xfrm>
              <a:off x="609600" y="541700"/>
              <a:ext cx="720000" cy="720000"/>
              <a:chOff x="1701800" y="3265300"/>
              <a:chExt cx="810000" cy="810000"/>
            </a:xfrm>
            <a:grpFill/>
          </p:grpSpPr>
          <p:sp>
            <p:nvSpPr>
              <p:cNvPr id="6" name="Organigramme : Connecteur 5">
                <a:extLst>
                  <a:ext uri="{FF2B5EF4-FFF2-40B4-BE49-F238E27FC236}">
                    <a16:creationId xmlns:a16="http://schemas.microsoft.com/office/drawing/2014/main" id="{769C33DB-A97A-794F-2623-B3C2D760D17E}"/>
                  </a:ext>
                </a:extLst>
              </p:cNvPr>
              <p:cNvSpPr/>
              <p:nvPr/>
            </p:nvSpPr>
            <p:spPr>
              <a:xfrm>
                <a:off x="1701800" y="3265300"/>
                <a:ext cx="810000" cy="810000"/>
              </a:xfrm>
              <a:prstGeom prst="flowChartConnector">
                <a:avLst/>
              </a:prstGeom>
              <a:grpFill/>
              <a:ln w="38100">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 name="Graphique 4" descr="Point d’interrogation avec un remplissage uni">
                <a:extLst>
                  <a:ext uri="{FF2B5EF4-FFF2-40B4-BE49-F238E27FC236}">
                    <a16:creationId xmlns:a16="http://schemas.microsoft.com/office/drawing/2014/main" id="{645AAD09-5706-F424-8447-D76F7E40FF97}"/>
                  </a:ext>
                </a:extLst>
              </p:cNvPr>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a:off x="1878200" y="3441700"/>
                <a:ext cx="457200" cy="457200"/>
              </a:xfrm>
              <a:prstGeom prst="rect">
                <a:avLst/>
              </a:prstGeom>
            </p:spPr>
          </p:pic>
        </p:grpSp>
      </p:grpSp>
      <p:sp>
        <p:nvSpPr>
          <p:cNvPr id="4" name="ZoneTexte 3">
            <a:extLst>
              <a:ext uri="{FF2B5EF4-FFF2-40B4-BE49-F238E27FC236}">
                <a16:creationId xmlns:a16="http://schemas.microsoft.com/office/drawing/2014/main" id="{E736589F-BBDB-9614-0182-B35D7C721FBA}"/>
              </a:ext>
            </a:extLst>
          </p:cNvPr>
          <p:cNvSpPr txBox="1"/>
          <p:nvPr/>
        </p:nvSpPr>
        <p:spPr>
          <a:xfrm>
            <a:off x="383200" y="1998345"/>
            <a:ext cx="6091600" cy="8125301"/>
          </a:xfrm>
          <a:prstGeom prst="rect">
            <a:avLst/>
          </a:prstGeom>
          <a:noFill/>
        </p:spPr>
        <p:txBody>
          <a:bodyPr wrap="square" rtlCol="0">
            <a:spAutoFit/>
          </a:bodyPr>
          <a:lstStyle/>
          <a:p>
            <a:pPr algn="just"/>
            <a:r>
              <a:rPr lang="fr-FR" sz="1800" dirty="0">
                <a:latin typeface="+mj-lt"/>
              </a:rPr>
              <a:t>	Le choix de produire un indice pondéré, composite, chaîné et désaisonnalisé offre plusieurs avantages : </a:t>
            </a:r>
          </a:p>
          <a:p>
            <a:endParaRPr lang="fr-FR" b="1" u="sng" dirty="0"/>
          </a:p>
          <a:p>
            <a:endParaRPr lang="fr-FR" sz="1800" b="1" u="sng" dirty="0"/>
          </a:p>
          <a:p>
            <a:r>
              <a:rPr lang="fr-FR" sz="1800" b="1" u="sng" dirty="0">
                <a:latin typeface="+mj-lt"/>
              </a:rPr>
              <a:t>Pondéré </a:t>
            </a:r>
            <a:r>
              <a:rPr lang="fr-FR" sz="1800" b="1" u="sng" dirty="0"/>
              <a:t>:</a:t>
            </a:r>
          </a:p>
          <a:p>
            <a:endParaRPr lang="fr-FR" b="1" u="sng" dirty="0"/>
          </a:p>
          <a:p>
            <a:pPr algn="just"/>
            <a:r>
              <a:rPr lang="fr-FR" dirty="0">
                <a:latin typeface="+mj-lt"/>
              </a:rPr>
              <a:t>	I</a:t>
            </a:r>
            <a:r>
              <a:rPr lang="fr-FR" sz="1800" dirty="0">
                <a:latin typeface="+mj-lt"/>
              </a:rPr>
              <a:t>l élimine les nombreux effets de composition constatés à la pêche du fait de la forte variabilité de l’offre (climat, quotas et état des stocks, contraintes réglementaires, etc…).</a:t>
            </a:r>
          </a:p>
          <a:p>
            <a:pPr algn="just"/>
            <a:endParaRPr lang="fr-FR" b="1" u="sng" dirty="0"/>
          </a:p>
          <a:p>
            <a:endParaRPr lang="fr-FR" sz="1800" b="1" u="sng" dirty="0"/>
          </a:p>
          <a:p>
            <a:r>
              <a:rPr lang="fr-FR" sz="1800" b="1" u="sng" dirty="0">
                <a:latin typeface="+mj-lt"/>
              </a:rPr>
              <a:t>Composite </a:t>
            </a:r>
            <a:r>
              <a:rPr lang="fr-FR" sz="1800" b="1" u="sng" dirty="0"/>
              <a:t>:</a:t>
            </a:r>
          </a:p>
          <a:p>
            <a:endParaRPr lang="fr-FR" sz="1800" b="1" u="sng" dirty="0"/>
          </a:p>
          <a:p>
            <a:pPr algn="just"/>
            <a:r>
              <a:rPr lang="fr-FR" dirty="0">
                <a:latin typeface="+mj-lt"/>
              </a:rPr>
              <a:t>	I</a:t>
            </a:r>
            <a:r>
              <a:rPr lang="fr-FR" sz="1800" dirty="0">
                <a:latin typeface="+mj-lt"/>
              </a:rPr>
              <a:t>l empêche la divergence entre l’indice de </a:t>
            </a:r>
            <a:r>
              <a:rPr lang="fr-FR" sz="1800" dirty="0" err="1">
                <a:latin typeface="+mj-lt"/>
              </a:rPr>
              <a:t>Paasche</a:t>
            </a:r>
            <a:r>
              <a:rPr lang="fr-FR" sz="1800" dirty="0">
                <a:latin typeface="+mj-lt"/>
              </a:rPr>
              <a:t> et celui de </a:t>
            </a:r>
            <a:r>
              <a:rPr lang="fr-FR" sz="1800" dirty="0" err="1">
                <a:latin typeface="+mj-lt"/>
              </a:rPr>
              <a:t>Laspeyre</a:t>
            </a:r>
            <a:r>
              <a:rPr lang="fr-FR" sz="1800" dirty="0">
                <a:latin typeface="+mj-lt"/>
              </a:rPr>
              <a:t>, qui sont deux méthodes de calculs d’indices plus classiquement utilisées.</a:t>
            </a:r>
          </a:p>
          <a:p>
            <a:pPr algn="just"/>
            <a:endParaRPr lang="fr-FR" sz="1800" dirty="0">
              <a:latin typeface="+mj-lt"/>
            </a:endParaRPr>
          </a:p>
          <a:p>
            <a:endParaRPr lang="fr-FR" sz="1800" dirty="0">
              <a:latin typeface="+mj-lt"/>
            </a:endParaRPr>
          </a:p>
          <a:p>
            <a:r>
              <a:rPr lang="fr-FR" sz="1800" b="1" u="sng" dirty="0">
                <a:latin typeface="+mj-lt"/>
              </a:rPr>
              <a:t>Chaîné </a:t>
            </a:r>
            <a:r>
              <a:rPr lang="fr-FR" sz="1800" b="1" u="sng" dirty="0"/>
              <a:t>:</a:t>
            </a:r>
          </a:p>
          <a:p>
            <a:endParaRPr lang="fr-FR" b="1" u="sng" dirty="0"/>
          </a:p>
          <a:p>
            <a:pPr algn="just"/>
            <a:r>
              <a:rPr lang="fr-FR" sz="1800" dirty="0">
                <a:latin typeface="+mj-lt"/>
              </a:rPr>
              <a:t>	Il é</a:t>
            </a:r>
            <a:r>
              <a:rPr lang="fr-FR" sz="1800" b="0" i="0" u="none" strike="noStrike" baseline="0" dirty="0">
                <a:latin typeface="+mj-lt"/>
              </a:rPr>
              <a:t>limine le côté arbitraire du choix de la période de référence.</a:t>
            </a:r>
          </a:p>
          <a:p>
            <a:pPr algn="just"/>
            <a:endParaRPr lang="fr-FR" sz="1800" b="0" i="0" u="none" strike="noStrike" baseline="0" dirty="0">
              <a:latin typeface="+mj-lt"/>
            </a:endParaRPr>
          </a:p>
          <a:p>
            <a:endParaRPr lang="fr-FR" sz="1800" dirty="0">
              <a:latin typeface="+mj-lt"/>
            </a:endParaRPr>
          </a:p>
          <a:p>
            <a:r>
              <a:rPr lang="fr-FR" sz="1800" b="1" u="sng" dirty="0">
                <a:latin typeface="+mj-lt"/>
              </a:rPr>
              <a:t>Désaisonnalisé </a:t>
            </a:r>
            <a:r>
              <a:rPr lang="fr-FR" sz="1800" b="1" u="sng" dirty="0"/>
              <a:t>:</a:t>
            </a:r>
          </a:p>
          <a:p>
            <a:endParaRPr lang="fr-FR" sz="1800" b="1" u="sng" dirty="0"/>
          </a:p>
          <a:p>
            <a:pPr algn="just"/>
            <a:r>
              <a:rPr lang="fr-FR" dirty="0">
                <a:latin typeface="+mj-lt"/>
              </a:rPr>
              <a:t>	I</a:t>
            </a:r>
            <a:r>
              <a:rPr lang="fr-FR" sz="1800" dirty="0">
                <a:latin typeface="+mj-lt"/>
              </a:rPr>
              <a:t>l prend en compte la saisonnalité.</a:t>
            </a:r>
            <a:endParaRPr lang="fr-FR" dirty="0"/>
          </a:p>
          <a:p>
            <a:endParaRPr lang="fr-FR" sz="1800" dirty="0"/>
          </a:p>
          <a:p>
            <a:endParaRPr lang="fr-FR" sz="1800" dirty="0"/>
          </a:p>
        </p:txBody>
      </p:sp>
    </p:spTree>
    <p:extLst>
      <p:ext uri="{BB962C8B-B14F-4D97-AF65-F5344CB8AC3E}">
        <p14:creationId xmlns:p14="http://schemas.microsoft.com/office/powerpoint/2010/main" val="22443874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e 8">
            <a:extLst>
              <a:ext uri="{FF2B5EF4-FFF2-40B4-BE49-F238E27FC236}">
                <a16:creationId xmlns:a16="http://schemas.microsoft.com/office/drawing/2014/main" id="{F7AD51B2-0CA1-6E68-0460-EC407335575C}"/>
              </a:ext>
            </a:extLst>
          </p:cNvPr>
          <p:cNvGrpSpPr/>
          <p:nvPr/>
        </p:nvGrpSpPr>
        <p:grpSpPr>
          <a:xfrm>
            <a:off x="444500" y="355600"/>
            <a:ext cx="6083300" cy="1092200"/>
            <a:chOff x="444500" y="355600"/>
            <a:chExt cx="6083300" cy="1092200"/>
          </a:xfrm>
          <a:solidFill>
            <a:schemeClr val="accent6">
              <a:lumMod val="20000"/>
              <a:lumOff val="80000"/>
            </a:schemeClr>
          </a:solidFill>
        </p:grpSpPr>
        <p:sp>
          <p:nvSpPr>
            <p:cNvPr id="2" name="Rectangle : coins arrondis 1">
              <a:extLst>
                <a:ext uri="{FF2B5EF4-FFF2-40B4-BE49-F238E27FC236}">
                  <a16:creationId xmlns:a16="http://schemas.microsoft.com/office/drawing/2014/main" id="{9F9A2563-5998-E2E7-92C3-E56F788FFC79}"/>
                </a:ext>
              </a:extLst>
            </p:cNvPr>
            <p:cNvSpPr/>
            <p:nvPr/>
          </p:nvSpPr>
          <p:spPr>
            <a:xfrm>
              <a:off x="444500" y="355600"/>
              <a:ext cx="6083300" cy="1092200"/>
            </a:xfrm>
            <a:prstGeom prst="roundRect">
              <a:avLst/>
            </a:prstGeom>
            <a:grp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dirty="0">
                  <a:solidFill>
                    <a:schemeClr val="accent1">
                      <a:lumMod val="50000"/>
                    </a:schemeClr>
                  </a:solidFill>
                </a:rPr>
                <a:t>Les indices de prix prennent-ils en compte</a:t>
              </a:r>
            </a:p>
            <a:p>
              <a:pPr algn="ctr"/>
              <a:r>
                <a:rPr lang="fr-FR" dirty="0">
                  <a:solidFill>
                    <a:schemeClr val="accent1">
                      <a:lumMod val="50000"/>
                    </a:schemeClr>
                  </a:solidFill>
                </a:rPr>
                <a:t> l’inflation ?</a:t>
              </a:r>
            </a:p>
          </p:txBody>
        </p:sp>
        <p:grpSp>
          <p:nvGrpSpPr>
            <p:cNvPr id="8" name="Groupe 7">
              <a:extLst>
                <a:ext uri="{FF2B5EF4-FFF2-40B4-BE49-F238E27FC236}">
                  <a16:creationId xmlns:a16="http://schemas.microsoft.com/office/drawing/2014/main" id="{57271CAC-4A83-094C-20E3-C1672EA0DFB6}"/>
                </a:ext>
              </a:extLst>
            </p:cNvPr>
            <p:cNvGrpSpPr/>
            <p:nvPr/>
          </p:nvGrpSpPr>
          <p:grpSpPr>
            <a:xfrm>
              <a:off x="609600" y="541700"/>
              <a:ext cx="720000" cy="720000"/>
              <a:chOff x="1701800" y="3265300"/>
              <a:chExt cx="810000" cy="810000"/>
            </a:xfrm>
            <a:grpFill/>
          </p:grpSpPr>
          <p:sp>
            <p:nvSpPr>
              <p:cNvPr id="6" name="Organigramme : Connecteur 5">
                <a:extLst>
                  <a:ext uri="{FF2B5EF4-FFF2-40B4-BE49-F238E27FC236}">
                    <a16:creationId xmlns:a16="http://schemas.microsoft.com/office/drawing/2014/main" id="{769C33DB-A97A-794F-2623-B3C2D760D17E}"/>
                  </a:ext>
                </a:extLst>
              </p:cNvPr>
              <p:cNvSpPr/>
              <p:nvPr/>
            </p:nvSpPr>
            <p:spPr>
              <a:xfrm>
                <a:off x="1701800" y="3265300"/>
                <a:ext cx="810000" cy="810000"/>
              </a:xfrm>
              <a:prstGeom prst="flowChartConnector">
                <a:avLst/>
              </a:prstGeom>
              <a:grpFill/>
              <a:ln w="38100">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 name="Graphique 4" descr="Point d’interrogation avec un remplissage uni">
                <a:extLst>
                  <a:ext uri="{FF2B5EF4-FFF2-40B4-BE49-F238E27FC236}">
                    <a16:creationId xmlns:a16="http://schemas.microsoft.com/office/drawing/2014/main" id="{645AAD09-5706-F424-8447-D76F7E40FF97}"/>
                  </a:ext>
                </a:extLst>
              </p:cNvPr>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a:off x="1878200" y="3441700"/>
                <a:ext cx="457200" cy="457200"/>
              </a:xfrm>
              <a:prstGeom prst="rect">
                <a:avLst/>
              </a:prstGeom>
            </p:spPr>
          </p:pic>
        </p:grpSp>
      </p:grpSp>
      <p:sp>
        <p:nvSpPr>
          <p:cNvPr id="3" name="ZoneTexte 2">
            <a:extLst>
              <a:ext uri="{FF2B5EF4-FFF2-40B4-BE49-F238E27FC236}">
                <a16:creationId xmlns:a16="http://schemas.microsoft.com/office/drawing/2014/main" id="{20C41166-79C1-AFC5-85E2-86600AB31106}"/>
              </a:ext>
            </a:extLst>
          </p:cNvPr>
          <p:cNvSpPr txBox="1"/>
          <p:nvPr/>
        </p:nvSpPr>
        <p:spPr>
          <a:xfrm>
            <a:off x="444500" y="1570649"/>
            <a:ext cx="6083300" cy="3924151"/>
          </a:xfrm>
          <a:prstGeom prst="rect">
            <a:avLst/>
          </a:prstGeom>
          <a:noFill/>
        </p:spPr>
        <p:txBody>
          <a:bodyPr wrap="square" rtlCol="0">
            <a:spAutoFit/>
          </a:bodyPr>
          <a:lstStyle/>
          <a:p>
            <a:pPr algn="just"/>
            <a:r>
              <a:rPr lang="fr-FR" dirty="0"/>
              <a:t>	</a:t>
            </a:r>
            <a:r>
              <a:rPr lang="fr-FR" sz="1500" dirty="0"/>
              <a:t>A l’instar </a:t>
            </a:r>
            <a:r>
              <a:rPr lang="fr-FR" sz="1500" b="1" dirty="0"/>
              <a:t>des indices de prix à la consommation de l’INSEE</a:t>
            </a:r>
            <a:r>
              <a:rPr lang="fr-FR" sz="1500" dirty="0"/>
              <a:t> (le plus connu car médiatisé pour évaluer l’évolution du pouvoir d’achat des ménages), </a:t>
            </a:r>
            <a:r>
              <a:rPr lang="fr-FR" sz="1500" b="1" dirty="0"/>
              <a:t>les indices de prix de l’outil conjoncturel </a:t>
            </a:r>
            <a:r>
              <a:rPr lang="fr-FR" sz="1500" dirty="0"/>
              <a:t>sont un instrument de </a:t>
            </a:r>
            <a:r>
              <a:rPr lang="fr-FR" sz="1500" b="1" dirty="0"/>
              <a:t>mesure de l’inflation ou de la déflation </a:t>
            </a:r>
            <a:r>
              <a:rPr lang="fr-FR" sz="1500" dirty="0"/>
              <a:t>des prix des produits de la pêche à la première mise en vente (au stade de production).</a:t>
            </a:r>
          </a:p>
          <a:p>
            <a:endParaRPr lang="fr-FR" dirty="0">
              <a:solidFill>
                <a:srgbClr val="FF0000"/>
              </a:solidFill>
              <a:highlight>
                <a:srgbClr val="FFFF00"/>
              </a:highlight>
            </a:endParaRPr>
          </a:p>
          <a:p>
            <a:pPr algn="just"/>
            <a:r>
              <a:rPr lang="fr-FR" dirty="0"/>
              <a:t>	</a:t>
            </a:r>
            <a:r>
              <a:rPr lang="fr-FR" sz="1500" dirty="0"/>
              <a:t>Autrement dit, l’indice des prix des produits de la mer permet de comparer l’inflation (ou la déflation) des prix des produits de la mer avec l’évolution de l’inflation pour d’autres biens à différents stades (production, consommation, etc.).  Dans l’exemple ci-dessous, l’indice de prix de produits de la mer est comparé à l’indice de prix à la production de la viande de volaille produit par l’INSEE. Même si l’indice INSEE n’est pas désaisonnalisé cela permet de donner une indication de la tendance inflationniste observée sur ces deux marché au stade de la production.</a:t>
            </a:r>
            <a:endParaRPr lang="fr-FR" sz="1600" dirty="0">
              <a:solidFill>
                <a:srgbClr val="FF0000"/>
              </a:solidFill>
              <a:highlight>
                <a:srgbClr val="FFFF00"/>
              </a:highlight>
            </a:endParaRPr>
          </a:p>
        </p:txBody>
      </p:sp>
      <p:graphicFrame>
        <p:nvGraphicFramePr>
          <p:cNvPr id="4" name="Graphique 3">
            <a:extLst>
              <a:ext uri="{FF2B5EF4-FFF2-40B4-BE49-F238E27FC236}">
                <a16:creationId xmlns:a16="http://schemas.microsoft.com/office/drawing/2014/main" id="{B92EBEA0-7041-DF27-F0E0-CA3D11001DAC}"/>
              </a:ext>
            </a:extLst>
          </p:cNvPr>
          <p:cNvGraphicFramePr>
            <a:graphicFrameLocks/>
          </p:cNvGraphicFramePr>
          <p:nvPr>
            <p:extLst>
              <p:ext uri="{D42A27DB-BD31-4B8C-83A1-F6EECF244321}">
                <p14:modId xmlns:p14="http://schemas.microsoft.com/office/powerpoint/2010/main" val="807386261"/>
              </p:ext>
            </p:extLst>
          </p:nvPr>
        </p:nvGraphicFramePr>
        <p:xfrm>
          <a:off x="273011" y="5509386"/>
          <a:ext cx="6388178" cy="409525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042412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A3B1FE8B-6149-600F-C8FB-D7F1B019702A}"/>
              </a:ext>
            </a:extLst>
          </p:cNvPr>
          <p:cNvPicPr>
            <a:picLocks noChangeAspect="1"/>
          </p:cNvPicPr>
          <p:nvPr/>
        </p:nvPicPr>
        <p:blipFill>
          <a:blip r:embed="rId2"/>
          <a:srcRect l="940" t="1706" r="24084"/>
          <a:stretch/>
        </p:blipFill>
        <p:spPr>
          <a:xfrm>
            <a:off x="3538070" y="2556436"/>
            <a:ext cx="3256905" cy="2790620"/>
          </a:xfrm>
          <a:prstGeom prst="rect">
            <a:avLst/>
          </a:prstGeom>
        </p:spPr>
      </p:pic>
      <p:pic>
        <p:nvPicPr>
          <p:cNvPr id="4" name="Image 3">
            <a:extLst>
              <a:ext uri="{FF2B5EF4-FFF2-40B4-BE49-F238E27FC236}">
                <a16:creationId xmlns:a16="http://schemas.microsoft.com/office/drawing/2014/main" id="{5BDC6EBF-522A-E0B2-88A3-78E68301938D}"/>
              </a:ext>
            </a:extLst>
          </p:cNvPr>
          <p:cNvPicPr>
            <a:picLocks noChangeAspect="1"/>
          </p:cNvPicPr>
          <p:nvPr/>
        </p:nvPicPr>
        <p:blipFill>
          <a:blip r:embed="rId3"/>
          <a:srcRect l="1396" t="1449" r="23787"/>
          <a:stretch/>
        </p:blipFill>
        <p:spPr>
          <a:xfrm>
            <a:off x="68240" y="2513978"/>
            <a:ext cx="3297736" cy="2839054"/>
          </a:xfrm>
          <a:prstGeom prst="rect">
            <a:avLst/>
          </a:prstGeom>
        </p:spPr>
      </p:pic>
      <p:sp>
        <p:nvSpPr>
          <p:cNvPr id="7" name="ZoneTexte 6">
            <a:extLst>
              <a:ext uri="{FF2B5EF4-FFF2-40B4-BE49-F238E27FC236}">
                <a16:creationId xmlns:a16="http://schemas.microsoft.com/office/drawing/2014/main" id="{D0AECBC1-6126-D072-DDD3-E257607E56E4}"/>
              </a:ext>
            </a:extLst>
          </p:cNvPr>
          <p:cNvSpPr txBox="1"/>
          <p:nvPr/>
        </p:nvSpPr>
        <p:spPr>
          <a:xfrm>
            <a:off x="444500" y="1675063"/>
            <a:ext cx="5920205" cy="830997"/>
          </a:xfrm>
          <a:prstGeom prst="rect">
            <a:avLst/>
          </a:prstGeom>
          <a:noFill/>
        </p:spPr>
        <p:txBody>
          <a:bodyPr wrap="square" rtlCol="0">
            <a:spAutoFit/>
          </a:bodyPr>
          <a:lstStyle/>
          <a:p>
            <a:pPr algn="just"/>
            <a:r>
              <a:rPr lang="fr-FR" sz="1600" dirty="0"/>
              <a:t>	Les graphiques ci-dessous superposent les indices de prix (gauche) et quantité (droite) de la sole pour les deux périodes de référence (3 ans et 5 ans).</a:t>
            </a:r>
          </a:p>
        </p:txBody>
      </p:sp>
      <p:sp>
        <p:nvSpPr>
          <p:cNvPr id="10" name="ZoneTexte 9">
            <a:extLst>
              <a:ext uri="{FF2B5EF4-FFF2-40B4-BE49-F238E27FC236}">
                <a16:creationId xmlns:a16="http://schemas.microsoft.com/office/drawing/2014/main" id="{B0FA8A92-7FA7-7A17-DE38-77315348174A}"/>
              </a:ext>
            </a:extLst>
          </p:cNvPr>
          <p:cNvSpPr txBox="1"/>
          <p:nvPr/>
        </p:nvSpPr>
        <p:spPr>
          <a:xfrm>
            <a:off x="241299" y="6672608"/>
            <a:ext cx="6553675" cy="2831544"/>
          </a:xfrm>
          <a:prstGeom prst="rect">
            <a:avLst/>
          </a:prstGeom>
          <a:noFill/>
        </p:spPr>
        <p:txBody>
          <a:bodyPr wrap="square" rtlCol="0">
            <a:spAutoFit/>
          </a:bodyPr>
          <a:lstStyle/>
          <a:p>
            <a:pPr algn="just"/>
            <a:r>
              <a:rPr lang="fr-FR" sz="1600" dirty="0"/>
              <a:t>	Les deux courbes ont la même forme mais ne sont pas situées au même niveau. La période de référence </a:t>
            </a:r>
            <a:r>
              <a:rPr lang="fr-FR" sz="1600" b="1" dirty="0"/>
              <a:t>n’influe sur l’évolution mais sur le niveau de l’indice et donc sur l’interprétation.</a:t>
            </a:r>
          </a:p>
          <a:p>
            <a:endParaRPr lang="fr-FR" sz="1600" dirty="0">
              <a:solidFill>
                <a:srgbClr val="FF0000"/>
              </a:solidFill>
              <a:highlight>
                <a:srgbClr val="FFFF00"/>
              </a:highlight>
            </a:endParaRPr>
          </a:p>
          <a:p>
            <a:pPr algn="just"/>
            <a:r>
              <a:rPr lang="fr-FR" sz="1600" dirty="0"/>
              <a:t>Ex : Dans le cas de l’indice de volume :</a:t>
            </a:r>
          </a:p>
          <a:p>
            <a:pPr algn="just"/>
            <a:endParaRPr lang="fr-FR" sz="1600" dirty="0"/>
          </a:p>
          <a:p>
            <a:pPr algn="just"/>
            <a:r>
              <a:rPr lang="fr-FR" sz="1600" u="sng" dirty="0" err="1"/>
              <a:t>Ref</a:t>
            </a:r>
            <a:r>
              <a:rPr lang="fr-FR" sz="1600" u="sng" dirty="0"/>
              <a:t> 3 ans </a:t>
            </a:r>
            <a:r>
              <a:rPr lang="fr-FR" sz="1600" dirty="0"/>
              <a:t>: L’évolution du volume de sole observé à la fin 2025 </a:t>
            </a:r>
            <a:r>
              <a:rPr lang="fr-FR" sz="1600" b="1" dirty="0"/>
              <a:t>est en légère baisse par rapport à 2022 </a:t>
            </a:r>
            <a:r>
              <a:rPr lang="fr-FR" sz="1600" dirty="0"/>
              <a:t>(-5 points environ). </a:t>
            </a:r>
          </a:p>
          <a:p>
            <a:pPr algn="just"/>
            <a:r>
              <a:rPr lang="fr-FR" sz="1600" u="sng" dirty="0" err="1"/>
              <a:t>Ref</a:t>
            </a:r>
            <a:r>
              <a:rPr lang="fr-FR" sz="1600" u="sng" dirty="0"/>
              <a:t> 5 ans</a:t>
            </a:r>
            <a:r>
              <a:rPr lang="fr-FR" sz="1600" dirty="0"/>
              <a:t> : L’évolution du volume de sole observé à la fin 2025 </a:t>
            </a:r>
            <a:r>
              <a:rPr lang="fr-FR" sz="1600" b="1" dirty="0"/>
              <a:t>est très forte baisse par rapport à 2020 </a:t>
            </a:r>
            <a:r>
              <a:rPr lang="fr-FR" sz="1600" dirty="0"/>
              <a:t>(-25 points environ). </a:t>
            </a:r>
          </a:p>
          <a:p>
            <a:endParaRPr lang="fr-FR" dirty="0"/>
          </a:p>
        </p:txBody>
      </p:sp>
      <p:grpSp>
        <p:nvGrpSpPr>
          <p:cNvPr id="13" name="Groupe 12">
            <a:extLst>
              <a:ext uri="{FF2B5EF4-FFF2-40B4-BE49-F238E27FC236}">
                <a16:creationId xmlns:a16="http://schemas.microsoft.com/office/drawing/2014/main" id="{5CCE8D5F-0507-4F54-A02D-132DDDA554B7}"/>
              </a:ext>
            </a:extLst>
          </p:cNvPr>
          <p:cNvGrpSpPr/>
          <p:nvPr/>
        </p:nvGrpSpPr>
        <p:grpSpPr>
          <a:xfrm>
            <a:off x="884025" y="5568511"/>
            <a:ext cx="1666166" cy="954272"/>
            <a:chOff x="2321319" y="4526208"/>
            <a:chExt cx="1666166" cy="954272"/>
          </a:xfrm>
        </p:grpSpPr>
        <p:pic>
          <p:nvPicPr>
            <p:cNvPr id="14" name="Image 13">
              <a:extLst>
                <a:ext uri="{FF2B5EF4-FFF2-40B4-BE49-F238E27FC236}">
                  <a16:creationId xmlns:a16="http://schemas.microsoft.com/office/drawing/2014/main" id="{73F8603E-9417-4500-7FD6-608226333E77}"/>
                </a:ext>
              </a:extLst>
            </p:cNvPr>
            <p:cNvPicPr>
              <a:picLocks noChangeAspect="1"/>
            </p:cNvPicPr>
            <p:nvPr/>
          </p:nvPicPr>
          <p:blipFill>
            <a:blip r:embed="rId4"/>
            <a:stretch>
              <a:fillRect/>
            </a:stretch>
          </p:blipFill>
          <p:spPr>
            <a:xfrm>
              <a:off x="2321319" y="4526208"/>
              <a:ext cx="1627144" cy="426792"/>
            </a:xfrm>
            <a:prstGeom prst="rect">
              <a:avLst/>
            </a:prstGeom>
          </p:spPr>
        </p:pic>
        <p:pic>
          <p:nvPicPr>
            <p:cNvPr id="15" name="Image 14">
              <a:extLst>
                <a:ext uri="{FF2B5EF4-FFF2-40B4-BE49-F238E27FC236}">
                  <a16:creationId xmlns:a16="http://schemas.microsoft.com/office/drawing/2014/main" id="{E6D6402E-28EE-AAD4-BF8B-6993DB929F39}"/>
                </a:ext>
              </a:extLst>
            </p:cNvPr>
            <p:cNvPicPr>
              <a:picLocks noChangeAspect="1"/>
            </p:cNvPicPr>
            <p:nvPr/>
          </p:nvPicPr>
          <p:blipFill>
            <a:blip r:embed="rId5"/>
            <a:stretch>
              <a:fillRect/>
            </a:stretch>
          </p:blipFill>
          <p:spPr>
            <a:xfrm>
              <a:off x="2321319" y="5033992"/>
              <a:ext cx="1666166" cy="446488"/>
            </a:xfrm>
            <a:prstGeom prst="rect">
              <a:avLst/>
            </a:prstGeom>
          </p:spPr>
        </p:pic>
      </p:grpSp>
      <p:grpSp>
        <p:nvGrpSpPr>
          <p:cNvPr id="16" name="Groupe 15">
            <a:extLst>
              <a:ext uri="{FF2B5EF4-FFF2-40B4-BE49-F238E27FC236}">
                <a16:creationId xmlns:a16="http://schemas.microsoft.com/office/drawing/2014/main" id="{8B6E202D-5C19-B826-6F5B-38F086A5013E}"/>
              </a:ext>
            </a:extLst>
          </p:cNvPr>
          <p:cNvGrpSpPr/>
          <p:nvPr/>
        </p:nvGrpSpPr>
        <p:grpSpPr>
          <a:xfrm>
            <a:off x="4483313" y="5489859"/>
            <a:ext cx="1695413" cy="950874"/>
            <a:chOff x="4135586" y="4526884"/>
            <a:chExt cx="1695413" cy="950874"/>
          </a:xfrm>
        </p:grpSpPr>
        <p:pic>
          <p:nvPicPr>
            <p:cNvPr id="17" name="Image 16">
              <a:extLst>
                <a:ext uri="{FF2B5EF4-FFF2-40B4-BE49-F238E27FC236}">
                  <a16:creationId xmlns:a16="http://schemas.microsoft.com/office/drawing/2014/main" id="{2E32A151-3B0B-2280-A117-257F4D3ADFB5}"/>
                </a:ext>
              </a:extLst>
            </p:cNvPr>
            <p:cNvPicPr>
              <a:picLocks noChangeAspect="1"/>
            </p:cNvPicPr>
            <p:nvPr/>
          </p:nvPicPr>
          <p:blipFill>
            <a:blip r:embed="rId6"/>
            <a:stretch>
              <a:fillRect/>
            </a:stretch>
          </p:blipFill>
          <p:spPr>
            <a:xfrm>
              <a:off x="4135586" y="5033992"/>
              <a:ext cx="1695413" cy="443766"/>
            </a:xfrm>
            <a:prstGeom prst="rect">
              <a:avLst/>
            </a:prstGeom>
          </p:spPr>
        </p:pic>
        <p:pic>
          <p:nvPicPr>
            <p:cNvPr id="18" name="Image 17">
              <a:extLst>
                <a:ext uri="{FF2B5EF4-FFF2-40B4-BE49-F238E27FC236}">
                  <a16:creationId xmlns:a16="http://schemas.microsoft.com/office/drawing/2014/main" id="{C3773012-2B33-E9D0-DA1D-46C5608D151B}"/>
                </a:ext>
              </a:extLst>
            </p:cNvPr>
            <p:cNvPicPr>
              <a:picLocks noChangeAspect="1"/>
            </p:cNvPicPr>
            <p:nvPr/>
          </p:nvPicPr>
          <p:blipFill>
            <a:blip r:embed="rId7"/>
            <a:stretch>
              <a:fillRect/>
            </a:stretch>
          </p:blipFill>
          <p:spPr>
            <a:xfrm>
              <a:off x="4135586" y="4526884"/>
              <a:ext cx="1627144" cy="443766"/>
            </a:xfrm>
            <a:prstGeom prst="rect">
              <a:avLst/>
            </a:prstGeom>
          </p:spPr>
        </p:pic>
      </p:grpSp>
      <p:grpSp>
        <p:nvGrpSpPr>
          <p:cNvPr id="11" name="Groupe 10">
            <a:extLst>
              <a:ext uri="{FF2B5EF4-FFF2-40B4-BE49-F238E27FC236}">
                <a16:creationId xmlns:a16="http://schemas.microsoft.com/office/drawing/2014/main" id="{352BC92B-8253-CF66-20C2-7589F8B0DE7B}"/>
              </a:ext>
            </a:extLst>
          </p:cNvPr>
          <p:cNvGrpSpPr/>
          <p:nvPr/>
        </p:nvGrpSpPr>
        <p:grpSpPr>
          <a:xfrm>
            <a:off x="444500" y="356400"/>
            <a:ext cx="6083300" cy="1092200"/>
            <a:chOff x="444500" y="355600"/>
            <a:chExt cx="6083300" cy="1092200"/>
          </a:xfrm>
          <a:solidFill>
            <a:schemeClr val="accent6">
              <a:lumMod val="20000"/>
              <a:lumOff val="80000"/>
            </a:schemeClr>
          </a:solidFill>
        </p:grpSpPr>
        <p:sp>
          <p:nvSpPr>
            <p:cNvPr id="12" name="Rectangle : coins arrondis 11">
              <a:extLst>
                <a:ext uri="{FF2B5EF4-FFF2-40B4-BE49-F238E27FC236}">
                  <a16:creationId xmlns:a16="http://schemas.microsoft.com/office/drawing/2014/main" id="{CFB37F1B-5E02-F335-D2F0-384FC5186987}"/>
                </a:ext>
              </a:extLst>
            </p:cNvPr>
            <p:cNvSpPr/>
            <p:nvPr/>
          </p:nvSpPr>
          <p:spPr>
            <a:xfrm>
              <a:off x="444500" y="355600"/>
              <a:ext cx="6083300" cy="1092200"/>
            </a:xfrm>
            <a:prstGeom prst="roundRect">
              <a:avLst/>
            </a:prstGeom>
            <a:grp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000" dirty="0">
                  <a:solidFill>
                    <a:schemeClr val="accent1">
                      <a:lumMod val="50000"/>
                    </a:schemeClr>
                  </a:solidFill>
                </a:rPr>
                <a:t>Comment la période de référence </a:t>
              </a:r>
            </a:p>
            <a:p>
              <a:pPr algn="ctr"/>
              <a:r>
                <a:rPr lang="fr-FR" sz="2000" dirty="0">
                  <a:solidFill>
                    <a:schemeClr val="accent1">
                      <a:lumMod val="50000"/>
                    </a:schemeClr>
                  </a:solidFill>
                </a:rPr>
                <a:t>influe sur l’outil ?</a:t>
              </a:r>
            </a:p>
          </p:txBody>
        </p:sp>
        <p:grpSp>
          <p:nvGrpSpPr>
            <p:cNvPr id="19" name="Groupe 18">
              <a:extLst>
                <a:ext uri="{FF2B5EF4-FFF2-40B4-BE49-F238E27FC236}">
                  <a16:creationId xmlns:a16="http://schemas.microsoft.com/office/drawing/2014/main" id="{4A04EC13-EDE5-A41C-9A77-6DBB03FE6DF2}"/>
                </a:ext>
              </a:extLst>
            </p:cNvPr>
            <p:cNvGrpSpPr/>
            <p:nvPr/>
          </p:nvGrpSpPr>
          <p:grpSpPr>
            <a:xfrm>
              <a:off x="609600" y="541700"/>
              <a:ext cx="720000" cy="720000"/>
              <a:chOff x="1701800" y="3265300"/>
              <a:chExt cx="810000" cy="810000"/>
            </a:xfrm>
            <a:grpFill/>
          </p:grpSpPr>
          <p:sp>
            <p:nvSpPr>
              <p:cNvPr id="20" name="Organigramme : Connecteur 19">
                <a:extLst>
                  <a:ext uri="{FF2B5EF4-FFF2-40B4-BE49-F238E27FC236}">
                    <a16:creationId xmlns:a16="http://schemas.microsoft.com/office/drawing/2014/main" id="{1563DA65-6ECF-6186-4DC7-10B8495CBF9D}"/>
                  </a:ext>
                </a:extLst>
              </p:cNvPr>
              <p:cNvSpPr/>
              <p:nvPr/>
            </p:nvSpPr>
            <p:spPr>
              <a:xfrm>
                <a:off x="1701800" y="3265300"/>
                <a:ext cx="810000" cy="810000"/>
              </a:xfrm>
              <a:prstGeom prst="flowChartConnector">
                <a:avLst/>
              </a:prstGeom>
              <a:grpFill/>
              <a:ln w="38100">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pic>
            <p:nvPicPr>
              <p:cNvPr id="21" name="Graphique 20" descr="Point d’interrogation avec un remplissage uni">
                <a:extLst>
                  <a:ext uri="{FF2B5EF4-FFF2-40B4-BE49-F238E27FC236}">
                    <a16:creationId xmlns:a16="http://schemas.microsoft.com/office/drawing/2014/main" id="{5D679594-CF62-8E0F-1C7D-71D5A2DDCF0D}"/>
                  </a:ext>
                </a:extLst>
              </p:cNvPr>
              <p:cNvPicPr>
                <a:picLocks noChangeAspect="1"/>
              </p:cNvPicPr>
              <p:nvPr/>
            </p:nvPicPr>
            <p:blipFill>
              <a:blip r:embed="rId8">
                <a:extLst>
                  <a:ext uri="{96DAC541-7B7A-43D3-8B79-37D633B846F1}">
                    <asvg:svgBlip xmlns="" xmlns:asvg="http://schemas.microsoft.com/office/drawing/2016/SVG/main" r:embed="rId9"/>
                  </a:ext>
                </a:extLst>
              </a:blip>
              <a:stretch>
                <a:fillRect/>
              </a:stretch>
            </p:blipFill>
            <p:spPr>
              <a:xfrm>
                <a:off x="1878200" y="3441700"/>
                <a:ext cx="457200" cy="457200"/>
              </a:xfrm>
              <a:prstGeom prst="rect">
                <a:avLst/>
              </a:prstGeom>
            </p:spPr>
          </p:pic>
        </p:grpSp>
      </p:grpSp>
    </p:spTree>
    <p:extLst>
      <p:ext uri="{BB962C8B-B14F-4D97-AF65-F5344CB8AC3E}">
        <p14:creationId xmlns:p14="http://schemas.microsoft.com/office/powerpoint/2010/main" val="24930984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a:extLst>
              <a:ext uri="{FF2B5EF4-FFF2-40B4-BE49-F238E27FC236}">
                <a16:creationId xmlns:a16="http://schemas.microsoft.com/office/drawing/2014/main" id="{9EA6BF3F-59B8-83EA-069F-6F303C4925A2}"/>
              </a:ext>
            </a:extLst>
          </p:cNvPr>
          <p:cNvSpPr txBox="1"/>
          <p:nvPr/>
        </p:nvSpPr>
        <p:spPr>
          <a:xfrm>
            <a:off x="163773" y="3247888"/>
            <a:ext cx="6604243" cy="6278642"/>
          </a:xfrm>
          <a:prstGeom prst="rect">
            <a:avLst/>
          </a:prstGeom>
          <a:noFill/>
        </p:spPr>
        <p:txBody>
          <a:bodyPr wrap="square">
            <a:spAutoFit/>
          </a:bodyPr>
          <a:lstStyle/>
          <a:p>
            <a:r>
              <a:rPr lang="fr-FR" b="1" u="sng" dirty="0"/>
              <a:t>Par exemple, pour une espèce dont les prix sont les suivants </a:t>
            </a:r>
            <a:r>
              <a:rPr lang="fr-FR" b="1" dirty="0"/>
              <a:t>: </a:t>
            </a:r>
          </a:p>
          <a:p>
            <a:endParaRPr lang="fr-FR" dirty="0"/>
          </a:p>
          <a:p>
            <a:r>
              <a:rPr lang="fr-FR" sz="1600" dirty="0"/>
              <a:t>décembre 2024 : 25euros/kg </a:t>
            </a:r>
          </a:p>
          <a:p>
            <a:r>
              <a:rPr lang="fr-FR" sz="1600" dirty="0"/>
              <a:t>janvier 2025 : 20euros/kg</a:t>
            </a:r>
          </a:p>
          <a:p>
            <a:r>
              <a:rPr lang="fr-FR" sz="1600" dirty="0"/>
              <a:t>décembre 2025 : 25euros/kg </a:t>
            </a:r>
          </a:p>
          <a:p>
            <a:r>
              <a:rPr lang="fr-FR" sz="1600" dirty="0"/>
              <a:t>janvier 2026 : 24 euros/kg </a:t>
            </a:r>
          </a:p>
          <a:p>
            <a:endParaRPr lang="fr-FR" dirty="0"/>
          </a:p>
          <a:p>
            <a:r>
              <a:rPr lang="fr-FR" b="1" u="sng" dirty="0"/>
              <a:t>Si la saisonnalité n’est pas neutralisée </a:t>
            </a:r>
            <a:r>
              <a:rPr lang="fr-FR" b="1" dirty="0"/>
              <a:t>:</a:t>
            </a:r>
          </a:p>
          <a:p>
            <a:endParaRPr lang="fr-FR" dirty="0"/>
          </a:p>
          <a:p>
            <a:pPr algn="just"/>
            <a:r>
              <a:rPr lang="fr-FR" sz="1600" b="1" dirty="0"/>
              <a:t>	L’indice de prix de janvier 2026 a diminué </a:t>
            </a:r>
            <a:r>
              <a:rPr lang="fr-FR" sz="1600" dirty="0"/>
              <a:t>par rapport à celui de décembre 2025.</a:t>
            </a:r>
          </a:p>
          <a:p>
            <a:pPr algn="just"/>
            <a:r>
              <a:rPr lang="fr-FR" sz="1600" dirty="0"/>
              <a:t>Le prix est passé de 25 euros à 24 euros.</a:t>
            </a:r>
          </a:p>
          <a:p>
            <a:endParaRPr lang="fr-FR" dirty="0"/>
          </a:p>
          <a:p>
            <a:r>
              <a:rPr lang="fr-FR" b="1" u="sng" dirty="0"/>
              <a:t>Si on neutralise l’effet de la saisonnalité </a:t>
            </a:r>
            <a:r>
              <a:rPr lang="fr-FR" b="1" dirty="0"/>
              <a:t>:</a:t>
            </a:r>
          </a:p>
          <a:p>
            <a:pPr algn="just"/>
            <a:endParaRPr lang="fr-FR" dirty="0"/>
          </a:p>
          <a:p>
            <a:pPr algn="just"/>
            <a:r>
              <a:rPr lang="fr-FR" sz="1600" b="1" dirty="0"/>
              <a:t>	L’ indice de prix de janvier 2026 a augmenté </a:t>
            </a:r>
            <a:r>
              <a:rPr lang="fr-FR" sz="1600" dirty="0"/>
              <a:t>par rapport à celui de décembre 2025. </a:t>
            </a:r>
          </a:p>
          <a:p>
            <a:pPr algn="just"/>
            <a:endParaRPr lang="fr-FR" sz="1600" dirty="0"/>
          </a:p>
          <a:p>
            <a:pPr algn="just"/>
            <a:r>
              <a:rPr lang="fr-FR" sz="1600" dirty="0"/>
              <a:t>	En effet, le prix de janvier 2026 est</a:t>
            </a:r>
            <a:r>
              <a:rPr lang="fr-FR" sz="1600" b="1" dirty="0"/>
              <a:t> supérieur </a:t>
            </a:r>
            <a:r>
              <a:rPr lang="fr-FR" sz="1600" dirty="0"/>
              <a:t>à celui de janvier 2025, alors que celui de décembre 2025 </a:t>
            </a:r>
            <a:r>
              <a:rPr lang="fr-FR" sz="1600" b="1" dirty="0"/>
              <a:t>est identique </a:t>
            </a:r>
            <a:r>
              <a:rPr lang="fr-FR" sz="1600" dirty="0"/>
              <a:t>à décembre 2024.</a:t>
            </a:r>
          </a:p>
          <a:p>
            <a:pPr algn="just"/>
            <a:endParaRPr lang="fr-FR" sz="1600" dirty="0"/>
          </a:p>
          <a:p>
            <a:pPr algn="just"/>
            <a:r>
              <a:rPr lang="fr-FR" sz="1600" b="1" dirty="0"/>
              <a:t>	Ce qui démontre bien que la valorisation de l’espèce en janvier 2026 est supérieure à celle constatée en janvier 2025. </a:t>
            </a:r>
          </a:p>
          <a:p>
            <a:pPr algn="just"/>
            <a:r>
              <a:rPr lang="fr-FR" dirty="0"/>
              <a:t> </a:t>
            </a:r>
            <a:endParaRPr lang="fr-FR" sz="1800" dirty="0"/>
          </a:p>
        </p:txBody>
      </p:sp>
      <p:sp>
        <p:nvSpPr>
          <p:cNvPr id="12" name="ZoneTexte 11">
            <a:extLst>
              <a:ext uri="{FF2B5EF4-FFF2-40B4-BE49-F238E27FC236}">
                <a16:creationId xmlns:a16="http://schemas.microsoft.com/office/drawing/2014/main" id="{A0E88172-06A5-9A71-FDAC-2E1CA8FF4D92}"/>
              </a:ext>
            </a:extLst>
          </p:cNvPr>
          <p:cNvSpPr txBox="1"/>
          <p:nvPr/>
        </p:nvSpPr>
        <p:spPr>
          <a:xfrm>
            <a:off x="280416" y="1793846"/>
            <a:ext cx="3769895" cy="369332"/>
          </a:xfrm>
          <a:prstGeom prst="rect">
            <a:avLst/>
          </a:prstGeom>
          <a:noFill/>
        </p:spPr>
        <p:txBody>
          <a:bodyPr wrap="square" rtlCol="0">
            <a:spAutoFit/>
          </a:bodyPr>
          <a:lstStyle/>
          <a:p>
            <a:r>
              <a:rPr lang="fr-FR" b="1" u="sng" dirty="0"/>
              <a:t>C’est quoi la saisonnalité </a:t>
            </a:r>
            <a:r>
              <a:rPr lang="fr-FR" b="1" dirty="0"/>
              <a:t>?</a:t>
            </a:r>
          </a:p>
        </p:txBody>
      </p:sp>
      <p:sp>
        <p:nvSpPr>
          <p:cNvPr id="14" name="ZoneTexte 13">
            <a:extLst>
              <a:ext uri="{FF2B5EF4-FFF2-40B4-BE49-F238E27FC236}">
                <a16:creationId xmlns:a16="http://schemas.microsoft.com/office/drawing/2014/main" id="{E1D6C2E2-8DC8-5B23-7981-1123B58DB6F3}"/>
              </a:ext>
            </a:extLst>
          </p:cNvPr>
          <p:cNvSpPr txBox="1"/>
          <p:nvPr/>
        </p:nvSpPr>
        <p:spPr>
          <a:xfrm>
            <a:off x="280416" y="2189610"/>
            <a:ext cx="6303505" cy="830997"/>
          </a:xfrm>
          <a:prstGeom prst="rect">
            <a:avLst/>
          </a:prstGeom>
          <a:noFill/>
        </p:spPr>
        <p:txBody>
          <a:bodyPr wrap="square">
            <a:spAutoFit/>
          </a:bodyPr>
          <a:lstStyle/>
          <a:p>
            <a:pPr algn="just"/>
            <a:r>
              <a:rPr lang="fr-FR" sz="1600" dirty="0"/>
              <a:t> 	Au cours de l’année, il y a peu il y avoir des fluctuations systématiques au niveau de l’offre (ex : pêcheries saisonnières) ou au niveau de la demande (ex : fêtes de fin d’année). </a:t>
            </a:r>
          </a:p>
        </p:txBody>
      </p:sp>
      <p:grpSp>
        <p:nvGrpSpPr>
          <p:cNvPr id="2" name="Groupe 1">
            <a:extLst>
              <a:ext uri="{FF2B5EF4-FFF2-40B4-BE49-F238E27FC236}">
                <a16:creationId xmlns:a16="http://schemas.microsoft.com/office/drawing/2014/main" id="{B4703DEC-9E43-FFE2-C591-8D55DCDC472F}"/>
              </a:ext>
            </a:extLst>
          </p:cNvPr>
          <p:cNvGrpSpPr/>
          <p:nvPr/>
        </p:nvGrpSpPr>
        <p:grpSpPr>
          <a:xfrm>
            <a:off x="444500" y="356400"/>
            <a:ext cx="6083300" cy="1092200"/>
            <a:chOff x="444500" y="355600"/>
            <a:chExt cx="6083300" cy="1092200"/>
          </a:xfrm>
          <a:solidFill>
            <a:schemeClr val="accent6">
              <a:lumMod val="20000"/>
              <a:lumOff val="80000"/>
            </a:schemeClr>
          </a:solidFill>
        </p:grpSpPr>
        <p:sp>
          <p:nvSpPr>
            <p:cNvPr id="3" name="Rectangle : coins arrondis 2">
              <a:extLst>
                <a:ext uri="{FF2B5EF4-FFF2-40B4-BE49-F238E27FC236}">
                  <a16:creationId xmlns:a16="http://schemas.microsoft.com/office/drawing/2014/main" id="{AD6860A7-D00E-8D55-90F5-5BC1DC4F7961}"/>
                </a:ext>
              </a:extLst>
            </p:cNvPr>
            <p:cNvSpPr/>
            <p:nvPr/>
          </p:nvSpPr>
          <p:spPr>
            <a:xfrm>
              <a:off x="444500" y="355600"/>
              <a:ext cx="6083300" cy="1092200"/>
            </a:xfrm>
            <a:prstGeom prst="roundRect">
              <a:avLst/>
            </a:prstGeom>
            <a:grp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000" dirty="0">
                  <a:solidFill>
                    <a:schemeClr val="accent1">
                      <a:lumMod val="50000"/>
                    </a:schemeClr>
                  </a:solidFill>
                </a:rPr>
                <a:t>Pourquoi neutraliser </a:t>
              </a:r>
            </a:p>
            <a:p>
              <a:pPr algn="ctr"/>
              <a:r>
                <a:rPr lang="fr-FR" sz="2000" dirty="0">
                  <a:solidFill>
                    <a:schemeClr val="accent1">
                      <a:lumMod val="50000"/>
                    </a:schemeClr>
                  </a:solidFill>
                </a:rPr>
                <a:t>l’effet de la saisonnalité ?  </a:t>
              </a:r>
            </a:p>
          </p:txBody>
        </p:sp>
        <p:grpSp>
          <p:nvGrpSpPr>
            <p:cNvPr id="4" name="Groupe 3">
              <a:extLst>
                <a:ext uri="{FF2B5EF4-FFF2-40B4-BE49-F238E27FC236}">
                  <a16:creationId xmlns:a16="http://schemas.microsoft.com/office/drawing/2014/main" id="{5779851A-6D9D-5F50-21F2-AD6DF31F2164}"/>
                </a:ext>
              </a:extLst>
            </p:cNvPr>
            <p:cNvGrpSpPr/>
            <p:nvPr/>
          </p:nvGrpSpPr>
          <p:grpSpPr>
            <a:xfrm>
              <a:off x="609600" y="541700"/>
              <a:ext cx="720000" cy="720000"/>
              <a:chOff x="1701800" y="3265300"/>
              <a:chExt cx="810000" cy="810000"/>
            </a:xfrm>
            <a:grpFill/>
          </p:grpSpPr>
          <p:sp>
            <p:nvSpPr>
              <p:cNvPr id="5" name="Organigramme : Connecteur 4">
                <a:extLst>
                  <a:ext uri="{FF2B5EF4-FFF2-40B4-BE49-F238E27FC236}">
                    <a16:creationId xmlns:a16="http://schemas.microsoft.com/office/drawing/2014/main" id="{428F90ED-1434-BA3D-6A9A-4618E7748D2A}"/>
                  </a:ext>
                </a:extLst>
              </p:cNvPr>
              <p:cNvSpPr/>
              <p:nvPr/>
            </p:nvSpPr>
            <p:spPr>
              <a:xfrm>
                <a:off x="1701800" y="3265300"/>
                <a:ext cx="810000" cy="810000"/>
              </a:xfrm>
              <a:prstGeom prst="flowChartConnector">
                <a:avLst/>
              </a:prstGeom>
              <a:grpFill/>
              <a:ln w="38100">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pic>
            <p:nvPicPr>
              <p:cNvPr id="13" name="Graphique 12" descr="Point d’interrogation avec un remplissage uni">
                <a:extLst>
                  <a:ext uri="{FF2B5EF4-FFF2-40B4-BE49-F238E27FC236}">
                    <a16:creationId xmlns:a16="http://schemas.microsoft.com/office/drawing/2014/main" id="{5C786D4B-9AFC-CB4D-405A-31C57ABE4AED}"/>
                  </a:ext>
                </a:extLst>
              </p:cNvPr>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a:off x="1878200" y="3441700"/>
                <a:ext cx="457200" cy="457200"/>
              </a:xfrm>
              <a:prstGeom prst="rect">
                <a:avLst/>
              </a:prstGeom>
            </p:spPr>
          </p:pic>
        </p:grpSp>
      </p:grpSp>
    </p:spTree>
    <p:extLst>
      <p:ext uri="{BB962C8B-B14F-4D97-AF65-F5344CB8AC3E}">
        <p14:creationId xmlns:p14="http://schemas.microsoft.com/office/powerpoint/2010/main" val="2186967491"/>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4837</TotalTime>
  <Words>2194</Words>
  <Application>Microsoft Office PowerPoint</Application>
  <PresentationFormat>Format A4 (210 x 297 mm)</PresentationFormat>
  <Paragraphs>209</Paragraphs>
  <Slides>14</Slides>
  <Notes>2</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14</vt:i4>
      </vt:variant>
    </vt:vector>
  </HeadingPairs>
  <TitlesOfParts>
    <vt:vector size="20" baseType="lpstr">
      <vt:lpstr>Aptos</vt:lpstr>
      <vt:lpstr>Arial</vt:lpstr>
      <vt:lpstr>Calibri</vt:lpstr>
      <vt:lpstr>Marianne Medium</vt:lpstr>
      <vt:lpstr>Times New Roman</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Nantes Université</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Manon CABREJAS</dc:creator>
  <cp:lastModifiedBy>MARCINKOWSKA Grazyna</cp:lastModifiedBy>
  <cp:revision>129</cp:revision>
  <dcterms:created xsi:type="dcterms:W3CDTF">2026-02-20T14:22:44Z</dcterms:created>
  <dcterms:modified xsi:type="dcterms:W3CDTF">2026-04-16T14:54:58Z</dcterms:modified>
</cp:coreProperties>
</file>