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1" r:id="rId3"/>
    <p:sldId id="324" r:id="rId4"/>
    <p:sldId id="325" r:id="rId5"/>
    <p:sldId id="326" r:id="rId6"/>
    <p:sldId id="327" r:id="rId7"/>
    <p:sldId id="328" r:id="rId8"/>
    <p:sldId id="329" r:id="rId9"/>
    <p:sldId id="330" r:id="rId10"/>
    <p:sldId id="331" r:id="rId11"/>
    <p:sldId id="332" r:id="rId12"/>
    <p:sldId id="333" r:id="rId13"/>
    <p:sldId id="334" r:id="rId14"/>
    <p:sldId id="335" r:id="rId15"/>
    <p:sldId id="336" r:id="rId16"/>
    <p:sldId id="337" r:id="rId17"/>
    <p:sldId id="338" r:id="rId18"/>
    <p:sldId id="339" r:id="rId19"/>
    <p:sldId id="340" r:id="rId20"/>
    <p:sldId id="341" r:id="rId21"/>
    <p:sldId id="342" r:id="rId22"/>
    <p:sldId id="343" r:id="rId23"/>
    <p:sldId id="344" r:id="rId24"/>
    <p:sldId id="345" r:id="rId25"/>
    <p:sldId id="346" r:id="rId26"/>
    <p:sldId id="347" r:id="rId27"/>
    <p:sldId id="348" r:id="rId28"/>
    <p:sldId id="349" r:id="rId29"/>
    <p:sldId id="350" r:id="rId30"/>
    <p:sldId id="351" r:id="rId31"/>
    <p:sldId id="352" r:id="rId32"/>
    <p:sldId id="353" r:id="rId33"/>
    <p:sldId id="354" r:id="rId34"/>
    <p:sldId id="270" r:id="rId35"/>
    <p:sldId id="283" r:id="rId36"/>
    <p:sldId id="303" r:id="rId37"/>
    <p:sldId id="269" r:id="rId38"/>
    <p:sldId id="284" r:id="rId39"/>
    <p:sldId id="304" r:id="rId40"/>
    <p:sldId id="259" r:id="rId41"/>
    <p:sldId id="285" r:id="rId42"/>
    <p:sldId id="305" r:id="rId43"/>
    <p:sldId id="260" r:id="rId44"/>
    <p:sldId id="286" r:id="rId45"/>
    <p:sldId id="306" r:id="rId46"/>
    <p:sldId id="261" r:id="rId47"/>
    <p:sldId id="287" r:id="rId48"/>
    <p:sldId id="307" r:id="rId49"/>
    <p:sldId id="262" r:id="rId50"/>
    <p:sldId id="288" r:id="rId51"/>
    <p:sldId id="308" r:id="rId52"/>
    <p:sldId id="263" r:id="rId53"/>
    <p:sldId id="289" r:id="rId54"/>
    <p:sldId id="309" r:id="rId55"/>
    <p:sldId id="264" r:id="rId56"/>
    <p:sldId id="290" r:id="rId57"/>
    <p:sldId id="310" r:id="rId58"/>
    <p:sldId id="266" r:id="rId59"/>
    <p:sldId id="292" r:id="rId60"/>
    <p:sldId id="312" r:id="rId61"/>
    <p:sldId id="271" r:id="rId62"/>
    <p:sldId id="293" r:id="rId63"/>
    <p:sldId id="313" r:id="rId64"/>
    <p:sldId id="273" r:id="rId65"/>
    <p:sldId id="295" r:id="rId66"/>
    <p:sldId id="315" r:id="rId67"/>
    <p:sldId id="275" r:id="rId68"/>
    <p:sldId id="297" r:id="rId69"/>
    <p:sldId id="317" r:id="rId70"/>
    <p:sldId id="355" r:id="rId71"/>
    <p:sldId id="356" r:id="rId72"/>
    <p:sldId id="357" r:id="rId73"/>
    <p:sldId id="358" r:id="rId74"/>
    <p:sldId id="359" r:id="rId75"/>
    <p:sldId id="360" r:id="rId76"/>
    <p:sldId id="361" r:id="rId77"/>
    <p:sldId id="362" r:id="rId78"/>
    <p:sldId id="363" r:id="rId79"/>
    <p:sldId id="364" r:id="rId80"/>
    <p:sldId id="365" r:id="rId81"/>
    <p:sldId id="366" r:id="rId82"/>
    <p:sldId id="367" r:id="rId83"/>
    <p:sldId id="368" r:id="rId84"/>
    <p:sldId id="369" r:id="rId85"/>
    <p:sldId id="370" r:id="rId86"/>
    <p:sldId id="371" r:id="rId87"/>
    <p:sldId id="372" r:id="rId88"/>
    <p:sldId id="373" r:id="rId89"/>
    <p:sldId id="374" r:id="rId90"/>
    <p:sldId id="375" r:id="rId91"/>
    <p:sldId id="376" r:id="rId92"/>
    <p:sldId id="377" r:id="rId93"/>
    <p:sldId id="378" r:id="rId94"/>
    <p:sldId id="379" r:id="rId95"/>
    <p:sldId id="380" r:id="rId96"/>
    <p:sldId id="381" r:id="rId97"/>
    <p:sldId id="276" r:id="rId98"/>
    <p:sldId id="318" r:id="rId99"/>
    <p:sldId id="319" r:id="rId100"/>
    <p:sldId id="277" r:id="rId101"/>
    <p:sldId id="299" r:id="rId102"/>
    <p:sldId id="320" r:id="rId103"/>
    <p:sldId id="278" r:id="rId104"/>
    <p:sldId id="300" r:id="rId105"/>
    <p:sldId id="321" r:id="rId106"/>
    <p:sldId id="279" r:id="rId107"/>
    <p:sldId id="301" r:id="rId108"/>
    <p:sldId id="322" r:id="rId109"/>
    <p:sldId id="280" r:id="rId110"/>
    <p:sldId id="302" r:id="rId111"/>
    <p:sldId id="323" r:id="rId112"/>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94660"/>
  </p:normalViewPr>
  <p:slideViewPr>
    <p:cSldViewPr snapToGrid="0">
      <p:cViewPr varScale="1">
        <p:scale>
          <a:sx n="77" d="100"/>
          <a:sy n="77" d="100"/>
        </p:scale>
        <p:origin x="328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16/04/2026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024527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16/04/2026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2238361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16/04/2026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607577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16/04/2026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4034348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0BB5BB2-5467-4642-A09B-5BFA0DA40E46}" type="datetimeFigureOut">
              <a:rPr lang="fr-FR" smtClean="0"/>
              <a:t>16/04/2026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724605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0BB5BB2-5467-4642-A09B-5BFA0DA40E46}" type="datetimeFigureOut">
              <a:rPr lang="fr-FR" smtClean="0"/>
              <a:t>16/04/2026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640302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fr-FR"/>
              <a:t>Modifiez le style du titre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472381" y="3618442"/>
            <a:ext cx="2901255"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3471863" y="3618442"/>
            <a:ext cx="2915543"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0BB5BB2-5467-4642-A09B-5BFA0DA40E46}" type="datetimeFigureOut">
              <a:rPr lang="fr-FR" smtClean="0"/>
              <a:t>16/04/2026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696237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0BB5BB2-5467-4642-A09B-5BFA0DA40E46}" type="datetimeFigureOut">
              <a:rPr lang="fr-FR" smtClean="0"/>
              <a:t>16/04/2026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599374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BB5BB2-5467-4642-A09B-5BFA0DA40E46}" type="datetimeFigureOut">
              <a:rPr lang="fr-FR" smtClean="0"/>
              <a:t>16/04/2026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998869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0BB5BB2-5467-4642-A09B-5BFA0DA40E46}" type="datetimeFigureOut">
              <a:rPr lang="fr-FR" smtClean="0"/>
              <a:t>16/04/2026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731736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0BB5BB2-5467-4642-A09B-5BFA0DA40E46}" type="datetimeFigureOut">
              <a:rPr lang="fr-FR" smtClean="0"/>
              <a:t>16/04/2026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072302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40BB5BB2-5467-4642-A09B-5BFA0DA40E46}" type="datetimeFigureOut">
              <a:rPr lang="fr-FR" smtClean="0"/>
              <a:t>16/04/2026</a:t>
            </a:fld>
            <a:endParaRPr lang="fr-F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453FD9C6-D709-4E8B-826B-FA50D64E0065}" type="slidenum">
              <a:rPr lang="fr-FR" smtClean="0"/>
              <a:t>‹N°›</a:t>
            </a:fld>
            <a:endParaRPr lang="fr-FR"/>
          </a:p>
        </p:txBody>
      </p:sp>
    </p:spTree>
    <p:extLst>
      <p:ext uri="{BB962C8B-B14F-4D97-AF65-F5344CB8AC3E}">
        <p14:creationId xmlns:p14="http://schemas.microsoft.com/office/powerpoint/2010/main" val="1896734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6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64.png"/><Relationship Id="rId5" Type="http://schemas.openxmlformats.org/officeDocument/2006/relationships/image" Target="../media/image263.png"/><Relationship Id="rId4" Type="http://schemas.openxmlformats.org/officeDocument/2006/relationships/image" Target="../media/image262.png"/></Relationships>
</file>

<file path=ppt/slides/_rels/slide101.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7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72.png"/><Relationship Id="rId5" Type="http://schemas.openxmlformats.org/officeDocument/2006/relationships/image" Target="../media/image271.png"/><Relationship Id="rId4" Type="http://schemas.openxmlformats.org/officeDocument/2006/relationships/image" Target="../media/image270.png"/></Relationships>
</file>

<file path=ppt/slides/_rels/slide104.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7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8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80.png"/><Relationship Id="rId5" Type="http://schemas.openxmlformats.org/officeDocument/2006/relationships/image" Target="../media/image279.png"/><Relationship Id="rId4" Type="http://schemas.openxmlformats.org/officeDocument/2006/relationships/image" Target="../media/image278.png"/></Relationships>
</file>

<file path=ppt/slides/_rels/slide107.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8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8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88.png"/><Relationship Id="rId5" Type="http://schemas.openxmlformats.org/officeDocument/2006/relationships/image" Target="../media/image287.png"/><Relationship Id="rId4" Type="http://schemas.openxmlformats.org/officeDocument/2006/relationships/image" Target="../media/image28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5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6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8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8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0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1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2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4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2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3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5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4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5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5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5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6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6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6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6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7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6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8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7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9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s>
</file>

<file path=ppt/slides/_rels/slide7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0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7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0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1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8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2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png"/></Relationships>
</file>

<file path=ppt/slides/_rels/slide86.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3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png"/></Relationships>
</file>

<file path=ppt/slides/_rels/slide89.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4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40.png"/><Relationship Id="rId5" Type="http://schemas.openxmlformats.org/officeDocument/2006/relationships/image" Target="../media/image239.png"/><Relationship Id="rId4" Type="http://schemas.openxmlformats.org/officeDocument/2006/relationships/image" Target="../media/image238.png"/></Relationships>
</file>

<file path=ppt/slides/_rels/slide92.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4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48.png"/><Relationship Id="rId5" Type="http://schemas.openxmlformats.org/officeDocument/2006/relationships/image" Target="../media/image247.png"/><Relationship Id="rId4" Type="http://schemas.openxmlformats.org/officeDocument/2006/relationships/image" Target="../media/image246.png"/></Relationships>
</file>

<file path=ppt/slides/_rels/slide95.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5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png"/></Relationships>
</file>

<file path=ppt/slides/_rels/slide98.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137B70A-1670-4A8E-93FC-8C8FBA14D43C}"/>
              </a:ext>
            </a:extLst>
          </p:cNvPr>
          <p:cNvSpPr txBox="1"/>
          <p:nvPr/>
        </p:nvSpPr>
        <p:spPr>
          <a:xfrm>
            <a:off x="1354540" y="3683758"/>
            <a:ext cx="4148920" cy="1569660"/>
          </a:xfrm>
          <a:prstGeom prst="rect">
            <a:avLst/>
          </a:prstGeom>
          <a:noFill/>
        </p:spPr>
        <p:txBody>
          <a:bodyPr wrap="square" rtlCol="0">
            <a:spAutoFit/>
          </a:bodyPr>
          <a:lstStyle/>
          <a:p>
            <a:pPr algn="ctr"/>
            <a:r>
              <a:rPr lang="fr-FR" sz="2400" dirty="0"/>
              <a:t>Outil Conjoncturel </a:t>
            </a:r>
          </a:p>
          <a:p>
            <a:pPr algn="ctr"/>
            <a:r>
              <a:rPr lang="fr-FR" sz="2400" dirty="0"/>
              <a:t>- </a:t>
            </a:r>
          </a:p>
          <a:p>
            <a:pPr algn="ctr"/>
            <a:r>
              <a:rPr lang="fr-FR" sz="2400" dirty="0"/>
              <a:t>Situation de la première mise marché par Façade</a:t>
            </a:r>
          </a:p>
        </p:txBody>
      </p:sp>
      <p:pic>
        <p:nvPicPr>
          <p:cNvPr id="4" name="Image 3"/>
          <p:cNvPicPr>
            <a:picLocks noChangeAspect="1"/>
          </p:cNvPicPr>
          <p:nvPr/>
        </p:nvPicPr>
        <p:blipFill>
          <a:blip r:embed="rId2"/>
          <a:stretch>
            <a:fillRect/>
          </a:stretch>
        </p:blipFill>
        <p:spPr>
          <a:xfrm>
            <a:off x="253837" y="97770"/>
            <a:ext cx="6350326" cy="749339"/>
          </a:xfrm>
          <a:prstGeom prst="rect">
            <a:avLst/>
          </a:prstGeom>
        </p:spPr>
      </p:pic>
      <p:sp>
        <p:nvSpPr>
          <p:cNvPr id="5" name="ZoneTexte 4"/>
          <p:cNvSpPr txBox="1"/>
          <p:nvPr/>
        </p:nvSpPr>
        <p:spPr>
          <a:xfrm>
            <a:off x="0" y="9259669"/>
            <a:ext cx="6858000" cy="646331"/>
          </a:xfrm>
          <a:prstGeom prst="rect">
            <a:avLst/>
          </a:prstGeom>
          <a:noFill/>
        </p:spPr>
        <p:txBody>
          <a:bodyPr wrap="square" rtlCol="0">
            <a:spAutoFit/>
          </a:bodyPr>
          <a:lstStyle/>
          <a:p>
            <a:r>
              <a:rPr lang="fr-FR" dirty="0" smtClean="0"/>
              <a:t>Outil conjoncturel est basé sur les données des premières ventes de pêche issues de l’application </a:t>
            </a:r>
            <a:r>
              <a:rPr lang="fr-FR" dirty="0" err="1" smtClean="0"/>
              <a:t>VISIOMer</a:t>
            </a:r>
            <a:r>
              <a:rPr lang="fr-FR" dirty="0" smtClean="0"/>
              <a:t> </a:t>
            </a:r>
            <a:r>
              <a:rPr lang="fr-FR" dirty="0" err="1" smtClean="0"/>
              <a:t>FranceAgriMer</a:t>
            </a:r>
            <a:r>
              <a:rPr lang="fr-FR" dirty="0" smtClean="0"/>
              <a:t>.</a:t>
            </a:r>
            <a:endParaRPr lang="fr-FR" dirty="0"/>
          </a:p>
        </p:txBody>
      </p:sp>
    </p:spTree>
    <p:extLst>
      <p:ext uri="{BB962C8B-B14F-4D97-AF65-F5344CB8AC3E}">
        <p14:creationId xmlns:p14="http://schemas.microsoft.com/office/powerpoint/2010/main" val="1908266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Audiern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Audiern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Audiern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Audiern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Audierne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d'Audierne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ceux de la période de référence et de la moyenne nationale.</a:t>
            </a:r>
          </a:p>
        </p:txBody>
      </p:sp>
    </p:spTree>
    <p:extLst>
      <p:ext uri="{BB962C8B-B14F-4D97-AF65-F5344CB8AC3E}">
        <p14:creationId xmlns:p14="http://schemas.microsoft.com/office/powerpoint/2010/main" val="41293213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C9A5A4B2-A327-4F3F-8DBC-7840433E73AB}"/>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Grau d'agd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Grau d'agd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Grau d'agd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Grau d'agd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Grau d'agde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du Grau d'agde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15309373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6676DD44-300D-4F24-AB99-D012B8022885}"/>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D87E3908-8734-4E81-8271-91F7E3F232BB}"/>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G.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AG.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Grau d'agde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du Grau d'agde, l’instabilité des prix pour le mois de mars 2026 est similaire que celle observée en mars de 2023 à 2025, ce qui signifie que le risque prix des producteurs est inchangé.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du Grau d'agde, en mars 2026 comparé aux mois de mars de 2023 à 2025, le nombre d’acheteurs est un peu plus important, le nombre de transactions est beaucoup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31380458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E385750D-4408-4C12-900A-9A0B24F31AA5}"/>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3CB27B7A-5D06-4BB5-AFC6-3C54F664FB60}"/>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G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AG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Grau d'agde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du Grau d'agde, l’instabilité des prix pour le mois de mars 2026 est beaucoup moins importante que celle observée en mars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du Grau d'agde, en mars 2026 comparé aux mois de mars de 2023 à 2025, le nombre d’acheteurs est similaire, le nombre de transactions est beaucoup moins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nasse-ceinture de la criée du Grau d'agde, l’instabilité des prix pour le mois de mars 2026 est beaucoup plus importante que celle observée en mars de 2023 à 2025, ce qui signifie que le risque prix des producteurs a fortement augmenté.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nasse-ceinture de la criée du Grau d'agde, en mars 2026 comparé aux mois de mars de 2023 à 2025, le nombre d’acheteurs est beaucoup plus important, le nombre de transactions est beaucoup plus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dorade royale de la criée du Grau d'agde, l’instabilité des prix pour le mois de mars 2026 est un peu moins importante que celle observée en mars de 2023 à 2025, ce qui signifie que le risque prix des producteurs a légèrement diminué.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dorade royale de la criée du Grau d'agde, en mars 2026 comparé aux mois de mars de 2023 à 2025, le nombre d’acheteurs est un peu moins important, le nombre de transactions est beaucoup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21496405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588C4700-4FF0-4BA5-9165-1478AE44A8A9}"/>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Port la nouvel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Port la nouvel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Port la nouvel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Port la nouvel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Port la nouvelle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Port la nouvelle est inférieur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1643904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E8D979B-8AAA-4E6C-8CF4-1731976FF700}"/>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8FCDA210-D4EA-4E02-B853-D2C4487FE7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67B0CC43-C3B4-4196-B7D6-4783518FC902}"/>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PN.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PN.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Port la nouvelle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Port la nouvelle, l’instabilité des prix pour le mois de mars 2026 est un peu plus importante que celle observée en mars de 2023 à 2025, ce qui signifie que le risque prix des producteurs a légèrement augmenté. Parallèlement, l’instabilité des volumes est beaucoup plus important, ce qui signifie que le risque d’approvisionnement des acheteurs a fortement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Port la nouvelle, en mars 2026 comparé aux mois de mars de 2023 à 2025, le nombre d’acheteurs est moins important, le nombre de transactions est beaucoup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37368386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430B50AB-668E-499B-B57F-FF2083E90CA8}"/>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8D4B8269-ED58-4CC4-A623-CFEDAEEA1DC6}"/>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PN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PN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Port la nouvelle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dorade royale de la criée de Port la nouvelle, l’instabilité des prix pour le mois de mars 2026 est moins importante que celle observée en mars de 2023 à 2025, ce qui signifie que le risque prix des producteurs a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dorade royale de la criée de Port la nouvelle, en mars 2026 comparé aux mois de mars de 2023 à 2025, le nombre d’acheteurs est beaucoup moins important, le nombre de transactions est beaucoup plus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pieuvre de la criée de Port la nouvelle, l’instabilité des prix pour le mois de mars 2026 est moins importante que celle observée en mars de 2023 à 2025, ce qui signifie que le risque prix des producteurs a diminué. Parallèlement, l’instabilité des volumes est un peu plus important, ce qui signifie que le risque d’approvisionnement des acheteurs a légèrement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pieuvre de la criée de Port la nouvelle, en mars 2026 comparé aux mois de mars de 2023 à 2025, le nombre d’acheteurs est beaucoup moins important, le nombre de transactions est moins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pieuvre de la criée de Port la nouvelle, l’instabilité des prix pour le mois de mars 2026 est moins importante que celle observée en mars de 2023 à 2025, ce qui signifie que le risque prix des producteurs a diminué.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pieuvre de la criée de Port la nouvelle, en mars 2026 comparé aux mois de mars de 2023 à 2025, le nombre d’acheteurs est beaucoup moins important, le nombre de transactions est beaucoup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14356312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EAC3198B-8C60-41DA-81AE-A530530B4C9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Sèt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Sèt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Sèt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Sèt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Sète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Sète est proche de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4457442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1E0D2A3-AF15-40D3-A582-1CF4BF2100CA}"/>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B640A5C1-E729-42FE-8FCB-3DF918C321C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2501002F-28A2-4F05-9A56-1B25BA63C460}"/>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T.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T.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Sète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Sète, l’instabilité des prix pour le mois de mars 2026 est un peu moins importante que celle observée en mars de 2023 à 2025, ce qui signifie que le risque prix des producteurs a légèrement diminué.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Sète, en mars 2026 comparé aux mois de mars de 2023 à 2025, le nombre d’acheteurs est similaire, le nombre de transactions est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33944088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DCEEB76-408A-4326-80D7-BBD502E998D4}"/>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1C62BA0B-1850-4D3E-94AE-6E71C7315479}"/>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T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T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Sète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de Sète, l’instabilité des prix pour le mois de mars 2026 est un peu moins importante que celle observée en mars de 2023 à 2025, ce qui signifie que le risque prix des producteurs a légèrement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de Sète, en mars 2026 comparé aux mois de mars de 2023 à 2025, le nombre d’acheteurs est similaire, le nombre de transactions est similaire.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la criée de Sète, l’instabilité des prix pour le mois de mars 2026 est similaire que celle observée en mars de 2023 à 2025, ce qui signifie que le risque prix des producteurs est inchangé. Parallèlement, l’instabilité des volumes est un peu plus important, ce qui signifie que le risque d’approvisionnement des acheteurs a légèrement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la criée de Sète, en mars 2026 comparé aux mois de mars de 2023 à 2025, le nombre d’acheteurs est un peu moins important, le nombre de transactions est un peu moins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merlu de la criée de Sète, l’instabilité des prix pour le mois de mars 2026 est beaucoup moins importante que celle observée en mars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merlu de la criée de Sète, en mars 2026 comparé aux mois de mars de 2023 à 2025, le nombre d’acheteurs est similaire, le nombre de transactions est un peu moins important. De plus, la concurrence a diminué, ce qui signifie que le pouvoir de marché des gros acheteurs a augmenté.</a:t>
            </a:r>
          </a:p>
        </p:txBody>
      </p:sp>
    </p:spTree>
    <p:extLst>
      <p:ext uri="{BB962C8B-B14F-4D97-AF65-F5344CB8AC3E}">
        <p14:creationId xmlns:p14="http://schemas.microsoft.com/office/powerpoint/2010/main" val="31709797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EAC3198B-8C60-41DA-81AE-A530530B4C9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Grau du roi.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Grau du roi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Grau du roi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Grau du roi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Grau du roi</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du Grau du roi est proche de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967323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D.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AD.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Audierne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d'Audierne, l’instabilité des prix pour le mois de mars 2026 est un peu moins importante que celle observée en mars de 2023 à 2025, ce qui signifie que le risque prix des producteurs a légèrement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d'Audierne, en mars 2026 comparé aux mois de mars de 2023 à 2025, le nombre d’acheteurs est plus important, le nombre de transactions est un peu plus important. De plus, la concurrence a diminué, ce qui signifie que le pouvoir de marché des gros acheteurs a augmenté.</a:t>
            </a:r>
          </a:p>
        </p:txBody>
      </p:sp>
    </p:spTree>
    <p:extLst>
      <p:ext uri="{BB962C8B-B14F-4D97-AF65-F5344CB8AC3E}">
        <p14:creationId xmlns:p14="http://schemas.microsoft.com/office/powerpoint/2010/main" val="381031242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27A5299-570A-4653-803F-11B802603C4C}"/>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8B92F091-3C6A-40C3-871A-BD4A94DE05F3}"/>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C9415097-9C05-48D2-82B2-F3CBD50BC37C}"/>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Grau du roi</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du Grau du roi, l’instabilité des prix pour le mois de mars 2026 est similaire que celle observée en mars de 2023 à 2025, ce qui signifie que le risque prix des producteurs est inchangé.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du Grau du roi, en mars 2026 comparé aux mois de mars de 2023 à 2025, le nombre d’acheteurs est similaire, le nombre de transactions est similaire. De plus, la concurrence a diminué, ce qui signifie que le pouvoir de marché des gros acheteurs a augmenté.</a:t>
            </a:r>
          </a:p>
        </p:txBody>
      </p:sp>
    </p:spTree>
    <p:extLst>
      <p:ext uri="{BB962C8B-B14F-4D97-AF65-F5344CB8AC3E}">
        <p14:creationId xmlns:p14="http://schemas.microsoft.com/office/powerpoint/2010/main" val="1071680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667258B0-4D2C-4CFA-AD89-CFA11E0D9CEE}"/>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F9811E38-4447-42DC-A7AD-80C7F604F3AD}"/>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Grau du roi</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du Grau du roi, l’instabilité des prix pour le mois de mars 2026 est un peu plus importante que celle observée en mars de 2023 à 2025, ce qui signifie que le risque prix des producteurs a légèrement augmenté.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du Grau du roi, en mars 2026 comparé aux mois de mars de 2023 à 2025, le nombre d’acheteurs est similaire, le nombre de transactions est moins important. De plus, la concurrence a augmenté, ce qui signifie que le pouvoir de marché des gros acheteurs a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nasse-ceinture de la criée du Grau du roi, l’instabilité des prix pour le mois de mars 2026 est beaucoup moins importante que celle observée en mars de 2023 à 2025, ce qui signifie que le risque prix des producteurs a fortement diminué.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nasse-ceinture de la criée du Grau du roi, en mars 2026 comparé aux mois de mars de 2023 à 2025, le nombre d’acheteurs est beaucoup moins important, le nombre de transactions est moins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pieuvre de la criée du Grau du roi, l’instabilité des prix pour le mois de mars 2026 est moins importante que celle observée en mars de 2023 à 2025, ce qui signifie que le risque prix des producteurs a diminué. Parallèlement, l’instabilité des volumes est plus important, ce qui signifie que le risque d’approvisionnement des acheteurs a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pieuvre de la criée du Grau du roi, en mars 2026 comparé aux mois de mars de 2023 à 2025, le nombre d’acheteurs est similaire, le nombre de transactions est beaucoup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3330693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D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AD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Audierne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d'Audierne, l’instabilité des prix pour le mois de mars 2026 est beaucoup moins importante que celle observée en mars de 2023 à 2025, ce qui signifie que le risque prix des producteurs a fortement diminué.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d'Audierne, en mars 2026 comparé aux mois de mars de 2023 à 2025, le nombre d’acheteurs est plus important, le nombre de transactions est beaucoup plus important.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lieu jaune de la criée d'Audierne, l’instabilité des prix pour le mois de mars 2026 est similaire que celle observée en mars de 2023 à 2025, ce qui signifie que le risque prix des producteurs est inchangé.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lieu jaune de la criée d'Audierne, en mars 2026 comparé aux mois de mars de 2023 à 2025, le nombre d’acheteurs est plus important, le nombre de transactions est un peu moins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sole de la criée d'Audierne, l’instabilité des prix pour le mois de mars 2026 est beaucoup plus importante que celle observée en mars de 2023 à 2025, ce qui signifie que le risque prix des producteurs a fortement augmenté. Parallèlement, l’instabilité des volumes est plus important, ce qui signifie que le risque d’approvisionnement des acheteurs a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sole de la criée d'Audierne, en mars 2026 comparé aux mois de mars de 2023 à 2025, le nombre d’acheteurs est beaucoup plus important, le nombre de transactions est beaucoup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2577246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Concarneau.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Concarneau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Concarneau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Concarneau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Concarneau</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Concarneau est inférieur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693881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C.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CC.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Concarneau</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Concarneau, l’instabilité des prix pour le mois de mars 2026 est moins importante que celle observée en mars de 2023 à 2025, ce qui signifie que le risque prix des producteurs a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Concarneau, en mars 2026 comparé aux mois de mars de 2023 à 2025, le nombre d’acheteurs est similaire, le nombre de transactions est un peu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810727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C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CC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Concarneau</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langoustine de la criée de Concarneau, l’instabilité des prix pour le mois de mars 2026 est un peu moins importante que celle observée en mars de 2023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langoustine de la criée de Concarneau, en mars 2026 comparé aux mois de mars de 2023 à 2025, le nombre d’acheteurs est un peu moins important, le nombre de transactions est plus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pieuvre de la criée de Concarneau, l’instabilité des prix pour le mois de mars 2026 est beaucoup moins importante que celle observée en mars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pieuvre de la criée de Concarneau, en mars 2026 comparé aux mois de mars de 2023 à 2025, le nombre d’acheteurs est similaire, le nombre de transactions est similaire.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lieu jaune de la criée de Concarneau, l’instabilité des prix pour le mois de mars 2026 est moins importante que celle observée en mars de 2023 à 2025, ce qui signifie que le risque prix des producteurs a diminué.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lieu jaune de la criée de Concarneau, en mars 2026 comparé aux mois de mars de 2023 à 2025, le nombre d’acheteurs est similaire, le nombre de transactions est un peu moins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3496614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Croisic.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Croisic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Croisic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Croisic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Croisic</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du Croisic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020668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R.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CR.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Croisic</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du Croisic, l’instabilité des prix pour le mois de mars 2026 est un peu moins importante que celle observée en mars de 2023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du Croisic, en mars 2026 comparé aux mois de mars de 2023 à 2025, le nombre d’acheteurs est similaire, le nombre de transactions est beaucoup plus important. De plus, la concurrence est inchangé, ce qui signifie que le pouvoir de marché des gros acheteurs est inchangée.</a:t>
            </a:r>
          </a:p>
        </p:txBody>
      </p:sp>
    </p:spTree>
    <p:extLst>
      <p:ext uri="{BB962C8B-B14F-4D97-AF65-F5344CB8AC3E}">
        <p14:creationId xmlns:p14="http://schemas.microsoft.com/office/powerpoint/2010/main" val="1974357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R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CR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Croisic</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sole de la criée du Croisic, l’instabilité des prix pour le mois de mars 2026 est beaucoup plus importante que celle observée en mars de 2023 à 2025, ce qui signifie que le risque prix des producteurs a fortement augmenté. Parallèlement, l’instabilité des volumes est beaucoup plus important, ce qui signifie que le risque d’approvisionnement des acheteurs a fortement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sole de la criée du Croisic, en mars 2026 comparé aux mois de mars de 2023 à 2025, le nombre d’acheteurs est un peu plus important, le nombre de transactions est un peu plus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bar de la criée du Croisic, l’instabilité des prix pour le mois de mars 2026 est beaucoup plus importante que celle observée en mars de 2023 à 2025, ce qui signifie que le risque prix des producteurs a fortement augmenté.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bar de la criée du Croisic, en mars 2026 comparé aux mois de mars de 2023 à 2025, le nombre d’acheteurs est un peu plus important, le nombre de transactions est beaucoup plus important. De plus, la concurrence a légèrement augmenté, ce qui signifie que le pouvoir de marché des gros acheteurs a légèrement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langoustine de la criée du Croisic, l’instabilité des prix pour le mois de mars 2026 est beaucoup moins importante que celle observée en mars de 2023 à 2025, ce qui signifie que le risque prix des producteurs a fortement diminué.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langoustine de la criée du Croisic, en mars 2026 comparé aux mois de mars de 2023 à 2025, le nombre d’acheteurs est plus important, le nombre de transactions est beaucoup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1100783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Saint-gilles croix de vi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Saint-gilles croix de vi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Saint-gilles croix de vi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Saint-gilles croix de vi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Saint-gilles croix de vie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Saint-gilles croix de vie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proche de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74005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46610A7-7C41-4C8F-8F7D-12E9ED124551}"/>
              </a:ext>
            </a:extLst>
          </p:cNvPr>
          <p:cNvSpPr txBox="1"/>
          <p:nvPr/>
        </p:nvSpPr>
        <p:spPr>
          <a:xfrm>
            <a:off x="0" y="0"/>
            <a:ext cx="6858000" cy="400110"/>
          </a:xfrm>
          <a:prstGeom prst="rect">
            <a:avLst/>
          </a:prstGeom>
          <a:solidFill>
            <a:schemeClr val="bg2"/>
          </a:solidFill>
        </p:spPr>
        <p:txBody>
          <a:bodyPr wrap="square" rtlCol="0">
            <a:spAutoFit/>
          </a:bodyPr>
          <a:lstStyle/>
          <a:p>
            <a:pPr algn="ctr"/>
            <a:endParaRPr lang="fr-FR" sz="2000" b="1" dirty="0"/>
          </a:p>
        </p:txBody>
      </p:sp>
      <p:sp>
        <p:nvSpPr>
          <p:cNvPr id="3" name="ZoneTexte 2">
            <a:extLst>
              <a:ext uri="{FF2B5EF4-FFF2-40B4-BE49-F238E27FC236}">
                <a16:creationId xmlns:a16="http://schemas.microsoft.com/office/drawing/2014/main" id="{351E8DBA-BEE1-481B-B9A5-79A99D96995A}"/>
              </a:ext>
            </a:extLst>
          </p:cNvPr>
          <p:cNvSpPr txBox="1"/>
          <p:nvPr/>
        </p:nvSpPr>
        <p:spPr>
          <a:xfrm>
            <a:off x="1473200" y="-30778"/>
            <a:ext cx="3911600" cy="461665"/>
          </a:xfrm>
          <a:prstGeom prst="rect">
            <a:avLst/>
          </a:prstGeom>
          <a:noFill/>
        </p:spPr>
        <p:txBody>
          <a:bodyPr wrap="square" rtlCol="0">
            <a:spAutoFit/>
          </a:bodyPr>
          <a:lstStyle/>
          <a:p>
            <a:pPr algn="ctr"/>
            <a:r>
              <a:rPr lang="fr-FR" sz="2400" dirty="0"/>
              <a:t>Synthèse</a:t>
            </a:r>
          </a:p>
        </p:txBody>
      </p:sp>
      <p:pic>
        <p:nvPicPr>
          <p:cNvPr id="5" name="Image 4">
            <a:extLst>
              <a:ext uri="{FF2B5EF4-FFF2-40B4-BE49-F238E27FC236}">
                <a16:creationId xmlns:a16="http://schemas.microsoft.com/office/drawing/2014/main" id="{B70A5268-40B8-43DA-9E9D-3BD77FF1DD30}"/>
              </a:ext>
            </a:extLst>
          </p:cNvPr>
          <p:cNvPicPr>
            <a:picLocks noChangeAspect="1"/>
          </p:cNvPicPr>
          <p:nvPr/>
        </p:nvPicPr>
        <p:blipFill>
          <a:blip r:embed="rId2"/>
          <a:stretch>
            <a:fillRect/>
          </a:stretch>
        </p:blipFill>
        <p:spPr bwMode="auto">
          <a:xfrm>
            <a:off x="4802658" y="8686283"/>
            <a:ext cx="2055342" cy="1102740"/>
          </a:xfrm>
          <a:prstGeom prst="rect">
            <a:avLst/>
          </a:prstGeom>
        </p:spPr>
      </p:pic>
      <p:sp>
        <p:nvSpPr>
          <p:cNvPr id="6" name="Rectangle 5">
            <a:extLst>
              <a:ext uri="{FF2B5EF4-FFF2-40B4-BE49-F238E27FC236}">
                <a16:creationId xmlns:a16="http://schemas.microsoft.com/office/drawing/2014/main" id="{72ACFF33-A1E9-4553-BC78-69FA09B98D46}"/>
              </a:ext>
            </a:extLst>
          </p:cNvPr>
          <p:cNvSpPr/>
          <p:nvPr/>
        </p:nvSpPr>
        <p:spPr>
          <a:xfrm>
            <a:off x="278409" y="469062"/>
            <a:ext cx="6192000" cy="18158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
        <p:nvSpPr>
          <p:cNvPr id="7" name="ZoneTexte 7">
            <a:extLst>
              <a:ext uri="{FF2B5EF4-FFF2-40B4-BE49-F238E27FC236}">
                <a16:creationId xmlns:a16="http://schemas.microsoft.com/office/drawing/2014/main" id="{D527B190-523F-4C5F-BD9E-E938B55BD2A9}"/>
              </a:ext>
            </a:extLst>
          </p:cNvPr>
          <p:cNvSpPr txBox="1"/>
          <p:nvPr/>
        </p:nvSpPr>
        <p:spPr>
          <a:xfrm>
            <a:off x="333000" y="469062"/>
            <a:ext cx="6192000" cy="206210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600" dirty="0"/>
              <a:t>En plus de la moyenne, l’indice tient compte de deux éléments:</a:t>
            </a:r>
          </a:p>
          <a:p>
            <a:endParaRPr lang="fr-FR" sz="1600" dirty="0"/>
          </a:p>
          <a:p>
            <a:pPr marL="285750" indent="-285750">
              <a:buFontTx/>
              <a:buChar char="-"/>
            </a:pPr>
            <a:r>
              <a:rPr lang="fr-FR" sz="1600" dirty="0"/>
              <a:t>Effet de composition : l’indice tient compte des volumes échangés et de la modification de la composition des espèces vendues dans le temps </a:t>
            </a:r>
          </a:p>
          <a:p>
            <a:pPr marL="285750" indent="-285750">
              <a:buFontTx/>
              <a:buChar char="-"/>
            </a:pPr>
            <a:r>
              <a:rPr lang="fr-FR" sz="1600" dirty="0"/>
              <a:t>Saisonnalité : l’indice doit tenir compte de la forte saisonnalité des produits de la mer</a:t>
            </a:r>
          </a:p>
          <a:p>
            <a:r>
              <a:rPr lang="fr-FR" sz="1600" dirty="0"/>
              <a:t> </a:t>
            </a:r>
          </a:p>
        </p:txBody>
      </p:sp>
      <p:pic>
        <p:nvPicPr>
          <p:cNvPr id="8" name="Picture 7" descr="table_stylized.png"/>
          <p:cNvPicPr>
            <a:picLocks noChangeAspect="1"/>
          </p:cNvPicPr>
          <p:nvPr/>
        </p:nvPicPr>
        <p:blipFill>
          <a:blip r:embed="rId3"/>
          <a:srcRect t="25000" b="25000"/>
          <a:stretch>
            <a:fillRect/>
          </a:stretch>
        </p:blipFill>
        <p:spPr>
          <a:xfrm>
            <a:off x="0" y="3294160"/>
            <a:ext cx="4802400" cy="1461599"/>
          </a:xfrm>
          <a:prstGeom prst="rect">
            <a:avLst/>
          </a:prstGeom>
        </p:spPr>
      </p:pic>
      <p:sp>
        <p:nvSpPr>
          <p:cNvPr id="9" name="TextBox 8"/>
          <p:cNvSpPr txBox="1"/>
          <p:nvPr/>
        </p:nvSpPr>
        <p:spPr>
          <a:xfrm>
            <a:off x="334800" y="2512800"/>
            <a:ext cx="6192000" cy="522000"/>
          </a:xfrm>
          <a:prstGeom prst="rect">
            <a:avLst/>
          </a:prstGeom>
          <a:noFill/>
        </p:spPr>
        <p:txBody>
          <a:bodyPr wrap="square">
            <a:spAutoFit/>
          </a:bodyPr>
          <a:lstStyle/>
          <a:p>
            <a:pPr>
              <a:defRPr sz="1700"/>
            </a:pPr>
            <a:r>
              <a:t>Comparaison de l’indice de ventes en valeur à la fin du mois de Mars 2026, par rapport à celui de la période de référence (2023) selon les strates</a:t>
            </a:r>
          </a:p>
        </p:txBody>
      </p:sp>
      <p:pic>
        <p:nvPicPr>
          <p:cNvPr id="10" name="Picture 9" descr="table_stylized.png"/>
          <p:cNvPicPr>
            <a:picLocks noChangeAspect="1"/>
          </p:cNvPicPr>
          <p:nvPr/>
        </p:nvPicPr>
        <p:blipFill>
          <a:blip r:embed="rId4"/>
          <a:stretch>
            <a:fillRect/>
          </a:stretch>
        </p:blipFill>
        <p:spPr>
          <a:xfrm>
            <a:off x="0" y="4643855"/>
            <a:ext cx="4802400" cy="5262145"/>
          </a:xfrm>
          <a:prstGeom prst="rect">
            <a:avLst/>
          </a:prstGeom>
        </p:spPr>
      </p:pic>
    </p:spTree>
    <p:extLst>
      <p:ext uri="{BB962C8B-B14F-4D97-AF65-F5344CB8AC3E}">
        <p14:creationId xmlns:p14="http://schemas.microsoft.com/office/powerpoint/2010/main" val="4200780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L.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L.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Saint-gilles croix de vie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Saint-gilles croix de vie, l’instabilité des prix pour le mois de mars 2026 est un peu plus importante que celle observée en mars de 2023 à 2025, ce qui signifie que le risque prix des producteurs a légèrement augmenté. Parallèlement, l’instabilité des volumes est beaucoup plus important, ce qui signifie que le risque d’approvisionnement des acheteurs a fortement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Saint-gilles croix de vie, en mars 2026 comparé aux mois de mars de 2023 à 2025, le nombre d’acheteurs est similaire, le nombre de transactions est beaucoup moins important. De plus, la concurrence a diminué, ce qui signifie que le pouvoir de marché des gros acheteurs a augmenté.</a:t>
            </a:r>
          </a:p>
        </p:txBody>
      </p:sp>
    </p:spTree>
    <p:extLst>
      <p:ext uri="{BB962C8B-B14F-4D97-AF65-F5344CB8AC3E}">
        <p14:creationId xmlns:p14="http://schemas.microsoft.com/office/powerpoint/2010/main" val="2811042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L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L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Saint-gilles croix de vie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merlu de la criée de Saint-gilles croix de vie, l’instabilité des prix pour le mois de mars 2026 est plus importante que celle observée en mars de 2023 à 2025, ce qui signifie que le risque prix des producteurs a augmenté.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merlu de la criée de Saint-gilles croix de vie, en mars 2026 comparé aux mois de mars de 2023 à 2025, le nombre d’acheteurs est similaire, le nombre de transactions est un peu moins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sole de la criée de Saint-gilles croix de vie, l’instabilité des prix pour le mois de mars 2026 est plus importante que celle observée en mars de 2023 à 2025, ce qui signifie que le risque prix des producteurs a augmenté. Parallèlement, l’instabilité des volumes est beaucoup plus important, ce qui signifie que le risque d’approvisionnement des acheteurs a fortement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sole de la criée de Saint-gilles croix de vie, en mars 2026 comparé aux mois de mars de 2023 à 2025, le nombre d’acheteurs est un peu moins important, le nombre de transactions est beaucoup moins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bar de la criée de Saint-gilles croix de vie, l’instabilité des prix pour le mois de mars 2026 est beaucoup plus importante que celle observée en mars de 2023 à 2025, ce qui signifie que le risque prix des producteurs a fortement augmenté. Parallèlement, l’instabilité des volumes est similaire, ce qui signifie que le risque d’approvisionnement des acheteurs est inchangé.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bar de la criée de Saint-gilles croix de vie, en mars 2026 comparé aux mois de mars de 2023 à 2025, le nombre d’acheteurs est un peu moins important, le nombre de transactions est moins important. De plus, la concurrence a augmenté, ce qui signifie que le pouvoir de marché des gros acheteurs a diminué.</a:t>
            </a:r>
          </a:p>
        </p:txBody>
      </p:sp>
    </p:spTree>
    <p:extLst>
      <p:ext uri="{BB962C8B-B14F-4D97-AF65-F5344CB8AC3E}">
        <p14:creationId xmlns:p14="http://schemas.microsoft.com/office/powerpoint/2010/main" val="3926922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Guilvinec.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Guilvinec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Guilvinec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Guilvinec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Guilvinec</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du Guilvinec est proche de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564188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V.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V.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Guilvinec</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du Guilvinec, l’instabilité des prix pour le mois de mars 2026 est un peu plus importante que celle observée en mars de 2023 à 2025, ce qui signifie que le risque prix des producteurs a légèrement augmenté.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du Guilvinec, en mars 2026 comparé aux mois de mars de 2023 à 2025, le nombre d’acheteurs est un peu plus important, le nombre de transactions est un peu moins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1597568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V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V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Guilvinec</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baudroie de la criée du Guilvinec, l’instabilité des prix pour le mois de mars 2026 est similaire que celle observée en mars de 2023 à 2025, ce qui signifie que le risque prix des producteurs est inchangé.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baudroie de la criée du Guilvinec, en mars 2026 comparé aux mois de mars de 2023 à 2025, le nombre d’acheteurs est un peu plus important, le nombre de transactions est un peu moins important. De plus, la concurrence a légèrement augmenté, ce qui signifie que le pouvoir de marché des gros acheteurs a légèrement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raie fleurie de la criée du Guilvinec, l’instabilité des prix pour le mois de mars 2026 est similaire que celle observée en mars de 2023 à 2025, ce qui signifie que le risque prix des producteurs est inchangé.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raie fleurie de la criée du Guilvinec, en mars 2026 comparé aux mois de mars de 2023 à 2025, le nombre d’acheteurs est similaire, le nombre de transactions est un peu moins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langoustine de la criée du Guilvinec, l’instabilité des prix pour le mois de mars 2026 est un peu moins importante que celle observée en mars de 2023 à 2025, ce qui signifie que le risque prix des producteurs a légèrement diminué. Parallèlement, l’instabilité des volumes est beaucoup plus important, ce qui signifie que le risque d’approvisionnement des acheteurs a fortement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langoustine de la criée du Guilvinec, en mars 2026 comparé aux mois de mars de 2023 à 2025, le nombre d’acheteurs est similaire, le nombre de transactions est beaucoup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2776217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Oléro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Oléro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Oléro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Oléro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Oléron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d'Oleron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3114734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I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I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Oléron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d'Oleron, l’instabilité des prix pour le mois de mars 2026 est similaire que celle observée en mars de 2023 à 2025, ce qui signifie que le risque prix des producteurs est inchangé.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d'Oleron, en mars 2026 comparé aux mois de mars de 2023 à 2025, le nombre d’acheteurs est similaire, le nombre de transactions est beaucoup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3565089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I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I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Oléron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sole de la criée d'Oleron, l’instabilité des prix pour le mois de mars 2026 est plus importante que celle observée en mars de 2023 à 2025, ce qui signifie que le risque prix des producteurs a augmenté.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sole de la criée d'Oleron, en mars 2026 comparé aux mois de mars de 2023 à 2025, le nombre d’acheteurs est similaire, le nombre de transactions est beaucoup plus important. De plus, la concurrence a augmenté, ce qui signifie que le pouvoir de marché des gros acheteurs a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la criée d'Oleron, l’instabilité des prix pour le mois de mars 2026 est moins importante que celle observée en mars de 2023 à 2025, ce qui signifie que le risque prix des producteurs a diminué.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la criée d'Oleron, en mars 2026 comparé aux mois de mars de 2023 à 2025, le nombre d’acheteurs est un peu plus important, le nombre de transactions est beaucoup plus important.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bar de la criée d'Oleron, l’instabilité des prix pour le mois de mars 2026 est un peu plus importante que celle observée en mars de 2023 à 2025, ce qui signifie que le risque prix des producteurs a légèrement augmenté. Parallèlement, l’instabilité des volumes est un peu plus important, ce qui signifie que le risque d’approvisionnement des acheteurs a légèrement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bar de la criée d'Oleron, en mars 2026 comparé aux mois de mars de 2023 à 2025, le nombre d’acheteurs est similaire, le nombre de transactions est beaucoup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4161903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Loctudy.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Loctudy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Loctudy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Loctudy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Loctudy</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Loctudy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459571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C.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LC.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Loctudy</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Loctudy, l’instabilité des prix pour le mois de mars 2026 est similaire que celle observée en mars de 2023 à 2025, ce qui signifie que le risque prix des producteurs est inchangé. Parallèlement, l’instabilité des volumes est plus important, ce qui signifie que le risque d’approvisionnement des acheteurs a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Loctudy, en mars 2026 comparé aux mois de mars de 2023 à 2025, le nombre d’acheteurs est un peu plus important, le nombre de transactions est similaire.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44312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41659"/>
          </a:xfrm>
          <a:prstGeom prst="rect">
            <a:avLst/>
          </a:prstGeom>
          <a:solidFill>
            <a:schemeClr val="tx2">
              <a:lumMod val="20000"/>
              <a:lumOff val="80000"/>
            </a:schemeClr>
          </a:solidFill>
        </p:spPr>
        <p:txBody>
          <a:bodyPr wrap="square" rtlCol="0">
            <a:spAutoFit/>
          </a:bodyPr>
          <a:lstStyle/>
          <a:p>
            <a:pPr algn="ctr"/>
            <a:r>
              <a:rPr lang="fr-FR" sz="2270" dirty="0"/>
              <a:t>Interprétation des indicateurs de marché</a:t>
            </a:r>
          </a:p>
        </p:txBody>
      </p:sp>
      <p:sp>
        <p:nvSpPr>
          <p:cNvPr id="2" name="ZoneTexte 1">
            <a:extLst>
              <a:ext uri="{FF2B5EF4-FFF2-40B4-BE49-F238E27FC236}">
                <a16:creationId xmlns:a16="http://schemas.microsoft.com/office/drawing/2014/main" id="{109CD248-805E-4313-A5BC-A2FF5B1822DE}"/>
              </a:ext>
            </a:extLst>
          </p:cNvPr>
          <p:cNvSpPr txBox="1"/>
          <p:nvPr/>
        </p:nvSpPr>
        <p:spPr>
          <a:xfrm>
            <a:off x="395785" y="955343"/>
            <a:ext cx="2838734" cy="369332"/>
          </a:xfrm>
          <a:prstGeom prst="rect">
            <a:avLst/>
          </a:prstGeom>
          <a:noFill/>
        </p:spPr>
        <p:txBody>
          <a:bodyPr wrap="square" rtlCol="0">
            <a:spAutoFit/>
          </a:bodyPr>
          <a:lstStyle/>
          <a:p>
            <a:r>
              <a:rPr lang="fr-FR" u="sng" dirty="0"/>
              <a:t>Instabilité prix : </a:t>
            </a:r>
          </a:p>
        </p:txBody>
      </p:sp>
      <p:sp>
        <p:nvSpPr>
          <p:cNvPr id="5" name="ZoneTexte 4">
            <a:extLst>
              <a:ext uri="{FF2B5EF4-FFF2-40B4-BE49-F238E27FC236}">
                <a16:creationId xmlns:a16="http://schemas.microsoft.com/office/drawing/2014/main" id="{3AFAF57F-9CD3-4F0C-8E0D-272F0116AA31}"/>
              </a:ext>
            </a:extLst>
          </p:cNvPr>
          <p:cNvSpPr txBox="1"/>
          <p:nvPr/>
        </p:nvSpPr>
        <p:spPr>
          <a:xfrm>
            <a:off x="143302" y="1396331"/>
            <a:ext cx="6571398" cy="2817759"/>
          </a:xfrm>
          <a:prstGeom prst="rect">
            <a:avLst/>
          </a:prstGeom>
          <a:noFill/>
        </p:spPr>
        <p:txBody>
          <a:bodyPr wrap="square" rtlCol="0">
            <a:spAutoFit/>
          </a:bodyPr>
          <a:lstStyle/>
          <a:p>
            <a:pPr algn="just">
              <a:lnSpc>
                <a:spcPct val="107000"/>
              </a:lnSpc>
              <a:spcAft>
                <a:spcPts val="800"/>
              </a:spcAft>
            </a:pPr>
            <a:r>
              <a:rPr lang="fr-FR" sz="1600" b="1" dirty="0">
                <a:effectLst/>
                <a:latin typeface="Calibri" panose="020F0502020204030204" pitchFamily="34" charset="0"/>
                <a:ea typeface="Times New Roman" panose="02020603050405020304" pitchFamily="18" charset="0"/>
                <a:cs typeface="Times New Roman" panose="02020603050405020304" pitchFamily="18" charset="0"/>
              </a:rPr>
              <a:t>Instabilité des prix pour les producteurs =&gt; incertitude supplémentaire</a:t>
            </a:r>
          </a:p>
          <a:p>
            <a:pPr algn="just">
              <a:lnSpc>
                <a:spcPct val="107000"/>
              </a:lnSpc>
              <a:spcAft>
                <a:spcPts val="800"/>
              </a:spcAft>
            </a:pP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fr-FR" sz="1600" dirty="0">
                <a:effectLst/>
                <a:latin typeface="Calibri" panose="020F0502020204030204" pitchFamily="34" charset="0"/>
                <a:ea typeface="Times New Roman" panose="02020603050405020304" pitchFamily="18" charset="0"/>
                <a:cs typeface="Times New Roman" panose="02020603050405020304" pitchFamily="18" charset="0"/>
              </a:rPr>
              <a:t>Sur un marché ouvert le lundi et le mardi, le prix moyen est le lundi de 5 € et le mardi de 15 €. La semaine suivante, le prix moyen est de 10 € le lundi et le mardi. La moyenne par semaine est la même (10 €) mais la volatilité est plus importante la première semaine. Dans l’ensemble, cette instabilité peut engendrer une incertitude pour le producteur sur son chiffre d’affaires (qui sera plus faible s’il vend principalement le lundi de la première semaine).</a:t>
            </a:r>
            <a:r>
              <a:rPr lang="fr-FR" sz="1600" strike="sngStrike" dirty="0">
                <a:effectLst/>
                <a:latin typeface="Calibri" panose="020F0502020204030204" pitchFamily="34" charset="0"/>
                <a:ea typeface="Times New Roman" panose="02020603050405020304" pitchFamily="18" charset="0"/>
                <a:cs typeface="Times New Roman" panose="02020603050405020304" pitchFamily="18" charset="0"/>
              </a:rPr>
              <a:t> </a:t>
            </a:r>
            <a:endParaRPr lang="fr-FR"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
        <p:nvSpPr>
          <p:cNvPr id="7" name="ZoneTexte 6">
            <a:extLst>
              <a:ext uri="{FF2B5EF4-FFF2-40B4-BE49-F238E27FC236}">
                <a16:creationId xmlns:a16="http://schemas.microsoft.com/office/drawing/2014/main" id="{8C48888F-AB07-4495-A5B4-DADF8634AEE6}"/>
              </a:ext>
            </a:extLst>
          </p:cNvPr>
          <p:cNvSpPr txBox="1"/>
          <p:nvPr/>
        </p:nvSpPr>
        <p:spPr>
          <a:xfrm>
            <a:off x="269543" y="4192433"/>
            <a:ext cx="2838734" cy="369332"/>
          </a:xfrm>
          <a:prstGeom prst="rect">
            <a:avLst/>
          </a:prstGeom>
          <a:noFill/>
        </p:spPr>
        <p:txBody>
          <a:bodyPr wrap="square" rtlCol="0">
            <a:spAutoFit/>
          </a:bodyPr>
          <a:lstStyle/>
          <a:p>
            <a:r>
              <a:rPr lang="fr-FR" u="sng" dirty="0"/>
              <a:t>Instabilité volume : </a:t>
            </a:r>
          </a:p>
        </p:txBody>
      </p:sp>
      <p:sp>
        <p:nvSpPr>
          <p:cNvPr id="8" name="ZoneTexte 7">
            <a:extLst>
              <a:ext uri="{FF2B5EF4-FFF2-40B4-BE49-F238E27FC236}">
                <a16:creationId xmlns:a16="http://schemas.microsoft.com/office/drawing/2014/main" id="{1B3DD3C2-6BDF-45BE-ACFD-B586B2A3826D}"/>
              </a:ext>
            </a:extLst>
          </p:cNvPr>
          <p:cNvSpPr txBox="1"/>
          <p:nvPr/>
        </p:nvSpPr>
        <p:spPr>
          <a:xfrm>
            <a:off x="143301" y="4589470"/>
            <a:ext cx="6571398" cy="3048335"/>
          </a:xfrm>
          <a:prstGeom prst="rect">
            <a:avLst/>
          </a:prstGeom>
          <a:noFill/>
        </p:spPr>
        <p:txBody>
          <a:bodyPr wrap="square" rtlCol="0">
            <a:spAutoFit/>
          </a:bodyPr>
          <a:lstStyle/>
          <a:p>
            <a:pPr algn="just">
              <a:lnSpc>
                <a:spcPct val="107000"/>
              </a:lnSpc>
              <a:spcAft>
                <a:spcPts val="800"/>
              </a:spcAft>
            </a:pPr>
            <a:r>
              <a:rPr lang="fr-FR" sz="1600" b="1" dirty="0">
                <a:effectLst/>
                <a:latin typeface="Calibri" panose="020F0502020204030204" pitchFamily="34" charset="0"/>
                <a:ea typeface="Times New Roman" panose="02020603050405020304" pitchFamily="18" charset="0"/>
                <a:cs typeface="Times New Roman" panose="02020603050405020304" pitchFamily="18" charset="0"/>
              </a:rPr>
              <a:t>Instabilité des volumes pour les acheteurs =&gt; incertitude supplémentaire</a:t>
            </a:r>
          </a:p>
          <a:p>
            <a:pPr algn="just">
              <a:lnSpc>
                <a:spcPct val="107000"/>
              </a:lnSpc>
              <a:spcAft>
                <a:spcPts val="800"/>
              </a:spcAft>
            </a:pPr>
            <a:endParaRPr lang="fr-FR"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fr-FR" sz="1600" dirty="0">
                <a:effectLst/>
                <a:latin typeface="Calibri" panose="020F0502020204030204" pitchFamily="34" charset="0"/>
                <a:ea typeface="Times New Roman" panose="02020603050405020304" pitchFamily="18" charset="0"/>
                <a:cs typeface="Times New Roman" panose="02020603050405020304" pitchFamily="18" charset="0"/>
              </a:rPr>
              <a:t>Sur un marché ouvert le lundi et le mardi, la quantité moyenne est le lundi de 5 kg et le mardi de 10 kg. La semaine suivante, la quantité moyenne est de 10 kg le lundi et le mardi. La moyenne par semaine est la même (10 kg) mais la volatilité est plus importante la première semaine. Dans l’ensemble, cette instabilité peut engendrer une incertitude pour l’acheteur sur son volume (qui sera plus faible s’il achète principalement le lundi de la première semaine).</a:t>
            </a:r>
            <a:r>
              <a:rPr lang="fr-FR" sz="1600" strike="sngStrike" dirty="0">
                <a:effectLst/>
                <a:latin typeface="Calibri" panose="020F0502020204030204" pitchFamily="34" charset="0"/>
                <a:ea typeface="Times New Roman" panose="02020603050405020304" pitchFamily="18" charset="0"/>
                <a:cs typeface="Times New Roman" panose="02020603050405020304" pitchFamily="18" charset="0"/>
              </a:rPr>
              <a:t> </a:t>
            </a:r>
            <a:endParaRPr lang="fr-FR"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
        <p:nvSpPr>
          <p:cNvPr id="9" name="ZoneTexte 8">
            <a:extLst>
              <a:ext uri="{FF2B5EF4-FFF2-40B4-BE49-F238E27FC236}">
                <a16:creationId xmlns:a16="http://schemas.microsoft.com/office/drawing/2014/main" id="{123110B6-6F5C-4180-8B99-EDE3F31F1E4D}"/>
              </a:ext>
            </a:extLst>
          </p:cNvPr>
          <p:cNvSpPr txBox="1"/>
          <p:nvPr/>
        </p:nvSpPr>
        <p:spPr>
          <a:xfrm>
            <a:off x="395785" y="7704405"/>
            <a:ext cx="2838734" cy="369332"/>
          </a:xfrm>
          <a:prstGeom prst="rect">
            <a:avLst/>
          </a:prstGeom>
          <a:noFill/>
        </p:spPr>
        <p:txBody>
          <a:bodyPr wrap="square" rtlCol="0">
            <a:spAutoFit/>
          </a:bodyPr>
          <a:lstStyle/>
          <a:p>
            <a:r>
              <a:rPr lang="fr-FR" u="sng" dirty="0"/>
              <a:t>Degré de concurrence: </a:t>
            </a:r>
          </a:p>
        </p:txBody>
      </p:sp>
      <p:sp>
        <p:nvSpPr>
          <p:cNvPr id="10" name="ZoneTexte 9">
            <a:extLst>
              <a:ext uri="{FF2B5EF4-FFF2-40B4-BE49-F238E27FC236}">
                <a16:creationId xmlns:a16="http://schemas.microsoft.com/office/drawing/2014/main" id="{9CE7882E-5A63-4F3B-8E29-5CDE0C5DDEE2}"/>
              </a:ext>
            </a:extLst>
          </p:cNvPr>
          <p:cNvSpPr txBox="1"/>
          <p:nvPr/>
        </p:nvSpPr>
        <p:spPr>
          <a:xfrm>
            <a:off x="143301" y="8147451"/>
            <a:ext cx="6571398" cy="1107996"/>
          </a:xfrm>
          <a:prstGeom prst="rect">
            <a:avLst/>
          </a:prstGeom>
          <a:noFill/>
        </p:spPr>
        <p:txBody>
          <a:bodyPr wrap="square" rtlCol="0">
            <a:spAutoFit/>
          </a:bodyPr>
          <a:lstStyle/>
          <a:p>
            <a:r>
              <a:rPr lang="fr-FR" sz="1600" dirty="0">
                <a:effectLst/>
                <a:latin typeface="Calibri" panose="020F0502020204030204" pitchFamily="34" charset="0"/>
                <a:ea typeface="Times New Roman" panose="02020603050405020304" pitchFamily="18" charset="0"/>
                <a:cs typeface="Times New Roman" panose="02020603050405020304" pitchFamily="18" charset="0"/>
              </a:rPr>
              <a:t>Le degré de concurrence permet de savoir si un marché est concentré sur un petit nombre d’acheteurs qui disposent de parts de marché élevées. Plus cet indicateur s’élève, plus le marché est concurrentiel. </a:t>
            </a:r>
          </a:p>
          <a:p>
            <a:endParaRPr lang="fr-FR" dirty="0"/>
          </a:p>
        </p:txBody>
      </p:sp>
    </p:spTree>
    <p:extLst>
      <p:ext uri="{BB962C8B-B14F-4D97-AF65-F5344CB8AC3E}">
        <p14:creationId xmlns:p14="http://schemas.microsoft.com/office/powerpoint/2010/main" val="166695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C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LC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Loctudy</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baudroie de la criée de Loctudy, l’instabilité des prix pour le mois de mars 2026 est un peu plus importante que celle observée en mars de 2023 à 2025, ce qui signifie que le risque prix des producteurs a légèrement augmenté.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baudroie de la criée de Loctudy, en mars 2026 comparé aux mois de mars de 2023 à 2025, le nombre d’acheteurs est un peu moins important, le nombre de transactions est un peu moins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pieuvre de la criée de Loctudy, l’instabilité des prix pour le mois de mars 2026 est un peu moins importante que celle observée en mars de 2023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pieuvre de la criée de Loctudy, en mars 2026 comparé aux mois de mars de 2023 à 2025, le nombre d’acheteurs est beaucoup plus important, le nombre de transactions est beaucoup plus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cardine franche de la criée de Loctudy, l’instabilité des prix pour le mois de mars 2026 est un peu plus importante que celle observée en mars de 2023 à 2025, ce qui signifie que le risque prix des producteurs a légèrement augmenté. Parallèlement, l’instabilité des volumes est plus important, ce qui signifie que le risque d’approvisionnement des acheteurs a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cardine franche de la criée de Loctudy, en mars 2026 comparé aux mois de mars de 2023 à 2025, le nombre d’acheteurs est moins important, le nombre de transactions est moins important. De plus, la concurrence a augmenté, ce qui signifie que le pouvoir de marché des gros acheteurs a diminué.</a:t>
            </a:r>
          </a:p>
        </p:txBody>
      </p:sp>
    </p:spTree>
    <p:extLst>
      <p:ext uri="{BB962C8B-B14F-4D97-AF65-F5344CB8AC3E}">
        <p14:creationId xmlns:p14="http://schemas.microsoft.com/office/powerpoint/2010/main" val="2357671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Lorient.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Lorient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Lorient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Lorient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Lorient</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Lorient est proche de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681881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L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Lorient</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Lorient, l’instabilité des prix pour le mois de mars 2026 est moins importante que celle observée en mars de 2023 à 2025, ce qui signifie que le risque prix des producteurs a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Lorient, en mars 2026 comparé aux mois de mars de 2023 à 2025, le nombre d’acheteurs est similaire, le nombre de transactions est similaire. De plus, la concurrence a fortement augmenté, ce qui signifie que le pouvoir de marché des gros acheteurs a fortement diminué.</a:t>
            </a:r>
          </a:p>
        </p:txBody>
      </p:sp>
    </p:spTree>
    <p:extLst>
      <p:ext uri="{BB962C8B-B14F-4D97-AF65-F5344CB8AC3E}">
        <p14:creationId xmlns:p14="http://schemas.microsoft.com/office/powerpoint/2010/main" val="4242203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L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Lorient</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lingue franche de la criée de Lorient, l’instabilité des prix pour le mois de mars 2026 est beaucoup moins importante que celle observée en mars de 2023 à 2025, ce qui signifie que le risque prix des producteurs a fortement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lingue franche de la criée de Lorient, en mars 2026 comparé aux mois de mars de 2023 à 2025, le nombre d’acheteurs est moins important, le nombre de transactions est beaucoup moins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sole de la criée de Lorient, l’instabilité des prix pour le mois de mars 2026 est beaucoup plus importante que celle observée en mars de 2023 à 2025, ce qui signifie que le risque prix des producteurs a fortement augmenté.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sole de la criée de Lorient, en mars 2026 comparé aux mois de mars de 2023 à 2025, le nombre d’acheteurs est un peu plus important, le nombre de transactions est similaire. De plus, la concurrence a légèrement augmenté, ce qui signifie que le pouvoir de marché des gros acheteurs a légèrement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merlu de la criée de Lorient, l’instabilité des prix pour le mois de mars 2026 est un peu plus importante que celle observée en mars de 2023 à 2025, ce qui signifie que le risque prix des producteurs a légèrement augmenté.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merlu de la criée de Lorient, en mars 2026 comparé aux mois de mars de 2023 à 2025, le nombre d’acheteurs est similaire, le nombre de transactions est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2776627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FC9159B5-036F-44DF-8F14-4E0D2FC17E65}"/>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La rochel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La rochel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La rochel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La rochel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La rochelle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La rochelle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7587907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7EEA9DC-2EAE-4AD4-873D-C103CDCB549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B9A7824-D25B-4E5C-A0DB-7FC1DD1ABF9E}"/>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343346F7-15CA-41FC-8457-C5145154F0C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R.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LR.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La rochelle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La rochelle, l’instabilité des prix pour le mois de mars 2026 est un peu moins importante que celle observée en mars de 2023 à 2025, ce qui signifie que le risque prix des producteurs a légèrement diminué.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La rochelle, en mars 2026 comparé aux mois de mars de 2023 à 2025, le nombre d’acheteurs est un peu plus important, le nombre de transactions est plus important. De plus, la concurrence est inchangé, ce qui signifie que le pouvoir de marché des gros acheteurs est inchangée.</a:t>
            </a:r>
          </a:p>
        </p:txBody>
      </p:sp>
    </p:spTree>
    <p:extLst>
      <p:ext uri="{BB962C8B-B14F-4D97-AF65-F5344CB8AC3E}">
        <p14:creationId xmlns:p14="http://schemas.microsoft.com/office/powerpoint/2010/main" val="2483354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7EEA9DC-2EAE-4AD4-873D-C103CDCB549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06025E08-3DAB-40CA-8472-B278128E52C7}"/>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FE807D5-250F-4BC7-BC07-6B86B7F59D3E}"/>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R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LR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La rochelle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sole de la criée de La rochelle, l’instabilité des prix pour le mois de mars 2026 est plus importante que celle observée en mars de 2023 à 2025, ce qui signifie que le risque prix des producteurs a augmenté.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sole de la criée de La rochelle, en mars 2026 comparé aux mois de mars de 2023 à 2025, le nombre d’acheteurs est plus important, le nombre de transactions est beaucoup plus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merlu de la criée de La rochelle, l’instabilité des prix pour le mois de mars 2026 est beaucoup plus importante que celle observée en mars de 2023 à 2025, ce qui signifie que le risque prix des producteurs a fortement augmenté.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merlu de la criée de La rochelle, en mars 2026 comparé aux mois de mars de 2023 à 2025, le nombre d’acheteurs est un peu plus important, le nombre de transactions est un peu plus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bar de la criée de La rochelle, l’instabilité des prix pour le mois de mars 2026 est similaire que celle observée en mars de 2023 à 2025, ce qui signifie que le risque prix des producteurs est inchangé. Parallèlement, l’instabilité des volumes est plus important, ce qui signifie que le risque d’approvisionnement des acheteurs a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bar de la criée de La rochelle, en mars 2026 comparé aux mois de mars de 2023 à 2025, le nombre d’acheteurs est beaucoup plus important, le nombre de transactions est beaucoup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4184192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Les sables d'Olonn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Les sables d'Olonn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Les sables d'Olonn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Les sables d'Olonn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Les sables d'Olonne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des sables d olonne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224815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S.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LS.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Les sables d'Olonne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des sables d olonne, l’instabilité des prix pour le mois de mars 2026 est similaire que celle observée en mars de 2023 à 2025, ce qui signifie que le risque prix des producteurs est inchangé.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des sables d olonne, en mars 2026 comparé aux mois de mars de 2023 à 2025, le nombre d’acheteurs est similaire, le nombre de transactions est similaire. De plus, la concurrence a diminué, ce qui signifie que le pouvoir de marché des gros acheteurs a augmenté.</a:t>
            </a:r>
          </a:p>
        </p:txBody>
      </p:sp>
    </p:spTree>
    <p:extLst>
      <p:ext uri="{BB962C8B-B14F-4D97-AF65-F5344CB8AC3E}">
        <p14:creationId xmlns:p14="http://schemas.microsoft.com/office/powerpoint/2010/main" val="37901916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S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LS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Les sables d'Olonne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sole de la criée des sables d olonne, l’instabilité des prix pour le mois de mars 2026 est plus importante que celle observée en mars de 2023 à 2025, ce qui signifie que le risque prix des producteurs a augmenté. Parallèlement, l’instabilité des volumes est beaucoup plus important, ce qui signifie que le risque d’approvisionnement des acheteurs a fortement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sole de la criée des sables d olonne, en mars 2026 comparé aux mois de mars de 2023 à 2025, le nombre d’acheteurs est similaire, le nombre de transactions est un peu moins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bar de la criée des sables d olonne, l’instabilité des prix pour le mois de mars 2026 est plus importante que celle observée en mars de 2023 à 2025, ce qui signifie que le risque prix des producteurs a augmenté. Parallèlement, l’instabilité des volumes est similaire, ce qui signifie que le risque d’approvisionnement des acheteurs est inchangé.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bar de la criée des sables d olonne, en mars 2026 comparé aux mois de mars de 2023 à 2025, le nombre d’acheteurs est similaire, le nombre de transactions est plus important.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merlu de la criée des sables d olonne, l’instabilité des prix pour le mois de mars 2026 est un peu plus importante que celle observée en mars de 2023 à 2025, ce qui signifie que le risque prix des producteurs a légèrement augmenté. Parallèlement, l’instabilité des volumes est beaucoup plus important, ce qui signifie que le risque d’approvisionnement des acheteurs a fortement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merlu de la criée des sables d olonne, en mars 2026 comparé aux mois de mars de 2023 à 2025, le nombre d’acheteurs est un peu moins important, le nombre de transactions est un peu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3085414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Golfe de Gascogn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Golfe de Gascogn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Golfe de Gascogn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Golfe de Gascogn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Golfe de Gascogne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l’ensemble des criées du Golfe de Gascogne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proche de celui de la moyenne nationale.</a:t>
            </a:r>
          </a:p>
        </p:txBody>
      </p:sp>
    </p:spTree>
    <p:extLst>
      <p:ext uri="{BB962C8B-B14F-4D97-AF65-F5344CB8AC3E}">
        <p14:creationId xmlns:p14="http://schemas.microsoft.com/office/powerpoint/2010/main" val="1740093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A8953C20-112F-4070-B154-E5F22191C8CA}"/>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E48E7E96-5CE3-4465-AE35-E69EFD0972B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Noirmoutier.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Noirmoutier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Noirmoutier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Noirmoutier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Noirmoutier</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Noirmoutier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939808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28A6EF7-A32F-412A-AA0F-5963EABDAC14}"/>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E3D26DE6-AFAB-4B9B-8F7C-1DAA3A78D0A2}"/>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CCE91216-FDDD-4721-885A-55C1260FE1BF}"/>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N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N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Noirmoutier</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Noirmoutier, l’instabilité des prix pour le mois de mars 2026 est un peu plus importante que celle observée en mars de 2023 à 2025, ce qui signifie que le risque prix des producteurs a légèrement augmenté.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Noirmoutier, en mars 2026 comparé aux mois de mars de 2023 à 2025, le nombre d’acheteurs est similaire, le nombre de transactions est un peu plus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18532869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28A6EF7-A32F-412A-AA0F-5963EABDAC14}"/>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D751498F-43FE-4C29-A5CC-F51EA7358E31}"/>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D94D7BFD-1B8B-477E-9612-3385967ADFC8}"/>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N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N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Noirmoutier</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sole de la criée de Noirmoutier, l’instabilité des prix pour le mois de mars 2026 est similaire que celle observée en mars de 2023 à 2025, ce qui signifie que le risque prix des producteurs est inchangé.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sole de la criée de Noirmoutier, en mars 2026 comparé aux mois de mars de 2023 à 2025, le nombre d’acheteurs est similaire, le nombre de transactions est similaire.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bar de la criée de Noirmoutier, l’instabilité des prix pour le mois de mars 2026 est un peu plus importante que celle observée en mars de 2023 à 2025, ce qui signifie que le risque prix des producteurs a légèrement augmenté. Parallèlement, l’instabilité des volumes est un peu plus important, ce qui signifie que le risque d’approvisionnement des acheteurs a légèrement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bar de la criée de Noirmoutier, en mars 2026 comparé aux mois de mars de 2023 à 2025, le nombre d’acheteurs est un peu plus important, le nombre de transactions est un peu plus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maigre commun de la criée de Noirmoutier, l’instabilité des prix pour le mois de mars 2026 est similaire que celle observée en mars de 2023 à 2025, ce qui signifie que le risque prix des producteurs est inchangé.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maigre commun de la criée de Noirmoutier, en mars 2026 comparé aux mois de mars de 2023 à 2025, le nombre d’acheteurs est beaucoup plus important, le nombre de transactions est beaucoup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3511122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FBA57063-CA25-467E-A8CE-234DF099922D}"/>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BB9E75FF-75A5-4481-8ED0-4882FAAA56D5}"/>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Quibero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Quibero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Quibero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Quibero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Quiberon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Quiberon est proche de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ceux de la période de référence et de la moyenne nationale.</a:t>
            </a:r>
          </a:p>
        </p:txBody>
      </p:sp>
    </p:spTree>
    <p:extLst>
      <p:ext uri="{BB962C8B-B14F-4D97-AF65-F5344CB8AC3E}">
        <p14:creationId xmlns:p14="http://schemas.microsoft.com/office/powerpoint/2010/main" val="40970744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4409010-3853-4649-84CC-8F500BEE130C}"/>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4D3BCDF-BB7A-4E05-B103-2328827B68A2}"/>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QB.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QB.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Quiberon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Quiberon, l’instabilité des prix pour le mois de mars 2026 est moins importante que celle observée en mars de 2023 à 2025, ce qui signifie que le risque prix des producteurs a diminué.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Quiberon, en mars 2026 comparé aux mois de mars de 2023 à 2025, le nombre d’acheteurs est un peu moins important, le nombre de transactions est similaire. De plus, la concurrence a fortement augmenté, ce qui signifie que le pouvoir de marché des gros acheteurs a fortement diminué.</a:t>
            </a:r>
          </a:p>
        </p:txBody>
      </p:sp>
    </p:spTree>
    <p:extLst>
      <p:ext uri="{BB962C8B-B14F-4D97-AF65-F5344CB8AC3E}">
        <p14:creationId xmlns:p14="http://schemas.microsoft.com/office/powerpoint/2010/main" val="4415598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91A6789-1C0D-44E1-9859-B354AC8E2E04}"/>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C28A219-B6E4-4F61-A92B-ABC5898145B5}"/>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QB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QB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Quiberon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sole de la criée de Quiberon, l’instabilité des prix pour le mois de mars 2026 est beaucoup plus importante que celle observée en mars de 2023 à 2025, ce qui signifie que le risque prix des producteurs a fortement augmenté.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sole de la criée de Quiberon, en mars 2026 comparé aux mois de mars de 2023 à 2025, le nombre d’acheteurs est similaire, le nombre de transactions est un peu plus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bar de la criée de Quiberon, l’instabilité des prix pour le mois de mars 2026 est plus importante que celle observée en mars de 2023 à 2025, ce qui signifie que le risque prix des producteurs a augmenté. Parallèlement, l’instabilité des volumes est un peu plus important, ce qui signifie que le risque d’approvisionnement des acheteurs a légèrement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bar de la criée de Quiberon, en mars 2026 comparé aux mois de mars de 2023 à 2025, le nombre d’acheteurs est similaire, le nombre de transactions est plus important.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dorade royale de la criée de Quiberon, l’instabilité des prix pour le mois de mars 2026 est beaucoup plus importante que celle observée en mars de 2023 à 2025, ce qui signifie que le risque prix des producteurs a fortement augmenté.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dorade royale de la criée de Quiberon, en mars 2026 comparé aux mois de mars de 2023 à 2025, le nombre d’acheteurs est plus important, le nombre de transactions est beaucoup plus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40676513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360E9C76-A4DF-412C-B8D3-534D02B4AFCD}"/>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39233A5B-56C5-4602-95C8-039CF98740F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Roya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Roya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Roya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Roya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Royan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Royan est inférieur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523634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DD7FDF8-FC14-4A97-87C9-394D30867700}"/>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A4786720-8EFA-47B3-8F96-6629EA2FBBB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48109D40-0BC6-4A5C-A5B8-05E33E26E888}"/>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RY.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RY.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Royan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Royan, l’instabilité des prix pour le mois de mars 2026 est un peu plus importante que celle observée en mars de 2023 à 2025, ce qui signifie que le risque prix des producteurs a légèrement augmenté.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Royan, en mars 2026 comparé aux mois de mars de 2023 à 2025, le nombre d’acheteurs est similaire, le nombre de transactions est beaucoup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17906721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BC90B2EC-C592-42D0-A592-295F83809E85}"/>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72855439-77C7-4C14-AD00-3132B157EC80}"/>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RY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RY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Royan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sole de la criée de Royan, l’instabilité des prix pour le mois de mars 2026 est beaucoup plus importante que celle observée en mars de 2023 à 2025, ce qui signifie que le risque prix des producteurs a fortement augmenté.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sole de la criée de Royan, en mars 2026 comparé aux mois de mars de 2023 à 2025, le nombre d’acheteurs est un peu moins important, le nombre de transactions est moins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maigre commun de la criée de Royan, l’instabilité des prix pour le mois de mars 2026 est un peu moins importante que celle observée en mars de 2023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maigre commun de la criée de Royan, en mars 2026 comparé aux mois de mars de 2023 à 2025, le nombre d’acheteurs est un peu plus important, le nombre de transactions est beaucoup plus important.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bar de la criée de Royan, l’instabilité des prix pour le mois de mars 2026 est beaucoup plus importante que celle observée en mars de 2023 à 2025, ce qui signifie que le risque prix des producteurs a fortement augmenté.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bar de la criée de Royan, en mars 2026 comparé aux mois de mars de 2023 à 2025, le nombre d’acheteurs est un peu plus important, le nombre de transactions est similaire.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33120762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F7C59D59-F4AE-4053-A471-05E82338229C}"/>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2D92AD62-FB44-4C19-A088-2F6034A0976E}"/>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Saint-gueno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Saint-gueno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Saint-gueno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Saint-gueno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Saint-guenole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Saint-guenole est inférieur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435883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G.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G.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Golfe de Gascogne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l’ensemble des criées du Golfe de Gascogne, l’instabilité des prix pour le mois de mars 2026 est similaire que celle observée en mars de 2023 à 2025, ce qui signifie que le risque prix des producteurs est inchangé.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l’ensemble des criées du Golfe de Gascogne, en mars 2026 comparé aux mois de mars de 2023 à 2025, le nombre d’acheteurs est similaire, le nombre de transactions est similaire.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10320066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3E24EC2-B53A-4428-891E-0CC210DE3BFF}"/>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7FAE49AB-CF6B-4AE2-83EE-B48C3108F643}"/>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A7CA2555-A457-41B0-92CE-88CC41321698}"/>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G.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G.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Saint-guenole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Saint-guenole, l’instabilité des prix pour le mois de mars 2026 est similaire que celle observée en mars de 2023 à 2025, ce qui signifie que le risque prix des producteurs est inchangé.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Saint-guenole, en mars 2026 comparé aux mois de mars de 2023 à 2025, le nombre d’acheteurs est similaire, le nombre de transactions est similaire.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14695018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0538BCD6-8135-496B-A2EF-EB15DC6BB8E0}"/>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018BF41-640F-465A-AB6B-637782DCCBD9}"/>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G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G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Saint-guenole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bar de la criée de Saint-guenole, l’instabilité des prix pour le mois de mars 2026 est beaucoup plus importante que celle observée en mars de 2023 à 2025, ce qui signifie que le risque prix des producteurs a fortement augmenté.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bar de la criée de Saint-guenole, en mars 2026 comparé aux mois de mars de 2023 à 2025, le nombre d’acheteurs est plus important, le nombre de transactions est beaucoup plus important.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pieuvre de la criée de Saint-guenole, l’instabilité des prix pour le mois de mars 2026 est beaucoup moins importante que celle observée en mars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pieuvre de la criée de Saint-guenole, en mars 2026 comparé aux mois de mars de 2023 à 2025, le nombre d’acheteurs est beaucoup plus important, le nombre de transactions est beaucoup plus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sole de la criée de Saint-guenole, l’instabilité des prix pour le mois de mars 2026 est plus importante que celle observée en mars de 2023 à 2025, ce qui signifie que le risque prix des producteurs a augmenté. Parallèlement, l’instabilité des volumes est similaire, ce qui signifie que le risque d’approvisionnement des acheteurs est inchangé.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sole de la criée de Saint-guenole, en mars 2026 comparé aux mois de mars de 2023 à 2025, le nombre d’acheteurs est similaire, le nombre de transactions est un peu plus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5049128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226454A7-0139-4A87-8379-85887DE18AA9}"/>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A5437FEC-62EE-458B-9B19-4CC3A5B874CB}"/>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Saint-jean de luz.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Saint-jean de luz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Saint-jean de luz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Saint-jean de luz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Saint-jean de luz</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Saint-jean de luz Cibou est proche de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14364713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595AE5C-B0DF-45CF-89F5-1DBAF62F216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2BC51F80-5575-4D35-AF41-26660A25351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C0E7E3DD-9169-42A6-B91D-A81C31BEC9B1}"/>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J.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J.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Saint-jean de luz</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Saint-jean de luz Cibou, l’instabilité des prix pour le mois de mars 2026 est moins importante que celle observée en mars de 2023 à 2025, ce qui signifie que le risque prix des producteurs a diminué.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Saint-jean de luz Cibou, en mars 2026 comparé aux mois de mars de 2023 à 2025, le nombre d’acheteurs est un peu moins important, le nombre de transactions est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24710665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A7023DA-5392-426B-98ED-8CEF32CCAD30}"/>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FE64C9B8-4943-4C8C-B152-E7DBA98457EE}"/>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J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J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Saint-jean de luz</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merlu de la criée de Saint-jean de luz Cibou, l’instabilité des prix pour le mois de mars 2026 est beaucoup plus importante que celle observée en mars de 2023 à 2025, ce qui signifie que le risque prix des producteurs a fortement augmenté.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merlu de la criée de Saint-jean de luz Cibou, en mars 2026 comparé aux mois de mars de 2023 à 2025, le nombre d’acheteurs est similaire, le nombre de transactions est un peu plus important.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lingue franche de la criée de Saint-jean de luz Cibou, l’instabilité des prix pour le mois de mars 2026 est beaucoup moins importante que celle observée en mars de 2023 à 2025, ce qui signifie que le risque prix des producteurs a fortement diminué.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lingue franche de la criée de Saint-jean de luz Cibou, en mars 2026 comparé aux mois de mars de 2023 à 2025, le nombre d’acheteurs est beaucoup plus important, le nombre de transactions est beaucoup plus important.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thon rouge de l'atlantique de la criée de Saint-jean de luz Cibou, l’instabilité des prix pour le mois de mars 2026 est beaucoup plus importante que celle observée en mars de 2023 à 2025, ce qui signifie que le risque prix des producteurs a fortement augmenté.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thon rouge de l'atlantique de la criée de Saint-jean de luz Cibou, en mars 2026 comparé aux mois de mars de 2023 à 2025, le nombre d’acheteurs est beaucoup plus important, le nombre de transactions est beaucoup plus important. De plus, la concurrence a augmenté, ce qui signifie que le pouvoir de marché des gros acheteurs a diminué.</a:t>
            </a:r>
          </a:p>
        </p:txBody>
      </p:sp>
    </p:spTree>
    <p:extLst>
      <p:ext uri="{BB962C8B-B14F-4D97-AF65-F5344CB8AC3E}">
        <p14:creationId xmlns:p14="http://schemas.microsoft.com/office/powerpoint/2010/main" val="42353644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9FF87E6B-A128-4970-A055-C582F7375736}"/>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72C96FF6-27DC-4143-AEB0-AEF430199C38}"/>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La Turbal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La Turbal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La Turbal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La Turbal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La Turballe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La Turballe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ceux de la période de référence et de la moyenne nationale.</a:t>
            </a:r>
          </a:p>
        </p:txBody>
      </p:sp>
    </p:spTree>
    <p:extLst>
      <p:ext uri="{BB962C8B-B14F-4D97-AF65-F5344CB8AC3E}">
        <p14:creationId xmlns:p14="http://schemas.microsoft.com/office/powerpoint/2010/main" val="17538011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F04225-4409-47E2-919B-B53281069194}"/>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5A6A0B7-BA9E-453B-961C-05FD4483EAC4}"/>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1AD5A46-F25F-4049-B9E0-1AE8F2529A3A}"/>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TB.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TB.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La Turballe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La Turballe, l’instabilité des prix pour le mois de mars 2026 est similaire que celle observée en mars de 2023 à 2025, ce qui signifie que le risque prix des producteurs est inchangé.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La Turballe, en mars 2026 comparé aux mois de mars de 2023 à 2025, le nombre d’acheteurs est similaire, le nombre de transactions est moins important. De plus, la concurrence a diminué, ce qui signifie que le pouvoir de marché des gros acheteurs a augmenté.</a:t>
            </a:r>
          </a:p>
        </p:txBody>
      </p:sp>
    </p:spTree>
    <p:extLst>
      <p:ext uri="{BB962C8B-B14F-4D97-AF65-F5344CB8AC3E}">
        <p14:creationId xmlns:p14="http://schemas.microsoft.com/office/powerpoint/2010/main" val="2234526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2B4E863C-80E3-4EFB-AE5E-A610D52EFEE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2946E06D-DA5C-4A4C-90A9-D7CF2EF0031C}"/>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TB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TB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La Turballe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seiche de la criée de La Turballe, l’instabilité des prix pour le mois de mars 2026 est moins importante que celle observée en mars de 2023 à 2025, ce qui signifie que le risque prix des producteurs a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seiche de la criée de La Turballe, en mars 2026 comparé aux mois de mars de 2023 à 2025, le nombre d’acheteurs est un peu plus important, le nombre de transactions est un peu moins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bar de la criée de La Turballe, l’instabilité des prix pour le mois de mars 2026 est beaucoup plus importante que celle observée en mars de 2023 à 2025, ce qui signifie que le risque prix des producteurs a fortement augmenté. Parallèlement, l’instabilité des volumes est similaire, ce qui signifie que le risque d’approvisionnement des acheteurs est inchangé.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bar de la criée de La Turballe, en mars 2026 comparé aux mois de mars de 2023 à 2025, le nombre d’acheteurs est similaire, le nombre de transactions est un peu moins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sole de la criée de La Turballe, l’instabilité des prix pour le mois de mars 2026 est beaucoup plus importante que celle observée en mars de 2023 à 2025, ce qui signifie que le risque prix des producteurs a fortement augmenté.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sole de la criée de La Turballe, en mars 2026 comparé aux mois de mars de 2023 à 2025, le nombre d’acheteurs est similaire, le nombre de transactions est un peu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16129424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Manche mer du nord.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Manche mer du nord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Manche mer du nord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Manche mer du nord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Manche mer du nord</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l’ensemble des criées de la Manche et de la Mer du nord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ceux de la période de référence et de la moyenne nationale.</a:t>
            </a:r>
          </a:p>
        </p:txBody>
      </p:sp>
    </p:spTree>
    <p:extLst>
      <p:ext uri="{BB962C8B-B14F-4D97-AF65-F5344CB8AC3E}">
        <p14:creationId xmlns:p14="http://schemas.microsoft.com/office/powerpoint/2010/main" val="23343576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MMN.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MMN.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Manche mer du nord</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l’ensemble des criées de la Manche et de la Mer du nord, l’instabilité des prix pour le mois de mars 2026 est un peu moins importante que celle observée en mars de 2023 à 2025, ce qui signifie que le risque prix des producteurs a légèrement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l’ensemble des criées de la Manche et de la Mer du nord, en mars 2026 comparé aux mois de mars de 2023 à 2025, le nombre d’acheteurs est similaire, le nombre de transactions est un peu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1043234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G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G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Golfe de Gascogne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sole de l’ensemble des criées du Golfe de Gascogne, l’instabilité des prix pour le mois de mars 2026 est plus importante que celle observée en mars de 2023 à 2025, ce qui signifie que le risque prix des producteurs a augmenté. Parallèlement, l’instabilité des volumes est beaucoup plus important, ce qui signifie que le risque d’approvisionnement des acheteurs a fortement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sole de l’ensemble des criées du Golfe de Gascogne, en mars 2026 comparé aux mois de mars de 2023 à 2025, le nombre d’acheteurs est similaire, le nombre de transactions est similaire.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merlu de l’ensemble des criées du Golfe de Gascogne, l’instabilité des prix pour le mois de mars 2026 est beaucoup plus importante que celle observée en mars de 2023 à 2025, ce qui signifie que le risque prix des producteurs a fortement augmenté. Parallèlement, l’instabilité des volumes est similaire, ce qui signifie que le risque d’approvisionnement des acheteurs est inchangé.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merlu de l’ensemble des criées du Golfe de Gascogne, en mars 2026 comparé aux mois de mars de 2023 à 2025, le nombre d’acheteurs est similaire, le nombre de transactions est similaire. De plus, la concurrence a augmenté, ce qui signifie que le pouvoir de marché des gros acheteurs a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bar de l’ensemble des criées du Golfe de Gascogne, l’instabilité des prix pour le mois de mars 2026 est plus importante que celle observée en mars de 2023 à 2025, ce qui signifie que le risque prix des producteurs a augmenté. Parallèlement, l’instabilité des volumes est beaucoup plus important, ce qui signifie que le risque d’approvisionnement des acheteurs a fortement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bar de l’ensemble des criées du Golfe de Gascogne, en mars 2026 comparé aux mois de mars de 2023 à 2025, le nombre d’acheteurs est un peu plus important, le nombre de transactions est plus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21131727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MMN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MMN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Manche mer du nord</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l’ensemble des criées de la Manche et de la Mer du nord, l’instabilité des prix pour le mois de mars 2026 est beaucoup moins importante que celle observée en mars de 2023 à 2025, ce qui signifie que le risque prix des producteurs a fortement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l’ensemble des criées de la Manche et de la Mer du nord, en mars 2026 comparé aux mois de mars de 2023 à 2025, le nombre d’acheteurs est similaire, le nombre de transactions est un peu plus important. De plus, la concurrence a légèrement augmenté, ce qui signifie que le pouvoir de marché des gros acheteurs a légèrement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l’ensemble des criées de la Manche et de la Mer du nord, l’instabilité des prix pour le mois de mars 2026 est similaire que celle observée en mars de 2023 à 2025, ce qui signifie que le risque prix des producteurs est inchangé.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l’ensemble des criées de la Manche et de la Mer du nord, en mars 2026 comparé aux mois de mars de 2023 à 2025, le nombre d’acheteurs est un peu moins important, le nombre de transactions est un peu plus important. De plus, la concurrence a légèrement augmenté, ce qui signifie que le pouvoir de marché des gros acheteurs a légèrement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buccin de l’ensemble des criées de la Manche et de la Mer du nord, l’instabilité des prix pour le mois de mars 2026 est beaucoup moins importante que celle observée en mars de 2023 à 2025, ce qui signifie que le risque prix des producteurs a fortement diminué.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buccin de l’ensemble des criées de la Manche et de la Mer du nord, en mars 2026 comparé aux mois de mars de 2023 à 2025, le nombre d’acheteurs est un peu moins important, le nombre de transactions est beaucoup plus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2773084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94C6C08D-7CD7-4207-9818-0AFF154308F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Boulogne-sur-mer.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Boulogne-sur-mer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Boulogne-sur-mer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Boulogne-sur-mer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Boulogne-sur-mer</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Boulogne-sur-mer est inférieur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0137477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D19AF6C-CF1E-47F3-86BC-D63030C6C8C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2AD080D4-7A6F-4FED-8268-43B641E1DB5F}"/>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DFF9024D-EBA8-49AA-A6ED-C5C59F593B33}"/>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BL.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BL.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Boulogne-sur-mer</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Boulogne-sur-mer, l’instabilité des prix pour le mois de mars 2026 est un peu plus importante que celle observée en mars de 2023 à 2025, ce qui signifie que le risque prix des producteurs a légèrement augmenté.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Boulogne-sur-mer, en mars 2026 comparé aux mois de mars de 2023 à 2025, le nombre d’acheteurs est similaire, le nombre de transactions est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41746997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73548BA9-A4B2-4728-9D35-8860C5BF9E74}"/>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81ACEE93-51BB-49A1-BBC2-30C896986668}"/>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BL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BL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Boulogne-sur-mer</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Boulogne-sur-mer, l’instabilité des prix pour le mois de mars 2026 est beaucoup moins importante que celle observée en mars de 2023 à 2025, ce qui signifie que le risque prix des producteurs a fortement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Boulogne-sur-mer, en mars 2026 comparé aux mois de mars de 2023 à 2025, le nombre d’acheteurs est similaire, le nombre de transactions est un peu plus important. De plus, la concurrence a légèrement augmenté, ce qui signifie que le pouvoir de marché des gros acheteurs a légèrement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calmars côtiers de la criée de Boulogne-sur-mer, l’instabilité des prix pour le mois de mars 2026 est similaire que celle observée en mars de 2023 à 2025, ce qui signifie que le risque prix des producteurs est inchangé.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calmars côtiers de la criée de Boulogne-sur-mer, en mars 2026 comparé aux mois de mars de 2023 à 2025, le nombre d’acheteurs est un peu moins important, le nombre de transactions est beaucoup moins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sardine de la criée de Boulogne-sur-mer, l’instabilité des prix pour le mois de mars 2026 est beaucoup moins importante que celle observée en mars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sardine de la criée de Boulogne-sur-mer, en mars 2026 comparé aux mois de mars de 2023 à 2025, le nombre d’acheteurs est beaucoup plus important, le nombre de transactions est beaucoup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31639720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F0015DBB-87EE-4A3C-8B30-C1D5A1A5BECA}"/>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Brest.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Brest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Brest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Brest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Brest</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Brest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7033332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7236871-B828-4D4E-829F-DEEBD680C4D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039B50DB-997E-48E7-AA94-4B6017EE694C}"/>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AA7622C6-F9C8-4108-91CD-8ADCB3895EB6}"/>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BT.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BT.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Brest</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Brest, l’instabilité des prix pour le mois de mars 2026 est un peu moins importante que celle observée en mars de 2023 à 2025, ce qui signifie que le risque prix des producteurs a légèrement diminué.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Brest, en mars 2026 comparé aux mois de mars de 2023 à 2025, le nombre d’acheteurs est plus important, le nombre de transactions est un peu moins important. De plus, la concurrence a augmenté, ce qui signifie que le pouvoir de marché des gros acheteurs a diminué.</a:t>
            </a:r>
          </a:p>
        </p:txBody>
      </p:sp>
    </p:spTree>
    <p:extLst>
      <p:ext uri="{BB962C8B-B14F-4D97-AF65-F5344CB8AC3E}">
        <p14:creationId xmlns:p14="http://schemas.microsoft.com/office/powerpoint/2010/main" val="40517483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E818DA38-D410-484D-9C32-0BB902F0D417}"/>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3473F52-BD8D-4CED-B674-4E25CA43DAD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BT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BT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Brest</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baudroie de la criée de Brest, l’instabilité des prix pour le mois de mars 2026 est similaire que celle observée en mars de 2023 à 2025, ce qui signifie que le risque prix des producteurs est inchangé.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baudroie de la criée de Brest, en mars 2026 comparé aux mois de mars de 2023 à 2025, le nombre d’acheteurs est beaucoup plus important, le nombre de transactions est beaucoup plus important.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pieuvre de la criée de Brest, l’instabilité des prix pour le mois de mars 2026 est moins importante que celle observée en mars de 2023 à 2025, ce qui signifie que le risque prix des producteurs a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pieuvre de la criée de Brest, en mars 2026 comparé aux mois de mars de 2023 à 2025, le nombre d’acheteurs est un peu plus important, le nombre de transactions est beaucoup plus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coquille st-jacques de la criée de Brest, l’instabilité des prix pour le mois de mars 2026 est un peu moins importante que celle observée en mars de 2023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coquille st-jacques de la criée de Brest, en mars 2026 comparé aux mois de mars de 2023 à 2025, le nombre d’acheteurs est beaucoup plus important, le nombre de transactions est beaucoup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10492096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5B6F9588-D897-4C3A-9509-F3C97D4B8DAB}"/>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Cherbourg.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Cherbourg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Cherbourg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Cherbourg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Cherbourg</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Cherbourg est inférieur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6920433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5B5FA2F-E827-4402-A6EC-6678A2A1E57D}"/>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B1BF8C4-CD4A-44B1-A4AD-C4C74158F57A}"/>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CDDD6685-8972-4256-9354-B01F3B13AB7E}"/>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H.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CH.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Cherbourg</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Cherbourg, l’instabilité des prix pour le mois de mars 2026 est un peu moins importante que celle observée en mars de 2023 à 2025, ce qui signifie que le risque prix des producteurs a légèrement diminué. Parallèlement, l’instabilité des volumes est beaucoup plus important, ce qui signifie que le risque d’approvisionnement des acheteurs a fortement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Cherbourg, en mars 2026 comparé aux mois de mars de 2023 à 2025, le nombre d’acheteurs est un peu moins important, le nombre de transactions est un peu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16039974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B9737C01-F59D-48BD-AF4A-84D41F04B128}"/>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B7076429-95B6-49D9-BA01-38B98B51FBE1}"/>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H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CH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Cherbourg</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Cherbourg, l’instabilité des prix pour le mois de mars 2026 est un peu moins importante que celle observée en mars de 2023 à 2025, ce qui signifie que le risque prix des producteurs a légèrement diminué. Parallèlement, l’instabilité des volumes est plus important, ce qui signifie que le risque d’approvisionnement des acheteurs a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Cherbourg, en mars 2026 comparé aux mois de mars de 2023 à 2025, le nombre d’acheteurs est similaire, le nombre de transactions est beaucoup moins important. De plus, la concurrence a augmenté, ce qui signifie que le pouvoir de marché des gros acheteurs a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merlan de la criée de Cherbourg, l’instabilité des prix pour le mois de mars 2026 est un peu plus importante que celle observée en mars de 2023 à 2025, ce qui signifie que le risque prix des producteurs a légèrement augmenté. Parallèlement, l’instabilité des volumes est beaucoup plus important, ce qui signifie que le risque d’approvisionnement des acheteurs a fortement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merlan de la criée de Cherbourg, en mars 2026 comparé aux mois de mars de 2023 à 2025, le nombre d’acheteurs est moins important, le nombre de transactions est moins important.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l'émissoles de la criée de Cherbourg, l’instabilité des prix pour le mois de mars 2026 est moins importante que celle observée en mars de 2023 à 2025, ce qui signifie que le risque prix des producteurs a diminué. Parallèlement, l’instabilité des volumes est plus important, ce qui signifie que le risque d’approvisionnement des acheteurs a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l'émissoles de la criée de Cherbourg, en mars 2026 comparé aux mois de mars de 2023 à 2025, le nombre d’acheteurs est similaire, le nombre de transactions est beaucoup plus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1379164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Arcacho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Arcacho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Arcacho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Arcacho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Arcachon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d'Arcachon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3153885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Diepp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Diepp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Diepp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Diepp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Dieppe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Dieppe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inférieur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69708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DP.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DP.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Dieppe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Dieppe, l’instabilité des prix pour le mois de mars 2026 est beaucoup moins importante que celle observée en mars de 2023 à 2025, ce qui signifie que le risque prix des producteurs a fortement diminué.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Dieppe, en mars 2026 comparé aux mois de mars de 2023 à 2025, le nombre d’acheteurs est un peu plus important, le nombre de transactions est un peu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13253125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DP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DP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Dieppe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Dieppe, l’instabilité des prix pour le mois de mars 2026 est moins importante que celle observée en mars de 2023 à 2025, ce qui signifie que le risque prix des producteurs a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Dieppe, en mars 2026 comparé aux mois de mars de 2023 à 2025, le nombre d’acheteurs est similaire, le nombre de transactions est un peu moins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buccin de la criée de Dieppe, l’instabilité des prix pour le mois de mars 2026 est beaucoup moins importante que celle observée en mars de 2023 à 2025, ce qui signifie que le risque prix des producteurs a fortement diminué.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buccin de la criée de Dieppe, en mars 2026 comparé aux mois de mars de 2023 à 2025, le nombre d’acheteurs est plus important, le nombre de transactions est beaucoup plus important. De plus, la concurrence a augmenté, ce qui signifie que le pouvoir de marché des gros acheteurs a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seiche de la criée de Dieppe, l’instabilité des prix pour le mois de mars 2026 est beaucoup plus importante que celle observée en mars de 2023 à 2025, ce qui signifie que le risque prix des producteurs a fortement augmenté. Parallèlement, l’instabilité des volumes est similaire, ce qui signifie que le risque d’approvisionnement des acheteurs est inchangé.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seiche de la criée de Dieppe, en mars 2026 comparé aux mois de mars de 2023 à 2025, le nombre d’acheteurs est plus important, le nombre de transactions est beaucoup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6340873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Erquy.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Erquy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Erquy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Erquy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Erquy</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d'Erquy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17505219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EQ.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EQ.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Erquy</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d'Erquy, l’instabilité des prix pour le mois de mars 2026 est un peu moins importante que celle observée en mars de 2023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d'Erquy, en mars 2026 comparé aux mois de mars de 2023 à 2025, le nombre d’acheteurs est un peu moins important, le nombre de transactions est un peu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3415724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EQ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EQ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Erquy</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d'Erquy, l’instabilité des prix pour le mois de mars 2026 est moins importante que celle observée en mars de 2023 à 2025, ce qui signifie que le risque prix des producteurs a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d'Erquy, en mars 2026 comparé aux mois de mars de 2023 à 2025, le nombre d’acheteurs est un peu moins important, le nombre de transactions est beaucoup plus important. De plus, la concurrence a légèrement augmenté, ce qui signifie que le pouvoir de marché des gros acheteurs a légèrement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la criée d'Erquy, l’instabilité des prix pour le mois de mars 2026 est un peu plus importante que celle observée en mars de 2023 à 2025, ce qui signifie que le risque prix des producteurs a légèrement augmenté.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la criée d'Erquy, en mars 2026 comparé aux mois de mars de 2023 à 2025, le nombre d’acheteurs est un peu moins important, le nombre de transactions est similaire.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saint-pierre de la criée d'Erquy, l’instabilité des prix pour le mois de mars 2026 est un peu plus importante que celle observée en mars de 2023 à 2025, ce qui signifie que le risque prix des producteurs a légèrement augmenté.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saint-pierre de la criée d'Erquy, en mars 2026 comparé aux mois de mars de 2023 à 2025, le nombre d’acheteurs est beaucoup plus important, le nombre de transactions est plus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28097883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Fécamp.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Fécamp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Fécamp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Fécamp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Fécamp</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Fécamp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proche de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14174988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FP.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FP.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Fécamp</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Fécamp, l’instabilité des prix pour le mois de mars 2026 est beaucoup moins importante que celle observée en mars de 2023 à 2025, ce qui signifie que le risque prix des producteurs a fortement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Fécamp, en mars 2026 comparé aux mois de mars de 2023 à 2025, le nombre d’acheteurs est un peu moins important, le nombre de transactions est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20275193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FP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FP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Fécamp</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Fécamp, l’instabilité des prix pour le mois de mars 2026 est beaucoup moins importante que celle observée en mars de 2023 à 2025, ce qui signifie que le risque prix des producteurs a fortement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Fécamp, en mars 2026 comparé aux mois de mars de 2023 à 2025, le nombre d’acheteurs est un peu moins important, le nombre de transactions est moins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buccin de la criée de Fécamp, l’instabilité des prix pour le mois de mars 2026 est beaucoup moins importante que celle observée en mars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buccin de la criée de Fécamp, en mars 2026 comparé aux mois de mars de 2023 à 2025, le nombre d’acheteurs est un peu moins important, le nombre de transactions est beaucoup plus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sole de la criée de Fécamp, l’instabilité des prix pour le mois de mars 2026 est plus importante que celle observée en mars de 2023 à 2025, ce qui signifie que le risque prix des producteurs a augmenté.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sole de la criée de Fécamp, en mars 2026 comparé aux mois de mars de 2023 à 2025, le nombre d’acheteurs est moins important, le nombre de transactions est beaucoup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38962192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Grandcamp.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Grandcamp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Grandcamp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Grandcamp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Grandcamp</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Grandcamp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proche de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571448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C.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AC.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Arcachon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d'Arcachon, l’instabilité des prix pour le mois de mars 2026 est un peu moins importante que celle observée en mars de 2023 à 2025, ce qui signifie que le risque prix des producteurs a légèrement diminué. Parallèlement, l’instabilité des volumes est beaucoup plus important, ce qui signifie que le risque d’approvisionnement des acheteurs a fortement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d'Arcachon, en mars 2026 comparé aux mois de mars de 2023 à 2025, le nombre d’acheteurs est beaucoup plus important, le nombre de transactions est beaucoup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10093107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D.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D.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Grandcamp</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Grandcamp, l’instabilité des prix pour le mois de mars 2026 est beaucoup moins importante que celle observée en mars de 2023 à 2025, ce qui signifie que le risque prix des producteurs a fortement diminué.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Grandcamp, en mars 2026 comparé aux mois de mars de 2023 à 2025, le nombre d’acheteurs est moins important, le nombre de transactions est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28314081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D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D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Grandcamp</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Grandcamp, l’instabilité des prix pour le mois de mars 2026 est beaucoup moins importante que celle observée en mars de 2023 à 2025, ce qui signifie que le risque prix des producteurs a fortement diminué.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Grandcamp, en mars 2026 comparé aux mois de mars de 2023 à 2025, le nombre d’acheteurs est un peu moins important, le nombre de transactions est moins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seiche de la criée de Grandcamp, l’instabilité des prix pour le mois de mars 2026 est moins importante que celle observée en mars de 2023 à 2025, ce qui signifie que le risque prix des producteurs a diminué. Parallèlement, l’instabilité des volumes est plus important, ce qui signifie que le risque d’approvisionnement des acheteurs a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seiche de la criée de Grandcamp, en mars 2026 comparé aux mois de mars de 2023 à 2025, le nombre d’acheteurs est beaucoup plus important, le nombre de transactions est plus important. De plus, la concurrence a légèrement augmenté, ce qui signifie que le pouvoir de marché des gros acheteurs a légèrement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sole de la criée de Grandcamp, l’instabilité des prix pour le mois de mars 2026 est similaire que celle observée en mars de 2023 à 2025, ce qui signifie que le risque prix des producteurs est inchangé.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sole de la criée de Grandcamp, en mars 2026 comparé aux mois de mars de 2023 à 2025, le nombre d’acheteurs est beaucoup plus important, le nombre de transactions est beaucoup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2961936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Granvil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Granvil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Granvil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Granvil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Granville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Granville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inférieur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7818148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R.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R.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Granville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Granville, l’instabilité des prix pour le mois de mars 2026 est beaucoup moins importante que celle observée en mars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Granville, en mars 2026 comparé aux mois de mars de 2023 à 2025, le nombre d’acheteurs est similaire, le nombre de transactions est plus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30579916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R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R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Granville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Granville, l’instabilité des prix pour le mois de mars 2026 est beaucoup moins importante que celle observée en mars de 2023 à 2025, ce qui signifie que le risque prix des producteurs a fortement diminué. Parallèlement, l’instabilité des volumes est plus important, ce qui signifie que le risque d’approvisionnement des acheteurs a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Granville, en mars 2026 comparé aux mois de mars de 2023 à 2025, le nombre d’acheteurs est un peu moins important, le nombre de transactions est beaucoup plus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buccin de la criée de Granville, l’instabilité des prix pour le mois de mars 2026 est beaucoup moins importante que celle observée en mars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buccin de la criée de Granville, en mars 2026 comparé aux mois de mars de 2023 à 2025, le nombre d’acheteurs est similaire, le nombre de transactions est similaire.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praire de la criée de Granville, l’instabilité des prix pour le mois de mars 2026 est similaire que celle observée en mars de 2023 à 2025, ce qui signifie que le risque prix des producteurs est inchangé. Parallèlement, l’instabilité des volumes est beaucoup plus important, ce qui signifie que le risque d’approvisionnement des acheteurs a fortement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praire de la criée de Granville, en mars 2026 comparé aux mois de mars de 2023 à 2025, le nombre d’acheteurs est un peu moins important, le nombre de transactions est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2863543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Roscoff.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Roscoff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Roscoff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Roscoff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Roscoff</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Roscoff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proche de celui de la moyenne nationale.</a:t>
            </a:r>
          </a:p>
        </p:txBody>
      </p:sp>
    </p:spTree>
    <p:extLst>
      <p:ext uri="{BB962C8B-B14F-4D97-AF65-F5344CB8AC3E}">
        <p14:creationId xmlns:p14="http://schemas.microsoft.com/office/powerpoint/2010/main" val="11141944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R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R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Roscoff</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Roscoff, l’instabilité des prix pour le mois de mars 2026 est un peu moins importante que celle observée en mars de 2023 à 2025, ce qui signifie que le risque prix des producteurs a légèrement diminué.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Roscoff, en mars 2026 comparé aux mois de mars de 2023 à 2025, le nombre d’acheteurs est similaire, le nombre de transactions est plus important. De plus, la concurrence est inchangé, ce qui signifie que le pouvoir de marché des gros acheteurs est inchangée.</a:t>
            </a:r>
          </a:p>
        </p:txBody>
      </p:sp>
    </p:spTree>
    <p:extLst>
      <p:ext uri="{BB962C8B-B14F-4D97-AF65-F5344CB8AC3E}">
        <p14:creationId xmlns:p14="http://schemas.microsoft.com/office/powerpoint/2010/main" val="18291213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R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R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Roscoff</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baudroie de la criée de Roscoff, l’instabilité des prix pour le mois de mars 2026 est un peu plus importante que celle observée en mars de 2023 à 2025, ce qui signifie que le risque prix des producteurs a légèrement augmenté.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baudroie de la criée de Roscoff, en mars 2026 comparé aux mois de mars de 2023 à 2025, le nombre d’acheteurs est un peu moins important, le nombre de transactions est beaucoup plus important. De plus, la concurrence a légèrement augmenté, ce qui signifie que le pouvoir de marché des gros acheteurs a légèrement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barbue de la criée de Roscoff, l’instabilité des prix pour le mois de mars 2026 est plus importante que celle observée en mars de 2023 à 2025, ce qui signifie que le risque prix des producteurs a augmenté.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barbue de la criée de Roscoff, en mars 2026 comparé aux mois de mars de 2023 à 2025, le nombre d’acheteurs est un peu plus important, le nombre de transactions est beaucoup plus important.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pieuvre de la criée de Roscoff, l’instabilité des prix pour le mois de mars 2026 est beaucoup moins importante que celle observée en mars de 2023 à 2025, ce qui signifie que le risque prix des producteurs a fortement diminué.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pieuvre de la criée de Roscoff, en mars 2026 comparé aux mois de mars de 2023 à 2025, le nombre d’acheteurs est beaucoup plus important, le nombre de transactions est beaucoup plus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27605637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Saint Malo.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Saint Malo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Saint Malo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Saint Malo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 Malo</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Saint Malo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8191819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M.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M.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 Malo</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 Malo, l’instabilité des prix pour le mois de mars 2026 est similaire que celle observée en mars de 2023 à 2025, ce qui signifie que le risque prix des producteurs est inchangé.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 Malo, en mars 2026 comparé aux mois de mars de 2023 à 2025, le nombre d’acheteurs est un peu moins important, le nombre de transactions est beaucoup plus important. De plus, la concurrence a diminué, ce qui signifie que le pouvoir de marché des gros acheteurs a augmenté.</a:t>
            </a:r>
          </a:p>
        </p:txBody>
      </p:sp>
    </p:spTree>
    <p:extLst>
      <p:ext uri="{BB962C8B-B14F-4D97-AF65-F5344CB8AC3E}">
        <p14:creationId xmlns:p14="http://schemas.microsoft.com/office/powerpoint/2010/main" val="691025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C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AC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Arcachon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sole de la criée d'Arcachon, l’instabilité des prix pour le mois de mars 2026 est beaucoup plus importante que celle observée en mars de 2023 à 2025, ce qui signifie que le risque prix des producteurs a fortement augmenté. Parallèlement, l’instabilité des volumes est beaucoup plus important, ce qui signifie que le risque d’approvisionnement des acheteurs a fortement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sole de la criée d'Arcachon, en mars 2026 comparé aux mois de mars de 2023 à 2025, le nombre d’acheteurs est similaire, le nombre de transactions est beaucoup plus important. De plus, la concurrence a légèrement augmenté, ce qui signifie que le pouvoir de marché des gros acheteurs a légèrement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bar de la criée d'Arcachon, l’instabilité des prix pour le mois de mars 2026 est beaucoup plus importante que celle observée en mars de 2023 à 2025, ce qui signifie que le risque prix des producteurs a fortement augmenté. Parallèlement, l’instabilité des volumes est plus important, ce qui signifie que le risque d’approvisionnement des acheteurs a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bar de la criée d'Arcachon, en mars 2026 comparé aux mois de mars de 2023 à 2025, le nombre d’acheteurs est beaucoup plus important, le nombre de transactions est beaucoup plus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merlu de la criée d'Arcachon, l’instabilité des prix pour le mois de mars 2026 est beaucoup plus importante que celle observée en mars de 2023 à 2025, ce qui signifie que le risque prix des producteurs a fortement augmenté.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merlu de la criée d'Arcachon, en mars 2026 comparé aux mois de mars de 2023 à 2025, le nombre d’acheteurs est beaucoup plus important, le nombre de transactions est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891172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M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M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 Malo</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Saint Malo, l’instabilité des prix pour le mois de mars 2026 est beaucoup moins importante que celle observée en mars de 2023 à 2025, ce qui signifie que le risque prix des producteurs a fortement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Saint Malo, en mars 2026 comparé aux mois de mars de 2023 à 2025, le nombre d’acheteurs est un peu moins important, le nombre de transactions est beaucoup plus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praire de la criée de Saint Malo, l’instabilité des prix pour le mois de mars 2026 est similaire que celle observée en mars de 2023 à 2025, ce qui signifie que le risque prix des producteurs est inchangé.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praire de la criée de Saint Malo, en mars 2026 comparé aux mois de mars de 2023 à 2025, le nombre d’acheteurs est beaucoup moins important, le nombre de transactions est beaucoup moins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raie brunette de la criée de Saint Malo, l’instabilité des prix pour le mois de mars 2026 est beaucoup moins importante que celle observée en mars de 2023 à 2025, ce qui signifie que le risque prix des producteurs a fortement diminué.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raie brunette de la criée de Saint Malo, en mars 2026 comparé aux mois de mars de 2023 à 2025, le nombre d’acheteurs est plus important, le nombre de transactions est beaucoup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34790695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Saint-quay-portrieux.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Saint-quay-portrieux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Saint-quay-portrieux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Saint-quay-portrieux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Saint-quay-portrieux</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Saint-quay-portrieux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5710436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Q.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Q.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Saint-quay-portrieux</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Saint-quay-portrieux, l’instabilité des prix pour le mois de mars 2026 est un peu moins importante que celle observée en mars de 2023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Saint-quay-portrieux, en mars 2026 comparé aux mois de mars de 2023 à 2025, le nombre d’acheteurs est similaire, le nombre de transactions est similaire. De plus, la concurrence a fortement augmenté, ce qui signifie que le pouvoir de marché des gros acheteurs a fortement diminué.</a:t>
            </a:r>
          </a:p>
        </p:txBody>
      </p:sp>
    </p:spTree>
    <p:extLst>
      <p:ext uri="{BB962C8B-B14F-4D97-AF65-F5344CB8AC3E}">
        <p14:creationId xmlns:p14="http://schemas.microsoft.com/office/powerpoint/2010/main" val="18635113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Q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Q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Saint-quay-portrieux</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Saint-quay-portrieux, l’instabilité des prix pour le mois de mars 2026 est un peu moins importante que celle observée en mars de 2023 à 2025, ce qui signifie que le risque prix des producteurs a légèrement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Saint-quay-portrieux, en mars 2026 comparé aux mois de mars de 2023 à 2025, le nombre d’acheteurs est plus important, le nombre de transactions est beaucoup plus important.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la criée de Saint-quay-portrieux, l’instabilité des prix pour le mois de mars 2026 est similaire que celle observée en mars de 2023 à 2025, ce qui signifie que le risque prix des producteurs est inchangé.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la criée de Saint-quay-portrieux, en mars 2026 comparé aux mois de mars de 2023 à 2025, le nombre d’acheteurs est un peu moins important, le nombre de transactions est similaire.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pieuvre de la criée de Saint-quay-portrieux, l’instabilité des prix pour le mois de mars 2026 est beaucoup plus importante que celle observée en mars de 2023 à 2025, ce qui signifie que le risque prix des producteurs a fortement augmenté.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pieuvre de la criée de Saint-quay-portrieux, en mars 2026 comparé aux mois de mars de 2023 à 2025, le nombre d’acheteurs est beaucoup plus important, le nombre de transactions est beaucoup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348867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Port en Bessi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Port en Bessi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Port en Bessi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Port en Bessi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Port en Bessin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la criée de Port en Bessin est proche de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proche de celui de la moyenne nationale.</a:t>
            </a:r>
          </a:p>
        </p:txBody>
      </p:sp>
    </p:spTree>
    <p:extLst>
      <p:ext uri="{BB962C8B-B14F-4D97-AF65-F5344CB8AC3E}">
        <p14:creationId xmlns:p14="http://schemas.microsoft.com/office/powerpoint/2010/main" val="35435519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PB.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PB.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Port en Bessin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Port en Bessin, l’instabilité des prix pour le mois de mars 2026 est moins importante que celle observée en mars de 2023 à 2025, ce qui signifie que le risque prix des producteurs a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Port en Bessin, en mars 2026 comparé aux mois de mars de 2023 à 2025, le nombre d’acheteurs est similaire, le nombre de transactions est moins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4149144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PB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PB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Port en Bessin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Port en Bessin, l’instabilité des prix pour le mois de mars 2026 est moins importante que celle observée en mars de 2023 à 2025, ce qui signifie que le risque prix des producteurs a diminué.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Port en Bessin, en mars 2026 comparé aux mois de mars de 2023 à 2025, le nombre d’acheteurs est similaire, le nombre de transactions est un peu moins important.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raie bouclée de la criée de Port en Bessin, l’instabilité des prix pour le mois de mars 2026 est beaucoup moins importante que celle observée en mars de 2023 à 2025, ce qui signifie que le risque prix des producteurs a fortement diminué. Parallèlement, l’instabilité des volumes est similaire, ce qui signifie que le risque d’approvisionnement des acheteurs est inchangé.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raie bouclée de la criée de Port en Bessin, en mars 2026 comparé aux mois de mars de 2023 à 2025, le nombre d’acheteurs est similaire, le nombre de transactions est similaire.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buccin de la criée de Port en Bessin, l’instabilité des prix pour le mois de mars 2026 est beaucoup moins importante que celle observée en mars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buccin de la criée de Port en Bessin, en mars 2026 comparé aux mois de mars de 2023 à 2025, le nombre d’acheteurs est un peu moins important, le nombre de transactions est beaucoup plus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18176521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B499BF22-DA1A-46DF-BEDD-6BF7A42A2D7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3_Méditerrané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3_Méditerrané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3_Méditerrané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3_Méditerrané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Méditerranée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Mars</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mars 2026, l'indice de ventes en valeur  de l’ensemble des criées de Méditerranée est proche de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832631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8C0F493B-24DD-43C8-AFA4-4435AB4FD89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2E50599F-81D5-46B4-B449-12EDDD9D74A5}"/>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MED.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MED.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Méditerranée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l’ensemble des criées de Méditerranée, l’instabilité des prix pour le mois de mars 2026 est similaire que celle observée en mars de 2023 à 2025, ce qui signifie que le risque prix des producteurs est inchangé.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l’ensemble des criées de Méditerranée, en mars 2026 comparé aux mois de mars de 2023 à 2025, le nombre d’acheteurs est similaire, le nombre de transactions est moins important. De plus, la concurrence a diminué, ce qui signifie que le pouvoir de marché des gros acheteurs a augmenté.</a:t>
            </a:r>
          </a:p>
        </p:txBody>
      </p:sp>
    </p:spTree>
    <p:extLst>
      <p:ext uri="{BB962C8B-B14F-4D97-AF65-F5344CB8AC3E}">
        <p14:creationId xmlns:p14="http://schemas.microsoft.com/office/powerpoint/2010/main" val="41258655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4BAA518-19BA-487E-A9F5-60364381DB07}"/>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7E94C76A-94B5-432A-B0FD-E9CE5C7EAA79}"/>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MED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MED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Méditerranée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l’ensemble des criées de Méditerranée, l’instabilité des prix pour le mois de mars 2026 est un peu moins importante que celle observée en mars de 2023 à 2025, ce qui signifie que le risque prix des producteurs a légèrement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l’ensemble des criées de Méditerranée, en mars 2026 comparé aux mois de mars de 2023 à 2025, le nombre d’acheteurs est similaire, le nombre de transactions est beaucoup moins important. De plus, la concurrence a légèrement augmenté, ce qui signifie que le pouvoir de marché des gros acheteurs a légèrement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dorade royale de l’ensemble des criées de Méditerranée, l’instabilité des prix pour le mois de mars 2026 est un peu moins importante que celle observée en mars de 2023 à 2025, ce qui signifie que le risque prix des producteurs a légèrement diminué.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dorade royale de l’ensemble des criées de Méditerranée, en mars 2026 comparé aux mois de mars de 2023 à 2025, le nombre d’acheteurs est un peu moins important, le nombre de transactions est moins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merlu de l’ensemble des criées de Méditerranée, l’instabilité des prix pour le mois de mars 2026 est beaucoup moins importante que celle observée en mars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merlu de l’ensemble des criées de Méditerranée, en mars 2026 comparé aux mois de mars de 2023 à 2025, le nombre d’acheteurs est similaire, le nombre de transactions est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897912903"/>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441</TotalTime>
  <Words>28657</Words>
  <Application>Microsoft Office PowerPoint</Application>
  <PresentationFormat>Format A4 (210 x 297 mm)</PresentationFormat>
  <Paragraphs>886</Paragraphs>
  <Slides>111</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111</vt:i4>
      </vt:variant>
    </vt:vector>
  </HeadingPairs>
  <TitlesOfParts>
    <vt:vector size="116" baseType="lpstr">
      <vt:lpstr>Arial</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Manon CABREJAS</dc:creator>
  <cp:lastModifiedBy>MARCINKOWSKA Grazyna</cp:lastModifiedBy>
  <cp:revision>58</cp:revision>
  <dcterms:created xsi:type="dcterms:W3CDTF">2025-01-07T08:04:05Z</dcterms:created>
  <dcterms:modified xsi:type="dcterms:W3CDTF">2026-04-16T09:15:11Z</dcterms:modified>
</cp:coreProperties>
</file>