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3" r:id="rId4"/>
    <p:sldId id="257" r:id="rId5"/>
    <p:sldId id="272" r:id="rId6"/>
    <p:sldId id="269" r:id="rId7"/>
    <p:sldId id="273" r:id="rId8"/>
    <p:sldId id="259" r:id="rId9"/>
    <p:sldId id="274" r:id="rId10"/>
    <p:sldId id="260" r:id="rId11"/>
    <p:sldId id="275" r:id="rId12"/>
    <p:sldId id="261" r:id="rId13"/>
    <p:sldId id="276" r:id="rId14"/>
    <p:sldId id="262" r:id="rId15"/>
    <p:sldId id="277" r:id="rId16"/>
    <p:sldId id="263" r:id="rId17"/>
    <p:sldId id="278" r:id="rId18"/>
    <p:sldId id="264" r:id="rId19"/>
    <p:sldId id="279" r:id="rId20"/>
    <p:sldId id="265" r:id="rId21"/>
    <p:sldId id="280" r:id="rId22"/>
    <p:sldId id="266" r:id="rId23"/>
    <p:sldId id="281" r:id="rId24"/>
    <p:sldId id="267" r:id="rId25"/>
    <p:sldId id="282"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1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16/04/2026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16/04/2026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16/04/2026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16/04/2026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16/04/2026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16/04/2026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16/04/2026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6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au niveau national</a:t>
            </a:r>
          </a:p>
        </p:txBody>
      </p:sp>
      <p:pic>
        <p:nvPicPr>
          <p:cNvPr id="4" name="Image 3"/>
          <p:cNvPicPr>
            <a:picLocks noChangeAspect="1"/>
          </p:cNvPicPr>
          <p:nvPr/>
        </p:nvPicPr>
        <p:blipFill>
          <a:blip r:embed="rId2"/>
          <a:stretch>
            <a:fillRect/>
          </a:stretch>
        </p:blipFill>
        <p:spPr>
          <a:xfrm>
            <a:off x="253837" y="97770"/>
            <a:ext cx="6350326" cy="749339"/>
          </a:xfrm>
          <a:prstGeom prst="rect">
            <a:avLst/>
          </a:prstGeom>
        </p:spPr>
      </p:pic>
      <p:sp>
        <p:nvSpPr>
          <p:cNvPr id="5" name="ZoneTexte 4"/>
          <p:cNvSpPr txBox="1"/>
          <p:nvPr/>
        </p:nvSpPr>
        <p:spPr>
          <a:xfrm>
            <a:off x="0" y="9259669"/>
            <a:ext cx="6858000" cy="646331"/>
          </a:xfrm>
          <a:prstGeom prst="rect">
            <a:avLst/>
          </a:prstGeom>
          <a:noFill/>
        </p:spPr>
        <p:txBody>
          <a:bodyPr wrap="square" rtlCol="0">
            <a:spAutoFit/>
          </a:bodyPr>
          <a:lstStyle/>
          <a:p>
            <a:r>
              <a:rPr lang="fr-FR" dirty="0" smtClean="0"/>
              <a:t>Outil conjoncturel est basé sur les données des premières ventes de pêche issues de l’application </a:t>
            </a:r>
            <a:r>
              <a:rPr lang="fr-FR" dirty="0" err="1" smtClean="0"/>
              <a:t>VISIOMer</a:t>
            </a:r>
            <a:r>
              <a:rPr lang="fr-FR" dirty="0" smtClean="0"/>
              <a:t> </a:t>
            </a:r>
            <a:r>
              <a:rPr lang="fr-FR" dirty="0" err="1" smtClean="0"/>
              <a:t>FranceAgriMer</a:t>
            </a:r>
            <a:r>
              <a:rPr lang="fr-FR" dirty="0" smtClean="0"/>
              <a:t>.</a:t>
            </a:r>
            <a:endParaRPr lang="fr-FR" dirty="0"/>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C8AE0D1-806D-4CDE-AA93-613F5691059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Merlu.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Merlu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Merlu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Merlu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Merlu</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du merlu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4E57A-6ACB-4D46-8F03-A4D795DDCF6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8E31464A-EFE5-4376-929C-11F0CB9E54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4A73BB7-A012-4C9B-B922-A13735410F2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HKE.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merlu, l’instabilité des prix pour le mois de mars 2026 est plus importante que celle observée en mars de 2023 à 2025, ce qui signifie que le risque prix des producteurs a augmenté.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merlu, en mars 2026 comparé aux mois de mars de 2023 à 2025, le nombre d’acheteurs est similaire, le nombre de transactions est un peu moins important. De plus, la concurrence a augmenté, ce qui signifie que le pouvoir de marché des gros acheteurs a diminué.</a:t>
            </a:r>
          </a:p>
        </p:txBody>
      </p:sp>
      <p:pic>
        <p:nvPicPr>
          <p:cNvPr id="10" name="Picture 9" descr="Caractéristiques_intensité_HK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Merlu</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3437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D4BE7472-FFD3-4794-8F74-40E5DF9C486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Bar.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Bar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Bar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Bar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Bar</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du bar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8A6796-88B3-4D87-805F-69BCF16739F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10B5589E-D6F0-42F2-A6DF-6705796595CD}"/>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365756B2-C1F5-4412-9E3E-83736BEA4E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BSS.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bar, l’instabilité des prix pour le mois de mars 2026 est plus importante que celle observée en mars de 2023 à 2025, ce qui signifie que le risque prix des producteurs a augmenté.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bar, en mars 2026 comparé aux mois de mars de 2023 à 2025, le nombre d’acheteurs est similaire, le nombre de transactions est plus important. De plus, la concurrence a légèrement diminué, ce qui signifie que le pouvoir de marché des gros acheteurs a légèrement augmenté.</a:t>
            </a:r>
          </a:p>
        </p:txBody>
      </p:sp>
      <p:pic>
        <p:nvPicPr>
          <p:cNvPr id="10" name="Picture 9" descr="Caractéristiques_intensité_BSS.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Bar</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6922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15DA6E22-E891-4C17-8DC3-797FEE8DC91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Calmars côtiers.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Calmars côtiers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Calmars côtiers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Calmars côtiers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Calmars côtiers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du calmars côtiers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A3CFEB-9667-4AC8-973D-A18F31EC23CD}"/>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997F0A-9632-4491-89C4-601721A85AC9}"/>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83BB0B6-86DB-4247-9E4E-960DF89DA5C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QZ.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calmars côtiers, l’instabilité des prix pour le mois de mars 2026 est beaucoup moins importante que celle observée en mars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calmars côtiers, en mars 2026 comparé aux mois de mars de 2023 à 2025, le nombre d’acheteurs est un peu moins important, le nombre de transactions est moins important. De plus, la concurrence a diminué, ce qui signifie que le pouvoir de marché des gros acheteurs a augmenté.</a:t>
            </a:r>
          </a:p>
        </p:txBody>
      </p:sp>
      <p:pic>
        <p:nvPicPr>
          <p:cNvPr id="10" name="Picture 9" descr="Caractéristiques_intensité_SQZ.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Calmars côtiers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690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B5E6A6E-178F-4E96-A468-7EEC4722F79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Seich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Seich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Seich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Seich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Seiche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la seiche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E8C2AA-24DD-4E3F-B6A7-CC1AA75C513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20DD78EB-4189-436F-B1F3-F1C9721E72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2BD103F-3004-46D7-9DC7-58F2F041A3D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CTC.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seiche, l’instabilité des prix pour le mois de mars 2026 est un peu moins importante que celle observée en mars de 2023 à 2025, ce qui signifie que le risque prix des producteurs a légèrement diminué.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seiche, en mars 2026 comparé aux mois de mars de 2023 à 2025, le nombre d’acheteurs est un peu plus important, le nombre de transactions est similaire. De plus, la concurrence est inchangé, ce qui signifie que le pouvoir de marché des gros acheteurs est inchangée.</a:t>
            </a:r>
          </a:p>
        </p:txBody>
      </p:sp>
      <p:pic>
        <p:nvPicPr>
          <p:cNvPr id="10" name="Picture 9" descr="Caractéristiques_intensité_CTC.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Seiche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21265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F19B568-DB9D-471C-98A4-C6CF6349396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Pieuvr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Pieuvr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Pieuvr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Pieuvr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Pieuvre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la pieuvre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AED260-1C2F-4FFE-8650-414CA0798AC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2A547CA-382E-4B8E-B330-6E38F2662F0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CF2FA9C-EDCD-48C1-B20B-C9AE583809F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OCC.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pieuvre, l’instabilité des prix pour le mois de mars 2026 est similaire que celle observée en mars de 2023 à 2025, ce qui signifie que le risque prix des producteurs est inchangé.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pieuvre, en mars 2026 comparé aux mois de mars de 2023 à 2025, le nombre d’acheteurs est beaucoup plus important, le nombre de transactions est plus important. De plus, la concurrence a légèrement augmenté, ce qui signifie que le pouvoir de marché des gros acheteurs a légèrement diminué.</a:t>
            </a:r>
          </a:p>
        </p:txBody>
      </p:sp>
      <p:pic>
        <p:nvPicPr>
          <p:cNvPr id="10" name="Picture 9" descr="Caractéristiques_intensité_OCC.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Pieuvre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1101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3BC93-CE89-422B-B650-126C16374BBE}"/>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2" name="TextBox 11">
            <a:extLst>
              <a:ext uri="{FF2B5EF4-FFF2-40B4-BE49-F238E27FC236}">
                <a16:creationId xmlns:a16="http://schemas.microsoft.com/office/drawing/2014/main" id="{1153EC8A-C302-4B34-8955-59F2134883D8}"/>
              </a:ext>
            </a:extLst>
          </p:cNvPr>
          <p:cNvSpPr txBox="1"/>
          <p:nvPr/>
        </p:nvSpPr>
        <p:spPr bwMode="auto">
          <a:xfrm>
            <a:off x="42870" y="-284399"/>
            <a:ext cx="6772261" cy="706635"/>
          </a:xfrm>
          <a:prstGeom prst="rect">
            <a:avLst/>
          </a:prstGeom>
          <a:noFill/>
        </p:spPr>
        <p:txBody>
          <a:bodyPr wrap="square">
            <a:spAutoFit/>
          </a:bodyPr>
          <a:lstStyle/>
          <a:p>
            <a:pPr>
              <a:defRPr/>
            </a:pPr>
            <a:endParaRPr sz="1777" dirty="0"/>
          </a:p>
          <a:p>
            <a:pPr algn="ctr">
              <a:defRPr sz="2250"/>
            </a:pPr>
            <a:r>
              <a:rPr lang="fr-FR" sz="2222" dirty="0"/>
              <a:t>Synthèse</a:t>
            </a:r>
            <a:endParaRPr sz="2222" dirty="0"/>
          </a:p>
        </p:txBody>
      </p:sp>
      <p:pic>
        <p:nvPicPr>
          <p:cNvPr id="4" name="Image 3">
            <a:extLst>
              <a:ext uri="{FF2B5EF4-FFF2-40B4-BE49-F238E27FC236}">
                <a16:creationId xmlns:a16="http://schemas.microsoft.com/office/drawing/2014/main" id="{1BBC27AD-1EA1-458C-9CC9-43C5F30F9EE2}"/>
              </a:ext>
            </a:extLst>
          </p:cNvPr>
          <p:cNvPicPr>
            <a:picLocks noChangeAspect="1"/>
          </p:cNvPicPr>
          <p:nvPr/>
        </p:nvPicPr>
        <p:blipFill>
          <a:blip r:embed="rId2"/>
          <a:stretch>
            <a:fillRect/>
          </a:stretch>
        </p:blipFill>
        <p:spPr bwMode="auto">
          <a:xfrm>
            <a:off x="4759200" y="8683200"/>
            <a:ext cx="2055342" cy="1102740"/>
          </a:xfrm>
          <a:prstGeom prst="rect">
            <a:avLst/>
          </a:prstGeom>
        </p:spPr>
      </p:pic>
      <p:sp>
        <p:nvSpPr>
          <p:cNvPr id="5" name="Rectangle 4">
            <a:extLst>
              <a:ext uri="{FF2B5EF4-FFF2-40B4-BE49-F238E27FC236}">
                <a16:creationId xmlns:a16="http://schemas.microsoft.com/office/drawing/2014/main" id="{72ACFF33-A1E9-4553-BC78-69FA09B98D46}"/>
              </a:ext>
            </a:extLst>
          </p:cNvPr>
          <p:cNvSpPr/>
          <p:nvPr/>
        </p:nvSpPr>
        <p:spPr>
          <a:xfrm>
            <a:off x="414887" y="706635"/>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ZoneTexte 7">
            <a:extLst>
              <a:ext uri="{FF2B5EF4-FFF2-40B4-BE49-F238E27FC236}">
                <a16:creationId xmlns:a16="http://schemas.microsoft.com/office/drawing/2014/main" id="{D527B190-523F-4C5F-BD9E-E938B55BD2A9}"/>
              </a:ext>
            </a:extLst>
          </p:cNvPr>
          <p:cNvSpPr txBox="1"/>
          <p:nvPr/>
        </p:nvSpPr>
        <p:spPr>
          <a:xfrm>
            <a:off x="469478" y="706635"/>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sp>
        <p:nvSpPr>
          <p:cNvPr id="7" name="TextBox 6"/>
          <p:cNvSpPr txBox="1"/>
          <p:nvPr/>
        </p:nvSpPr>
        <p:spPr>
          <a:xfrm>
            <a:off x="334800" y="3225600"/>
            <a:ext cx="6192000" cy="522000"/>
          </a:xfrm>
          <a:prstGeom prst="rect">
            <a:avLst/>
          </a:prstGeom>
          <a:noFill/>
        </p:spPr>
        <p:txBody>
          <a:bodyPr wrap="square">
            <a:spAutoFit/>
          </a:bodyPr>
          <a:lstStyle/>
          <a:p>
            <a:pPr>
              <a:defRPr sz="1700"/>
            </a:pPr>
            <a:r>
              <a:t>Comparaison de l’indice de ventes en valeur à la fin du mois de Mars 2026, par rapport à celui de la période de référence (2023) selon les strates</a:t>
            </a:r>
          </a:p>
        </p:txBody>
      </p:sp>
      <p:pic>
        <p:nvPicPr>
          <p:cNvPr id="8" name="Picture 7" descr="table_stylized.png"/>
          <p:cNvPicPr>
            <a:picLocks noChangeAspect="1"/>
          </p:cNvPicPr>
          <p:nvPr/>
        </p:nvPicPr>
        <p:blipFill>
          <a:blip r:embed="rId3"/>
          <a:stretch>
            <a:fillRect/>
          </a:stretch>
        </p:blipFill>
        <p:spPr>
          <a:xfrm>
            <a:off x="183600" y="4323600"/>
            <a:ext cx="6480000" cy="3286800"/>
          </a:xfrm>
          <a:prstGeom prst="rect">
            <a:avLst/>
          </a:prstGeom>
        </p:spPr>
      </p:pic>
    </p:spTree>
    <p:extLst>
      <p:ext uri="{BB962C8B-B14F-4D97-AF65-F5344CB8AC3E}">
        <p14:creationId xmlns:p14="http://schemas.microsoft.com/office/powerpoint/2010/main" val="36179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D10E882-01A8-4029-ADF9-405C993C0CC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Buccin.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Buccin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Buccin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Buccin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Buccin</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du buccin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3BD85A-6CB9-46CA-AECB-254A8A2D2FE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F4C894-B17C-4B02-9BF5-DEAD9F08263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5076EB0-7E0C-4D72-BDC1-E6F98F0BB0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WHE.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buccin, l’instabilité des prix pour le mois de mars 2026 est beaucoup moins importante que celle observée en mars de 2023 à 2025, ce qui signifie que le risque prix des producteurs a fortement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buccin, en mars 2026 comparé aux mois de mars de 2023 à 2025, le nombre d’acheteurs est un peu moins important, le nombre de transactions est beaucoup plus important. De plus, la concurrence a légèrement diminué, ce qui signifie que le pouvoir de marché des gros acheteurs a légèrement augmenté.</a:t>
            </a:r>
          </a:p>
        </p:txBody>
      </p:sp>
      <p:pic>
        <p:nvPicPr>
          <p:cNvPr id="10" name="Picture 9" descr="Caractéristiques_intensité_WH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Buccin</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2969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52123F7-536C-4C82-981F-77E36B7F3ED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Lieu jau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Lieu jau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Lieu jau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Lieu jau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Lieu jaune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du lieu jaune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DC5A2-5458-4EFE-BAE8-FB35F3E3191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D14D8F56-DB2E-4617-9F10-5104A4C2F1C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607BF79-27D3-44EF-B924-8C0349ABE25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POL.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lieu jaune, l’instabilité des prix pour le mois de mars 2026 est un peu moins importante que celle observée en mars de 2023 à 2025, ce qui signifie que le risque prix des producteurs a légèrement diminué.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lieu jaune, en mars 2026 comparé aux mois de mars de 2023 à 2025, le nombre d’acheteurs est similaire, le nombre de transactions est similaire. De plus, la concurrence a légèrement augmenté, ce qui signifie que le pouvoir de marché des gros acheteurs a légèrement diminué.</a:t>
            </a:r>
          </a:p>
        </p:txBody>
      </p:sp>
      <p:pic>
        <p:nvPicPr>
          <p:cNvPr id="10" name="Picture 9" descr="Caractéristiques_intensité_POL.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Lieu jaune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6102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D676CECD-C306-4A6B-B5F4-8DC9DFE5E0C4}"/>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0351429D-05E2-4D7B-BF94-FEB4F7C2D2F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Lingue franch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Lingue franch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Lingue franch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Lingue franch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Lingue franche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la lingue franche est proche de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4727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6C9FC-1019-449C-8A46-C31EEA1EDE3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8532BA0-DFA2-4E52-8E25-1BE983C676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77CBD58-B803-4FEE-A02D-A4803AA1319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LIN.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lingue franche, l’instabilité des prix pour le mois de mars 2026 est beaucoup moins importante que celle observée en mars de 2023 à 2025, ce qui signifie que le risque prix des producteurs a fortement diminué.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lingue franche, en mars 2026 comparé aux mois de mars de 2023 à 2025, le nombre d’acheteurs est un peu moins important, le nombre de transactions est beaucoup moins important. De plus, la concurrence a fortement diminué, ce qui signifie que le pouvoir de marché des gros acheteurs a fortement augmenté.</a:t>
            </a:r>
          </a:p>
        </p:txBody>
      </p:sp>
      <p:pic>
        <p:nvPicPr>
          <p:cNvPr id="10" name="Picture 9" descr="Caractéristiques_intensité_LIN.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Lingue franche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1113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78486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prix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(5 €)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volumes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(5 kg)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4" name="Rectangle 3">
            <a:extLst>
              <a:ext uri="{FF2B5EF4-FFF2-40B4-BE49-F238E27FC236}">
                <a16:creationId xmlns:a16="http://schemas.microsoft.com/office/drawing/2014/main" id="{F1FF241E-7B84-4EB0-BC90-4AC0F611B4CA}"/>
              </a:ext>
            </a:extLst>
          </p:cNvPr>
          <p:cNvSpPr/>
          <p:nvPr/>
        </p:nvSpPr>
        <p:spPr>
          <a:xfrm>
            <a:off x="395785" y="4953000"/>
            <a:ext cx="6005015" cy="22393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pic>
        <p:nvPicPr>
          <p:cNvPr id="6" name="Image 5">
            <a:extLst>
              <a:ext uri="{FF2B5EF4-FFF2-40B4-BE49-F238E27FC236}">
                <a16:creationId xmlns:a16="http://schemas.microsoft.com/office/drawing/2014/main" id="{DE21A86F-87D2-4CED-8EC4-8D1F0CFDE35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403446" y="7912285"/>
            <a:ext cx="3260140" cy="1404368"/>
          </a:xfrm>
          <a:prstGeom prst="rect">
            <a:avLst/>
          </a:prstGeom>
        </p:spPr>
      </p:pic>
      <p:pic>
        <p:nvPicPr>
          <p:cNvPr id="7" name="Picture 6" descr="Resultat 2026_03_France.png"/>
          <p:cNvPicPr>
            <a:picLocks noChangeAspect="1"/>
          </p:cNvPicPr>
          <p:nvPr/>
        </p:nvPicPr>
        <p:blipFill>
          <a:blip r:embed="rId4"/>
          <a:srcRect t="12000" r="5000" b="5000"/>
          <a:stretch>
            <a:fillRect/>
          </a:stretch>
        </p:blipFill>
        <p:spPr>
          <a:xfrm>
            <a:off x="295200" y="1130400"/>
            <a:ext cx="6271200" cy="3420000"/>
          </a:xfrm>
          <a:prstGeom prst="rect">
            <a:avLst/>
          </a:prstGeom>
        </p:spPr>
      </p:pic>
      <p:sp>
        <p:nvSpPr>
          <p:cNvPr id="8" name="TextBox 7"/>
          <p:cNvSpPr txBox="1"/>
          <p:nvPr/>
        </p:nvSpPr>
        <p:spPr>
          <a:xfrm>
            <a:off x="396000" y="4989600"/>
            <a:ext cx="6004800" cy="900000"/>
          </a:xfrm>
          <a:prstGeom prst="rect">
            <a:avLst/>
          </a:prstGeom>
          <a:noFill/>
        </p:spPr>
        <p:txBody>
          <a:bodyPr wrap="square">
            <a:spAutoFit/>
          </a:bodyPr>
          <a:lstStyle/>
          <a:p>
            <a:pPr>
              <a:defRPr sz="1700"/>
            </a:pPr>
            <a:r>
              <a:t>• À la fin du mois de mars 2026, l’indice national de ventes en valeur est supérieur à celui de la période de référence (2023).</a:t>
            </a:r>
          </a:p>
        </p:txBody>
      </p:sp>
      <p:sp>
        <p:nvSpPr>
          <p:cNvPr id="9" name="TextBox 8"/>
          <p:cNvSpPr txBox="1"/>
          <p:nvPr/>
        </p:nvSpPr>
        <p:spPr>
          <a:xfrm>
            <a:off x="396000" y="5709600"/>
            <a:ext cx="6004800" cy="900000"/>
          </a:xfrm>
          <a:prstGeom prst="rect">
            <a:avLst/>
          </a:prstGeom>
          <a:noFill/>
        </p:spPr>
        <p:txBody>
          <a:bodyPr wrap="square">
            <a:spAutoFit/>
          </a:bodyPr>
          <a:lstStyle/>
          <a:p>
            <a:pPr>
              <a:defRPr sz="1700"/>
            </a:pPr>
            <a:r>
              <a:t>• L'indice de prix de vente est supérieur à celui de la période de référence. </a:t>
            </a:r>
          </a:p>
        </p:txBody>
      </p:sp>
      <p:sp>
        <p:nvSpPr>
          <p:cNvPr id="10" name="TextBox 9"/>
          <p:cNvSpPr txBox="1"/>
          <p:nvPr/>
        </p:nvSpPr>
        <p:spPr>
          <a:xfrm>
            <a:off x="396000" y="6429600"/>
            <a:ext cx="6004800" cy="900000"/>
          </a:xfrm>
          <a:prstGeom prst="rect">
            <a:avLst/>
          </a:prstGeom>
          <a:noFill/>
        </p:spPr>
        <p:txBody>
          <a:bodyPr wrap="square">
            <a:spAutoFit/>
          </a:bodyPr>
          <a:lstStyle/>
          <a:p>
            <a:pPr>
              <a:defRPr sz="1700"/>
            </a:pPr>
            <a:r>
              <a:t>• L'indice de ventes en volume est inférieur à celui de la période de référence.</a:t>
            </a:r>
          </a:p>
        </p:txBody>
      </p:sp>
      <p:sp>
        <p:nvSpPr>
          <p:cNvPr id="11" name="TextBox 10"/>
          <p:cNvSpPr txBox="1"/>
          <p:nvPr/>
        </p:nvSpPr>
        <p:spPr>
          <a:xfrm>
            <a:off x="1130400" y="8035200"/>
            <a:ext cx="2354400" cy="288000"/>
          </a:xfrm>
          <a:prstGeom prst="rect">
            <a:avLst/>
          </a:prstGeom>
          <a:noFill/>
        </p:spPr>
        <p:txBody>
          <a:bodyPr wrap="none">
            <a:spAutoFit/>
          </a:bodyPr>
          <a:lstStyle/>
          <a:p>
            <a:pPr>
              <a:defRPr sz="1275"/>
            </a:pPr>
            <a:r>
              <a:t>Indice de prix de vente</a:t>
            </a:r>
          </a:p>
        </p:txBody>
      </p:sp>
      <p:sp>
        <p:nvSpPr>
          <p:cNvPr id="12" name="TextBox 11"/>
          <p:cNvSpPr txBox="1"/>
          <p:nvPr/>
        </p:nvSpPr>
        <p:spPr>
          <a:xfrm>
            <a:off x="1130400" y="8326800"/>
            <a:ext cx="2354400" cy="288000"/>
          </a:xfrm>
          <a:prstGeom prst="rect">
            <a:avLst/>
          </a:prstGeom>
          <a:noFill/>
        </p:spPr>
        <p:txBody>
          <a:bodyPr wrap="none">
            <a:spAutoFit/>
          </a:bodyPr>
          <a:lstStyle/>
          <a:p>
            <a:pPr>
              <a:defRPr sz="1275"/>
            </a:pPr>
            <a:r>
              <a:t>Indice de ventes en volume</a:t>
            </a:r>
          </a:p>
        </p:txBody>
      </p:sp>
      <p:sp>
        <p:nvSpPr>
          <p:cNvPr id="13" name="TextBox 12"/>
          <p:cNvSpPr txBox="1"/>
          <p:nvPr/>
        </p:nvSpPr>
        <p:spPr>
          <a:xfrm>
            <a:off x="1130400" y="8614800"/>
            <a:ext cx="2354400" cy="288000"/>
          </a:xfrm>
          <a:prstGeom prst="rect">
            <a:avLst/>
          </a:prstGeom>
          <a:noFill/>
        </p:spPr>
        <p:txBody>
          <a:bodyPr wrap="none">
            <a:spAutoFit/>
          </a:bodyPr>
          <a:lstStyle/>
          <a:p>
            <a:pPr>
              <a:defRPr sz="1275"/>
            </a:pPr>
            <a:r>
              <a:t>Indice de ventes en valeur</a:t>
            </a:r>
          </a:p>
        </p:txBody>
      </p:sp>
      <p:sp>
        <p:nvSpPr>
          <p:cNvPr id="14" name="TextBox 13"/>
          <p:cNvSpPr txBox="1"/>
          <p:nvPr/>
        </p:nvSpPr>
        <p:spPr>
          <a:xfrm>
            <a:off x="1130400" y="8899200"/>
            <a:ext cx="2354400" cy="288000"/>
          </a:xfrm>
          <a:prstGeom prst="rect">
            <a:avLst/>
          </a:prstGeom>
          <a:noFill/>
        </p:spPr>
        <p:txBody>
          <a:bodyPr wrap="none">
            <a:spAutoFit/>
          </a:bodyPr>
          <a:lstStyle/>
          <a:p>
            <a:pPr>
              <a:defRPr sz="1275"/>
            </a:pPr>
            <a:r>
              <a:t>Mars</a:t>
            </a:r>
          </a:p>
        </p:txBody>
      </p:sp>
    </p:spTree>
    <p:extLst>
      <p:ext uri="{BB962C8B-B14F-4D97-AF65-F5344CB8AC3E}">
        <p14:creationId xmlns:p14="http://schemas.microsoft.com/office/powerpoint/2010/main" val="32421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2E3A-6125-4FFF-873A-BEA341B193D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2D1D70FA-1222-46E9-B69A-AC299DB18AA4}"/>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6" name="Rectangle 5">
            <a:extLst>
              <a:ext uri="{FF2B5EF4-FFF2-40B4-BE49-F238E27FC236}">
                <a16:creationId xmlns:a16="http://schemas.microsoft.com/office/drawing/2014/main" id="{355F34FD-F8AD-4B30-ACBB-EAC8E1D5DD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CC1FB55-DB8A-41D5-81EB-5F43C5B83C6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Etat_du_marche_france.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9" name="Picture 8" descr="Caractéristiques_intensité_franc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France, l’instabilité des prix pour le mois de mars 2026 est similaire que celle observée en mars de 2023 à 2025, ce qui signifie que le risque prix des producteurs est inchangé.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France, en mars 2026 comparé aux mois de mars de 2023 à 2025, le nombre d’acheteurs est similaire, le nombre de transactions est similaire. De plus, la concurrence est inchangé, ce qui signifie que le pouvoir de marché des gros acheteurs est inchangée.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9038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4214ACDC-26E6-4C98-BB45-7C9E7F4A624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Sol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Sol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Sol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Sol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Sole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la sole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4DE46-316D-4D2C-9FC9-B8BC3EE9C10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6" name="Rectangle 5">
            <a:extLst>
              <a:ext uri="{FF2B5EF4-FFF2-40B4-BE49-F238E27FC236}">
                <a16:creationId xmlns:a16="http://schemas.microsoft.com/office/drawing/2014/main" id="{A1CEBD39-BD27-4FB4-B586-5902A8B68EF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2ED717-662E-43DF-9FA3-B999E180CB3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OL.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sole, l’instabilité des prix pour le mois de mars 2026 est plus importante que celle observée en mars de 2023 à 2025, ce qui signifie que le risque prix des producteurs a augmenté.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sole, en mars 2026 comparé aux mois de mars de 2023 à 2025, le nombre d’acheteurs est similaire, le nombre de transactions est similaire. De plus, la concurrence a fortement diminué, ce qui signifie que le pouvoir de marché des gros acheteurs a fortement augmenté.</a:t>
            </a:r>
          </a:p>
        </p:txBody>
      </p:sp>
      <p:pic>
        <p:nvPicPr>
          <p:cNvPr id="10" name="Picture 9" descr="Caractéristiques_intensité_SOL.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Sole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37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8DE1450F-9BE0-43B4-9EF8-6C279246CC9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Baudroi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Baudroi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Baudroi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Baudroi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Baudroie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la baudroie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C4E313-6D6F-4A6F-8DAB-7048615DF25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7E587F84-ED0B-42D6-950A-154F2B1EC8F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66A619B-B952-4B76-9197-8E9D34FE85B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NZ.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baudroie, l’instabilité des prix pour le mois de mars 2026 est un peu moins importante que celle observée en mars de 2023 à 2025, ce qui signifie que le risque prix des producteurs a légèrement diminué. Parallèlement, l’instabilité des volumes est plus important, ce qui signifie que le risque d’approvisionnement des acheteurs a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baudroie, en mars 2026 comparé aux mois de mars de 2023 à 2025, le nombre d’acheteurs est similaire, le nombre de transactions est un peu moins important. De plus, la concurrence a augmenté, ce qui signifie que le pouvoir de marché des gros acheteurs a diminué.</a:t>
            </a:r>
          </a:p>
        </p:txBody>
      </p:sp>
      <p:pic>
        <p:nvPicPr>
          <p:cNvPr id="10" name="Picture 9" descr="Caractéristiques_intensité_MNZ.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Baudroie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181494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TotalTime>
  <Words>3629</Words>
  <Application>Microsoft Office PowerPoint</Application>
  <PresentationFormat>Format A4 (210 x 297 mm)</PresentationFormat>
  <Paragraphs>185</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MARCINKOWSKA Grazyna</cp:lastModifiedBy>
  <cp:revision>54</cp:revision>
  <dcterms:created xsi:type="dcterms:W3CDTF">2025-01-07T08:04:05Z</dcterms:created>
  <dcterms:modified xsi:type="dcterms:W3CDTF">2026-04-16T09:15:05Z</dcterms:modified>
</cp:coreProperties>
</file>