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0" r:id="rId3"/>
    <p:sldId id="283" r:id="rId4"/>
    <p:sldId id="257" r:id="rId5"/>
    <p:sldId id="272" r:id="rId6"/>
    <p:sldId id="269" r:id="rId7"/>
    <p:sldId id="273" r:id="rId8"/>
    <p:sldId id="259" r:id="rId9"/>
    <p:sldId id="274" r:id="rId10"/>
    <p:sldId id="260" r:id="rId11"/>
    <p:sldId id="275" r:id="rId12"/>
    <p:sldId id="261" r:id="rId13"/>
    <p:sldId id="276" r:id="rId14"/>
    <p:sldId id="262" r:id="rId15"/>
    <p:sldId id="277" r:id="rId16"/>
    <p:sldId id="263" r:id="rId17"/>
    <p:sldId id="278" r:id="rId18"/>
    <p:sldId id="264" r:id="rId19"/>
    <p:sldId id="279" r:id="rId20"/>
    <p:sldId id="265" r:id="rId21"/>
    <p:sldId id="280" r:id="rId22"/>
    <p:sldId id="266" r:id="rId23"/>
    <p:sldId id="281" r:id="rId24"/>
    <p:sldId id="267" r:id="rId25"/>
    <p:sldId id="282" r:id="rId2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3148"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16/04/2026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024527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16/04/2026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2238361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16/04/2026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607577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16/04/2026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4034348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0BB5BB2-5467-4642-A09B-5BFA0DA40E46}" type="datetimeFigureOut">
              <a:rPr lang="fr-FR" smtClean="0"/>
              <a:t>16/04/2026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724605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0BB5BB2-5467-4642-A09B-5BFA0DA40E46}" type="datetimeFigureOut">
              <a:rPr lang="fr-FR" smtClean="0"/>
              <a:t>16/04/2026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640302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0BB5BB2-5467-4642-A09B-5BFA0DA40E46}" type="datetimeFigureOut">
              <a:rPr lang="fr-FR" smtClean="0"/>
              <a:t>16/04/2026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696237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0BB5BB2-5467-4642-A09B-5BFA0DA40E46}" type="datetimeFigureOut">
              <a:rPr lang="fr-FR" smtClean="0"/>
              <a:t>16/04/2026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599374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BB5BB2-5467-4642-A09B-5BFA0DA40E46}" type="datetimeFigureOut">
              <a:rPr lang="fr-FR" smtClean="0"/>
              <a:t>16/04/2026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998869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0BB5BB2-5467-4642-A09B-5BFA0DA40E46}" type="datetimeFigureOut">
              <a:rPr lang="fr-FR" smtClean="0"/>
              <a:t>16/04/2026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731736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0BB5BB2-5467-4642-A09B-5BFA0DA40E46}" type="datetimeFigureOut">
              <a:rPr lang="fr-FR" smtClean="0"/>
              <a:t>16/04/2026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072302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0BB5BB2-5467-4642-A09B-5BFA0DA40E46}" type="datetimeFigureOut">
              <a:rPr lang="fr-FR" smtClean="0"/>
              <a:t>16/04/2026</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53FD9C6-D709-4E8B-826B-FA50D64E0065}" type="slidenum">
              <a:rPr lang="fr-FR" smtClean="0"/>
              <a:t>‹N°›</a:t>
            </a:fld>
            <a:endParaRPr lang="fr-FR"/>
          </a:p>
        </p:txBody>
      </p:sp>
    </p:spTree>
    <p:extLst>
      <p:ext uri="{BB962C8B-B14F-4D97-AF65-F5344CB8AC3E}">
        <p14:creationId xmlns:p14="http://schemas.microsoft.com/office/powerpoint/2010/main" val="18967343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30.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36.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42.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48.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54.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60.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66.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137B70A-1670-4A8E-93FC-8C8FBA14D43C}"/>
              </a:ext>
            </a:extLst>
          </p:cNvPr>
          <p:cNvSpPr txBox="1"/>
          <p:nvPr/>
        </p:nvSpPr>
        <p:spPr>
          <a:xfrm>
            <a:off x="1354540" y="3683758"/>
            <a:ext cx="4148920" cy="1569660"/>
          </a:xfrm>
          <a:prstGeom prst="rect">
            <a:avLst/>
          </a:prstGeom>
          <a:noFill/>
        </p:spPr>
        <p:txBody>
          <a:bodyPr wrap="square" rtlCol="0">
            <a:spAutoFit/>
          </a:bodyPr>
          <a:lstStyle/>
          <a:p>
            <a:pPr algn="ctr"/>
            <a:r>
              <a:rPr lang="fr-FR" sz="2400" dirty="0"/>
              <a:t>Outil Conjoncturel </a:t>
            </a:r>
          </a:p>
          <a:p>
            <a:pPr algn="ctr"/>
            <a:r>
              <a:rPr lang="fr-FR" sz="2400" dirty="0"/>
              <a:t>- </a:t>
            </a:r>
          </a:p>
          <a:p>
            <a:pPr algn="ctr"/>
            <a:r>
              <a:rPr lang="fr-FR" sz="2400" dirty="0"/>
              <a:t>Situation de la première mise marché au niveau national</a:t>
            </a:r>
          </a:p>
        </p:txBody>
      </p:sp>
      <p:pic>
        <p:nvPicPr>
          <p:cNvPr id="4" name="Image 3"/>
          <p:cNvPicPr>
            <a:picLocks noChangeAspect="1"/>
          </p:cNvPicPr>
          <p:nvPr/>
        </p:nvPicPr>
        <p:blipFill>
          <a:blip r:embed="rId2"/>
          <a:stretch>
            <a:fillRect/>
          </a:stretch>
        </p:blipFill>
        <p:spPr>
          <a:xfrm>
            <a:off x="253837" y="97770"/>
            <a:ext cx="6350326" cy="749339"/>
          </a:xfrm>
          <a:prstGeom prst="rect">
            <a:avLst/>
          </a:prstGeom>
        </p:spPr>
      </p:pic>
      <p:sp>
        <p:nvSpPr>
          <p:cNvPr id="5" name="ZoneTexte 4"/>
          <p:cNvSpPr txBox="1"/>
          <p:nvPr/>
        </p:nvSpPr>
        <p:spPr>
          <a:xfrm>
            <a:off x="0" y="9259669"/>
            <a:ext cx="6858000" cy="646331"/>
          </a:xfrm>
          <a:prstGeom prst="rect">
            <a:avLst/>
          </a:prstGeom>
          <a:noFill/>
        </p:spPr>
        <p:txBody>
          <a:bodyPr wrap="square" rtlCol="0">
            <a:spAutoFit/>
          </a:bodyPr>
          <a:lstStyle/>
          <a:p>
            <a:r>
              <a:rPr lang="fr-FR" dirty="0" smtClean="0"/>
              <a:t>Outil conjoncturel est basé sur les données des premières ventes de pêche issues de l’application </a:t>
            </a:r>
            <a:r>
              <a:rPr lang="fr-FR" dirty="0" err="1" smtClean="0"/>
              <a:t>VISIOMer</a:t>
            </a:r>
            <a:r>
              <a:rPr lang="fr-FR" dirty="0" smtClean="0"/>
              <a:t> </a:t>
            </a:r>
            <a:r>
              <a:rPr lang="fr-FR" dirty="0" err="1" smtClean="0"/>
              <a:t>FranceAgriMer</a:t>
            </a:r>
            <a:r>
              <a:rPr lang="fr-FR" dirty="0" smtClean="0"/>
              <a:t>.</a:t>
            </a:r>
            <a:endParaRPr lang="fr-FR" dirty="0"/>
          </a:p>
        </p:txBody>
      </p:sp>
    </p:spTree>
    <p:extLst>
      <p:ext uri="{BB962C8B-B14F-4D97-AF65-F5344CB8AC3E}">
        <p14:creationId xmlns:p14="http://schemas.microsoft.com/office/powerpoint/2010/main" val="1908266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FBA57063-CA25-467E-A8CE-234DF099922D}"/>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2C8AE0D1-806D-4CDE-AA93-613F56910594}"/>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3_Merlu.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11" name="Picture 10" descr="Resultat 2026_03_Merlu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12" name="Picture 11" descr="Resultat 2026_03_Merlu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3" name="Picture 12" descr="Resultat 2026_03_Merlu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endParaRPr/>
          </a:p>
          <a:p>
            <a:pPr algn="ctr">
              <a:defRPr sz="2267"/>
            </a:pPr>
            <a:r>
              <a:t>Merlu</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Mars</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mars 2026, l'indice de ventes en valeur  du merlu est supérieur à celui de la période de référence (2021).</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4097074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414E57A-6ACB-4D46-8F03-A4D795DDCF6A}"/>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8E31464A-EFE5-4376-929C-11F0CB9E5474}"/>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84A73BB7-A012-4C9B-B922-A13735410F2F}"/>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HKE.png"/>
          <p:cNvPicPr>
            <a:picLocks noChangeAspect="1"/>
          </p:cNvPicPr>
          <p:nvPr/>
        </p:nvPicPr>
        <p:blipFill>
          <a:blip r:embed="rId2"/>
          <a:srcRect l="1000" t="20000" r="1000" b="25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le merlu, l’instabilité des prix pour le mois de mars 2026 est similaire que celle observée en mars de 2021 à 2025, ce qui signifie que le risque prix des producteurs est inchangé. Parallèlement, l’instabilité des volumes est un peu moins important, ce qui signifie que le risque d’approvisionnement des acheteurs a légèrement diminué.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le merlu, en mars 2026 comparé aux mois de mars de 2021 à 2025, le nombre d’acheteurs est similaire, le nombre de transactions est similaire. De plus, la concurrence a fortement augmenté, ce qui signifie que le pouvoir de marché des gros acheteurs a fortement diminué.</a:t>
            </a:r>
          </a:p>
        </p:txBody>
      </p:sp>
      <p:pic>
        <p:nvPicPr>
          <p:cNvPr id="10" name="Picture 9" descr="Caractéristiques_intensité_HKE.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Merlu</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3343793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360E9C76-A4DF-412C-B8D3-534D02B4AFCD}"/>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D4BE7472-FFD3-4794-8F74-40E5DF9C4869}"/>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3_Bar.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11" name="Picture 10" descr="Resultat 2026_03_Bar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12" name="Picture 11" descr="Resultat 2026_03_Bar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3" name="Picture 12" descr="Resultat 2026_03_Bar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endParaRPr/>
          </a:p>
          <a:p>
            <a:pPr algn="ctr">
              <a:defRPr sz="2267"/>
            </a:pPr>
            <a:r>
              <a:t>Bar</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Mars</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mars 2026, l'indice de ventes en valeur  du bar est supérieur à celui de la période de référence (2021).</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celui de la période de référence mais inférieur à celui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352363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C8A6796-88B3-4D87-805F-69BCF16739FB}"/>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10B5589E-D6F0-42F2-A6DF-6705796595CD}"/>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365756B2-C1F5-4412-9E3E-83736BEA4EE9}"/>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BSS.png"/>
          <p:cNvPicPr>
            <a:picLocks noChangeAspect="1"/>
          </p:cNvPicPr>
          <p:nvPr/>
        </p:nvPicPr>
        <p:blipFill>
          <a:blip r:embed="rId2"/>
          <a:srcRect l="1000" t="20000" r="1000" b="25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le bar, l’instabilité des prix pour le mois de mars 2026 est plus importante que celle observée en mars de 2021 à 2025, ce qui signifie que le risque prix des producteurs a augmenté. Parallèlement, l’instabilité des volumes est beaucoup plus important, ce qui signifie que le risque d’approvisionnement des acheteurs a fortement augmenté.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le bar, en mars 2026 comparé aux mois de mars de 2021 à 2025, le nombre d’acheteurs est similaire, le nombre de transactions est plus important. De plus, la concurrence est inchangé, ce qui signifie que le pouvoir de marché des gros acheteurs est inchangée.</a:t>
            </a:r>
          </a:p>
        </p:txBody>
      </p:sp>
      <p:pic>
        <p:nvPicPr>
          <p:cNvPr id="10" name="Picture 9" descr="Caractéristiques_intensité_BSS.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Bar</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692226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F7C59D59-F4AE-4053-A471-05E82338229C}"/>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15DA6E22-E891-4C17-8DC3-797FEE8DC91A}"/>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3_Calmars côtiers.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11" name="Picture 10" descr="Resultat 2026_03_Calmars côtiers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12" name="Picture 11" descr="Resultat 2026_03_Calmars côtiers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3" name="Picture 12" descr="Resultat 2026_03_Calmars côtiers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endParaRPr/>
          </a:p>
          <a:p>
            <a:pPr algn="ctr">
              <a:defRPr sz="2267"/>
            </a:pPr>
            <a:r>
              <a:t>Calmars côtiers</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Mars</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mars 2026, l'indice de ventes en valeur  du calmars côtiers est supérieur à celui de la période de référence (2021).</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inférieur à ceux de la période de référence et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3435883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DA3CFEB-9667-4AC8-973D-A18F31EC23CD}"/>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4E997F0A-9632-4491-89C4-601721A85AC9}"/>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283BB0B6-86DB-4247-9E4E-960DF89DA5C6}"/>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SQZ.png"/>
          <p:cNvPicPr>
            <a:picLocks noChangeAspect="1"/>
          </p:cNvPicPr>
          <p:nvPr/>
        </p:nvPicPr>
        <p:blipFill>
          <a:blip r:embed="rId2"/>
          <a:srcRect l="1000" t="20000" r="1000" b="25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le calmars côtiers, l’instabilité des prix pour le mois de mars 2026 est beaucoup moins importante que celle observée en mars de 2021 à 2025, ce qui signifie que le risque prix des producteurs a fortement diminué. Parallèlement, l’instabilité des volumes est beaucoup moins important, ce qui signifie que le risque d’approvisionnement des acheteurs a fortement diminué.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le calmars côtiers, en mars 2026 comparé aux mois de mars de 2021 à 2025, le nombre d’acheteurs est moins important, le nombre de transactions est beaucoup moins important. De plus, la concurrence a diminué, ce qui signifie que le pouvoir de marché des gros acheteurs a augmenté.</a:t>
            </a:r>
          </a:p>
        </p:txBody>
      </p:sp>
      <p:pic>
        <p:nvPicPr>
          <p:cNvPr id="10" name="Picture 9" descr="Caractéristiques_intensité_SQZ.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Calmars côtiers</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1690294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226454A7-0139-4A87-8379-85887DE18AA9}"/>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3B5E6A6E-178F-4E96-A468-7EEC4722F79E}"/>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3_Seiche.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11" name="Picture 10" descr="Resultat 2026_03_Seiche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12" name="Picture 11" descr="Resultat 2026_03_Seiche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3" name="Picture 12" descr="Resultat 2026_03_Seiche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endParaRPr/>
          </a:p>
          <a:p>
            <a:pPr algn="ctr">
              <a:defRPr sz="2267"/>
            </a:pPr>
            <a:r>
              <a:t>Seiche</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Mars</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mars 2026, l'indice de ventes en valeur  de la seiche est proche de celui de la période de référence (2021).</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celui de la période de référence mais inférieur à celui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celui de la période de référence mais proche de celui de la moyenne nationale.</a:t>
            </a:r>
          </a:p>
        </p:txBody>
      </p:sp>
    </p:spTree>
    <p:extLst>
      <p:ext uri="{BB962C8B-B14F-4D97-AF65-F5344CB8AC3E}">
        <p14:creationId xmlns:p14="http://schemas.microsoft.com/office/powerpoint/2010/main" val="1436471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AE8C2AA-24DD-4E3F-B6A7-CC1AA75C5133}"/>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20DD78EB-4189-436F-B1F3-F1C9721E727E}"/>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C2BD103F-3004-46D7-9DC7-58F2F041A3DC}"/>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CTC.png"/>
          <p:cNvPicPr>
            <a:picLocks noChangeAspect="1"/>
          </p:cNvPicPr>
          <p:nvPr/>
        </p:nvPicPr>
        <p:blipFill>
          <a:blip r:embed="rId2"/>
          <a:srcRect l="1000" t="20000" r="1000" b="25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la seiche, l’instabilité des prix pour le mois de mars 2026 est un peu moins importante que celle observée en mars de 2021 à 2025, ce qui signifie que le risque prix des producteurs a légèrement diminué. Parallèlement, l’instabilité des volumes est moins important, ce qui signifie que le risque d’approvisionnement des acheteurs a diminué.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la seiche, en mars 2026 comparé aux mois de mars de 2021 à 2025, le nombre d’acheteurs est un peu plus important, le nombre de transactions est similaire. De plus, la concurrence est inchangé, ce qui signifie que le pouvoir de marché des gros acheteurs est inchangée.</a:t>
            </a:r>
          </a:p>
        </p:txBody>
      </p:sp>
      <p:pic>
        <p:nvPicPr>
          <p:cNvPr id="10" name="Picture 9" descr="Caractéristiques_intensité_CTC.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Seiche</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4212650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9FF87E6B-A128-4970-A055-C582F7375736}"/>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2F19B568-DB9D-471C-98A4-C6CF63493962}"/>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3_Pieuvre.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11" name="Picture 10" descr="Resultat 2026_03_Pieuvre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12" name="Picture 11" descr="Resultat 2026_03_Pieuvre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3" name="Picture 12" descr="Resultat 2026_03_Pieuvre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endParaRPr/>
          </a:p>
          <a:p>
            <a:pPr algn="ctr">
              <a:defRPr sz="2267"/>
            </a:pPr>
            <a:r>
              <a:t>Pieuvre</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Mars</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mars 2026, l'indice de ventes en valeur  de la pieuvre est supérieur à celui de la période de référence (2021).</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inférieur à ceux de la période de référence et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1753801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4AED260-1C2F-4FFE-8650-414CA0798AC6}"/>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02A547CA-382E-4B8E-B330-6E38F2662F0A}"/>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BCF2FA9C-EDCD-48C1-B20B-C9AE583809F1}"/>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OCC.png"/>
          <p:cNvPicPr>
            <a:picLocks noChangeAspect="1"/>
          </p:cNvPicPr>
          <p:nvPr/>
        </p:nvPicPr>
        <p:blipFill>
          <a:blip r:embed="rId2"/>
          <a:srcRect l="1000" t="20000" r="1000" b="25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la pieuvre, l’instabilité des prix pour le mois de mars 2026 est un peu moins importante que celle observée en mars de 2021 à 2025, ce qui signifie que le risque prix des producteurs a légèrement diminué. Parallèlement, l’instabilité des volumes est beaucoup moins important, ce qui signifie que le risque d’approvisionnement des acheteurs a fortement diminué.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la pieuvre, en mars 2026 comparé aux mois de mars de 2021 à 2025, le nombre d’acheteurs est beaucoup plus important, le nombre de transactions est beaucoup plus important. De plus, la concurrence est inchangé, ce qui signifie que le pouvoir de marché des gros acheteurs est inchangée.</a:t>
            </a:r>
          </a:p>
        </p:txBody>
      </p:sp>
      <p:pic>
        <p:nvPicPr>
          <p:cNvPr id="10" name="Picture 9" descr="Caractéristiques_intensité_OCC.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Pieuvre</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3110105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593BC93-CE89-422B-B650-126C16374BBE}"/>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2" name="TextBox 11">
            <a:extLst>
              <a:ext uri="{FF2B5EF4-FFF2-40B4-BE49-F238E27FC236}">
                <a16:creationId xmlns:a16="http://schemas.microsoft.com/office/drawing/2014/main" id="{1153EC8A-C302-4B34-8955-59F2134883D8}"/>
              </a:ext>
            </a:extLst>
          </p:cNvPr>
          <p:cNvSpPr txBox="1"/>
          <p:nvPr/>
        </p:nvSpPr>
        <p:spPr bwMode="auto">
          <a:xfrm>
            <a:off x="42870" y="-284399"/>
            <a:ext cx="6772261" cy="706635"/>
          </a:xfrm>
          <a:prstGeom prst="rect">
            <a:avLst/>
          </a:prstGeom>
          <a:noFill/>
        </p:spPr>
        <p:txBody>
          <a:bodyPr wrap="square">
            <a:spAutoFit/>
          </a:bodyPr>
          <a:lstStyle/>
          <a:p>
            <a:pPr>
              <a:defRPr/>
            </a:pPr>
            <a:endParaRPr sz="1777" dirty="0"/>
          </a:p>
          <a:p>
            <a:pPr algn="ctr">
              <a:defRPr sz="2250"/>
            </a:pPr>
            <a:r>
              <a:rPr lang="fr-FR" sz="2222" dirty="0"/>
              <a:t>Synthèse</a:t>
            </a:r>
            <a:endParaRPr sz="2222" dirty="0"/>
          </a:p>
        </p:txBody>
      </p:sp>
      <p:pic>
        <p:nvPicPr>
          <p:cNvPr id="4" name="Image 3">
            <a:extLst>
              <a:ext uri="{FF2B5EF4-FFF2-40B4-BE49-F238E27FC236}">
                <a16:creationId xmlns:a16="http://schemas.microsoft.com/office/drawing/2014/main" id="{1BBC27AD-1EA1-458C-9CC9-43C5F30F9EE2}"/>
              </a:ext>
            </a:extLst>
          </p:cNvPr>
          <p:cNvPicPr>
            <a:picLocks noChangeAspect="1"/>
          </p:cNvPicPr>
          <p:nvPr/>
        </p:nvPicPr>
        <p:blipFill>
          <a:blip r:embed="rId2"/>
          <a:stretch>
            <a:fillRect/>
          </a:stretch>
        </p:blipFill>
        <p:spPr bwMode="auto">
          <a:xfrm>
            <a:off x="4759200" y="8683200"/>
            <a:ext cx="2055342" cy="1102740"/>
          </a:xfrm>
          <a:prstGeom prst="rect">
            <a:avLst/>
          </a:prstGeom>
        </p:spPr>
      </p:pic>
      <p:sp>
        <p:nvSpPr>
          <p:cNvPr id="5" name="Rectangle 4">
            <a:extLst>
              <a:ext uri="{FF2B5EF4-FFF2-40B4-BE49-F238E27FC236}">
                <a16:creationId xmlns:a16="http://schemas.microsoft.com/office/drawing/2014/main" id="{72ACFF33-A1E9-4553-BC78-69FA09B98D46}"/>
              </a:ext>
            </a:extLst>
          </p:cNvPr>
          <p:cNvSpPr/>
          <p:nvPr/>
        </p:nvSpPr>
        <p:spPr>
          <a:xfrm>
            <a:off x="414887" y="706635"/>
            <a:ext cx="6192000" cy="18158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6" name="ZoneTexte 7">
            <a:extLst>
              <a:ext uri="{FF2B5EF4-FFF2-40B4-BE49-F238E27FC236}">
                <a16:creationId xmlns:a16="http://schemas.microsoft.com/office/drawing/2014/main" id="{D527B190-523F-4C5F-BD9E-E938B55BD2A9}"/>
              </a:ext>
            </a:extLst>
          </p:cNvPr>
          <p:cNvSpPr txBox="1"/>
          <p:nvPr/>
        </p:nvSpPr>
        <p:spPr>
          <a:xfrm>
            <a:off x="469478" y="706635"/>
            <a:ext cx="6192000" cy="206210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600" dirty="0"/>
              <a:t>En plus de la moyenne, l’indice tient compte de deux éléments:</a:t>
            </a:r>
          </a:p>
          <a:p>
            <a:endParaRPr lang="fr-FR" sz="1600" dirty="0"/>
          </a:p>
          <a:p>
            <a:pPr marL="285750" indent="-285750">
              <a:buFontTx/>
              <a:buChar char="-"/>
            </a:pPr>
            <a:r>
              <a:rPr lang="fr-FR" sz="1600" dirty="0"/>
              <a:t>Effet de composition : l’indice tient compte des volumes échangés et de la modification de la composition des espèces vendues dans le temps </a:t>
            </a:r>
          </a:p>
          <a:p>
            <a:pPr marL="285750" indent="-285750">
              <a:buFontTx/>
              <a:buChar char="-"/>
            </a:pPr>
            <a:r>
              <a:rPr lang="fr-FR" sz="1600" dirty="0"/>
              <a:t>Saisonnalité : l’indice doit tenir compte de la forte saisonnalité des produits de la mer</a:t>
            </a:r>
          </a:p>
          <a:p>
            <a:r>
              <a:rPr lang="fr-FR" sz="1600" dirty="0"/>
              <a:t> </a:t>
            </a:r>
          </a:p>
        </p:txBody>
      </p:sp>
      <p:sp>
        <p:nvSpPr>
          <p:cNvPr id="7" name="TextBox 6"/>
          <p:cNvSpPr txBox="1"/>
          <p:nvPr/>
        </p:nvSpPr>
        <p:spPr>
          <a:xfrm>
            <a:off x="334800" y="3225600"/>
            <a:ext cx="6192000" cy="522000"/>
          </a:xfrm>
          <a:prstGeom prst="rect">
            <a:avLst/>
          </a:prstGeom>
          <a:noFill/>
        </p:spPr>
        <p:txBody>
          <a:bodyPr wrap="square">
            <a:spAutoFit/>
          </a:bodyPr>
          <a:lstStyle/>
          <a:p>
            <a:pPr>
              <a:defRPr sz="1700"/>
            </a:pPr>
            <a:r>
              <a:t>Comparaison de l’indice de ventes en valeur à la fin du mois de Mars 2026, par rapport à celui de la période de référence (2021) selon les strates</a:t>
            </a:r>
          </a:p>
        </p:txBody>
      </p:sp>
      <p:pic>
        <p:nvPicPr>
          <p:cNvPr id="8" name="Picture 7" descr="table_stylized.png"/>
          <p:cNvPicPr>
            <a:picLocks noChangeAspect="1"/>
          </p:cNvPicPr>
          <p:nvPr/>
        </p:nvPicPr>
        <p:blipFill>
          <a:blip r:embed="rId3"/>
          <a:stretch>
            <a:fillRect/>
          </a:stretch>
        </p:blipFill>
        <p:spPr>
          <a:xfrm>
            <a:off x="183600" y="4323600"/>
            <a:ext cx="6480000" cy="3286800"/>
          </a:xfrm>
          <a:prstGeom prst="rect">
            <a:avLst/>
          </a:prstGeom>
        </p:spPr>
      </p:pic>
    </p:spTree>
    <p:extLst>
      <p:ext uri="{BB962C8B-B14F-4D97-AF65-F5344CB8AC3E}">
        <p14:creationId xmlns:p14="http://schemas.microsoft.com/office/powerpoint/2010/main" val="3617958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A2698068-BB98-4056-938C-E7764A19F62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3D10E882-01A8-4029-ADF9-405C993C0CCC}"/>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3_Buccin.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11" name="Picture 10" descr="Resultat 2026_03_Buccin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12" name="Picture 11" descr="Resultat 2026_03_Buccin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3" name="Picture 12" descr="Resultat 2026_03_Buccin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endParaRPr/>
          </a:p>
          <a:p>
            <a:pPr algn="ctr">
              <a:defRPr sz="2267"/>
            </a:pPr>
            <a:r>
              <a:t>Buccin</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Mars</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mars 2026, l'indice de ventes en valeur  du buccin est supérieur à celui de la période de référence (2021).</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1485824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83BD85A-6CB9-46CA-AECB-254A8A2D2FE6}"/>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4EF4C894-B17C-4B02-9BF5-DEAD9F082638}"/>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E5076EB0-7E0C-4D72-BDC1-E6F98F0BB0E9}"/>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WHE.png"/>
          <p:cNvPicPr>
            <a:picLocks noChangeAspect="1"/>
          </p:cNvPicPr>
          <p:nvPr/>
        </p:nvPicPr>
        <p:blipFill>
          <a:blip r:embed="rId2"/>
          <a:srcRect l="1000" t="20000" r="1000" b="25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le buccin, l’instabilité des prix pour le mois de mars 2026 est beaucoup moins importante que celle observée en mars de 2021 à 2025, ce qui signifie que le risque prix des producteurs a fortement diminué. Parallèlement, l’instabilité des volumes est beaucoup moins important, ce qui signifie que le risque d’approvisionnement des acheteurs a fortement diminué.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le buccin, en mars 2026 comparé aux mois de mars de 2021 à 2025, le nombre d’acheteurs est un peu moins important, le nombre de transactions est beaucoup plus important. De plus, la concurrence a légèrement augmenté, ce qui signifie que le pouvoir de marché des gros acheteurs a légèrement diminué.</a:t>
            </a:r>
          </a:p>
        </p:txBody>
      </p:sp>
      <p:pic>
        <p:nvPicPr>
          <p:cNvPr id="10" name="Picture 9" descr="Caractéristiques_intensité_WHE.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Buccin</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1296990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352123F7-536C-4C82-981F-77E36B7F3ED6}"/>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3_Lieu jaune.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11" name="Picture 10" descr="Resultat 2026_03_Lieu jaune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12" name="Picture 11" descr="Resultat 2026_03_Lieu jaune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3" name="Picture 12" descr="Resultat 2026_03_Lieu jaune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endParaRPr/>
          </a:p>
          <a:p>
            <a:pPr algn="ctr">
              <a:defRPr sz="2267"/>
            </a:pPr>
            <a:r>
              <a:t>Lieu jaune</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Mars</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mars 2026, l'indice de ventes en valeur  du lieu jaune est proche de celui de la période de référence (2021).</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2334357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28DC5A2-5458-4EFE-BAE8-FB35F3E3191A}"/>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D14D8F56-DB2E-4617-9F10-5104A4C2F1C5}"/>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5607BF79-27D3-44EF-B924-8C0349ABE25A}"/>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POL.png"/>
          <p:cNvPicPr>
            <a:picLocks noChangeAspect="1"/>
          </p:cNvPicPr>
          <p:nvPr/>
        </p:nvPicPr>
        <p:blipFill>
          <a:blip r:embed="rId2"/>
          <a:srcRect l="1000" t="20000" r="1000" b="25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le lieu jaune, l’instabilité des prix pour le mois de mars 2026 est un peu moins importante que celle observée en mars de 2021 à 2025, ce qui signifie que le risque prix des producteurs a légèrement diminué. Parallèlement, l’instabilité des volumes est un peu plus important, ce qui signifie que le risque d’approvisionnement des acheteurs a légèrement augmenté.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le lieu jaune, en mars 2026 comparé aux mois de mars de 2021 à 2025, le nombre d’acheteurs est similaire, le nombre de transactions est un peu moins important. De plus, la concurrence a légèrement augmenté, ce qui signifie que le pouvoir de marché des gros acheteurs a légèrement diminué.</a:t>
            </a:r>
          </a:p>
        </p:txBody>
      </p:sp>
      <p:pic>
        <p:nvPicPr>
          <p:cNvPr id="10" name="Picture 9" descr="Caractéristiques_intensité_POL.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Lieu jaune</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2610255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D676CECD-C306-4A6B-B5F4-8DC9DFE5E0C4}"/>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0351429D-05E2-4D7B-BF94-FEB4F7C2D2FB}"/>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3_Lingue franche.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11" name="Picture 10" descr="Resultat 2026_03_Lingue franche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12" name="Picture 11" descr="Resultat 2026_03_Lingue franche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3" name="Picture 12" descr="Resultat 2026_03_Lingue franche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endParaRPr/>
          </a:p>
          <a:p>
            <a:pPr algn="ctr">
              <a:defRPr sz="2267"/>
            </a:pPr>
            <a:r>
              <a:t>Lingue franche</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Mars</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mars 2026, l'indice de ventes en valeur  de la lingue franche est supérieur à celui de la période de référence (2021).</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proche de celui de la période de référence mais supérieur à celui de la moyenne nationale.</a:t>
            </a:r>
          </a:p>
        </p:txBody>
      </p:sp>
    </p:spTree>
    <p:extLst>
      <p:ext uri="{BB962C8B-B14F-4D97-AF65-F5344CB8AC3E}">
        <p14:creationId xmlns:p14="http://schemas.microsoft.com/office/powerpoint/2010/main" val="2047277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D56C9FC-1019-449C-8A46-C31EEA1EDE3F}"/>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08532BA0-DFA2-4E52-8E25-1BE983C67686}"/>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277CBD58-B803-4FEE-A02D-A4803AA13193}"/>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LIN.png"/>
          <p:cNvPicPr>
            <a:picLocks noChangeAspect="1"/>
          </p:cNvPicPr>
          <p:nvPr/>
        </p:nvPicPr>
        <p:blipFill>
          <a:blip r:embed="rId2"/>
          <a:srcRect l="1000" t="20000" r="1000" b="25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la lingue franche, l’instabilité des prix pour le mois de mars 2026 est beaucoup moins importante que celle observée en mars de 2021 à 2025, ce qui signifie que le risque prix des producteurs a fortement diminué. Parallèlement, l’instabilité des volumes est un peu moins important, ce qui signifie que le risque d’approvisionnement des acheteurs a légèrement diminué.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la lingue franche, en mars 2026 comparé aux mois de mars de 2021 à 2025, le nombre d’acheteurs est moins important, le nombre de transactions est beaucoup moins important. De plus, la concurrence a diminué, ce qui signifie que le pouvoir de marché des gros acheteurs a augmenté.</a:t>
            </a:r>
          </a:p>
        </p:txBody>
      </p:sp>
      <p:pic>
        <p:nvPicPr>
          <p:cNvPr id="10" name="Picture 9" descr="Caractéristiques_intensité_LIN.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Lingue franche</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2111331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41659"/>
          </a:xfrm>
          <a:prstGeom prst="rect">
            <a:avLst/>
          </a:prstGeom>
          <a:solidFill>
            <a:schemeClr val="tx2">
              <a:lumMod val="20000"/>
              <a:lumOff val="80000"/>
            </a:schemeClr>
          </a:solidFill>
        </p:spPr>
        <p:txBody>
          <a:bodyPr wrap="square" rtlCol="0">
            <a:spAutoFit/>
          </a:bodyPr>
          <a:lstStyle/>
          <a:p>
            <a:pPr algn="ctr"/>
            <a:r>
              <a:rPr lang="fr-FR" sz="2270" dirty="0"/>
              <a:t>Interprétation des indicateurs de marché</a:t>
            </a:r>
          </a:p>
        </p:txBody>
      </p:sp>
      <p:sp>
        <p:nvSpPr>
          <p:cNvPr id="2" name="ZoneTexte 1">
            <a:extLst>
              <a:ext uri="{FF2B5EF4-FFF2-40B4-BE49-F238E27FC236}">
                <a16:creationId xmlns:a16="http://schemas.microsoft.com/office/drawing/2014/main" id="{109CD248-805E-4313-A5BC-A2FF5B1822DE}"/>
              </a:ext>
            </a:extLst>
          </p:cNvPr>
          <p:cNvSpPr txBox="1"/>
          <p:nvPr/>
        </p:nvSpPr>
        <p:spPr>
          <a:xfrm>
            <a:off x="395785" y="955343"/>
            <a:ext cx="2838734" cy="369332"/>
          </a:xfrm>
          <a:prstGeom prst="rect">
            <a:avLst/>
          </a:prstGeom>
          <a:noFill/>
        </p:spPr>
        <p:txBody>
          <a:bodyPr wrap="square" rtlCol="0">
            <a:spAutoFit/>
          </a:bodyPr>
          <a:lstStyle/>
          <a:p>
            <a:r>
              <a:rPr lang="fr-FR" u="sng" dirty="0"/>
              <a:t>Instabilité prix : </a:t>
            </a:r>
          </a:p>
        </p:txBody>
      </p:sp>
      <p:sp>
        <p:nvSpPr>
          <p:cNvPr id="5" name="ZoneTexte 4">
            <a:extLst>
              <a:ext uri="{FF2B5EF4-FFF2-40B4-BE49-F238E27FC236}">
                <a16:creationId xmlns:a16="http://schemas.microsoft.com/office/drawing/2014/main" id="{3AFAF57F-9CD3-4F0C-8E0D-272F0116AA31}"/>
              </a:ext>
            </a:extLst>
          </p:cNvPr>
          <p:cNvSpPr txBox="1"/>
          <p:nvPr/>
        </p:nvSpPr>
        <p:spPr>
          <a:xfrm>
            <a:off x="143302" y="1396331"/>
            <a:ext cx="6571398" cy="2784865"/>
          </a:xfrm>
          <a:prstGeom prst="rect">
            <a:avLst/>
          </a:prstGeom>
          <a:noFill/>
        </p:spPr>
        <p:txBody>
          <a:bodyPr wrap="square" rtlCol="0">
            <a:spAutoFit/>
          </a:bodyPr>
          <a:lstStyle/>
          <a:p>
            <a:pPr algn="just">
              <a:lnSpc>
                <a:spcPct val="107000"/>
              </a:lnSpc>
              <a:spcAft>
                <a:spcPts val="800"/>
              </a:spcAft>
            </a:pPr>
            <a:r>
              <a:rPr lang="fr-FR" sz="1600" b="1" dirty="0">
                <a:effectLst/>
                <a:latin typeface="Calibri" panose="020F0502020204030204" pitchFamily="34" charset="0"/>
                <a:ea typeface="Times New Roman" panose="02020603050405020304" pitchFamily="18" charset="0"/>
                <a:cs typeface="Times New Roman" panose="02020603050405020304" pitchFamily="18" charset="0"/>
              </a:rPr>
              <a:t>Instabilité des prix pour les producteurs =&gt; incertitude supplémentaire</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Exemple pour comprendre l’instabilité sur les prix (volatilité) :</a:t>
            </a:r>
          </a:p>
          <a:p>
            <a:pPr algn="just">
              <a:lnSpc>
                <a:spcPct val="107000"/>
              </a:lnSpc>
              <a:spcAft>
                <a:spcPts val="8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Sur un marché ouvert le lundi et le mardi, le prix moyen est le lundi de 5 € et le mardi de 15 €. La semaine suivante, le prix moyen est de 10 € le lundi et le mardi. La moyenne par semaine est la même (10 €) mais la volatilité (5 €) est plus importante la première semaine. Dans l’ensemble, cette instabilité peut engendrer une incertitude pour le producteur sur son chiffre d’affaires (qui sera plus faible s’il vend principalement le lundi de la première semaine).</a:t>
            </a:r>
            <a:r>
              <a:rPr lang="fr-FR" sz="1600" strike="sngStrike"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dirty="0"/>
          </a:p>
        </p:txBody>
      </p:sp>
      <p:sp>
        <p:nvSpPr>
          <p:cNvPr id="7" name="ZoneTexte 6">
            <a:extLst>
              <a:ext uri="{FF2B5EF4-FFF2-40B4-BE49-F238E27FC236}">
                <a16:creationId xmlns:a16="http://schemas.microsoft.com/office/drawing/2014/main" id="{8C48888F-AB07-4495-A5B4-DADF8634AEE6}"/>
              </a:ext>
            </a:extLst>
          </p:cNvPr>
          <p:cNvSpPr txBox="1"/>
          <p:nvPr/>
        </p:nvSpPr>
        <p:spPr>
          <a:xfrm>
            <a:off x="269543" y="4192433"/>
            <a:ext cx="2838734" cy="369332"/>
          </a:xfrm>
          <a:prstGeom prst="rect">
            <a:avLst/>
          </a:prstGeom>
          <a:noFill/>
        </p:spPr>
        <p:txBody>
          <a:bodyPr wrap="square" rtlCol="0">
            <a:spAutoFit/>
          </a:bodyPr>
          <a:lstStyle/>
          <a:p>
            <a:r>
              <a:rPr lang="fr-FR" u="sng" dirty="0"/>
              <a:t>Instabilité volume : </a:t>
            </a:r>
          </a:p>
        </p:txBody>
      </p:sp>
      <p:sp>
        <p:nvSpPr>
          <p:cNvPr id="8" name="ZoneTexte 7">
            <a:extLst>
              <a:ext uri="{FF2B5EF4-FFF2-40B4-BE49-F238E27FC236}">
                <a16:creationId xmlns:a16="http://schemas.microsoft.com/office/drawing/2014/main" id="{1B3DD3C2-6BDF-45BE-ACFD-B586B2A3826D}"/>
              </a:ext>
            </a:extLst>
          </p:cNvPr>
          <p:cNvSpPr txBox="1"/>
          <p:nvPr/>
        </p:nvSpPr>
        <p:spPr>
          <a:xfrm>
            <a:off x="143301" y="4589470"/>
            <a:ext cx="6571398" cy="3048335"/>
          </a:xfrm>
          <a:prstGeom prst="rect">
            <a:avLst/>
          </a:prstGeom>
          <a:noFill/>
        </p:spPr>
        <p:txBody>
          <a:bodyPr wrap="square" rtlCol="0">
            <a:spAutoFit/>
          </a:bodyPr>
          <a:lstStyle/>
          <a:p>
            <a:pPr algn="just">
              <a:lnSpc>
                <a:spcPct val="107000"/>
              </a:lnSpc>
              <a:spcAft>
                <a:spcPts val="800"/>
              </a:spcAft>
            </a:pPr>
            <a:r>
              <a:rPr lang="fr-FR" sz="1600" b="1" dirty="0">
                <a:effectLst/>
                <a:latin typeface="Calibri" panose="020F0502020204030204" pitchFamily="34" charset="0"/>
                <a:ea typeface="Times New Roman" panose="02020603050405020304" pitchFamily="18" charset="0"/>
                <a:cs typeface="Times New Roman" panose="02020603050405020304" pitchFamily="18" charset="0"/>
              </a:rPr>
              <a:t>Instabilité des volumes pour les acheteurs =&gt; incertitude supplémentaire</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Exemple pour comprendre l’instabilité sur les volumes (volatilité) :</a:t>
            </a:r>
          </a:p>
          <a:p>
            <a:pPr algn="just">
              <a:lnSpc>
                <a:spcPct val="107000"/>
              </a:lnSpc>
              <a:spcAft>
                <a:spcPts val="8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Sur un marché ouvert le lundi et le mardi, la quantité moyenne est le lundi de 5 kg et le mardi de 10 kg. La semaine suivante, la quantité moyenne est de 10 kg le lundi et le mardi. La moyenne par semaine est la même (10 kg) mais la volatilité (5 kg) est plus importante la première semaine. Dans l’ensemble, cette instabilité peut engendrer une incertitude pour l’acheteur sur son volume (qui sera plus faible s’il achète principalement le lundi de la première semaine).</a:t>
            </a:r>
            <a:r>
              <a:rPr lang="fr-FR" sz="1600" strike="sngStrike"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dirty="0"/>
          </a:p>
        </p:txBody>
      </p:sp>
      <p:sp>
        <p:nvSpPr>
          <p:cNvPr id="9" name="ZoneTexte 8">
            <a:extLst>
              <a:ext uri="{FF2B5EF4-FFF2-40B4-BE49-F238E27FC236}">
                <a16:creationId xmlns:a16="http://schemas.microsoft.com/office/drawing/2014/main" id="{123110B6-6F5C-4180-8B99-EDE3F31F1E4D}"/>
              </a:ext>
            </a:extLst>
          </p:cNvPr>
          <p:cNvSpPr txBox="1"/>
          <p:nvPr/>
        </p:nvSpPr>
        <p:spPr>
          <a:xfrm>
            <a:off x="395785" y="7704405"/>
            <a:ext cx="2838734" cy="369332"/>
          </a:xfrm>
          <a:prstGeom prst="rect">
            <a:avLst/>
          </a:prstGeom>
          <a:noFill/>
        </p:spPr>
        <p:txBody>
          <a:bodyPr wrap="square" rtlCol="0">
            <a:spAutoFit/>
          </a:bodyPr>
          <a:lstStyle/>
          <a:p>
            <a:r>
              <a:rPr lang="fr-FR" u="sng" dirty="0"/>
              <a:t>Degré de concurrence: </a:t>
            </a:r>
          </a:p>
        </p:txBody>
      </p:sp>
      <p:sp>
        <p:nvSpPr>
          <p:cNvPr id="10" name="ZoneTexte 9">
            <a:extLst>
              <a:ext uri="{FF2B5EF4-FFF2-40B4-BE49-F238E27FC236}">
                <a16:creationId xmlns:a16="http://schemas.microsoft.com/office/drawing/2014/main" id="{9CE7882E-5A63-4F3B-8E29-5CDE0C5DDEE2}"/>
              </a:ext>
            </a:extLst>
          </p:cNvPr>
          <p:cNvSpPr txBox="1"/>
          <p:nvPr/>
        </p:nvSpPr>
        <p:spPr>
          <a:xfrm>
            <a:off x="143301" y="8147451"/>
            <a:ext cx="6571398" cy="1107996"/>
          </a:xfrm>
          <a:prstGeom prst="rect">
            <a:avLst/>
          </a:prstGeom>
          <a:noFill/>
        </p:spPr>
        <p:txBody>
          <a:bodyPr wrap="square" rtlCol="0">
            <a:spAutoFit/>
          </a:bodyPr>
          <a:lstStyle/>
          <a:p>
            <a:r>
              <a:rPr lang="fr-FR" sz="1600" dirty="0">
                <a:effectLst/>
                <a:latin typeface="Calibri" panose="020F0502020204030204" pitchFamily="34" charset="0"/>
                <a:ea typeface="Times New Roman" panose="02020603050405020304" pitchFamily="18" charset="0"/>
                <a:cs typeface="Times New Roman" panose="02020603050405020304" pitchFamily="18" charset="0"/>
              </a:rPr>
              <a:t>Le degré de concurrence permet de savoir si un marché est concentré sur un petit nombre d’acheteurs qui disposent de parts de marché élevées. Plus cet indicateur s’élève, plus le marché est concurrentiel. </a:t>
            </a:r>
          </a:p>
          <a:p>
            <a:endParaRPr lang="fr-FR" dirty="0"/>
          </a:p>
        </p:txBody>
      </p:sp>
    </p:spTree>
    <p:extLst>
      <p:ext uri="{BB962C8B-B14F-4D97-AF65-F5344CB8AC3E}">
        <p14:creationId xmlns:p14="http://schemas.microsoft.com/office/powerpoint/2010/main" val="166695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41659"/>
          </a:xfrm>
          <a:prstGeom prst="rect">
            <a:avLst/>
          </a:prstGeom>
          <a:solidFill>
            <a:schemeClr val="tx2">
              <a:lumMod val="20000"/>
              <a:lumOff val="80000"/>
            </a:schemeClr>
          </a:solidFill>
        </p:spPr>
        <p:txBody>
          <a:bodyPr wrap="square" rtlCol="0">
            <a:spAutoFit/>
          </a:bodyPr>
          <a:lstStyle/>
          <a:p>
            <a:pPr algn="ctr"/>
            <a:r>
              <a:rPr lang="fr-FR" sz="2270" dirty="0"/>
              <a:t>National</a:t>
            </a:r>
          </a:p>
        </p:txBody>
      </p:sp>
      <p:sp>
        <p:nvSpPr>
          <p:cNvPr id="4" name="Rectangle 3">
            <a:extLst>
              <a:ext uri="{FF2B5EF4-FFF2-40B4-BE49-F238E27FC236}">
                <a16:creationId xmlns:a16="http://schemas.microsoft.com/office/drawing/2014/main" id="{F1FF241E-7B84-4EB0-BC90-4AC0F611B4CA}"/>
              </a:ext>
            </a:extLst>
          </p:cNvPr>
          <p:cNvSpPr/>
          <p:nvPr/>
        </p:nvSpPr>
        <p:spPr>
          <a:xfrm>
            <a:off x="395785" y="4953000"/>
            <a:ext cx="6005015" cy="2239370"/>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a:solidFill>
                  <a:schemeClr val="tx1"/>
                </a:solidFill>
              </a:ln>
              <a:solidFill>
                <a:schemeClr val="tx1"/>
              </a:solidFill>
            </a:endParaRPr>
          </a:p>
        </p:txBody>
      </p:sp>
      <p:pic>
        <p:nvPicPr>
          <p:cNvPr id="6" name="Image 5">
            <a:extLst>
              <a:ext uri="{FF2B5EF4-FFF2-40B4-BE49-F238E27FC236}">
                <a16:creationId xmlns:a16="http://schemas.microsoft.com/office/drawing/2014/main" id="{DE21A86F-87D2-4CED-8EC4-8D1F0CFDE353}"/>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403446" y="7912285"/>
            <a:ext cx="3260140" cy="1404368"/>
          </a:xfrm>
          <a:prstGeom prst="rect">
            <a:avLst/>
          </a:prstGeom>
        </p:spPr>
      </p:pic>
      <p:pic>
        <p:nvPicPr>
          <p:cNvPr id="7" name="Picture 6" descr="Resultat 2026_03_France.png"/>
          <p:cNvPicPr>
            <a:picLocks noChangeAspect="1"/>
          </p:cNvPicPr>
          <p:nvPr/>
        </p:nvPicPr>
        <p:blipFill>
          <a:blip r:embed="rId4"/>
          <a:srcRect t="12000" r="5000" b="5000"/>
          <a:stretch>
            <a:fillRect/>
          </a:stretch>
        </p:blipFill>
        <p:spPr>
          <a:xfrm>
            <a:off x="295200" y="1130400"/>
            <a:ext cx="6271200" cy="3420000"/>
          </a:xfrm>
          <a:prstGeom prst="rect">
            <a:avLst/>
          </a:prstGeom>
        </p:spPr>
      </p:pic>
      <p:sp>
        <p:nvSpPr>
          <p:cNvPr id="8" name="TextBox 7"/>
          <p:cNvSpPr txBox="1"/>
          <p:nvPr/>
        </p:nvSpPr>
        <p:spPr>
          <a:xfrm>
            <a:off x="396000" y="4989600"/>
            <a:ext cx="6004800" cy="900000"/>
          </a:xfrm>
          <a:prstGeom prst="rect">
            <a:avLst/>
          </a:prstGeom>
          <a:noFill/>
        </p:spPr>
        <p:txBody>
          <a:bodyPr wrap="square">
            <a:spAutoFit/>
          </a:bodyPr>
          <a:lstStyle/>
          <a:p>
            <a:pPr>
              <a:defRPr sz="1700"/>
            </a:pPr>
            <a:r>
              <a:t>• À la fin du mois de mars 2026, l’indice national de ventes en valeur est supérieur à celui de la période de référence (2021).</a:t>
            </a:r>
          </a:p>
        </p:txBody>
      </p:sp>
      <p:sp>
        <p:nvSpPr>
          <p:cNvPr id="9" name="TextBox 8"/>
          <p:cNvSpPr txBox="1"/>
          <p:nvPr/>
        </p:nvSpPr>
        <p:spPr>
          <a:xfrm>
            <a:off x="396000" y="5709600"/>
            <a:ext cx="6004800" cy="900000"/>
          </a:xfrm>
          <a:prstGeom prst="rect">
            <a:avLst/>
          </a:prstGeom>
          <a:noFill/>
        </p:spPr>
        <p:txBody>
          <a:bodyPr wrap="square">
            <a:spAutoFit/>
          </a:bodyPr>
          <a:lstStyle/>
          <a:p>
            <a:pPr>
              <a:defRPr sz="1700"/>
            </a:pPr>
            <a:r>
              <a:t>• L'indice de prix de vente est supérieur à celui de la période de référence. </a:t>
            </a:r>
          </a:p>
        </p:txBody>
      </p:sp>
      <p:sp>
        <p:nvSpPr>
          <p:cNvPr id="10" name="TextBox 9"/>
          <p:cNvSpPr txBox="1"/>
          <p:nvPr/>
        </p:nvSpPr>
        <p:spPr>
          <a:xfrm>
            <a:off x="396000" y="6429600"/>
            <a:ext cx="6004800" cy="900000"/>
          </a:xfrm>
          <a:prstGeom prst="rect">
            <a:avLst/>
          </a:prstGeom>
          <a:noFill/>
        </p:spPr>
        <p:txBody>
          <a:bodyPr wrap="square">
            <a:spAutoFit/>
          </a:bodyPr>
          <a:lstStyle/>
          <a:p>
            <a:pPr>
              <a:defRPr sz="1700"/>
            </a:pPr>
            <a:r>
              <a:t>• L'indice de ventes en volume est inférieur à celui de la période de référence.</a:t>
            </a:r>
          </a:p>
        </p:txBody>
      </p:sp>
      <p:sp>
        <p:nvSpPr>
          <p:cNvPr id="11" name="TextBox 10"/>
          <p:cNvSpPr txBox="1"/>
          <p:nvPr/>
        </p:nvSpPr>
        <p:spPr>
          <a:xfrm>
            <a:off x="1130400" y="8035200"/>
            <a:ext cx="2354400" cy="288000"/>
          </a:xfrm>
          <a:prstGeom prst="rect">
            <a:avLst/>
          </a:prstGeom>
          <a:noFill/>
        </p:spPr>
        <p:txBody>
          <a:bodyPr wrap="none">
            <a:spAutoFit/>
          </a:bodyPr>
          <a:lstStyle/>
          <a:p>
            <a:pPr>
              <a:defRPr sz="1275"/>
            </a:pPr>
            <a:r>
              <a:t>Indice de prix de vente</a:t>
            </a:r>
          </a:p>
        </p:txBody>
      </p:sp>
      <p:sp>
        <p:nvSpPr>
          <p:cNvPr id="12" name="TextBox 11"/>
          <p:cNvSpPr txBox="1"/>
          <p:nvPr/>
        </p:nvSpPr>
        <p:spPr>
          <a:xfrm>
            <a:off x="1130400" y="8326800"/>
            <a:ext cx="2354400" cy="288000"/>
          </a:xfrm>
          <a:prstGeom prst="rect">
            <a:avLst/>
          </a:prstGeom>
          <a:noFill/>
        </p:spPr>
        <p:txBody>
          <a:bodyPr wrap="none">
            <a:spAutoFit/>
          </a:bodyPr>
          <a:lstStyle/>
          <a:p>
            <a:pPr>
              <a:defRPr sz="1275"/>
            </a:pPr>
            <a:r>
              <a:t>Indice de ventes en volume</a:t>
            </a:r>
          </a:p>
        </p:txBody>
      </p:sp>
      <p:sp>
        <p:nvSpPr>
          <p:cNvPr id="13" name="TextBox 12"/>
          <p:cNvSpPr txBox="1"/>
          <p:nvPr/>
        </p:nvSpPr>
        <p:spPr>
          <a:xfrm>
            <a:off x="1130400" y="8614800"/>
            <a:ext cx="2354400" cy="288000"/>
          </a:xfrm>
          <a:prstGeom prst="rect">
            <a:avLst/>
          </a:prstGeom>
          <a:noFill/>
        </p:spPr>
        <p:txBody>
          <a:bodyPr wrap="none">
            <a:spAutoFit/>
          </a:bodyPr>
          <a:lstStyle/>
          <a:p>
            <a:pPr>
              <a:defRPr sz="1275"/>
            </a:pPr>
            <a:r>
              <a:t>Indice de ventes en valeur</a:t>
            </a:r>
          </a:p>
        </p:txBody>
      </p:sp>
      <p:sp>
        <p:nvSpPr>
          <p:cNvPr id="14" name="TextBox 13"/>
          <p:cNvSpPr txBox="1"/>
          <p:nvPr/>
        </p:nvSpPr>
        <p:spPr>
          <a:xfrm>
            <a:off x="1130400" y="8899200"/>
            <a:ext cx="2354400" cy="288000"/>
          </a:xfrm>
          <a:prstGeom prst="rect">
            <a:avLst/>
          </a:prstGeom>
          <a:noFill/>
        </p:spPr>
        <p:txBody>
          <a:bodyPr wrap="none">
            <a:spAutoFit/>
          </a:bodyPr>
          <a:lstStyle/>
          <a:p>
            <a:pPr>
              <a:defRPr sz="1275"/>
            </a:pPr>
            <a:r>
              <a:t>Mars</a:t>
            </a:r>
          </a:p>
        </p:txBody>
      </p:sp>
    </p:spTree>
    <p:extLst>
      <p:ext uri="{BB962C8B-B14F-4D97-AF65-F5344CB8AC3E}">
        <p14:creationId xmlns:p14="http://schemas.microsoft.com/office/powerpoint/2010/main" val="3242144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4412E3A-6125-4FFF-873A-BEA341B193DB}"/>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3" name="ZoneTexte 2">
            <a:extLst>
              <a:ext uri="{FF2B5EF4-FFF2-40B4-BE49-F238E27FC236}">
                <a16:creationId xmlns:a16="http://schemas.microsoft.com/office/drawing/2014/main" id="{2D1D70FA-1222-46E9-B69A-AC299DB18AA4}"/>
              </a:ext>
            </a:extLst>
          </p:cNvPr>
          <p:cNvSpPr txBox="1"/>
          <p:nvPr/>
        </p:nvSpPr>
        <p:spPr>
          <a:xfrm>
            <a:off x="0" y="0"/>
            <a:ext cx="6858000" cy="441659"/>
          </a:xfrm>
          <a:prstGeom prst="rect">
            <a:avLst/>
          </a:prstGeom>
          <a:solidFill>
            <a:schemeClr val="tx2">
              <a:lumMod val="20000"/>
              <a:lumOff val="80000"/>
            </a:schemeClr>
          </a:solidFill>
        </p:spPr>
        <p:txBody>
          <a:bodyPr wrap="square" rtlCol="0">
            <a:spAutoFit/>
          </a:bodyPr>
          <a:lstStyle/>
          <a:p>
            <a:pPr algn="ctr"/>
            <a:r>
              <a:rPr lang="fr-FR" sz="2270" dirty="0"/>
              <a:t>National</a:t>
            </a:r>
          </a:p>
        </p:txBody>
      </p:sp>
      <p:sp>
        <p:nvSpPr>
          <p:cNvPr id="6" name="Rectangle 5">
            <a:extLst>
              <a:ext uri="{FF2B5EF4-FFF2-40B4-BE49-F238E27FC236}">
                <a16:creationId xmlns:a16="http://schemas.microsoft.com/office/drawing/2014/main" id="{355F34FD-F8AD-4B30-ACBB-EAC8E1D5DD74}"/>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0CC1FB55-DB8A-41D5-81EB-5F43C5B83C69}"/>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Picture 7" descr="Etat_du_marche_france.png"/>
          <p:cNvPicPr>
            <a:picLocks noChangeAspect="1"/>
          </p:cNvPicPr>
          <p:nvPr/>
        </p:nvPicPr>
        <p:blipFill>
          <a:blip r:embed="rId2"/>
          <a:srcRect l="1000" t="20000" r="1000" b="25000"/>
          <a:stretch>
            <a:fillRect/>
          </a:stretch>
        </p:blipFill>
        <p:spPr>
          <a:xfrm>
            <a:off x="1058400" y="698400"/>
            <a:ext cx="4572000" cy="1620000"/>
          </a:xfrm>
          <a:prstGeom prst="rect">
            <a:avLst/>
          </a:prstGeom>
        </p:spPr>
      </p:pic>
      <p:pic>
        <p:nvPicPr>
          <p:cNvPr id="9" name="Picture 8" descr="Caractéristiques_intensité_france.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10" name="TextBox 9"/>
          <p:cNvSpPr txBox="1"/>
          <p:nvPr/>
        </p:nvSpPr>
        <p:spPr>
          <a:xfrm>
            <a:off x="259200" y="2476800"/>
            <a:ext cx="6397200" cy="756000"/>
          </a:xfrm>
          <a:prstGeom prst="rect">
            <a:avLst/>
          </a:prstGeom>
          <a:noFill/>
        </p:spPr>
        <p:txBody>
          <a:bodyPr wrap="square">
            <a:spAutoFit/>
          </a:bodyPr>
          <a:lstStyle/>
          <a:p>
            <a:pPr>
              <a:defRPr sz="1275"/>
            </a:pPr>
            <a:r>
              <a:t>• Pour la France, l’instabilité des prix pour le mois de mars 2026 est similaire que celle observée en mars de 2021 à 2025, ce qui signifie que le risque prix des producteurs est inchangé. Parallèlement, l’instabilité des volumes est similaire, ce qui signifie que le risque d’approvisionnement des acheteurs est inchangé.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la France, en mars 2026 comparé aux mois de mars de 2021 à 2025, le nombre d’acheteurs est similaire, le nombre de transactions est un peu moins important. De plus, la concurrence est inchangé, ce qui signifie que le pouvoir de marché des gros acheteurs est inchangée.</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903883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4" name="Image 3">
            <a:extLst>
              <a:ext uri="{FF2B5EF4-FFF2-40B4-BE49-F238E27FC236}">
                <a16:creationId xmlns:a16="http://schemas.microsoft.com/office/drawing/2014/main" id="{37A59D5A-1D62-41C7-B3CD-68F39FBC0D43}"/>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4214ACDC-26E6-4C98-BB45-7C9E7F4A6244}"/>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3_Sole.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11" name="Picture 10" descr="Resultat 2026_03_Sole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12" name="Picture 11" descr="Resultat 2026_03_Sole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3" name="Picture 12" descr="Resultat 2026_03_Sole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endParaRPr/>
          </a:p>
          <a:p>
            <a:pPr algn="ctr">
              <a:defRPr sz="2267"/>
            </a:pPr>
            <a:r>
              <a:t>Sole</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Mars</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mars 2026, l'indice de ventes en valeur  de la sole est proche de celui de la période de référence (2021).</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3224815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A04DE46-316D-4D2C-9FC9-B8BC3EE9C103}"/>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6" name="Rectangle 5">
            <a:extLst>
              <a:ext uri="{FF2B5EF4-FFF2-40B4-BE49-F238E27FC236}">
                <a16:creationId xmlns:a16="http://schemas.microsoft.com/office/drawing/2014/main" id="{A1CEBD39-BD27-4FB4-B586-5902A8B68EF4}"/>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252ED717-662E-43DF-9FA3-B999E180CB31}"/>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SOL.png"/>
          <p:cNvPicPr>
            <a:picLocks noChangeAspect="1"/>
          </p:cNvPicPr>
          <p:nvPr/>
        </p:nvPicPr>
        <p:blipFill>
          <a:blip r:embed="rId2"/>
          <a:srcRect l="1000" t="20000" r="1000" b="25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la sole, l’instabilité des prix pour le mois de mars 2026 est similaire que celle observée en mars de 2021 à 2025, ce qui signifie que le risque prix des producteurs est inchangé. Parallèlement, l’instabilité des volumes est beaucoup plus important, ce qui signifie que le risque d’approvisionnement des acheteurs a fortement augmenté.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la sole, en mars 2026 comparé aux mois de mars de 2021 à 2025, le nombre d’acheteurs est similaire, le nombre de transactions est similaire. De plus, la concurrence a fortement diminué, ce qui signifie que le pouvoir de marché des gros acheteurs a fortement augmenté.</a:t>
            </a:r>
          </a:p>
        </p:txBody>
      </p:sp>
      <p:pic>
        <p:nvPicPr>
          <p:cNvPr id="10" name="Picture 9" descr="Caractéristiques_intensité_SOL.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Sole</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4037676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A8953C20-112F-4070-B154-E5F22191C8CA}"/>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8DE1450F-9BE0-43B4-9EF8-6C279246CC9A}"/>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3_Baudroie.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11" name="Picture 10" descr="Resultat 2026_03_Baudroie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12" name="Picture 11" descr="Resultat 2026_03_Baudroie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3" name="Picture 12" descr="Resultat 2026_03_Baudroie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endParaRPr/>
          </a:p>
          <a:p>
            <a:pPr algn="ctr">
              <a:defRPr sz="2267"/>
            </a:pPr>
            <a:r>
              <a:t>Baudroie</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Mars</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mars 2026, l'indice de ventes en valeur  de la baudroie est proche de celui de la période de référence (2021).</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3939808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0C4E313-6D6F-4A6F-8DAB-7048615DF25F}"/>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7E587F84-ED0B-42D6-950A-154F2B1EC8F8}"/>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D66A619B-B952-4B76-9197-8E9D34FE85B3}"/>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MNZ.png"/>
          <p:cNvPicPr>
            <a:picLocks noChangeAspect="1"/>
          </p:cNvPicPr>
          <p:nvPr/>
        </p:nvPicPr>
        <p:blipFill>
          <a:blip r:embed="rId2"/>
          <a:srcRect l="1000" t="20000" r="1000" b="25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la baudroie, l’instabilité des prix pour le mois de mars 2026 est un peu moins importante que celle observée en mars de 2021 à 2025, ce qui signifie que le risque prix des producteurs a légèrement diminué. Parallèlement, l’instabilité des volumes est plus important, ce qui signifie que le risque d’approvisionnement des acheteurs a augmenté.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la baudroie, en mars 2026 comparé aux mois de mars de 2021 à 2025, le nombre d’acheteurs est similaire, le nombre de transactions est similaire. De plus, la concurrence a augmenté, ce qui signifie que le pouvoir de marché des gros acheteurs a diminué.</a:t>
            </a:r>
          </a:p>
        </p:txBody>
      </p:sp>
      <p:pic>
        <p:nvPicPr>
          <p:cNvPr id="10" name="Picture 9" descr="Caractéristiques_intensité_MNZ.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Baudroie</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4018149474"/>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441</TotalTime>
  <Words>3643</Words>
  <Application>Microsoft Office PowerPoint</Application>
  <PresentationFormat>Format A4 (210 x 297 mm)</PresentationFormat>
  <Paragraphs>185</Paragraphs>
  <Slides>25</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25</vt:i4>
      </vt:variant>
    </vt:vector>
  </HeadingPairs>
  <TitlesOfParts>
    <vt:vector size="30" baseType="lpstr">
      <vt:lpstr>Arial</vt:lpstr>
      <vt:lpstr>Calibri</vt:lpstr>
      <vt:lpstr>Calibri Light</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Manon CABREJAS</dc:creator>
  <cp:lastModifiedBy>MARCINKOWSKA Grazyna</cp:lastModifiedBy>
  <cp:revision>54</cp:revision>
  <dcterms:created xsi:type="dcterms:W3CDTF">2025-01-07T08:04:05Z</dcterms:created>
  <dcterms:modified xsi:type="dcterms:W3CDTF">2026-04-16T09:16:18Z</dcterms:modified>
</cp:coreProperties>
</file>