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1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16/04/2026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16/04/2026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16/04/2026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16/04/2026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16/04/2026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16/04/2026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6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6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6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7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pic>
        <p:nvPicPr>
          <p:cNvPr id="4" name="Image 3"/>
          <p:cNvPicPr>
            <a:picLocks noChangeAspect="1"/>
          </p:cNvPicPr>
          <p:nvPr/>
        </p:nvPicPr>
        <p:blipFill>
          <a:blip r:embed="rId2"/>
          <a:stretch>
            <a:fillRect/>
          </a:stretch>
        </p:blipFill>
        <p:spPr>
          <a:xfrm>
            <a:off x="253837" y="97770"/>
            <a:ext cx="6350326" cy="749339"/>
          </a:xfrm>
          <a:prstGeom prst="rect">
            <a:avLst/>
          </a:prstGeom>
        </p:spPr>
      </p:pic>
      <p:sp>
        <p:nvSpPr>
          <p:cNvPr id="5" name="ZoneTexte 4"/>
          <p:cNvSpPr txBox="1"/>
          <p:nvPr/>
        </p:nvSpPr>
        <p:spPr>
          <a:xfrm>
            <a:off x="0" y="9259669"/>
            <a:ext cx="6858000" cy="646331"/>
          </a:xfrm>
          <a:prstGeom prst="rect">
            <a:avLst/>
          </a:prstGeom>
          <a:noFill/>
        </p:spPr>
        <p:txBody>
          <a:bodyPr wrap="square" rtlCol="0">
            <a:spAutoFit/>
          </a:bodyPr>
          <a:lstStyle/>
          <a:p>
            <a:r>
              <a:rPr lang="fr-FR" dirty="0" smtClean="0"/>
              <a:t>Outil conjoncturel est basé sur les données des premières ventes de pêche issues de l’application </a:t>
            </a:r>
            <a:r>
              <a:rPr lang="fr-FR" dirty="0" err="1" smtClean="0"/>
              <a:t>VISIOMer</a:t>
            </a:r>
            <a:r>
              <a:rPr lang="fr-FR" dirty="0" smtClean="0"/>
              <a:t> </a:t>
            </a:r>
            <a:r>
              <a:rPr lang="fr-FR" dirty="0" err="1" smtClean="0"/>
              <a:t>FranceAgriMer</a:t>
            </a:r>
            <a:r>
              <a:rPr lang="fr-FR" dirty="0" smtClean="0"/>
              <a:t>.</a:t>
            </a:r>
            <a:endParaRPr lang="fr-FR" dirty="0"/>
          </a:p>
        </p:txBody>
      </p:sp>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FN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FN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FN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FN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TS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TS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TS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TS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TS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TS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TS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TS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10 à 12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TS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TS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TS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TS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18 à 24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plus de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HOK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HOK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HOK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HOK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3099982510"/>
              </p:ext>
            </p:extLst>
          </p:nvPr>
        </p:nvGraphicFramePr>
        <p:xfrm>
          <a:off x="82550" y="3535273"/>
          <a:ext cx="6692900" cy="5009456"/>
        </p:xfrm>
        <a:graphic>
          <a:graphicData uri="http://schemas.openxmlformats.org/drawingml/2006/table">
            <a:tbl>
              <a:tblPr/>
              <a:tblGrid>
                <a:gridCol w="1155700">
                  <a:extLst>
                    <a:ext uri="{9D8B030D-6E8A-4147-A177-3AD203B41FA5}">
                      <a16:colId xmlns:a16="http://schemas.microsoft.com/office/drawing/2014/main" val="445488321"/>
                    </a:ext>
                  </a:extLst>
                </a:gridCol>
                <a:gridCol w="1778000">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9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9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900" b="0" i="0" u="none" strike="noStrike">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900" b="0" i="0" u="none" strike="noStrike">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900" b="0" i="0" u="none" strike="noStrike">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9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9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MG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MG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MG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MG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MG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MG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MG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MG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SDN≥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SDN≥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SDN≥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SDN≥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senneurs danois de plus de 18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anche Mer du Nord.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anche Mer du Nord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anche Mer du Nord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anche Mer du Nord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l'ensemble des navires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10 à 12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RB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RB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RB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RB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RB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RB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RB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RB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RB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RB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RB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RB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32255486"/>
              </p:ext>
            </p:extLst>
          </p:nvPr>
        </p:nvGraphicFramePr>
        <p:xfrm>
          <a:off x="61912" y="1151179"/>
          <a:ext cx="6734176" cy="4009586"/>
        </p:xfrm>
        <a:graphic>
          <a:graphicData uri="http://schemas.openxmlformats.org/drawingml/2006/table">
            <a:tbl>
              <a:tblPr/>
              <a:tblGrid>
                <a:gridCol w="1343807">
                  <a:extLst>
                    <a:ext uri="{9D8B030D-6E8A-4147-A177-3AD203B41FA5}">
                      <a16:colId xmlns:a16="http://schemas.microsoft.com/office/drawing/2014/main" val="2036099658"/>
                    </a:ext>
                  </a:extLst>
                </a:gridCol>
                <a:gridCol w="1744610">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90496943"/>
              </p:ext>
            </p:extLst>
          </p:nvPr>
        </p:nvGraphicFramePr>
        <p:xfrm>
          <a:off x="61912" y="6062756"/>
          <a:ext cx="6726976" cy="2586176"/>
        </p:xfrm>
        <a:graphic>
          <a:graphicData uri="http://schemas.openxmlformats.org/drawingml/2006/table">
            <a:tbl>
              <a:tblPr/>
              <a:tblGrid>
                <a:gridCol w="1302864">
                  <a:extLst>
                    <a:ext uri="{9D8B030D-6E8A-4147-A177-3AD203B41FA5}">
                      <a16:colId xmlns:a16="http://schemas.microsoft.com/office/drawing/2014/main" val="2482440071"/>
                    </a:ext>
                  </a:extLst>
                </a:gridCol>
                <a:gridCol w="1530824">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18 à 24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FPO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FPO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FPO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FPO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MG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MG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MG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MG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MGP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MGP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MGP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MGP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polyvalents utilisant des engins mobiles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MN_PM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MN_PM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MN_PM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MN_PM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polyvalents utilisant des engins mobiles ou dormants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éditerrané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éditerrané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éditerrané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éditerrané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Mars 2026, par rapport à celui de la période de référence (2023) selon les strates</a:t>
            </a:r>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8 à 10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18 à 24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PGP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PGP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PGP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PGP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MED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MED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MED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MED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olfe de Gascog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olfe de Gascog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olfe de Gascog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olfe de Gascog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3_GG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3_GG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3_GG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3_GG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Mars</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mars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6250</Words>
  <Application>Microsoft Office PowerPoint</Application>
  <PresentationFormat>Format A4 (210 x 297 mm)</PresentationFormat>
  <Paragraphs>718</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90</cp:revision>
  <dcterms:created xsi:type="dcterms:W3CDTF">2025-01-07T08:04:05Z</dcterms:created>
  <dcterms:modified xsi:type="dcterms:W3CDTF">2026-04-16T09:15:39Z</dcterms:modified>
</cp:coreProperties>
</file>