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1" r:id="rId3"/>
    <p:sldId id="324" r:id="rId4"/>
    <p:sldId id="325" r:id="rId5"/>
    <p:sldId id="326" r:id="rId6"/>
    <p:sldId id="327" r:id="rId7"/>
    <p:sldId id="328" r:id="rId8"/>
    <p:sldId id="329" r:id="rId9"/>
    <p:sldId id="330" r:id="rId10"/>
    <p:sldId id="331" r:id="rId11"/>
    <p:sldId id="332" r:id="rId12"/>
    <p:sldId id="333" r:id="rId13"/>
    <p:sldId id="334" r:id="rId14"/>
    <p:sldId id="335" r:id="rId15"/>
    <p:sldId id="336" r:id="rId16"/>
    <p:sldId id="337" r:id="rId17"/>
    <p:sldId id="338" r:id="rId18"/>
    <p:sldId id="339" r:id="rId19"/>
    <p:sldId id="340" r:id="rId20"/>
    <p:sldId id="341" r:id="rId21"/>
    <p:sldId id="342" r:id="rId22"/>
    <p:sldId id="343" r:id="rId23"/>
    <p:sldId id="344" r:id="rId24"/>
    <p:sldId id="345" r:id="rId25"/>
    <p:sldId id="346" r:id="rId26"/>
    <p:sldId id="347" r:id="rId27"/>
    <p:sldId id="348" r:id="rId28"/>
    <p:sldId id="349" r:id="rId29"/>
    <p:sldId id="350" r:id="rId30"/>
    <p:sldId id="351" r:id="rId31"/>
    <p:sldId id="352" r:id="rId32"/>
    <p:sldId id="353" r:id="rId33"/>
    <p:sldId id="354" r:id="rId34"/>
    <p:sldId id="270" r:id="rId35"/>
    <p:sldId id="283" r:id="rId36"/>
    <p:sldId id="303" r:id="rId37"/>
    <p:sldId id="269" r:id="rId38"/>
    <p:sldId id="284" r:id="rId39"/>
    <p:sldId id="304" r:id="rId40"/>
    <p:sldId id="259" r:id="rId41"/>
    <p:sldId id="285" r:id="rId42"/>
    <p:sldId id="305" r:id="rId43"/>
    <p:sldId id="260" r:id="rId44"/>
    <p:sldId id="286" r:id="rId45"/>
    <p:sldId id="306" r:id="rId46"/>
    <p:sldId id="261" r:id="rId47"/>
    <p:sldId id="287" r:id="rId48"/>
    <p:sldId id="307" r:id="rId49"/>
    <p:sldId id="262" r:id="rId50"/>
    <p:sldId id="288" r:id="rId51"/>
    <p:sldId id="308" r:id="rId52"/>
    <p:sldId id="263" r:id="rId53"/>
    <p:sldId id="289" r:id="rId54"/>
    <p:sldId id="309" r:id="rId55"/>
    <p:sldId id="264" r:id="rId56"/>
    <p:sldId id="290" r:id="rId57"/>
    <p:sldId id="310" r:id="rId58"/>
    <p:sldId id="266" r:id="rId59"/>
    <p:sldId id="292" r:id="rId60"/>
    <p:sldId id="312" r:id="rId61"/>
    <p:sldId id="271" r:id="rId62"/>
    <p:sldId id="293" r:id="rId63"/>
    <p:sldId id="313" r:id="rId64"/>
    <p:sldId id="273" r:id="rId65"/>
    <p:sldId id="295" r:id="rId66"/>
    <p:sldId id="315" r:id="rId67"/>
    <p:sldId id="275" r:id="rId68"/>
    <p:sldId id="297" r:id="rId69"/>
    <p:sldId id="317" r:id="rId70"/>
    <p:sldId id="355" r:id="rId71"/>
    <p:sldId id="356" r:id="rId72"/>
    <p:sldId id="357" r:id="rId73"/>
    <p:sldId id="358" r:id="rId74"/>
    <p:sldId id="359" r:id="rId75"/>
    <p:sldId id="360" r:id="rId76"/>
    <p:sldId id="361" r:id="rId77"/>
    <p:sldId id="362" r:id="rId78"/>
    <p:sldId id="363" r:id="rId79"/>
    <p:sldId id="364" r:id="rId80"/>
    <p:sldId id="365" r:id="rId81"/>
    <p:sldId id="366" r:id="rId82"/>
    <p:sldId id="367" r:id="rId83"/>
    <p:sldId id="368" r:id="rId84"/>
    <p:sldId id="369" r:id="rId85"/>
    <p:sldId id="370" r:id="rId86"/>
    <p:sldId id="371" r:id="rId87"/>
    <p:sldId id="372" r:id="rId88"/>
    <p:sldId id="373" r:id="rId89"/>
    <p:sldId id="374" r:id="rId90"/>
    <p:sldId id="375" r:id="rId91"/>
    <p:sldId id="376" r:id="rId92"/>
    <p:sldId id="377" r:id="rId93"/>
    <p:sldId id="378" r:id="rId94"/>
    <p:sldId id="379" r:id="rId95"/>
    <p:sldId id="380" r:id="rId96"/>
    <p:sldId id="381" r:id="rId97"/>
    <p:sldId id="276" r:id="rId98"/>
    <p:sldId id="318" r:id="rId99"/>
    <p:sldId id="319" r:id="rId100"/>
    <p:sldId id="277" r:id="rId101"/>
    <p:sldId id="299" r:id="rId102"/>
    <p:sldId id="320" r:id="rId103"/>
    <p:sldId id="278" r:id="rId104"/>
    <p:sldId id="300" r:id="rId105"/>
    <p:sldId id="321" r:id="rId106"/>
    <p:sldId id="279" r:id="rId107"/>
    <p:sldId id="301" r:id="rId108"/>
    <p:sldId id="322" r:id="rId109"/>
    <p:sldId id="280" r:id="rId110"/>
    <p:sldId id="302" r:id="rId111"/>
    <p:sldId id="323" r:id="rId112"/>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218" autoAdjust="0"/>
    <p:restoredTop sz="94660"/>
  </p:normalViewPr>
  <p:slideViewPr>
    <p:cSldViewPr snapToGrid="0">
      <p:cViewPr varScale="1">
        <p:scale>
          <a:sx n="73" d="100"/>
          <a:sy n="73" d="100"/>
        </p:scale>
        <p:origin x="273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11/05/2026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024527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11/05/2026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2238361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11/05/2026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607577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11/05/2026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4034348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0BB5BB2-5467-4642-A09B-5BFA0DA40E46}" type="datetimeFigureOut">
              <a:rPr lang="fr-FR" smtClean="0"/>
              <a:t>11/05/2026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724605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0BB5BB2-5467-4642-A09B-5BFA0DA40E46}" type="datetimeFigureOut">
              <a:rPr lang="fr-FR" smtClean="0"/>
              <a:t>11/05/2026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640302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fr-FR"/>
              <a:t>Modifiez le style du titre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472381" y="3618442"/>
            <a:ext cx="2901255"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3471863" y="3618442"/>
            <a:ext cx="2915543"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0BB5BB2-5467-4642-A09B-5BFA0DA40E46}" type="datetimeFigureOut">
              <a:rPr lang="fr-FR" smtClean="0"/>
              <a:t>11/05/2026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696237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0BB5BB2-5467-4642-A09B-5BFA0DA40E46}" type="datetimeFigureOut">
              <a:rPr lang="fr-FR" smtClean="0"/>
              <a:t>11/05/2026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599374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BB5BB2-5467-4642-A09B-5BFA0DA40E46}" type="datetimeFigureOut">
              <a:rPr lang="fr-FR" smtClean="0"/>
              <a:t>11/05/2026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998869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0BB5BB2-5467-4642-A09B-5BFA0DA40E46}" type="datetimeFigureOut">
              <a:rPr lang="fr-FR" smtClean="0"/>
              <a:t>11/05/2026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731736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0BB5BB2-5467-4642-A09B-5BFA0DA40E46}" type="datetimeFigureOut">
              <a:rPr lang="fr-FR" smtClean="0"/>
              <a:t>11/05/2026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072302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40BB5BB2-5467-4642-A09B-5BFA0DA40E46}" type="datetimeFigureOut">
              <a:rPr lang="fr-FR" smtClean="0"/>
              <a:t>11/05/2026</a:t>
            </a:fld>
            <a:endParaRPr lang="fr-F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453FD9C6-D709-4E8B-826B-FA50D64E0065}" type="slidenum">
              <a:rPr lang="fr-FR" smtClean="0"/>
              <a:t>‹N°›</a:t>
            </a:fld>
            <a:endParaRPr lang="fr-FR"/>
          </a:p>
        </p:txBody>
      </p:sp>
    </p:spTree>
    <p:extLst>
      <p:ext uri="{BB962C8B-B14F-4D97-AF65-F5344CB8AC3E}">
        <p14:creationId xmlns:p14="http://schemas.microsoft.com/office/powerpoint/2010/main" val="1896734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6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262.png"/></Relationships>
</file>

<file path=ppt/slides/_rels/slide101.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7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72.png"/><Relationship Id="rId5" Type="http://schemas.openxmlformats.org/officeDocument/2006/relationships/image" Target="../media/image271.png"/><Relationship Id="rId4" Type="http://schemas.openxmlformats.org/officeDocument/2006/relationships/image" Target="../media/image270.png"/></Relationships>
</file>

<file path=ppt/slides/_rels/slide104.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4.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8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80.png"/><Relationship Id="rId5" Type="http://schemas.openxmlformats.org/officeDocument/2006/relationships/image" Target="../media/image279.png"/><Relationship Id="rId4" Type="http://schemas.openxmlformats.org/officeDocument/2006/relationships/image" Target="../media/image278.png"/></Relationships>
</file>

<file path=ppt/slides/_rels/slide107.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image" Target="../media/image282.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85.png"/><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8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88.png"/><Relationship Id="rId5" Type="http://schemas.openxmlformats.org/officeDocument/2006/relationships/image" Target="../media/image287.png"/><Relationship Id="rId4" Type="http://schemas.openxmlformats.org/officeDocument/2006/relationships/image" Target="../media/image28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9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3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7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8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8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9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4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1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2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4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2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3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5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4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5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5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5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6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6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6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6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7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6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8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s>
</file>

<file path=ppt/slides/_rels/slide71.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9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s>
</file>

<file path=ppt/slides/_rels/slide7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0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77.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0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1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16.png"/><Relationship Id="rId5" Type="http://schemas.openxmlformats.org/officeDocument/2006/relationships/image" Target="../media/image215.png"/><Relationship Id="rId4" Type="http://schemas.openxmlformats.org/officeDocument/2006/relationships/image" Target="../media/image214.png"/></Relationships>
</file>

<file path=ppt/slides/_rels/slide8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25.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s>
</file>

<file path=ppt/slides/_rels/slide86.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33.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png"/></Relationships>
</file>

<file path=ppt/slides/_rels/slide89.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41.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40.png"/><Relationship Id="rId5" Type="http://schemas.openxmlformats.org/officeDocument/2006/relationships/image" Target="../media/image239.png"/><Relationship Id="rId4" Type="http://schemas.openxmlformats.org/officeDocument/2006/relationships/image" Target="../media/image238.png"/></Relationships>
</file>

<file path=ppt/slides/_rels/slide92.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4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48.png"/><Relationship Id="rId5" Type="http://schemas.openxmlformats.org/officeDocument/2006/relationships/image" Target="../media/image247.png"/><Relationship Id="rId4" Type="http://schemas.openxmlformats.org/officeDocument/2006/relationships/image" Target="../media/image246.png"/></Relationships>
</file>

<file path=ppt/slides/_rels/slide95.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257.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image" Target="../media/image254.png"/></Relationships>
</file>

<file path=ppt/slides/_rels/slide98.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137B70A-1670-4A8E-93FC-8C8FBA14D43C}"/>
              </a:ext>
            </a:extLst>
          </p:cNvPr>
          <p:cNvSpPr txBox="1"/>
          <p:nvPr/>
        </p:nvSpPr>
        <p:spPr>
          <a:xfrm>
            <a:off x="1354540" y="3683758"/>
            <a:ext cx="4148920" cy="1569660"/>
          </a:xfrm>
          <a:prstGeom prst="rect">
            <a:avLst/>
          </a:prstGeom>
          <a:noFill/>
        </p:spPr>
        <p:txBody>
          <a:bodyPr wrap="square" rtlCol="0">
            <a:spAutoFit/>
          </a:bodyPr>
          <a:lstStyle/>
          <a:p>
            <a:pPr algn="ctr"/>
            <a:r>
              <a:rPr lang="fr-FR" sz="2400" dirty="0"/>
              <a:t>Outil Conjoncturel </a:t>
            </a:r>
          </a:p>
          <a:p>
            <a:pPr algn="ctr"/>
            <a:r>
              <a:rPr lang="fr-FR" sz="2400" dirty="0"/>
              <a:t>- </a:t>
            </a:r>
          </a:p>
          <a:p>
            <a:pPr algn="ctr"/>
            <a:r>
              <a:rPr lang="fr-FR" sz="2400" dirty="0"/>
              <a:t>Situation de la première mise marché par Façade</a:t>
            </a:r>
          </a:p>
        </p:txBody>
      </p:sp>
      <p:pic>
        <p:nvPicPr>
          <p:cNvPr id="2" name="Image 1">
            <a:extLst>
              <a:ext uri="{FF2B5EF4-FFF2-40B4-BE49-F238E27FC236}">
                <a16:creationId xmlns:a16="http://schemas.microsoft.com/office/drawing/2014/main" id="{07E66A5D-2261-D5B6-ECC7-2EFE5348B015}"/>
              </a:ext>
            </a:extLst>
          </p:cNvPr>
          <p:cNvPicPr>
            <a:picLocks noChangeAspect="1"/>
          </p:cNvPicPr>
          <p:nvPr/>
        </p:nvPicPr>
        <p:blipFill>
          <a:blip r:embed="rId2"/>
          <a:stretch>
            <a:fillRect/>
          </a:stretch>
        </p:blipFill>
        <p:spPr>
          <a:xfrm>
            <a:off x="253837" y="97770"/>
            <a:ext cx="6350326" cy="749339"/>
          </a:xfrm>
          <a:prstGeom prst="rect">
            <a:avLst/>
          </a:prstGeom>
        </p:spPr>
      </p:pic>
      <p:sp>
        <p:nvSpPr>
          <p:cNvPr id="4" name="ZoneTexte 3">
            <a:extLst>
              <a:ext uri="{FF2B5EF4-FFF2-40B4-BE49-F238E27FC236}">
                <a16:creationId xmlns:a16="http://schemas.microsoft.com/office/drawing/2014/main" id="{D97865D1-EF4C-0AB4-7B4C-074C83F4FA42}"/>
              </a:ext>
            </a:extLst>
          </p:cNvPr>
          <p:cNvSpPr txBox="1"/>
          <p:nvPr/>
        </p:nvSpPr>
        <p:spPr>
          <a:xfrm>
            <a:off x="0" y="9259669"/>
            <a:ext cx="6858000" cy="646331"/>
          </a:xfrm>
          <a:prstGeom prst="rect">
            <a:avLst/>
          </a:prstGeom>
          <a:noFill/>
        </p:spPr>
        <p:txBody>
          <a:bodyPr wrap="square" rtlCol="0">
            <a:spAutoFit/>
          </a:bodyPr>
          <a:lstStyle/>
          <a:p>
            <a:r>
              <a:rPr lang="fr-FR" dirty="0"/>
              <a:t>Outil conjoncturel basé sur les données des premières ventes de pêche issues de l’application </a:t>
            </a:r>
            <a:r>
              <a:rPr lang="fr-FR" dirty="0" err="1"/>
              <a:t>VISIOMer</a:t>
            </a:r>
            <a:r>
              <a:rPr lang="fr-FR" dirty="0"/>
              <a:t> FranceAgriMer.</a:t>
            </a:r>
          </a:p>
        </p:txBody>
      </p:sp>
    </p:spTree>
    <p:extLst>
      <p:ext uri="{BB962C8B-B14F-4D97-AF65-F5344CB8AC3E}">
        <p14:creationId xmlns:p14="http://schemas.microsoft.com/office/powerpoint/2010/main" val="19082667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Audiern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Audiern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Audiern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Audiern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Audierne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d'Audierne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ceux de la période de référence et de la moyenne nationale.</a:t>
            </a:r>
          </a:p>
        </p:txBody>
      </p:sp>
    </p:spTree>
    <p:extLst>
      <p:ext uri="{BB962C8B-B14F-4D97-AF65-F5344CB8AC3E}">
        <p14:creationId xmlns:p14="http://schemas.microsoft.com/office/powerpoint/2010/main" val="41293213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C9A5A4B2-A327-4F3F-8DBC-7840433E73AB}"/>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Grau d'agd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Grau d'agd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Grau d'agd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Grau d'agd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Grau d'agde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du Grau d'agde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15309373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6676DD44-300D-4F24-AB99-D012B8022885}"/>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D87E3908-8734-4E81-8271-91F7E3F232BB}"/>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G.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AG.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Grau d'agde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du Grau d'agde, l’instabilité des prix pour le mois de avril 2026 est un peu moins importante que celle observée en avril de 2023 à 2025, ce qui signifie que le risque prix des producteurs a légèrement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du Grau d'agde, en avril 2026 comparé aux mois de avril de 2023 à 2025, le nombre d’acheteurs est similaire, le nombre de transactions est beaucoup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313804586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E385750D-4408-4C12-900A-9A0B24F31AA5}"/>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3CB27B7A-5D06-4BB5-AFC6-3C54F664FB60}"/>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G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AG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Grau d'agde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thon rouge de l'atlantique de la criée du Grau d'agde, l’instabilité des prix pour le mois de avril 2026 est beaucoup moins importante que celle observée en avril de 2023 à 2025, ce qui signifie que le risque prix des producteurs a fortement diminué.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thon rouge de l'atlantique de la criée du Grau d'agde, en avril 2026 comparé aux mois de avril de 2023 à 2025, le nombre d’acheteurs est similaire, le nombre de transactions est similaire. De plus, la concurrence a légèrement augmenté, ce qui signifie que le pouvoir de marché des gros acheteurs a légèrement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dorade royale de la criée du Grau d'agde, l’instabilité des prix pour le mois de avril 2026 est beaucoup moins importante que celle observée en avril de 2023 à 2025, ce qui signifie que le risque prix des producteurs a fortement diminué. Parallèlement, l’instabilité des volumes est un peu plus important, ce qui signifie que le risque d’approvisionnement des acheteurs a légèrement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dorade royale de la criée du Grau d'agde, en avril 2026 comparé aux mois de avril de 2023 à 2025, le nombre d’acheteurs est similaire, le nombre de transactions est un peu plus important. De plus, la concurrence a augmenté, ce qui signifie que le pouvoir de marché des gros acheteurs a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pieuvre de la criée du Grau d'agde, l’instabilité des prix pour le mois de avril 2026 est un peu moins importante que celle observée en avril de 2023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pieuvre de la criée du Grau d'agde, en avril 2026 comparé aux mois de avril de 2023 à 2025, le nombre d’acheteurs est similaire, le nombre de transactions est beaucoup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21496405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588C4700-4FF0-4BA5-9165-1478AE44A8A9}"/>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Port la nouvel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Port la nouvel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Port la nouvel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Port la nouvel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Port la nouvelle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Port la nouvelle est inférieur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16439044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E8D979B-8AAA-4E6C-8CF4-1731976FF700}"/>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8FCDA210-D4EA-4E02-B853-D2C4487FE7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67B0CC43-C3B4-4196-B7D6-4783518FC902}"/>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PN.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PN.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Port la nouvelle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Port la nouvelle, l’instabilité des prix pour le mois de avril 2026 est similaire que celle observée en avril de 2023 à 2025, ce qui signifie que le risque prix des producteurs est inchangé.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Port la nouvelle, en avril 2026 comparé aux mois de avril de 2023 à 2025, le nombre d’acheteurs est beaucoup moins important, le nombre de transactions est beaucoup moins important. De plus, la concurrence a diminué, ce qui signifie que le pouvoir de marché des gros acheteurs a augmenté.</a:t>
            </a:r>
          </a:p>
        </p:txBody>
      </p:sp>
    </p:spTree>
    <p:extLst>
      <p:ext uri="{BB962C8B-B14F-4D97-AF65-F5344CB8AC3E}">
        <p14:creationId xmlns:p14="http://schemas.microsoft.com/office/powerpoint/2010/main" val="37368386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430B50AB-668E-499B-B57F-FF2083E90CA8}"/>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8D4B8269-ED58-4CC4-A623-CFEDAEEA1DC6}"/>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PN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PN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Port la nouvelle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dorade royale de la criée de Port la nouvelle, l’instabilité des prix pour le mois de avril 2026 est un peu moins importante que celle observée en avril de 2023 à 2025, ce qui signifie que le risque prix des producteurs a légèrement diminué.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dorade royale de la criée de Port la nouvelle, en avril 2026 comparé aux mois de avril de 2023 à 2025, le nombre d’acheteurs est beaucoup moins important, le nombre de transactions est moins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pieuvre de la criée de Port la nouvelle, l’instabilité des prix pour le mois de avril 2026 est un peu moins importante que celle observée en avril de 2023 à 2025, ce qui signifie que le risque prix des producteurs a légèrement diminué. Parallèlement, l’instabilité des volumes est beaucoup plus important, ce qui signifie que le risque d’approvisionnement des acheteurs a fortement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pieuvre de la criée de Port la nouvelle, en avril 2026 comparé aux mois de avril de 2023 à 2025, le nombre d’acheteurs est beaucoup moins important, le nombre de transactions est beaucoup moins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merlu de la criée de Port la nouvelle, l’instabilité des prix pour le mois de avril 2026 est beaucoup plus importante que celle observée en avril de 2023 à 2025, ce qui signifie que le risque prix des producteurs a fortement augmenté.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merlu de la criée de Port la nouvelle, en avril 2026 comparé aux mois de avril de 2023 à 2025, le nombre d’acheteurs est beaucoup moins important, le nombre de transactions est beaucoup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143563120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EAC3198B-8C60-41DA-81AE-A530530B4C9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Sèt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Sèt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Sèt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Sèt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Sète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Sète est proche de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4457442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1E0D2A3-AF15-40D3-A582-1CF4BF2100CA}"/>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B640A5C1-E729-42FE-8FCB-3DF918C321C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2501002F-28A2-4F05-9A56-1B25BA63C460}"/>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T.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T.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Sète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Sète, l’instabilité des prix pour le mois de avril 2026 est un peu moins importante que celle observée en avril de 2023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Sète, en avril 2026 comparé aux mois de avril de 2023 à 2025, le nombre d’acheteurs est similaire, le nombre de transactions est un peu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33944088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DCEEB76-408A-4326-80D7-BBD502E998D4}"/>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1C62BA0B-1850-4D3E-94AE-6E71C7315479}"/>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T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T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Sète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de Sète, l’instabilité des prix pour le mois de avril 2026 est moins importante que celle observée en avril de 2023 à 2025, ce qui signifie que le risque prix des producteurs a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de Sète, en avril 2026 comparé aux mois de avril de 2023 à 2025, le nombre d’acheteurs est similaire, le nombre de transactions est plus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la criée de Sète, l’instabilité des prix pour le mois de avril 2026 est similaire que celle observée en avril de 2023 à 2025, ce qui signifie que le risque prix des producteurs est inchangé. Parallèlement, l’instabilité des volumes est un peu plus important, ce qui signifie que le risque d’approvisionnement des acheteurs a légèrement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la criée de Sète, en avril 2026 comparé aux mois de avril de 2023 à 2025, le nombre d’acheteurs est un peu moins important, le nombre de transactions est un peu moins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merlu de la criée de Sète, l’instabilité des prix pour le mois de avril 2026 est similaire que celle observée en avril de 2023 à 2025, ce qui signifie que le risque prix des producteurs est inchangé.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merlu de la criée de Sète, en avril 2026 comparé aux mois de avril de 2023 à 2025, le nombre d’acheteurs est similaire, le nombre de transactions est un peu moins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31709797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EAC3198B-8C60-41DA-81AE-A530530B4C9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Grau du roi.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Grau du roi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Grau du roi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Grau du roi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Grau du roi</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du Grau du roi est proche de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967323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D.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AD.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Audierne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d'Audierne, l’instabilité des prix pour le mois de avril 2026 est un peu plus importante que celle observée en avril de 2023 à 2025, ce qui signifie que le risque prix des producteurs a légèrement augmenté. Parallèlement, l’instabilité des volumes est beaucoup plus important, ce qui signifie que le risque d’approvisionnement des acheteurs a fortement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d'Audierne, en avril 2026 comparé aux mois de avril de 2023 à 2025, le nombre d’acheteurs est beaucoup plus important, le nombre de transactions est un peu moins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381031242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27A5299-570A-4653-803F-11B802603C4C}"/>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8B92F091-3C6A-40C3-871A-BD4A94DE05F3}"/>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9415097-9C05-48D2-82B2-F3CBD50BC37C}"/>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Grau du roi</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du Grau du roi, l’instabilité des prix pour le mois de avril 2026 est similaire que celle observée en avril de 2023 à 2025, ce qui signifie que le risque prix des producteurs est inchangé.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du Grau du roi, en avril 2026 comparé aux mois de avril de 2023 à 2025, le nombre d’acheteurs est similaire, le nombre de transactions est un peu plus important. De plus, la concurrence est inchangé, ce qui signifie que le pouvoir de marché des gros acheteurs est inchangée.</a:t>
            </a:r>
          </a:p>
        </p:txBody>
      </p:sp>
    </p:spTree>
    <p:extLst>
      <p:ext uri="{BB962C8B-B14F-4D97-AF65-F5344CB8AC3E}">
        <p14:creationId xmlns:p14="http://schemas.microsoft.com/office/powerpoint/2010/main" val="10716807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667258B0-4D2C-4CFA-AD89-CFA11E0D9CEE}"/>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F9811E38-4447-42DC-A7AD-80C7F604F3AD}"/>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Grau du roi</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du Grau du roi, l’instabilité des prix pour le mois de avril 2026 est un peu moins importante que celle observée en avril de 2023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du Grau du roi, en avril 2026 comparé aux mois de avril de 2023 à 2025, le nombre d’acheteurs est similaire, le nombre de transactions est un peu plus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merlu de la criée du Grau du roi, l’instabilité des prix pour le mois de avril 2026 est un peu plus importante que celle observée en avril de 2023 à 2025, ce qui signifie que le risque prix des producteurs a légèrement augmenté.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merlu de la criée du Grau du roi, en avril 2026 comparé aux mois de avril de 2023 à 2025, le nombre d’acheteurs est similaire, le nombre de transactions est beaucoup plus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nasse-ceinture de la criée du Grau du roi, l’instabilité des prix pour le mois de avril 2026 est beaucoup moins importante que celle observée en avril de 2023 à 2025, ce qui signifie que le risque prix des producteurs a fortement diminué. Parallèlement, l’instabilité des volumes est plus important, ce qui signifie que le risque d’approvisionnement des acheteurs a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nasse-ceinture de la criée du Grau du roi, en avril 2026 comparé aux mois de avril de 2023 à 2025, le nombre d’acheteurs est beaucoup plus important, le nombre de transactions est un peu plus important. De plus, la concurrence est inchangé, ce qui signifie que le pouvoir de marché des gros acheteurs est inchangée.</a:t>
            </a:r>
          </a:p>
        </p:txBody>
      </p:sp>
    </p:spTree>
    <p:extLst>
      <p:ext uri="{BB962C8B-B14F-4D97-AF65-F5344CB8AC3E}">
        <p14:creationId xmlns:p14="http://schemas.microsoft.com/office/powerpoint/2010/main" val="3330693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D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AD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Audierne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d'Audierne, l’instabilité des prix pour le mois de avril 2026 est beaucoup moins importante que celle observée en avril de 2023 à 2025, ce qui signifie que le risque prix des producteurs a fortement diminué. Parallèlement, l’instabilité des volumes est beaucoup plus important, ce qui signifie que le risque d’approvisionnement des acheteurs a fortement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d'Audierne, en avril 2026 comparé aux mois de avril de 2023 à 2025, le nombre d’acheteurs est un peu moins important, le nombre de transactions est un peu moins important. De plus, la concurrence a légèrement augmenté, ce qui signifie que le pouvoir de marché des gros acheteurs a légèrement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langouste rouge de la criée d'Audierne, l’instabilité des prix pour le mois de avril 2026 est beaucoup moins importante que celle observée en avril de 2023 à 2025, ce qui signifie que le risque prix des producteurs a fortement diminué.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langouste rouge de la criée d'Audierne, en avril 2026 comparé aux mois de avril de 2023 à 2025, le nombre d’acheteurs est beaucoup plus important, le nombre de transactions est beaucoup plus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bar de la criée d'Audierne, l’instabilité des prix pour le mois de avril 2026 est moins importante que celle observée en avril de 2023 à 2025, ce qui signifie que le risque prix des producteurs a diminué. Parallèlement, l’instabilité des volumes est plus important, ce qui signifie que le risque d’approvisionnement des acheteurs a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bar de la criée d'Audierne, en avril 2026 comparé aux mois de avril de 2023 à 2025, le nombre d’acheteurs est beaucoup plus important, le nombre de transactions est plus important. De plus, la concurrence a augmenté, ce qui signifie que le pouvoir de marché des gros acheteurs a diminué.</a:t>
            </a:r>
          </a:p>
        </p:txBody>
      </p:sp>
    </p:spTree>
    <p:extLst>
      <p:ext uri="{BB962C8B-B14F-4D97-AF65-F5344CB8AC3E}">
        <p14:creationId xmlns:p14="http://schemas.microsoft.com/office/powerpoint/2010/main" val="25772469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Concarneau.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Concarneau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Concarneau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Concarneau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Concarneau</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Concarneau est inférieur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693881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C.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CC.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Concarneau</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Concarneau, l’instabilité des prix pour le mois de avril 2026 est beaucoup plus importante que celle observée en avril de 2023 à 2025, ce qui signifie que le risque prix des producteurs a fortement augmenté.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Concarneau, en avril 2026 comparé aux mois de avril de 2023 à 2025, le nombre d’acheteurs est similaire, le nombre de transactions est un peu moins important. De plus, la concurrence a diminué, ce qui signifie que le pouvoir de marché des gros acheteurs a augmenté.</a:t>
            </a:r>
          </a:p>
        </p:txBody>
      </p:sp>
    </p:spTree>
    <p:extLst>
      <p:ext uri="{BB962C8B-B14F-4D97-AF65-F5344CB8AC3E}">
        <p14:creationId xmlns:p14="http://schemas.microsoft.com/office/powerpoint/2010/main" val="810727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C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CC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Concarneau</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langoustine de la criée de Concarneau, l’instabilité des prix pour le mois de avril 2026 est beaucoup moins importante que celle observée en avril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langoustine de la criée de Concarneau, en avril 2026 comparé aux mois de avril de 2023 à 2025, le nombre d’acheteurs est un peu moins important, le nombre de transactions est un peu plus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pieuvre de la criée de Concarneau, l’instabilité des prix pour le mois de avril 2026 est beaucoup moins importante que celle observée en avril de 2023 à 2025, ce qui signifie que le risque prix des producteurs a fortement diminué.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pieuvre de la criée de Concarneau, en avril 2026 comparé aux mois de avril de 2023 à 2025, le nombre d’acheteurs est un peu plus important, le nombre de transactions est similaire.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dorade royale de la criée de Concarneau, l’instabilité des prix pour le mois de avril 2026 est un peu plus importante que celle observée en avril de 2023 à 2025, ce qui signifie que le risque prix des producteurs a légèrement augmenté.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dorade royale de la criée de Concarneau, en avril 2026 comparé aux mois de avril de 2023 à 2025, le nombre d’acheteurs est beaucoup plus important, le nombre de transactions est beaucoup plus important. De plus, la concurrence a diminué, ce qui signifie que le pouvoir de marché des gros acheteurs a augmenté.</a:t>
            </a:r>
          </a:p>
        </p:txBody>
      </p:sp>
    </p:spTree>
    <p:extLst>
      <p:ext uri="{BB962C8B-B14F-4D97-AF65-F5344CB8AC3E}">
        <p14:creationId xmlns:p14="http://schemas.microsoft.com/office/powerpoint/2010/main" val="3496614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Croisic.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Croisic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Croisic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Croisic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Croisic</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du Croisic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020668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R.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CR.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Croisic</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du Croisic, l’instabilité des prix pour le mois de avril 2026 est un peu moins importante que celle observée en avril de 2023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du Croisic, en avril 2026 comparé aux mois de avril de 2023 à 2025, le nombre d’acheteurs est un peu plus important, le nombre de transactions est similaire. De plus, la concurrence a fortement diminué, ce qui signifie que le pouvoir de marché des gros acheteurs a fortement augmenté.</a:t>
            </a:r>
          </a:p>
        </p:txBody>
      </p:sp>
    </p:spTree>
    <p:extLst>
      <p:ext uri="{BB962C8B-B14F-4D97-AF65-F5344CB8AC3E}">
        <p14:creationId xmlns:p14="http://schemas.microsoft.com/office/powerpoint/2010/main" val="1974357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R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CR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Croisic</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langoustine de la criée du Croisic, l’instabilité des prix pour le mois de avril 2026 est un peu moins importante que celle observée en avril de 2023 à 2025, ce qui signifie que le risque prix des producteurs a légèrement diminué.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langoustine de la criée du Croisic, en avril 2026 comparé aux mois de avril de 2023 à 2025, le nombre d’acheteurs est similaire, le nombre de transactions est beaucoup moins important. De plus, la concurrence a légèrement augmenté, ce qui signifie que le pouvoir de marché des gros acheteurs a légèrement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bar de la criée du Croisic, l’instabilité des prix pour le mois de avril 2026 est plus importante que celle observée en avril de 2023 à 2025, ce qui signifie que le risque prix des producteurs a augmenté.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bar de la criée du Croisic, en avril 2026 comparé aux mois de avril de 2023 à 2025, le nombre d’acheteurs est un peu plus important, le nombre de transactions est beaucoup plus important.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crevette grise de la criée du Croisic, l’instabilité des prix pour le mois de avril 2026 est beaucoup moins importante que celle observée en avril de 2023 à 2025, ce qui signifie que le risque prix des producteurs a fortement diminué. Parallèlement, l’instabilité des volumes est beaucoup plus important, ce qui signifie que le risque d’approvisionnement des acheteurs a fortement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crevette grise de la criée du Croisic, en avril 2026 comparé aux mois de avril de 2023 à 2025, le nombre d’acheteurs est un peu plus important, le nombre de transactions est beaucoup plus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1100783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Saint-gilles croix de vi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Saint-gilles croix de vi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Saint-gilles croix de vi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Saint-gilles croix de vi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Saint-gilles croix de vie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Saint-gilles croix de vie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proche de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74005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D46610A7-7C41-4C8F-8F7D-12E9ED124551}"/>
              </a:ext>
            </a:extLst>
          </p:cNvPr>
          <p:cNvSpPr txBox="1"/>
          <p:nvPr/>
        </p:nvSpPr>
        <p:spPr>
          <a:xfrm>
            <a:off x="0" y="0"/>
            <a:ext cx="6858000" cy="400110"/>
          </a:xfrm>
          <a:prstGeom prst="rect">
            <a:avLst/>
          </a:prstGeom>
          <a:solidFill>
            <a:schemeClr val="bg2"/>
          </a:solidFill>
        </p:spPr>
        <p:txBody>
          <a:bodyPr wrap="square" rtlCol="0">
            <a:spAutoFit/>
          </a:bodyPr>
          <a:lstStyle/>
          <a:p>
            <a:pPr algn="ctr"/>
            <a:endParaRPr lang="fr-FR" sz="2000" b="1" dirty="0"/>
          </a:p>
        </p:txBody>
      </p:sp>
      <p:sp>
        <p:nvSpPr>
          <p:cNvPr id="3" name="ZoneTexte 2">
            <a:extLst>
              <a:ext uri="{FF2B5EF4-FFF2-40B4-BE49-F238E27FC236}">
                <a16:creationId xmlns:a16="http://schemas.microsoft.com/office/drawing/2014/main" id="{351E8DBA-BEE1-481B-B9A5-79A99D96995A}"/>
              </a:ext>
            </a:extLst>
          </p:cNvPr>
          <p:cNvSpPr txBox="1"/>
          <p:nvPr/>
        </p:nvSpPr>
        <p:spPr>
          <a:xfrm>
            <a:off x="1473200" y="-30778"/>
            <a:ext cx="3911600" cy="461665"/>
          </a:xfrm>
          <a:prstGeom prst="rect">
            <a:avLst/>
          </a:prstGeom>
          <a:noFill/>
        </p:spPr>
        <p:txBody>
          <a:bodyPr wrap="square" rtlCol="0">
            <a:spAutoFit/>
          </a:bodyPr>
          <a:lstStyle/>
          <a:p>
            <a:pPr algn="ctr"/>
            <a:r>
              <a:rPr lang="fr-FR" sz="2400" dirty="0"/>
              <a:t>Synthèse</a:t>
            </a:r>
          </a:p>
        </p:txBody>
      </p:sp>
      <p:pic>
        <p:nvPicPr>
          <p:cNvPr id="5" name="Image 4">
            <a:extLst>
              <a:ext uri="{FF2B5EF4-FFF2-40B4-BE49-F238E27FC236}">
                <a16:creationId xmlns:a16="http://schemas.microsoft.com/office/drawing/2014/main" id="{B70A5268-40B8-43DA-9E9D-3BD77FF1DD30}"/>
              </a:ext>
            </a:extLst>
          </p:cNvPr>
          <p:cNvPicPr>
            <a:picLocks noChangeAspect="1"/>
          </p:cNvPicPr>
          <p:nvPr/>
        </p:nvPicPr>
        <p:blipFill>
          <a:blip r:embed="rId2"/>
          <a:stretch>
            <a:fillRect/>
          </a:stretch>
        </p:blipFill>
        <p:spPr bwMode="auto">
          <a:xfrm>
            <a:off x="4802658" y="8686283"/>
            <a:ext cx="2055342" cy="1102740"/>
          </a:xfrm>
          <a:prstGeom prst="rect">
            <a:avLst/>
          </a:prstGeom>
        </p:spPr>
      </p:pic>
      <p:sp>
        <p:nvSpPr>
          <p:cNvPr id="6" name="Rectangle 5">
            <a:extLst>
              <a:ext uri="{FF2B5EF4-FFF2-40B4-BE49-F238E27FC236}">
                <a16:creationId xmlns:a16="http://schemas.microsoft.com/office/drawing/2014/main" id="{72ACFF33-A1E9-4553-BC78-69FA09B98D46}"/>
              </a:ext>
            </a:extLst>
          </p:cNvPr>
          <p:cNvSpPr/>
          <p:nvPr/>
        </p:nvSpPr>
        <p:spPr>
          <a:xfrm>
            <a:off x="278409" y="469062"/>
            <a:ext cx="6192000" cy="18158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p>
        </p:txBody>
      </p:sp>
      <p:sp>
        <p:nvSpPr>
          <p:cNvPr id="7" name="ZoneTexte 7">
            <a:extLst>
              <a:ext uri="{FF2B5EF4-FFF2-40B4-BE49-F238E27FC236}">
                <a16:creationId xmlns:a16="http://schemas.microsoft.com/office/drawing/2014/main" id="{D527B190-523F-4C5F-BD9E-E938B55BD2A9}"/>
              </a:ext>
            </a:extLst>
          </p:cNvPr>
          <p:cNvSpPr txBox="1"/>
          <p:nvPr/>
        </p:nvSpPr>
        <p:spPr>
          <a:xfrm>
            <a:off x="333000" y="469062"/>
            <a:ext cx="6192000" cy="206210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600" dirty="0"/>
              <a:t>En plus de la moyenne, l’indice tient compte de deux éléments:</a:t>
            </a:r>
          </a:p>
          <a:p>
            <a:endParaRPr lang="fr-FR" sz="1600" dirty="0"/>
          </a:p>
          <a:p>
            <a:pPr marL="285750" indent="-285750">
              <a:buFontTx/>
              <a:buChar char="-"/>
            </a:pPr>
            <a:r>
              <a:rPr lang="fr-FR" sz="1600" dirty="0"/>
              <a:t>Effet de composition : l’indice tient compte des volumes échangés et de la modification de la composition des espèces vendues dans le temps </a:t>
            </a:r>
          </a:p>
          <a:p>
            <a:pPr marL="285750" indent="-285750">
              <a:buFontTx/>
              <a:buChar char="-"/>
            </a:pPr>
            <a:r>
              <a:rPr lang="fr-FR" sz="1600" dirty="0"/>
              <a:t>Saisonnalité : l’indice doit tenir compte de la forte saisonnalité des produits de la mer</a:t>
            </a:r>
          </a:p>
          <a:p>
            <a:r>
              <a:rPr lang="fr-FR" sz="1600" dirty="0"/>
              <a:t> </a:t>
            </a:r>
          </a:p>
        </p:txBody>
      </p:sp>
      <p:pic>
        <p:nvPicPr>
          <p:cNvPr id="8" name="Picture 7" descr="table_stylized.png"/>
          <p:cNvPicPr>
            <a:picLocks noChangeAspect="1"/>
          </p:cNvPicPr>
          <p:nvPr/>
        </p:nvPicPr>
        <p:blipFill>
          <a:blip r:embed="rId3"/>
          <a:srcRect t="25000" b="25000"/>
          <a:stretch>
            <a:fillRect/>
          </a:stretch>
        </p:blipFill>
        <p:spPr>
          <a:xfrm>
            <a:off x="0" y="3081597"/>
            <a:ext cx="4802400" cy="1461599"/>
          </a:xfrm>
          <a:prstGeom prst="rect">
            <a:avLst/>
          </a:prstGeom>
        </p:spPr>
      </p:pic>
      <p:sp>
        <p:nvSpPr>
          <p:cNvPr id="9" name="TextBox 8"/>
          <p:cNvSpPr txBox="1"/>
          <p:nvPr/>
        </p:nvSpPr>
        <p:spPr>
          <a:xfrm>
            <a:off x="333000" y="2339117"/>
            <a:ext cx="6192000" cy="615553"/>
          </a:xfrm>
          <a:prstGeom prst="rect">
            <a:avLst/>
          </a:prstGeom>
          <a:noFill/>
        </p:spPr>
        <p:txBody>
          <a:bodyPr wrap="square">
            <a:spAutoFit/>
          </a:bodyPr>
          <a:lstStyle/>
          <a:p>
            <a:pPr>
              <a:defRPr sz="1700"/>
            </a:pPr>
            <a:r>
              <a:rPr dirty="0" err="1"/>
              <a:t>Comparaison</a:t>
            </a:r>
            <a:r>
              <a:rPr dirty="0"/>
              <a:t> de </a:t>
            </a:r>
            <a:r>
              <a:rPr dirty="0" err="1"/>
              <a:t>l’indice</a:t>
            </a:r>
            <a:r>
              <a:rPr dirty="0"/>
              <a:t> de </a:t>
            </a:r>
            <a:r>
              <a:rPr dirty="0" err="1"/>
              <a:t>ventes</a:t>
            </a:r>
            <a:r>
              <a:rPr/>
              <a:t> </a:t>
            </a:r>
            <a:r>
              <a:rPr smtClean="0"/>
              <a:t>à </a:t>
            </a:r>
            <a:r>
              <a:rPr dirty="0"/>
              <a:t>la fin du </a:t>
            </a:r>
            <a:r>
              <a:rPr dirty="0" err="1"/>
              <a:t>mois</a:t>
            </a:r>
            <a:r>
              <a:rPr dirty="0"/>
              <a:t> de Avril 2026, par rapport à </a:t>
            </a:r>
            <a:r>
              <a:rPr dirty="0" err="1"/>
              <a:t>celui</a:t>
            </a:r>
            <a:r>
              <a:rPr dirty="0"/>
              <a:t> de la </a:t>
            </a:r>
            <a:r>
              <a:rPr dirty="0" err="1"/>
              <a:t>période</a:t>
            </a:r>
            <a:r>
              <a:rPr dirty="0"/>
              <a:t> de </a:t>
            </a:r>
            <a:r>
              <a:rPr dirty="0" err="1"/>
              <a:t>référence</a:t>
            </a:r>
            <a:r>
              <a:rPr dirty="0"/>
              <a:t> (2023) </a:t>
            </a:r>
            <a:r>
              <a:rPr dirty="0" err="1"/>
              <a:t>selon</a:t>
            </a:r>
            <a:r>
              <a:rPr dirty="0"/>
              <a:t> les </a:t>
            </a:r>
            <a:r>
              <a:rPr dirty="0" err="1"/>
              <a:t>strates</a:t>
            </a:r>
            <a:endParaRPr dirty="0"/>
          </a:p>
        </p:txBody>
      </p:sp>
      <p:pic>
        <p:nvPicPr>
          <p:cNvPr id="10" name="Picture 9" descr="table_stylized.png"/>
          <p:cNvPicPr>
            <a:picLocks noChangeAspect="1"/>
          </p:cNvPicPr>
          <p:nvPr/>
        </p:nvPicPr>
        <p:blipFill>
          <a:blip r:embed="rId4"/>
          <a:stretch>
            <a:fillRect/>
          </a:stretch>
        </p:blipFill>
        <p:spPr>
          <a:xfrm>
            <a:off x="0" y="4401220"/>
            <a:ext cx="4802400" cy="5504780"/>
          </a:xfrm>
          <a:prstGeom prst="rect">
            <a:avLst/>
          </a:prstGeom>
        </p:spPr>
      </p:pic>
    </p:spTree>
    <p:extLst>
      <p:ext uri="{BB962C8B-B14F-4D97-AF65-F5344CB8AC3E}">
        <p14:creationId xmlns:p14="http://schemas.microsoft.com/office/powerpoint/2010/main" val="4200780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L.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L.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Saint-gilles croix de vie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Saint-gilles croix de vie, l’instabilité des prix pour le mois de avril 2026 est un peu moins importante que celle observée en avril de 2023 à 2025, ce qui signifie que le risque prix des producteurs a légèrement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Saint-gilles croix de vie, en avril 2026 comparé aux mois de avril de 2023 à 2025, le nombre d’acheteurs est un peu plus important, le nombre de transactions est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2811042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L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L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Saint-gilles croix de vie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merlu de la criée de Saint-gilles croix de vie, l’instabilité des prix pour le mois de avril 2026 est beaucoup moins importante que celle observée en avril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merlu de la criée de Saint-gilles croix de vie, en avril 2026 comparé aux mois de avril de 2023 à 2025, le nombre d’acheteurs est plus important, le nombre de transactions est plus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de Saint-gilles croix de vie, l’instabilité des prix pour le mois de avril 2026 est beaucoup moins importante que celle observée en avril de 2023 à 2025, ce qui signifie que le risque prix des producteurs a fortement diminué. Parallèlement, l’instabilité des volumes est un peu plus important, ce qui signifie que le risque d’approvisionnement des acheteurs a légèrement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de Saint-gilles croix de vie, en avril 2026 comparé aux mois de avril de 2023 à 2025, le nombre d’acheteurs est un peu plus important, le nombre de transactions est moins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bar de la criée de Saint-gilles croix de vie, l’instabilité des prix pour le mois de avril 2026 est un peu moins importante que celle observée en avril de 2023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bar de la criée de Saint-gilles croix de vie, en avril 2026 comparé aux mois de avril de 2023 à 2025, le nombre d’acheteurs est similaire, le nombre de transactions est beaucoup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39269220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Guilvinec.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Guilvinec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Guilvinec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Guilvinec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Guilvinec</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du Guilvinec est proche de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564188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V.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V.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Guilvinec</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du Guilvinec, l’instabilité des prix pour le mois de avril 2026 est un peu moins importante que celle observée en avril de 2023 à 2025, ce qui signifie que le risque prix des producteurs a légèrement diminué. Parallèlement, l’instabilité des volumes est plus important, ce qui signifie que le risque d’approvisionnement des acheteurs a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du Guilvinec, en avril 2026 comparé aux mois de avril de 2023 à 2025, le nombre d’acheteurs est plus important, le nombre de transactions est un peu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1597568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V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V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Guilvinec</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baudroie de la criée du Guilvinec, l’instabilité des prix pour le mois de avril 2026 est beaucoup moins importante que celle observée en avril de 2023 à 2025, ce qui signifie que le risque prix des producteurs a fortement diminué. Parallèlement, l’instabilité des volumes est beaucoup plus important, ce qui signifie que le risque d’approvisionnement des acheteurs a fortement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baudroie de la criée du Guilvinec, en avril 2026 comparé aux mois de avril de 2023 à 2025, le nombre d’acheteurs est plus important, le nombre de transactions est un peu moins important. De plus, la concurrence a augmenté, ce qui signifie que le pouvoir de marché des gros acheteurs a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langoustine de la criée du Guilvinec, l’instabilité des prix pour le mois de avril 2026 est beaucoup moins importante que celle observée en avril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langoustine de la criée du Guilvinec, en avril 2026 comparé aux mois de avril de 2023 à 2025, le nombre d’acheteurs est plus important, le nombre de transactions est un peu plus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merlu de la criée du Guilvinec, l’instabilité des prix pour le mois de avril 2026 est un peu moins importante que celle observée en avril de 2023 à 2025, ce qui signifie que le risque prix des producteurs a légèrement diminué.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merlu de la criée du Guilvinec, en avril 2026 comparé aux mois de avril de 2023 à 2025, le nombre d’acheteurs est beaucoup plus important,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2776217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Oléro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Oléro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Oléro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Oléro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Oléron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d'Oleron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31147344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I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I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Oléron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d'Oleron, l’instabilité des prix pour le mois de avril 2026 est similaire que celle observée en avril de 2023 à 2025, ce qui signifie que le risque prix des producteurs est inchangé.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d'Oleron, en avril 2026 comparé aux mois de avril de 2023 à 2025, le nombre d’acheteurs est un peu moins important, le nombre de transactions est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3565089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I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I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Oléron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la criée d'Oleron, l’instabilité des prix pour le mois de avril 2026 est beaucoup moins importante que celle observée en avril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la criée d'Oleron, en avril 2026 comparé aux mois de avril de 2023 à 2025, le nombre d’acheteurs est similaire, le nombre de transactions est un peu moins important. De plus, la concurrence a légèrement augmenté, ce qui signifie que le pouvoir de marché des gros acheteurs a légèrement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la criée d'Oleron, l’instabilité des prix pour le mois de avril 2026 est beaucoup moins importante que celle observée en avril de 2023 à 2025, ce qui signifie que le risque prix des producteurs a fortement diminué.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la criée d'Oleron, en avril 2026 comparé aux mois de avril de 2023 à 2025, le nombre d’acheteurs est similaire, le nombre de transactions est plus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seiche de la criée d'Oleron, l’instabilité des prix pour le mois de avril 2026 est beaucoup moins importante que celle observée en avril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seiche de la criée d'Oleron, en avril 2026 comparé aux mois de avril de 2023 à 2025, le nombre d’acheteurs est similaire, le nombre de transactions est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41619030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Loctudy.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Loctudy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Loctudy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Loctudy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Loctudy</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Loctudy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459571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C.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LC.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Loctudy</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Loctudy, l’instabilité des prix pour le mois de avril 2026 est similaire que celle observée en avril de 2023 à 2025, ce qui signifie que le risque prix des producteurs est inchangé. Parallèlement, l’instabilité des volumes est plus important, ce qui signifie que le risque d’approvisionnement des acheteurs a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Loctudy, en avril 2026 comparé aux mois de avril de 2023 à 2025, le nombre d’acheteurs est plus important, le nombre de transactions est beaucoup plus important. De plus, la concurrence est inchangé, ce qui signifie que le pouvoir de marché des gros acheteurs est inchangée.</a:t>
            </a:r>
          </a:p>
        </p:txBody>
      </p:sp>
    </p:spTree>
    <p:extLst>
      <p:ext uri="{BB962C8B-B14F-4D97-AF65-F5344CB8AC3E}">
        <p14:creationId xmlns:p14="http://schemas.microsoft.com/office/powerpoint/2010/main" val="44312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41659"/>
          </a:xfrm>
          <a:prstGeom prst="rect">
            <a:avLst/>
          </a:prstGeom>
          <a:solidFill>
            <a:schemeClr val="tx2">
              <a:lumMod val="20000"/>
              <a:lumOff val="80000"/>
            </a:schemeClr>
          </a:solidFill>
        </p:spPr>
        <p:txBody>
          <a:bodyPr wrap="square" rtlCol="0">
            <a:spAutoFit/>
          </a:bodyPr>
          <a:lstStyle/>
          <a:p>
            <a:pPr algn="ctr"/>
            <a:r>
              <a:rPr lang="fr-FR" sz="2270" dirty="0"/>
              <a:t>Interprétation des indicateurs de marché</a:t>
            </a:r>
          </a:p>
        </p:txBody>
      </p:sp>
      <p:sp>
        <p:nvSpPr>
          <p:cNvPr id="2" name="ZoneTexte 1">
            <a:extLst>
              <a:ext uri="{FF2B5EF4-FFF2-40B4-BE49-F238E27FC236}">
                <a16:creationId xmlns:a16="http://schemas.microsoft.com/office/drawing/2014/main" id="{109CD248-805E-4313-A5BC-A2FF5B1822DE}"/>
              </a:ext>
            </a:extLst>
          </p:cNvPr>
          <p:cNvSpPr txBox="1"/>
          <p:nvPr/>
        </p:nvSpPr>
        <p:spPr>
          <a:xfrm>
            <a:off x="395785" y="955343"/>
            <a:ext cx="2838734" cy="369332"/>
          </a:xfrm>
          <a:prstGeom prst="rect">
            <a:avLst/>
          </a:prstGeom>
          <a:noFill/>
        </p:spPr>
        <p:txBody>
          <a:bodyPr wrap="square" rtlCol="0">
            <a:spAutoFit/>
          </a:bodyPr>
          <a:lstStyle/>
          <a:p>
            <a:r>
              <a:rPr lang="fr-FR" u="sng" dirty="0"/>
              <a:t>Instabilité prix : </a:t>
            </a:r>
          </a:p>
        </p:txBody>
      </p:sp>
      <p:sp>
        <p:nvSpPr>
          <p:cNvPr id="5" name="ZoneTexte 4">
            <a:extLst>
              <a:ext uri="{FF2B5EF4-FFF2-40B4-BE49-F238E27FC236}">
                <a16:creationId xmlns:a16="http://schemas.microsoft.com/office/drawing/2014/main" id="{3AFAF57F-9CD3-4F0C-8E0D-272F0116AA31}"/>
              </a:ext>
            </a:extLst>
          </p:cNvPr>
          <p:cNvSpPr txBox="1"/>
          <p:nvPr/>
        </p:nvSpPr>
        <p:spPr>
          <a:xfrm>
            <a:off x="143302" y="1396331"/>
            <a:ext cx="6571398" cy="2817759"/>
          </a:xfrm>
          <a:prstGeom prst="rect">
            <a:avLst/>
          </a:prstGeom>
          <a:noFill/>
        </p:spPr>
        <p:txBody>
          <a:bodyPr wrap="square" rtlCol="0">
            <a:spAutoFit/>
          </a:bodyPr>
          <a:lstStyle/>
          <a:p>
            <a:pPr algn="just">
              <a:lnSpc>
                <a:spcPct val="107000"/>
              </a:lnSpc>
              <a:spcAft>
                <a:spcPts val="800"/>
              </a:spcAft>
            </a:pPr>
            <a:r>
              <a:rPr lang="fr-FR" sz="1600" b="1" dirty="0">
                <a:effectLst/>
                <a:latin typeface="Calibri" panose="020F0502020204030204" pitchFamily="34" charset="0"/>
                <a:ea typeface="Times New Roman" panose="02020603050405020304" pitchFamily="18" charset="0"/>
                <a:cs typeface="Times New Roman" panose="02020603050405020304" pitchFamily="18" charset="0"/>
              </a:rPr>
              <a:t>Instabilité des prix pour les producteurs =&gt; incertitude supplémentaire</a:t>
            </a:r>
          </a:p>
          <a:p>
            <a:pPr algn="just">
              <a:lnSpc>
                <a:spcPct val="107000"/>
              </a:lnSpc>
              <a:spcAft>
                <a:spcPts val="800"/>
              </a:spcAft>
            </a:pPr>
            <a:endParaRPr lang="fr-FR" sz="18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fr-FR" sz="1600" dirty="0">
                <a:effectLst/>
                <a:latin typeface="Calibri" panose="020F0502020204030204" pitchFamily="34" charset="0"/>
                <a:ea typeface="Times New Roman" panose="02020603050405020304" pitchFamily="18" charset="0"/>
                <a:cs typeface="Times New Roman" panose="02020603050405020304" pitchFamily="18" charset="0"/>
              </a:rPr>
              <a:t>Sur un marché ouvert le lundi et le mardi, le prix moyen est le lundi de 5 € et le mardi de 15 €. La semaine suivante, le prix moyen est de 10 € le lundi et le mardi. La moyenne par semaine est la même (10 €) mais la volatilité est plus importante la première semaine. Dans l’ensemble, cette instabilité peut engendrer une incertitude pour le producteur sur son chiffre d’affaires (qui sera plus faible s’il vend principalement le lundi de la première semaine).</a:t>
            </a:r>
            <a:r>
              <a:rPr lang="fr-FR" sz="1600" strike="sngStrike" dirty="0">
                <a:effectLst/>
                <a:latin typeface="Calibri" panose="020F0502020204030204" pitchFamily="34" charset="0"/>
                <a:ea typeface="Times New Roman" panose="02020603050405020304" pitchFamily="18" charset="0"/>
                <a:cs typeface="Times New Roman" panose="02020603050405020304" pitchFamily="18" charset="0"/>
              </a:rPr>
              <a:t> </a:t>
            </a:r>
            <a:endParaRPr lang="fr-FR"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7" name="ZoneTexte 6">
            <a:extLst>
              <a:ext uri="{FF2B5EF4-FFF2-40B4-BE49-F238E27FC236}">
                <a16:creationId xmlns:a16="http://schemas.microsoft.com/office/drawing/2014/main" id="{8C48888F-AB07-4495-A5B4-DADF8634AEE6}"/>
              </a:ext>
            </a:extLst>
          </p:cNvPr>
          <p:cNvSpPr txBox="1"/>
          <p:nvPr/>
        </p:nvSpPr>
        <p:spPr>
          <a:xfrm>
            <a:off x="269543" y="4192433"/>
            <a:ext cx="2838734" cy="369332"/>
          </a:xfrm>
          <a:prstGeom prst="rect">
            <a:avLst/>
          </a:prstGeom>
          <a:noFill/>
        </p:spPr>
        <p:txBody>
          <a:bodyPr wrap="square" rtlCol="0">
            <a:spAutoFit/>
          </a:bodyPr>
          <a:lstStyle/>
          <a:p>
            <a:r>
              <a:rPr lang="fr-FR" u="sng" dirty="0"/>
              <a:t>Instabilité volume : </a:t>
            </a:r>
          </a:p>
        </p:txBody>
      </p:sp>
      <p:sp>
        <p:nvSpPr>
          <p:cNvPr id="8" name="ZoneTexte 7">
            <a:extLst>
              <a:ext uri="{FF2B5EF4-FFF2-40B4-BE49-F238E27FC236}">
                <a16:creationId xmlns:a16="http://schemas.microsoft.com/office/drawing/2014/main" id="{1B3DD3C2-6BDF-45BE-ACFD-B586B2A3826D}"/>
              </a:ext>
            </a:extLst>
          </p:cNvPr>
          <p:cNvSpPr txBox="1"/>
          <p:nvPr/>
        </p:nvSpPr>
        <p:spPr>
          <a:xfrm>
            <a:off x="143301" y="4589470"/>
            <a:ext cx="6571398" cy="3048335"/>
          </a:xfrm>
          <a:prstGeom prst="rect">
            <a:avLst/>
          </a:prstGeom>
          <a:noFill/>
        </p:spPr>
        <p:txBody>
          <a:bodyPr wrap="square" rtlCol="0">
            <a:spAutoFit/>
          </a:bodyPr>
          <a:lstStyle/>
          <a:p>
            <a:pPr algn="just">
              <a:lnSpc>
                <a:spcPct val="107000"/>
              </a:lnSpc>
              <a:spcAft>
                <a:spcPts val="800"/>
              </a:spcAft>
            </a:pPr>
            <a:r>
              <a:rPr lang="fr-FR" sz="1600" b="1" dirty="0">
                <a:effectLst/>
                <a:latin typeface="Calibri" panose="020F0502020204030204" pitchFamily="34" charset="0"/>
                <a:ea typeface="Times New Roman" panose="02020603050405020304" pitchFamily="18" charset="0"/>
                <a:cs typeface="Times New Roman" panose="02020603050405020304" pitchFamily="18" charset="0"/>
              </a:rPr>
              <a:t>Instabilité des volumes pour les acheteurs =&gt; incertitude supplémentaire</a:t>
            </a:r>
          </a:p>
          <a:p>
            <a:pPr algn="just">
              <a:lnSpc>
                <a:spcPct val="107000"/>
              </a:lnSpc>
              <a:spcAft>
                <a:spcPts val="800"/>
              </a:spcAft>
            </a:pPr>
            <a:endParaRPr lang="fr-FR" sz="16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fr-FR" sz="1600" dirty="0">
                <a:effectLst/>
                <a:latin typeface="Calibri" panose="020F0502020204030204" pitchFamily="34" charset="0"/>
                <a:ea typeface="Times New Roman" panose="02020603050405020304" pitchFamily="18" charset="0"/>
                <a:cs typeface="Times New Roman" panose="02020603050405020304" pitchFamily="18" charset="0"/>
              </a:rPr>
              <a:t>Sur un marché ouvert le lundi et le mardi, la quantité moyenne est le lundi de 5 kg et le mardi de 10 kg. La semaine suivante, la quantité moyenne est de 10 kg le lundi et le mardi. La moyenne par semaine est la même (10 kg) mais la volatilité est plus importante la première semaine. Dans l’ensemble, cette instabilité peut engendrer une incertitude pour l’acheteur sur son volume (qui sera plus faible s’il achète principalement le lundi de la première semaine).</a:t>
            </a:r>
            <a:r>
              <a:rPr lang="fr-FR" sz="1600" strike="sngStrike" dirty="0">
                <a:effectLst/>
                <a:latin typeface="Calibri" panose="020F0502020204030204" pitchFamily="34" charset="0"/>
                <a:ea typeface="Times New Roman" panose="02020603050405020304" pitchFamily="18" charset="0"/>
                <a:cs typeface="Times New Roman" panose="02020603050405020304" pitchFamily="18" charset="0"/>
              </a:rPr>
              <a:t> </a:t>
            </a:r>
            <a:endParaRPr lang="fr-FR" sz="16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fr-FR" dirty="0"/>
          </a:p>
        </p:txBody>
      </p:sp>
      <p:sp>
        <p:nvSpPr>
          <p:cNvPr id="9" name="ZoneTexte 8">
            <a:extLst>
              <a:ext uri="{FF2B5EF4-FFF2-40B4-BE49-F238E27FC236}">
                <a16:creationId xmlns:a16="http://schemas.microsoft.com/office/drawing/2014/main" id="{123110B6-6F5C-4180-8B99-EDE3F31F1E4D}"/>
              </a:ext>
            </a:extLst>
          </p:cNvPr>
          <p:cNvSpPr txBox="1"/>
          <p:nvPr/>
        </p:nvSpPr>
        <p:spPr>
          <a:xfrm>
            <a:off x="395785" y="7704405"/>
            <a:ext cx="2838734" cy="369332"/>
          </a:xfrm>
          <a:prstGeom prst="rect">
            <a:avLst/>
          </a:prstGeom>
          <a:noFill/>
        </p:spPr>
        <p:txBody>
          <a:bodyPr wrap="square" rtlCol="0">
            <a:spAutoFit/>
          </a:bodyPr>
          <a:lstStyle/>
          <a:p>
            <a:r>
              <a:rPr lang="fr-FR" u="sng" dirty="0"/>
              <a:t>Degré de concurrence: </a:t>
            </a:r>
          </a:p>
        </p:txBody>
      </p:sp>
      <p:sp>
        <p:nvSpPr>
          <p:cNvPr id="10" name="ZoneTexte 9">
            <a:extLst>
              <a:ext uri="{FF2B5EF4-FFF2-40B4-BE49-F238E27FC236}">
                <a16:creationId xmlns:a16="http://schemas.microsoft.com/office/drawing/2014/main" id="{9CE7882E-5A63-4F3B-8E29-5CDE0C5DDEE2}"/>
              </a:ext>
            </a:extLst>
          </p:cNvPr>
          <p:cNvSpPr txBox="1"/>
          <p:nvPr/>
        </p:nvSpPr>
        <p:spPr>
          <a:xfrm>
            <a:off x="143301" y="8147451"/>
            <a:ext cx="6571398" cy="1107996"/>
          </a:xfrm>
          <a:prstGeom prst="rect">
            <a:avLst/>
          </a:prstGeom>
          <a:noFill/>
        </p:spPr>
        <p:txBody>
          <a:bodyPr wrap="square" rtlCol="0">
            <a:spAutoFit/>
          </a:bodyPr>
          <a:lstStyle/>
          <a:p>
            <a:r>
              <a:rPr lang="fr-FR" sz="1600" dirty="0">
                <a:effectLst/>
                <a:latin typeface="Calibri" panose="020F0502020204030204" pitchFamily="34" charset="0"/>
                <a:ea typeface="Times New Roman" panose="02020603050405020304" pitchFamily="18" charset="0"/>
                <a:cs typeface="Times New Roman" panose="02020603050405020304" pitchFamily="18" charset="0"/>
              </a:rPr>
              <a:t>Le degré de concurrence permet de savoir si un marché est concentré sur un petit nombre d’acheteurs qui disposent de parts de marché élevées. Plus cet indicateur s’élève, plus le marché est concurrentiel. </a:t>
            </a:r>
          </a:p>
          <a:p>
            <a:endParaRPr lang="fr-FR" dirty="0"/>
          </a:p>
        </p:txBody>
      </p:sp>
    </p:spTree>
    <p:extLst>
      <p:ext uri="{BB962C8B-B14F-4D97-AF65-F5344CB8AC3E}">
        <p14:creationId xmlns:p14="http://schemas.microsoft.com/office/powerpoint/2010/main" val="166695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C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LC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Loctudy</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baudroie de la criée de Loctudy, l’instabilité des prix pour le mois de avril 2026 est beaucoup moins importante que celle observée en avril de 2023 à 2025, ce qui signifie que le risque prix des producteurs a fortement diminué.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baudroie de la criée de Loctudy, en avril 2026 comparé aux mois de avril de 2023 à 2025, le nombre d’acheteurs est similaire, le nombre de transactions est un peu plus important. De plus, la concurrence a augmenté, ce qui signifie que le pouvoir de marché des gros acheteurs a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merlu de la criée de Loctudy, l’instabilité des prix pour le mois de avril 2026 est moins importante que celle observée en avril de 2023 à 2025, ce qui signifie que le risque prix des producteurs a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merlu de la criée de Loctudy, en avril 2026 comparé aux mois de avril de 2023 à 2025, le nombre d’acheteurs est plus important, le nombre de transactions est beaucoup plus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sole de la criée de Loctudy, l’instabilité des prix pour le mois de avril 2026 est moins importante que celle observée en avril de 2023 à 2025, ce qui signifie que le risque prix des producteurs a diminué.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sole de la criée de Loctudy, en avril 2026 comparé aux mois de avril de 2023 à 2025, le nombre d’acheteurs est un peu plus important, le nombre de transactions est similaire.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2357671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Lorient.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Lorient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Lorient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Lorient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Lorient</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Lorient est proche de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681881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L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Lorient</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Lorient, l’instabilité des prix pour le mois de avril 2026 est un peu moins importante que celle observée en avril de 2023 à 2025, ce qui signifie que le risque prix des producteurs a légèrement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Lorient, en avril 2026 comparé aux mois de avril de 2023 à 2025, le nombre d’acheteurs est similaire, le nombre de transactions est un peu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4242203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L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Lorient</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langoustine de la criée de Lorient, l’instabilité des prix pour le mois de avril 2026 est moins importante que celle observée en avril de 2023 à 2025, ce qui signifie que le risque prix des producteurs a diminué. Parallèlement, l’instabilité des volumes est moins important, ce qui signifie que le risque d’approvisionnement des acheteurs a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langoustine de la criée de Lorient, en avril 2026 comparé aux mois de avril de 2023 à 2025, le nombre d’acheteurs est un peu moins important, le nombre de transactions est un peu moins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merlu de la criée de Lorient, l’instabilité des prix pour le mois de avril 2026 est beaucoup moins importante que celle observée en avril de 2023 à 2025, ce qui signifie que le risque prix des producteurs a fortement diminué.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merlu de la criée de Lorient, en avril 2026 comparé aux mois de avril de 2023 à 2025, le nombre d’acheteurs est similaire, le nombre de transactions est similaire. De plus, la concurrence a légèrement augmenté, ce qui signifie que le pouvoir de marché des gros acheteurs a légèrement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lingue franche de la criée de Lorient, l’instabilité des prix pour le mois de avril 2026 est beaucoup moins importante que celle observée en avril de 2023 à 2025, ce qui signifie que le risque prix des producteurs a fortement diminué. Parallèlement, l’instabilité des volumes est similaire, ce qui signifie que le risque d’approvisionnement des acheteurs est inchangé.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lingue franche de la criée de Lorient, en avril 2026 comparé aux mois de avril de 2023 à 2025, le nombre d’acheteurs est beaucoup moins important, le nombre de transactions est beaucoup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2776627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FC9159B5-036F-44DF-8F14-4E0D2FC17E65}"/>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La rochel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La rochel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La rochel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La rochel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La rochelle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La rochelle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7587907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7EEA9DC-2EAE-4AD4-873D-C103CDCB549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B9A7824-D25B-4E5C-A0DB-7FC1DD1ABF9E}"/>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343346F7-15CA-41FC-8457-C5145154F0C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R.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LR.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La rochelle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La rochelle, l’instabilité des prix pour le mois de avril 2026 est un peu moins importante que celle observée en avril de 2023 à 2025, ce qui signifie que le risque prix des producteurs a légèrement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La rochelle, en avril 2026 comparé aux mois de avril de 2023 à 2025, le nombre d’acheteurs est plus important, le nombre de transactions est similaire. De plus, la concurrence a diminué, ce qui signifie que le pouvoir de marché des gros acheteurs a augmenté.</a:t>
            </a:r>
          </a:p>
        </p:txBody>
      </p:sp>
    </p:spTree>
    <p:extLst>
      <p:ext uri="{BB962C8B-B14F-4D97-AF65-F5344CB8AC3E}">
        <p14:creationId xmlns:p14="http://schemas.microsoft.com/office/powerpoint/2010/main" val="2483354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7EEA9DC-2EAE-4AD4-873D-C103CDCB549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06025E08-3DAB-40CA-8472-B278128E52C7}"/>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FE807D5-250F-4BC7-BC07-6B86B7F59D3E}"/>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R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LR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La rochelle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seiche de la criée de La rochelle, l’instabilité des prix pour le mois de avril 2026 est moins importante que celle observée en avril de 2023 à 2025, ce qui signifie que le risque prix des producteurs a diminué. Parallèlement, l’instabilité des volumes est plus important, ce qui signifie que le risque d’approvisionnement des acheteurs a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seiche de la criée de La rochelle, en avril 2026 comparé aux mois de avril de 2023 à 2025, le nombre d’acheteurs est beaucoup plus important, le nombre de transactions est un peu plus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merlu de la criée de La rochelle, l’instabilité des prix pour le mois de avril 2026 est un peu moins importante que celle observée en avril de 2023 à 2025, ce qui signifie que le risque prix des producteurs a légèrement diminué.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merlu de la criée de La rochelle, en avril 2026 comparé aux mois de avril de 2023 à 2025, le nombre d’acheteurs est plus important, le nombre de transactions est moins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baudroie de la criée de La rochelle, l’instabilité des prix pour le mois de avril 2026 est plus importante que celle observée en avril de 2023 à 2025, ce qui signifie que le risque prix des producteurs a augmenté.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baudroie de la criée de La rochelle, en avril 2026 comparé aux mois de avril de 2023 à 2025, le nombre d’acheteurs est beaucoup plus important, le nombre de transactions est beaucoup plus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4184192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Les sables d'Olonn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Les sables d'Olonn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Les sables d'Olonn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Les sables d'Olonn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Les sables d'Olonne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des sables d olonne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224815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S.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LS.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Les sables d'Olonne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des sables d olonne, l’instabilité des prix pour le mois de avril 2026 est un peu moins importante que celle observée en avril de 2023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des sables d olonne, en avril 2026 comparé aux mois de avril de 2023 à 2025, le nombre d’acheteurs est un peu plus important, le nombre de transactions est un peu plus important. De plus, la concurrence a diminué, ce qui signifie que le pouvoir de marché des gros acheteurs a augmenté.</a:t>
            </a:r>
          </a:p>
        </p:txBody>
      </p:sp>
    </p:spTree>
    <p:extLst>
      <p:ext uri="{BB962C8B-B14F-4D97-AF65-F5344CB8AC3E}">
        <p14:creationId xmlns:p14="http://schemas.microsoft.com/office/powerpoint/2010/main" val="37901916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LS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LS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Les sables d'Olonne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la criée des sables d olonne, l’instabilité des prix pour le mois de avril 2026 est moins importante que celle observée en avril de 2023 à 2025, ce qui signifie que le risque prix des producteurs a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la criée des sables d olonne, en avril 2026 comparé aux mois de avril de 2023 à 2025, le nombre d’acheteurs est similaire, le nombre de transactions est un peu plus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merlu de la criée des sables d olonne, l’instabilité des prix pour le mois de avril 2026 est beaucoup moins importante que celle observée en avril de 2023 à 2025, ce qui signifie que le risque prix des producteurs a fortement diminué. Parallèlement, l’instabilité des volumes est plus important, ce qui signifie que le risque d’approvisionnement des acheteurs a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merlu de la criée des sables d olonne, en avril 2026 comparé aux mois de avril de 2023 à 2025, le nombre d’acheteurs est similaire, le nombre de transactions est moins important.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bar de la criée des sables d olonne, l’instabilité des prix pour le mois de avril 2026 est un peu moins importante que celle observée en avril de 2023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bar de la criée des sables d olonne, en avril 2026 comparé aux mois de avril de 2023 à 2025, le nombre d’acheteurs est similaire, le nombre de transactions est beaucoup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3085414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Golfe de Gascogn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Golfe de Gascogn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Golfe de Gascogn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Golfe de Gascogn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Golfe de Gascogne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l’ensemble des criées du Golfe de Gascogne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proche de celui de la moyenne nationale.</a:t>
            </a:r>
          </a:p>
        </p:txBody>
      </p:sp>
    </p:spTree>
    <p:extLst>
      <p:ext uri="{BB962C8B-B14F-4D97-AF65-F5344CB8AC3E}">
        <p14:creationId xmlns:p14="http://schemas.microsoft.com/office/powerpoint/2010/main" val="1740093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A8953C20-112F-4070-B154-E5F22191C8CA}"/>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E48E7E96-5CE3-4465-AE35-E69EFD0972B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Noirmoutier.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Noirmoutier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Noirmoutier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Noirmoutier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Noirmoutier</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Noirmoutier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939808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28A6EF7-A32F-412A-AA0F-5963EABDAC14}"/>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E3D26DE6-AFAB-4B9B-8F7C-1DAA3A78D0A2}"/>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CE91216-FDDD-4721-885A-55C1260FE1BF}"/>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N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N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Noirmoutier</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Noirmoutier, l’instabilité des prix pour le mois de avril 2026 est un peu moins importante que celle observée en avril de 2023 à 2025, ce qui signifie que le risque prix des producteurs a légèrement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Noirmoutier, en avril 2026 comparé aux mois de avril de 2023 à 2025, le nombre d’acheteurs est similaire, le nombre de transactions est similaire. De plus, la concurrence a augmenté, ce qui signifie que le pouvoir de marché des gros acheteurs a diminué.</a:t>
            </a:r>
          </a:p>
        </p:txBody>
      </p:sp>
    </p:spTree>
    <p:extLst>
      <p:ext uri="{BB962C8B-B14F-4D97-AF65-F5344CB8AC3E}">
        <p14:creationId xmlns:p14="http://schemas.microsoft.com/office/powerpoint/2010/main" val="18532869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28A6EF7-A32F-412A-AA0F-5963EABDAC14}"/>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D751498F-43FE-4C29-A5CC-F51EA7358E31}"/>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D94D7BFD-1B8B-477E-9612-3385967ADFC8}"/>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N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N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Noirmoutier</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la criée de Noirmoutier, l’instabilité des prix pour le mois de avril 2026 est moins importante que celle observée en avril de 2023 à 2025, ce qui signifie que le risque prix des producteurs a diminué. Parallèlement, l’instabilité des volumes est beaucoup plus important, ce qui signifie que le risque d’approvisionnement des acheteurs a fortement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la criée de Noirmoutier, en avril 2026 comparé aux mois de avril de 2023 à 2025, le nombre d’acheteurs est similaire, le nombre de transactions est similaire.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bar de la criée de Noirmoutier, l’instabilité des prix pour le mois de avril 2026 est similaire que celle observée en avril de 2023 à 2025, ce qui signifie que le risque prix des producteurs est inchangé.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bar de la criée de Noirmoutier, en avril 2026 comparé aux mois de avril de 2023 à 2025, le nombre d’acheteurs est plus important, le nombre de transactions est beaucoup plus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maigre commun de la criée de Noirmoutier, l’instabilité des prix pour le mois de avril 2026 est un peu moins importante que celle observée en avril de 2023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maigre commun de la criée de Noirmoutier, en avril 2026 comparé aux mois de avril de 2023 à 2025, le nombre d’acheteurs est beaucoup plus important,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35111223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FBA57063-CA25-467E-A8CE-234DF099922D}"/>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BB9E75FF-75A5-4481-8ED0-4882FAAA56D5}"/>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Quibero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Quibero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Quibero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Quibero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Quiberon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Quiberon est proche de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ceux de la période de référence et de la moyenne nationale.</a:t>
            </a:r>
          </a:p>
        </p:txBody>
      </p:sp>
    </p:spTree>
    <p:extLst>
      <p:ext uri="{BB962C8B-B14F-4D97-AF65-F5344CB8AC3E}">
        <p14:creationId xmlns:p14="http://schemas.microsoft.com/office/powerpoint/2010/main" val="40970744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4409010-3853-4649-84CC-8F500BEE130C}"/>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4D3BCDF-BB7A-4E05-B103-2328827B68A2}"/>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QB.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QB.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Quiberon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Quiberon, l’instabilité des prix pour le mois de avril 2026 est un peu moins importante que celle observée en avril de 2023 à 2025, ce qui signifie que le risque prix des producteurs a légèrement diminué.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Quiberon, en avril 2026 comparé aux mois de avril de 2023 à 2025, le nombre d’acheteurs est un peu moins important, le nombre de transactions est un peu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4415598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91A6789-1C0D-44E1-9859-B354AC8E2E04}"/>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C28A219-B6E4-4F61-A92B-ABC5898145B5}"/>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QB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QB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Quiberon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la criée de Quiberon, l’instabilité des prix pour le mois de avril 2026 est moins importante que celle observée en avril de 2023 à 2025, ce qui signifie que le risque prix des producteurs a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la criée de Quiberon, en avril 2026 comparé aux mois de avril de 2023 à 2025, le nombre d’acheteurs est un peu plus important, le nombre de transactions est un peu plus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bar de la criée de Quiberon, l’instabilité des prix pour le mois de avril 2026 est un peu moins importante que celle observée en avril de 2023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bar de la criée de Quiberon, en avril 2026 comparé aux mois de avril de 2023 à 2025, le nombre d’acheteurs est similaire, le nombre de transactions est un peu moins important. De plus, la concurrence a augmenté, ce qui signifie que le pouvoir de marché des gros acheteurs a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dorade grise de la criée de Quiberon, l’instabilité des prix pour le mois de avril 2026 est un peu moins importante que celle observée en avril de 2023 à 2025, ce qui signifie que le risque prix des producteurs a légèrement diminué.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dorade grise de la criée de Quiberon, en avril 2026 comparé aux mois de avril de 2023 à 2025, le nombre d’acheteurs est similaire, le nombre de transactions est beaucoup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40676513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360E9C76-A4DF-412C-B8D3-534D02B4AFCD}"/>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39233A5B-56C5-4602-95C8-039CF98740F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Roya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Roya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Roya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Roya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Royan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Royan est inférieur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523634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DD7FDF8-FC14-4A97-87C9-394D30867700}"/>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A4786720-8EFA-47B3-8F96-6629EA2FBBB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48109D40-0BC6-4A5C-A5B8-05E33E26E888}"/>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RY.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RY.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Royan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Royan, l’instabilité des prix pour le mois de avril 2026 est un peu moins importante que celle observée en avril de 2023 à 2025, ce qui signifie que le risque prix des producteurs a légèrement diminué.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Royan, en avril 2026 comparé aux mois de avril de 2023 à 2025, le nombre d’acheteurs est un peu moins important, le nombre de transactions est beaucoup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17906721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BC90B2EC-C592-42D0-A592-295F83809E85}"/>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72855439-77C7-4C14-AD00-3132B157EC80}"/>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RY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RY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Royan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maigre commun de la criée de Royan, l’instabilité des prix pour le mois de avril 2026 est beaucoup plus importante que celle observée en avril de 2023 à 2025, ce qui signifie que le risque prix des producteurs a fortement augmenté.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maigre commun de la criée de Royan, en avril 2026 comparé aux mois de avril de 2023 à 2025, le nombre d’acheteurs est similaire, le nombre de transactions est beaucoup plus important. De plus, la concurrence a augmenté, ce qui signifie que le pouvoir de marché des gros acheteurs a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bar de la criée de Royan, l’instabilité des prix pour le mois de avril 2026 est un peu moins importante que celle observée en avril de 2023 à 2025, ce qui signifie que le risque prix des producteurs a légèrement diminué. Parallèlement, l’instabilité des volumes est similaire, ce qui signifie que le risque d’approvisionnement des acheteurs est inchangé.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bar de la criée de Royan, en avril 2026 comparé aux mois de avril de 2023 à 2025, le nombre d’acheteurs est un peu plus important, le nombre de transactions est similaire.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baudroie de la criée de Royan, l’instabilité des prix pour le mois de avril 2026 est un peu plus importante que celle observée en avril de 2023 à 2025, ce qui signifie que le risque prix des producteurs a légèrement augmenté. Parallèlement, l’instabilité des volumes est similaire, ce qui signifie que le risque d’approvisionnement des acheteurs est inchangé.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baudroie de la criée de Royan, en avril 2026 comparé aux mois de avril de 2023 à 2025, le nombre d’acheteurs est un peu plus important, le nombre de transactions est beaucoup plus important. De plus, la concurrence a augmenté, ce qui signifie que le pouvoir de marché des gros acheteurs a diminué.</a:t>
            </a:r>
          </a:p>
        </p:txBody>
      </p:sp>
    </p:spTree>
    <p:extLst>
      <p:ext uri="{BB962C8B-B14F-4D97-AF65-F5344CB8AC3E}">
        <p14:creationId xmlns:p14="http://schemas.microsoft.com/office/powerpoint/2010/main" val="33120762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F7C59D59-F4AE-4053-A471-05E82338229C}"/>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2D92AD62-FB44-4C19-A088-2F6034A0976E}"/>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Saint-gueno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Saint-gueno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Saint-gueno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Saint-gueno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Saint-guenole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Saint-guenole est inférieur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435883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G.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G.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Golfe de Gascogne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l’ensemble des criées du Golfe de Gascogne, l’instabilité des prix pour le mois de avril 2026 est un peu moins importante que celle observée en avril de 2023 à 2025, ce qui signifie que le risque prix des producteurs a légèrement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l’ensemble des criées du Golfe de Gascogne, en avril 2026 comparé aux mois de avril de 2023 à 2025, le nombre d’acheteurs est similaire, le nombre de transactions est similaire. De plus, la concurrence a augmenté, ce qui signifie que le pouvoir de marché des gros acheteurs a diminué.</a:t>
            </a:r>
          </a:p>
        </p:txBody>
      </p:sp>
    </p:spTree>
    <p:extLst>
      <p:ext uri="{BB962C8B-B14F-4D97-AF65-F5344CB8AC3E}">
        <p14:creationId xmlns:p14="http://schemas.microsoft.com/office/powerpoint/2010/main" val="10320066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3E24EC2-B53A-4428-891E-0CC210DE3BFF}"/>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7FAE49AB-CF6B-4AE2-83EE-B48C3108F643}"/>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A7CA2555-A457-41B0-92CE-88CC41321698}"/>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G.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G.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Saint-guenole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Saint-guenole, l’instabilité des prix pour le mois de avril 2026 est plus importante que celle observée en avril de 2023 à 2025, ce qui signifie que le risque prix des producteurs a augmenté.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Saint-guenole, en avril 2026 comparé aux mois de avril de 2023 à 2025, le nombre d’acheteurs est un peu plus important, le nombre de transactions est similaire. De plus, la concurrence a fortement augmenté, ce qui signifie que le pouvoir de marché des gros acheteurs a fortement diminué.</a:t>
            </a:r>
          </a:p>
        </p:txBody>
      </p:sp>
    </p:spTree>
    <p:extLst>
      <p:ext uri="{BB962C8B-B14F-4D97-AF65-F5344CB8AC3E}">
        <p14:creationId xmlns:p14="http://schemas.microsoft.com/office/powerpoint/2010/main" val="14695018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0538BCD6-8135-496B-A2EF-EB15DC6BB8E0}"/>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018BF41-640F-465A-AB6B-637782DCCBD9}"/>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G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G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Saint-guenole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sardine de la criée de Saint-guenole, l’instabilité des prix pour le mois de avril 2026 est beaucoup plus importante que celle observée en avril de 2023 à 2025, ce qui signifie que le risque prix des producteurs a fortement augmenté.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sardine de la criée de Saint-guenole, en avril 2026 comparé aux mois de avril de 2023 à 2025, le nombre d’acheteurs est beaucoup plus important, le nombre de transactions est beaucoup plus important. De plus, la concurrence a augmenté, ce qui signifie que le pouvoir de marché des gros acheteurs a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de Saint-guenole, l’instabilité des prix pour le mois de avril 2026 est un peu moins importante que celle observée en avril de 2023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de Saint-guenole, en avril 2026 comparé aux mois de avril de 2023 à 2025, le nombre d’acheteurs est un peu plus important, le nombre de transactions est un peu plus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bar de la criée de Saint-guenole, l’instabilité des prix pour le mois de avril 2026 est un peu moins importante que celle observée en avril de 2023 à 2025, ce qui signifie que le risque prix des producteurs a légèrement diminué. Parallèlement, l’instabilité des volumes est un peu plus important, ce qui signifie que le risque d’approvisionnement des acheteurs a légèrement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bar de la criée de Saint-guenole, en avril 2026 comparé aux mois de avril de 2023 à 2025, le nombre d’acheteurs est plus important,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50491284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226454A7-0139-4A87-8379-85887DE18AA9}"/>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A5437FEC-62EE-458B-9B19-4CC3A5B874CB}"/>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Saint-jean de luz.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Saint-jean de luz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Saint-jean de luz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Saint-jean de luz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Saint-jean de luz</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Saint-jean de luz Cibou est proche de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14364713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595AE5C-B0DF-45CF-89F5-1DBAF62F216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2BC51F80-5575-4D35-AF41-26660A25351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0E7E3DD-9169-42A6-B91D-A81C31BEC9B1}"/>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J.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J.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Saint-jean de luz</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Saint-jean de luz Cibou, l’instabilité des prix pour le mois de avril 2026 est moins importante que celle observée en avril de 2023 à 2025, ce qui signifie que le risque prix des producteurs a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Saint-jean de luz Cibou, en avril 2026 comparé aux mois de avril de 2023 à 2025, le nombre d’acheteurs est similaire, le nombre de transactions est moins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24710665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A7023DA-5392-426B-98ED-8CEF32CCAD30}"/>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FE64C9B8-4943-4C8C-B152-E7DBA98457EE}"/>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J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J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Saint-jean de luz</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merlu de la criée de Saint-jean de luz Cibou, l’instabilité des prix pour le mois de avril 2026 est plus importante que celle observée en avril de 2023 à 2025, ce qui signifie que le risque prix des producteurs a augmenté. Parallèlement, l’instabilité des volumes est plus important, ce qui signifie que le risque d’approvisionnement des acheteurs a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merlu de la criée de Saint-jean de luz Cibou, en avril 2026 comparé aux mois de avril de 2023 à 2025, le nombre d’acheteurs est similaire, le nombre de transactions est moins important.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lingue franche de la criée de Saint-jean de luz Cibou, l’instabilité des prix pour le mois de avril 2026 est moins importante que celle observée en avril de 2023 à 2025, ce qui signifie que le risque prix des producteurs a diminué.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lingue franche de la criée de Saint-jean de luz Cibou, en avril 2026 comparé aux mois de avril de 2023 à 2025, le nombre d’acheteurs est un peu plus important, le nombre de transactions est beaucoup moins important.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baudroie de la criée de Saint-jean de luz Cibou, l’instabilité des prix pour le mois de avril 2026 est un peu plus importante que celle observée en avril de 2023 à 2025, ce qui signifie que le risque prix des producteurs a légèrement augmenté. Parallèlement, l’instabilité des volumes est similaire, ce qui signifie que le risque d’approvisionnement des acheteurs est inchangé.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baudroie de la criée de Saint-jean de luz Cibou, en avril 2026 comparé aux mois de avril de 2023 à 2025, le nombre d’acheteurs est plus important,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42353644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9FF87E6B-A128-4970-A055-C582F7375736}"/>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72C96FF6-27DC-4143-AEB0-AEF430199C38}"/>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La Turbal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La Turbal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La Turbal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La Turbal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La Turballe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La Turballe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ceux de la période de référence et de la moyenne nationale.</a:t>
            </a:r>
          </a:p>
        </p:txBody>
      </p:sp>
    </p:spTree>
    <p:extLst>
      <p:ext uri="{BB962C8B-B14F-4D97-AF65-F5344CB8AC3E}">
        <p14:creationId xmlns:p14="http://schemas.microsoft.com/office/powerpoint/2010/main" val="17538011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AF04225-4409-47E2-919B-B53281069194}"/>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5A6A0B7-BA9E-453B-961C-05FD4483EAC4}"/>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1AD5A46-F25F-4049-B9E0-1AE8F2529A3A}"/>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TB.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TB.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La Turballe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La Turballe, l’instabilité des prix pour le mois de avril 2026 est un peu moins importante que celle observée en avril de 2023 à 2025, ce qui signifie que le risque prix des producteurs a légèrement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La Turballe, en avril 2026 comparé aux mois de avril de 2023 à 2025, le nombre d’acheteurs est un peu plus important, le nombre de transactions est moins important. De plus, la concurrence a diminué, ce qui signifie que le pouvoir de marché des gros acheteurs a augmenté.</a:t>
            </a:r>
          </a:p>
        </p:txBody>
      </p:sp>
    </p:spTree>
    <p:extLst>
      <p:ext uri="{BB962C8B-B14F-4D97-AF65-F5344CB8AC3E}">
        <p14:creationId xmlns:p14="http://schemas.microsoft.com/office/powerpoint/2010/main" val="2234526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4127FCE-2CBD-4612-A868-47E4A145A57E}"/>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2B4E863C-80E3-4EFB-AE5E-A610D52EFEE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2946E06D-DA5C-4A4C-90A9-D7CF2EF0031C}"/>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TB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TB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La Turballe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merlu de la criée de La Turballe, l’instabilité des prix pour le mois de avril 2026 est un peu moins importante que celle observée en avril de 2023 à 2025, ce qui signifie que le risque prix des producteurs a légèrement diminué. Parallèlement, l’instabilité des volumes est beaucoup plus important, ce qui signifie que le risque d’approvisionnement des acheteurs a fortement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merlu de la criée de La Turballe, en avril 2026 comparé aux mois de avril de 2023 à 2025, le nombre d’acheteurs est un peu plus important, le nombre de transactions est beaucoup moins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sole de la criée de La Turballe, l’instabilité des prix pour le mois de avril 2026 est beaucoup moins importante que celle observée en avril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sole de la criée de La Turballe, en avril 2026 comparé aux mois de avril de 2023 à 2025, le nombre d’acheteurs est un peu plus important, le nombre de transactions est plus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baudroie de la criée de La Turballe, l’instabilité des prix pour le mois de avril 2026 est beaucoup moins importante que celle observée en avril de 2023 à 2025, ce qui signifie que le risque prix des producteurs a fortement diminué.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baudroie de la criée de La Turballe, en avril 2026 comparé aux mois de avril de 2023 à 2025, le nombre d’acheteurs est un peu plus important, le nombre de transactions est beaucoup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16129424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Manche mer du nord.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Manche mer du nord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Manche mer du nord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Manche mer du nord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Manche mer du nord</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l’ensemble des criées de la Manche et de la Mer du nord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ceux de la période de référence et de la moyenne nationale.</a:t>
            </a:r>
          </a:p>
        </p:txBody>
      </p:sp>
    </p:spTree>
    <p:extLst>
      <p:ext uri="{BB962C8B-B14F-4D97-AF65-F5344CB8AC3E}">
        <p14:creationId xmlns:p14="http://schemas.microsoft.com/office/powerpoint/2010/main" val="23343576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MMN.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MMN.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Manche mer du nord</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l’ensemble des criées de la Manche et de la Mer du nord, l’instabilité des prix pour le mois de avril 2026 est similaire que celle observée en avril de 2023 à 2025, ce qui signifie que le risque prix des producteurs est inchangé.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l’ensemble des criées de la Manche et de la Mer du nord, en avril 2026 comparé aux mois de avril de 2023 à 2025, le nombre d’acheteurs est similaire, le nombre de transactions est similaire.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1043234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G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G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Golfe de Gascogne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merlu de l’ensemble des criées du Golfe de Gascogne, l’instabilité des prix pour le mois de avril 2026 est un peu moins importante que celle observée en avril de 2023 à 2025, ce qui signifie que le risque prix des producteurs a légèrement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merlu de l’ensemble des criées du Golfe de Gascogne, en avril 2026 comparé aux mois de avril de 2023 à 2025, le nombre d’acheteurs est similaire, le nombre de transactions est similaire.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l’ensemble des criées du Golfe de Gascogne, l’instabilité des prix pour le mois de avril 2026 est moins importante que celle observée en avril de 2023 à 2025, ce qui signifie que le risque prix des producteurs a diminué. Parallèlement, l’instabilité des volumes est similaire, ce qui signifie que le risque d’approvisionnement des acheteurs est inchangé.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l’ensemble des criées du Golfe de Gascogne, en avril 2026 comparé aux mois de avril de 2023 à 2025, le nombre d’acheteurs est un peu plus important, le nombre de transactions est similaire. De plus, la concurrence a légèrement augmenté, ce qui signifie que le pouvoir de marché des gros acheteurs a légèrement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langoustine de l’ensemble des criées du Golfe de Gascogne, l’instabilité des prix pour le mois de avril 2026 est moins importante que celle observée en avril de 2023 à 2025, ce qui signifie que le risque prix des producteurs a diminué.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langoustine de l’ensemble des criées du Golfe de Gascogne, en avril 2026 comparé aux mois de avril de 2023 à 2025, le nombre d’acheteurs est un peu moins important, le nombre de transactions est similaire.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21131727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MMN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MMN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Manche mer du nord</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l’ensemble des criées de la Manche et de la Mer du nord, l’instabilité des prix pour le mois de avril 2026 est beaucoup moins importante que celle observée en avril de 2023 à 2025, ce qui signifie que le risque prix des producteurs a fortement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l’ensemble des criées de la Manche et de la Mer du nord, en avril 2026 comparé aux mois de avril de 2023 à 2025, le nombre d’acheteurs est un peu plus important, le nombre de transactions est plus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pieuvre de l’ensemble des criées de la Manche et de la Mer du nord, l’instabilité des prix pour le mois de avril 2026 est beaucoup moins importante que celle observée en avril de 2023 à 2025, ce qui signifie que le risque prix des producteurs a fortement diminué.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pieuvre de l’ensemble des criées de la Manche et de la Mer du nord, en avril 2026 comparé aux mois de avril de 2023 à 2025, le nombre d’acheteurs est beaucoup plus important, le nombre de transactions est beaucoup plus important. De plus, la concurrence a légèrement augmenté, ce qui signifie que le pouvoir de marché des gros acheteurs a légèrement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buccin de l’ensemble des criées de la Manche et de la Mer du nord, l’instabilité des prix pour le mois de avril 2026 est beaucoup moins importante que celle observée en avril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buccin de l’ensemble des criées de la Manche et de la Mer du nord, en avril 2026 comparé aux mois de avril de 2023 à 2025, le nombre d’acheteurs est similaire, le nombre de transactions est beaucoup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2773084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94C6C08D-7CD7-4207-9818-0AFF154308F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Boulogne-sur-mer.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Boulogne-sur-mer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Boulogne-sur-mer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Boulogne-sur-mer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Boulogne-sur-mer</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Boulogne-sur-mer est inférieur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0137477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3D19AF6C-CF1E-47F3-86BC-D63030C6C8C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2AD080D4-7A6F-4FED-8268-43B641E1DB5F}"/>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DFF9024D-EBA8-49AA-A6ED-C5C59F593B33}"/>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BL.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BL.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Boulogne-sur-mer</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Boulogne-sur-mer, l’instabilité des prix pour le mois de avril 2026 est un peu plus importante que celle observée en avril de 2023 à 2025, ce qui signifie que le risque prix des producteurs a légèrement augmenté.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Boulogne-sur-mer, en avril 2026 comparé aux mois de avril de 2023 à 2025, le nombre d’acheteurs est similaire, le nombre de transactions est similaire. De plus, la concurrence a augmenté, ce qui signifie que le pouvoir de marché des gros acheteurs a diminué.</a:t>
            </a:r>
          </a:p>
        </p:txBody>
      </p:sp>
    </p:spTree>
    <p:extLst>
      <p:ext uri="{BB962C8B-B14F-4D97-AF65-F5344CB8AC3E}">
        <p14:creationId xmlns:p14="http://schemas.microsoft.com/office/powerpoint/2010/main" val="41746997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73548BA9-A4B2-4728-9D35-8860C5BF9E74}"/>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81ACEE93-51BB-49A1-BBC2-30C896986668}"/>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BL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BL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Boulogne-sur-mer</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Boulogne-sur-mer, l’instabilité des prix pour le mois de avril 2026 est beaucoup moins importante que celle observée en avril de 2023 à 2025, ce qui signifie que le risque prix des producteurs a fortement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Boulogne-sur-mer, en avril 2026 comparé aux mois de avril de 2023 à 2025, le nombre d’acheteurs est un peu plus important, le nombre de transactions est plus important.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maquereau de la criée de Boulogne-sur-mer, l’instabilité des prix pour le mois de avril 2026 est beaucoup moins importante que celle observée en avril de 2023 à 2025, ce qui signifie que le risque prix des producteurs a fortement diminué.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maquereau de la criée de Boulogne-sur-mer, en avril 2026 comparé aux mois de avril de 2023 à 2025, le nombre d’acheteurs est un peu moins important, le nombre de transactions est un peu moins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rouget de roche de la criée de Boulogne-sur-mer, l’instabilité des prix pour le mois de avril 2026 est moins importante que celle observée en avril de 2023 à 2025, ce qui signifie que le risque prix des producteurs a diminué.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rouget de roche de la criée de Boulogne-sur-mer, en avril 2026 comparé aux mois de avril de 2023 à 2025, le nombre d’acheteurs est un peu plus important, le nombre de transactions est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31639720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F0015DBB-87EE-4A3C-8B30-C1D5A1A5BECA}"/>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Brest.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Brest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Brest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Brest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Brest</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Brest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7033332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7236871-B828-4D4E-829F-DEEBD680C4D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039B50DB-997E-48E7-AA94-4B6017EE694C}"/>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AA7622C6-F9C8-4108-91CD-8ADCB3895EB6}"/>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BT.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BT.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Brest</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Brest, l’instabilité des prix pour le mois de avril 2026 est un peu moins importante que celle observée en avril de 2023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Brest, en avril 2026 comparé aux mois de avril de 2023 à 2025, le nombre d’acheteurs est plus important, le nombre de transactions est plus important. De plus, la concurrence a augmenté, ce qui signifie que le pouvoir de marché des gros acheteurs a diminué.</a:t>
            </a:r>
          </a:p>
        </p:txBody>
      </p:sp>
    </p:spTree>
    <p:extLst>
      <p:ext uri="{BB962C8B-B14F-4D97-AF65-F5344CB8AC3E}">
        <p14:creationId xmlns:p14="http://schemas.microsoft.com/office/powerpoint/2010/main" val="40517483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E818DA38-D410-484D-9C32-0BB902F0D417}"/>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63473F52-BD8D-4CED-B674-4E25CA43DAD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BT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BT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Brest</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de Brest, l’instabilité des prix pour le mois de avril 2026 est beaucoup moins importante que celle observée en avril de 2023 à 2025, ce qui signifie que le risque prix des producteurs a fortement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de Brest, en avril 2026 comparé aux mois de avril de 2023 à 2025, le nombre d’acheteurs est similaire, le nombre de transactions est beaucoup plus important. De plus, la concurrence a légèrement augmenté, ce qui signifie que le pouvoir de marché des gros acheteurs a légèrement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la criée de Brest, l’instabilité des prix pour le mois de avril 2026 est moins importante que celle observée en avril de 2023 à 2025, ce qui signifie que le risque prix des producteurs a diminué.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la criée de Brest, en avril 2026 comparé aux mois de avril de 2023 à 2025, le nombre d’acheteurs est un peu plus important, le nombre de transactions est beaucoup plus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langouste rouge de la criée de Brest, l’instabilité des prix pour le mois de avril 2026 est similaire que celle observée en avril de 2023 à 2025, ce qui signifie que le risque prix des producteurs est inchangé.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langouste rouge de la criée de Brest, en avril 2026 comparé aux mois de avril de 2023 à 2025, le nombre d’acheteurs est beaucoup plus important, le nombre de transactions est beaucoup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10492096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5B6F9588-D897-4C3A-9509-F3C97D4B8DAB}"/>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Cherbourg.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Cherbourg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Cherbourg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Cherbourg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Cherbourg</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Cherbourg est inférieur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6920433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5B5FA2F-E827-4402-A6EC-6678A2A1E57D}"/>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B1BF8C4-CD4A-44B1-A4AD-C4C74158F57A}"/>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CDDD6685-8972-4256-9354-B01F3B13AB7E}"/>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H.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CH.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Cherbourg</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Cherbourg, l’instabilité des prix pour le mois de avril 2026 est un peu moins importante que celle observée en avril de 2023 à 2025, ce qui signifie que le risque prix des producteurs a légèrement diminué.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Cherbourg, en avril 2026 comparé aux mois de avril de 2023 à 2025, le nombre d’acheteurs est un peu moins important, le nombre de transactions est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160399742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B9737C01-F59D-48BD-AF4A-84D41F04B128}"/>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B7076429-95B6-49D9-BA01-38B98B51FBE1}"/>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CH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CH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Cherbourg</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la criée de Cherbourg, l’instabilité des prix pour le mois de avril 2026 est beaucoup moins importante que celle observée en avril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la criée de Cherbourg, en avril 2026 comparé aux mois de avril de 2023 à 2025, le nombre d’acheteurs est beaucoup plus important, le nombre de transactions est beaucoup plus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coquille st-jacques de la criée de Cherbourg, l’instabilité des prix pour le mois de avril 2026 est similaire que celle observée en avril de 2023 à 2025, ce qui signifie que le risque prix des producteurs est inchangé. Parallèlement, l’instabilité des volumes est plus important, ce qui signifie que le risque d’approvisionnement des acheteurs a augmenté.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coquille st-jacques de la criée de Cherbourg, en avril 2026 comparé aux mois de avril de 2023 à 2025, le nombre d’acheteurs est moins important, le nombre de transactions est beaucoup moins important. De plus, la concurrence a légèrement augmenté, ce qui signifie que le pouvoir de marché des gros acheteurs a légèrement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seiche de la criée de Cherbourg, l’instabilité des prix pour le mois de avril 2026 est moins importante que celle observée en avril de 2023 à 2025, ce qui signifie que le risque prix des producteurs a diminué.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seiche de la criée de Cherbourg, en avril 2026 comparé aux mois de avril de 2023 à 2025, le nombre d’acheteurs est similaire, le nombre de transactions est similaire.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1379164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E6F1EE9-3921-49B2-BCC9-C859EB64BD9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Arcacho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Arcacho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Arcacho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Arcacho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Arcachon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d'Arcachon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3153885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Diepp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Diepp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Diepp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Diepp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Dieppe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Dieppe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proche de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69708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DP.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DP.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Dieppe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Dieppe, l’instabilité des prix pour le mois de avril 2026 est un peu moins importante que celle observée en avril de 2023 à 2025, ce qui signifie que le risque prix des producteurs a légèrement diminué.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Dieppe, en avril 2026 comparé aux mois de avril de 2023 à 2025, le nombre d’acheteurs est similaire, le nombre de transactions est un peu plus important. De plus, la concurrence a augmenté, ce qui signifie que le pouvoir de marché des gros acheteurs a diminué.</a:t>
            </a:r>
          </a:p>
        </p:txBody>
      </p:sp>
    </p:spTree>
    <p:extLst>
      <p:ext uri="{BB962C8B-B14F-4D97-AF65-F5344CB8AC3E}">
        <p14:creationId xmlns:p14="http://schemas.microsoft.com/office/powerpoint/2010/main" val="13253125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DP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DP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Dieppe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Dieppe, l’instabilité des prix pour le mois de avril 2026 est un peu moins importante que celle observée en avril de 2023 à 2025, ce qui signifie que le risque prix des producteurs a légèrement diminué.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Dieppe, en avril 2026 comparé aux mois de avril de 2023 à 2025, le nombre d’acheteurs est similaire, le nombre de transactions est un peu moins important.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buccin de la criée de Dieppe, l’instabilité des prix pour le mois de avril 2026 est beaucoup moins importante que celle observée en avril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buccin de la criée de Dieppe, en avril 2026 comparé aux mois de avril de 2023 à 2025, le nombre d’acheteurs est un peu plus important, le nombre de transactions est beaucoup plus important.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seiche de la criée de Dieppe, l’instabilité des prix pour le mois de avril 2026 est beaucoup moins importante que celle observée en avril de 2023 à 2025, ce qui signifie que le risque prix des producteurs a fortement diminué. Parallèlement, l’instabilité des volumes est moins important, ce qui signifie que le risque d’approvisionnement des acheteurs a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seiche de la criée de Dieppe, en avril 2026 comparé aux mois de avril de 2023 à 2025, le nombre d’acheteurs est beaucoup moins important, le nombre de transactions est un peu moins important. De plus, la concurrence est inchangé, ce qui signifie que le pouvoir de marché des gros acheteurs est inchangée.</a:t>
            </a:r>
          </a:p>
        </p:txBody>
      </p:sp>
    </p:spTree>
    <p:extLst>
      <p:ext uri="{BB962C8B-B14F-4D97-AF65-F5344CB8AC3E}">
        <p14:creationId xmlns:p14="http://schemas.microsoft.com/office/powerpoint/2010/main" val="6340873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Erquy.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Erquy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Erquy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Erquy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Erquy</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d'Erquy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17505219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EQ.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EQ.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Erquy</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d'Erquy, l’instabilité des prix pour le mois de avril 2026 est un peu moins importante que celle observée en avril de 2023 à 2025, ce qui signifie que le risque prix des producteurs a légèrement diminué.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d'Erquy, en avril 2026 comparé aux mois de avril de 2023 à 2025, le nombre d’acheteurs est un peu moins important, le nombre de transactions est un peu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3415724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EQ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EQ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Erquy</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d'Erquy, l’instabilité des prix pour le mois de avril 2026 est beaucoup moins importante que celle observée en avril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d'Erquy, en avril 2026 comparé aux mois de avril de 2023 à 2025, le nombre d’acheteurs est beaucoup moins important, le nombre de transactions est beaucoup plus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saint-pierre de la criée d'Erquy, l’instabilité des prix pour le mois de avril 2026 est un peu plus importante que celle observée en avril de 2023 à 2025, ce qui signifie que le risque prix des producteurs a légèrement augmenté.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saint-pierre de la criée d'Erquy, en avril 2026 comparé aux mois de avril de 2023 à 2025, le nombre d’acheteurs est un peu plus important, le nombre de transactions est un peu plus important. De plus, la concurrence a diminué, ce qui signifie que le pouvoir de marché des gros acheteurs a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baudroie de la criée d'Erquy, l’instabilité des prix pour le mois de avril 2026 est beaucoup moins importante que celle observée en avril de 2023 à 2025, ce qui signifie que le risque prix des producteurs a fortement diminué. Parallèlement, l’instabilité des volumes est un peu plus important, ce qui signifie que le risque d’approvisionnement des acheteurs a légèrement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baudroie de la criée d'Erquy, en avril 2026 comparé aux mois de avril de 2023 à 2025, le nombre d’acheteurs est similaire, le nombre de transactions est un peu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280978833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Fécamp.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Fécamp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Fécamp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Fécamp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Fécamp</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Fécamp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proche de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14174988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FP.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FP.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Fécamp</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Fécamp, l’instabilité des prix pour le mois de avril 2026 est un peu moins importante que celle observée en avril de 2023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Fécamp, en avril 2026 comparé aux mois de avril de 2023 à 2025, le nombre d’acheteurs est similaire, le nombre de transactions est similaire.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20275193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FP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FP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Fécamp</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le buccin de la criée de Fécamp, l’instabilité des prix pour le mois de avril 2026 est beaucoup moins importante que celle observée en avril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le buccin de la criée de Fécamp, en avril 2026 comparé aux mois de avril de 2023 à 2025, le nombre d’acheteurs est un peu moins important, le nombre de transactions est beaucoup plus important.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coquille st-jacques de la criée de Fécamp, l’instabilité des prix pour le mois de avril 2026 est un peu moins importante que celle observée en avril de 2023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coquille st-jacques de la criée de Fécamp, en avril 2026 comparé aux mois de avril de 2023 à 2025, le nombre d’acheteurs est un peu plus important, le nombre de transactions est beaucoup plus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sole de la criée de Fécamp, l’instabilité des prix pour le mois de avril 2026 est un peu moins importante que celle observée en avril de 2023 à 2025, ce qui signifie que le risque prix des producteurs a légèrement diminué. Parallèlement, l’instabilité des volumes est plus important, ce qui signifie que le risque d’approvisionnement des acheteurs a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sole de la criée de Fécamp, en avril 2026 comparé aux mois de avril de 2023 à 2025, le nombre d’acheteurs est similaire, le nombre de transactions est beaucoup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38962192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Grandcamp.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Grandcamp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Grandcamp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Grandcamp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Grandcamp</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Grandcamp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proche de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571448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B1D2FCF-6CCF-4540-AB28-71FBEF948086}"/>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9910C5E8-5936-4F2B-8797-2F8545D0CA49}"/>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C.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AC.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Arcachon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d'Arcachon, l’instabilité des prix pour le mois de avril 2026 est un peu moins importante que celle observée en avril de 2023 à 2025, ce qui signifie que le risque prix des producteurs a légèrement diminué.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d'Arcachon, en avril 2026 comparé aux mois de avril de 2023 à 2025, le nombre d’acheteurs est beaucoup plus important, le nombre de transactions est beaucoup plus important. De plus, la concurrence est inchangé, ce qui signifie que le pouvoir de marché des gros acheteurs est inchangée.</a:t>
            </a:r>
          </a:p>
        </p:txBody>
      </p:sp>
    </p:spTree>
    <p:extLst>
      <p:ext uri="{BB962C8B-B14F-4D97-AF65-F5344CB8AC3E}">
        <p14:creationId xmlns:p14="http://schemas.microsoft.com/office/powerpoint/2010/main" val="100931079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D.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D.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Grandcamp</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Grandcamp, l’instabilité des prix pour le mois de avril 2026 est beaucoup moins importante que celle observée en avril de 2023 à 2025, ce qui signifie que le risque prix des producteurs a fortement diminué.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Grandcamp, en avril 2026 comparé aux mois de avril de 2023 à 2025, le nombre d’acheteurs est moins important, le nombre de transactions est beaucoup moins important. De plus, la concurrence a diminué, ce qui signifie que le pouvoir de marché des gros acheteurs a augmenté.</a:t>
            </a:r>
          </a:p>
        </p:txBody>
      </p:sp>
    </p:spTree>
    <p:extLst>
      <p:ext uri="{BB962C8B-B14F-4D97-AF65-F5344CB8AC3E}">
        <p14:creationId xmlns:p14="http://schemas.microsoft.com/office/powerpoint/2010/main" val="28314081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D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D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Grandcamp</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Grandcamp, l’instabilité des prix pour le mois de avril 2026 est beaucoup moins importante que celle observée en avril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Grandcamp, en avril 2026 comparé aux mois de avril de 2023 à 2025, le nombre d’acheteurs est beaucoup moins important, le nombre de transactions est beaucoup moins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maquereau de la criée de Grandcamp, l’instabilité des prix pour le mois de avril 2026 est moins importante que celle observée en avril de 2023 à 2025, ce qui signifie que le risque prix des producteurs a diminué. Parallèlement, l’instabilité des volumes est similaire, ce qui signifie que le risque d’approvisionnement des acheteurs est inchangé.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maquereau de la criée de Grandcamp, en avril 2026 comparé aux mois de avril de 2023 à 2025, le nombre d’acheteurs est beaucoup plus important, le nombre de transactions est beaucoup plus important. De plus, la concurrence a fortement diminué, ce qui signifie que le pouvoir de marché des gros acheteurs a fortement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seiche de la criée de Grandcamp, l’instabilité des prix pour le mois de avril 2026 est beaucoup moins importante que celle observée en avril de 2023 à 2025, ce qui signifie que le risque prix des producteurs a fortement diminué. Parallèlement, l’instabilité des volumes est similaire, ce qui signifie que le risque d’approvisionnement des acheteurs est inchangé.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seiche de la criée de Grandcamp, en avril 2026 comparé aux mois de avril de 2023 à 2025, le nombre d’acheteurs est un peu moins important, le nombre de transactions est beaucoup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2961936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Granvill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Granvill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Granvill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Granvill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Granville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Granville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inférieur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7818148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R.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GR.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Granville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Granville, l’instabilité des prix pour le mois de avril 2026 est un peu moins importante que celle observée en avril de 2023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Granville, en avril 2026 comparé aux mois de avril de 2023 à 2025, le nombre d’acheteurs est un peu moins important, le nombre de transactions est plus important. De plus, la concurrence est inchangé, ce qui signifie que le pouvoir de marché des gros acheteurs est inchangée.</a:t>
            </a:r>
          </a:p>
        </p:txBody>
      </p:sp>
    </p:spTree>
    <p:extLst>
      <p:ext uri="{BB962C8B-B14F-4D97-AF65-F5344CB8AC3E}">
        <p14:creationId xmlns:p14="http://schemas.microsoft.com/office/powerpoint/2010/main" val="30579916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GR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GR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Granville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Granville, l’instabilité des prix pour le mois de avril 2026 est beaucoup moins importante que celle observée en avril de 2023 à 2025, ce qui signifie que le risque prix des producteurs a fortement diminué. Parallèlement, l’instabilité des volumes est beaucoup plus important, ce qui signifie que le risque d’approvisionnement des acheteurs a fortement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Granville, en avril 2026 comparé aux mois de avril de 2023 à 2025, le nombre d’acheteurs est un peu moins important, le nombre de transactions est beaucoup plus important. De plus, la concurrence est inchangé, ce qui signifie que le pouvoir de marché des gros acheteurs est inchangée.</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buccin de la criée de Granville, l’instabilité des prix pour le mois de avril 2026 est beaucoup moins importante que celle observée en avril de 2023 à 2025, ce qui signifie que le risque prix des producteurs a fortement diminué. Parallèlement, l’instabilité des volumes est un peu moins important, ce qui signifie que le risque d’approvisionnement des acheteurs a légèrement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buccin de la criée de Granville, en avril 2026 comparé aux mois de avril de 2023 à 2025, le nombre d’acheteurs est similaire, le nombre de transactions est plus important.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seiche de la criée de Granville, l’instabilité des prix pour le mois de avril 2026 est similaire que celle observée en avril de 2023 à 2025, ce qui signifie que le risque prix des producteurs est inchangé. Parallèlement, l’instabilité des volumes est un peu moins important, ce qui signifie que le risque d’approvisionnement des acheteurs a légèrement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seiche de la criée de Granville, en avril 2026 comparé aux mois de avril de 2023 à 2025, le nombre d’acheteurs est similaire, le nombre de transactions est beaucoup plus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2863543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Roscoff.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Roscoff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Roscoff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Roscoff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Roscoff</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Roscoff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proche de celui de la moyenne nationale.</a:t>
            </a:r>
          </a:p>
        </p:txBody>
      </p:sp>
    </p:spTree>
    <p:extLst>
      <p:ext uri="{BB962C8B-B14F-4D97-AF65-F5344CB8AC3E}">
        <p14:creationId xmlns:p14="http://schemas.microsoft.com/office/powerpoint/2010/main" val="11141944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RO.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RO.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Roscoff</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Roscoff, l’instabilité des prix pour le mois de avril 2026 est moins importante que celle observée en avril de 2023 à 2025, ce qui signifie que le risque prix des producteurs a diminué.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Roscoff, en avril 2026 comparé aux mois de avril de 2023 à 2025, le nombre d’acheteurs est similaire, le nombre de transactions est plus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18291213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RO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RO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Roscoff</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baudroie de la criée de Roscoff, l’instabilité des prix pour le mois de avril 2026 est moins importante que celle observée en avril de 2023 à 2025, ce qui signifie que le risque prix des producteurs a diminué. Parallèlement, l’instabilité des volumes est un peu plus important, ce qui signifie que le risque d’approvisionnement des acheteurs a légèrement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baudroie de la criée de Roscoff, en avril 2026 comparé aux mois de avril de 2023 à 2025, le nombre d’acheteurs est similaire, le nombre de transactions est un peu plus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pieuvre de la criée de Roscoff, l’instabilité des prix pour le mois de avril 2026 est beaucoup moins importante que celle observée en avril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pieuvre de la criée de Roscoff, en avril 2026 comparé aux mois de avril de 2023 à 2025, le nombre d’acheteurs est moins important, le nombre de transactions est beaucoup plus important. De plus, la concurrence est inchangé, ce qui signifie que le pouvoir de marché des gros acheteurs est inchangée.</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barbue de la criée de Roscoff, l’instabilité des prix pour le mois de avril 2026 est moins importante que celle observée en avril de 2023 à 2025, ce qui signifie que le risque prix des producteurs a diminué. Parallèlement, l’instabilité des volumes est similaire, ce qui signifie que le risque d’approvisionnement des acheteurs est inchangé.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barbue de la criée de Roscoff, en avril 2026 comparé aux mois de avril de 2023 à 2025, le nombre d’acheteurs est similaire, le nombre de transactions est un peu moins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276056371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Saint Malo.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Saint Malo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Saint Malo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Saint Malo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 Malo</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Saint Malo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8191819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M.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M.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 Malo</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 Malo, l’instabilité des prix pour le mois de avril 2026 est similaire que celle observée en avril de 2023 à 2025, ce qui signifie que le risque prix des producteurs est inchangé. Parallèlement, l’instabilité des volumes est un peu moins important, ce qui signifie que le risque d’approvisionnement des acheteurs a légèrement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 Malo, en avril 2026 comparé aux mois de avril de 2023 à 2025, le nombre d’acheteurs est similaire, le nombre de transactions est un peu plus important. De plus, la concurrence a fortement diminué, ce qui signifie que le pouvoir de marché des gros acheteurs a fortement augmenté.</a:t>
            </a:r>
          </a:p>
        </p:txBody>
      </p:sp>
    </p:spTree>
    <p:extLst>
      <p:ext uri="{BB962C8B-B14F-4D97-AF65-F5344CB8AC3E}">
        <p14:creationId xmlns:p14="http://schemas.microsoft.com/office/powerpoint/2010/main" val="6910258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04BEB31-20F5-463B-A2D4-62D6A608FD1C}"/>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56814005-C483-41B3-94FB-06FD9B1716B3}"/>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E7229722-E072-455D-95DE-FFE361A4461F}"/>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AC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AC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Arcachon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sole de la criée d'Arcachon, l’instabilité des prix pour le mois de avril 2026 est beaucoup moins importante que celle observée en avril de 2023 à 2025, ce qui signifie que le risque prix des producteurs a fortement diminué.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sole de la criée d'Arcachon, en avril 2026 comparé aux mois de avril de 2023 à 2025, le nombre d’acheteurs est similaire, le nombre de transactions est beaucoup plus important. De plus, la concurrence a fortement augmenté, ce qui signifie que le pouvoir de marché des gros acheteurs a fortement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baudroie de la criée d'Arcachon, l’instabilité des prix pour le mois de avril 2026 est similaire que celle observée en avril de 2023 à 2025, ce qui signifie que le risque prix des producteurs est inchangé. Parallèlement, l’instabilité des volumes est moins important, ce qui signifie que le risque d’approvisionnement des acheteurs a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baudroie de la criée d'Arcachon, en avril 2026 comparé aux mois de avril de 2023 à 2025, le nombre d’acheteurs est plus important, le nombre de transactions est beaucoup plus important. De plus, la concurrence a légèrement augmenté, ce qui signifie que le pouvoir de marché des gros acheteurs a légèrement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maigre commun de la criée d'Arcachon, l’instabilité des prix pour le mois de avril 2026 est similaire que celle observée en avril de 2023 à 2025, ce qui signifie que le risque prix des producteurs est inchangé.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maigre commun de la criée d'Arcachon, en avril 2026 comparé aux mois de avril de 2023 à 2025, le nombre d’acheteurs est beaucoup plus important, le nombre de transactions est beaucoup plus important. De plus, la concurrence est inchangé, ce qui signifie que le pouvoir de marché des gros acheteurs est inchangée.</a:t>
            </a:r>
          </a:p>
        </p:txBody>
      </p:sp>
    </p:spTree>
    <p:extLst>
      <p:ext uri="{BB962C8B-B14F-4D97-AF65-F5344CB8AC3E}">
        <p14:creationId xmlns:p14="http://schemas.microsoft.com/office/powerpoint/2010/main" val="891172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M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M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 Malo</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Saint Malo, l’instabilité des prix pour le mois de avril 2026 est beaucoup moins importante que celle observée en avril de 2023 à 2025, ce qui signifie que le risque prix des producteurs a fortement diminué. Parallèlement, l’instabilité des volumes est beaucoup plus important, ce qui signifie que le risque d’approvisionnement des acheteurs a fortement augmenté.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Saint Malo, en avril 2026 comparé aux mois de avril de 2023 à 2025, le nombre d’acheteurs est similaire, le nombre de transactions est similaire. De plus, la concurrence a fortement diminué, ce qui signifie que le pouvoir de marché des gros acheteurs a fortement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seiche de la criée de Saint Malo, l’instabilité des prix pour le mois de avril 2026 est beaucoup moins importante que celle observée en avril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seiche de la criée de Saint Malo, en avril 2026 comparé aux mois de avril de 2023 à 2025, le nombre d’acheteurs est beaucoup moins important, le nombre de transactions est un peu plus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sole de la criée de Saint Malo, l’instabilité des prix pour le mois de avril 2026 est similaire que celle observée en avril de 2023 à 2025, ce qui signifie que le risque prix des producteurs est inchangé.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sole de la criée de Saint Malo, en avril 2026 comparé aux mois de avril de 2023 à 2025, le nombre d’acheteurs est beaucoup plus important, le nombre de transactions est beaucoup plus important. De plus, la concurrence a augmenté, ce qui signifie que le pouvoir de marché des gros acheteurs a diminué.</a:t>
            </a:r>
          </a:p>
        </p:txBody>
      </p:sp>
    </p:spTree>
    <p:extLst>
      <p:ext uri="{BB962C8B-B14F-4D97-AF65-F5344CB8AC3E}">
        <p14:creationId xmlns:p14="http://schemas.microsoft.com/office/powerpoint/2010/main" val="347906957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Saint-quay-portrieux.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Saint-quay-portrieux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Saint-quay-portrieux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Saint-quay-portrieux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Saint-quay-portrieux</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Saint-quay-portrieux est supérieur à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5710436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Q.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SQ.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Saint-quay-portrieux</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Saint-quay-portrieux, l’instabilité des prix pour le mois de avril 2026 est un peu moins importante que celle observée en avril de 2023 à 2025, ce qui signifie que le risque prix des producteurs a légèrement diminué. Parallèlement, l’instabilité des volumes est moins important, ce qui signifie que le risque d’approvisionnement des acheteurs a diminué.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Saint-quay-portrieux, en avril 2026 comparé aux mois de avril de 2023 à 2025, le nombre d’acheteurs est un peu moins important, le nombre de transactions est similaire.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186351130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SQ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SQ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Saint-quay-portrieux</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Saint-quay-portrieux, l’instabilité des prix pour le mois de avril 2026 est moins importante que celle observée en avril de 2023 à 2025, ce qui signifie que le risque prix des producteurs a diminué.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Saint-quay-portrieux, en avril 2026 comparé aux mois de avril de 2023 à 2025, le nombre d’acheteurs est plus important, le nombre de transactions est un peu plus important. De plus, la concurrence a légèrement augmenté, ce qui signifie que le pouvoir de marché des gros acheteurs a légèrement diminué.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pieuvre de la criée de Saint-quay-portrieux, l’instabilité des prix pour le mois de avril 2026 est un peu moins importante que celle observée en avril de 2023 à 2025, ce qui signifie que le risque prix des producteurs a légèrement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pieuvre de la criée de Saint-quay-portrieux, en avril 2026 comparé aux mois de avril de 2023 à 2025, le nombre d’acheteurs est beaucoup plus important, le nombre de transactions est beaucoup plus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saint-pierre de la criée de Saint-quay-portrieux, l’instabilité des prix pour le mois de avril 2026 est similaire que celle observée en avril de 2023 à 2025, ce qui signifie que le risque prix des producteurs est inchangé. Parallèlement, l’instabilité des volumes est beaucoup moins important, ce qui signifie que le risque d’approvisionnement des acheteurs a fortement diminué.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saint-pierre de la criée de Saint-quay-portrieux, en avril 2026 comparé aux mois de avril de 2023 à 2025, le nombre d’acheteurs est un peu plus important, le nombre de transactions est un peu plus important. De plus, la concurrence a fortement augmenté, ce qui signifie que le pouvoir de marché des gros acheteurs a fortement diminué.</a:t>
            </a:r>
          </a:p>
        </p:txBody>
      </p:sp>
    </p:spTree>
    <p:extLst>
      <p:ext uri="{BB962C8B-B14F-4D97-AF65-F5344CB8AC3E}">
        <p14:creationId xmlns:p14="http://schemas.microsoft.com/office/powerpoint/2010/main" val="348867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E640CA7-D2B9-47D7-84F7-8A3F29CDFB5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Port en Bessin.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Port en Bessin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Port en Bessin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Port en Bessin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Port en Bessin</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la criée de Port en Bessin est proche de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proche de celui de la moyenne nationale.</a:t>
            </a:r>
          </a:p>
        </p:txBody>
      </p:sp>
    </p:spTree>
    <p:extLst>
      <p:ext uri="{BB962C8B-B14F-4D97-AF65-F5344CB8AC3E}">
        <p14:creationId xmlns:p14="http://schemas.microsoft.com/office/powerpoint/2010/main" val="35435519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C8D6CA0E-9D78-48EB-9495-FF40A69C513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52D85CA1-D411-4D47-AC08-5139E7C96054}"/>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PB.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PB.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Port en Bessin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la criée de Port en Bessin, l’instabilité des prix pour le mois de avril 2026 est un peu moins importante que celle observée en avril de 2023 à 2025, ce qui signifie que le risque prix des producteurs a légèrement diminué. Parallèlement, l’instabilité des volumes est similaire, ce qui signifie que le risque d’approvisionnement des acheteurs est inchangé.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la criée de Port en Bessin, en avril 2026 comparé aux mois de avril de 2023 à 2025, le nombre d’acheteurs est similaire, le nombre de transactions est beaucoup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4149144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FABCE0F6-F05A-4345-B841-282AE4825EE9}"/>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344F9459-6E53-44C8-8002-DB2D0BB1985C}"/>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DDEA63D-5194-46E5-B84B-10CA3609B387}"/>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PB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PB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Port en Bessin</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coquille st-jacques de la criée de Port en Bessin, l’instabilité des prix pour le mois de avril 2026 est beaucoup moins importante que celle observée en avril de 2023 à 2025, ce qui signifie que le risque prix des producteurs a fortement diminué. Parallèlement, l’instabilité des volumes est similaire, ce qui signifie que le risque d’approvisionnement des acheteurs est inchangé.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coquille st-jacques de la criée de Port en Bessin, en avril 2026 comparé aux mois de avril de 2023 à 2025, le nombre d’acheteurs est un peu moins important, le nombre de transactions est beaucoup moins important. De plus, la concurrence a diminué, ce qui signifie que le pouvoir de marché des gros acheteurs a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le buccin de la criée de Port en Bessin, l’instabilité des prix pour le mois de avril 2026 est beaucoup moins importante que celle observée en avril de 2023 à 2025, ce qui signifie que le risque prix des producteurs a fortement diminué. Parallèlement, l’instabilité des volumes est beaucoup moins important, ce qui signifie que le risque d’approvisionnement des acheteurs a fortement diminué.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le buccin de la criée de Port en Bessin, en avril 2026 comparé aux mois de avril de 2023 à 2025, le nombre d’acheteurs est un peu moins important, le nombre de transactions est beaucoup plus important. De plus, la concurrence a fortement augmenté, ce qui signifie que le pouvoir de marché des gros acheteurs a fortement diminué.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la raie bouclée de la criée de Port en Bessin, l’instabilité des prix pour le mois de avril 2026 est beaucoup moins importante que celle observée en avril de 2023 à 2025, ce qui signifie que le risque prix des producteurs a fortement diminué. Parallèlement, l’instabilité des volumes est plus important, ce qui signifie que le risque d’approvisionnement des acheteurs a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la raie bouclée de la criée de Port en Bessin, en avril 2026 comparé aux mois de avril de 2023 à 2025, le nombre d’acheteurs est similaire, le nombre de transactions est beaucoup moins important. De plus, la concurrence a légèrement augmenté, ce qui signifie que le pouvoir de marché des gros acheteurs a légèrement diminué.</a:t>
            </a:r>
          </a:p>
        </p:txBody>
      </p:sp>
    </p:spTree>
    <p:extLst>
      <p:ext uri="{BB962C8B-B14F-4D97-AF65-F5344CB8AC3E}">
        <p14:creationId xmlns:p14="http://schemas.microsoft.com/office/powerpoint/2010/main" val="18176521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xmlns=""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B499BF22-DA1A-46DF-BEDD-6BF7A42A2D76}"/>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4_Méditerrané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4_Méditerrané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4_Méditerrané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4_Méditerrané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Méditerranée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Avril</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avril 2026, l'indice de ventes en valeur  de l’ensemble des criées de Méditerranée est proche de celui de la période de référence (2023).</a:t>
            </a:r>
          </a:p>
        </p:txBody>
      </p:sp>
      <p:sp>
        <p:nvSpPr>
          <p:cNvPr id="18" name="TextBox 17"/>
          <p:cNvSpPr txBox="1"/>
          <p:nvPr/>
        </p:nvSpPr>
        <p:spPr>
          <a:xfrm>
            <a:off x="194400" y="56196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8326312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8C0F493B-24DD-43C8-AFA4-4435AB4FD890}"/>
              </a:ext>
            </a:extLst>
          </p:cNvPr>
          <p:cNvSpPr/>
          <p:nvPr/>
        </p:nvSpPr>
        <p:spPr>
          <a:xfrm>
            <a:off x="201304" y="5944548"/>
            <a:ext cx="6455391" cy="2450152"/>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a:extLst>
              <a:ext uri="{FF2B5EF4-FFF2-40B4-BE49-F238E27FC236}">
                <a16:creationId xmlns:a16="http://schemas.microsoft.com/office/drawing/2014/main" id="{2E50599F-81D5-46B4-B449-12EDDD9D74A5}"/>
              </a:ext>
            </a:extLst>
          </p:cNvPr>
          <p:cNvSpPr/>
          <p:nvPr/>
        </p:nvSpPr>
        <p:spPr>
          <a:xfrm>
            <a:off x="201304" y="2414014"/>
            <a:ext cx="6455391" cy="144569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MED.png"/>
          <p:cNvPicPr>
            <a:picLocks noChangeAspect="1"/>
          </p:cNvPicPr>
          <p:nvPr/>
        </p:nvPicPr>
        <p:blipFill>
          <a:blip r:embed="rId2"/>
          <a:srcRect l="1000" t="20000" r="1000" b="25000"/>
          <a:stretch>
            <a:fillRect/>
          </a:stretch>
        </p:blipFill>
        <p:spPr>
          <a:xfrm>
            <a:off x="1058400" y="698400"/>
            <a:ext cx="4572000" cy="1620000"/>
          </a:xfrm>
          <a:prstGeom prst="rect">
            <a:avLst/>
          </a:prstGeom>
        </p:spPr>
      </p:pic>
      <p:pic>
        <p:nvPicPr>
          <p:cNvPr id="7" name="Picture 6" descr="Caractéristiques_intensité_MED.png"/>
          <p:cNvPicPr>
            <a:picLocks noChangeAspect="1"/>
          </p:cNvPicPr>
          <p:nvPr/>
        </p:nvPicPr>
        <p:blipFill>
          <a:blip r:embed="rId3"/>
          <a:srcRect l="1000" t="20000" r="1000" b="20000"/>
          <a:stretch>
            <a:fillRect/>
          </a:stretch>
        </p:blipFill>
        <p:spPr>
          <a:xfrm>
            <a:off x="86400" y="43236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Méditerranée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476800"/>
            <a:ext cx="6397200" cy="756000"/>
          </a:xfrm>
          <a:prstGeom prst="rect">
            <a:avLst/>
          </a:prstGeom>
          <a:noFill/>
        </p:spPr>
        <p:txBody>
          <a:bodyPr wrap="square">
            <a:spAutoFit/>
          </a:bodyPr>
          <a:lstStyle/>
          <a:p>
            <a:pPr>
              <a:defRPr sz="1275"/>
            </a:pPr>
            <a:r>
              <a:t>• Pour l’ensemble des criées de Méditerranée, l’instabilité des prix pour le mois de avril 2026 est similaire que celle observée en avril de 2023 à 2025, ce qui signifie que le risque prix des producteurs est inchangé. Parallèlement, l’instabilité des volumes est un peu plus important, ce qui signifie que le risque d’approvisionnement des acheteurs a légèrement augmenté.</a:t>
            </a:r>
          </a:p>
        </p:txBody>
      </p:sp>
      <p:sp>
        <p:nvSpPr>
          <p:cNvPr id="11" name="TextBox 10"/>
          <p:cNvSpPr txBox="1"/>
          <p:nvPr/>
        </p:nvSpPr>
        <p:spPr>
          <a:xfrm>
            <a:off x="259200" y="6840000"/>
            <a:ext cx="6397200" cy="756000"/>
          </a:xfrm>
          <a:prstGeom prst="rect">
            <a:avLst/>
          </a:prstGeom>
          <a:noFill/>
        </p:spPr>
        <p:txBody>
          <a:bodyPr wrap="square">
            <a:spAutoFit/>
          </a:bodyPr>
          <a:lstStyle/>
          <a:p>
            <a:pPr>
              <a:defRPr sz="1275"/>
            </a:pPr>
            <a:r>
              <a:t>• Pour l’ensemble des criées de Méditerranée, en avril 2026 comparé aux mois de avril de 2023 à 2025, le nombre d’acheteurs est similaire, le nombre de transactions est moins important. De plus, la concurrence a légèrement diminué, ce qui signifie que le pouvoir de marché des gros acheteurs a légèrement augmenté.</a:t>
            </a:r>
          </a:p>
        </p:txBody>
      </p:sp>
    </p:spTree>
    <p:extLst>
      <p:ext uri="{BB962C8B-B14F-4D97-AF65-F5344CB8AC3E}">
        <p14:creationId xmlns:p14="http://schemas.microsoft.com/office/powerpoint/2010/main" val="412586559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3992424-0914-4DD7-9B07-2E5E39D91EE7}"/>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sp>
        <p:nvSpPr>
          <p:cNvPr id="4" name="Rectangle 3">
            <a:extLst>
              <a:ext uri="{FF2B5EF4-FFF2-40B4-BE49-F238E27FC236}">
                <a16:creationId xmlns:a16="http://schemas.microsoft.com/office/drawing/2014/main" id="{94BAA518-19BA-487E-A9F5-60364381DB07}"/>
              </a:ext>
            </a:extLst>
          </p:cNvPr>
          <p:cNvSpPr/>
          <p:nvPr/>
        </p:nvSpPr>
        <p:spPr>
          <a:xfrm>
            <a:off x="201302" y="2138600"/>
            <a:ext cx="6455391" cy="2959756"/>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7E94C76A-94B5-432A-B0FD-E9CE5C7EAA79}"/>
              </a:ext>
            </a:extLst>
          </p:cNvPr>
          <p:cNvSpPr/>
          <p:nvPr/>
        </p:nvSpPr>
        <p:spPr>
          <a:xfrm>
            <a:off x="180000" y="6816932"/>
            <a:ext cx="6455391" cy="2514067"/>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descr="Etat_du_marche_MED_Espèce.png"/>
          <p:cNvPicPr>
            <a:picLocks noChangeAspect="1"/>
          </p:cNvPicPr>
          <p:nvPr/>
        </p:nvPicPr>
        <p:blipFill>
          <a:blip r:embed="rId2"/>
          <a:stretch>
            <a:fillRect/>
          </a:stretch>
        </p:blipFill>
        <p:spPr>
          <a:xfrm>
            <a:off x="1144800" y="475200"/>
            <a:ext cx="4572000" cy="1620000"/>
          </a:xfrm>
          <a:prstGeom prst="rect">
            <a:avLst/>
          </a:prstGeom>
        </p:spPr>
      </p:pic>
      <p:pic>
        <p:nvPicPr>
          <p:cNvPr id="7" name="Picture 6" descr="Caractéristiques_intensité_MED_Espèce.png"/>
          <p:cNvPicPr>
            <a:picLocks noChangeAspect="1"/>
          </p:cNvPicPr>
          <p:nvPr/>
        </p:nvPicPr>
        <p:blipFill>
          <a:blip r:embed="rId3"/>
          <a:stretch>
            <a:fillRect/>
          </a:stretch>
        </p:blipFill>
        <p:spPr>
          <a:xfrm>
            <a:off x="86400" y="5162400"/>
            <a:ext cx="6688799" cy="1620000"/>
          </a:xfrm>
          <a:prstGeom prst="rect">
            <a:avLst/>
          </a:prstGeom>
        </p:spPr>
      </p:pic>
      <p:sp>
        <p:nvSpPr>
          <p:cNvPr id="8" name="TextBox 7"/>
          <p:cNvSpPr txBox="1"/>
          <p:nvPr/>
        </p:nvSpPr>
        <p:spPr>
          <a:xfrm>
            <a:off x="0" y="-288000"/>
            <a:ext cx="6858000" cy="720000"/>
          </a:xfrm>
          <a:prstGeom prst="rect">
            <a:avLst/>
          </a:prstGeom>
          <a:noFill/>
        </p:spPr>
        <p:txBody>
          <a:bodyPr wrap="none">
            <a:spAutoFit/>
          </a:bodyPr>
          <a:lstStyle/>
          <a:p>
            <a:endParaRPr/>
          </a:p>
          <a:p>
            <a:pPr algn="ctr">
              <a:defRPr sz="2267"/>
            </a:pPr>
            <a:r>
              <a:t>Méditerranée</a:t>
            </a:r>
          </a:p>
        </p:txBody>
      </p:sp>
      <p:sp>
        <p:nvSpPr>
          <p:cNvPr id="9" name="TextBox 8"/>
          <p:cNvSpPr txBox="1"/>
          <p:nvPr/>
        </p:nvSpPr>
        <p:spPr>
          <a:xfrm>
            <a:off x="180000" y="9403200"/>
            <a:ext cx="4647600" cy="1368000"/>
          </a:xfrm>
          <a:prstGeom prst="rect">
            <a:avLst/>
          </a:prstGeom>
          <a:noFill/>
        </p:spPr>
        <p:txBody>
          <a:bodyPr wrap="square">
            <a:spAutoFit/>
          </a:bodyPr>
          <a:lstStyle/>
          <a:p>
            <a:pPr>
              <a:defRPr sz="850"/>
            </a:pPr>
            <a:r>
              <a:t>Note : « = » : variation entre ‒5 et +5% ; « ‒ » variation entre ‒5 et ‒15% ; « + » variation entre 5 et 15% ; « ‒ ‒ » variation entre ‒15 et ‒25%; « + + » variation entre 15 et 25% ; « ‒ ‒ ‒ » variation inférieure à 25% ;« + + + » variation supérieure à 25%.</a:t>
            </a:r>
          </a:p>
        </p:txBody>
      </p:sp>
      <p:sp>
        <p:nvSpPr>
          <p:cNvPr id="10" name="TextBox 9"/>
          <p:cNvSpPr txBox="1"/>
          <p:nvPr/>
        </p:nvSpPr>
        <p:spPr>
          <a:xfrm>
            <a:off x="259200" y="2214000"/>
            <a:ext cx="6397200" cy="756000"/>
          </a:xfrm>
          <a:prstGeom prst="rect">
            <a:avLst/>
          </a:prstGeom>
          <a:noFill/>
        </p:spPr>
        <p:txBody>
          <a:bodyPr wrap="square">
            <a:spAutoFit/>
          </a:bodyPr>
          <a:lstStyle/>
          <a:p>
            <a:pPr>
              <a:defRPr sz="1275"/>
            </a:pPr>
            <a:r>
              <a:t>• Pour la pieuvre de l’ensemble des criées de Méditerranée, l’instabilité des prix pour le mois de avril 2026 est moins importante que celle observée en avril de 2023 à 2025, ce qui signifie que le risque prix des producteurs a diminué. Parallèlement, l’instabilité des volumes est un peu moins important, ce qui signifie que le risque d’approvisionnement des acheteurs a légèrement diminué.</a:t>
            </a:r>
          </a:p>
        </p:txBody>
      </p:sp>
      <p:sp>
        <p:nvSpPr>
          <p:cNvPr id="11" name="TextBox 10"/>
          <p:cNvSpPr txBox="1"/>
          <p:nvPr/>
        </p:nvSpPr>
        <p:spPr>
          <a:xfrm>
            <a:off x="259200" y="6775200"/>
            <a:ext cx="6397200" cy="756000"/>
          </a:xfrm>
          <a:prstGeom prst="rect">
            <a:avLst/>
          </a:prstGeom>
          <a:noFill/>
        </p:spPr>
        <p:txBody>
          <a:bodyPr wrap="square">
            <a:spAutoFit/>
          </a:bodyPr>
          <a:lstStyle/>
          <a:p>
            <a:pPr>
              <a:defRPr sz="1275"/>
            </a:pPr>
            <a:r>
              <a:t>• Pour la pieuvre de l’ensemble des criées de Méditerranée, en avril 2026 comparé aux mois de avril de 2023 à 2025, le nombre d’acheteurs est similaire, le nombre de transactions est moins important. De plus, la concurrence a légèrement diminué, ce qui signifie que le pouvoir de marché des gros acheteurs a légèrement augmenté.</a:t>
            </a:r>
          </a:p>
        </p:txBody>
      </p:sp>
      <p:sp>
        <p:nvSpPr>
          <p:cNvPr id="12" name="TextBox 11"/>
          <p:cNvSpPr txBox="1"/>
          <p:nvPr/>
        </p:nvSpPr>
        <p:spPr>
          <a:xfrm>
            <a:off x="259200" y="3171600"/>
            <a:ext cx="6397200" cy="756000"/>
          </a:xfrm>
          <a:prstGeom prst="rect">
            <a:avLst/>
          </a:prstGeom>
          <a:noFill/>
        </p:spPr>
        <p:txBody>
          <a:bodyPr wrap="square">
            <a:spAutoFit/>
          </a:bodyPr>
          <a:lstStyle/>
          <a:p>
            <a:pPr>
              <a:defRPr sz="1275"/>
            </a:pPr>
            <a:r>
              <a:t>• Pour la dorade royale de l’ensemble des criées de Méditerranée, l’instabilité des prix pour le mois de avril 2026 est un peu moins importante que celle observée en avril de 2023 à 2025, ce qui signifie que le risque prix des producteurs a légèrement diminué. Parallèlement, l’instabilité des volumes est similaire, ce qui signifie que le risque d’approvisionnement des acheteurs est inchangé.</a:t>
            </a:r>
          </a:p>
        </p:txBody>
      </p:sp>
      <p:sp>
        <p:nvSpPr>
          <p:cNvPr id="13" name="TextBox 12"/>
          <p:cNvSpPr txBox="1"/>
          <p:nvPr/>
        </p:nvSpPr>
        <p:spPr>
          <a:xfrm>
            <a:off x="259200" y="7628400"/>
            <a:ext cx="6397200" cy="756000"/>
          </a:xfrm>
          <a:prstGeom prst="rect">
            <a:avLst/>
          </a:prstGeom>
          <a:noFill/>
        </p:spPr>
        <p:txBody>
          <a:bodyPr wrap="square">
            <a:spAutoFit/>
          </a:bodyPr>
          <a:lstStyle/>
          <a:p>
            <a:pPr>
              <a:defRPr sz="1275"/>
            </a:pPr>
            <a:r>
              <a:t>• Pour la dorade royale de l’ensemble des criées de Méditerranée, en avril 2026 comparé aux mois de avril de 2023 à 2025, le nombre d’acheteurs est un peu moins important, le nombre de transactions est moins important. De plus, la concurrence a légèrement diminué, ce qui signifie que le pouvoir de marché des gros acheteurs a légèrement augmenté.</a:t>
            </a:r>
          </a:p>
        </p:txBody>
      </p:sp>
      <p:sp>
        <p:nvSpPr>
          <p:cNvPr id="14" name="TextBox 13"/>
          <p:cNvSpPr txBox="1"/>
          <p:nvPr/>
        </p:nvSpPr>
        <p:spPr>
          <a:xfrm>
            <a:off x="259200" y="4129200"/>
            <a:ext cx="6397200" cy="756000"/>
          </a:xfrm>
          <a:prstGeom prst="rect">
            <a:avLst/>
          </a:prstGeom>
          <a:noFill/>
        </p:spPr>
        <p:txBody>
          <a:bodyPr wrap="square">
            <a:spAutoFit/>
          </a:bodyPr>
          <a:lstStyle/>
          <a:p>
            <a:pPr>
              <a:defRPr sz="1275"/>
            </a:pPr>
            <a:r>
              <a:t>• Pour le thon rouge de l'atlantique de l’ensemble des criées de Méditerranée, l’instabilité des prix pour le mois de avril 2026 est moins importante que celle observée en avril de 2023 à 2025, ce qui signifie que le risque prix des producteurs a diminué. Parallèlement, l’instabilité des volumes est un peu plus important, ce qui signifie que le risque d’approvisionnement des acheteurs a légèrement augmenté.</a:t>
            </a:r>
          </a:p>
        </p:txBody>
      </p:sp>
      <p:sp>
        <p:nvSpPr>
          <p:cNvPr id="15" name="TextBox 14"/>
          <p:cNvSpPr txBox="1"/>
          <p:nvPr/>
        </p:nvSpPr>
        <p:spPr>
          <a:xfrm>
            <a:off x="259200" y="8456400"/>
            <a:ext cx="6397200" cy="756000"/>
          </a:xfrm>
          <a:prstGeom prst="rect">
            <a:avLst/>
          </a:prstGeom>
          <a:noFill/>
        </p:spPr>
        <p:txBody>
          <a:bodyPr wrap="square">
            <a:spAutoFit/>
          </a:bodyPr>
          <a:lstStyle/>
          <a:p>
            <a:pPr>
              <a:defRPr sz="1275"/>
            </a:pPr>
            <a:r>
              <a:t>• Pour le thon rouge de l'atlantique de l’ensemble des criées de Méditerranée, en avril 2026 comparé aux mois de avril de 2023 à 2025, le nombre d’acheteurs est un peu plus important, le nombre de transactions est similaire. De plus, la concurrence a fortement augmenté, ce qui signifie que le pouvoir de marché des gros acheteurs a fortement diminué.</a:t>
            </a:r>
          </a:p>
        </p:txBody>
      </p:sp>
    </p:spTree>
    <p:extLst>
      <p:ext uri="{BB962C8B-B14F-4D97-AF65-F5344CB8AC3E}">
        <p14:creationId xmlns:p14="http://schemas.microsoft.com/office/powerpoint/2010/main" val="897912903"/>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421</TotalTime>
  <Words>28703</Words>
  <Application>Microsoft Office PowerPoint</Application>
  <PresentationFormat>Format A4 (210 x 297 mm)</PresentationFormat>
  <Paragraphs>886</Paragraphs>
  <Slides>111</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111</vt:i4>
      </vt:variant>
    </vt:vector>
  </HeadingPairs>
  <TitlesOfParts>
    <vt:vector size="116" baseType="lpstr">
      <vt:lpstr>Arial</vt:lpstr>
      <vt:lpstr>Calibri</vt:lpstr>
      <vt:lpstr>Calibri Light</vt:lpstr>
      <vt:lpstr>Times New Roman</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Manon CABREJAS</dc:creator>
  <cp:lastModifiedBy>MARCINKOWSKA Grazyna</cp:lastModifiedBy>
  <cp:revision>58</cp:revision>
  <dcterms:created xsi:type="dcterms:W3CDTF">2025-01-07T08:04:05Z</dcterms:created>
  <dcterms:modified xsi:type="dcterms:W3CDTF">2026-05-11T10:21:33Z</dcterms:modified>
</cp:coreProperties>
</file>