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83" r:id="rId4"/>
    <p:sldId id="257" r:id="rId5"/>
    <p:sldId id="272" r:id="rId6"/>
    <p:sldId id="269" r:id="rId7"/>
    <p:sldId id="273" r:id="rId8"/>
    <p:sldId id="259" r:id="rId9"/>
    <p:sldId id="274" r:id="rId10"/>
    <p:sldId id="260" r:id="rId11"/>
    <p:sldId id="275" r:id="rId12"/>
    <p:sldId id="261" r:id="rId13"/>
    <p:sldId id="276" r:id="rId14"/>
    <p:sldId id="262" r:id="rId15"/>
    <p:sldId id="277" r:id="rId16"/>
    <p:sldId id="263" r:id="rId17"/>
    <p:sldId id="278" r:id="rId18"/>
    <p:sldId id="264" r:id="rId19"/>
    <p:sldId id="279" r:id="rId20"/>
    <p:sldId id="265" r:id="rId21"/>
    <p:sldId id="280" r:id="rId22"/>
    <p:sldId id="266" r:id="rId23"/>
    <p:sldId id="281" r:id="rId24"/>
    <p:sldId id="267" r:id="rId25"/>
    <p:sldId id="282" r:id="rId26"/>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26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11/05/2026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11/05/2026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11/05/2026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11/05/2026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11/05/2026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11/05/2026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11/05/2026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11/05/2026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3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0.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66.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Situation de la première mise marché au niveau national</a:t>
            </a:r>
          </a:p>
        </p:txBody>
      </p:sp>
      <p:pic>
        <p:nvPicPr>
          <p:cNvPr id="2" name="Image 1">
            <a:extLst>
              <a:ext uri="{FF2B5EF4-FFF2-40B4-BE49-F238E27FC236}">
                <a16:creationId xmlns:a16="http://schemas.microsoft.com/office/drawing/2014/main" id="{C37B2C3D-C270-A5AF-A086-413D2FFEB7AC}"/>
              </a:ext>
            </a:extLst>
          </p:cNvPr>
          <p:cNvPicPr>
            <a:picLocks noChangeAspect="1"/>
          </p:cNvPicPr>
          <p:nvPr/>
        </p:nvPicPr>
        <p:blipFill>
          <a:blip r:embed="rId2"/>
          <a:stretch>
            <a:fillRect/>
          </a:stretch>
        </p:blipFill>
        <p:spPr>
          <a:xfrm>
            <a:off x="253837" y="97770"/>
            <a:ext cx="6350326" cy="749339"/>
          </a:xfrm>
          <a:prstGeom prst="rect">
            <a:avLst/>
          </a:prstGeom>
        </p:spPr>
      </p:pic>
      <p:sp>
        <p:nvSpPr>
          <p:cNvPr id="4" name="ZoneTexte 3">
            <a:extLst>
              <a:ext uri="{FF2B5EF4-FFF2-40B4-BE49-F238E27FC236}">
                <a16:creationId xmlns:a16="http://schemas.microsoft.com/office/drawing/2014/main" id="{7F3E433F-61EF-0178-9E7B-B931E405A8D8}"/>
              </a:ext>
            </a:extLst>
          </p:cNvPr>
          <p:cNvSpPr txBox="1"/>
          <p:nvPr/>
        </p:nvSpPr>
        <p:spPr>
          <a:xfrm>
            <a:off x="0" y="9259669"/>
            <a:ext cx="6858000" cy="646331"/>
          </a:xfrm>
          <a:prstGeom prst="rect">
            <a:avLst/>
          </a:prstGeom>
          <a:noFill/>
        </p:spPr>
        <p:txBody>
          <a:bodyPr wrap="square" rtlCol="0">
            <a:spAutoFit/>
          </a:bodyPr>
          <a:lstStyle/>
          <a:p>
            <a:r>
              <a:rPr lang="fr-FR" dirty="0"/>
              <a:t>Outil conjoncturel basé sur les données des premières ventes de pêche issues de l’application </a:t>
            </a:r>
            <a:r>
              <a:rPr lang="fr-FR" dirty="0" err="1"/>
              <a:t>VISIOMer</a:t>
            </a:r>
            <a:r>
              <a:rPr lang="fr-FR" dirty="0"/>
              <a:t> FranceAgriMer.</a:t>
            </a:r>
          </a:p>
        </p:txBody>
      </p:sp>
    </p:spTree>
    <p:extLst>
      <p:ext uri="{BB962C8B-B14F-4D97-AF65-F5344CB8AC3E}">
        <p14:creationId xmlns:p14="http://schemas.microsoft.com/office/powerpoint/2010/main" val="1908266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C8AE0D1-806D-4CDE-AA93-613F5691059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Merlu.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Merlu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Merlu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Merlu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Merlu</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du merlu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414E57A-6ACB-4D46-8F03-A4D795DDCF6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8E31464A-EFE5-4376-929C-11F0CB9E54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84A73BB7-A012-4C9B-B922-A13735410F2F}"/>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HKE.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merlu, l’instabilité des prix pour le mois de avril 2026 est moins importante que celle observée en avril de 2021 à 2025, ce qui signifie que le risque prix des producteurs a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merlu, en avril 2026 comparé aux mois de avril de 2021 à 2025, le nombre d’acheteurs est similaire, le nombre de transactions est similaire. De plus, la concurrence a fortement augmenté, ce qui signifie que le pouvoir de marché des gros acheteurs a fortement diminué.</a:t>
            </a:r>
          </a:p>
        </p:txBody>
      </p:sp>
      <p:pic>
        <p:nvPicPr>
          <p:cNvPr id="10" name="Picture 9" descr="Caractéristiques_intensité_HK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Merlu</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343793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D4BE7472-FFD3-4794-8F74-40E5DF9C486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Bar.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Bar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Bar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Bar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Bar</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du bar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C8A6796-88B3-4D87-805F-69BCF16739F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10B5589E-D6F0-42F2-A6DF-6705796595CD}"/>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365756B2-C1F5-4412-9E3E-83736BEA4E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BSS.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bar, l’instabilité des prix pour le mois de avril 2026 est similaire que celle observée en avril de 2021 à 2025, ce qui signifie que le risque prix des producteurs est inchangé.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bar, en avril 2026 comparé aux mois de avril de 2021 à 2025, le nombre d’acheteurs est similaire, le nombre de transactions est similaire. De plus, la concurrence est inchangé, ce qui signifie que le pouvoir de marché des gros acheteurs est inchangée.</a:t>
            </a:r>
          </a:p>
        </p:txBody>
      </p:sp>
      <p:pic>
        <p:nvPicPr>
          <p:cNvPr id="10" name="Picture 9" descr="Caractéristiques_intensité_BSS.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Bar</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692226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15DA6E22-E891-4C17-8DC3-797FEE8DC91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Pieuvr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Pieuvr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Pieuvr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Pieuvr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Pieuvre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la pieuvre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DA3CFEB-9667-4AC8-973D-A18F31EC23CD}"/>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997F0A-9632-4491-89C4-601721A85AC9}"/>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83BB0B6-86DB-4247-9E4E-960DF89DA5C6}"/>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OCT.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pieuvre, l’instabilité des prix pour le mois de avril 2026 est beaucoup moins importante que celle observée en avril de 2021 à 2025, ce qui signifie que le risque prix des producteurs a fortement diminué. Parallèlement, l’instabilité des volumes est un peu plus important, ce qui signifie que le risque d’approvisionnement des acheteurs a légèrement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pieuvre, en avril 2026 comparé aux mois de avril de 2021 à 2025, le nombre d’acheteurs est plus important, le nombre de transactions est un peu plus important. De plus, la concurrence est inchangé, ce qui signifie que le pouvoir de marché des gros acheteurs est inchangée.</a:t>
            </a:r>
          </a:p>
        </p:txBody>
      </p:sp>
      <p:pic>
        <p:nvPicPr>
          <p:cNvPr id="10" name="Picture 9" descr="Caractéristiques_intensité_OCT.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Pieuvre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69029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B5E6A6E-178F-4E96-A468-7EEC4722F79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Seich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Seich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Seich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Seich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Seiche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la seiche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1436471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AE8C2AA-24DD-4E3F-B6A7-CC1AA75C513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20DD78EB-4189-436F-B1F3-F1C9721E727E}"/>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2BD103F-3004-46D7-9DC7-58F2F041A3DC}"/>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CTC.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seiche, l’instabilité des prix pour le mois de avril 2026 est similaire que celle observée en avril de 2021 à 2025, ce qui signifie que le risque prix des producteurs est inchangé.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seiche, en avril 2026 comparé aux mois de avril de 2021 à 2025, le nombre d’acheteurs est similaire, le nombre de transactions est un peu plus important. De plus, la concurrence a légèrement augmenté, ce qui signifie que le pouvoir de marché des gros acheteurs a légèrement diminué.</a:t>
            </a:r>
          </a:p>
        </p:txBody>
      </p:sp>
      <p:pic>
        <p:nvPicPr>
          <p:cNvPr id="10" name="Picture 9" descr="Caractéristiques_intensité_CTC.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Seiche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21265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2F19B568-DB9D-471C-98A4-C6CF6349396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Calmars côtiers.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Calmars côtiers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Calmars côtiers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Calmars côtiers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Calmars côtiers</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du calmars côtiers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4AED260-1C2F-4FFE-8650-414CA0798AC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2A547CA-382E-4B8E-B330-6E38F2662F0A}"/>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CF2FA9C-EDCD-48C1-B20B-C9AE583809F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QZ.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calmars côtiers, l’instabilité des prix pour le mois de avril 2026 est un peu plus importante que celle observée en avril de 2021 à 2025, ce qui signifie que le risque prix des producteurs a légèrement augmenté.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calmars côtiers, en avril 2026 comparé aux mois de avril de 2021 à 2025, le nombre d’acheteurs est un peu moins important, le nombre de transactions est moins important. De plus, la concurrence a diminué, ce qui signifie que le pouvoir de marché des gros acheteurs a augmenté.</a:t>
            </a:r>
          </a:p>
        </p:txBody>
      </p:sp>
      <p:pic>
        <p:nvPicPr>
          <p:cNvPr id="10" name="Picture 9" descr="Caractéristiques_intensité_SQZ.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Calmars côtiers</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311010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593BC93-CE89-422B-B650-126C16374BBE}"/>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2" name="TextBox 11">
            <a:extLst>
              <a:ext uri="{FF2B5EF4-FFF2-40B4-BE49-F238E27FC236}">
                <a16:creationId xmlns:a16="http://schemas.microsoft.com/office/drawing/2014/main" id="{1153EC8A-C302-4B34-8955-59F2134883D8}"/>
              </a:ext>
            </a:extLst>
          </p:cNvPr>
          <p:cNvSpPr txBox="1"/>
          <p:nvPr/>
        </p:nvSpPr>
        <p:spPr bwMode="auto">
          <a:xfrm>
            <a:off x="42870" y="-284399"/>
            <a:ext cx="6772261" cy="706635"/>
          </a:xfrm>
          <a:prstGeom prst="rect">
            <a:avLst/>
          </a:prstGeom>
          <a:noFill/>
        </p:spPr>
        <p:txBody>
          <a:bodyPr wrap="square">
            <a:spAutoFit/>
          </a:bodyPr>
          <a:lstStyle/>
          <a:p>
            <a:pPr>
              <a:defRPr/>
            </a:pPr>
            <a:endParaRPr sz="1777" dirty="0"/>
          </a:p>
          <a:p>
            <a:pPr algn="ctr">
              <a:defRPr sz="2250"/>
            </a:pPr>
            <a:r>
              <a:rPr lang="fr-FR" sz="2222" dirty="0"/>
              <a:t>Synthèse</a:t>
            </a:r>
            <a:endParaRPr sz="2222" dirty="0"/>
          </a:p>
        </p:txBody>
      </p:sp>
      <p:pic>
        <p:nvPicPr>
          <p:cNvPr id="4" name="Image 3">
            <a:extLst>
              <a:ext uri="{FF2B5EF4-FFF2-40B4-BE49-F238E27FC236}">
                <a16:creationId xmlns:a16="http://schemas.microsoft.com/office/drawing/2014/main" id="{1BBC27AD-1EA1-458C-9CC9-43C5F30F9EE2}"/>
              </a:ext>
            </a:extLst>
          </p:cNvPr>
          <p:cNvPicPr>
            <a:picLocks noChangeAspect="1"/>
          </p:cNvPicPr>
          <p:nvPr/>
        </p:nvPicPr>
        <p:blipFill>
          <a:blip r:embed="rId2"/>
          <a:stretch>
            <a:fillRect/>
          </a:stretch>
        </p:blipFill>
        <p:spPr bwMode="auto">
          <a:xfrm>
            <a:off x="4759200" y="8683200"/>
            <a:ext cx="2055342" cy="1102740"/>
          </a:xfrm>
          <a:prstGeom prst="rect">
            <a:avLst/>
          </a:prstGeom>
        </p:spPr>
      </p:pic>
      <p:sp>
        <p:nvSpPr>
          <p:cNvPr id="5" name="Rectangle 4">
            <a:extLst>
              <a:ext uri="{FF2B5EF4-FFF2-40B4-BE49-F238E27FC236}">
                <a16:creationId xmlns:a16="http://schemas.microsoft.com/office/drawing/2014/main" id="{72ACFF33-A1E9-4553-BC78-69FA09B98D46}"/>
              </a:ext>
            </a:extLst>
          </p:cNvPr>
          <p:cNvSpPr/>
          <p:nvPr/>
        </p:nvSpPr>
        <p:spPr>
          <a:xfrm>
            <a:off x="414887" y="706635"/>
            <a:ext cx="6192000" cy="1815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FR"/>
          </a:p>
        </p:txBody>
      </p:sp>
      <p:sp>
        <p:nvSpPr>
          <p:cNvPr id="6" name="ZoneTexte 7">
            <a:extLst>
              <a:ext uri="{FF2B5EF4-FFF2-40B4-BE49-F238E27FC236}">
                <a16:creationId xmlns:a16="http://schemas.microsoft.com/office/drawing/2014/main" id="{D527B190-523F-4C5F-BD9E-E938B55BD2A9}"/>
              </a:ext>
            </a:extLst>
          </p:cNvPr>
          <p:cNvSpPr txBox="1"/>
          <p:nvPr/>
        </p:nvSpPr>
        <p:spPr>
          <a:xfrm>
            <a:off x="469478" y="706635"/>
            <a:ext cx="6192000" cy="20621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600" dirty="0"/>
              <a:t>En plus de la moyenne, l’indice tient compte de deux éléments:</a:t>
            </a:r>
          </a:p>
          <a:p>
            <a:endParaRPr lang="fr-FR" sz="1600" dirty="0"/>
          </a:p>
          <a:p>
            <a:pPr marL="285750" indent="-285750">
              <a:buFontTx/>
              <a:buChar char="-"/>
            </a:pPr>
            <a:r>
              <a:rPr lang="fr-FR" sz="1600" dirty="0"/>
              <a:t>Effet de composition : l’indice tient compte des volumes échangés et de la modification de la composition des espèces vendues dans le temps </a:t>
            </a:r>
          </a:p>
          <a:p>
            <a:pPr marL="285750" indent="-285750">
              <a:buFontTx/>
              <a:buChar char="-"/>
            </a:pPr>
            <a:r>
              <a:rPr lang="fr-FR" sz="1600" dirty="0"/>
              <a:t>Saisonnalité : l’indice doit tenir compte de la forte saisonnalité des produits de la mer</a:t>
            </a:r>
          </a:p>
          <a:p>
            <a:r>
              <a:rPr lang="fr-FR" sz="1600" dirty="0"/>
              <a:t> </a:t>
            </a:r>
          </a:p>
        </p:txBody>
      </p:sp>
      <p:sp>
        <p:nvSpPr>
          <p:cNvPr id="7" name="TextBox 6"/>
          <p:cNvSpPr txBox="1"/>
          <p:nvPr/>
        </p:nvSpPr>
        <p:spPr>
          <a:xfrm>
            <a:off x="334800" y="3225600"/>
            <a:ext cx="6192000" cy="615553"/>
          </a:xfrm>
          <a:prstGeom prst="rect">
            <a:avLst/>
          </a:prstGeom>
          <a:noFill/>
        </p:spPr>
        <p:txBody>
          <a:bodyPr wrap="square">
            <a:spAutoFit/>
          </a:bodyPr>
          <a:lstStyle/>
          <a:p>
            <a:pPr>
              <a:defRPr sz="1700"/>
            </a:pPr>
            <a:r>
              <a:rPr dirty="0" err="1"/>
              <a:t>Comparaison</a:t>
            </a:r>
            <a:r>
              <a:rPr dirty="0"/>
              <a:t> de </a:t>
            </a:r>
            <a:r>
              <a:rPr dirty="0" err="1"/>
              <a:t>l’indice</a:t>
            </a:r>
            <a:r>
              <a:rPr dirty="0"/>
              <a:t> de </a:t>
            </a:r>
            <a:r>
              <a:rPr dirty="0" err="1"/>
              <a:t>ventes</a:t>
            </a:r>
            <a:r>
              <a:rPr dirty="0"/>
              <a:t> </a:t>
            </a:r>
            <a:r>
              <a:rPr dirty="0" smtClean="0"/>
              <a:t>à </a:t>
            </a:r>
            <a:r>
              <a:rPr dirty="0"/>
              <a:t>la fin du </a:t>
            </a:r>
            <a:r>
              <a:rPr dirty="0" err="1"/>
              <a:t>mois</a:t>
            </a:r>
            <a:r>
              <a:rPr dirty="0"/>
              <a:t> de Avril 2026, par rapport à </a:t>
            </a:r>
            <a:r>
              <a:rPr dirty="0" err="1"/>
              <a:t>celui</a:t>
            </a:r>
            <a:r>
              <a:rPr dirty="0"/>
              <a:t> de la </a:t>
            </a:r>
            <a:r>
              <a:rPr dirty="0" err="1"/>
              <a:t>période</a:t>
            </a:r>
            <a:r>
              <a:rPr dirty="0"/>
              <a:t> de </a:t>
            </a:r>
            <a:r>
              <a:rPr dirty="0" err="1"/>
              <a:t>référence</a:t>
            </a:r>
            <a:r>
              <a:rPr dirty="0"/>
              <a:t> (2021) </a:t>
            </a:r>
            <a:r>
              <a:rPr dirty="0" err="1"/>
              <a:t>selon</a:t>
            </a:r>
            <a:r>
              <a:rPr dirty="0"/>
              <a:t> les </a:t>
            </a:r>
            <a:r>
              <a:rPr dirty="0" err="1"/>
              <a:t>strates</a:t>
            </a:r>
            <a:endParaRPr dirty="0"/>
          </a:p>
        </p:txBody>
      </p:sp>
      <p:pic>
        <p:nvPicPr>
          <p:cNvPr id="8" name="Picture 7" descr="table_stylized.png"/>
          <p:cNvPicPr>
            <a:picLocks noChangeAspect="1"/>
          </p:cNvPicPr>
          <p:nvPr/>
        </p:nvPicPr>
        <p:blipFill>
          <a:blip r:embed="rId3"/>
          <a:stretch>
            <a:fillRect/>
          </a:stretch>
        </p:blipFill>
        <p:spPr>
          <a:xfrm>
            <a:off x="183600" y="4323600"/>
            <a:ext cx="6480000" cy="3286800"/>
          </a:xfrm>
          <a:prstGeom prst="rect">
            <a:avLst/>
          </a:prstGeom>
        </p:spPr>
      </p:pic>
    </p:spTree>
    <p:extLst>
      <p:ext uri="{BB962C8B-B14F-4D97-AF65-F5344CB8AC3E}">
        <p14:creationId xmlns:p14="http://schemas.microsoft.com/office/powerpoint/2010/main" val="3617958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2698068-BB98-4056-938C-E7764A19F62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D10E882-01A8-4029-ADF9-405C993C0CC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Buccin.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Buccin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Buccin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Buccin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Buccin</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du buccin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485824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3BD85A-6CB9-46CA-AECB-254A8A2D2FE6}"/>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4EF4C894-B17C-4B02-9BF5-DEAD9F08263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E5076EB0-7E0C-4D72-BDC1-E6F98F0BB0E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WHE.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buccin, l’instabilité des prix pour le mois de avril 2026 est beaucoup moins importante que celle observée en avril de 2021 à 2025, ce qui signifie que le risque prix des producteurs a fortement diminué. Parallèlement, l’instabilité des volumes est beaucoup moins important, ce qui signifie que le risque d’approvisionnement des acheteurs a fortement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buccin, en avril 2026 comparé aux mois de avril de 2021 à 2025, le nombre d’acheteurs est un peu moins important, le nombre de transactions est beaucoup plus important. De plus, la concurrence a légèrement augmenté, ce qui signifie que le pouvoir de marché des gros acheteurs a légèrement diminué.</a:t>
            </a:r>
          </a:p>
        </p:txBody>
      </p:sp>
      <p:pic>
        <p:nvPicPr>
          <p:cNvPr id="10" name="Picture 9" descr="Caractéristiques_intensité_WH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Buccin</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1296990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352123F7-536C-4C82-981F-77E36B7F3ED6}"/>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Langousti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Langousti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Langousti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Langousti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Langoustine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la langoustine est inférieur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334357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28DC5A2-5458-4EFE-BAE8-FB35F3E3191A}"/>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D14D8F56-DB2E-4617-9F10-5104A4C2F1C5}"/>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5607BF79-27D3-44EF-B924-8C0349ABE25A}"/>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NEP.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langoustine, l’instabilité des prix pour le mois de avril 2026 est un peu moins importante que celle observée en avril de 2021 à 2025, ce qui signifie que le risque prix des producteurs a légèrement diminué. Parallèlement, l’instabilité des volumes est un peu moins important, ce qui signifie que le risque d’approvisionnement des acheteurs a légèrement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langoustine, en avril 2026 comparé aux mois de avril de 2021 à 2025, le nombre d’acheteurs est un peu moins important, le nombre de transactions est moins important. De plus, la concurrence a diminué, ce qui signifie que le pouvoir de marché des gros acheteurs a augmenté.</a:t>
            </a:r>
          </a:p>
        </p:txBody>
      </p:sp>
      <p:pic>
        <p:nvPicPr>
          <p:cNvPr id="10" name="Picture 9" descr="Caractéristiques_intensité_NEP.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Langoustine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610255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D676CECD-C306-4A6B-B5F4-8DC9DFE5E0C4}"/>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0351429D-05E2-4D7B-BF94-FEB4F7C2D2FB}"/>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Lieu jau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Lieu jau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Lieu jau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Lieu jau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Lieu jaune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du lieu jaune est supérieur à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47277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D56C9FC-1019-449C-8A46-C31EEA1EDE3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08532BA0-DFA2-4E52-8E25-1BE983C67686}"/>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277CBD58-B803-4FEE-A02D-A4803AA1319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POL.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le lieu jaune, l’instabilité des prix pour le mois de avril 2026 est beaucoup moins importante que celle observée en avril de 2021 à 2025, ce qui signifie que le risque prix des producteurs a fortement diminué. Parallèlement, l’instabilité des volumes est beaucoup plus important, ce qui signifie que le risque d’approvisionnement des acheteurs a fortement augmenté.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le lieu jaune, en avril 2026 comparé aux mois de avril de 2021 à 2025, le nombre d’acheteurs est un peu moins important, le nombre de transactions est moins important. De plus, la concurrence est inchangé, ce qui signifie que le pouvoir de marché des gros acheteurs est inchangée.</a:t>
            </a:r>
          </a:p>
        </p:txBody>
      </p:sp>
      <p:pic>
        <p:nvPicPr>
          <p:cNvPr id="10" name="Picture 9" descr="Caractéristiques_intensité_POL.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Lieu jaune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211133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Interprétation des indicateurs de marché</a:t>
            </a:r>
          </a:p>
        </p:txBody>
      </p:sp>
      <p:sp>
        <p:nvSpPr>
          <p:cNvPr id="2" name="ZoneTexte 1">
            <a:extLst>
              <a:ext uri="{FF2B5EF4-FFF2-40B4-BE49-F238E27FC236}">
                <a16:creationId xmlns:a16="http://schemas.microsoft.com/office/drawing/2014/main" id="{109CD248-805E-4313-A5BC-A2FF5B1822DE}"/>
              </a:ext>
            </a:extLst>
          </p:cNvPr>
          <p:cNvSpPr txBox="1"/>
          <p:nvPr/>
        </p:nvSpPr>
        <p:spPr>
          <a:xfrm>
            <a:off x="395785" y="955343"/>
            <a:ext cx="2838734" cy="369332"/>
          </a:xfrm>
          <a:prstGeom prst="rect">
            <a:avLst/>
          </a:prstGeom>
          <a:noFill/>
        </p:spPr>
        <p:txBody>
          <a:bodyPr wrap="square" rtlCol="0">
            <a:spAutoFit/>
          </a:bodyPr>
          <a:lstStyle/>
          <a:p>
            <a:r>
              <a:rPr lang="fr-FR" u="sng" dirty="0"/>
              <a:t>Instabilité prix : </a:t>
            </a:r>
          </a:p>
        </p:txBody>
      </p:sp>
      <p:sp>
        <p:nvSpPr>
          <p:cNvPr id="5" name="ZoneTexte 4">
            <a:extLst>
              <a:ext uri="{FF2B5EF4-FFF2-40B4-BE49-F238E27FC236}">
                <a16:creationId xmlns:a16="http://schemas.microsoft.com/office/drawing/2014/main" id="{3AFAF57F-9CD3-4F0C-8E0D-272F0116AA31}"/>
              </a:ext>
            </a:extLst>
          </p:cNvPr>
          <p:cNvSpPr txBox="1"/>
          <p:nvPr/>
        </p:nvSpPr>
        <p:spPr>
          <a:xfrm>
            <a:off x="143302" y="1396331"/>
            <a:ext cx="6571398" cy="278486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prix pour les producteurs =&gt; incertitude supplémentaire</a:t>
            </a:r>
            <a:endParaRPr lang="fr-FR"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prix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le prix moyen est le lundi de 5 € et le mardi de 15 €. La semaine suivante, le prix moyen est de 10 € le lundi et le mardi. La moyenne par semaine est la même (10 €) mais la volatilité (5 €) est plus importante la première semaine. Dans l’ensemble, cette instabilité peut engendrer une incertitude pour le producteur sur son chiffre d’affaires (qui sera plus faible s’il vend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7" name="ZoneTexte 6">
            <a:extLst>
              <a:ext uri="{FF2B5EF4-FFF2-40B4-BE49-F238E27FC236}">
                <a16:creationId xmlns:a16="http://schemas.microsoft.com/office/drawing/2014/main" id="{8C48888F-AB07-4495-A5B4-DADF8634AEE6}"/>
              </a:ext>
            </a:extLst>
          </p:cNvPr>
          <p:cNvSpPr txBox="1"/>
          <p:nvPr/>
        </p:nvSpPr>
        <p:spPr>
          <a:xfrm>
            <a:off x="269543" y="4192433"/>
            <a:ext cx="2838734" cy="369332"/>
          </a:xfrm>
          <a:prstGeom prst="rect">
            <a:avLst/>
          </a:prstGeom>
          <a:noFill/>
        </p:spPr>
        <p:txBody>
          <a:bodyPr wrap="square" rtlCol="0">
            <a:spAutoFit/>
          </a:bodyPr>
          <a:lstStyle/>
          <a:p>
            <a:r>
              <a:rPr lang="fr-FR" u="sng" dirty="0"/>
              <a:t>Instabilité volume : </a:t>
            </a:r>
          </a:p>
        </p:txBody>
      </p:sp>
      <p:sp>
        <p:nvSpPr>
          <p:cNvPr id="8" name="ZoneTexte 7">
            <a:extLst>
              <a:ext uri="{FF2B5EF4-FFF2-40B4-BE49-F238E27FC236}">
                <a16:creationId xmlns:a16="http://schemas.microsoft.com/office/drawing/2014/main" id="{1B3DD3C2-6BDF-45BE-ACFD-B586B2A3826D}"/>
              </a:ext>
            </a:extLst>
          </p:cNvPr>
          <p:cNvSpPr txBox="1"/>
          <p:nvPr/>
        </p:nvSpPr>
        <p:spPr>
          <a:xfrm>
            <a:off x="143301" y="4589470"/>
            <a:ext cx="6571398" cy="3048335"/>
          </a:xfrm>
          <a:prstGeom prst="rect">
            <a:avLst/>
          </a:prstGeom>
          <a:noFill/>
        </p:spPr>
        <p:txBody>
          <a:bodyPr wrap="square" rtlCol="0">
            <a:spAutoFit/>
          </a:bodyPr>
          <a:lstStyle/>
          <a:p>
            <a:pPr algn="just">
              <a:lnSpc>
                <a:spcPct val="107000"/>
              </a:lnSpc>
              <a:spcAft>
                <a:spcPts val="800"/>
              </a:spcAft>
            </a:pPr>
            <a:r>
              <a:rPr lang="fr-FR" sz="1600" b="1" dirty="0">
                <a:effectLst/>
                <a:latin typeface="Calibri" panose="020F0502020204030204" pitchFamily="34" charset="0"/>
                <a:ea typeface="Times New Roman" panose="02020603050405020304" pitchFamily="18" charset="0"/>
                <a:cs typeface="Times New Roman" panose="02020603050405020304" pitchFamily="18" charset="0"/>
              </a:rPr>
              <a:t>Instabilité des volumes pour les acheteurs =&gt; incertitude supplémentaire</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Exemple pour comprendre l’instabilité sur les volumes (volatilité) :</a:t>
            </a:r>
          </a:p>
          <a:p>
            <a:pPr algn="just">
              <a:lnSpc>
                <a:spcPct val="107000"/>
              </a:lnSpc>
              <a:spcAft>
                <a:spcPts val="800"/>
              </a:spcAft>
            </a:pPr>
            <a:r>
              <a:rPr lang="fr-FR" sz="1600" dirty="0">
                <a:effectLst/>
                <a:latin typeface="Calibri" panose="020F0502020204030204" pitchFamily="34" charset="0"/>
                <a:ea typeface="Times New Roman" panose="02020603050405020304" pitchFamily="18" charset="0"/>
                <a:cs typeface="Times New Roman" panose="02020603050405020304" pitchFamily="18" charset="0"/>
              </a:rPr>
              <a:t>Sur un marché ouvert le lundi et le mardi, la quantité moyenne est le lundi de 5 kg et le mardi de 10 kg. La semaine suivante, la quantité moyenne est de 10 kg le lundi et le mardi. La moyenne par semaine est la même (10 kg) mais la volatilité (5 kg) est plus importante la première semaine. Dans l’ensemble, cette instabilité peut engendrer une incertitude pour l’acheteur sur son volume (qui sera plus faible s’il achète principalement le lundi de la première semaine).</a:t>
            </a:r>
            <a:r>
              <a:rPr lang="fr-FR" sz="1600" strike="sngStrike" dirty="0">
                <a:effectLst/>
                <a:latin typeface="Calibri" panose="020F0502020204030204" pitchFamily="34" charset="0"/>
                <a:ea typeface="Times New Roman" panose="02020603050405020304" pitchFamily="18" charset="0"/>
                <a:cs typeface="Times New Roman" panose="02020603050405020304" pitchFamily="18" charset="0"/>
              </a:rPr>
              <a:t> </a:t>
            </a:r>
            <a:endParaRPr lang="fr-FR" sz="16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fr-FR" dirty="0"/>
          </a:p>
        </p:txBody>
      </p:sp>
      <p:sp>
        <p:nvSpPr>
          <p:cNvPr id="9" name="ZoneTexte 8">
            <a:extLst>
              <a:ext uri="{FF2B5EF4-FFF2-40B4-BE49-F238E27FC236}">
                <a16:creationId xmlns:a16="http://schemas.microsoft.com/office/drawing/2014/main" id="{123110B6-6F5C-4180-8B99-EDE3F31F1E4D}"/>
              </a:ext>
            </a:extLst>
          </p:cNvPr>
          <p:cNvSpPr txBox="1"/>
          <p:nvPr/>
        </p:nvSpPr>
        <p:spPr>
          <a:xfrm>
            <a:off x="395785" y="7704405"/>
            <a:ext cx="2838734" cy="369332"/>
          </a:xfrm>
          <a:prstGeom prst="rect">
            <a:avLst/>
          </a:prstGeom>
          <a:noFill/>
        </p:spPr>
        <p:txBody>
          <a:bodyPr wrap="square" rtlCol="0">
            <a:spAutoFit/>
          </a:bodyPr>
          <a:lstStyle/>
          <a:p>
            <a:r>
              <a:rPr lang="fr-FR" u="sng" dirty="0"/>
              <a:t>Degré de concurrence: </a:t>
            </a:r>
          </a:p>
        </p:txBody>
      </p:sp>
      <p:sp>
        <p:nvSpPr>
          <p:cNvPr id="10" name="ZoneTexte 9">
            <a:extLst>
              <a:ext uri="{FF2B5EF4-FFF2-40B4-BE49-F238E27FC236}">
                <a16:creationId xmlns:a16="http://schemas.microsoft.com/office/drawing/2014/main" id="{9CE7882E-5A63-4F3B-8E29-5CDE0C5DDEE2}"/>
              </a:ext>
            </a:extLst>
          </p:cNvPr>
          <p:cNvSpPr txBox="1"/>
          <p:nvPr/>
        </p:nvSpPr>
        <p:spPr>
          <a:xfrm>
            <a:off x="143301" y="8147451"/>
            <a:ext cx="6571398" cy="1107996"/>
          </a:xfrm>
          <a:prstGeom prst="rect">
            <a:avLst/>
          </a:prstGeom>
          <a:noFill/>
        </p:spPr>
        <p:txBody>
          <a:bodyPr wrap="square" rtlCol="0">
            <a:spAutoFit/>
          </a:bodyPr>
          <a:lstStyle/>
          <a:p>
            <a:r>
              <a:rPr lang="fr-FR" sz="1600" dirty="0">
                <a:effectLst/>
                <a:latin typeface="Calibri" panose="020F0502020204030204" pitchFamily="34" charset="0"/>
                <a:ea typeface="Times New Roman" panose="02020603050405020304" pitchFamily="18" charset="0"/>
                <a:cs typeface="Times New Roman" panose="02020603050405020304" pitchFamily="18" charset="0"/>
              </a:rPr>
              <a:t>Le degré de concurrence permet de savoir si un marché est concentré sur un petit nombre d’acheteurs qui disposent de parts de marché élevées. Plus cet indicateur s’élève, plus le marché est concurrentiel. </a:t>
            </a:r>
          </a:p>
          <a:p>
            <a:endParaRPr lang="fr-FR" dirty="0"/>
          </a:p>
        </p:txBody>
      </p:sp>
    </p:spTree>
    <p:extLst>
      <p:ext uri="{BB962C8B-B14F-4D97-AF65-F5344CB8AC3E}">
        <p14:creationId xmlns:p14="http://schemas.microsoft.com/office/powerpoint/2010/main" val="166695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4" name="Rectangle 3">
            <a:extLst>
              <a:ext uri="{FF2B5EF4-FFF2-40B4-BE49-F238E27FC236}">
                <a16:creationId xmlns:a16="http://schemas.microsoft.com/office/drawing/2014/main" id="{F1FF241E-7B84-4EB0-BC90-4AC0F611B4CA}"/>
              </a:ext>
            </a:extLst>
          </p:cNvPr>
          <p:cNvSpPr/>
          <p:nvPr/>
        </p:nvSpPr>
        <p:spPr>
          <a:xfrm>
            <a:off x="395785" y="4953000"/>
            <a:ext cx="6005015" cy="2239370"/>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tx1"/>
                </a:solidFill>
              </a:ln>
              <a:solidFill>
                <a:schemeClr val="tx1"/>
              </a:solidFill>
            </a:endParaRPr>
          </a:p>
        </p:txBody>
      </p:sp>
      <p:pic>
        <p:nvPicPr>
          <p:cNvPr id="6" name="Image 5">
            <a:extLst>
              <a:ext uri="{FF2B5EF4-FFF2-40B4-BE49-F238E27FC236}">
                <a16:creationId xmlns:a16="http://schemas.microsoft.com/office/drawing/2014/main" id="{DE21A86F-87D2-4CED-8EC4-8D1F0CFDE35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403446" y="7912285"/>
            <a:ext cx="3260140" cy="1404368"/>
          </a:xfrm>
          <a:prstGeom prst="rect">
            <a:avLst/>
          </a:prstGeom>
        </p:spPr>
      </p:pic>
      <p:pic>
        <p:nvPicPr>
          <p:cNvPr id="7" name="Picture 6" descr="Resultat 2026_04_France.png"/>
          <p:cNvPicPr>
            <a:picLocks noChangeAspect="1"/>
          </p:cNvPicPr>
          <p:nvPr/>
        </p:nvPicPr>
        <p:blipFill>
          <a:blip r:embed="rId4"/>
          <a:srcRect t="12000" r="5000" b="5000"/>
          <a:stretch>
            <a:fillRect/>
          </a:stretch>
        </p:blipFill>
        <p:spPr>
          <a:xfrm>
            <a:off x="295200" y="1130400"/>
            <a:ext cx="6271200" cy="3420000"/>
          </a:xfrm>
          <a:prstGeom prst="rect">
            <a:avLst/>
          </a:prstGeom>
        </p:spPr>
      </p:pic>
      <p:sp>
        <p:nvSpPr>
          <p:cNvPr id="8" name="TextBox 7"/>
          <p:cNvSpPr txBox="1"/>
          <p:nvPr/>
        </p:nvSpPr>
        <p:spPr>
          <a:xfrm>
            <a:off x="396000" y="4989600"/>
            <a:ext cx="6004800" cy="900000"/>
          </a:xfrm>
          <a:prstGeom prst="rect">
            <a:avLst/>
          </a:prstGeom>
          <a:noFill/>
        </p:spPr>
        <p:txBody>
          <a:bodyPr wrap="square">
            <a:spAutoFit/>
          </a:bodyPr>
          <a:lstStyle/>
          <a:p>
            <a:pPr>
              <a:defRPr sz="1700"/>
            </a:pPr>
            <a:r>
              <a:t>• À la fin du mois de avril 2026, l’indice national de ventes en valeur est supérieur à celui de la période de référence (2021).</a:t>
            </a:r>
          </a:p>
        </p:txBody>
      </p:sp>
      <p:sp>
        <p:nvSpPr>
          <p:cNvPr id="9" name="TextBox 8"/>
          <p:cNvSpPr txBox="1"/>
          <p:nvPr/>
        </p:nvSpPr>
        <p:spPr>
          <a:xfrm>
            <a:off x="396000" y="5709600"/>
            <a:ext cx="6004800" cy="900000"/>
          </a:xfrm>
          <a:prstGeom prst="rect">
            <a:avLst/>
          </a:prstGeom>
          <a:noFill/>
        </p:spPr>
        <p:txBody>
          <a:bodyPr wrap="square">
            <a:spAutoFit/>
          </a:bodyPr>
          <a:lstStyle/>
          <a:p>
            <a:pPr>
              <a:defRPr sz="1700"/>
            </a:pPr>
            <a:r>
              <a:t>• L'indice de prix de vente est supérieur à celui de la période de référence. </a:t>
            </a:r>
          </a:p>
        </p:txBody>
      </p:sp>
      <p:sp>
        <p:nvSpPr>
          <p:cNvPr id="10" name="TextBox 9"/>
          <p:cNvSpPr txBox="1"/>
          <p:nvPr/>
        </p:nvSpPr>
        <p:spPr>
          <a:xfrm>
            <a:off x="396000" y="6429600"/>
            <a:ext cx="6004800" cy="900000"/>
          </a:xfrm>
          <a:prstGeom prst="rect">
            <a:avLst/>
          </a:prstGeom>
          <a:noFill/>
        </p:spPr>
        <p:txBody>
          <a:bodyPr wrap="square">
            <a:spAutoFit/>
          </a:bodyPr>
          <a:lstStyle/>
          <a:p>
            <a:pPr>
              <a:defRPr sz="1700"/>
            </a:pPr>
            <a:r>
              <a:t>• L'indice de ventes en volume est inférieur à celui de la période de référence.</a:t>
            </a:r>
          </a:p>
        </p:txBody>
      </p:sp>
      <p:sp>
        <p:nvSpPr>
          <p:cNvPr id="11" name="TextBox 10"/>
          <p:cNvSpPr txBox="1"/>
          <p:nvPr/>
        </p:nvSpPr>
        <p:spPr>
          <a:xfrm>
            <a:off x="1130400" y="8035200"/>
            <a:ext cx="2354400" cy="288000"/>
          </a:xfrm>
          <a:prstGeom prst="rect">
            <a:avLst/>
          </a:prstGeom>
          <a:noFill/>
        </p:spPr>
        <p:txBody>
          <a:bodyPr wrap="none">
            <a:spAutoFit/>
          </a:bodyPr>
          <a:lstStyle/>
          <a:p>
            <a:pPr>
              <a:defRPr sz="1275"/>
            </a:pPr>
            <a:r>
              <a:t>Indice de prix de vente</a:t>
            </a:r>
          </a:p>
        </p:txBody>
      </p:sp>
      <p:sp>
        <p:nvSpPr>
          <p:cNvPr id="12" name="TextBox 11"/>
          <p:cNvSpPr txBox="1"/>
          <p:nvPr/>
        </p:nvSpPr>
        <p:spPr>
          <a:xfrm>
            <a:off x="1130400" y="8326800"/>
            <a:ext cx="2354400" cy="288000"/>
          </a:xfrm>
          <a:prstGeom prst="rect">
            <a:avLst/>
          </a:prstGeom>
          <a:noFill/>
        </p:spPr>
        <p:txBody>
          <a:bodyPr wrap="none">
            <a:spAutoFit/>
          </a:bodyPr>
          <a:lstStyle/>
          <a:p>
            <a:pPr>
              <a:defRPr sz="1275"/>
            </a:pPr>
            <a:r>
              <a:t>Indice de ventes en volume</a:t>
            </a:r>
          </a:p>
        </p:txBody>
      </p:sp>
      <p:sp>
        <p:nvSpPr>
          <p:cNvPr id="13" name="TextBox 12"/>
          <p:cNvSpPr txBox="1"/>
          <p:nvPr/>
        </p:nvSpPr>
        <p:spPr>
          <a:xfrm>
            <a:off x="1130400" y="8614800"/>
            <a:ext cx="2354400" cy="288000"/>
          </a:xfrm>
          <a:prstGeom prst="rect">
            <a:avLst/>
          </a:prstGeom>
          <a:noFill/>
        </p:spPr>
        <p:txBody>
          <a:bodyPr wrap="none">
            <a:spAutoFit/>
          </a:bodyPr>
          <a:lstStyle/>
          <a:p>
            <a:pPr>
              <a:defRPr sz="1275"/>
            </a:pPr>
            <a:r>
              <a:t>Indice de ventes en valeur</a:t>
            </a:r>
          </a:p>
        </p:txBody>
      </p:sp>
      <p:sp>
        <p:nvSpPr>
          <p:cNvPr id="14" name="TextBox 13"/>
          <p:cNvSpPr txBox="1"/>
          <p:nvPr/>
        </p:nvSpPr>
        <p:spPr>
          <a:xfrm>
            <a:off x="1130400" y="8899200"/>
            <a:ext cx="2354400" cy="288000"/>
          </a:xfrm>
          <a:prstGeom prst="rect">
            <a:avLst/>
          </a:prstGeom>
          <a:noFill/>
        </p:spPr>
        <p:txBody>
          <a:bodyPr wrap="none">
            <a:spAutoFit/>
          </a:bodyPr>
          <a:lstStyle/>
          <a:p>
            <a:pPr>
              <a:defRPr sz="1275"/>
            </a:pPr>
            <a:r>
              <a:t>Avril</a:t>
            </a:r>
          </a:p>
        </p:txBody>
      </p:sp>
    </p:spTree>
    <p:extLst>
      <p:ext uri="{BB962C8B-B14F-4D97-AF65-F5344CB8AC3E}">
        <p14:creationId xmlns:p14="http://schemas.microsoft.com/office/powerpoint/2010/main" val="324214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4412E3A-6125-4FFF-873A-BEA341B193DB}"/>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3" name="ZoneTexte 2">
            <a:extLst>
              <a:ext uri="{FF2B5EF4-FFF2-40B4-BE49-F238E27FC236}">
                <a16:creationId xmlns:a16="http://schemas.microsoft.com/office/drawing/2014/main" id="{2D1D70FA-1222-46E9-B69A-AC299DB18AA4}"/>
              </a:ext>
            </a:extLst>
          </p:cNvPr>
          <p:cNvSpPr txBox="1"/>
          <p:nvPr/>
        </p:nvSpPr>
        <p:spPr>
          <a:xfrm>
            <a:off x="0" y="0"/>
            <a:ext cx="6858000" cy="441659"/>
          </a:xfrm>
          <a:prstGeom prst="rect">
            <a:avLst/>
          </a:prstGeom>
          <a:solidFill>
            <a:schemeClr val="tx2">
              <a:lumMod val="20000"/>
              <a:lumOff val="80000"/>
            </a:schemeClr>
          </a:solidFill>
        </p:spPr>
        <p:txBody>
          <a:bodyPr wrap="square" rtlCol="0">
            <a:spAutoFit/>
          </a:bodyPr>
          <a:lstStyle/>
          <a:p>
            <a:pPr algn="ctr"/>
            <a:r>
              <a:rPr lang="fr-FR" sz="2270" dirty="0"/>
              <a:t>National</a:t>
            </a:r>
          </a:p>
        </p:txBody>
      </p:sp>
      <p:sp>
        <p:nvSpPr>
          <p:cNvPr id="6" name="Rectangle 5">
            <a:extLst>
              <a:ext uri="{FF2B5EF4-FFF2-40B4-BE49-F238E27FC236}">
                <a16:creationId xmlns:a16="http://schemas.microsoft.com/office/drawing/2014/main" id="{355F34FD-F8AD-4B30-ACBB-EAC8E1D5DD7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0CC1FB55-DB8A-41D5-81EB-5F43C5B83C69}"/>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descr="Etat_du_marche_france.png"/>
          <p:cNvPicPr>
            <a:picLocks noChangeAspect="1"/>
          </p:cNvPicPr>
          <p:nvPr/>
        </p:nvPicPr>
        <p:blipFill>
          <a:blip r:embed="rId2"/>
          <a:srcRect l="1000" t="20000" r="1000" b="25000"/>
          <a:stretch>
            <a:fillRect/>
          </a:stretch>
        </p:blipFill>
        <p:spPr>
          <a:xfrm>
            <a:off x="1058400" y="698400"/>
            <a:ext cx="4572000" cy="1620000"/>
          </a:xfrm>
          <a:prstGeom prst="rect">
            <a:avLst/>
          </a:prstGeom>
        </p:spPr>
      </p:pic>
      <p:pic>
        <p:nvPicPr>
          <p:cNvPr id="9" name="Picture 8" descr="Caractéristiques_intensité_france.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0" name="TextBox 9"/>
          <p:cNvSpPr txBox="1"/>
          <p:nvPr/>
        </p:nvSpPr>
        <p:spPr>
          <a:xfrm>
            <a:off x="259200" y="2476800"/>
            <a:ext cx="6397200" cy="756000"/>
          </a:xfrm>
          <a:prstGeom prst="rect">
            <a:avLst/>
          </a:prstGeom>
          <a:noFill/>
        </p:spPr>
        <p:txBody>
          <a:bodyPr wrap="square">
            <a:spAutoFit/>
          </a:bodyPr>
          <a:lstStyle/>
          <a:p>
            <a:pPr>
              <a:defRPr sz="1275"/>
            </a:pPr>
            <a:r>
              <a:t>• Pour la France, l’instabilité des prix pour le mois de avril 2026 est similaire que celle observée en avril de 2021 à 2025, ce qui signifie que le risque prix des producteurs est inchangé. Parallèlement, l’instabilité des volumes est moins important, ce qui signifie que le risque d’approvisionnement des acheteurs a diminué.</a:t>
            </a:r>
          </a:p>
        </p:txBody>
      </p:sp>
      <p:sp>
        <p:nvSpPr>
          <p:cNvPr id="11" name="TextBox 10"/>
          <p:cNvSpPr txBox="1"/>
          <p:nvPr/>
        </p:nvSpPr>
        <p:spPr>
          <a:xfrm>
            <a:off x="259200" y="6840000"/>
            <a:ext cx="6397200" cy="756000"/>
          </a:xfrm>
          <a:prstGeom prst="rect">
            <a:avLst/>
          </a:prstGeom>
          <a:noFill/>
        </p:spPr>
        <p:txBody>
          <a:bodyPr wrap="square">
            <a:spAutoFit/>
          </a:bodyPr>
          <a:lstStyle/>
          <a:p>
            <a:pPr>
              <a:defRPr sz="1275"/>
            </a:pPr>
            <a:r>
              <a:t>• Pour la France, en avril 2026 comparé aux mois de avril de 2021 à 2025, le nombre d’acheteurs est similaire, le nombre de transactions est similaire. De plus, la concurrence est inchangé, ce qui signifie que le pouvoir de marché des gros acheteurs est inchangée.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90388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4214ACDC-26E6-4C98-BB45-7C9E7F4A624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Sol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Sol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Sol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Sol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Sole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la sole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A04DE46-316D-4D2C-9FC9-B8BC3EE9C103}"/>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6" name="Rectangle 5">
            <a:extLst>
              <a:ext uri="{FF2B5EF4-FFF2-40B4-BE49-F238E27FC236}">
                <a16:creationId xmlns:a16="http://schemas.microsoft.com/office/drawing/2014/main" id="{A1CEBD39-BD27-4FB4-B586-5902A8B68EF4}"/>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252ED717-662E-43DF-9FA3-B999E180CB31}"/>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SOL.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sole, l’instabilité des prix pour le mois de avril 2026 est beaucoup moins importante que celle observée en avril de 2021 à 2025, ce qui signifie que le risque prix des producteurs a fortement diminué. Parallèlement, l’instabilité des volumes est moins important, ce qui signifie que le risque d’approvisionnement des acheteurs a diminué.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sole, en avril 2026 comparé aux mois de avril de 2021 à 2025, le nombre d’acheteurs est similaire, le nombre de transactions est un peu moins important. De plus, la concurrence est inchangé, ce qui signifie que le pouvoir de marché des gros acheteurs est inchangée.</a:t>
            </a:r>
          </a:p>
        </p:txBody>
      </p:sp>
      <p:pic>
        <p:nvPicPr>
          <p:cNvPr id="10" name="Picture 9" descr="Caractéristiques_intensité_SOL.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Sole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3767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A8953C20-112F-4070-B154-E5F22191C8CA}"/>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9" name="Rectangle 8">
            <a:extLst>
              <a:ext uri="{FF2B5EF4-FFF2-40B4-BE49-F238E27FC236}">
                <a16:creationId xmlns:a16="http://schemas.microsoft.com/office/drawing/2014/main" id="{8DE1450F-9BE0-43B4-9EF8-6C279246CC9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9" descr="Resultat 2026_04_Baudroi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11" name="Picture 10" descr="Resultat 2026_04_Baudroi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12" name="Picture 11" descr="Resultat 2026_04_Baudroi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3" name="Picture 12" descr="Resultat 2026_04_Baudroi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4" name="TextBox 13"/>
          <p:cNvSpPr txBox="1"/>
          <p:nvPr/>
        </p:nvSpPr>
        <p:spPr>
          <a:xfrm>
            <a:off x="0" y="-288000"/>
            <a:ext cx="6858000" cy="720000"/>
          </a:xfrm>
          <a:prstGeom prst="rect">
            <a:avLst/>
          </a:prstGeom>
          <a:noFill/>
        </p:spPr>
        <p:txBody>
          <a:bodyPr wrap="none">
            <a:spAutoFit/>
          </a:bodyPr>
          <a:lstStyle/>
          <a:p>
            <a:endParaRPr/>
          </a:p>
          <a:p>
            <a:pPr algn="ctr">
              <a:defRPr sz="2267"/>
            </a:pPr>
            <a:r>
              <a:t>Baudroie</a:t>
            </a:r>
          </a:p>
        </p:txBody>
      </p:sp>
      <p:sp>
        <p:nvSpPr>
          <p:cNvPr id="15" name="TextBox 14"/>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6" name="TextBox 15"/>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7" name="TextBox 16"/>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8" name="TextBox 17"/>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9" name="TextBox 18"/>
          <p:cNvSpPr txBox="1"/>
          <p:nvPr/>
        </p:nvSpPr>
        <p:spPr>
          <a:xfrm>
            <a:off x="687600" y="9223200"/>
            <a:ext cx="1803600" cy="288000"/>
          </a:xfrm>
          <a:prstGeom prst="rect">
            <a:avLst/>
          </a:prstGeom>
          <a:noFill/>
        </p:spPr>
        <p:txBody>
          <a:bodyPr wrap="none">
            <a:spAutoFit/>
          </a:bodyPr>
          <a:lstStyle/>
          <a:p>
            <a:pPr>
              <a:defRPr sz="850"/>
            </a:pPr>
            <a:r>
              <a:t>Avril</a:t>
            </a:r>
          </a:p>
        </p:txBody>
      </p:sp>
      <p:sp>
        <p:nvSpPr>
          <p:cNvPr id="20" name="TextBox 19"/>
          <p:cNvSpPr txBox="1"/>
          <p:nvPr/>
        </p:nvSpPr>
        <p:spPr>
          <a:xfrm>
            <a:off x="194400" y="4179600"/>
            <a:ext cx="2343600" cy="1436400"/>
          </a:xfrm>
          <a:prstGeom prst="rect">
            <a:avLst/>
          </a:prstGeom>
          <a:noFill/>
        </p:spPr>
        <p:txBody>
          <a:bodyPr wrap="square">
            <a:spAutoFit/>
          </a:bodyPr>
          <a:lstStyle/>
          <a:p>
            <a:pPr>
              <a:defRPr sz="1275"/>
            </a:pPr>
            <a:r>
              <a:t>• À la fin du mois de avril 2026, l'indice de ventes en valeur  de la baudroie est proche de celui de la période de référence (2021).</a:t>
            </a:r>
          </a:p>
        </p:txBody>
      </p:sp>
      <p:sp>
        <p:nvSpPr>
          <p:cNvPr id="21" name="TextBox 20"/>
          <p:cNvSpPr txBox="1"/>
          <p:nvPr/>
        </p:nvSpPr>
        <p:spPr>
          <a:xfrm>
            <a:off x="194400" y="56196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22" name="TextBox 21"/>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93980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0C4E313-6D6F-4A6F-8DAB-7048615DF25F}"/>
              </a:ext>
            </a:extLst>
          </p:cNvPr>
          <p:cNvSpPr txBox="1"/>
          <p:nvPr/>
        </p:nvSpPr>
        <p:spPr>
          <a:xfrm>
            <a:off x="0" y="0"/>
            <a:ext cx="6858000" cy="400110"/>
          </a:xfrm>
          <a:prstGeom prst="rect">
            <a:avLst/>
          </a:prstGeom>
          <a:solidFill>
            <a:schemeClr val="tx2">
              <a:lumMod val="20000"/>
              <a:lumOff val="80000"/>
            </a:schemeClr>
          </a:solidFill>
        </p:spPr>
        <p:txBody>
          <a:bodyPr wrap="square" rtlCol="0">
            <a:spAutoFit/>
          </a:bodyPr>
          <a:lstStyle/>
          <a:p>
            <a:pPr algn="ctr"/>
            <a:endParaRPr lang="fr-FR" sz="2000" b="1" dirty="0"/>
          </a:p>
        </p:txBody>
      </p:sp>
      <p:sp>
        <p:nvSpPr>
          <p:cNvPr id="5" name="Rectangle 4">
            <a:extLst>
              <a:ext uri="{FF2B5EF4-FFF2-40B4-BE49-F238E27FC236}">
                <a16:creationId xmlns:a16="http://schemas.microsoft.com/office/drawing/2014/main" id="{7E587F84-ED0B-42D6-950A-154F2B1EC8F8}"/>
              </a:ext>
            </a:extLst>
          </p:cNvPr>
          <p:cNvSpPr/>
          <p:nvPr/>
        </p:nvSpPr>
        <p:spPr>
          <a:xfrm>
            <a:off x="201304" y="5944548"/>
            <a:ext cx="6455391" cy="2450152"/>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D66A619B-B952-4B76-9197-8E9D34FE85B3}"/>
              </a:ext>
            </a:extLst>
          </p:cNvPr>
          <p:cNvSpPr/>
          <p:nvPr/>
        </p:nvSpPr>
        <p:spPr>
          <a:xfrm>
            <a:off x="201304" y="2414014"/>
            <a:ext cx="6455391" cy="1445696"/>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Etat_du_marche_MNZ.png"/>
          <p:cNvPicPr>
            <a:picLocks noChangeAspect="1"/>
          </p:cNvPicPr>
          <p:nvPr/>
        </p:nvPicPr>
        <p:blipFill>
          <a:blip r:embed="rId2"/>
          <a:srcRect l="1000" t="20000" r="1000" b="25000"/>
          <a:stretch>
            <a:fillRect/>
          </a:stretch>
        </p:blipFill>
        <p:spPr>
          <a:xfrm>
            <a:off x="1058400" y="698400"/>
            <a:ext cx="4572000" cy="1620000"/>
          </a:xfrm>
          <a:prstGeom prst="rect">
            <a:avLst/>
          </a:prstGeom>
        </p:spPr>
      </p:pic>
      <p:sp>
        <p:nvSpPr>
          <p:cNvPr id="8" name="TextBox 7"/>
          <p:cNvSpPr txBox="1"/>
          <p:nvPr/>
        </p:nvSpPr>
        <p:spPr>
          <a:xfrm>
            <a:off x="259200" y="2476800"/>
            <a:ext cx="6397200" cy="756000"/>
          </a:xfrm>
          <a:prstGeom prst="rect">
            <a:avLst/>
          </a:prstGeom>
          <a:noFill/>
        </p:spPr>
        <p:txBody>
          <a:bodyPr wrap="square">
            <a:spAutoFit/>
          </a:bodyPr>
          <a:lstStyle/>
          <a:p>
            <a:pPr>
              <a:defRPr sz="1275"/>
            </a:pPr>
            <a:r>
              <a:t>• Pour la baudroie, l’instabilité des prix pour le mois de avril 2026 est moins importante que celle observée en avril de 2021 à 2025, ce qui signifie que le risque prix des producteurs a diminué. Parallèlement, l’instabilité des volumes est similaire, ce qui signifie que le risque d’approvisionnement des acheteurs est inchangé.</a:t>
            </a:r>
          </a:p>
        </p:txBody>
      </p:sp>
      <p:sp>
        <p:nvSpPr>
          <p:cNvPr id="9" name="TextBox 8"/>
          <p:cNvSpPr txBox="1"/>
          <p:nvPr/>
        </p:nvSpPr>
        <p:spPr>
          <a:xfrm>
            <a:off x="259200" y="6840000"/>
            <a:ext cx="6397200" cy="756000"/>
          </a:xfrm>
          <a:prstGeom prst="rect">
            <a:avLst/>
          </a:prstGeom>
          <a:noFill/>
        </p:spPr>
        <p:txBody>
          <a:bodyPr wrap="square">
            <a:spAutoFit/>
          </a:bodyPr>
          <a:lstStyle/>
          <a:p>
            <a:pPr>
              <a:defRPr sz="1275"/>
            </a:pPr>
            <a:r>
              <a:t>• Pour la baudroie, en avril 2026 comparé aux mois de avril de 2021 à 2025, le nombre d’acheteurs est similaire, le nombre de transactions est similaire. De plus, la concurrence a augmenté, ce qui signifie que le pouvoir de marché des gros acheteurs a diminué.</a:t>
            </a:r>
          </a:p>
        </p:txBody>
      </p:sp>
      <p:pic>
        <p:nvPicPr>
          <p:cNvPr id="10" name="Picture 9" descr="Caractéristiques_intensité_MNZ.png"/>
          <p:cNvPicPr>
            <a:picLocks noChangeAspect="1"/>
          </p:cNvPicPr>
          <p:nvPr/>
        </p:nvPicPr>
        <p:blipFill>
          <a:blip r:embed="rId3"/>
          <a:srcRect l="1000" t="20000" r="1000" b="20000"/>
          <a:stretch>
            <a:fillRect/>
          </a:stretch>
        </p:blipFill>
        <p:spPr>
          <a:xfrm>
            <a:off x="86400" y="4323600"/>
            <a:ext cx="6688799" cy="162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Baudroie</a:t>
            </a:r>
          </a:p>
        </p:txBody>
      </p:sp>
      <p:sp>
        <p:nvSpPr>
          <p:cNvPr id="12" name="TextBox 11"/>
          <p:cNvSpPr txBox="1"/>
          <p:nvPr/>
        </p:nvSpPr>
        <p:spPr>
          <a:xfrm>
            <a:off x="180000" y="9403200"/>
            <a:ext cx="4647600" cy="1368000"/>
          </a:xfrm>
          <a:prstGeom prst="rect">
            <a:avLst/>
          </a:prstGeom>
          <a:noFill/>
        </p:spPr>
        <p:txBody>
          <a:bodyPr wrap="square">
            <a:spAutoFit/>
          </a:bodyPr>
          <a:lstStyle/>
          <a:p>
            <a:pPr>
              <a:defRPr sz="850"/>
            </a:pPr>
            <a:r>
              <a:t>Note : « = » : variation entre ‒5 et +5% ; « ‒ » variation entre ‒5 et ‒15% ; « + » variation entre 5 et 15% ; « ‒ ‒ » variation entre ‒15 et ‒25%; « + + » variation entre 15 et 25% ; « ‒ ‒ ‒ » variation inférieure à 25% ;« + + + » variation supérieure à 25%.</a:t>
            </a:r>
          </a:p>
        </p:txBody>
      </p:sp>
    </p:spTree>
    <p:extLst>
      <p:ext uri="{BB962C8B-B14F-4D97-AF65-F5344CB8AC3E}">
        <p14:creationId xmlns:p14="http://schemas.microsoft.com/office/powerpoint/2010/main" val="401814947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442</TotalTime>
  <Words>3631</Words>
  <Application>Microsoft Office PowerPoint</Application>
  <PresentationFormat>Format A4 (210 x 297 mm)</PresentationFormat>
  <Paragraphs>185</Paragraphs>
  <Slides>25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MARCINKOWSKA Grazyna</cp:lastModifiedBy>
  <cp:revision>56</cp:revision>
  <dcterms:created xsi:type="dcterms:W3CDTF">2025-01-07T08:04:05Z</dcterms:created>
  <dcterms:modified xsi:type="dcterms:W3CDTF">2026-05-11T10:18:52Z</dcterms:modified>
</cp:coreProperties>
</file>