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1" r:id="rId2"/>
    <p:sldId id="316" r:id="rId3"/>
    <p:sldId id="314" r:id="rId4"/>
    <p:sldId id="304" r:id="rId5"/>
    <p:sldId id="270" r:id="rId6"/>
    <p:sldId id="269" r:id="rId7"/>
    <p:sldId id="260" r:id="rId8"/>
    <p:sldId id="261" r:id="rId9"/>
    <p:sldId id="262" r:id="rId10"/>
    <p:sldId id="263" r:id="rId11"/>
    <p:sldId id="264" r:id="rId12"/>
    <p:sldId id="271" r:id="rId13"/>
    <p:sldId id="272" r:id="rId14"/>
    <p:sldId id="275" r:id="rId15"/>
    <p:sldId id="276" r:id="rId16"/>
    <p:sldId id="277" r:id="rId17"/>
    <p:sldId id="278" r:id="rId18"/>
    <p:sldId id="305" r:id="rId19"/>
    <p:sldId id="306" r:id="rId20"/>
    <p:sldId id="307" r:id="rId21"/>
    <p:sldId id="308" r:id="rId22"/>
    <p:sldId id="279" r:id="rId23"/>
    <p:sldId id="281" r:id="rId24"/>
    <p:sldId id="310" r:id="rId25"/>
    <p:sldId id="282" r:id="rId26"/>
    <p:sldId id="283" r:id="rId27"/>
    <p:sldId id="284" r:id="rId28"/>
    <p:sldId id="286" r:id="rId29"/>
    <p:sldId id="287" r:id="rId30"/>
    <p:sldId id="309" r:id="rId31"/>
    <p:sldId id="288" r:id="rId32"/>
    <p:sldId id="289" r:id="rId33"/>
    <p:sldId id="290" r:id="rId34"/>
    <p:sldId id="291" r:id="rId35"/>
    <p:sldId id="292" r:id="rId36"/>
    <p:sldId id="293" r:id="rId37"/>
    <p:sldId id="295" r:id="rId38"/>
    <p:sldId id="296" r:id="rId39"/>
    <p:sldId id="297" r:id="rId40"/>
    <p:sldId id="312" r:id="rId41"/>
    <p:sldId id="315" r:id="rId4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F2C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660"/>
  </p:normalViewPr>
  <p:slideViewPr>
    <p:cSldViewPr snapToGrid="0">
      <p:cViewPr varScale="1">
        <p:scale>
          <a:sx n="73" d="100"/>
          <a:sy n="73" d="100"/>
        </p:scale>
        <p:origin x="269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11/05/2026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11/05/2026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11/05/2026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11/05/2026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Evolution de l'activité des producteurs</a:t>
            </a:r>
          </a:p>
        </p:txBody>
      </p:sp>
      <p:pic>
        <p:nvPicPr>
          <p:cNvPr id="2" name="Image 1">
            <a:extLst>
              <a:ext uri="{FF2B5EF4-FFF2-40B4-BE49-F238E27FC236}">
                <a16:creationId xmlns:a16="http://schemas.microsoft.com/office/drawing/2014/main" id="{D66A5AC2-1742-404A-8F68-0024B744A6DE}"/>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C78636B2-0D6D-0A8A-7703-F00CF55BC19A}"/>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346338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B0ED737-880D-4F4A-8A26-84617DD5250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FN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FN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FN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FN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18 à 24 mètres du Golfe de Gascogne</a:t>
            </a:r>
            <a:br/>
            <a:r>
              <a:t>(GG_DFN_18m_≤24m)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18 à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10BED92-7649-4D60-A288-4605D3752DF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FN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FN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FN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FN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plus de 24 mètres du Golfe de Gascogne</a:t>
            </a:r>
            <a:br/>
            <a:r>
              <a:t>(GG_DFN_24m)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plus de 24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D4E8B86-170D-4176-99D3-6DE81ADE785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TS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TS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TS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TS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8 à 10 mètres du Golfe de Gascogne</a:t>
            </a:r>
            <a:br/>
            <a:r>
              <a:t>(GG_DTS_8m_≤10m)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3C6D43B-1330-43F3-B942-D60657C5B6E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TS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TS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TS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TS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10 à 12 mètres du Golfe de Gascogne</a:t>
            </a:r>
            <a:br/>
            <a:r>
              <a:t>(GG_DTS_10m_≤12m)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10 à 12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30067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0EDF0A-FD46-48E3-861F-E98BEED5FB6D}"/>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TS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TS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TS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TS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12 à 18 mètres du Golfe de Gascogne</a:t>
            </a:r>
            <a:br/>
            <a:r>
              <a:t>(GG_DTS_12m_≤18m)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12 à 18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69204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5ECAE93-2CF3-413B-92E1-219F88C3F5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du Golfe de Gascogne</a:t>
            </a:r>
            <a:br/>
            <a:r>
              <a:t>(GG_DTS_18m_≤24m)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18 à 24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D268135-E233-4090-BDF9-2616B06221F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du Golfe de Gascogne</a:t>
            </a:r>
            <a:br/>
            <a:r>
              <a:t>(GG_DTS_24m)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plus de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530937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du Golfe de Gascogne</a:t>
            </a:r>
            <a:br/>
            <a:r>
              <a:t>(GG_FPO_8m_≤10m)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caseyeurs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du Golfe de Gascogne</a:t>
            </a:r>
            <a:br/>
            <a:r>
              <a:t>(GG_HOK_≤8m)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ligneurs ou palangriers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1125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HOK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HOK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HOK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HOK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8 à 10 mètres du Golfe de Gascogne</a:t>
            </a:r>
            <a:br/>
            <a:r>
              <a:t>(GG_HOK_8m_≤10m)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ligneurs ou palangriers de 8 à 10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901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9517B3-DA63-4C07-AB0D-84D38FD1CF4C}"/>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C2897BA-E9F1-4AD5-979C-53F8E5C42026}"/>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sp>
        <p:nvSpPr>
          <p:cNvPr id="5" name="ZoneTexte 2">
            <a:extLst>
              <a:ext uri="{FF2B5EF4-FFF2-40B4-BE49-F238E27FC236}">
                <a16:creationId xmlns:a16="http://schemas.microsoft.com/office/drawing/2014/main" id="{B9DE8A27-ECE9-4BD7-8E96-860BE500D8C1}"/>
              </a:ext>
            </a:extLst>
          </p:cNvPr>
          <p:cNvSpPr txBox="1"/>
          <p:nvPr/>
        </p:nvSpPr>
        <p:spPr bwMode="auto">
          <a:xfrm>
            <a:off x="545418" y="1523279"/>
            <a:ext cx="5767164" cy="1569660"/>
          </a:xfrm>
          <a:prstGeom prst="rect">
            <a:avLst/>
          </a:prstGeom>
          <a:noFill/>
        </p:spPr>
        <p:txBody>
          <a:bodyPr wrap="square"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fr-FR" sz="1600" dirty="0"/>
              <a:t>Règles retenues pour qu’un bateau soit dans le panel :</a:t>
            </a:r>
            <a:endParaRPr dirty="0"/>
          </a:p>
          <a:p>
            <a:pPr>
              <a:defRPr/>
            </a:pPr>
            <a:r>
              <a:rPr lang="fr-FR" sz="1600" dirty="0"/>
              <a:t>-Façade Golfe de Gascogne, Méditerranée ou Manche-Mer du Nord</a:t>
            </a:r>
            <a:endParaRPr dirty="0"/>
          </a:p>
          <a:p>
            <a:pPr>
              <a:defRPr/>
            </a:pPr>
            <a:r>
              <a:rPr lang="fr-FR" sz="1600" dirty="0"/>
              <a:t>-Pas de changement de strate entre 2021 et 2024</a:t>
            </a:r>
            <a:endParaRPr dirty="0"/>
          </a:p>
          <a:p>
            <a:pPr>
              <a:defRPr/>
            </a:pPr>
            <a:r>
              <a:rPr lang="fr-FR" sz="1600" dirty="0"/>
              <a:t>-Présent dans </a:t>
            </a:r>
            <a:r>
              <a:rPr lang="fr-FR" sz="1600" dirty="0" err="1"/>
              <a:t>VisioMer</a:t>
            </a:r>
            <a:r>
              <a:rPr lang="fr-FR" sz="1600" dirty="0"/>
              <a:t> de 2021 à 2025</a:t>
            </a:r>
            <a:endParaRPr dirty="0"/>
          </a:p>
          <a:p>
            <a:pPr>
              <a:defRPr/>
            </a:pPr>
            <a:r>
              <a:rPr lang="fr-FR" sz="1600" dirty="0"/>
              <a:t>-Plus de 10 bateaux dans le panel (exception pour SDN≥18m dans le GG)</a:t>
            </a:r>
            <a:endParaRPr dirty="0"/>
          </a:p>
        </p:txBody>
      </p:sp>
      <p:graphicFrame>
        <p:nvGraphicFramePr>
          <p:cNvPr id="7" name="Tableau 6">
            <a:extLst>
              <a:ext uri="{FF2B5EF4-FFF2-40B4-BE49-F238E27FC236}">
                <a16:creationId xmlns:a16="http://schemas.microsoft.com/office/drawing/2014/main" id="{0DCF8FF3-B172-3A63-DB9E-77E078FBF91E}"/>
              </a:ext>
            </a:extLst>
          </p:cNvPr>
          <p:cNvGraphicFramePr>
            <a:graphicFrameLocks noGrp="1"/>
          </p:cNvGraphicFramePr>
          <p:nvPr>
            <p:extLst>
              <p:ext uri="{D42A27DB-BD31-4B8C-83A1-F6EECF244321}">
                <p14:modId xmlns:p14="http://schemas.microsoft.com/office/powerpoint/2010/main" val="3576724149"/>
              </p:ext>
            </p:extLst>
          </p:nvPr>
        </p:nvGraphicFramePr>
        <p:xfrm>
          <a:off x="139147" y="3694545"/>
          <a:ext cx="6579705" cy="5903580"/>
        </p:xfrm>
        <a:graphic>
          <a:graphicData uri="http://schemas.openxmlformats.org/drawingml/2006/table">
            <a:tbl>
              <a:tblPr/>
              <a:tblGrid>
                <a:gridCol w="1148633">
                  <a:extLst>
                    <a:ext uri="{9D8B030D-6E8A-4147-A177-3AD203B41FA5}">
                      <a16:colId xmlns:a16="http://schemas.microsoft.com/office/drawing/2014/main" val="801036493"/>
                    </a:ext>
                  </a:extLst>
                </a:gridCol>
                <a:gridCol w="1820921">
                  <a:extLst>
                    <a:ext uri="{9D8B030D-6E8A-4147-A177-3AD203B41FA5}">
                      <a16:colId xmlns:a16="http://schemas.microsoft.com/office/drawing/2014/main" val="217828485"/>
                    </a:ext>
                  </a:extLst>
                </a:gridCol>
                <a:gridCol w="531690">
                  <a:extLst>
                    <a:ext uri="{9D8B030D-6E8A-4147-A177-3AD203B41FA5}">
                      <a16:colId xmlns:a16="http://schemas.microsoft.com/office/drawing/2014/main" val="2696695934"/>
                    </a:ext>
                  </a:extLst>
                </a:gridCol>
                <a:gridCol w="464292">
                  <a:extLst>
                    <a:ext uri="{9D8B030D-6E8A-4147-A177-3AD203B41FA5}">
                      <a16:colId xmlns:a16="http://schemas.microsoft.com/office/drawing/2014/main" val="1996266365"/>
                    </a:ext>
                  </a:extLst>
                </a:gridCol>
                <a:gridCol w="854943">
                  <a:extLst>
                    <a:ext uri="{9D8B030D-6E8A-4147-A177-3AD203B41FA5}">
                      <a16:colId xmlns:a16="http://schemas.microsoft.com/office/drawing/2014/main" val="2829215689"/>
                    </a:ext>
                  </a:extLst>
                </a:gridCol>
                <a:gridCol w="864704">
                  <a:extLst>
                    <a:ext uri="{9D8B030D-6E8A-4147-A177-3AD203B41FA5}">
                      <a16:colId xmlns:a16="http://schemas.microsoft.com/office/drawing/2014/main" val="4168109630"/>
                    </a:ext>
                  </a:extLst>
                </a:gridCol>
                <a:gridCol w="894522">
                  <a:extLst>
                    <a:ext uri="{9D8B030D-6E8A-4147-A177-3AD203B41FA5}">
                      <a16:colId xmlns:a16="http://schemas.microsoft.com/office/drawing/2014/main" val="1082178475"/>
                    </a:ext>
                  </a:extLst>
                </a:gridCol>
              </a:tblGrid>
              <a:tr h="53177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volume</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extLst>
                  <a:ext uri="{0D108BD9-81ED-4DB2-BD59-A6C34878D82A}">
                    <a16:rowId xmlns:a16="http://schemas.microsoft.com/office/drawing/2014/main" val="74667957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123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41794975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2699962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64%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833497440"/>
                  </a:ext>
                </a:extLst>
              </a:tr>
              <a:tr h="268073">
                <a:tc>
                  <a:txBody>
                    <a:bodyPr/>
                    <a:lstStyle/>
                    <a:p>
                      <a:pPr algn="ctr" fontAlgn="ctr"/>
                      <a:r>
                        <a:rPr lang="fr-FR" sz="1000" b="0" i="0" u="none" strike="noStrike">
                          <a:solidFill>
                            <a:srgbClr val="000000"/>
                          </a:solidFill>
                          <a:effectLst/>
                          <a:latin typeface="Aptos Narrow" panose="020B0004020202020204" pitchFamily="34" charset="0"/>
                        </a:rPr>
                        <a:t>GG_DFN_&gt;12m_≤18m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6326233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68%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304864058"/>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13438202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76867630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72%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71%</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7532858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4904249"/>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59%</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96086391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34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41%</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80%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9560230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GG_FPO_&gt;8m_≤10m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Caseyeurs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9854139"/>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41368672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107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8357807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620544015"/>
                  </a:ext>
                </a:extLst>
              </a:tr>
              <a:tr h="399922">
                <a:tc>
                  <a:txBody>
                    <a:bodyPr/>
                    <a:lstStyle/>
                    <a:p>
                      <a:pPr algn="ctr" fontAlgn="ctr"/>
                      <a:r>
                        <a:rPr lang="fr-FR" sz="1000" b="0" i="0" u="none" strike="noStrike" dirty="0">
                          <a:solidFill>
                            <a:srgbClr val="000000"/>
                          </a:solidFill>
                          <a:effectLst/>
                          <a:latin typeface="Aptos Narrow" panose="020B0004020202020204" pitchFamily="34" charset="0"/>
                        </a:rPr>
                        <a:t>GG_MGO_&gt;8m_≤10m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Navires utilisant d’autres engins mobiles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34%</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357606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GG_SDN≥18m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Senneurs danois de plus de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899262182"/>
                  </a:ext>
                </a:extLst>
              </a:tr>
            </a:tbl>
          </a:graphicData>
        </a:graphic>
      </p:graphicFrame>
    </p:spTree>
    <p:extLst>
      <p:ext uri="{BB962C8B-B14F-4D97-AF65-F5344CB8AC3E}">
        <p14:creationId xmlns:p14="http://schemas.microsoft.com/office/powerpoint/2010/main" val="1124095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HOK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HOK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HOK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HOK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10 à 12 mètres du Golfe de Gascogne</a:t>
            </a:r>
            <a:br/>
            <a:r>
              <a:t>(GG_HOK_10m_≤12m)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ligneurs ou palangriers de 10 à 12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968932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MG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MG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MG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MG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utilisant d’autres engins mobiles de 8 à 10 mètres du Golfe de Gascogne</a:t>
            </a:r>
            <a:br/>
            <a:r>
              <a:t>(GG_MGO_8m_≤10m)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navires utilisant d’autres engins mobiles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6203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07C01A8-BAC9-4B26-B0C9-C9186A8FE4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SDN≥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SDN≥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SDN≥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SDN≥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Senneurs danois de plus de 18 mètres du Golfe de Gascogne</a:t>
            </a:r>
            <a:br/>
            <a:r>
              <a:t>(GG_SDN≥18m)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senneurs danois de plus de 18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navires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9574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de la Manche/Mer du Nord</a:t>
            </a:r>
            <a:br/>
            <a:r>
              <a:t>(MMN_DFN_10m_≤12m)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10 à 12 mètres de la Manche et de la Mer du Nord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70414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CCB39DD-8DF7-4811-9CA1-E3414450661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de la Manche/Mer du Nord</a:t>
            </a:r>
            <a:br/>
            <a:r>
              <a:t>(MMN_DFN_12m_≤18m)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26954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A9E5A92-4CEB-444A-A7A9-CB78F4D03C9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DRB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DRB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DRB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DRB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10 à 12 mètres de la Manche/Mer du Nord</a:t>
            </a:r>
            <a:br/>
            <a:r>
              <a:t>(MMN_DRB_10m_≤12m)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dragueurs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77736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987535-53B4-4614-9D15-58DB831C3B5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DRB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DRB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DRB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DRB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12 à 18 mètres de la Manche/Mer du Nord</a:t>
            </a:r>
            <a:br/>
            <a:r>
              <a:t>(MMN_DRB_12m_≤18m)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dragueurs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05739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6FA21923-C73C-4369-8E64-260B88C0B2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la Manche/Mer du Nord</a:t>
            </a:r>
            <a:br/>
            <a:r>
              <a:t>(MMN_DTS_18m_≤24m)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18 à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7785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la Manche/Mer du Nord</a:t>
            </a:r>
            <a:br/>
            <a:r>
              <a:t>(MMN_DTS_24m)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plus de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44757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7587BE-2F1D-4712-ACD2-48946767223D}"/>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C2FA771-8789-4F13-B071-1B5B39254A78}"/>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graphicFrame>
        <p:nvGraphicFramePr>
          <p:cNvPr id="4" name="Tableau 3">
            <a:extLst>
              <a:ext uri="{FF2B5EF4-FFF2-40B4-BE49-F238E27FC236}">
                <a16:creationId xmlns:a16="http://schemas.microsoft.com/office/drawing/2014/main" id="{1FC2113D-A11F-40A7-357C-9C89134F3443}"/>
              </a:ext>
            </a:extLst>
          </p:cNvPr>
          <p:cNvGraphicFramePr>
            <a:graphicFrameLocks noGrp="1"/>
          </p:cNvGraphicFramePr>
          <p:nvPr>
            <p:extLst>
              <p:ext uri="{D42A27DB-BD31-4B8C-83A1-F6EECF244321}">
                <p14:modId xmlns:p14="http://schemas.microsoft.com/office/powerpoint/2010/main" val="2683618418"/>
              </p:ext>
            </p:extLst>
          </p:nvPr>
        </p:nvGraphicFramePr>
        <p:xfrm>
          <a:off x="160020" y="1964110"/>
          <a:ext cx="6598920" cy="4702069"/>
        </p:xfrm>
        <a:graphic>
          <a:graphicData uri="http://schemas.openxmlformats.org/drawingml/2006/table">
            <a:tbl>
              <a:tblPr/>
              <a:tblGrid>
                <a:gridCol w="1395825">
                  <a:extLst>
                    <a:ext uri="{9D8B030D-6E8A-4147-A177-3AD203B41FA5}">
                      <a16:colId xmlns:a16="http://schemas.microsoft.com/office/drawing/2014/main" val="797811469"/>
                    </a:ext>
                  </a:extLst>
                </a:gridCol>
                <a:gridCol w="1606455">
                  <a:extLst>
                    <a:ext uri="{9D8B030D-6E8A-4147-A177-3AD203B41FA5}">
                      <a16:colId xmlns:a16="http://schemas.microsoft.com/office/drawing/2014/main" val="1097195619"/>
                    </a:ext>
                  </a:extLst>
                </a:gridCol>
                <a:gridCol w="685800">
                  <a:extLst>
                    <a:ext uri="{9D8B030D-6E8A-4147-A177-3AD203B41FA5}">
                      <a16:colId xmlns:a16="http://schemas.microsoft.com/office/drawing/2014/main" val="2326870043"/>
                    </a:ext>
                  </a:extLst>
                </a:gridCol>
                <a:gridCol w="426720">
                  <a:extLst>
                    <a:ext uri="{9D8B030D-6E8A-4147-A177-3AD203B41FA5}">
                      <a16:colId xmlns:a16="http://schemas.microsoft.com/office/drawing/2014/main" val="3066752594"/>
                    </a:ext>
                  </a:extLst>
                </a:gridCol>
                <a:gridCol w="830580">
                  <a:extLst>
                    <a:ext uri="{9D8B030D-6E8A-4147-A177-3AD203B41FA5}">
                      <a16:colId xmlns:a16="http://schemas.microsoft.com/office/drawing/2014/main" val="3938292068"/>
                    </a:ext>
                  </a:extLst>
                </a:gridCol>
                <a:gridCol w="830580">
                  <a:extLst>
                    <a:ext uri="{9D8B030D-6E8A-4147-A177-3AD203B41FA5}">
                      <a16:colId xmlns:a16="http://schemas.microsoft.com/office/drawing/2014/main" val="3988127061"/>
                    </a:ext>
                  </a:extLst>
                </a:gridCol>
                <a:gridCol w="822960">
                  <a:extLst>
                    <a:ext uri="{9D8B030D-6E8A-4147-A177-3AD203B41FA5}">
                      <a16:colId xmlns:a16="http://schemas.microsoft.com/office/drawing/2014/main" val="826657815"/>
                    </a:ext>
                  </a:extLst>
                </a:gridCol>
              </a:tblGrid>
              <a:tr h="528225">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extLst>
                  <a:ext uri="{0D108BD9-81ED-4DB2-BD59-A6C34878D82A}">
                    <a16:rowId xmlns:a16="http://schemas.microsoft.com/office/drawing/2014/main" val="283229943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1055833336"/>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51308918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MMN_DRB_&gt;10m_≤12m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96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403514822"/>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MMN_DRB_&gt;12m_≤18m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90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475398690"/>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MMN_DTS_&gt;18m_≤24m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60226194"/>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MMN_DTS_&gt;24m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616775158"/>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MMN_FPO_≤8m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41</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48579931"/>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MMN_FPO_&gt;8m_≤10m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8 à 10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974879396"/>
                  </a:ext>
                </a:extLst>
              </a:tr>
              <a:tr h="396169">
                <a:tc>
                  <a:txBody>
                    <a:bodyPr/>
                    <a:lstStyle/>
                    <a:p>
                      <a:pPr algn="ctr" fontAlgn="ctr"/>
                      <a:r>
                        <a:rPr lang="fr-FR" sz="1000" b="0" i="0" u="none" strike="noStrike" dirty="0">
                          <a:solidFill>
                            <a:srgbClr val="000000"/>
                          </a:solidFill>
                          <a:effectLst/>
                          <a:latin typeface="Aptos Narrow" panose="020B0004020202020204" pitchFamily="34" charset="0"/>
                        </a:rPr>
                        <a:t>MMN_HOK_≤8m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Ligneurs ou palangriers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908733887"/>
                  </a:ext>
                </a:extLst>
              </a:tr>
              <a:tr h="528225">
                <a:tc>
                  <a:txBody>
                    <a:bodyPr/>
                    <a:lstStyle/>
                    <a:p>
                      <a:pPr algn="ctr" fontAlgn="ctr"/>
                      <a:r>
                        <a:rPr lang="fr-FR" sz="1000" b="0" i="0" u="none" strike="noStrike" dirty="0">
                          <a:solidFill>
                            <a:srgbClr val="000000"/>
                          </a:solidFill>
                          <a:effectLst/>
                          <a:latin typeface="Aptos Narrow" panose="020B0004020202020204" pitchFamily="34" charset="0"/>
                        </a:rPr>
                        <a:t>MMN_MGP_&gt;10m_≤12m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678656836"/>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MMN_MGP_&gt;12m_≤18m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22%</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37432973"/>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MMN_PMP_&gt;10m_≤12m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ou dormants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2371176081"/>
                  </a:ext>
                </a:extLst>
              </a:tr>
            </a:tbl>
          </a:graphicData>
        </a:graphic>
      </p:graphicFrame>
      <p:graphicFrame>
        <p:nvGraphicFramePr>
          <p:cNvPr id="10" name="Tableau 9">
            <a:extLst>
              <a:ext uri="{FF2B5EF4-FFF2-40B4-BE49-F238E27FC236}">
                <a16:creationId xmlns:a16="http://schemas.microsoft.com/office/drawing/2014/main" id="{8A273C7B-BCF5-890C-360F-698FED9923B0}"/>
              </a:ext>
            </a:extLst>
          </p:cNvPr>
          <p:cNvGraphicFramePr>
            <a:graphicFrameLocks noGrp="1"/>
          </p:cNvGraphicFramePr>
          <p:nvPr>
            <p:extLst>
              <p:ext uri="{D42A27DB-BD31-4B8C-83A1-F6EECF244321}">
                <p14:modId xmlns:p14="http://schemas.microsoft.com/office/powerpoint/2010/main" val="2678394254"/>
              </p:ext>
            </p:extLst>
          </p:nvPr>
        </p:nvGraphicFramePr>
        <p:xfrm>
          <a:off x="160020" y="6673452"/>
          <a:ext cx="6598920" cy="1983723"/>
        </p:xfrm>
        <a:graphic>
          <a:graphicData uri="http://schemas.openxmlformats.org/drawingml/2006/table">
            <a:tbl>
              <a:tblPr/>
              <a:tblGrid>
                <a:gridCol w="1218404">
                  <a:extLst>
                    <a:ext uri="{9D8B030D-6E8A-4147-A177-3AD203B41FA5}">
                      <a16:colId xmlns:a16="http://schemas.microsoft.com/office/drawing/2014/main" val="2271927096"/>
                    </a:ext>
                  </a:extLst>
                </a:gridCol>
                <a:gridCol w="1768636">
                  <a:extLst>
                    <a:ext uri="{9D8B030D-6E8A-4147-A177-3AD203B41FA5}">
                      <a16:colId xmlns:a16="http://schemas.microsoft.com/office/drawing/2014/main" val="2147262883"/>
                    </a:ext>
                  </a:extLst>
                </a:gridCol>
                <a:gridCol w="617220">
                  <a:extLst>
                    <a:ext uri="{9D8B030D-6E8A-4147-A177-3AD203B41FA5}">
                      <a16:colId xmlns:a16="http://schemas.microsoft.com/office/drawing/2014/main" val="214007476"/>
                    </a:ext>
                  </a:extLst>
                </a:gridCol>
                <a:gridCol w="541020">
                  <a:extLst>
                    <a:ext uri="{9D8B030D-6E8A-4147-A177-3AD203B41FA5}">
                      <a16:colId xmlns:a16="http://schemas.microsoft.com/office/drawing/2014/main" val="2979862547"/>
                    </a:ext>
                  </a:extLst>
                </a:gridCol>
                <a:gridCol w="815340">
                  <a:extLst>
                    <a:ext uri="{9D8B030D-6E8A-4147-A177-3AD203B41FA5}">
                      <a16:colId xmlns:a16="http://schemas.microsoft.com/office/drawing/2014/main" val="3348357345"/>
                    </a:ext>
                  </a:extLst>
                </a:gridCol>
                <a:gridCol w="822960">
                  <a:extLst>
                    <a:ext uri="{9D8B030D-6E8A-4147-A177-3AD203B41FA5}">
                      <a16:colId xmlns:a16="http://schemas.microsoft.com/office/drawing/2014/main" val="1287940699"/>
                    </a:ext>
                  </a:extLst>
                </a:gridCol>
                <a:gridCol w="815340">
                  <a:extLst>
                    <a:ext uri="{9D8B030D-6E8A-4147-A177-3AD203B41FA5}">
                      <a16:colId xmlns:a16="http://schemas.microsoft.com/office/drawing/2014/main" val="1228925778"/>
                    </a:ext>
                  </a:extLst>
                </a:gridCol>
              </a:tblGrid>
              <a:tr h="53909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616" marR="5616" marT="5616"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dans le panel</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moyen</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616" marR="5616" marT="5616"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extLst>
                  <a:ext uri="{0D108BD9-81ED-4DB2-BD59-A6C34878D82A}">
                    <a16:rowId xmlns:a16="http://schemas.microsoft.com/office/drawing/2014/main" val="3248006566"/>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438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3155607830"/>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MED_DFN_&gt;8m_≤10m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Fileyeurs de 8 à 10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112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150858664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MED_DTS_&gt;18m_≤24m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21</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87%</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2988264081"/>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79%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80%</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236359231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MED_FPO_≤8m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39%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51%</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1696772144"/>
                  </a:ext>
                </a:extLst>
              </a:tr>
            </a:tbl>
          </a:graphicData>
        </a:graphic>
      </p:graphicFrame>
    </p:spTree>
    <p:extLst>
      <p:ext uri="{BB962C8B-B14F-4D97-AF65-F5344CB8AC3E}">
        <p14:creationId xmlns:p14="http://schemas.microsoft.com/office/powerpoint/2010/main" val="2640232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la Manche/Mer du Nord</a:t>
            </a:r>
            <a:br/>
            <a:r>
              <a:t>(MMN_FPO_≤8m)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caseyeurs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168282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5F66757-2121-4768-A271-D0CD2DDAAEE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de la Manche/Mer du Nord</a:t>
            </a:r>
            <a:br/>
            <a:r>
              <a:t>(MMN_FPO_8m_≤10m)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caseyeurs de 8 à 10 mètres de la Manche et de la Mer du Nord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83871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869D199-CD52-477F-8B47-F502069038F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de la Manche/Mer du Nord</a:t>
            </a:r>
            <a:br/>
            <a:r>
              <a:t>(MMN_HOK_≤8m)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ligneurs ou palangriers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269809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5A54093-102C-4F69-A3A4-A15D5D40F28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MG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MG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MG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MG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10 à 12 mètres de la Manche/Mer du Nord</a:t>
            </a:r>
            <a:br/>
            <a:r>
              <a:t>(MMN_MGP_10m_≤12m)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navires polyvalents utilisant des engins mobiles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764131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5333AAF-7775-44A7-96F3-178441E4FD7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MGP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MGP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MGP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MGP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12 à 18 mètres de la Manche/Mer du Nord</a:t>
            </a:r>
            <a:br/>
            <a:r>
              <a:t>(MMN_MGP_12m_≤18m)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navires polyvalents utilisant des engins mobiles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240534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00E5647-8073-468C-96CE-BFE54116C73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MN_PM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MN_PM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MN_PM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MN_PM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ou dormants de 10 à 12 mètres de la Manche/Mer du Nord</a:t>
            </a:r>
            <a:br/>
            <a:r>
              <a:t>(MMN_PMP_10m_≤12m)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navires polyvalents utilisant des engins mobiles ou dormants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200482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C80CDC3-EEB0-4FD5-8C66-9616E7A9131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navires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519962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42EA4E9-730C-434B-8CE5-A492370F777F}"/>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ED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ED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ED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ED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de Méditerranée</a:t>
            </a:r>
            <a:br/>
            <a:r>
              <a:t>(MED_DFN_≤8m)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moins de 8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supérieur à celui de la moyenne nationale.</a:t>
            </a:r>
          </a:p>
        </p:txBody>
      </p:sp>
    </p:spTree>
    <p:extLst>
      <p:ext uri="{BB962C8B-B14F-4D97-AF65-F5344CB8AC3E}">
        <p14:creationId xmlns:p14="http://schemas.microsoft.com/office/powerpoint/2010/main" val="410534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32622CF-4BA5-4731-8F32-E9D3363C551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ED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ED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ED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ED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de Méditerranée</a:t>
            </a:r>
            <a:br/>
            <a:r>
              <a:t>(MED_DFN_8m_≤10m)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8 à 10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11547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ED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ED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ED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ED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Méditerranée</a:t>
            </a:r>
            <a:br/>
            <a:r>
              <a:t>(MED_DTS_18m_≤24m)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18 à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53076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891230B-155C-4261-8D31-8178DC19CAA3}"/>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2" name="ZoneTexte 1">
            <a:extLst>
              <a:ext uri="{FF2B5EF4-FFF2-40B4-BE49-F238E27FC236}">
                <a16:creationId xmlns:a16="http://schemas.microsoft.com/office/drawing/2014/main" id="{BD8CE69D-6B98-41DC-9601-0AE01A0AC5BB}"/>
              </a:ext>
            </a:extLst>
          </p:cNvPr>
          <p:cNvSpPr txBox="1"/>
          <p:nvPr/>
        </p:nvSpPr>
        <p:spPr>
          <a:xfrm>
            <a:off x="1670050" y="-30778"/>
            <a:ext cx="3517900" cy="461665"/>
          </a:xfrm>
          <a:prstGeom prst="rect">
            <a:avLst/>
          </a:prstGeom>
          <a:noFill/>
        </p:spPr>
        <p:txBody>
          <a:bodyPr wrap="square" rtlCol="0">
            <a:spAutoFit/>
          </a:bodyPr>
          <a:lstStyle/>
          <a:p>
            <a:pPr algn="ctr"/>
            <a:r>
              <a:rPr lang="fr-FR" sz="2400" dirty="0"/>
              <a:t>Synthèse</a:t>
            </a:r>
          </a:p>
        </p:txBody>
      </p:sp>
      <p:pic>
        <p:nvPicPr>
          <p:cNvPr id="4" name="Image 3">
            <a:extLst>
              <a:ext uri="{FF2B5EF4-FFF2-40B4-BE49-F238E27FC236}">
                <a16:creationId xmlns:a16="http://schemas.microsoft.com/office/drawing/2014/main" id="{6FF54E25-2615-9C52-EAFC-40BD32BE8A14}"/>
              </a:ext>
            </a:extLst>
          </p:cNvPr>
          <p:cNvPicPr>
            <a:picLocks noChangeAspect="1"/>
          </p:cNvPicPr>
          <p:nvPr/>
        </p:nvPicPr>
        <p:blipFill>
          <a:blip r:embed="rId2"/>
          <a:stretch>
            <a:fillRect/>
          </a:stretch>
        </p:blipFill>
        <p:spPr bwMode="auto">
          <a:xfrm>
            <a:off x="4838400" y="8672049"/>
            <a:ext cx="2081363" cy="1116701"/>
          </a:xfrm>
          <a:prstGeom prst="rect">
            <a:avLst/>
          </a:prstGeom>
        </p:spPr>
      </p:pic>
      <p:sp>
        <p:nvSpPr>
          <p:cNvPr id="5" name="TextBox 4"/>
          <p:cNvSpPr txBox="1"/>
          <p:nvPr/>
        </p:nvSpPr>
        <p:spPr>
          <a:xfrm>
            <a:off x="334800" y="558000"/>
            <a:ext cx="6192000" cy="615553"/>
          </a:xfrm>
          <a:prstGeom prst="rect">
            <a:avLst/>
          </a:prstGeom>
          <a:noFill/>
        </p:spPr>
        <p:txBody>
          <a:bodyPr wrap="square">
            <a:spAutoFit/>
          </a:bodyPr>
          <a:lstStyle/>
          <a:p>
            <a:pPr>
              <a:defRPr sz="1700"/>
            </a:pPr>
            <a:r>
              <a:rPr dirty="0" err="1"/>
              <a:t>Comparaison</a:t>
            </a:r>
            <a:r>
              <a:rPr dirty="0"/>
              <a:t> de </a:t>
            </a:r>
            <a:r>
              <a:rPr dirty="0" err="1"/>
              <a:t>l’indice</a:t>
            </a:r>
            <a:r>
              <a:rPr dirty="0"/>
              <a:t> de </a:t>
            </a:r>
            <a:r>
              <a:rPr dirty="0" err="1"/>
              <a:t>ventes</a:t>
            </a:r>
            <a:r>
              <a:rPr dirty="0"/>
              <a:t> </a:t>
            </a:r>
            <a:r>
              <a:rPr dirty="0" smtClean="0"/>
              <a:t>à </a:t>
            </a:r>
            <a:r>
              <a:rPr dirty="0"/>
              <a:t>la fin du </a:t>
            </a:r>
            <a:r>
              <a:rPr dirty="0" err="1"/>
              <a:t>mois</a:t>
            </a:r>
            <a:r>
              <a:rPr dirty="0"/>
              <a:t> de Avril 2026, par rapport à </a:t>
            </a:r>
            <a:r>
              <a:rPr dirty="0" err="1"/>
              <a:t>celui</a:t>
            </a:r>
            <a:r>
              <a:rPr dirty="0"/>
              <a:t> de la </a:t>
            </a:r>
            <a:r>
              <a:rPr dirty="0" err="1"/>
              <a:t>période</a:t>
            </a:r>
            <a:r>
              <a:rPr dirty="0"/>
              <a:t> de </a:t>
            </a:r>
            <a:r>
              <a:rPr dirty="0" err="1"/>
              <a:t>référence</a:t>
            </a:r>
            <a:r>
              <a:rPr dirty="0"/>
              <a:t> (2021) </a:t>
            </a:r>
            <a:r>
              <a:rPr dirty="0" err="1"/>
              <a:t>selon</a:t>
            </a:r>
            <a:r>
              <a:rPr dirty="0"/>
              <a:t> les </a:t>
            </a:r>
            <a:r>
              <a:rPr dirty="0" err="1"/>
              <a:t>strates</a:t>
            </a:r>
            <a:endParaRPr dirty="0"/>
          </a:p>
        </p:txBody>
      </p:sp>
      <p:pic>
        <p:nvPicPr>
          <p:cNvPr id="6" name="Picture 5" descr="table_stylized.png"/>
          <p:cNvPicPr>
            <a:picLocks noChangeAspect="1"/>
          </p:cNvPicPr>
          <p:nvPr/>
        </p:nvPicPr>
        <p:blipFill>
          <a:blip r:embed="rId3"/>
          <a:stretch>
            <a:fillRect/>
          </a:stretch>
        </p:blipFill>
        <p:spPr>
          <a:xfrm>
            <a:off x="198000" y="1504800"/>
            <a:ext cx="4640400" cy="7725600"/>
          </a:xfrm>
          <a:prstGeom prst="rect">
            <a:avLst/>
          </a:prstGeom>
        </p:spPr>
      </p:pic>
    </p:spTree>
    <p:extLst>
      <p:ext uri="{BB962C8B-B14F-4D97-AF65-F5344CB8AC3E}">
        <p14:creationId xmlns:p14="http://schemas.microsoft.com/office/powerpoint/2010/main" val="374816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ED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ED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ED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ED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Méditerranée</a:t>
            </a:r>
            <a:br/>
            <a:r>
              <a:t>(MED_DTS_24m)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chalutiers de plus de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4056019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ED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ED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ED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ED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Méditerranée</a:t>
            </a:r>
            <a:br/>
            <a:r>
              <a:t>(MED_FPO_≤8m)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caseyeurs de moins de 8 mètres de Méditerranée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80617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B425527-17E5-48F5-8E3A-B7D863D4604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navires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69BBE25-B271-4103-8A2A-1BFF947C3A7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du Golfe de Gascogne</a:t>
            </a:r>
            <a:br/>
            <a:r>
              <a:t>(GG_DFN_≤8m)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67F3298-AEFC-4619-80CA-F5565982143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du Golfe de Gascogne</a:t>
            </a:r>
            <a:br/>
            <a:r>
              <a:t>(GG_DFN_8m_≤10m)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1CD08D4-8CA0-493B-8F2E-CBA68605FD1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du Golfe de Gascogne</a:t>
            </a:r>
            <a:br/>
            <a:r>
              <a:t>(GG_DFN_10m_≤12m)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10 à 12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30C9F5-3A22-4C5C-B932-9E016FCD70F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G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G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G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G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du Golfe de Gascogne</a:t>
            </a:r>
            <a:br/>
            <a:r>
              <a:t>(GG_DFN_12m_≤18m)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des fileyeurs de 12 à 18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43588305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588</TotalTime>
  <Words>5541</Words>
  <Application>Microsoft Office PowerPoint</Application>
  <PresentationFormat>Format A4 (210 x 297 mm)</PresentationFormat>
  <Paragraphs>640</Paragraphs>
  <Slides>41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Aptos Narrow</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MARCINKOWSKA Grazyna</cp:lastModifiedBy>
  <cp:revision>89</cp:revision>
  <dcterms:created xsi:type="dcterms:W3CDTF">2025-01-07T08:04:05Z</dcterms:created>
  <dcterms:modified xsi:type="dcterms:W3CDTF">2026-05-11T12:19:17Z</dcterms:modified>
</cp:coreProperties>
</file>