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4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0" r:id="rId5"/>
    <p:sldId id="269" r:id="rId6"/>
    <p:sldId id="259" r:id="rId7"/>
    <p:sldId id="260" r:id="rId8"/>
    <p:sldId id="261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6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57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34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60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23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7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8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73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0249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5BB2-5467-4642-A09B-5BFA0DA40E46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73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sv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37B70A-1670-4A8E-93FC-8C8FBA14D43C}"/>
              </a:ext>
            </a:extLst>
          </p:cNvPr>
          <p:cNvSpPr txBox="1"/>
          <p:nvPr/>
        </p:nvSpPr>
        <p:spPr>
          <a:xfrm>
            <a:off x="1354540" y="3683758"/>
            <a:ext cx="4148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Outil Conjoncturel </a:t>
            </a:r>
          </a:p>
          <a:p>
            <a:pPr algn="ctr"/>
            <a:r>
              <a:rPr lang="fr-FR" sz="2400" dirty="0"/>
              <a:t>- </a:t>
            </a:r>
          </a:p>
          <a:p>
            <a:pPr algn="ctr"/>
            <a:r>
              <a:rPr lang="fr-FR" sz="2400" dirty="0"/>
              <a:t>Evolution de l'activité des acheteurs à la première mise en marché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C64F503-5F02-EB57-FAEC-72AC79FD9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837" y="97770"/>
            <a:ext cx="6350326" cy="749339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3CA2984-B114-15C9-68D3-3B949D3113B4}"/>
              </a:ext>
            </a:extLst>
          </p:cNvPr>
          <p:cNvSpPr txBox="1"/>
          <p:nvPr/>
        </p:nvSpPr>
        <p:spPr>
          <a:xfrm>
            <a:off x="0" y="925966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Outil conjoncturel basé sur les données des premières ventes de pêche issues de l’application </a:t>
            </a:r>
            <a:r>
              <a:rPr lang="fr-FR" dirty="0" err="1"/>
              <a:t>VISIOMer</a:t>
            </a:r>
            <a:r>
              <a:rPr lang="fr-FR" dirty="0"/>
              <a:t> FranceAgriMer.</a:t>
            </a:r>
          </a:p>
        </p:txBody>
      </p:sp>
    </p:spTree>
    <p:extLst>
      <p:ext uri="{BB962C8B-B14F-4D97-AF65-F5344CB8AC3E}">
        <p14:creationId xmlns:p14="http://schemas.microsoft.com/office/powerpoint/2010/main" val="190826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B3392AF-35BC-497B-9004-3004CC579E96}"/>
              </a:ext>
            </a:extLst>
          </p:cNvPr>
          <p:cNvSpPr txBox="1"/>
          <p:nvPr/>
        </p:nvSpPr>
        <p:spPr>
          <a:xfrm>
            <a:off x="0" y="0"/>
            <a:ext cx="6858000" cy="441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270" dirty="0"/>
          </a:p>
        </p:txBody>
      </p:sp>
      <p:graphicFrame>
        <p:nvGraphicFramePr>
          <p:cNvPr id="4" name="Tableau 12">
            <a:extLst>
              <a:ext uri="{FF2B5EF4-FFF2-40B4-BE49-F238E27FC236}">
                <a16:creationId xmlns:a16="http://schemas.microsoft.com/office/drawing/2014/main" id="{A2A48F60-5690-407C-BAA8-F10922113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95992"/>
              </p:ext>
            </p:extLst>
          </p:nvPr>
        </p:nvGraphicFramePr>
        <p:xfrm>
          <a:off x="1617955" y="3819172"/>
          <a:ext cx="3622090" cy="22676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08444">
                  <a:extLst>
                    <a:ext uri="{9D8B030D-6E8A-4147-A177-3AD203B41FA5}">
                      <a16:colId xmlns:a16="http://schemas.microsoft.com/office/drawing/2014/main" val="77114037"/>
                    </a:ext>
                  </a:extLst>
                </a:gridCol>
                <a:gridCol w="1813646">
                  <a:extLst>
                    <a:ext uri="{9D8B030D-6E8A-4147-A177-3AD203B41FA5}">
                      <a16:colId xmlns:a16="http://schemas.microsoft.com/office/drawing/2014/main" val="2236985350"/>
                    </a:ext>
                  </a:extLst>
                </a:gridCol>
              </a:tblGrid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Strates acheteurs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total d’achat 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3730732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[0 -50 000]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307234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[50 000 - 100 000]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407041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[100 000 - 500 000]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350119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[500 000 –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595350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[+ 1 200 000]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3577285"/>
                  </a:ext>
                </a:extLst>
              </a:tr>
            </a:tbl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93DAB41E-1A8A-4C5C-9B71-A38C61E5A669}"/>
              </a:ext>
            </a:extLst>
          </p:cNvPr>
          <p:cNvSpPr txBox="1"/>
          <p:nvPr/>
        </p:nvSpPr>
        <p:spPr>
          <a:xfrm>
            <a:off x="0" y="-304513"/>
            <a:ext cx="6858000" cy="718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67"/>
            </a:pPr>
            <a:r>
              <a:rPr lang="fr-FR" dirty="0"/>
              <a:t>Définition et représentativité</a:t>
            </a:r>
            <a:endParaRPr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36F7094-567B-AB65-56BA-6266B0F34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57397"/>
              </p:ext>
            </p:extLst>
          </p:nvPr>
        </p:nvGraphicFramePr>
        <p:xfrm>
          <a:off x="126242" y="7064130"/>
          <a:ext cx="6605516" cy="902519"/>
        </p:xfrm>
        <a:graphic>
          <a:graphicData uri="http://schemas.openxmlformats.org/drawingml/2006/table">
            <a:tbl>
              <a:tblPr/>
              <a:tblGrid>
                <a:gridCol w="1256177">
                  <a:extLst>
                    <a:ext uri="{9D8B030D-6E8A-4147-A177-3AD203B41FA5}">
                      <a16:colId xmlns:a16="http://schemas.microsoft.com/office/drawing/2014/main" val="1816957831"/>
                    </a:ext>
                  </a:extLst>
                </a:gridCol>
                <a:gridCol w="1377840">
                  <a:extLst>
                    <a:ext uri="{9D8B030D-6E8A-4147-A177-3AD203B41FA5}">
                      <a16:colId xmlns:a16="http://schemas.microsoft.com/office/drawing/2014/main" val="316741702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val="2626815797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43091351"/>
                    </a:ext>
                  </a:extLst>
                </a:gridCol>
                <a:gridCol w="1378424">
                  <a:extLst>
                    <a:ext uri="{9D8B030D-6E8A-4147-A177-3AD203B41FA5}">
                      <a16:colId xmlns:a16="http://schemas.microsoft.com/office/drawing/2014/main" val="989959151"/>
                    </a:ext>
                  </a:extLst>
                </a:gridCol>
              </a:tblGrid>
              <a:tr h="553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 dans le panel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 nombre d'acheteur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Représentativité Montant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</a:t>
                      </a:r>
                      <a:b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quantité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884550"/>
                  </a:ext>
                </a:extLst>
              </a:tr>
              <a:tr h="349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1201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49384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72E482F-3240-EE83-43E1-7EE61992F248}"/>
              </a:ext>
            </a:extLst>
          </p:cNvPr>
          <p:cNvSpPr txBox="1"/>
          <p:nvPr/>
        </p:nvSpPr>
        <p:spPr>
          <a:xfrm>
            <a:off x="267304" y="1488974"/>
            <a:ext cx="6323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Règles pour qu’un acheteur soit dans le panel :</a:t>
            </a:r>
          </a:p>
          <a:p>
            <a:pPr algn="ctr"/>
            <a:endParaRPr lang="fr-FR" dirty="0">
              <a:effectLst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Présent dans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VisioMer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2023 à 2025 (au moins 1 lot acheté)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Strate définie en fonction de la moyenne des achats par année entre 2023 et 2025</a:t>
            </a:r>
            <a:endParaRPr lang="fr-FR" dirty="0">
              <a:effectLst/>
            </a:endParaRPr>
          </a:p>
          <a:p>
            <a:pPr algn="ctr"/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63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DEA136D-C74C-491B-92E4-ADEF434FC339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759766-5E09-4184-A85C-95FA246AE023}"/>
              </a:ext>
            </a:extLst>
          </p:cNvPr>
          <p:cNvSpPr txBox="1"/>
          <p:nvPr/>
        </p:nvSpPr>
        <p:spPr>
          <a:xfrm>
            <a:off x="1670050" y="-30778"/>
            <a:ext cx="3517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Synthèse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EB5BDD-8C7D-4E6C-A7DB-38FBF7650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65010" y="7566668"/>
            <a:ext cx="2081363" cy="1116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800" y="558000"/>
            <a:ext cx="6192000" cy="52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/>
            </a:pPr>
            <a:r>
              <a:t>Comparaison de l’indice de ventes en valeur à la fin du mois de Mai 2026, par rapport à celui de la période de référence (2023) selon les strates</a:t>
            </a:r>
          </a:p>
        </p:txBody>
      </p:sp>
      <p:pic>
        <p:nvPicPr>
          <p:cNvPr id="6" name="Picture 5" descr="table_styliz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00" y="2530800"/>
            <a:ext cx="5731200" cy="37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7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79EC2A-584D-449E-8B55-336E136005F2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5_Très 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5_Très 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5_Très 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5_Très 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Mai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mai 2026, l'indice d'achats en valeur  des très petits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275879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1719F41-3292-4D9B-B6F5-506717A7AB77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5_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5_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5_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5_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Mai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mai 2026, l'indice d'achats en valeur  des petits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22481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953C20-112F-4070-B154-E5F22191C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C06681-992A-4883-A5E9-F8BF4AF29C4A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5_Moyen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5_Moyen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5_Moyen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5_Moyen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Moyens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Mai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mai 2026, l'indice d'achats en valeur  des moyens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93980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BA57063-CA25-467E-A8CE-234DF099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128E62-513F-46E2-A06B-A2101EC19745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5_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5_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5_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5_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Mai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mai 2026, l'indice d'achats en valeur  des gros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409707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0E9C76-A4DF-412C-B8D3-534D02B4A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9F8BE1-1D90-4CD8-9C3F-FF70DCD70B6C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5_Très 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5_Très 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5_Très 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5_Très 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Mai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mai 2026, l'indice d'achats en valeur  des très gros faiseurs est supérieur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proche de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52363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152</Words>
  <Application>Microsoft Office PowerPoint</Application>
  <PresentationFormat>Format A4 (210 x 297 mm)</PresentationFormat>
  <Paragraphs>33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Manon CABREJAS</dc:creator>
  <cp:lastModifiedBy>Manon CABREJAS</cp:lastModifiedBy>
  <cp:revision>46</cp:revision>
  <dcterms:created xsi:type="dcterms:W3CDTF">2025-01-07T08:04:05Z</dcterms:created>
  <dcterms:modified xsi:type="dcterms:W3CDTF">2026-04-20T14:30:47Z</dcterms:modified>
</cp:coreProperties>
</file>