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270" r:id="rId35"/>
    <p:sldId id="283" r:id="rId36"/>
    <p:sldId id="303" r:id="rId37"/>
    <p:sldId id="269" r:id="rId38"/>
    <p:sldId id="284" r:id="rId39"/>
    <p:sldId id="304" r:id="rId40"/>
    <p:sldId id="259" r:id="rId41"/>
    <p:sldId id="285" r:id="rId42"/>
    <p:sldId id="305" r:id="rId43"/>
    <p:sldId id="260" r:id="rId44"/>
    <p:sldId id="286" r:id="rId45"/>
    <p:sldId id="306" r:id="rId46"/>
    <p:sldId id="261" r:id="rId47"/>
    <p:sldId id="287" r:id="rId48"/>
    <p:sldId id="307" r:id="rId49"/>
    <p:sldId id="262" r:id="rId50"/>
    <p:sldId id="288" r:id="rId51"/>
    <p:sldId id="308" r:id="rId52"/>
    <p:sldId id="263" r:id="rId53"/>
    <p:sldId id="289" r:id="rId54"/>
    <p:sldId id="309" r:id="rId55"/>
    <p:sldId id="264" r:id="rId56"/>
    <p:sldId id="290" r:id="rId57"/>
    <p:sldId id="310" r:id="rId58"/>
    <p:sldId id="266" r:id="rId59"/>
    <p:sldId id="292" r:id="rId60"/>
    <p:sldId id="312" r:id="rId61"/>
    <p:sldId id="271" r:id="rId62"/>
    <p:sldId id="293" r:id="rId63"/>
    <p:sldId id="313" r:id="rId64"/>
    <p:sldId id="273" r:id="rId65"/>
    <p:sldId id="295" r:id="rId66"/>
    <p:sldId id="315" r:id="rId67"/>
    <p:sldId id="275" r:id="rId68"/>
    <p:sldId id="297" r:id="rId69"/>
    <p:sldId id="317"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276" r:id="rId98"/>
    <p:sldId id="318" r:id="rId99"/>
    <p:sldId id="319" r:id="rId100"/>
    <p:sldId id="277" r:id="rId101"/>
    <p:sldId id="299" r:id="rId102"/>
    <p:sldId id="320" r:id="rId103"/>
    <p:sldId id="278" r:id="rId104"/>
    <p:sldId id="300" r:id="rId105"/>
    <p:sldId id="321" r:id="rId106"/>
    <p:sldId id="279" r:id="rId107"/>
    <p:sldId id="301" r:id="rId108"/>
    <p:sldId id="322" r:id="rId109"/>
    <p:sldId id="280" r:id="rId110"/>
    <p:sldId id="302" r:id="rId111"/>
    <p:sldId id="323" r:id="rId11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p:scale>
          <a:sx n="70" d="100"/>
          <a:sy n="70" d="100"/>
        </p:scale>
        <p:origin x="334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05/06/2026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05/06/2026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05/06/2026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05/06/2026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10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0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10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9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7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7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7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8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8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9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9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9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Situation de la première mise marché par Façade</a:t>
            </a:r>
          </a:p>
        </p:txBody>
      </p:sp>
      <p:pic>
        <p:nvPicPr>
          <p:cNvPr id="2" name="Image 1">
            <a:extLst>
              <a:ext uri="{FF2B5EF4-FFF2-40B4-BE49-F238E27FC236}">
                <a16:creationId xmlns:a16="http://schemas.microsoft.com/office/drawing/2014/main" id="{07E66A5D-2261-D5B6-ECC7-2EFE5348B015}"/>
              </a:ext>
            </a:extLst>
          </p:cNvPr>
          <p:cNvPicPr>
            <a:picLocks noChangeAspect="1"/>
          </p:cNvPicPr>
          <p:nvPr/>
        </p:nvPicPr>
        <p:blipFill>
          <a:blip r:embed="rId2"/>
          <a:stretch>
            <a:fillRect/>
          </a:stretch>
        </p:blipFill>
        <p:spPr>
          <a:xfrm>
            <a:off x="253837" y="97770"/>
            <a:ext cx="6350326" cy="749339"/>
          </a:xfrm>
          <a:prstGeom prst="rect">
            <a:avLst/>
          </a:prstGeom>
        </p:spPr>
      </p:pic>
      <p:sp>
        <p:nvSpPr>
          <p:cNvPr id="4" name="ZoneTexte 3">
            <a:extLst>
              <a:ext uri="{FF2B5EF4-FFF2-40B4-BE49-F238E27FC236}">
                <a16:creationId xmlns:a16="http://schemas.microsoft.com/office/drawing/2014/main" id="{D97865D1-EF4C-0AB4-7B4C-074C83F4FA42}"/>
              </a:ext>
            </a:extLst>
          </p:cNvPr>
          <p:cNvSpPr txBox="1"/>
          <p:nvPr/>
        </p:nvSpPr>
        <p:spPr>
          <a:xfrm>
            <a:off x="0" y="9259669"/>
            <a:ext cx="6858000" cy="646331"/>
          </a:xfrm>
          <a:prstGeom prst="rect">
            <a:avLst/>
          </a:prstGeom>
          <a:noFill/>
        </p:spPr>
        <p:txBody>
          <a:bodyPr wrap="square" rtlCol="0">
            <a:spAutoFit/>
          </a:bodyPr>
          <a:lstStyle/>
          <a:p>
            <a:r>
              <a:rPr lang="fr-FR" dirty="0"/>
              <a:t>Outil conjoncturel basé sur les données des premières ventes de pêche issues de l’application </a:t>
            </a:r>
            <a:r>
              <a:rPr lang="fr-FR" dirty="0" err="1"/>
              <a:t>VISIOMer</a:t>
            </a:r>
            <a:r>
              <a:rPr lang="fr-FR" dirty="0"/>
              <a:t> FranceAgriMer.</a:t>
            </a:r>
          </a:p>
        </p:txBody>
      </p:sp>
    </p:spTree>
    <p:extLst>
      <p:ext uri="{BB962C8B-B14F-4D97-AF65-F5344CB8AC3E}">
        <p14:creationId xmlns:p14="http://schemas.microsoft.com/office/powerpoint/2010/main" val="190826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Audier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Audier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Audier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Audier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d'Audierne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412932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9A5A4B2-A327-4F3F-8DBC-7840433E73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rau d'agd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rau d'agd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rau d'agd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rau d'agd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du Grau d'agde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530937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6DD44-300D-4F24-AB99-D012B8022885}"/>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87E3908-8734-4E81-8271-91F7E3F232BB}"/>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d'agde, l’instabilité des prix pour le mois de mai 2026 est similaire que celle observée en mai de 2023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d'agde, en mai 2026 comparé aux mois de mai de 2023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138045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85750D-4408-4C12-900A-9A0B24F31AA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CB27B7A-5D06-4BB5-AFC6-3C54F664FB6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thon rouge de l'atlantique de la criée du Grau d'agde, l’instabilité des prix pour le mois de mai 2026 est beaucoup moins importante que celle observée en mai de 2023 à 2025, ce qui signifie que le risque prix des producteurs a fortement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thon rouge de l'atlantique de la criée du Grau d'agde, en mai 2026 comparé aux mois de mai de 2023 à 2025, le nombre d’acheteurs est similaire,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du Grau d'agde, l’instabilité des prix pour le mois de mai 2026 est moins importante que celle observée en mai de 2023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du Grau d'agde, en mai 2026 comparé aux mois de mai de 2023 à 2025, le nombre d’acheteurs est un peu moins important, le nombre de transactions est un peu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du Grau d'agde, l’instabilité des prix pour le mois de mai 2026 est un peu moins importante que celle observée en mai de 2023 à 2025, ce qui signifie que le risque prix des producteurs a légèrement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du Grau d'agde, en mai 2026 comparé aux mois de mai de 2023 à 2025, le nombre d’acheteurs est un peu plus important, le nombre de transactions est un peu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149640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88C4700-4FF0-4BA5-9165-1478AE44A8A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Port la nouv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Port la nouv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Port la nouv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Port la nouv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Port la nouvelle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8D979B-8AAA-4E6C-8CF4-1731976FF700}"/>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FCDA210-D4EA-4E02-B853-D2C4487FE7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67B0CC43-C3B4-4196-B7D6-4783518FC90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la nouvelle, l’instabilité des prix pour le mois de mai 2026 est similaire que celle observée en mai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la nouvelle, en mai 2026 comparé aux mois de mai de 2023 à 2025, le nombre d’acheteurs est beaucoup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37368386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430B50AB-668E-499B-B57F-FF2083E90CA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4B8269-ED58-4CC4-A623-CFEDAEEA1DC6}"/>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Port la nouvelle, l’instabilité des prix pour le mois de mai 2026 est similaire que celle observée en mai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Port la nouvelle, en mai 2026 comparé aux mois de mai de 2023 à 2025, le nombre d’acheteurs est beaucoup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la criée de Port la nouvelle, l’instabilité des prix pour le mois de mai 2026 est un peu moins importante que celle observée en mai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la criée de Port la nouvelle, en mai 2026 comparé aux mois de mai de 2023 à 2025, le nombre d’acheteurs est beaucoup moins important, le nombre de transactions est beaucoup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rouget de roche de la criée de Port la nouvelle, l’instabilité des prix pour le mois de mai 2026 est moins importante que celle observée en mai de 2023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rouget de roche de la criée de Port la nouvelle, en mai 2026 comparé aux mois de mai de 2023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435631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èt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èt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èt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èt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Sète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E0D2A3-AF15-40D3-A582-1CF4BF2100CA}"/>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640A5C1-E729-42FE-8FCB-3DF918C321C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501002F-28A2-4F05-9A56-1B25BA63C460}"/>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Sète, l’instabilité des prix pour le mois de mai 2026 est similaire que celle observée en mai de 2023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Sète, en mai 2026 comparé aux mois de mai de 2023 à 2025, le nombre d’acheteurs est similaire,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3394408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DCEEB76-408A-4326-80D7-BBD502E998D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62BA0B-1850-4D3E-94AE-6E71C73154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Sète, l’instabilité des prix pour le mois de mai 2026 est beaucoup moins importante que celle observée en mai de 2023 à 2025, ce qui signifie que le risque prix des producteurs a fortement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Sète, en mai 2026 comparé aux mois de mai de 2023 à 2025, le nombre d’acheteurs est similaire, le nombre de transactions est un peu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Sète, l’instabilité des prix pour le mois de mai 2026 est beaucoup moins importante que celle observée en mai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Sète, en mai 2026 comparé aux mois de mai de 2023 à 2025, le nombre d’acheteurs est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Sète, l’instabilité des prix pour le mois de mai 2026 est similaire que celle observée en mai de 2023 à 2025, ce qui signifie que le risque prix des producteurs est inchangé.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Sète, en mai 2026 comparé aux mois de mai de 2023 à 2025, le nombre d’acheteurs est moins important,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3170979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rau du roi.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rau du roi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rau du roi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rau du roi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du Grau du roi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96732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d'Audierne, l’instabilité des prix pour le mois de mai 2026 est un peu plus importante que celle observée en mai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d'Audierne, en mai 2026 comparé aux mois de mai de 2023 à 2025, le nombre d’acheteurs est plus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8103124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7A5299-570A-4653-803F-11B802603C4C}"/>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B92F091-3C6A-40C3-871A-BD4A94DE05F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9415097-9C05-48D2-82B2-F3CBD50BC37C}"/>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du roi, l’instabilité des prix pour le mois de mai 2026 est un peu plus importante que celle observée en mai de 2023 à 2025, ce qui signifie que le risque prix des producteurs a légèrement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du roi, en mai 2026 comparé aux mois de mai de 2023 à 2025, le nombre d’acheteurs est un peu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07168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258B0-4D2C-4CFA-AD89-CFA11E0D9CEE}"/>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11E38-4447-42DC-A7AD-80C7F604F3AD}"/>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du roi, l’instabilité des prix pour le mois de mai 2026 est un peu moins importante que celle observée en mai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du roi, en mai 2026 comparé aux mois de mai de 2023 à 2025, le nombre d’acheteurs est moins important, le nombre de transactions est beaucoup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du Grau du roi, l’instabilité des prix pour le mois de mai 2026 est similaire que celle observée en mai de 2023 à 2025, ce qui signifie que le risque prix des producteurs est inchangé.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du Grau du roi, en mai 2026 comparé aux mois de mai de 2023 à 2025, le nombre d’acheteurs est moins important, le nombre de transactions est beaucoup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du Grau du roi, l’instabilité des prix pour le mois de mai 2026 est similaire que celle observée en mai de 2023 à 2025, ce qui signifie que le risque prix des producteurs est inchangé.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du Grau du roi, en mai 2026 comparé aux mois de mai de 2023 à 2025, le nombre d’acheteurs est moins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33069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d'Audierne, l’instabilité des prix pour le mois de mai 2026 est beaucoup moins importante que celle observée en mai de 2023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d'Audierne, en mai 2026 comparé aux mois de mai de 2023 à 2025, le nombre d’acheteurs est un peu plus important, le nombre de transactions est similaire.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langouste rouge de la criée d'Audierne, l’instabilité des prix pour le mois de mai 2026 est un peu plus importante que celle observée en mai de 2023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langouste rouge de la criée d'Audierne, en mai 2026 comparé aux mois de mai de 2023 à 2025, le nombre d’acheteurs est similaire,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lieu jaune de la criée d'Audierne, l’instabilité des prix pour le mois de mai 2026 est similaire que celle observée en mai de 2023 à 2025, ce qui signifie que le risque prix des producteurs est inchangé.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lieu jaune de la criée d'Audierne, en mai 2026 comparé aux mois de mai de 2023 à 2025, le nombre d’acheteurs est plus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5772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Concarneau.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Concarneau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Concarneau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Concarneau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Concarneau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38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Concarneau, l’instabilité des prix pour le mois de mai 2026 est beaucoup plus importante que celle observée en mai de 2023 à 2025, ce qui signifie que le risque prix des producteurs a fortement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Concarneau, en mai 2026 comparé aux mois de mai de 2023 à 2025, le nombre d’acheteurs est un peu moins important,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81072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Concarneau,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Concarneau, en mai 2026 comparé aux mois de mai de 2023 à 2025, le nombre d’acheteurs est un peu moins important, le nombre de transactions est un peu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Concarneau,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Concarneau, en mai 2026 comparé aux mois de mai de 2023 à 2025, le nombre d’acheteurs est similaire, le nombre de transactions est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Concarneau, l’instabilité des prix pour le mois de mai 2026 est similaire que celle observée en mai de 2023 à 2025, ce qui signifie que le risque prix des producteurs est inchangé.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Concarneau, en mai 2026 comparé aux mois de mai de 2023 à 2025, le nombre d’acheteurs est beaucoup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4966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Croisi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Croisi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Croisi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Croisi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du Croisic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0206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Croisic, l’instabilité des prix pour le mois de mai 2026 est similaire que celle observée en mai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Croisic, en mai 2026 comparé aux mois de mai de 2023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9743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du Croisic, l’instabilité des prix pour le mois de mai 2026 est similaire que celle observée en mai de 2023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du Croisic, en mai 2026 comparé aux mois de mai de 2023 à 2025, le nombre d’acheteurs est un peu moins important, le nombre de transactions est beaucoup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du Croisic, l’instabilité des prix pour le mois de mai 2026 est plus importante que celle observée en mai de 2023 à 2025, ce qui signifie que le risque prix des producteurs a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du Croisic, en mai 2026 comparé aux mois de mai de 2023 à 2025, le nombre d’acheteurs est un peu plus important, le nombre de transactions est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du Croisic, l’instabilité des prix pour le mois de mai 2026 est un peu moins importante que celle observée en mai de 2023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du Croisic, en mai 2026 comparé aux mois de mai de 2023 à 2025, le nombre d’acheteurs est plus important, le nombre de transactions est similaire. De plus, la concurrence est inchangé, ce qui signifie que le pouvoir de marché des gros acheteurs est inchangée.</a:t>
            </a:r>
          </a:p>
        </p:txBody>
      </p:sp>
    </p:spTree>
    <p:extLst>
      <p:ext uri="{BB962C8B-B14F-4D97-AF65-F5344CB8AC3E}">
        <p14:creationId xmlns:p14="http://schemas.microsoft.com/office/powerpoint/2010/main" val="110078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gilles croix de vi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gilles croix de vi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gilles croix de vi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gilles croix de vi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Saint-gilles croix de vie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400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6610A7-7C41-4C8F-8F7D-12E9ED124551}"/>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3" name="ZoneTexte 2">
            <a:extLst>
              <a:ext uri="{FF2B5EF4-FFF2-40B4-BE49-F238E27FC236}">
                <a16:creationId xmlns:a16="http://schemas.microsoft.com/office/drawing/2014/main" id="{351E8DBA-BEE1-481B-B9A5-79A99D96995A}"/>
              </a:ext>
            </a:extLst>
          </p:cNvPr>
          <p:cNvSpPr txBox="1"/>
          <p:nvPr/>
        </p:nvSpPr>
        <p:spPr>
          <a:xfrm>
            <a:off x="1473200" y="-30778"/>
            <a:ext cx="3911600" cy="461665"/>
          </a:xfrm>
          <a:prstGeom prst="rect">
            <a:avLst/>
          </a:prstGeom>
          <a:noFill/>
        </p:spPr>
        <p:txBody>
          <a:bodyPr wrap="square" rtlCol="0">
            <a:spAutoFit/>
          </a:bodyPr>
          <a:lstStyle/>
          <a:p>
            <a:pPr algn="ctr"/>
            <a:r>
              <a:rPr lang="fr-FR" sz="2400" dirty="0"/>
              <a:t>Synthèse</a:t>
            </a:r>
          </a:p>
        </p:txBody>
      </p:sp>
      <p:pic>
        <p:nvPicPr>
          <p:cNvPr id="5" name="Image 4">
            <a:extLst>
              <a:ext uri="{FF2B5EF4-FFF2-40B4-BE49-F238E27FC236}">
                <a16:creationId xmlns:a16="http://schemas.microsoft.com/office/drawing/2014/main" id="{B70A5268-40B8-43DA-9E9D-3BD77FF1DD30}"/>
              </a:ext>
            </a:extLst>
          </p:cNvPr>
          <p:cNvPicPr>
            <a:picLocks noChangeAspect="1"/>
          </p:cNvPicPr>
          <p:nvPr/>
        </p:nvPicPr>
        <p:blipFill>
          <a:blip r:embed="rId2"/>
          <a:stretch>
            <a:fillRect/>
          </a:stretch>
        </p:blipFill>
        <p:spPr bwMode="auto">
          <a:xfrm>
            <a:off x="4802658" y="8686283"/>
            <a:ext cx="2055342" cy="1102740"/>
          </a:xfrm>
          <a:prstGeom prst="rect">
            <a:avLst/>
          </a:prstGeom>
        </p:spPr>
      </p:pic>
      <p:sp>
        <p:nvSpPr>
          <p:cNvPr id="6" name="Rectangle 5">
            <a:extLst>
              <a:ext uri="{FF2B5EF4-FFF2-40B4-BE49-F238E27FC236}">
                <a16:creationId xmlns:a16="http://schemas.microsoft.com/office/drawing/2014/main" id="{72ACFF33-A1E9-4553-BC78-69FA09B98D46}"/>
              </a:ext>
            </a:extLst>
          </p:cNvPr>
          <p:cNvSpPr/>
          <p:nvPr/>
        </p:nvSpPr>
        <p:spPr>
          <a:xfrm>
            <a:off x="278409" y="469062"/>
            <a:ext cx="6192000" cy="181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7" name="ZoneTexte 7">
            <a:extLst>
              <a:ext uri="{FF2B5EF4-FFF2-40B4-BE49-F238E27FC236}">
                <a16:creationId xmlns:a16="http://schemas.microsoft.com/office/drawing/2014/main" id="{D527B190-523F-4C5F-BD9E-E938B55BD2A9}"/>
              </a:ext>
            </a:extLst>
          </p:cNvPr>
          <p:cNvSpPr txBox="1"/>
          <p:nvPr/>
        </p:nvSpPr>
        <p:spPr>
          <a:xfrm>
            <a:off x="333000" y="469062"/>
            <a:ext cx="6192000"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En plus de la moyenne, l’indice tient compte de deux éléments:</a:t>
            </a:r>
          </a:p>
          <a:p>
            <a:endParaRPr lang="fr-FR" sz="1600" dirty="0"/>
          </a:p>
          <a:p>
            <a:pPr marL="285750" indent="-285750">
              <a:buFontTx/>
              <a:buChar char="-"/>
            </a:pPr>
            <a:r>
              <a:rPr lang="fr-FR" sz="1600" dirty="0"/>
              <a:t>Effet de composition : l’indice tient compte des volumes échangés et de la modification de la composition des espèces vendues dans le temps </a:t>
            </a:r>
          </a:p>
          <a:p>
            <a:pPr marL="285750" indent="-285750">
              <a:buFontTx/>
              <a:buChar char="-"/>
            </a:pPr>
            <a:r>
              <a:rPr lang="fr-FR" sz="1600" dirty="0"/>
              <a:t>Saisonnalité : l’indice doit tenir compte de la forte saisonnalité des produits de la mer</a:t>
            </a:r>
          </a:p>
          <a:p>
            <a:r>
              <a:rPr lang="fr-FR" sz="1600" dirty="0"/>
              <a:t> </a:t>
            </a:r>
          </a:p>
        </p:txBody>
      </p:sp>
      <p:pic>
        <p:nvPicPr>
          <p:cNvPr id="8" name="Picture 7" descr="table_stylized.png"/>
          <p:cNvPicPr>
            <a:picLocks noChangeAspect="1"/>
          </p:cNvPicPr>
          <p:nvPr/>
        </p:nvPicPr>
        <p:blipFill>
          <a:blip r:embed="rId3"/>
          <a:srcRect t="25000" b="25000"/>
          <a:stretch>
            <a:fillRect/>
          </a:stretch>
        </p:blipFill>
        <p:spPr>
          <a:xfrm>
            <a:off x="40137" y="2971584"/>
            <a:ext cx="4802400" cy="1461599"/>
          </a:xfrm>
          <a:prstGeom prst="rect">
            <a:avLst/>
          </a:prstGeom>
        </p:spPr>
      </p:pic>
      <p:sp>
        <p:nvSpPr>
          <p:cNvPr id="9" name="TextBox 8"/>
          <p:cNvSpPr txBox="1"/>
          <p:nvPr/>
        </p:nvSpPr>
        <p:spPr>
          <a:xfrm>
            <a:off x="278409" y="2270165"/>
            <a:ext cx="6192000" cy="522000"/>
          </a:xfrm>
          <a:prstGeom prst="rect">
            <a:avLst/>
          </a:prstGeom>
          <a:noFill/>
        </p:spPr>
        <p:txBody>
          <a:bodyPr wrap="square">
            <a:spAutoFit/>
          </a:bodyPr>
          <a:lstStyle/>
          <a:p>
            <a:pPr>
              <a:defRPr sz="1700"/>
            </a:pPr>
            <a:r>
              <a:rPr dirty="0" err="1"/>
              <a:t>Comparaison</a:t>
            </a:r>
            <a:r>
              <a:rPr dirty="0"/>
              <a:t> de </a:t>
            </a:r>
            <a:r>
              <a:rPr dirty="0" err="1"/>
              <a:t>l’indice</a:t>
            </a:r>
            <a:r>
              <a:rPr dirty="0"/>
              <a:t> de ventes </a:t>
            </a:r>
            <a:r>
              <a:rPr dirty="0" err="1"/>
              <a:t>en</a:t>
            </a:r>
            <a:r>
              <a:rPr dirty="0"/>
              <a:t> </a:t>
            </a:r>
            <a:r>
              <a:rPr dirty="0" err="1"/>
              <a:t>valeur</a:t>
            </a:r>
            <a:r>
              <a:rPr dirty="0"/>
              <a:t> à la fin du </a:t>
            </a:r>
            <a:r>
              <a:rPr dirty="0" err="1"/>
              <a:t>mois</a:t>
            </a:r>
            <a:r>
              <a:rPr dirty="0"/>
              <a:t> de Mai 2026, par rapport à </a:t>
            </a:r>
            <a:r>
              <a:rPr dirty="0" err="1"/>
              <a:t>celui</a:t>
            </a:r>
            <a:r>
              <a:rPr dirty="0"/>
              <a:t> de la </a:t>
            </a:r>
            <a:r>
              <a:rPr dirty="0" err="1"/>
              <a:t>période</a:t>
            </a:r>
            <a:r>
              <a:rPr dirty="0"/>
              <a:t> de </a:t>
            </a:r>
            <a:r>
              <a:rPr dirty="0" err="1"/>
              <a:t>référence</a:t>
            </a:r>
            <a:r>
              <a:rPr dirty="0"/>
              <a:t> (2023) </a:t>
            </a:r>
            <a:r>
              <a:rPr dirty="0" err="1"/>
              <a:t>selon</a:t>
            </a:r>
            <a:r>
              <a:rPr dirty="0"/>
              <a:t> les </a:t>
            </a:r>
            <a:r>
              <a:rPr dirty="0" err="1"/>
              <a:t>strates</a:t>
            </a:r>
            <a:endParaRPr dirty="0"/>
          </a:p>
        </p:txBody>
      </p:sp>
      <p:pic>
        <p:nvPicPr>
          <p:cNvPr id="10" name="Picture 9" descr="table_stylized.png"/>
          <p:cNvPicPr>
            <a:picLocks noChangeAspect="1"/>
          </p:cNvPicPr>
          <p:nvPr/>
        </p:nvPicPr>
        <p:blipFill>
          <a:blip r:embed="rId4"/>
          <a:stretch>
            <a:fillRect/>
          </a:stretch>
        </p:blipFill>
        <p:spPr>
          <a:xfrm>
            <a:off x="0" y="4332269"/>
            <a:ext cx="4802400" cy="5573732"/>
          </a:xfrm>
          <a:prstGeom prst="rect">
            <a:avLst/>
          </a:prstGeom>
        </p:spPr>
      </p:pic>
    </p:spTree>
    <p:extLst>
      <p:ext uri="{BB962C8B-B14F-4D97-AF65-F5344CB8AC3E}">
        <p14:creationId xmlns:p14="http://schemas.microsoft.com/office/powerpoint/2010/main" val="420078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Saint-gilles croix de vie, l’instabilité des prix pour le mois de mai 2026 est un peu plus importante que celle observée en mai de 2023 à 2025, ce qui signifie que le risque prix des producteurs a légèrement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Saint-gilles croix de vie, en mai 2026 comparé aux mois de mai de 2023 à 2025, le nombre d’acheteurs est similaire,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1104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Saint-gilles croix de vie, l’instabilité des prix pour le mois de mai 2026 est beaucoup moins importante que celle observée en mai de 2023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Saint-gilles croix de vie, en mai 2026 comparé aux mois de mai de 2023 à 2025, le nombre d’acheteurs est similaire,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sardine de la criée de Saint-gilles croix de vie, l’instabilité des prix pour le mois de mai 2026 est beaucoup plus importante que celle observée en mai de 2023 à 2025, ce qui signifie que le risque prix des producteurs a fortement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sardine de la criée de Saint-gilles croix de vie, en mai 2026 comparé aux mois de mai de 2023 à 2025, le nombre d’acheteurs est un peu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Saint-gilles croix de vie, l’instabilité des prix pour le mois de mai 2026 est un peu moins importante que celle observée en mai de 2023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Saint-gilles croix de vie, en mai 2026 comparé aux mois de mai de 2023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392692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uilvine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uilvine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uilvine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uilvine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du Guilvinec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6418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V.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Guilvinec, l’instabilité des prix pour le mois de mai 2026 est un peu moins importante que celle observée en mai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Guilvinec, en mai 2026 comparé aux mois de mai de 2023 à 2025, le nombre d’acheteurs est un peu plus important,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59756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V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du Guilvinec, l’instabilité des prix pour le mois de mai 2026 est moins importante que celle observée en mai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du Guilvinec, en mai 2026 comparé aux mois de mai de 2023 à 2025, le nombre d’acheteurs est un peu plus important, le nombre de transactions est beaucoup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du Guilvinec, l’instabilité des prix pour le mois de mai 2026 est moins importante que celle observée en mai de 2023 à 2025, ce qui signifie que le risque prix des producteurs a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du Guilvinec, en mai 2026 comparé aux mois de mai de 2023 à 2025, le nombre d’acheteurs est un peu plus important, le nombre de transactions est un peu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du Guilvinec, l’instabilité des prix pour le mois de mai 2026 est plus importante que celle observée en mai de 2023 à 2025, ce qui signifie que le risque prix des producteurs a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du Guilvinec, en mai 2026 comparé aux mois de mai de 2023 à 2025, le nombre d’acheteurs est plus important,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621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Olé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Olé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Olé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Olé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d'Oleron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11473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I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d'Oleron, l’instabilité des prix pour le mois de mai 2026 est similaire que celle observée en mai de 2023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d'Oleron, en mai 2026 comparé aux mois de mai de 2023 à 2025, le nombre d’acheteurs est un peu moins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56508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I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d'Oleron, l’instabilité des prix pour le mois de mai 2026 est beaucoup plus importante que celle observée en mai de 2023 à 2025, ce qui signifie que le risque prix des producteurs a fortement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d'Oleron, en mai 2026 comparé aux mois de mai de 2023 à 2025, le nombre d’acheteurs est un peu plus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d'Oleron, l’instabilité des prix pour le mois de mai 2026 est un peu plus importante que celle observée en mai de 2023 à 2025, ce qui signifie que le risque prix des producteurs a légèrement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d'Oleron, en mai 2026 comparé aux mois de mai de 2023 à 2025, le nombre d’acheteurs est un peu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céteau de la criée d'Oleron, l’instabilité des prix pour le mois de mai 2026 est moins importante que celle observée en mai de 2023 à 2025, ce qui signifie que le risque prix des producteurs a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céteau de la criée d'Oleron, en mai 2026 comparé aux mois de mai de 2023 à 2025, le nombre d’acheteurs est moins important, le nombre de transactions est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16190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octud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octud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octud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octud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Loctudy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45957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Loctudy, l’instabilité des prix pour le mois de mai 2026 est un peu moins importante que celle observée en mai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Loctudy, en mai 2026 comparé aux mois de mai de 2023 à 2025, le nombre d’acheteurs est un peu plus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431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41659"/>
          </a:xfrm>
          <a:prstGeom prst="rect">
            <a:avLst/>
          </a:prstGeom>
          <a:solidFill>
            <a:schemeClr val="tx2">
              <a:lumMod val="20000"/>
              <a:lumOff val="80000"/>
            </a:schemeClr>
          </a:solidFill>
        </p:spPr>
        <p:txBody>
          <a:bodyPr wrap="square" rtlCol="0">
            <a:spAutoFit/>
          </a:bodyPr>
          <a:lstStyle/>
          <a:p>
            <a:pPr algn="ctr"/>
            <a:r>
              <a:rPr lang="fr-FR" sz="2270" dirty="0"/>
              <a:t>Interprétation des indicateurs de marché</a:t>
            </a:r>
          </a:p>
        </p:txBody>
      </p:sp>
      <p:sp>
        <p:nvSpPr>
          <p:cNvPr id="2" name="ZoneTexte 1">
            <a:extLst>
              <a:ext uri="{FF2B5EF4-FFF2-40B4-BE49-F238E27FC236}">
                <a16:creationId xmlns:a16="http://schemas.microsoft.com/office/drawing/2014/main" id="{109CD248-805E-4313-A5BC-A2FF5B1822DE}"/>
              </a:ext>
            </a:extLst>
          </p:cNvPr>
          <p:cNvSpPr txBox="1"/>
          <p:nvPr/>
        </p:nvSpPr>
        <p:spPr>
          <a:xfrm>
            <a:off x="395785" y="955343"/>
            <a:ext cx="2838734" cy="369332"/>
          </a:xfrm>
          <a:prstGeom prst="rect">
            <a:avLst/>
          </a:prstGeom>
          <a:noFill/>
        </p:spPr>
        <p:txBody>
          <a:bodyPr wrap="square" rtlCol="0">
            <a:spAutoFit/>
          </a:bodyPr>
          <a:lstStyle/>
          <a:p>
            <a:r>
              <a:rPr lang="fr-FR" u="sng" dirty="0"/>
              <a:t>Instabilité prix : </a:t>
            </a:r>
          </a:p>
        </p:txBody>
      </p:sp>
      <p:sp>
        <p:nvSpPr>
          <p:cNvPr id="5" name="ZoneTexte 4">
            <a:extLst>
              <a:ext uri="{FF2B5EF4-FFF2-40B4-BE49-F238E27FC236}">
                <a16:creationId xmlns:a16="http://schemas.microsoft.com/office/drawing/2014/main" id="{3AFAF57F-9CD3-4F0C-8E0D-272F0116AA31}"/>
              </a:ext>
            </a:extLst>
          </p:cNvPr>
          <p:cNvSpPr txBox="1"/>
          <p:nvPr/>
        </p:nvSpPr>
        <p:spPr>
          <a:xfrm>
            <a:off x="143302" y="1396331"/>
            <a:ext cx="6571398" cy="2817759"/>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prix pour les producteurs =&gt; incertitude supplémentaire</a:t>
            </a:r>
          </a:p>
          <a:p>
            <a:pPr algn="just">
              <a:lnSpc>
                <a:spcPct val="107000"/>
              </a:lnSpc>
              <a:spcAft>
                <a:spcPts val="8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le prix moyen est le lundi de 5 € et le mardi de 15 €. La semaine suivante, le prix moyen est de 10 € le lundi et le mardi. La moyenne par semaine est la même (10 €) mais la volatilité est plus importante la première semaine. Dans l’ensemble, cette instabilité peut engendrer une incertitude pour le producteur sur son chiffre d’affaires (qui sera plus faible s’il vend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8C48888F-AB07-4495-A5B4-DADF8634AEE6}"/>
              </a:ext>
            </a:extLst>
          </p:cNvPr>
          <p:cNvSpPr txBox="1"/>
          <p:nvPr/>
        </p:nvSpPr>
        <p:spPr>
          <a:xfrm>
            <a:off x="269543" y="4192433"/>
            <a:ext cx="2838734" cy="369332"/>
          </a:xfrm>
          <a:prstGeom prst="rect">
            <a:avLst/>
          </a:prstGeom>
          <a:noFill/>
        </p:spPr>
        <p:txBody>
          <a:bodyPr wrap="square" rtlCol="0">
            <a:spAutoFit/>
          </a:bodyPr>
          <a:lstStyle/>
          <a:p>
            <a:r>
              <a:rPr lang="fr-FR" u="sng" dirty="0"/>
              <a:t>Instabilité volume : </a:t>
            </a:r>
          </a:p>
        </p:txBody>
      </p:sp>
      <p:sp>
        <p:nvSpPr>
          <p:cNvPr id="8" name="ZoneTexte 7">
            <a:extLst>
              <a:ext uri="{FF2B5EF4-FFF2-40B4-BE49-F238E27FC236}">
                <a16:creationId xmlns:a16="http://schemas.microsoft.com/office/drawing/2014/main" id="{1B3DD3C2-6BDF-45BE-ACFD-B586B2A3826D}"/>
              </a:ext>
            </a:extLst>
          </p:cNvPr>
          <p:cNvSpPr txBox="1"/>
          <p:nvPr/>
        </p:nvSpPr>
        <p:spPr>
          <a:xfrm>
            <a:off x="143301" y="4589470"/>
            <a:ext cx="6571398" cy="3048335"/>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volumes pour les acheteurs =&gt; incertitude supplémentaire</a:t>
            </a:r>
          </a:p>
          <a:p>
            <a:pPr algn="just">
              <a:lnSpc>
                <a:spcPct val="107000"/>
              </a:lnSpc>
              <a:spcAft>
                <a:spcPts val="800"/>
              </a:spcAft>
            </a:pP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la quantité moyenne est le lundi de 5 kg et le mardi de 10 kg. La semaine suivante, la quantité moyenne est de 10 kg le lundi et le mardi. La moyenne par semaine est la même (10 kg) mais la volatilité est plus importante la première semaine. Dans l’ensemble, cette instabilité peut engendrer une incertitude pour l’acheteur sur son volume (qui sera plus faible s’il achète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9" name="ZoneTexte 8">
            <a:extLst>
              <a:ext uri="{FF2B5EF4-FFF2-40B4-BE49-F238E27FC236}">
                <a16:creationId xmlns:a16="http://schemas.microsoft.com/office/drawing/2014/main" id="{123110B6-6F5C-4180-8B99-EDE3F31F1E4D}"/>
              </a:ext>
            </a:extLst>
          </p:cNvPr>
          <p:cNvSpPr txBox="1"/>
          <p:nvPr/>
        </p:nvSpPr>
        <p:spPr>
          <a:xfrm>
            <a:off x="395785" y="7704405"/>
            <a:ext cx="2838734" cy="369332"/>
          </a:xfrm>
          <a:prstGeom prst="rect">
            <a:avLst/>
          </a:prstGeom>
          <a:noFill/>
        </p:spPr>
        <p:txBody>
          <a:bodyPr wrap="square" rtlCol="0">
            <a:spAutoFit/>
          </a:bodyPr>
          <a:lstStyle/>
          <a:p>
            <a:r>
              <a:rPr lang="fr-FR" u="sng" dirty="0"/>
              <a:t>Degré de concurrence: </a:t>
            </a:r>
          </a:p>
        </p:txBody>
      </p:sp>
      <p:sp>
        <p:nvSpPr>
          <p:cNvPr id="10" name="ZoneTexte 9">
            <a:extLst>
              <a:ext uri="{FF2B5EF4-FFF2-40B4-BE49-F238E27FC236}">
                <a16:creationId xmlns:a16="http://schemas.microsoft.com/office/drawing/2014/main" id="{9CE7882E-5A63-4F3B-8E29-5CDE0C5DDEE2}"/>
              </a:ext>
            </a:extLst>
          </p:cNvPr>
          <p:cNvSpPr txBox="1"/>
          <p:nvPr/>
        </p:nvSpPr>
        <p:spPr>
          <a:xfrm>
            <a:off x="143301" y="8147451"/>
            <a:ext cx="6571398" cy="1107996"/>
          </a:xfrm>
          <a:prstGeom prst="rect">
            <a:avLst/>
          </a:prstGeom>
          <a:noFill/>
        </p:spPr>
        <p:txBody>
          <a:bodyPr wrap="square" rtlCol="0">
            <a:spAutoFit/>
          </a:bodyPr>
          <a:lstStyle/>
          <a:p>
            <a:r>
              <a:rPr lang="fr-FR" sz="1600" dirty="0">
                <a:effectLst/>
                <a:latin typeface="Calibri" panose="020F0502020204030204" pitchFamily="34" charset="0"/>
                <a:ea typeface="Times New Roman" panose="02020603050405020304" pitchFamily="18" charset="0"/>
                <a:cs typeface="Times New Roman" panose="02020603050405020304" pitchFamily="18" charset="0"/>
              </a:rPr>
              <a:t>Le degré de concurrence permet de savoir si un marché est concentré sur un petit nombre d’acheteurs qui disposent de parts de marché élevées. Plus cet indicateur s’élève, plus le marché est concurrentiel. </a:t>
            </a:r>
          </a:p>
          <a:p>
            <a:endParaRPr lang="fr-FR" dirty="0"/>
          </a:p>
        </p:txBody>
      </p:sp>
    </p:spTree>
    <p:extLst>
      <p:ext uri="{BB962C8B-B14F-4D97-AF65-F5344CB8AC3E}">
        <p14:creationId xmlns:p14="http://schemas.microsoft.com/office/powerpoint/2010/main" val="1666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Loctudy, l’instabilité des prix pour le mois de mai 2026 est beaucoup moins importante que celle observée en mai de 2023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Loctudy, en mai 2026 comparé aux mois de mai de 2023 à 2025, le nombre d’acheteurs est un peu plus important,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Loctudy, l’instabilité des prix pour le mois de mai 2026 est moins importante que celle observée en mai de 2023 à 2025, ce qui signifie que le risque prix des producteurs a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Loctudy, en mai 2026 comparé aux mois de mai de 2023 à 2025, le nombre d’acheteurs est un peu plus important, le nombre de transactions est similaire.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la criée de Loctudy, l’instabilité des prix pour le mois de mai 2026 est moins importante que celle observée en mai de 2023 à 2025, ce qui signifie que le risque prix des producteurs a diminué.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la criée de Loctudy, en mai 2026 comparé aux mois de mai de 2023 à 2025, le nombre d’acheteurs est similaire,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235767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orien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orien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orien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orien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Lorient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8188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Lorient, l’instabilité des prix pour le mois de mai 2026 est similaire que celle observée en mai de 2023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Lorient, en mai 2026 comparé aux mois de mai de 2023 à 2025, le nombre d’acheteurs est similaire,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422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Lorient, l’instabilité des prix pour le mois de mai 2026 est moins importante que celle observée en mai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Lorient, en mai 2026 comparé aux mois de mai de 2023 à 2025, le nombre d’acheteurs est un peu moins important, le nombre de transactions est un peu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bleue de la criée de Lorient, l’instabilité des prix pour le mois de mai 2026 est un peu plus importante que celle observée en mai de 2023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bleue de la criée de Lorient, en mai 2026 comparé aux mois de mai de 2023 à 2025, le nombre d’acheteurs est similaire, le nombre de transactions est un peu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lieu noir de la criée de Lorient, l’instabilité des prix pour le mois de mai 2026 est moins importante que celle observée en mai de 2023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lieu noir de la criée de Lorient, en mai 2026 comparé aux mois de mai de 2023 à 2025, le nombre d’acheteurs est un peu plus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662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C9159B5-036F-44DF-8F14-4E0D2FC17E6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a roch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a roch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a roch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a roch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La rochelle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B9A7824-D25B-4E5C-A0DB-7FC1DD1ABF9E}"/>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43346F7-15CA-41FC-8457-C5145154F0C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rochelle, l’instabilité des prix pour le mois de mai 2026 est similaire que celle observée en mai de 2023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rochelle, en mai 2026 comparé aux mois de mai de 2023 à 2025, le nombre d’acheteurs est un peu plus important, le nombre de transactions est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4833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6025E08-3DAB-40CA-8472-B278128E52C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FE807D5-250F-4BC7-BC07-6B86B7F59D3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seiche de la criée de La rochelle, l’instabilité des prix pour le mois de mai 2026 est beaucoup moins importante que celle observée en mai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seiche de la criée de La rochelle, en mai 2026 comparé aux mois de mai de 2023 à 2025, le nombre d’acheteurs est un peu plus important,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maigre commun de la criée de La rochelle, l’instabilité des prix pour le mois de mai 2026 est beaucoup moins importante que celle observée en mai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maigre commun de la criée de La rochelle, en mai 2026 comparé aux mois de mai de 2023 à 2025, le nombre d’acheteurs est plus important, le nombre de transactions est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La rochelle, l’instabilité des prix pour le mois de mai 2026 est beaucoup plus importante que celle observée en mai de 2023 à 2025, ce qui signifie que le risque prix des producteurs a fortement augmenté.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La rochelle, en mai 2026 comparé aux mois de mai de 2023 à 2025, le nombre d’acheteurs est similaire,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18419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es sables d'Olon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es sables d'Olon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es sables d'Olon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es sables d'Olon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des sables d olonne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22481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S.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des sables d olonne, l’instabilité des prix pour le mois de mai 2026 est un peu moins importante que celle observée en mai de 2023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des sables d olonne, en mai 2026 comparé aux mois de mai de 2023 à 2025, le nombre d’acheteurs est un peu moins important,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379019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S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rouget de roche de la criée des sables d olonne, l’instabilité des prix pour le mois de mai 2026 est un peu moins importante que celle observée en mai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rouget de roche de la criée des sables d olonne, en mai 2026 comparé aux mois de mai de 2023 à 2025, le nombre d’acheteurs est un peu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des sables d olonne, l’instabilité des prix pour le mois de mai 2026 est moins importante que celle observée en mai de 2023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des sables d olonne, en mai 2026 comparé aux mois de mai de 2023 à 2025, le nombre d’acheteurs est un peu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des sables d olonne, l’instabilité des prix pour le mois de mai 2026 est un peu plus importante que celle observée en mai de 2023 à 2025, ce qui signifie que le risque prix des producteurs a légèrement augmenté.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des sables d olonne, en mai 2026 comparé aux mois de mai de 2023 à 2025, le nombre d’acheteurs est moins important,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0854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criées du Golfe de Gascogne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7400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A8953C20-112F-4070-B154-E5F22191C8C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48E7E96-5CE3-4465-AE35-E69EFD0972B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Noirmouti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Noirmouti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Noirmouti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Noirmouti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Noirmoutier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9398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D26DE6-AFAB-4B9B-8F7C-1DAA3A78D0A2}"/>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CE91216-FDDD-4721-885A-55C1260FE1BF}"/>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N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Noirmoutier, l’instabilité des prix pour le mois de mai 2026 est un peu moins importante que celle observée en mai de 2023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Noirmoutier, en mai 2026 comparé aux mois de mai de 2023 à 2025, le nombre d’acheteurs est un peu moins important,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185328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D751498F-43FE-4C29-A5CC-F51EA7358E31}"/>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94D7BFD-1B8B-477E-9612-3385967ADFC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N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Noirmoutier, l’instabilité des prix pour le mois de mai 2026 est moins importante que celle observée en mai de 2023 à 2025, ce qui signifie que le risque prix des producteurs a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Noirmoutier, en mai 2026 comparé aux mois de mai de 2023 à 2025, le nombre d’acheteurs est un peu moins important, le nombre de transactions est un peu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Noirmoutier, l’instabilité des prix pour le mois de mai 2026 est similaire que celle observée en mai de 2023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Noirmoutier, en mai 2026 comparé aux mois de mai de 2023 à 2025, le nombre d’acheteurs est similaire, le nombre de transactions est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Noirmoutier,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Noirmoutier, en mai 2026 comparé aux mois de mai de 2023 à 2025, le nombre d’acheteurs est similaire,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5111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B9E75FF-75A5-4481-8ED0-4882FAAA56D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Quibe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Quibe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Quibe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Quibe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Quiberon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409707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4409010-3853-4649-84CC-8F500BEE130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D3BCDF-BB7A-4E05-B103-2328827B68A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Q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Quiberon, l’instabilité des prix pour le mois de mai 2026 est un peu plus importante que celle observée en mai de 2023 à 2025, ce qui signifie que le risque prix des producteurs a légèrement augmenté.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Quiberon, en mai 2026 comparé aux mois de mai de 2023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44155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91A6789-1C0D-44E1-9859-B354AC8E2E0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C28A219-B6E4-4F61-A92B-ABC5898145B5}"/>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Q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Quiberon,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Quiberon, en mai 2026 comparé aux mois de mai de 2023 à 2025, le nombre d’acheteurs est un peu moins important, le nombre de transactions est un peu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Quiberon,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Quiberon, en mai 2026 comparé aux mois de mai de 2023 à 2025, le nombre d’acheteurs est beaucoup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homard de la criée de Quiberon, l’instabilité des prix pour le mois de mai 2026 est un peu moins importante que celle observée en mai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homard de la criée de Quiberon, en mai 2026 comparé aux mois de mai de 2023 à 2025, le nombre d’acheteurs est moins important,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406765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9233A5B-56C5-4602-95C8-039CF98740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Roya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Roya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Roya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Roya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Royan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D7FDF8-FC14-4A97-87C9-394D30867700}"/>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A4786720-8EFA-47B3-8F96-6629EA2FBBB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8109D40-0BC6-4A5C-A5B8-05E33E26E88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Y.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Royan, l’instabilité des prix pour le mois de mai 2026 est similaire que celle observée en mai de 2023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Royan, en mai 2026 comparé aux mois de mai de 2023 à 2025, le nombre d’acheteurs est un peu moins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79067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C90B2EC-C592-42D0-A592-295F83809E8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855439-77C7-4C14-AD00-3132B157EC8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Y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de Royan, l’instabilité des prix pour le mois de mai 2026 est beaucoup plus importante que celle observée en mai de 2023 à 2025, ce qui signifie que le risque prix des producteurs a fortement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de Royan, en mai 2026 comparé aux mois de mai de 2023 à 2025, le nombre d’acheteurs est similaire,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Royan, l’instabilité des prix pour le mois de mai 2026 est beaucoup plus importante que celle observée en mai de 2023 à 2025, ce qui signifie que le risque prix des producteurs a fortement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Royan, en mai 2026 comparé aux mois de mai de 2023 à 2025, le nombre d’acheteurs est similaire, le nombre de transactions est un peu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Royan, l’instabilité des prix pour le mois de mai 2026 est un peu moins importante que celle observée en mai de 2023 à 2025, ce qui signifie que le risque prix des producteurs a légèrement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Royan, en mai 2026 comparé aux mois de mai de 2023 à 2025, le nombre d’acheteurs est un peu moins important, le nombre de transactions est beaucoup moins important. De plus, la concurrence a augmenté, ce qui signifie que le pouvoir de marché des gros acheteurs a diminué.</a:t>
            </a:r>
          </a:p>
        </p:txBody>
      </p:sp>
    </p:spTree>
    <p:extLst>
      <p:ext uri="{BB962C8B-B14F-4D97-AF65-F5344CB8AC3E}">
        <p14:creationId xmlns:p14="http://schemas.microsoft.com/office/powerpoint/2010/main" val="33120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92AD62-FB44-4C19-A088-2F6034A0976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gueno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gueno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gueno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gueno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Saint-guenole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358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du Golfe de Gascogne, l’instabilité des prix pour le mois de mai 2026 est similaire que celle observée en mai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du Golfe de Gascogne, en mai 2026 comparé aux mois de mai de 2023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03200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24EC2-B53A-4428-891E-0CC210DE3BFF}"/>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FAE49AB-CF6B-4AE2-83EE-B48C3108F64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7CA2555-A457-41B0-92CE-88CC4132169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Saint-guenole, l’instabilité des prix pour le mois de mai 2026 est un peu plus importante que celle observée en mai de 2023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Saint-guenole, en mai 2026 comparé aux mois de mai de 2023 à 2025, le nombre d’acheteurs est un peu plus important,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46950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538BCD6-8135-496B-A2EF-EB15DC6BB8E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018BF41-640F-465A-AB6B-637782DCCBD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sardine de la criée de Saint-guenole, l’instabilité des prix pour le mois de mai 2026 est moins importante que celle observée en mai de 2023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sardine de la criée de Saint-guenole, en mai 2026 comparé aux mois de mai de 2023 à 2025, le nombre d’acheteurs est similaire,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Saint-guenole, l’instabilité des prix pour le mois de mai 2026 est similaire que celle observée en mai de 2023 à 2025, ce qui signifie que le risque prix des producteurs est inchangé.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Saint-guenole, en mai 2026 comparé aux mois de mai de 2023 à 2025, le nombre d’acheteurs est similaire, le nombre de transactions est un peu moins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Saint-guenole, l’instabilité des prix pour le mois de mai 2026 est similaire que celle observée en mai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Saint-guenole, en mai 2026 comparé aux mois de mai de 2023 à 2025, le nombre d’acheteurs est similaire,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50491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437FEC-62EE-458B-9B19-4CC3A5B874C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jean de luz.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jean de luz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jean de luz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jean de luz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Saint-jean de luz Cibou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95AE5C-B0DF-45CF-89F5-1DBAF62F216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C51F80-5575-4D35-AF41-26660A25351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E7E3DD-9169-42A6-B91D-A81C31BEC9B1}"/>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J.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Saint-jean de luz Cibou, l’instabilité des prix pour le mois de mai 2026 est moins importante que celle observée en mai de 2023 à 2025, ce qui signifie que le risque prix des producteurs a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Saint-jean de luz Cibou, en mai 2026 comparé aux mois de mai de 2023 à 2025, le nombre d’acheteurs est un peu moins important, le nombre de transactions est beaucoup moins important. De plus, la concurrence a augmenté, ce qui signifie que le pouvoir de marché des gros acheteurs a diminué.</a:t>
            </a:r>
          </a:p>
        </p:txBody>
      </p:sp>
    </p:spTree>
    <p:extLst>
      <p:ext uri="{BB962C8B-B14F-4D97-AF65-F5344CB8AC3E}">
        <p14:creationId xmlns:p14="http://schemas.microsoft.com/office/powerpoint/2010/main" val="247106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A7023DA-5392-426B-98ED-8CEF32CCAD3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64C9B8-4943-4C8C-B152-E7DBA98457E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J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Saint-jean de luz Cibou, l’instabilité des prix pour le mois de mai 2026 est un peu plus importante que celle observée en mai de 2023 à 2025, ce qui signifie que le risque prix des producteurs a légèrement augmenté.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Saint-jean de luz Cibou, en mai 2026 comparé aux mois de mai de 2023 à 2025, le nombre d’acheteurs est un peu moins important, le nombre de transactions est beaucoup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franche de la criée de Saint-jean de luz Cibou, l’instabilité des prix pour le mois de mai 2026 est beaucoup plus importante que celle observée en mai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franche de la criée de Saint-jean de luz Cibou, en mai 2026 comparé aux mois de mai de 2023 à 2025, le nombre d’acheteurs est beaucoup moins important, le nombre de transactions est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Saint-jean de luz Cibou, l’instabilité des prix pour le mois de mai 2026 est similaire que celle observée en mai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Saint-jean de luz Cibou, en mai 2026 comparé aux mois de mai de 2023 à 2025, le nombre d’acheteurs est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3536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2C96FF6-27DC-4143-AEB0-AEF430199C3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a Turba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a Turba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a Turba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a Turba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La Turballe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F04225-4409-47E2-919B-B5328106919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5A6A0B7-BA9E-453B-961C-05FD4483EAC4}"/>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1AD5A46-F25F-4049-B9E0-1AE8F2529A3A}"/>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T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Turballe, l’instabilité des prix pour le mois de mai 2026 est un peu moins importante que celle observée en mai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Turballe, en mai 2026 comparé aux mois de mai de 2023 à 2025, le nombre d’acheteurs est un peu plus important, le nombre de transactions est beaucoup moins important. De plus, la concurrence a augmenté, ce qui signifie que le pouvoir de marché des gros acheteurs a diminué.</a:t>
            </a:r>
          </a:p>
        </p:txBody>
      </p:sp>
    </p:spTree>
    <p:extLst>
      <p:ext uri="{BB962C8B-B14F-4D97-AF65-F5344CB8AC3E}">
        <p14:creationId xmlns:p14="http://schemas.microsoft.com/office/powerpoint/2010/main" val="22345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4E863C-80E3-4EFB-AE5E-A610D52EFEE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946E06D-DA5C-4A4C-90A9-D7CF2EF0031C}"/>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T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La Turballe,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La Turballe, en mai 2026 comparé aux mois de mai de 2023 à 2025, le nombre d’acheteurs est similaire,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La Turballe, l’instabilité des prix pour le mois de mai 2026 est similaire que celle observée en mai de 2023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La Turballe, en mai 2026 comparé aux mois de mai de 2023 à 2025, le nombre d’acheteurs est similaire, le nombre de transactions est un peu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La Turballe, l’instabilité des prix pour le mois de mai 2026 est beaucoup moins importante que celle observée en mai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La Turballe, en mai 2026 comparé aux mois de mai de 2023 à 2025, le nombre d’acheteurs est un peu plus important, le nombre de transactions est similaire. De plus, la concurrence est inchangé, ce qui signifie que le pouvoir de marché des gros acheteurs est inchangée.</a:t>
            </a:r>
          </a:p>
        </p:txBody>
      </p:sp>
    </p:spTree>
    <p:extLst>
      <p:ext uri="{BB962C8B-B14F-4D97-AF65-F5344CB8AC3E}">
        <p14:creationId xmlns:p14="http://schemas.microsoft.com/office/powerpoint/2010/main" val="1612942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criées de la Manche et de la Mer du nord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2334357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M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la Manche et de la Mer du nord, l’instabilité des prix pour le mois de mai 2026 est un peu moins importante que celle observée en mai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la Manche et de la Mer du nord, en mai 2026 comparé aux mois de mai de 2023 à 2025, le nombre d’acheteurs est similaire,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1043234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l’ensemble des criées du Golfe de Gascogne, l’instabilité des prix pour le mois de mai 2026 est moins importante que celle observée en mai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l’ensemble des criées du Golfe de Gascogne, en mai 2026 comparé aux mois de mai de 2023 à 2025, le nombre d’acheteurs est un peu moins important,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l’ensemble des criées du Golfe de Gascogne, l’instabilité des prix pour le mois de mai 2026 est un peu moins importante que celle observée en mai de 2023 à 2025, ce qui signifie que le risque prix des producteurs a légèrement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l’ensemble des criées du Golfe de Gascogne, en mai 2026 comparé aux mois de mai de 2023 à 2025, le nombre d’acheteurs est similaire, le nombre de transactions est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l’ensemble des criées du Golfe de Gascogne, l’instabilité des prix pour le mois de mai 2026 est similaire que celle observée en mai de 2023 à 2025, ce qui signifie que le risque prix des producteurs est inchangé.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l’ensemble des criées du Golfe de Gascogne, en mai 2026 comparé aux mois de mai de 2023 à 2025, le nombre d’acheteurs est similaire,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211317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M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la Manche et de la Mer du nord, l’instabilité des prix pour le mois de mai 2026 est beaucoup moins importante que celle observée en mai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la Manche et de la Mer du nord, en mai 2026 comparé aux mois de mai de 2023 à 2025, le nombre d’acheteurs est beaucoup plus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coquille st-jacques de l’ensemble des criées de la Manche et de la Mer du nord, l’instabilité des prix pour le mois de mai 2026 est beaucoup moins importante que celle observée en mai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coquille st-jacques de l’ensemble des criées de la Manche et de la Mer du nord, en mai 2026 comparé aux mois de mai de 2023 à 2025, le nombre d’acheteurs est moins important, le nombre de transactions est un peu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l’ensemble des criées de la Manche et de la Mer du nord,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l’ensemble des criées de la Manche et de la Mer du nord, en mai 2026 comparé aux mois de mai de 2023 à 2025, le nombre d’acheteurs est similaire,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77308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4C6C08D-7CD7-4207-9818-0AFF154308F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Boulogne-sur-m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Boulogne-sur-m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Boulogne-sur-m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Boulogne-sur-m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Boulogne-sur-mer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19AF6C-CF1E-47F3-86BC-D63030C6C8C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AD080D4-7A6F-4FED-8268-43B641E1DB5F}"/>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FF9024D-EBA8-49AA-A6ED-C5C59F593B33}"/>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Boulogne-sur-mer, l’instabilité des prix pour le mois de mai 2026 est un peu moins importante que celle observée en mai de 2023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Boulogne-sur-mer, en mai 2026 comparé aux mois de mai de 2023 à 2025, le nombre d’acheteurs est similaire,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4174699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3548BA9-A4B2-4728-9D35-8860C5BF9E7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1ACEE93-51BB-49A1-BBC2-30C89698666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maquereau de la criée de Boulogne-sur-mer, l’instabilité des prix pour le mois de mai 2026 est beaucoup moins importante que celle observée en mai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maquereau de la criée de Boulogne-sur-mer, en mai 2026 comparé aux mois de mai de 2023 à 2025, le nombre d’acheteurs est un peu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lieu noir de la criée de Boulogne-sur-mer, l’instabilité des prix pour le mois de mai 2026 est beaucoup moins importante que celle observée en mai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lieu noir de la criée de Boulogne-sur-mer, en mai 2026 comparé aux mois de mai de 2023 à 2025, le nombre d’acheteurs est plus important, le nombre de transactions est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sardine de la criée de Boulogne-sur-mer, l’instabilité des prix pour le mois de mai 2026 est un peu moins importante que celle observée en mai de 2023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sardine de la criée de Boulogne-sur-mer, en mai 2026 comparé aux mois de mai de 2023 à 2025, le nombre d’acheteurs est un peu moins important,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16397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0015DBB-87EE-4A3C-8B30-C1D5A1A5BEC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Bres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Bres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Bres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Bres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Brest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03333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236871-B828-4D4E-829F-DEEBD680C4D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39B50DB-997E-48E7-AA94-4B6017EE694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A7622C6-F9C8-4108-91CD-8ADCB3895EB6}"/>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Brest, l’instabilité des prix pour le mois de mai 2026 est moins importante que celle observée en mai de 2023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Brest, en mai 2026 comparé aux mois de mai de 2023 à 2025, le nombre d’acheteurs est similaire,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051748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818DA38-D410-484D-9C32-0BB902F0D41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473F52-BD8D-4CED-B674-4E25CA43DAD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Brest, l’instabilité des prix pour le mois de mai 2026 est beaucoup moins importante que celle observée en mai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Brest, en mai 2026 comparé aux mois de mai de 2023 à 2025, le nombre d’acheteurs est moins important,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Brest, l’instabilité des prix pour le mois de mai 2026 est un peu plus importante que celle observée en mai de 2023 à 2025, ce qui signifie que le risque prix des producteurs a légèrement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Brest, en mai 2026 comparé aux mois de mai de 2023 à 2025, le nombre d’acheteurs est similaire, le nombre de transactions est un peu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langouste rouge de la criée de Brest, l’instabilité des prix pour le mois de mai 2026 est un peu moins importante que celle observée en mai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langouste rouge de la criée de Brest, en mai 2026 comparé aux mois de mai de 2023 à 2025, le nombre d’acheteurs est un peu plus important,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049209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B6F9588-D897-4C3A-9509-F3C97D4B8D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Cherbourg.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Cherbourg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Cherbourg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Cherbourg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Cherbourg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5FA2F-E827-4402-A6EC-6678A2A1E57D}"/>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B1BF8C4-CD4A-44B1-A4AD-C4C74158F57A}"/>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DDD6685-8972-4256-9354-B01F3B13AB7E}"/>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H.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Cherbourg, l’instabilité des prix pour le mois de mai 2026 est similaire que celle observée en mai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Cherbourg, en mai 2026 comparé aux mois de mai de 2023 à 2025, le nombre d’acheteurs est un peu moins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603997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9737C01-F59D-48BD-AF4A-84D41F04B12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7076429-95B6-49D9-BA01-38B98B51FBE1}"/>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H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Cherbourg,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Cherbourg, en mai 2026 comparé aux mois de mai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merlan de la criée de Cherbourg, l’instabilité des prix pour le mois de mai 2026 est un peu plus importante que celle observée en mai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merlan de la criée de Cherbourg, en mai 2026 comparé aux mois de mai de 2023 à 2025, le nombre d’acheteurs est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saint-pierre de la criée de Cherbourg, l’instabilité des prix pour le mois de mai 2026 est un peu plus importante que celle observée en mai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saint-pierre de la criée de Cherbourg, en mai 2026 comparé aux mois de mai de 2023 à 2025, le nombre d’acheteurs est similaire,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137916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Arcach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Arcach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Arcach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Arcach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d'Arcachon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1538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Diepp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Diepp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Diepp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Diepp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Dieppe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970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D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Dieppe, l’instabilité des prix pour le mois de mai 2026 est plus importante que celle observée en mai de 2023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Dieppe, en mai 2026 comparé aux mois de mai de 2023 à 2025, le nombre d’acheteurs est similaire,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325312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D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Dieppe,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Dieppe, en mai 2026 comparé aux mois de mai de 2023 à 2025, le nombre d’acheteurs est un peu plus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Dieppe, l’instabilité des prix pour le mois de mai 2026 est un peu moins importante que celle observée en mai de 2023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Dieppe, en mai 2026 comparé aux mois de mai de 2023 à 2025, le nombre d’acheteurs est moins important,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coquille st-jacques de la criée de Dieppe, l’instabilité des prix pour le mois de mai 2026 est beaucoup plus importante que celle observée en mai de 2023 à 2025, ce qui signifie que le risque prix des producteurs a fortement augmenté.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coquille st-jacques de la criée de Dieppe, en mai 2026 comparé aux mois de mai de 2023 à 2025, le nombre d’acheteurs est beaucoup moins important,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634087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Erqu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Erqu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Erqu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Erqu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d'Erquy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750521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E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d'Erquy, l’instabilité des prix pour le mois de mai 2026 est similaire que celle observée en mai de 2023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d'Erquy, en mai 2026 comparé aux mois de mai de 2023 à 2025, le nombre d’acheteurs est un peu moins important,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41572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E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d'Erquy,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d'Erquy, en mai 2026 comparé aux mois de mai de 2023 à 2025, le nombre d’acheteurs est beaucoup moins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saint-pierre de la criée d'Erquy, l’instabilité des prix pour le mois de mai 2026 est beaucoup plus importante que celle observée en mai de 2023 à 2025, ce qui signifie que le risque prix des producteurs a fortement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saint-pierre de la criée d'Erquy, en mai 2026 comparé aux mois de mai de 2023 à 2025, le nombre d’acheteurs est un peu plus important, le nombre de transactions est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d'Erquy, l’instabilité des prix pour le mois de mai 2026 est un peu plus importante que celle observée en mai de 2023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d'Erquy, en mai 2026 comparé aux mois de mai de 2023 à 2025, le nombre d’acheteurs est un peu moins important,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28097883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Fé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Fé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Fé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Fé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Fécamp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17498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F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Fécamp, l’instabilité des prix pour le mois de mai 2026 est beaucoup moins importante que celle observée en mai de 2023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Fécamp, en mai 2026 comparé aux mois de mai de 2023 à 2025, le nombre d’acheteurs est un peu moins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027519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F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Fécamp, l’instabilité des prix pour le mois de mai 2026 est beaucoup moins importante que celle observée en mai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Fécamp, en mai 2026 comparé aux mois de mai de 2023 à 2025, le nombre d’acheteurs est un peu moins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Fécamp, l’instabilité des prix pour le mois de mai 2026 est plus importante que celle observée en mai de 2023 à 2025, ce qui signifie que le risque prix des producteurs a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Fécamp, en mai 2026 comparé aux mois de mai de 2023 à 2025, le nombre d’acheteurs est moins important,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Fécamp, l’instabilité des prix pour le mois de mai 2026 est un peu moins importante que celle observée en mai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Fécamp, en mai 2026 comparé aux mois de mai de 2023 à 2025, le nombre d’acheteurs est un peu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896219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rand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rand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rand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rand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Grandcamp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571448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d'Arcachon, l’instabilité des prix pour le mois de mai 2026 est similaire que celle observée en mai de 2023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d'Arcachon, en mai 2026 comparé aux mois de mai de 2023 à 2025, le nombre d’acheteurs est plus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009310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Grandcamp,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Grandcamp, en mai 2026 comparé aux mois de mai de 2023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31408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Grandcamp, l’instabilité des prix pour le mois de mai 2026 est beaucoup plus importante que celle observée en mai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Grandcamp, en mai 2026 comparé aux mois de mai de 2023 à 2025, le nombre d’acheteurs est beaucoup moins important,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Grandcamp,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Grandcamp, en mai 2026 comparé aux mois de mai de 2023 à 2025, le nombre d’acheteurs est beaucoup moins important,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petite roussette de la criée de Grandcamp,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petite roussette de la criée de Grandcamp, en mai 2026 comparé aux mois de mai de 2023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96193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ranvi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ranvi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ranvi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ranvi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Granville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81814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Granville, l’instabilité des prix pour le mois de mai 2026 est plus importante que celle observée en mai de 2023 à 2025, ce qui signifie que le risque prix des producteurs a augmenté.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Granville, en mai 2026 comparé aux mois de mai de 2023 à 2025, le nombre d’acheteurs est un peu moins important,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057991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Granville, l’instabilité des prix pour le mois de mai 2026 est beaucoup moins importante que celle observée en mai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Granville, en mai 2026 comparé aux mois de mai de 2023 à 2025, le nombre d’acheteurs est similaire,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Granville, l’instabilité des prix pour le mois de mai 2026 est beaucoup moins importante que celle observée en mai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Granville, en mai 2026 comparé aux mois de mai de 2023 à 2025, le nombre d’acheteurs est similaire, le nombre de transactions est similaire.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l'amande de la criée de Granville,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l'amande de la criée de Granville, en mai 2026 comparé aux mois de mai de 2023 à 2025, le nombre d’acheteurs est similaire,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6354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Roscoff.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Roscoff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Roscoff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Roscoff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Roscoff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1114194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Roscoff, l’instabilité des prix pour le mois de mai 2026 est moins importante que celle observée en mai de 2023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Roscoff, en mai 2026 comparé aux mois de mai de 2023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1829121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Roscoff, l’instabilité des prix pour le mois de mai 2026 est beaucoup moins importante que celle observée en mai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Roscoff, en mai 2026 comparé aux mois de mai de 2023 à 2025, le nombre d’acheteurs est moins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Roscoff, l’instabilité des prix pour le mois de mai 2026 est un peu moins importante que celle observée en mai de 2023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Roscoff, en mai 2026 comparé aux mois de mai de 2023 à 2025, le nombre d’acheteurs est similaire,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turbot de la criée de Roscoff, l’instabilité des prix pour le mois de mai 2026 est un peu moins importante que celle observée en mai de 2023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turbot de la criée de Roscoff, en mai 2026 comparé aux mois de mai de 2023 à 2025, le nombre d’acheteurs est un peu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760563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 Malo.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 Malo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 Malo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 Malo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 Malo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819181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M.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 Malo, l’instabilité des prix pour le mois de mai 2026 est beaucoup moins importante que celle observée en mai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 Malo, en mai 2026 comparé aux mois de mai de 2023 à 2025, le nombre d’acheteurs est beaucoup plus important, le nombre de transactions est un peu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69102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d'Arcachon, l’instabilité des prix pour le mois de mai 2026 est plus importante que celle observée en mai de 2023 à 2025, ce qui signifie que le risque prix des producteurs a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d'Arcachon, en mai 2026 comparé aux mois de mai de 2023 à 2025, le nombre d’acheteurs est similaire, le nombre de transactions est un peu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d'Arcachon, l’instabilité des prix pour le mois de mai 2026 est beaucoup plus importante que celle observée en mai de 2023 à 2025, ce qui signifie que le risque prix des producteurs a fortement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d'Arcachon, en mai 2026 comparé aux mois de mai de 2023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d'Arcachon, l’instabilité des prix pour le mois de mai 2026 est un peu plus importante que celle observée en mai de 2023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d'Arcachon, en mai 2026 comparé aux mois de mai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89117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M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 Malo,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 Malo, en mai 2026 comparé aux mois de mai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Saint Malo,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Saint Malo, en mai 2026 comparé aux mois de mai de 2023 à 2025, le nombre d’acheteurs est beaucoup moins important, le nombre de transactions est un peu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brunette de la criée de Saint Malo,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brunette de la criée de Saint Malo, en mai 2026 comparé aux mois de mai de 2023 à 2025, le nombre d’acheteurs est beaucoup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479069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quay-portrieux.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quay-portrieux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quay-portrieux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quay-portrieux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Saint-quay-portrieux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71043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Saint-quay-portrieux, l’instabilité des prix pour le mois de mai 2026 est moins importante que celle observée en mai de 2023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Saint-quay-portrieux, en mai 2026 comparé aux mois de mai de 2023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1863511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Saint-quay-portrieux, l’instabilité des prix pour le mois de mai 2026 est moins importante que celle observée en mai de 2023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Saint-quay-portrieux, en mai 2026 comparé aux mois de mai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saint-pierre de la criée de Saint-quay-portrieux, l’instabilité des prix pour le mois de mai 2026 est beaucoup plus importante que celle observée en mai de 2023 à 2025, ce qui signifie que le risque prix des producteurs a fortement augmenté. Parallèlement, l’instabilité des volumes est plus important, ce qui signifie que le risque d’approvisionnement des acheteurs a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saint-pierre de la criée de Saint-quay-portrieux, en mai 2026 comparé aux mois de mai de 2023 à 2025, le nombre d’acheteurs est un peu moins important, le nombre de transactions est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Saint-quay-portrieux, l’instabilité des prix pour le mois de mai 2026 est un peu moins importante que celle observée en mai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Saint-quay-portrieux, en mai 2026 comparé aux mois de mai de 2023 à 2025, le nombre d’acheteurs est similaire, le nombre de transactions est un peu plus important. De plus, la concurrence a augmenté, ce qui signifie que le pouvoir de marché des gros acheteurs a diminué.</a:t>
            </a:r>
          </a:p>
        </p:txBody>
      </p:sp>
    </p:spTree>
    <p:extLst>
      <p:ext uri="{BB962C8B-B14F-4D97-AF65-F5344CB8AC3E}">
        <p14:creationId xmlns:p14="http://schemas.microsoft.com/office/powerpoint/2010/main" val="34886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Port en Bessi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Port en Bessi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Port en Bessi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Port en Bessi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Port en Bessin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43551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en Bessin, l’instabilité des prix pour le mois de mai 2026 est un peu moins importante que celle observée en mai de 2023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en Bessin, en mai 2026 comparé aux mois de mai de 2023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414914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raie bouclée de la criée de Port en Bessin, l’instabilité des prix pour le mois de mai 2026 est beaucoup moins importante que celle observée en mai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raie bouclée de la criée de Port en Bessin, en mai 2026 comparé aux mois de mai de 2023 à 2025, le nombre d’acheteurs est un peu moins important,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maquereau de la criée de Port en Bessin,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maquereau de la criée de Port en Bessin, en mai 2026 comparé aux mois de mai de 2023 à 2025, le nombre d’acheteurs est un peu moins important, le nombre de transactions est beaucoup moins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la criée de Port en Bessin, l’instabilité des prix pour le mois de mai 2026 est beaucoup moins importante que celle observée en mai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la criée de Port en Bessin, en mai 2026 comparé aux mois de mai de 2023 à 2025, le nombre d’acheteurs est moins important, le nombre de transactions est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817652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499BF22-DA1A-46DF-BEDD-6BF7A42A2D7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criées de Méditerranée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83263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C0F493B-24DD-43C8-AFA4-4435AB4FD89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E50599F-81D5-46B4-B449-12EDDD9D74A5}"/>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E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Méditerranée, l’instabilité des prix pour le mois de mai 2026 est similaire que celle observée en mai de 2023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Méditerranée, en mai 2026 comparé aux mois de mai de 2023 à 2025, le nombre d’acheteurs est un peu moins important,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125865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4BAA518-19BA-487E-A9F5-60364381DB0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94C76A-94B5-432A-B0FD-E9CE5C7EAA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E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Méditerranée, l’instabilité des prix pour le mois de mai 2026 est un peu moins importante que celle observée en mai de 2023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Méditerranée, en mai 2026 comparé aux mois de mai de 2023 à 2025, le nombre d’acheteurs est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l’ensemble des criées de Méditerranée, l’instabilité des prix pour le mois de mai 2026 est un peu moins importante que celle observée en mai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l’ensemble des criées de Méditerranée, en mai 2026 comparé aux mois de mai de 2023 à 2025, le nombre d’acheteurs est un peu moins important,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thon rouge de l'atlantique de l’ensemble des criées de Méditerranée, l’instabilité des prix pour le mois de mai 2026 est un peu moins importante que celle observée en mai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thon rouge de l'atlantique de l’ensemble des criées de Méditerranée, en mai 2026 comparé aux mois de mai de 2023 à 2025, le nombre d’acheteurs est beaucoup moins important,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89791290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505</TotalTime>
  <Words>28705</Words>
  <Application>Microsoft Office PowerPoint</Application>
  <PresentationFormat>Format A4 (210 x 297 mm)</PresentationFormat>
  <Paragraphs>886</Paragraphs>
  <Slides>111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111</vt:i4>
      </vt:variant>
    </vt:vector>
  </HeadingPairs>
  <TitlesOfParts>
    <vt:vector size="115"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Manon CABREJAS</cp:lastModifiedBy>
  <cp:revision>57</cp:revision>
  <dcterms:created xsi:type="dcterms:W3CDTF">2025-01-07T08:04:05Z</dcterms:created>
  <dcterms:modified xsi:type="dcterms:W3CDTF">2026-06-05T09:53:46Z</dcterms:modified>
</cp:coreProperties>
</file>