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9" r:id="rId3"/>
    <p:sldId id="314" r:id="rId4"/>
    <p:sldId id="304" r:id="rId5"/>
    <p:sldId id="270" r:id="rId6"/>
    <p:sldId id="269" r:id="rId7"/>
    <p:sldId id="260" r:id="rId8"/>
    <p:sldId id="261" r:id="rId9"/>
    <p:sldId id="326" r:id="rId10"/>
    <p:sldId id="262" r:id="rId11"/>
    <p:sldId id="263" r:id="rId12"/>
    <p:sldId id="264" r:id="rId13"/>
    <p:sldId id="271" r:id="rId14"/>
    <p:sldId id="272" r:id="rId15"/>
    <p:sldId id="275" r:id="rId16"/>
    <p:sldId id="276" r:id="rId17"/>
    <p:sldId id="277" r:id="rId18"/>
    <p:sldId id="278" r:id="rId19"/>
    <p:sldId id="305" r:id="rId20"/>
    <p:sldId id="306" r:id="rId21"/>
    <p:sldId id="307" r:id="rId22"/>
    <p:sldId id="308" r:id="rId23"/>
    <p:sldId id="315" r:id="rId24"/>
    <p:sldId id="279" r:id="rId25"/>
    <p:sldId id="281" r:id="rId26"/>
    <p:sldId id="310" r:id="rId27"/>
    <p:sldId id="282" r:id="rId28"/>
    <p:sldId id="283" r:id="rId29"/>
    <p:sldId id="284" r:id="rId30"/>
    <p:sldId id="286" r:id="rId31"/>
    <p:sldId id="287" r:id="rId32"/>
    <p:sldId id="309" r:id="rId33"/>
    <p:sldId id="288" r:id="rId34"/>
    <p:sldId id="289" r:id="rId35"/>
    <p:sldId id="290" r:id="rId36"/>
    <p:sldId id="291" r:id="rId37"/>
    <p:sldId id="316" r:id="rId38"/>
    <p:sldId id="317" r:id="rId39"/>
    <p:sldId id="292" r:id="rId40"/>
    <p:sldId id="293" r:id="rId41"/>
    <p:sldId id="295" r:id="rId42"/>
    <p:sldId id="296" r:id="rId43"/>
    <p:sldId id="297" r:id="rId44"/>
    <p:sldId id="312" r:id="rId45"/>
    <p:sldId id="319" r:id="rId46"/>
    <p:sldId id="320" r:id="rId4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esProps" Target="presProps.xml"/><Relationship Id="rId49" Type="http://schemas.openxmlformats.org/officeDocument/2006/relationships/viewProps" Target="viewProps.xml"/><Relationship Id="rId50" Type="http://schemas.openxmlformats.org/officeDocument/2006/relationships/theme" Target="theme/theme1.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20/04/2026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20/04/2026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20/04/2026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20/04/2026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9.png"/><Relationship Id="rId5" Type="http://schemas.openxmlformats.org/officeDocument/2006/relationships/image" Target="../media/image100.png"/><Relationship Id="rId6" Type="http://schemas.openxmlformats.org/officeDocument/2006/relationships/image" Target="../media/image101.png"/><Relationship Id="rId7" Type="http://schemas.openxmlformats.org/officeDocument/2006/relationships/image" Target="../media/image1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7" Type="http://schemas.openxmlformats.org/officeDocument/2006/relationships/image" Target="../media/image1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29.png"/><Relationship Id="rId7" Type="http://schemas.openxmlformats.org/officeDocument/2006/relationships/image" Target="../media/image1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1.png"/><Relationship Id="rId5" Type="http://schemas.openxmlformats.org/officeDocument/2006/relationships/image" Target="../media/image132.png"/><Relationship Id="rId6" Type="http://schemas.openxmlformats.org/officeDocument/2006/relationships/image" Target="../media/image133.png"/><Relationship Id="rId7" Type="http://schemas.openxmlformats.org/officeDocument/2006/relationships/image" Target="../media/image1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137.png"/><Relationship Id="rId7" Type="http://schemas.openxmlformats.org/officeDocument/2006/relationships/image" Target="../media/image1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43.png"/><Relationship Id="rId5" Type="http://schemas.openxmlformats.org/officeDocument/2006/relationships/image" Target="../media/image144.png"/><Relationship Id="rId6" Type="http://schemas.openxmlformats.org/officeDocument/2006/relationships/image" Target="../media/image145.png"/><Relationship Id="rId7" Type="http://schemas.openxmlformats.org/officeDocument/2006/relationships/image" Target="../media/image1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1.png"/><Relationship Id="rId5" Type="http://schemas.openxmlformats.org/officeDocument/2006/relationships/image" Target="../media/image152.png"/><Relationship Id="rId6" Type="http://schemas.openxmlformats.org/officeDocument/2006/relationships/image" Target="../media/image153.png"/><Relationship Id="rId7" Type="http://schemas.openxmlformats.org/officeDocument/2006/relationships/image" Target="../media/image1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5.png"/><Relationship Id="rId5" Type="http://schemas.openxmlformats.org/officeDocument/2006/relationships/image" Target="../media/image156.png"/><Relationship Id="rId6" Type="http://schemas.openxmlformats.org/officeDocument/2006/relationships/image" Target="../media/image157.png"/><Relationship Id="rId7" Type="http://schemas.openxmlformats.org/officeDocument/2006/relationships/image" Target="../media/image1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9.png"/><Relationship Id="rId5" Type="http://schemas.openxmlformats.org/officeDocument/2006/relationships/image" Target="../media/image160.png"/><Relationship Id="rId6" Type="http://schemas.openxmlformats.org/officeDocument/2006/relationships/image" Target="../media/image161.png"/><Relationship Id="rId7" Type="http://schemas.openxmlformats.org/officeDocument/2006/relationships/image" Target="../media/image1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3.png"/><Relationship Id="rId5" Type="http://schemas.openxmlformats.org/officeDocument/2006/relationships/image" Target="../media/image164.png"/><Relationship Id="rId6" Type="http://schemas.openxmlformats.org/officeDocument/2006/relationships/image" Target="../media/image165.png"/><Relationship Id="rId7" Type="http://schemas.openxmlformats.org/officeDocument/2006/relationships/image" Target="../media/image1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7.png"/><Relationship Id="rId5" Type="http://schemas.openxmlformats.org/officeDocument/2006/relationships/image" Target="../media/image168.png"/><Relationship Id="rId6" Type="http://schemas.openxmlformats.org/officeDocument/2006/relationships/image" Target="../media/image169.png"/><Relationship Id="rId7" Type="http://schemas.openxmlformats.org/officeDocument/2006/relationships/image" Target="../media/image17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3.png"/><Relationship Id="rId7" Type="http://schemas.openxmlformats.org/officeDocument/2006/relationships/image" Target="../media/image1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sp>
        <p:nvSpPr>
          <p:cNvPr id="2" name="ZoneTexte 1">
            <a:extLst>
              <a:ext uri="{FF2B5EF4-FFF2-40B4-BE49-F238E27FC236}">
                <a16:creationId xmlns:a16="http://schemas.microsoft.com/office/drawing/2014/main" id="{88FF0683-2E1A-1248-221E-F6F421F03B3E}"/>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pic>
        <p:nvPicPr>
          <p:cNvPr id="4" name="Image 3">
            <a:extLst>
              <a:ext uri="{FF2B5EF4-FFF2-40B4-BE49-F238E27FC236}">
                <a16:creationId xmlns:a16="http://schemas.microsoft.com/office/drawing/2014/main" id="{9D3FE473-B479-3566-A58E-830BD9F87836}"/>
              </a:ext>
            </a:extLst>
          </p:cNvPr>
          <p:cNvPicPr>
            <a:picLocks noChangeAspect="1"/>
          </p:cNvPicPr>
          <p:nvPr/>
        </p:nvPicPr>
        <p:blipFill>
          <a:blip r:embed="rId2"/>
          <a:stretch>
            <a:fillRect/>
          </a:stretch>
        </p:blipFill>
        <p:spPr>
          <a:xfrm>
            <a:off x="253837" y="97770"/>
            <a:ext cx="6350326" cy="749339"/>
          </a:xfrm>
          <a:prstGeom prst="rect">
            <a:avLst/>
          </a:prstGeom>
        </p:spPr>
      </p:pic>
    </p:spTree>
    <p:extLst>
      <p:ext uri="{BB962C8B-B14F-4D97-AF65-F5344CB8AC3E}">
        <p14:creationId xmlns:p14="http://schemas.microsoft.com/office/powerpoint/2010/main" val="219509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FN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FN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FN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FN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TS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TS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TS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TS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TS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TS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TS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TS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10 à 12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TS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TS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TS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TS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137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18 à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plus de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caseyeurs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du Golfe de Gascogne</a:t>
            </a:r>
            <a:br/>
            <a:r>
              <a:t>(GG_FPO_≤8m)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caseyeurs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53093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HOK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HOK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HOK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HOK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ligneurs ou palangriers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ligneurs ou palangriers de 8 à 10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2023 et 2024</a:t>
            </a:r>
            <a:endParaRPr dirty="0"/>
          </a:p>
          <a:p>
            <a:pPr>
              <a:defRPr/>
            </a:pPr>
            <a:r>
              <a:rPr lang="fr-FR" sz="1600" dirty="0"/>
              <a:t>-Présent dans </a:t>
            </a:r>
            <a:r>
              <a:rPr lang="fr-FR" sz="1600" dirty="0" err="1"/>
              <a:t>VisioMer</a:t>
            </a:r>
            <a:r>
              <a:rPr lang="fr-FR" sz="1600" dirty="0"/>
              <a:t> de 2023 à 2025</a:t>
            </a:r>
            <a:endParaRPr dirty="0"/>
          </a:p>
          <a:p>
            <a:pPr>
              <a:defRPr/>
            </a:pPr>
            <a:r>
              <a:rPr lang="fr-FR" sz="1600" dirty="0"/>
              <a:t>-Plus de 10 bateaux dans le panel (exception pour SDN≥18m dans le GG)</a:t>
            </a:r>
            <a:endParaRPr dirty="0"/>
          </a:p>
        </p:txBody>
      </p:sp>
      <p:graphicFrame>
        <p:nvGraphicFramePr>
          <p:cNvPr id="6" name="Tableau 5">
            <a:extLst>
              <a:ext uri="{FF2B5EF4-FFF2-40B4-BE49-F238E27FC236}">
                <a16:creationId xmlns:a16="http://schemas.microsoft.com/office/drawing/2014/main" id="{3E6122B0-E253-4130-B9AB-4EE45594FD94}"/>
              </a:ext>
            </a:extLst>
          </p:cNvPr>
          <p:cNvGraphicFramePr>
            <a:graphicFrameLocks noGrp="1"/>
          </p:cNvGraphicFramePr>
          <p:nvPr>
            <p:extLst>
              <p:ext uri="{D42A27DB-BD31-4B8C-83A1-F6EECF244321}">
                <p14:modId xmlns:p14="http://schemas.microsoft.com/office/powerpoint/2010/main" val="3099982510"/>
              </p:ext>
            </p:extLst>
          </p:nvPr>
        </p:nvGraphicFramePr>
        <p:xfrm>
          <a:off x="82550" y="3535273"/>
          <a:ext cx="6692900" cy="5009456"/>
        </p:xfrm>
        <a:graphic>
          <a:graphicData uri="http://schemas.openxmlformats.org/drawingml/2006/table">
            <a:tbl>
              <a:tblPr/>
              <a:tblGrid>
                <a:gridCol w="1155700">
                  <a:extLst>
                    <a:ext uri="{9D8B030D-6E8A-4147-A177-3AD203B41FA5}">
                      <a16:colId xmlns:a16="http://schemas.microsoft.com/office/drawing/2014/main" val="445488321"/>
                    </a:ext>
                  </a:extLst>
                </a:gridCol>
                <a:gridCol w="1778000">
                  <a:extLst>
                    <a:ext uri="{9D8B030D-6E8A-4147-A177-3AD203B41FA5}">
                      <a16:colId xmlns:a16="http://schemas.microsoft.com/office/drawing/2014/main" val="2496830915"/>
                    </a:ext>
                  </a:extLst>
                </a:gridCol>
                <a:gridCol w="679450">
                  <a:extLst>
                    <a:ext uri="{9D8B030D-6E8A-4147-A177-3AD203B41FA5}">
                      <a16:colId xmlns:a16="http://schemas.microsoft.com/office/drawing/2014/main" val="3766439990"/>
                    </a:ext>
                  </a:extLst>
                </a:gridCol>
                <a:gridCol w="577850">
                  <a:extLst>
                    <a:ext uri="{9D8B030D-6E8A-4147-A177-3AD203B41FA5}">
                      <a16:colId xmlns:a16="http://schemas.microsoft.com/office/drawing/2014/main" val="99746049"/>
                    </a:ext>
                  </a:extLst>
                </a:gridCol>
                <a:gridCol w="819150">
                  <a:extLst>
                    <a:ext uri="{9D8B030D-6E8A-4147-A177-3AD203B41FA5}">
                      <a16:colId xmlns:a16="http://schemas.microsoft.com/office/drawing/2014/main" val="419612928"/>
                    </a:ext>
                  </a:extLst>
                </a:gridCol>
                <a:gridCol w="838200">
                  <a:extLst>
                    <a:ext uri="{9D8B030D-6E8A-4147-A177-3AD203B41FA5}">
                      <a16:colId xmlns:a16="http://schemas.microsoft.com/office/drawing/2014/main" val="3799563480"/>
                    </a:ext>
                  </a:extLst>
                </a:gridCol>
                <a:gridCol w="844550">
                  <a:extLst>
                    <a:ext uri="{9D8B030D-6E8A-4147-A177-3AD203B41FA5}">
                      <a16:colId xmlns:a16="http://schemas.microsoft.com/office/drawing/2014/main" val="2506820515"/>
                    </a:ext>
                  </a:extLst>
                </a:gridCol>
              </a:tblGrid>
              <a:tr h="32551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a:solidFill>
                            <a:srgbClr val="FFFFFF"/>
                          </a:solidFill>
                          <a:effectLst/>
                          <a:latin typeface="Aptos Narrow" panose="020B0004020202020204" pitchFamily="34" charset="0"/>
                        </a:rPr>
                        <a:t>Nombre de </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402718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3448279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16026152"/>
                  </a:ext>
                </a:extLst>
              </a:tr>
              <a:tr h="217010">
                <a:tc>
                  <a:txBody>
                    <a:bodyPr/>
                    <a:lstStyle/>
                    <a:p>
                      <a:pPr algn="ctr" fontAlgn="ctr"/>
                      <a:r>
                        <a:rPr lang="fr-FR" sz="900" b="0" i="0" u="none" strike="noStrike">
                          <a:solidFill>
                            <a:srgbClr val="000000"/>
                          </a:solidFill>
                          <a:effectLst/>
                          <a:latin typeface="Aptos Narrow" panose="020B0004020202020204" pitchFamily="34" charset="0"/>
                        </a:rPr>
                        <a:t>GG_DFN_&gt;10m_≤12m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586228773"/>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79%</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7446097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721161472"/>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3878873"/>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91148701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6770592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23198174"/>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3249132"/>
                  </a:ext>
                </a:extLst>
              </a:tr>
              <a:tr h="217010">
                <a:tc>
                  <a:txBody>
                    <a:bodyPr/>
                    <a:lstStyle/>
                    <a:p>
                      <a:pPr algn="ctr" fontAlgn="ctr"/>
                      <a:r>
                        <a:rPr lang="fr-FR" sz="900" b="0" i="0" u="none" strike="noStrike">
                          <a:solidFill>
                            <a:srgbClr val="000000"/>
                          </a:solidFill>
                          <a:effectLst/>
                          <a:latin typeface="Aptos Narrow" panose="020B0004020202020204" pitchFamily="34" charset="0"/>
                        </a:rPr>
                        <a:t>GG_FPO_&gt;8m_≤10m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49906419"/>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GG_FPO_≤8m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71637797"/>
                  </a:ext>
                </a:extLst>
              </a:tr>
              <a:tr h="217010">
                <a:tc>
                  <a:txBody>
                    <a:bodyPr/>
                    <a:lstStyle/>
                    <a:p>
                      <a:pPr algn="ctr" fontAlgn="ctr"/>
                      <a:r>
                        <a:rPr lang="fr-FR" sz="900" b="0" i="0" u="none" strike="noStrike">
                          <a:solidFill>
                            <a:srgbClr val="000000"/>
                          </a:solidFill>
                          <a:effectLst/>
                          <a:latin typeface="Aptos Narrow" panose="020B0004020202020204" pitchFamily="34" charset="0"/>
                        </a:rPr>
                        <a:t>GG_HOK_≤8m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065189736"/>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6731004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757755711"/>
                  </a:ext>
                </a:extLst>
              </a:tr>
              <a:tr h="325515">
                <a:tc>
                  <a:txBody>
                    <a:bodyPr/>
                    <a:lstStyle/>
                    <a:p>
                      <a:pPr algn="ctr" fontAlgn="ctr"/>
                      <a:r>
                        <a:rPr lang="fr-FR" sz="900" b="0" i="0" u="none" strike="noStrike">
                          <a:solidFill>
                            <a:srgbClr val="000000"/>
                          </a:solidFill>
                          <a:effectLst/>
                          <a:latin typeface="Aptos Narrow" panose="020B0004020202020204" pitchFamily="34" charset="0"/>
                        </a:rPr>
                        <a:t>GG_MGO_≤8m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32760013"/>
                  </a:ext>
                </a:extLst>
              </a:tr>
              <a:tr h="325515">
                <a:tc>
                  <a:txBody>
                    <a:bodyPr/>
                    <a:lstStyle/>
                    <a:p>
                      <a:pPr algn="ctr" fontAlgn="ctr"/>
                      <a:r>
                        <a:rPr lang="fr-FR" sz="900" b="0" i="0" u="none" strike="noStrike" dirty="0">
                          <a:solidFill>
                            <a:srgbClr val="000000"/>
                          </a:solidFill>
                          <a:effectLst/>
                          <a:latin typeface="Aptos Narrow" panose="020B0004020202020204" pitchFamily="34" charset="0"/>
                        </a:rPr>
                        <a:t>GG_MGO_&gt;8m_≤10m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614553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GG_SDN≥18m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Senneurs danois de plus de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55121998"/>
                  </a:ext>
                </a:extLst>
              </a:tr>
            </a:tbl>
          </a:graphicData>
        </a:graphic>
      </p:graphicFrame>
    </p:spTree>
    <p:extLst>
      <p:ext uri="{BB962C8B-B14F-4D97-AF65-F5344CB8AC3E}">
        <p14:creationId xmlns:p14="http://schemas.microsoft.com/office/powerpoint/2010/main" val="38723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ligneurs ou palangriers de 10 à 12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MG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MG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MG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MG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moins de 8 mètres du Golfe de Gascogne</a:t>
            </a:r>
            <a:br/>
            <a:r>
              <a:t>(GG_MGO_≤8m)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navires utilisant d’autres engins mobiles de moins de 8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MG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MG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MG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MG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navires utilisant d’autres engins mobiles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SDN≥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SDN≥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SDN≥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SDN≥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senneurs danois de plus de 18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478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l'ensemble des navires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RB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RB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RB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RB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8 à 10 mètres de la Manche/Mer du Nord</a:t>
            </a:r>
            <a:br/>
            <a:r>
              <a:t>(MMN_DRB_8m_≤10m)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dragueurs de 8 à 10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6954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RB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RB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RB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RB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dragueurs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RB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RB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RB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RB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dragueurs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3" name="Tableau 2">
            <a:extLst>
              <a:ext uri="{FF2B5EF4-FFF2-40B4-BE49-F238E27FC236}">
                <a16:creationId xmlns:a16="http://schemas.microsoft.com/office/drawing/2014/main" id="{22F05406-D501-AC7F-0D7C-C4B58734EC12}"/>
              </a:ext>
            </a:extLst>
          </p:cNvPr>
          <p:cNvGraphicFramePr>
            <a:graphicFrameLocks noGrp="1"/>
          </p:cNvGraphicFramePr>
          <p:nvPr>
            <p:extLst>
              <p:ext uri="{D42A27DB-BD31-4B8C-83A1-F6EECF244321}">
                <p14:modId xmlns:p14="http://schemas.microsoft.com/office/powerpoint/2010/main" val="332255486"/>
              </p:ext>
            </p:extLst>
          </p:nvPr>
        </p:nvGraphicFramePr>
        <p:xfrm>
          <a:off x="61912" y="1151179"/>
          <a:ext cx="6734176" cy="4009586"/>
        </p:xfrm>
        <a:graphic>
          <a:graphicData uri="http://schemas.openxmlformats.org/drawingml/2006/table">
            <a:tbl>
              <a:tblPr/>
              <a:tblGrid>
                <a:gridCol w="1343807">
                  <a:extLst>
                    <a:ext uri="{9D8B030D-6E8A-4147-A177-3AD203B41FA5}">
                      <a16:colId xmlns:a16="http://schemas.microsoft.com/office/drawing/2014/main" val="2036099658"/>
                    </a:ext>
                  </a:extLst>
                </a:gridCol>
                <a:gridCol w="1744610">
                  <a:extLst>
                    <a:ext uri="{9D8B030D-6E8A-4147-A177-3AD203B41FA5}">
                      <a16:colId xmlns:a16="http://schemas.microsoft.com/office/drawing/2014/main" val="624501931"/>
                    </a:ext>
                  </a:extLst>
                </a:gridCol>
                <a:gridCol w="654909">
                  <a:extLst>
                    <a:ext uri="{9D8B030D-6E8A-4147-A177-3AD203B41FA5}">
                      <a16:colId xmlns:a16="http://schemas.microsoft.com/office/drawing/2014/main" val="3021297649"/>
                    </a:ext>
                  </a:extLst>
                </a:gridCol>
                <a:gridCol w="566737">
                  <a:extLst>
                    <a:ext uri="{9D8B030D-6E8A-4147-A177-3AD203B41FA5}">
                      <a16:colId xmlns:a16="http://schemas.microsoft.com/office/drawing/2014/main" val="924875353"/>
                    </a:ext>
                  </a:extLst>
                </a:gridCol>
                <a:gridCol w="804863">
                  <a:extLst>
                    <a:ext uri="{9D8B030D-6E8A-4147-A177-3AD203B41FA5}">
                      <a16:colId xmlns:a16="http://schemas.microsoft.com/office/drawing/2014/main" val="2490227312"/>
                    </a:ext>
                  </a:extLst>
                </a:gridCol>
                <a:gridCol w="809625">
                  <a:extLst>
                    <a:ext uri="{9D8B030D-6E8A-4147-A177-3AD203B41FA5}">
                      <a16:colId xmlns:a16="http://schemas.microsoft.com/office/drawing/2014/main" val="1460790409"/>
                    </a:ext>
                  </a:extLst>
                </a:gridCol>
                <a:gridCol w="809625">
                  <a:extLst>
                    <a:ext uri="{9D8B030D-6E8A-4147-A177-3AD203B41FA5}">
                      <a16:colId xmlns:a16="http://schemas.microsoft.com/office/drawing/2014/main" val="420055164"/>
                    </a:ext>
                  </a:extLst>
                </a:gridCol>
              </a:tblGrid>
              <a:tr h="34928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281144508"/>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382733894"/>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551228136"/>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839566130"/>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753955547"/>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a:solidFill>
                            <a:srgbClr val="000000"/>
                          </a:solidFill>
                          <a:effectLst/>
                          <a:latin typeface="Aptos Narrow" panose="020B0004020202020204" pitchFamily="34" charset="0"/>
                        </a:rPr>
                        <a:t>Chalutiers de 18 à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69%</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22734431"/>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240992215"/>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7718925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414813168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85321793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MMN_HOK_&gt;8m_≤10m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95%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473171172"/>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970861923"/>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577780550"/>
                  </a:ext>
                </a:extLst>
              </a:tr>
              <a:tr h="349281">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585037452"/>
                  </a:ext>
                </a:extLst>
              </a:tr>
            </a:tbl>
          </a:graphicData>
        </a:graphic>
      </p:graphicFrame>
      <p:graphicFrame>
        <p:nvGraphicFramePr>
          <p:cNvPr id="5" name="Tableau 4">
            <a:extLst>
              <a:ext uri="{FF2B5EF4-FFF2-40B4-BE49-F238E27FC236}">
                <a16:creationId xmlns:a16="http://schemas.microsoft.com/office/drawing/2014/main" id="{5FBD2378-0227-8D09-1BA0-93FF25371A8E}"/>
              </a:ext>
            </a:extLst>
          </p:cNvPr>
          <p:cNvGraphicFramePr>
            <a:graphicFrameLocks noGrp="1"/>
          </p:cNvGraphicFramePr>
          <p:nvPr>
            <p:extLst>
              <p:ext uri="{D42A27DB-BD31-4B8C-83A1-F6EECF244321}">
                <p14:modId xmlns:p14="http://schemas.microsoft.com/office/powerpoint/2010/main" val="1790496943"/>
              </p:ext>
            </p:extLst>
          </p:nvPr>
        </p:nvGraphicFramePr>
        <p:xfrm>
          <a:off x="61912" y="6062756"/>
          <a:ext cx="6726976" cy="2586176"/>
        </p:xfrm>
        <a:graphic>
          <a:graphicData uri="http://schemas.openxmlformats.org/drawingml/2006/table">
            <a:tbl>
              <a:tblPr/>
              <a:tblGrid>
                <a:gridCol w="1302864">
                  <a:extLst>
                    <a:ext uri="{9D8B030D-6E8A-4147-A177-3AD203B41FA5}">
                      <a16:colId xmlns:a16="http://schemas.microsoft.com/office/drawing/2014/main" val="2482440071"/>
                    </a:ext>
                  </a:extLst>
                </a:gridCol>
                <a:gridCol w="1530824">
                  <a:extLst>
                    <a:ext uri="{9D8B030D-6E8A-4147-A177-3AD203B41FA5}">
                      <a16:colId xmlns:a16="http://schemas.microsoft.com/office/drawing/2014/main" val="1215962285"/>
                    </a:ext>
                  </a:extLst>
                </a:gridCol>
                <a:gridCol w="728663">
                  <a:extLst>
                    <a:ext uri="{9D8B030D-6E8A-4147-A177-3AD203B41FA5}">
                      <a16:colId xmlns:a16="http://schemas.microsoft.com/office/drawing/2014/main" val="792799880"/>
                    </a:ext>
                  </a:extLst>
                </a:gridCol>
                <a:gridCol w="700087">
                  <a:extLst>
                    <a:ext uri="{9D8B030D-6E8A-4147-A177-3AD203B41FA5}">
                      <a16:colId xmlns:a16="http://schemas.microsoft.com/office/drawing/2014/main" val="345247923"/>
                    </a:ext>
                  </a:extLst>
                </a:gridCol>
                <a:gridCol w="823913">
                  <a:extLst>
                    <a:ext uri="{9D8B030D-6E8A-4147-A177-3AD203B41FA5}">
                      <a16:colId xmlns:a16="http://schemas.microsoft.com/office/drawing/2014/main" val="743770364"/>
                    </a:ext>
                  </a:extLst>
                </a:gridCol>
                <a:gridCol w="819150">
                  <a:extLst>
                    <a:ext uri="{9D8B030D-6E8A-4147-A177-3AD203B41FA5}">
                      <a16:colId xmlns:a16="http://schemas.microsoft.com/office/drawing/2014/main" val="1517781231"/>
                    </a:ext>
                  </a:extLst>
                </a:gridCol>
                <a:gridCol w="821475">
                  <a:extLst>
                    <a:ext uri="{9D8B030D-6E8A-4147-A177-3AD203B41FA5}">
                      <a16:colId xmlns:a16="http://schemas.microsoft.com/office/drawing/2014/main" val="515821367"/>
                    </a:ext>
                  </a:extLst>
                </a:gridCol>
              </a:tblGrid>
              <a:tr h="406887">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2220396445"/>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140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756089848"/>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86665450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99%</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37365312"/>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17631233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116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48%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64787771"/>
                  </a:ext>
                </a:extLst>
              </a:tr>
              <a:tr h="542515">
                <a:tc>
                  <a:txBody>
                    <a:bodyPr/>
                    <a:lstStyle/>
                    <a:p>
                      <a:pPr algn="ctr" fontAlgn="ctr"/>
                      <a:r>
                        <a:rPr lang="fr-FR" sz="1000" b="0" i="0" u="none" strike="noStrike" dirty="0">
                          <a:solidFill>
                            <a:srgbClr val="000000"/>
                          </a:solidFill>
                          <a:effectLst/>
                          <a:latin typeface="Aptos Narrow" panose="020B0004020202020204" pitchFamily="34" charset="0"/>
                        </a:rPr>
                        <a:t>MED_PGP_≤8m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uniquement des engins passifs polyvalents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50%</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80090421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MED_HOK_&gt;10m_≤12m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11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27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5659062"/>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18 à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plus de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4475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caseyeurs de moins de 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caseyeurs de 8 à 10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838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FPO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FPO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FPO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FPO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10 à 12 mètres de la Manche/Mer du Nord</a:t>
            </a:r>
            <a:br/>
            <a:r>
              <a:t>(MMN_FPO_10m_≤12m)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caseyeurs de 10 à 12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à 10 mètres de la Manche/Mer du Nord</a:t>
            </a:r>
            <a:br/>
            <a:r>
              <a:t>(MMN_HOK_8m_≤10m)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ligneurs ou palangriers de moins de 8 à 10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7641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MG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MG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MG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MG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navires polyvalents utilisant des engins mobiles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MGP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MGP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MGP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MGP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navires polyvalents utilisant des engins mobiles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83346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MN_PM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MN_PM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MN_PM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MN_PM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navires polyvalents utilisant des engins mobiles ou dormants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16737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l'ensemble des navires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2004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7" name="Image 6">
            <a:extLst>
              <a:ext uri="{FF2B5EF4-FFF2-40B4-BE49-F238E27FC236}">
                <a16:creationId xmlns:a16="http://schemas.microsoft.com/office/drawing/2014/main" id="{644ECFC8-A6A5-882C-3008-7FCEAD565FBC}"/>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8" name="TextBox 7"/>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Mai 2026, par rapport à celui de la période de référence (2023) selon les strates</a:t>
            </a:r>
          </a:p>
        </p:txBody>
      </p:sp>
      <p:pic>
        <p:nvPicPr>
          <p:cNvPr id="9" name="Picture 8"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moins de 8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51996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7715" y="8345689"/>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8 à 10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053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18 à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chalutiers de plus de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caseyeurs de moins de 8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5601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PGP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PGP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PGP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PGP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uniquement des engins passifs polyvalents de moins de 8 mètres de Méditerranée</a:t>
            </a:r>
            <a:br/>
            <a:r>
              <a:t>(MED_PGP_≤8m)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navires utilisant uniquement des engins passifs polyvalents de moins de 8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1464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MED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MED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MED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MED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de Méditerranée</a:t>
            </a:r>
            <a:br/>
            <a:r>
              <a:t>(MED_HOK_10m_≤12m)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ligneurs ou palangriers de moins de 10 à 12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386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l'ensemble des navires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5_GG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5_GG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5_GG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5_GG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Mai</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des fileyeurs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318214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772</TotalTime>
  <Words>1198</Words>
  <Application>Microsoft Office PowerPoint</Application>
  <PresentationFormat>Format A4 (210 x 297 mm)</PresentationFormat>
  <Paragraphs>297</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90</cp:revision>
  <dcterms:created xsi:type="dcterms:W3CDTF">2025-01-07T08:04:05Z</dcterms:created>
  <dcterms:modified xsi:type="dcterms:W3CDTF">2026-04-20T14:27:41Z</dcterms:modified>
</cp:coreProperties>
</file>