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1" r:id="rId2"/>
    <p:sldId id="316" r:id="rId3"/>
    <p:sldId id="314" r:id="rId4"/>
    <p:sldId id="304" r:id="rId5"/>
    <p:sldId id="270" r:id="rId6"/>
    <p:sldId id="269" r:id="rId7"/>
    <p:sldId id="260" r:id="rId8"/>
    <p:sldId id="261" r:id="rId9"/>
    <p:sldId id="262" r:id="rId10"/>
    <p:sldId id="263" r:id="rId11"/>
    <p:sldId id="264" r:id="rId12"/>
    <p:sldId id="271" r:id="rId13"/>
    <p:sldId id="272" r:id="rId14"/>
    <p:sldId id="275" r:id="rId15"/>
    <p:sldId id="276" r:id="rId16"/>
    <p:sldId id="277" r:id="rId17"/>
    <p:sldId id="278" r:id="rId18"/>
    <p:sldId id="305" r:id="rId19"/>
    <p:sldId id="306" r:id="rId20"/>
    <p:sldId id="307" r:id="rId21"/>
    <p:sldId id="308" r:id="rId22"/>
    <p:sldId id="279" r:id="rId23"/>
    <p:sldId id="281" r:id="rId24"/>
    <p:sldId id="310" r:id="rId25"/>
    <p:sldId id="282" r:id="rId26"/>
    <p:sldId id="283" r:id="rId27"/>
    <p:sldId id="284" r:id="rId28"/>
    <p:sldId id="286" r:id="rId29"/>
    <p:sldId id="287" r:id="rId30"/>
    <p:sldId id="309" r:id="rId31"/>
    <p:sldId id="288" r:id="rId32"/>
    <p:sldId id="289" r:id="rId33"/>
    <p:sldId id="290" r:id="rId34"/>
    <p:sldId id="291" r:id="rId35"/>
    <p:sldId id="292" r:id="rId36"/>
    <p:sldId id="293" r:id="rId37"/>
    <p:sldId id="295" r:id="rId38"/>
    <p:sldId id="296" r:id="rId39"/>
    <p:sldId id="297" r:id="rId40"/>
    <p:sldId id="312" r:id="rId41"/>
    <p:sldId id="315" r:id="rId4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FFF2CC"/>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94660"/>
  </p:normalViewPr>
  <p:slideViewPr>
    <p:cSldViewPr snapToGrid="0">
      <p:cViewPr>
        <p:scale>
          <a:sx n="70" d="100"/>
          <a:sy n="70" d="100"/>
        </p:scale>
        <p:origin x="330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05/06/2026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24527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05/06/2026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223836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05/06/2026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0757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05/06/2026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4034348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BB5BB2-5467-4642-A09B-5BFA0DA40E46}" type="datetimeFigureOut">
              <a:rPr lang="fr-FR" smtClean="0"/>
              <a:t>05/06/2026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72460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0BB5BB2-5467-4642-A09B-5BFA0DA40E46}" type="datetimeFigureOut">
              <a:rPr lang="fr-FR" smtClean="0"/>
              <a:t>05/06/2026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64030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0BB5BB2-5467-4642-A09B-5BFA0DA40E46}" type="datetimeFigureOut">
              <a:rPr lang="fr-FR" smtClean="0"/>
              <a:t>05/06/2026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9623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0BB5BB2-5467-4642-A09B-5BFA0DA40E46}" type="datetimeFigureOut">
              <a:rPr lang="fr-FR" smtClean="0"/>
              <a:t>05/06/2026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59937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BB5BB2-5467-4642-A09B-5BFA0DA40E46}" type="datetimeFigureOut">
              <a:rPr lang="fr-FR" smtClean="0"/>
              <a:t>05/06/2026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99886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05/06/2026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73173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05/06/2026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7230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0BB5BB2-5467-4642-A09B-5BFA0DA40E46}" type="datetimeFigureOut">
              <a:rPr lang="fr-FR" smtClean="0"/>
              <a:t>05/06/2026</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53FD9C6-D709-4E8B-826B-FA50D64E0065}" type="slidenum">
              <a:rPr lang="fr-FR" smtClean="0"/>
              <a:t>‹N°›</a:t>
            </a:fld>
            <a:endParaRPr lang="fr-FR"/>
          </a:p>
        </p:txBody>
      </p:sp>
    </p:spTree>
    <p:extLst>
      <p:ext uri="{BB962C8B-B14F-4D97-AF65-F5344CB8AC3E}">
        <p14:creationId xmlns:p14="http://schemas.microsoft.com/office/powerpoint/2010/main" val="1896734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7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8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3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3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3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5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4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5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137B70A-1670-4A8E-93FC-8C8FBA14D43C}"/>
              </a:ext>
            </a:extLst>
          </p:cNvPr>
          <p:cNvSpPr txBox="1"/>
          <p:nvPr/>
        </p:nvSpPr>
        <p:spPr>
          <a:xfrm>
            <a:off x="1354540" y="3683758"/>
            <a:ext cx="4148920" cy="1569660"/>
          </a:xfrm>
          <a:prstGeom prst="rect">
            <a:avLst/>
          </a:prstGeom>
          <a:noFill/>
        </p:spPr>
        <p:txBody>
          <a:bodyPr wrap="square" rtlCol="0">
            <a:spAutoFit/>
          </a:bodyPr>
          <a:lstStyle/>
          <a:p>
            <a:pPr algn="ctr"/>
            <a:r>
              <a:rPr lang="fr-FR" sz="2400" dirty="0"/>
              <a:t>Outil Conjoncturel </a:t>
            </a:r>
          </a:p>
          <a:p>
            <a:pPr algn="ctr"/>
            <a:r>
              <a:rPr lang="fr-FR" sz="2400" dirty="0"/>
              <a:t>- </a:t>
            </a:r>
          </a:p>
          <a:p>
            <a:pPr algn="ctr"/>
            <a:r>
              <a:rPr lang="fr-FR" sz="2400" dirty="0"/>
              <a:t>Evolution de l'activité des producteurs</a:t>
            </a:r>
          </a:p>
        </p:txBody>
      </p:sp>
      <p:pic>
        <p:nvPicPr>
          <p:cNvPr id="2" name="Image 1">
            <a:extLst>
              <a:ext uri="{FF2B5EF4-FFF2-40B4-BE49-F238E27FC236}">
                <a16:creationId xmlns:a16="http://schemas.microsoft.com/office/drawing/2014/main" id="{D66A5AC2-1742-404A-8F68-0024B744A6DE}"/>
              </a:ext>
            </a:extLst>
          </p:cNvPr>
          <p:cNvPicPr>
            <a:picLocks noChangeAspect="1"/>
          </p:cNvPicPr>
          <p:nvPr/>
        </p:nvPicPr>
        <p:blipFill>
          <a:blip r:embed="rId2"/>
          <a:stretch>
            <a:fillRect/>
          </a:stretch>
        </p:blipFill>
        <p:spPr>
          <a:xfrm>
            <a:off x="253837" y="97770"/>
            <a:ext cx="6350326" cy="749339"/>
          </a:xfrm>
          <a:prstGeom prst="rect">
            <a:avLst/>
          </a:prstGeom>
        </p:spPr>
      </p:pic>
      <p:sp>
        <p:nvSpPr>
          <p:cNvPr id="4" name="ZoneTexte 3">
            <a:extLst>
              <a:ext uri="{FF2B5EF4-FFF2-40B4-BE49-F238E27FC236}">
                <a16:creationId xmlns:a16="http://schemas.microsoft.com/office/drawing/2014/main" id="{C78636B2-0D6D-0A8A-7703-F00CF55BC19A}"/>
              </a:ext>
            </a:extLst>
          </p:cNvPr>
          <p:cNvSpPr txBox="1"/>
          <p:nvPr/>
        </p:nvSpPr>
        <p:spPr>
          <a:xfrm>
            <a:off x="0" y="9259669"/>
            <a:ext cx="6858000" cy="646331"/>
          </a:xfrm>
          <a:prstGeom prst="rect">
            <a:avLst/>
          </a:prstGeom>
          <a:noFill/>
        </p:spPr>
        <p:txBody>
          <a:bodyPr wrap="square" rtlCol="0">
            <a:spAutoFit/>
          </a:bodyPr>
          <a:lstStyle/>
          <a:p>
            <a:r>
              <a:rPr lang="fr-FR" dirty="0"/>
              <a:t>Outil conjoncturel basé sur les données des premières ventes de pêche issues de l’application </a:t>
            </a:r>
            <a:r>
              <a:rPr lang="fr-FR" dirty="0" err="1"/>
              <a:t>VISIOMer</a:t>
            </a:r>
            <a:r>
              <a:rPr lang="fr-FR" dirty="0"/>
              <a:t> FranceAgriMer.</a:t>
            </a:r>
          </a:p>
        </p:txBody>
      </p:sp>
    </p:spTree>
    <p:extLst>
      <p:ext uri="{BB962C8B-B14F-4D97-AF65-F5344CB8AC3E}">
        <p14:creationId xmlns:p14="http://schemas.microsoft.com/office/powerpoint/2010/main" val="3463382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226454A7-0139-4A87-8379-85887DE18AA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B0ED737-880D-4F4A-8A26-84617DD52509}"/>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G_DFN_18m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G_DFN_18m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G_DFN_18m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G_DFN_18m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18 à 24 mètres du Golfe de Gascogne</a:t>
            </a:r>
            <a:br/>
            <a:r>
              <a:t>(GG_DFN_18m_≤24m)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fileyeurs de 18 à 24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436471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9FF87E6B-A128-4970-A055-C582F737573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710BED92-7649-4D60-A288-4605D3752DF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G_DFN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G_DFN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G_DFN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G_DFN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plus de 24 mètres du Golfe de Gascogne</a:t>
            </a:r>
            <a:br/>
            <a:r>
              <a:t>(GG_DFN_24m)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fileyeurs de plus de 24 mètres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753801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D4E8B86-170D-4176-99D3-6DE81ADE7852}"/>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G_DTS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G_DTS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G_DTS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G_DTS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8 à 10 mètres du Golfe de Gascogne</a:t>
            </a:r>
            <a:br/>
            <a:r>
              <a:t>(GG_DTS_8m_≤10m)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chalutiers de 8 à 10 mètres du Golfe de Gascogne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013747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3C6D43B-1330-43F3-B942-D60657C5B6E8}"/>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G_DTS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G_DTS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G_DTS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G_DTS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10 à 12 mètres du Golfe de Gascogne</a:t>
            </a:r>
            <a:br/>
            <a:r>
              <a:t>(GG_DTS_10m_≤12m)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chalutiers de 10 à 12 mètres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130067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10EDF0A-FD46-48E3-861F-E98BEED5FB6D}"/>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G_DTS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G_DTS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G_DTS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G_DTS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12 à 18 mètres du Golfe de Gascogne</a:t>
            </a:r>
            <a:br/>
            <a:r>
              <a:t>(GG_DTS_12m_≤18m)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chalutiers de 12 à 18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692043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5ECAE93-2CF3-413B-92E1-219F88C3F5F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G_DTS_18m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G_DTS_18m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G_DTS_18m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G_DTS_18m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18 à 24 mètres du Golfe de Gascogne</a:t>
            </a:r>
            <a:br/>
            <a:r>
              <a:t>(GG_DTS_18m_≤24m)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chalutiers de 18 à 24 mètres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83263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D268135-E233-4090-BDF9-2616B06221F1}"/>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G_DTS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G_DTS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G_DTS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G_DTS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plus de 24 mètres du Golfe de Gascogne</a:t>
            </a:r>
            <a:br/>
            <a:r>
              <a:t>(GG_DTS_24m)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chalutiers de plus de 24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530937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G_FPO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G_FPO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G_FPO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G_FPO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Caseyeurs de 8 à 10 mètres du Golfe de Gascogne</a:t>
            </a:r>
            <a:br/>
            <a:r>
              <a:t>(GG_FPO_8m_≤10m)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caseyeurs de 8 à 10 mètres du Golfe de Gascogne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64390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G_HOK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G_HOK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G_HOK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G_HOK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Ligneurs ou palangriers de moins de 8 mètres du Golfe de Gascogne</a:t>
            </a:r>
            <a:br/>
            <a:r>
              <a:t>(GG_HOK_≤8m)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ligneurs ou palangriers de moins de 8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611259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G_HOK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G_HOK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G_HOK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G_HOK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Ligneurs ou palangriers de 8 à 10 mètres du Golfe de Gascogne</a:t>
            </a:r>
            <a:br/>
            <a:r>
              <a:t>(GG_HOK_8m_≤10m)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ligneurs ou palangriers de 8 à 10 mètres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29017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9517B3-DA63-4C07-AB0D-84D38FD1CF4C}"/>
              </a:ext>
            </a:extLst>
          </p:cNvPr>
          <p:cNvSpPr/>
          <p:nvPr/>
        </p:nvSpPr>
        <p:spPr>
          <a:xfrm>
            <a:off x="0" y="0"/>
            <a:ext cx="6858000" cy="492981"/>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8C2897BA-E9F1-4AD5-979C-53F8E5C42026}"/>
              </a:ext>
            </a:extLst>
          </p:cNvPr>
          <p:cNvPicPr>
            <a:picLocks noChangeAspect="1"/>
          </p:cNvPicPr>
          <p:nvPr/>
        </p:nvPicPr>
        <p:blipFill>
          <a:blip r:embed="rId2"/>
          <a:stretch/>
        </p:blipFill>
        <p:spPr bwMode="auto">
          <a:xfrm>
            <a:off x="0" y="-221841"/>
            <a:ext cx="6858000" cy="841248"/>
          </a:xfrm>
          <a:prstGeom prst="rect">
            <a:avLst/>
          </a:prstGeom>
          <a:solidFill>
            <a:schemeClr val="bg2"/>
          </a:solidFill>
          <a:ln>
            <a:solidFill>
              <a:schemeClr val="bg2"/>
            </a:solidFill>
          </a:ln>
        </p:spPr>
      </p:pic>
      <p:sp>
        <p:nvSpPr>
          <p:cNvPr id="5" name="ZoneTexte 2">
            <a:extLst>
              <a:ext uri="{FF2B5EF4-FFF2-40B4-BE49-F238E27FC236}">
                <a16:creationId xmlns:a16="http://schemas.microsoft.com/office/drawing/2014/main" id="{B9DE8A27-ECE9-4BD7-8E96-860BE500D8C1}"/>
              </a:ext>
            </a:extLst>
          </p:cNvPr>
          <p:cNvSpPr txBox="1"/>
          <p:nvPr/>
        </p:nvSpPr>
        <p:spPr bwMode="auto">
          <a:xfrm>
            <a:off x="545418" y="1523279"/>
            <a:ext cx="5767164" cy="1569660"/>
          </a:xfrm>
          <a:prstGeom prst="rect">
            <a:avLst/>
          </a:prstGeom>
          <a:noFill/>
        </p:spPr>
        <p:txBody>
          <a:bodyPr wrap="square" rtlCol="0">
            <a:spAutoFit/>
          </a:bodyPr>
          <a:ls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fr-FR" sz="1600" dirty="0"/>
              <a:t>Règles retenues pour qu’un bateau soit dans le panel :</a:t>
            </a:r>
            <a:endParaRPr dirty="0"/>
          </a:p>
          <a:p>
            <a:pPr>
              <a:defRPr/>
            </a:pPr>
            <a:r>
              <a:rPr lang="fr-FR" sz="1600" dirty="0"/>
              <a:t>-Façade Golfe de Gascogne, Méditerranée ou Manche-Mer du Nord</a:t>
            </a:r>
            <a:endParaRPr dirty="0"/>
          </a:p>
          <a:p>
            <a:pPr>
              <a:defRPr/>
            </a:pPr>
            <a:r>
              <a:rPr lang="fr-FR" sz="1600" dirty="0"/>
              <a:t>-Pas de changement de strate entre 2021 et 2024</a:t>
            </a:r>
            <a:endParaRPr dirty="0"/>
          </a:p>
          <a:p>
            <a:pPr>
              <a:defRPr/>
            </a:pPr>
            <a:r>
              <a:rPr lang="fr-FR" sz="1600" dirty="0"/>
              <a:t>-Présent dans </a:t>
            </a:r>
            <a:r>
              <a:rPr lang="fr-FR" sz="1600" dirty="0" err="1"/>
              <a:t>VisioMer</a:t>
            </a:r>
            <a:r>
              <a:rPr lang="fr-FR" sz="1600" dirty="0"/>
              <a:t> de 2021 à 2025</a:t>
            </a:r>
            <a:endParaRPr dirty="0"/>
          </a:p>
          <a:p>
            <a:pPr>
              <a:defRPr/>
            </a:pPr>
            <a:r>
              <a:rPr lang="fr-FR" sz="1600" dirty="0"/>
              <a:t>-Plus de 10 bateaux dans le panel (exception pour SDN≥18m dans le GG)</a:t>
            </a:r>
            <a:endParaRPr dirty="0"/>
          </a:p>
        </p:txBody>
      </p:sp>
      <p:graphicFrame>
        <p:nvGraphicFramePr>
          <p:cNvPr id="7" name="Tableau 6">
            <a:extLst>
              <a:ext uri="{FF2B5EF4-FFF2-40B4-BE49-F238E27FC236}">
                <a16:creationId xmlns:a16="http://schemas.microsoft.com/office/drawing/2014/main" id="{0DCF8FF3-B172-3A63-DB9E-77E078FBF91E}"/>
              </a:ext>
            </a:extLst>
          </p:cNvPr>
          <p:cNvGraphicFramePr>
            <a:graphicFrameLocks noGrp="1"/>
          </p:cNvGraphicFramePr>
          <p:nvPr>
            <p:extLst>
              <p:ext uri="{D42A27DB-BD31-4B8C-83A1-F6EECF244321}">
                <p14:modId xmlns:p14="http://schemas.microsoft.com/office/powerpoint/2010/main" val="3576724149"/>
              </p:ext>
            </p:extLst>
          </p:nvPr>
        </p:nvGraphicFramePr>
        <p:xfrm>
          <a:off x="139147" y="3694545"/>
          <a:ext cx="6579705" cy="5461620"/>
        </p:xfrm>
        <a:graphic>
          <a:graphicData uri="http://schemas.openxmlformats.org/drawingml/2006/table">
            <a:tbl>
              <a:tblPr/>
              <a:tblGrid>
                <a:gridCol w="1148633">
                  <a:extLst>
                    <a:ext uri="{9D8B030D-6E8A-4147-A177-3AD203B41FA5}">
                      <a16:colId xmlns:a16="http://schemas.microsoft.com/office/drawing/2014/main" val="801036493"/>
                    </a:ext>
                  </a:extLst>
                </a:gridCol>
                <a:gridCol w="1820921">
                  <a:extLst>
                    <a:ext uri="{9D8B030D-6E8A-4147-A177-3AD203B41FA5}">
                      <a16:colId xmlns:a16="http://schemas.microsoft.com/office/drawing/2014/main" val="217828485"/>
                    </a:ext>
                  </a:extLst>
                </a:gridCol>
                <a:gridCol w="531690">
                  <a:extLst>
                    <a:ext uri="{9D8B030D-6E8A-4147-A177-3AD203B41FA5}">
                      <a16:colId xmlns:a16="http://schemas.microsoft.com/office/drawing/2014/main" val="2696695934"/>
                    </a:ext>
                  </a:extLst>
                </a:gridCol>
                <a:gridCol w="464292">
                  <a:extLst>
                    <a:ext uri="{9D8B030D-6E8A-4147-A177-3AD203B41FA5}">
                      <a16:colId xmlns:a16="http://schemas.microsoft.com/office/drawing/2014/main" val="1996266365"/>
                    </a:ext>
                  </a:extLst>
                </a:gridCol>
                <a:gridCol w="854943">
                  <a:extLst>
                    <a:ext uri="{9D8B030D-6E8A-4147-A177-3AD203B41FA5}">
                      <a16:colId xmlns:a16="http://schemas.microsoft.com/office/drawing/2014/main" val="2829215689"/>
                    </a:ext>
                  </a:extLst>
                </a:gridCol>
                <a:gridCol w="864704">
                  <a:extLst>
                    <a:ext uri="{9D8B030D-6E8A-4147-A177-3AD203B41FA5}">
                      <a16:colId xmlns:a16="http://schemas.microsoft.com/office/drawing/2014/main" val="4168109630"/>
                    </a:ext>
                  </a:extLst>
                </a:gridCol>
                <a:gridCol w="894522">
                  <a:extLst>
                    <a:ext uri="{9D8B030D-6E8A-4147-A177-3AD203B41FA5}">
                      <a16:colId xmlns:a16="http://schemas.microsoft.com/office/drawing/2014/main" val="1082178475"/>
                    </a:ext>
                  </a:extLst>
                </a:gridCol>
              </a:tblGrid>
              <a:tr h="531771">
                <a:tc>
                  <a:txBody>
                    <a:bodyPr/>
                    <a:lstStyle/>
                    <a:p>
                      <a:pPr algn="ctr" fontAlgn="ctr"/>
                      <a:r>
                        <a:rPr lang="fr-FR" sz="900" b="1" i="0" u="none" strike="noStrike" dirty="0">
                          <a:solidFill>
                            <a:srgbClr val="FFFFFF"/>
                          </a:solidFill>
                          <a:effectLst/>
                          <a:latin typeface="Aptos Narrow" panose="020B0004020202020204" pitchFamily="34" charset="0"/>
                        </a:rPr>
                        <a:t>Code segment</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dirty="0">
                          <a:solidFill>
                            <a:srgbClr val="FFFFFF"/>
                          </a:solidFill>
                          <a:effectLst/>
                          <a:latin typeface="Aptos Narrow" panose="020B0004020202020204" pitchFamily="34" charset="0"/>
                        </a:rPr>
                        <a:t>Libellé segment</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dans le panel</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moyen</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a:solidFill>
                            <a:srgbClr val="FFFFFF"/>
                          </a:solidFill>
                          <a:effectLst/>
                          <a:latin typeface="Aptos Narrow" panose="020B0004020202020204" pitchFamily="34" charset="0"/>
                        </a:rPr>
                        <a:t>Représentativité</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valeur</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a:solidFill>
                            <a:srgbClr val="FFFFFF"/>
                          </a:solidFill>
                          <a:effectLst/>
                          <a:latin typeface="Aptos Narrow" panose="020B0004020202020204" pitchFamily="34" charset="0"/>
                        </a:rPr>
                        <a:t>Représentativité</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volume</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extLst>
                  <a:ext uri="{0D108BD9-81ED-4DB2-BD59-A6C34878D82A}">
                    <a16:rowId xmlns:a16="http://schemas.microsoft.com/office/drawing/2014/main" val="746679573"/>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moins de 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123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4179497557"/>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103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48%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50%</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3269996257"/>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GG_DFN_&gt;10m_≤12m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10 à 12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77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64%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67%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67%</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1833497440"/>
                  </a:ext>
                </a:extLst>
              </a:tr>
              <a:tr h="268073">
                <a:tc>
                  <a:txBody>
                    <a:bodyPr/>
                    <a:lstStyle/>
                    <a:p>
                      <a:pPr algn="ctr" fontAlgn="ctr"/>
                      <a:r>
                        <a:rPr lang="fr-FR" sz="1000" b="0" i="0" u="none" strike="noStrike">
                          <a:solidFill>
                            <a:srgbClr val="000000"/>
                          </a:solidFill>
                          <a:effectLst/>
                          <a:latin typeface="Aptos Narrow" panose="020B0004020202020204" pitchFamily="34" charset="0"/>
                        </a:rPr>
                        <a:t>GG_DFN_&gt;12m_≤18m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12 à 18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29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72%</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632623394"/>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GG_DFN_&gt;18m_≤24m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18 à 24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25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68%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70%</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3304864058"/>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GG_DFN_&gt;24m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plus de 24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85%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85%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134382020"/>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23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58%</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1768676300"/>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GG_DTS_&gt;10m_≤12m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10 à 12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62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86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72%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73%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71%</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3753285894"/>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GG_DTS_&gt;12m_≤18m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12 à 18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75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100</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76%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204904249"/>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GG_DTS_&gt;18m_≤24m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18 à 24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54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59%</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2960863915"/>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GG_DTS_&gt;24m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plus de 24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34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41%</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80%</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78%</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2095602305"/>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GG_FPO_&gt;8m_≤10m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Caseyeurs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24%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24%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22%</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2179854139"/>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GG_HOK_≤8m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Ligneurs ou palangriers de moins de 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37%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39%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43%</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3413686723"/>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GG_HOK_&gt;8m_≤10m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Ligneurs ou palangriers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107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49%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58%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55%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383578072"/>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GG_HOK_&gt;10m_≤12m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Ligneurs ou palangriers de 10 à 12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26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1620544015"/>
                  </a:ext>
                </a:extLst>
              </a:tr>
              <a:tr h="399922">
                <a:tc>
                  <a:txBody>
                    <a:bodyPr/>
                    <a:lstStyle/>
                    <a:p>
                      <a:pPr algn="ctr" fontAlgn="ctr"/>
                      <a:r>
                        <a:rPr lang="fr-FR" sz="1000" b="0" i="0" u="none" strike="noStrike" dirty="0">
                          <a:solidFill>
                            <a:srgbClr val="000000"/>
                          </a:solidFill>
                          <a:effectLst/>
                          <a:latin typeface="Aptos Narrow" panose="020B0004020202020204" pitchFamily="34" charset="0"/>
                        </a:rPr>
                        <a:t>GG_MGO_&gt;8m_≤10m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Navires utilisant d’autres engins mobiles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42%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34%</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2173576062"/>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GG_SDN≥18m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Senneurs danois de plus de 18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10</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50%</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57%</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3899262182"/>
                  </a:ext>
                </a:extLst>
              </a:tr>
            </a:tbl>
          </a:graphicData>
        </a:graphic>
      </p:graphicFrame>
    </p:spTree>
    <p:extLst>
      <p:ext uri="{BB962C8B-B14F-4D97-AF65-F5344CB8AC3E}">
        <p14:creationId xmlns:p14="http://schemas.microsoft.com/office/powerpoint/2010/main" val="1124095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G_HOK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G_HOK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G_HOK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G_HOK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Ligneurs ou palangriers de 10 à 12 mètres du Golfe de Gascogne</a:t>
            </a:r>
            <a:br/>
            <a:r>
              <a:t>(GG_HOK_10m_≤12m)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ligneurs ou palangriers de 10 à 12 mètres du Golfe de Gascogne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968932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G_MGO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G_MGO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G_MGO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G_MGO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Navires utilisant d’autres engins mobiles de 8 à 10 mètres du Golfe de Gascogne</a:t>
            </a:r>
            <a:br/>
            <a:r>
              <a:t>(GG_MGO_8m_≤10m)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navires utilisant d’autres engins mobiles de 8 à 10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inférieur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462030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07C01A8-BAC9-4B26-B0C9-C9186A8FE47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G_SDN≥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G_SDN≥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G_SDN≥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G_SDN≥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Senneurs danois de plus de 18 mètres du Golfe de Gascogne</a:t>
            </a:r>
            <a:br/>
            <a:r>
              <a:t>(GG_SDN≥18m)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senneurs danois de plus de 18 mètres du Golfe de Gascogne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445744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D89A3F3-45CE-4EC7-9B45-53EB4094B680}"/>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anche Mer du Nord.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anche Mer du Nord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anche Mer du Nord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anche Mer du Nord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l'ensemble des navires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995744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D89A3F3-45CE-4EC7-9B45-53EB4094B680}"/>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MN_DFN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MN_DFN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MN_DFN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MN_DFN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10 à 12 mètres de la Manche/Mer du Nord</a:t>
            </a:r>
            <a:br/>
            <a:r>
              <a:t>(MMN_DFN_10m_≤12m)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fileyeurs de 10 à 12 mètres de la Manche et de la Mer du Nord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704147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CCB39DD-8DF7-4811-9CA1-E34144506610}"/>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MN_DFN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MN_DFN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MN_DFN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MN_DFN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12 à 18 mètres de la Manche/Mer du Nord</a:t>
            </a:r>
            <a:br/>
            <a:r>
              <a:t>(MMN_DFN_12m_≤18m)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fileyeurs de 12 à 18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2269543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A9E5A92-4CEB-444A-A7A9-CB78F4D03C9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MN_DRB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MN_DRB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MN_DRB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MN_DRB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Dragueurs de 10 à 12 mètres de la Manche/Mer du Nord</a:t>
            </a:r>
            <a:br/>
            <a:r>
              <a:t>(MMN_DRB_10m_≤12m)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dragueurs de 10 à 12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777368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1987535-53B4-4614-9D15-58DB831C3B59}"/>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MN_DRB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MN_DRB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MN_DRB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MN_DRB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Dragueurs de 12 à 18 mètres de la Manche/Mer du Nord</a:t>
            </a:r>
            <a:br/>
            <a:r>
              <a:t>(MMN_DRB_12m_≤18m)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dragueurs de 12 à 18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057396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6FA21923-C73C-4369-8E64-260B88C0B27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MN_DTS_18m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MN_DTS_18m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MN_DTS_18m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MN_DTS_18m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18 à 24 mètres de la Manche/Mer du Nord</a:t>
            </a:r>
            <a:br/>
            <a:r>
              <a:t>(MMN_DTS_18m_≤24m)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chalutiers de 18 à 24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4177851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A5145F6-F3E8-40A8-A920-3BECE65C25F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MN_DTS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MN_DTS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MN_DTS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MN_DTS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plus de 24 mètres de la Manche/Mer du Nord</a:t>
            </a:r>
            <a:br/>
            <a:r>
              <a:t>(MMN_DTS_24m)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chalutiers de plus de 24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2447577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7587BE-2F1D-4712-ACD2-48946767223D}"/>
              </a:ext>
            </a:extLst>
          </p:cNvPr>
          <p:cNvSpPr/>
          <p:nvPr/>
        </p:nvSpPr>
        <p:spPr>
          <a:xfrm>
            <a:off x="0" y="0"/>
            <a:ext cx="6858000" cy="492981"/>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C2FA771-8789-4F13-B071-1B5B39254A78}"/>
              </a:ext>
            </a:extLst>
          </p:cNvPr>
          <p:cNvPicPr>
            <a:picLocks noChangeAspect="1"/>
          </p:cNvPicPr>
          <p:nvPr/>
        </p:nvPicPr>
        <p:blipFill>
          <a:blip r:embed="rId2"/>
          <a:stretch/>
        </p:blipFill>
        <p:spPr bwMode="auto">
          <a:xfrm>
            <a:off x="0" y="-221841"/>
            <a:ext cx="6858000" cy="841248"/>
          </a:xfrm>
          <a:prstGeom prst="rect">
            <a:avLst/>
          </a:prstGeom>
          <a:solidFill>
            <a:schemeClr val="bg2"/>
          </a:solidFill>
          <a:ln>
            <a:solidFill>
              <a:schemeClr val="bg2"/>
            </a:solidFill>
          </a:ln>
        </p:spPr>
      </p:pic>
      <p:graphicFrame>
        <p:nvGraphicFramePr>
          <p:cNvPr id="4" name="Tableau 3">
            <a:extLst>
              <a:ext uri="{FF2B5EF4-FFF2-40B4-BE49-F238E27FC236}">
                <a16:creationId xmlns:a16="http://schemas.microsoft.com/office/drawing/2014/main" id="{1FC2113D-A11F-40A7-357C-9C89134F3443}"/>
              </a:ext>
            </a:extLst>
          </p:cNvPr>
          <p:cNvGraphicFramePr>
            <a:graphicFrameLocks noGrp="1"/>
          </p:cNvGraphicFramePr>
          <p:nvPr>
            <p:extLst>
              <p:ext uri="{D42A27DB-BD31-4B8C-83A1-F6EECF244321}">
                <p14:modId xmlns:p14="http://schemas.microsoft.com/office/powerpoint/2010/main" val="2683618418"/>
              </p:ext>
            </p:extLst>
          </p:nvPr>
        </p:nvGraphicFramePr>
        <p:xfrm>
          <a:off x="160020" y="1964110"/>
          <a:ext cx="6598920" cy="4333964"/>
        </p:xfrm>
        <a:graphic>
          <a:graphicData uri="http://schemas.openxmlformats.org/drawingml/2006/table">
            <a:tbl>
              <a:tblPr/>
              <a:tblGrid>
                <a:gridCol w="1395825">
                  <a:extLst>
                    <a:ext uri="{9D8B030D-6E8A-4147-A177-3AD203B41FA5}">
                      <a16:colId xmlns:a16="http://schemas.microsoft.com/office/drawing/2014/main" val="797811469"/>
                    </a:ext>
                  </a:extLst>
                </a:gridCol>
                <a:gridCol w="1606455">
                  <a:extLst>
                    <a:ext uri="{9D8B030D-6E8A-4147-A177-3AD203B41FA5}">
                      <a16:colId xmlns:a16="http://schemas.microsoft.com/office/drawing/2014/main" val="1097195619"/>
                    </a:ext>
                  </a:extLst>
                </a:gridCol>
                <a:gridCol w="685800">
                  <a:extLst>
                    <a:ext uri="{9D8B030D-6E8A-4147-A177-3AD203B41FA5}">
                      <a16:colId xmlns:a16="http://schemas.microsoft.com/office/drawing/2014/main" val="2326870043"/>
                    </a:ext>
                  </a:extLst>
                </a:gridCol>
                <a:gridCol w="426720">
                  <a:extLst>
                    <a:ext uri="{9D8B030D-6E8A-4147-A177-3AD203B41FA5}">
                      <a16:colId xmlns:a16="http://schemas.microsoft.com/office/drawing/2014/main" val="3066752594"/>
                    </a:ext>
                  </a:extLst>
                </a:gridCol>
                <a:gridCol w="830580">
                  <a:extLst>
                    <a:ext uri="{9D8B030D-6E8A-4147-A177-3AD203B41FA5}">
                      <a16:colId xmlns:a16="http://schemas.microsoft.com/office/drawing/2014/main" val="3938292068"/>
                    </a:ext>
                  </a:extLst>
                </a:gridCol>
                <a:gridCol w="830580">
                  <a:extLst>
                    <a:ext uri="{9D8B030D-6E8A-4147-A177-3AD203B41FA5}">
                      <a16:colId xmlns:a16="http://schemas.microsoft.com/office/drawing/2014/main" val="3988127061"/>
                    </a:ext>
                  </a:extLst>
                </a:gridCol>
                <a:gridCol w="822960">
                  <a:extLst>
                    <a:ext uri="{9D8B030D-6E8A-4147-A177-3AD203B41FA5}">
                      <a16:colId xmlns:a16="http://schemas.microsoft.com/office/drawing/2014/main" val="826657815"/>
                    </a:ext>
                  </a:extLst>
                </a:gridCol>
              </a:tblGrid>
              <a:tr h="528225">
                <a:tc>
                  <a:txBody>
                    <a:bodyPr/>
                    <a:lstStyle/>
                    <a:p>
                      <a:pPr algn="ctr" fontAlgn="ctr"/>
                      <a:r>
                        <a:rPr lang="fr-FR" sz="900" b="1" i="0" u="none" strike="noStrike" dirty="0">
                          <a:solidFill>
                            <a:srgbClr val="FFFFFF"/>
                          </a:solidFill>
                          <a:effectLst/>
                          <a:latin typeface="Aptos Narrow" panose="020B0004020202020204" pitchFamily="34" charset="0"/>
                        </a:rPr>
                        <a:t>Code segment</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dirty="0">
                          <a:solidFill>
                            <a:srgbClr val="FFFFFF"/>
                          </a:solidFill>
                          <a:effectLst/>
                          <a:latin typeface="Aptos Narrow" panose="020B0004020202020204" pitchFamily="34" charset="0"/>
                        </a:rPr>
                        <a:t>Libellé segment</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dans le panel</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moyen</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nombre de</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bateaux</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valeur</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volume</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extLst>
                  <a:ext uri="{0D108BD9-81ED-4DB2-BD59-A6C34878D82A}">
                    <a16:rowId xmlns:a16="http://schemas.microsoft.com/office/drawing/2014/main" val="2832299430"/>
                  </a:ext>
                </a:extLst>
              </a:tr>
              <a:tr h="264113">
                <a:tc>
                  <a:txBody>
                    <a:bodyPr/>
                    <a:lstStyle/>
                    <a:p>
                      <a:pPr algn="ctr" fontAlgn="ctr"/>
                      <a:r>
                        <a:rPr lang="fr-FR" sz="1000" b="0" i="0" u="none" strike="noStrike" dirty="0">
                          <a:solidFill>
                            <a:srgbClr val="000000"/>
                          </a:solidFill>
                          <a:effectLst/>
                          <a:latin typeface="Aptos Narrow" panose="020B0004020202020204" pitchFamily="34" charset="0"/>
                        </a:rPr>
                        <a:t>MMN_DFN_&gt;10m_≤12m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Fileyeurs de 10 à 12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29</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64%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1055833336"/>
                  </a:ext>
                </a:extLst>
              </a:tr>
              <a:tr h="264113">
                <a:tc>
                  <a:txBody>
                    <a:bodyPr/>
                    <a:lstStyle/>
                    <a:p>
                      <a:pPr algn="ctr" fontAlgn="ctr"/>
                      <a:r>
                        <a:rPr lang="fr-FR" sz="1000" b="0" i="0" u="none" strike="noStrike" dirty="0">
                          <a:solidFill>
                            <a:srgbClr val="000000"/>
                          </a:solidFill>
                          <a:effectLst/>
                          <a:latin typeface="Aptos Narrow" panose="020B0004020202020204" pitchFamily="34" charset="0"/>
                        </a:rPr>
                        <a:t>MMN_DFN_&gt;12m_≤18m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Fileyeurs de 12 à 18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15</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25</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62%</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56%</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3513089180"/>
                  </a:ext>
                </a:extLst>
              </a:tr>
              <a:tr h="264113">
                <a:tc>
                  <a:txBody>
                    <a:bodyPr/>
                    <a:lstStyle/>
                    <a:p>
                      <a:pPr algn="ctr" fontAlgn="ctr"/>
                      <a:r>
                        <a:rPr lang="fr-FR" sz="1000" b="0" i="0" u="none" strike="noStrike" dirty="0">
                          <a:solidFill>
                            <a:srgbClr val="000000"/>
                          </a:solidFill>
                          <a:effectLst/>
                          <a:latin typeface="Aptos Narrow" panose="020B0004020202020204" pitchFamily="34" charset="0"/>
                        </a:rPr>
                        <a:t>MMN_DRB_&gt;10m_≤12m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Dragueurs de 10 à 12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96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40%</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3403514822"/>
                  </a:ext>
                </a:extLst>
              </a:tr>
              <a:tr h="264113">
                <a:tc>
                  <a:txBody>
                    <a:bodyPr/>
                    <a:lstStyle/>
                    <a:p>
                      <a:pPr algn="ctr" fontAlgn="ctr"/>
                      <a:r>
                        <a:rPr lang="fr-FR" sz="1000" b="0" i="0" u="none" strike="noStrike">
                          <a:solidFill>
                            <a:srgbClr val="000000"/>
                          </a:solidFill>
                          <a:effectLst/>
                          <a:latin typeface="Aptos Narrow" panose="020B0004020202020204" pitchFamily="34" charset="0"/>
                        </a:rPr>
                        <a:t>MMN_DRB_&gt;12m_≤18m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Dragueurs de 12 à 18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90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59%</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62%</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64%</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1475398690"/>
                  </a:ext>
                </a:extLst>
              </a:tr>
              <a:tr h="264113">
                <a:tc>
                  <a:txBody>
                    <a:bodyPr/>
                    <a:lstStyle/>
                    <a:p>
                      <a:pPr algn="ctr" fontAlgn="ctr"/>
                      <a:r>
                        <a:rPr lang="fr-FR" sz="1000" b="0" i="0" u="none" strike="noStrike">
                          <a:solidFill>
                            <a:srgbClr val="000000"/>
                          </a:solidFill>
                          <a:effectLst/>
                          <a:latin typeface="Aptos Narrow" panose="020B0004020202020204" pitchFamily="34" charset="0"/>
                        </a:rPr>
                        <a:t>MMN_DTS_&gt;18m_≤24m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Chalutiers de 18 à 24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20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36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68%</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69%</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360226194"/>
                  </a:ext>
                </a:extLst>
              </a:tr>
              <a:tr h="264113">
                <a:tc>
                  <a:txBody>
                    <a:bodyPr/>
                    <a:lstStyle/>
                    <a:p>
                      <a:pPr algn="ctr" fontAlgn="ctr"/>
                      <a:r>
                        <a:rPr lang="fr-FR" sz="1000" b="0" i="0" u="none" strike="noStrike" dirty="0">
                          <a:solidFill>
                            <a:srgbClr val="000000"/>
                          </a:solidFill>
                          <a:effectLst/>
                          <a:latin typeface="Aptos Narrow" panose="020B0004020202020204" pitchFamily="34" charset="0"/>
                        </a:rPr>
                        <a:t>MMN_DTS_&gt;24m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Chalutiers de plus de 24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19</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30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63%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69%</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616775158"/>
                  </a:ext>
                </a:extLst>
              </a:tr>
              <a:tr h="264113">
                <a:tc>
                  <a:txBody>
                    <a:bodyPr/>
                    <a:lstStyle/>
                    <a:p>
                      <a:pPr algn="ctr" fontAlgn="ctr"/>
                      <a:r>
                        <a:rPr lang="fr-FR" sz="1000" b="0" i="0" u="none" strike="noStrike">
                          <a:solidFill>
                            <a:srgbClr val="000000"/>
                          </a:solidFill>
                          <a:effectLst/>
                          <a:latin typeface="Aptos Narrow" panose="020B0004020202020204" pitchFamily="34" charset="0"/>
                        </a:rPr>
                        <a:t>MMN_FPO_≤8m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Caseyeurs de moins de 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41</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112</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37%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50%</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2948579931"/>
                  </a:ext>
                </a:extLst>
              </a:tr>
              <a:tr h="264113">
                <a:tc>
                  <a:txBody>
                    <a:bodyPr/>
                    <a:lstStyle/>
                    <a:p>
                      <a:pPr algn="ctr" fontAlgn="ctr"/>
                      <a:r>
                        <a:rPr lang="fr-FR" sz="1000" b="0" i="0" u="none" strike="noStrike">
                          <a:solidFill>
                            <a:srgbClr val="000000"/>
                          </a:solidFill>
                          <a:effectLst/>
                          <a:latin typeface="Aptos Narrow" panose="020B0004020202020204" pitchFamily="34" charset="0"/>
                        </a:rPr>
                        <a:t>MMN_FPO_&gt;8m_≤10m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Caseyeurs de 8 à 10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36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55%</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58%</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3974879396"/>
                  </a:ext>
                </a:extLst>
              </a:tr>
              <a:tr h="396169">
                <a:tc>
                  <a:txBody>
                    <a:bodyPr/>
                    <a:lstStyle/>
                    <a:p>
                      <a:pPr algn="ctr" fontAlgn="ctr"/>
                      <a:r>
                        <a:rPr lang="fr-FR" sz="1000" b="0" i="0" u="none" strike="noStrike" dirty="0">
                          <a:solidFill>
                            <a:srgbClr val="000000"/>
                          </a:solidFill>
                          <a:effectLst/>
                          <a:latin typeface="Aptos Narrow" panose="020B0004020202020204" pitchFamily="34" charset="0"/>
                        </a:rPr>
                        <a:t>MMN_HOK_≤8m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Ligneurs ou palangriers de moins de 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16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37%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54%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48%</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3908733887"/>
                  </a:ext>
                </a:extLst>
              </a:tr>
              <a:tr h="528225">
                <a:tc>
                  <a:txBody>
                    <a:bodyPr/>
                    <a:lstStyle/>
                    <a:p>
                      <a:pPr algn="ctr" fontAlgn="ctr"/>
                      <a:r>
                        <a:rPr lang="fr-FR" sz="1000" b="0" i="0" u="none" strike="noStrike" dirty="0">
                          <a:solidFill>
                            <a:srgbClr val="000000"/>
                          </a:solidFill>
                          <a:effectLst/>
                          <a:latin typeface="Aptos Narrow" panose="020B0004020202020204" pitchFamily="34" charset="0"/>
                        </a:rPr>
                        <a:t>MMN_MGP_&gt;10m_≤12m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Navires polyvalents utilisant des engins mobiles de 10 à 12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16%</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1678656836"/>
                  </a:ext>
                </a:extLst>
              </a:tr>
              <a:tr h="368657">
                <a:tc>
                  <a:txBody>
                    <a:bodyPr/>
                    <a:lstStyle/>
                    <a:p>
                      <a:pPr algn="ctr" fontAlgn="ctr"/>
                      <a:r>
                        <a:rPr lang="fr-FR" sz="1000" b="0" i="0" u="none" strike="noStrike" dirty="0">
                          <a:solidFill>
                            <a:srgbClr val="000000"/>
                          </a:solidFill>
                          <a:effectLst/>
                          <a:latin typeface="Aptos Narrow" panose="020B0004020202020204" pitchFamily="34" charset="0"/>
                        </a:rPr>
                        <a:t>MMN_MGP_&gt;12m_≤18m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Navires polyvalents utilisant des engins mobiles de 12 à 18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13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28%</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23%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22%</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2937432973"/>
                  </a:ext>
                </a:extLst>
              </a:tr>
              <a:tr h="368657">
                <a:tc>
                  <a:txBody>
                    <a:bodyPr/>
                    <a:lstStyle/>
                    <a:p>
                      <a:pPr algn="ctr" fontAlgn="ctr"/>
                      <a:r>
                        <a:rPr lang="fr-FR" sz="1000" b="0" i="0" u="none" strike="noStrike" dirty="0">
                          <a:solidFill>
                            <a:srgbClr val="000000"/>
                          </a:solidFill>
                          <a:effectLst/>
                          <a:latin typeface="Aptos Narrow" panose="020B0004020202020204" pitchFamily="34" charset="0"/>
                        </a:rPr>
                        <a:t>MMN_PMP_&gt;10m_≤12m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Navires polyvalents utilisant des engins mobiles ou dormants de 10 à 12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12</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44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37%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36%</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2371176081"/>
                  </a:ext>
                </a:extLst>
              </a:tr>
            </a:tbl>
          </a:graphicData>
        </a:graphic>
      </p:graphicFrame>
      <p:graphicFrame>
        <p:nvGraphicFramePr>
          <p:cNvPr id="10" name="Tableau 9">
            <a:extLst>
              <a:ext uri="{FF2B5EF4-FFF2-40B4-BE49-F238E27FC236}">
                <a16:creationId xmlns:a16="http://schemas.microsoft.com/office/drawing/2014/main" id="{8A273C7B-BCF5-890C-360F-698FED9923B0}"/>
              </a:ext>
            </a:extLst>
          </p:cNvPr>
          <p:cNvGraphicFramePr>
            <a:graphicFrameLocks noGrp="1"/>
          </p:cNvGraphicFramePr>
          <p:nvPr>
            <p:extLst>
              <p:ext uri="{D42A27DB-BD31-4B8C-83A1-F6EECF244321}">
                <p14:modId xmlns:p14="http://schemas.microsoft.com/office/powerpoint/2010/main" val="2678394254"/>
              </p:ext>
            </p:extLst>
          </p:nvPr>
        </p:nvGraphicFramePr>
        <p:xfrm>
          <a:off x="160020" y="6673452"/>
          <a:ext cx="6598920" cy="1901981"/>
        </p:xfrm>
        <a:graphic>
          <a:graphicData uri="http://schemas.openxmlformats.org/drawingml/2006/table">
            <a:tbl>
              <a:tblPr/>
              <a:tblGrid>
                <a:gridCol w="1218404">
                  <a:extLst>
                    <a:ext uri="{9D8B030D-6E8A-4147-A177-3AD203B41FA5}">
                      <a16:colId xmlns:a16="http://schemas.microsoft.com/office/drawing/2014/main" val="2271927096"/>
                    </a:ext>
                  </a:extLst>
                </a:gridCol>
                <a:gridCol w="1768636">
                  <a:extLst>
                    <a:ext uri="{9D8B030D-6E8A-4147-A177-3AD203B41FA5}">
                      <a16:colId xmlns:a16="http://schemas.microsoft.com/office/drawing/2014/main" val="2147262883"/>
                    </a:ext>
                  </a:extLst>
                </a:gridCol>
                <a:gridCol w="617220">
                  <a:extLst>
                    <a:ext uri="{9D8B030D-6E8A-4147-A177-3AD203B41FA5}">
                      <a16:colId xmlns:a16="http://schemas.microsoft.com/office/drawing/2014/main" val="214007476"/>
                    </a:ext>
                  </a:extLst>
                </a:gridCol>
                <a:gridCol w="541020">
                  <a:extLst>
                    <a:ext uri="{9D8B030D-6E8A-4147-A177-3AD203B41FA5}">
                      <a16:colId xmlns:a16="http://schemas.microsoft.com/office/drawing/2014/main" val="2979862547"/>
                    </a:ext>
                  </a:extLst>
                </a:gridCol>
                <a:gridCol w="815340">
                  <a:extLst>
                    <a:ext uri="{9D8B030D-6E8A-4147-A177-3AD203B41FA5}">
                      <a16:colId xmlns:a16="http://schemas.microsoft.com/office/drawing/2014/main" val="3348357345"/>
                    </a:ext>
                  </a:extLst>
                </a:gridCol>
                <a:gridCol w="822960">
                  <a:extLst>
                    <a:ext uri="{9D8B030D-6E8A-4147-A177-3AD203B41FA5}">
                      <a16:colId xmlns:a16="http://schemas.microsoft.com/office/drawing/2014/main" val="1287940699"/>
                    </a:ext>
                  </a:extLst>
                </a:gridCol>
                <a:gridCol w="815340">
                  <a:extLst>
                    <a:ext uri="{9D8B030D-6E8A-4147-A177-3AD203B41FA5}">
                      <a16:colId xmlns:a16="http://schemas.microsoft.com/office/drawing/2014/main" val="1228925778"/>
                    </a:ext>
                  </a:extLst>
                </a:gridCol>
              </a:tblGrid>
              <a:tr h="539091">
                <a:tc>
                  <a:txBody>
                    <a:bodyPr/>
                    <a:lstStyle/>
                    <a:p>
                      <a:pPr algn="ctr" fontAlgn="ctr"/>
                      <a:r>
                        <a:rPr lang="fr-FR" sz="900" b="1" i="0" u="none" strike="noStrike" dirty="0">
                          <a:solidFill>
                            <a:srgbClr val="FFFFFF"/>
                          </a:solidFill>
                          <a:effectLst/>
                          <a:latin typeface="Aptos Narrow" panose="020B0004020202020204" pitchFamily="34" charset="0"/>
                        </a:rPr>
                        <a:t>Code segment</a:t>
                      </a:r>
                    </a:p>
                  </a:txBody>
                  <a:tcPr marL="5616" marR="5616" marT="5616"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Libellé segment</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Nombre de</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bateaux</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dans le panel</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Nombre de</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bateaux</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moyen</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nombre de</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bateaux</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valeur</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volume</a:t>
                      </a:r>
                    </a:p>
                  </a:txBody>
                  <a:tcPr marL="5616" marR="5616" marT="5616"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extLst>
                  <a:ext uri="{0D108BD9-81ED-4DB2-BD59-A6C34878D82A}">
                    <a16:rowId xmlns:a16="http://schemas.microsoft.com/office/drawing/2014/main" val="3248006566"/>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MED_DFN_≤8m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l" fontAlgn="ctr"/>
                      <a:r>
                        <a:rPr lang="fr-FR" sz="800" b="0" i="0" u="none" strike="noStrike" dirty="0">
                          <a:solidFill>
                            <a:srgbClr val="000000"/>
                          </a:solidFill>
                          <a:effectLst/>
                          <a:latin typeface="Aptos Narrow" panose="020B0004020202020204" pitchFamily="34" charset="0"/>
                        </a:rPr>
                        <a:t>Fileyeurs de moins de 8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103</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438</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24%</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53%</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56%</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extLst>
                  <a:ext uri="{0D108BD9-81ED-4DB2-BD59-A6C34878D82A}">
                    <a16:rowId xmlns:a16="http://schemas.microsoft.com/office/drawing/2014/main" val="3155607830"/>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MED_DFN_&gt;8m_≤10m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l" fontAlgn="ctr"/>
                      <a:r>
                        <a:rPr lang="fr-FR" sz="800" b="0" i="0" u="none" strike="noStrike" dirty="0">
                          <a:solidFill>
                            <a:srgbClr val="000000"/>
                          </a:solidFill>
                          <a:effectLst/>
                          <a:latin typeface="Aptos Narrow" panose="020B0004020202020204" pitchFamily="34" charset="0"/>
                        </a:rPr>
                        <a:t>Fileyeurs de 8 à 10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17</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112</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15%</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20%</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22%</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extLst>
                  <a:ext uri="{0D108BD9-81ED-4DB2-BD59-A6C34878D82A}">
                    <a16:rowId xmlns:a16="http://schemas.microsoft.com/office/drawing/2014/main" val="1508586645"/>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MED_DTS_&gt;18m_≤24m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l" fontAlgn="ctr"/>
                      <a:r>
                        <a:rPr lang="fr-FR" sz="800" b="0" i="0" u="none" strike="noStrike" dirty="0">
                          <a:solidFill>
                            <a:srgbClr val="000000"/>
                          </a:solidFill>
                          <a:effectLst/>
                          <a:latin typeface="Aptos Narrow" panose="020B0004020202020204" pitchFamily="34" charset="0"/>
                        </a:rPr>
                        <a:t>Chalutiers de 18 à 24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21</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24</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88%</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88%</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87%</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extLst>
                  <a:ext uri="{0D108BD9-81ED-4DB2-BD59-A6C34878D82A}">
                    <a16:rowId xmlns:a16="http://schemas.microsoft.com/office/drawing/2014/main" val="2988264081"/>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MED_DTS_&gt;24m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l" fontAlgn="ctr"/>
                      <a:r>
                        <a:rPr lang="fr-FR" sz="800" b="0" i="0" u="none" strike="noStrike" dirty="0">
                          <a:solidFill>
                            <a:srgbClr val="000000"/>
                          </a:solidFill>
                          <a:effectLst/>
                          <a:latin typeface="Aptos Narrow" panose="020B0004020202020204" pitchFamily="34" charset="0"/>
                        </a:rPr>
                        <a:t>Chalutiers de plus de 24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16</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26</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62%</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79%</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80%</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extLst>
                  <a:ext uri="{0D108BD9-81ED-4DB2-BD59-A6C34878D82A}">
                    <a16:rowId xmlns:a16="http://schemas.microsoft.com/office/drawing/2014/main" val="2363592315"/>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MED_FPO_≤8m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l" fontAlgn="ctr"/>
                      <a:r>
                        <a:rPr lang="fr-FR" sz="800" b="0" i="0" u="none" strike="noStrike" dirty="0">
                          <a:solidFill>
                            <a:srgbClr val="000000"/>
                          </a:solidFill>
                          <a:effectLst/>
                          <a:latin typeface="Aptos Narrow" panose="020B0004020202020204" pitchFamily="34" charset="0"/>
                        </a:rPr>
                        <a:t>Caseyeurs de moins de 8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117</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39%</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54%</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51%</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extLst>
                  <a:ext uri="{0D108BD9-81ED-4DB2-BD59-A6C34878D82A}">
                    <a16:rowId xmlns:a16="http://schemas.microsoft.com/office/drawing/2014/main" val="1696772144"/>
                  </a:ext>
                </a:extLst>
              </a:tr>
            </a:tbl>
          </a:graphicData>
        </a:graphic>
      </p:graphicFrame>
    </p:spTree>
    <p:extLst>
      <p:ext uri="{BB962C8B-B14F-4D97-AF65-F5344CB8AC3E}">
        <p14:creationId xmlns:p14="http://schemas.microsoft.com/office/powerpoint/2010/main" val="2640232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A5145F6-F3E8-40A8-A920-3BECE65C25F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MN_FPO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MN_FPO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MN_FPO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MN_FPO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Caseyeurs de moins de 8 mètres de la Manche/Mer du Nord</a:t>
            </a:r>
            <a:br/>
            <a:r>
              <a:t>(MMN_FPO_≤8m)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caseyeurs de moins de 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168282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85F66757-2121-4768-A271-D0CD2DDAAEE4}"/>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MN_FPO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MN_FPO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MN_FPO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MN_FPO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Caseyeurs de 8 à 10 mètres de la Manche/Mer du Nord</a:t>
            </a:r>
            <a:br/>
            <a:r>
              <a:t>(MMN_FPO_8m_≤10m)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caseyeurs de 8 à 10 mètres de la Manche et de la Mer du Nord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083871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869D199-CD52-477F-8B47-F502069038FA}"/>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MN_HOK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MN_HOK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MN_HOK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MN_HOK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Ligneurs ou palangriers de moins de 8 mètres de la Manche/Mer du Nord</a:t>
            </a:r>
            <a:br/>
            <a:r>
              <a:t>(MMN_HOK_≤8m)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ligneurs ou palangriers de moins de 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2698095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5A54093-102C-4F69-A3A4-A15D5D40F28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MN_MGP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MN_MGP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MN_MGP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MN_MGP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Navires polyvalents utilisant des engins mobiles de 10 à 12 mètres de la Manche/Mer du Nord</a:t>
            </a:r>
            <a:br/>
            <a:r>
              <a:t>(MMN_MGP_10m_≤12m)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navires polyvalents utilisant des engins mobiles de 10 à 12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764131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5333AAF-7775-44A7-96F3-178441E4FD73}"/>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MN_MGP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MN_MGP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MN_MGP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MN_MGP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Navires polyvalents utilisant des engins mobiles de 12 à 18 mètres de la Manche/Mer du Nord</a:t>
            </a:r>
            <a:br/>
            <a:r>
              <a:t>(MMN_MGP_12m_≤18m)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navires polyvalents utilisant des engins mobiles de 12 à 18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240534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900E5647-8073-468C-96CE-BFE54116C733}"/>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MN_PMP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MN_PMP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MN_PMP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MN_PMP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Navires polyvalents utilisant des engins mobiles ou dormants de 10 à 12 mètres de la Manche/Mer du Nord</a:t>
            </a:r>
            <a:br/>
            <a:r>
              <a:t>(MMN_PMP_10m_≤12m)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navires polyvalents utilisant des engins mobiles ou dormants de 10 à 12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1200482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C80CDC3-EEB0-4FD5-8C66-9616E7A91312}"/>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éditerrané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éditerrané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éditerrané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éditerrané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l'ensemble des navires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supérieur à celui de la moyenne nationale.</a:t>
            </a:r>
          </a:p>
        </p:txBody>
      </p:sp>
    </p:spTree>
    <p:extLst>
      <p:ext uri="{BB962C8B-B14F-4D97-AF65-F5344CB8AC3E}">
        <p14:creationId xmlns:p14="http://schemas.microsoft.com/office/powerpoint/2010/main" val="519962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42EA4E9-730C-434B-8CE5-A492370F777F}"/>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ED_DFN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ED_DFN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ED_DFN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ED_DFN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moins de 8 mètres de Méditerranée</a:t>
            </a:r>
            <a:br/>
            <a:r>
              <a:t>(MED_DFN_≤8m)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fileyeurs de moins de 8 mètres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supérieur à celui de la moyenne nationale.</a:t>
            </a:r>
          </a:p>
        </p:txBody>
      </p:sp>
    </p:spTree>
    <p:extLst>
      <p:ext uri="{BB962C8B-B14F-4D97-AF65-F5344CB8AC3E}">
        <p14:creationId xmlns:p14="http://schemas.microsoft.com/office/powerpoint/2010/main" val="410534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932622CF-4BA5-4731-8F32-E9D3363C5514}"/>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ED_DFN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ED_DFN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ED_DFN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ED_DFN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8 à 10 mètres de Méditerranée</a:t>
            </a:r>
            <a:br/>
            <a:r>
              <a:t>(MED_DFN_8m_≤10m)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fileyeurs de 8 à 10 mètres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911547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D2367CD-E481-4A0E-9FE5-0EDE8DE7CF0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ED_DTS_18m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ED_DTS_18m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ED_DTS_18m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ED_DTS_18m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18 à 24 mètres de Méditerranée</a:t>
            </a:r>
            <a:br/>
            <a:r>
              <a:t>(MED_DTS_18m_≤24m)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chalutiers de 18 à 24 mètres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3530762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891230B-155C-4261-8D31-8178DC19CAA3}"/>
              </a:ext>
            </a:extLst>
          </p:cNvPr>
          <p:cNvSpPr txBox="1"/>
          <p:nvPr/>
        </p:nvSpPr>
        <p:spPr>
          <a:xfrm>
            <a:off x="0" y="0"/>
            <a:ext cx="6858000" cy="400110"/>
          </a:xfrm>
          <a:prstGeom prst="rect">
            <a:avLst/>
          </a:prstGeom>
          <a:solidFill>
            <a:schemeClr val="bg2"/>
          </a:solidFill>
        </p:spPr>
        <p:txBody>
          <a:bodyPr wrap="square" rtlCol="0">
            <a:spAutoFit/>
          </a:bodyPr>
          <a:lstStyle/>
          <a:p>
            <a:pPr algn="ctr"/>
            <a:endParaRPr lang="fr-FR" sz="2000" b="1" dirty="0"/>
          </a:p>
        </p:txBody>
      </p:sp>
      <p:sp>
        <p:nvSpPr>
          <p:cNvPr id="2" name="ZoneTexte 1">
            <a:extLst>
              <a:ext uri="{FF2B5EF4-FFF2-40B4-BE49-F238E27FC236}">
                <a16:creationId xmlns:a16="http://schemas.microsoft.com/office/drawing/2014/main" id="{BD8CE69D-6B98-41DC-9601-0AE01A0AC5BB}"/>
              </a:ext>
            </a:extLst>
          </p:cNvPr>
          <p:cNvSpPr txBox="1"/>
          <p:nvPr/>
        </p:nvSpPr>
        <p:spPr>
          <a:xfrm>
            <a:off x="1670050" y="-30778"/>
            <a:ext cx="3517900" cy="461665"/>
          </a:xfrm>
          <a:prstGeom prst="rect">
            <a:avLst/>
          </a:prstGeom>
          <a:noFill/>
        </p:spPr>
        <p:txBody>
          <a:bodyPr wrap="square" rtlCol="0">
            <a:spAutoFit/>
          </a:bodyPr>
          <a:lstStyle/>
          <a:p>
            <a:pPr algn="ctr"/>
            <a:r>
              <a:rPr lang="fr-FR" sz="2400" dirty="0"/>
              <a:t>Synthèse</a:t>
            </a:r>
          </a:p>
        </p:txBody>
      </p:sp>
      <p:pic>
        <p:nvPicPr>
          <p:cNvPr id="4" name="Image 3">
            <a:extLst>
              <a:ext uri="{FF2B5EF4-FFF2-40B4-BE49-F238E27FC236}">
                <a16:creationId xmlns:a16="http://schemas.microsoft.com/office/drawing/2014/main" id="{6FF54E25-2615-9C52-EAFC-40BD32BE8A14}"/>
              </a:ext>
            </a:extLst>
          </p:cNvPr>
          <p:cNvPicPr>
            <a:picLocks noChangeAspect="1"/>
          </p:cNvPicPr>
          <p:nvPr/>
        </p:nvPicPr>
        <p:blipFill>
          <a:blip r:embed="rId2"/>
          <a:stretch>
            <a:fillRect/>
          </a:stretch>
        </p:blipFill>
        <p:spPr bwMode="auto">
          <a:xfrm>
            <a:off x="4838400" y="8672049"/>
            <a:ext cx="2081363" cy="1116701"/>
          </a:xfrm>
          <a:prstGeom prst="rect">
            <a:avLst/>
          </a:prstGeom>
        </p:spPr>
      </p:pic>
      <p:sp>
        <p:nvSpPr>
          <p:cNvPr id="5" name="TextBox 4"/>
          <p:cNvSpPr txBox="1"/>
          <p:nvPr/>
        </p:nvSpPr>
        <p:spPr>
          <a:xfrm>
            <a:off x="334800" y="558000"/>
            <a:ext cx="6192000" cy="522000"/>
          </a:xfrm>
          <a:prstGeom prst="rect">
            <a:avLst/>
          </a:prstGeom>
          <a:noFill/>
        </p:spPr>
        <p:txBody>
          <a:bodyPr wrap="square">
            <a:spAutoFit/>
          </a:bodyPr>
          <a:lstStyle/>
          <a:p>
            <a:pPr>
              <a:defRPr sz="1700"/>
            </a:pPr>
            <a:r>
              <a:t>Comparaison de l’indice de ventes en valeur à la fin du mois de Mai 2026, par rapport à celui de la période de référence (2021) selon les strates</a:t>
            </a:r>
          </a:p>
        </p:txBody>
      </p:sp>
      <p:pic>
        <p:nvPicPr>
          <p:cNvPr id="6" name="Picture 5" descr="table_stylized.png"/>
          <p:cNvPicPr>
            <a:picLocks noChangeAspect="1"/>
          </p:cNvPicPr>
          <p:nvPr/>
        </p:nvPicPr>
        <p:blipFill>
          <a:blip r:embed="rId3"/>
          <a:stretch>
            <a:fillRect/>
          </a:stretch>
        </p:blipFill>
        <p:spPr>
          <a:xfrm>
            <a:off x="198000" y="1477504"/>
            <a:ext cx="4640400" cy="8048633"/>
          </a:xfrm>
          <a:prstGeom prst="rect">
            <a:avLst/>
          </a:prstGeom>
        </p:spPr>
      </p:pic>
    </p:spTree>
    <p:extLst>
      <p:ext uri="{BB962C8B-B14F-4D97-AF65-F5344CB8AC3E}">
        <p14:creationId xmlns:p14="http://schemas.microsoft.com/office/powerpoint/2010/main" val="3748164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D2367CD-E481-4A0E-9FE5-0EDE8DE7CF0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ED_DTS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ED_DTS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ED_DTS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ED_DTS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plus de 24 mètres de Méditerranée</a:t>
            </a:r>
            <a:br/>
            <a:r>
              <a:t>(MED_DTS_24m)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chalutiers de plus de 24 mètres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supérieur à celui de la moyenne nationale.</a:t>
            </a:r>
          </a:p>
        </p:txBody>
      </p:sp>
    </p:spTree>
    <p:extLst>
      <p:ext uri="{BB962C8B-B14F-4D97-AF65-F5344CB8AC3E}">
        <p14:creationId xmlns:p14="http://schemas.microsoft.com/office/powerpoint/2010/main" val="4056019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D2367CD-E481-4A0E-9FE5-0EDE8DE7CF0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ED_FPO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ED_FPO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ED_FPO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ED_FPO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Caseyeurs de moins de 8 mètres de Méditerranée</a:t>
            </a:r>
            <a:br/>
            <a:r>
              <a:t>(MED_FPO_≤8m)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caseyeurs de moins de 8 mètres de Méditerranée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180617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8B425527-17E5-48F5-8E3A-B7D863D4604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olfe de Gascog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olfe de Gascog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olfe de Gascog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olfe de Gascog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l'ensemble des navires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758790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69BBE25-B271-4103-8A2A-1BFF947C3A71}"/>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G_DFN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G_DFN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G_DFN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G_DFN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moins de 8 mètres du Golfe de Gascogne</a:t>
            </a:r>
            <a:br/>
            <a:r>
              <a:t>(GG_DFN_≤8m)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fileyeurs de moins de 8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inférieur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224815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BA57063-CA25-467E-A8CE-234DF099922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67F3298-AEFC-4619-80CA-F5565982143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G_DFN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G_DFN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G_DFN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G_DFN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8 à 10 mètres du Golfe de Gascogne</a:t>
            </a:r>
            <a:br/>
            <a:r>
              <a:t>(GG_DFN_8m_≤10m)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fileyeurs de 8 à 10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4097074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360E9C76-A4DF-412C-B8D3-534D02B4AFC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1CD08D4-8CA0-493B-8F2E-CBA68605FD13}"/>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G_DFN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G_DFN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G_DFN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G_DFN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10 à 12 mètres du Golfe de Gascogne</a:t>
            </a:r>
            <a:br/>
            <a:r>
              <a:t>(GG_DFN_10m_≤12m)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fileyeurs de 10 à 12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52363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7C59D59-F4AE-4053-A471-05E82338229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530C9F5-3A22-4C5C-B932-9E016FCD70F8}"/>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G_DFN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G_DFN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G_DFN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G_DFN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12 à 18 mètres du Golfe de Gascogne</a:t>
            </a:r>
            <a:br/>
            <a:r>
              <a:t>(GG_DFN_12m_≤18m)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des fileyeurs de 12 à 18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3435883058"/>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584</TotalTime>
  <Words>5784</Words>
  <Application>Microsoft Office PowerPoint</Application>
  <PresentationFormat>Format A4 (210 x 297 mm)</PresentationFormat>
  <Paragraphs>640</Paragraphs>
  <Slides>41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41</vt:i4>
      </vt:variant>
    </vt:vector>
  </HeadingPairs>
  <TitlesOfParts>
    <vt:vector size="46" baseType="lpstr">
      <vt:lpstr>Aptos Narrow</vt: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Manon CABREJAS</dc:creator>
  <cp:lastModifiedBy>Manon CABREJAS</cp:lastModifiedBy>
  <cp:revision>88</cp:revision>
  <dcterms:created xsi:type="dcterms:W3CDTF">2025-01-07T08:04:05Z</dcterms:created>
  <dcterms:modified xsi:type="dcterms:W3CDTF">2026-06-05T10:02:27Z</dcterms:modified>
</cp:coreProperties>
</file>