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1" r:id="rId3"/>
    <p:sldId id="324" r:id="rId4"/>
    <p:sldId id="325" r:id="rId5"/>
    <p:sldId id="326" r:id="rId6"/>
    <p:sldId id="327" r:id="rId7"/>
    <p:sldId id="328" r:id="rId8"/>
    <p:sldId id="329" r:id="rId9"/>
    <p:sldId id="330" r:id="rId10"/>
    <p:sldId id="331" r:id="rId11"/>
    <p:sldId id="332" r:id="rId12"/>
    <p:sldId id="333" r:id="rId13"/>
    <p:sldId id="334" r:id="rId14"/>
    <p:sldId id="335" r:id="rId15"/>
    <p:sldId id="336" r:id="rId16"/>
    <p:sldId id="337" r:id="rId17"/>
    <p:sldId id="338" r:id="rId18"/>
    <p:sldId id="339" r:id="rId19"/>
    <p:sldId id="340" r:id="rId20"/>
    <p:sldId id="341" r:id="rId21"/>
    <p:sldId id="342" r:id="rId22"/>
    <p:sldId id="343" r:id="rId23"/>
    <p:sldId id="344" r:id="rId24"/>
    <p:sldId id="345" r:id="rId25"/>
    <p:sldId id="346" r:id="rId26"/>
    <p:sldId id="347" r:id="rId27"/>
    <p:sldId id="348" r:id="rId28"/>
    <p:sldId id="349" r:id="rId29"/>
    <p:sldId id="350" r:id="rId30"/>
    <p:sldId id="351" r:id="rId31"/>
    <p:sldId id="352" r:id="rId32"/>
    <p:sldId id="353" r:id="rId33"/>
    <p:sldId id="354" r:id="rId34"/>
    <p:sldId id="270" r:id="rId35"/>
    <p:sldId id="283" r:id="rId36"/>
    <p:sldId id="303" r:id="rId37"/>
    <p:sldId id="269" r:id="rId38"/>
    <p:sldId id="284" r:id="rId39"/>
    <p:sldId id="304" r:id="rId40"/>
    <p:sldId id="259" r:id="rId41"/>
    <p:sldId id="285" r:id="rId42"/>
    <p:sldId id="305" r:id="rId43"/>
    <p:sldId id="260" r:id="rId44"/>
    <p:sldId id="286" r:id="rId45"/>
    <p:sldId id="306" r:id="rId46"/>
    <p:sldId id="261" r:id="rId47"/>
    <p:sldId id="287" r:id="rId48"/>
    <p:sldId id="307" r:id="rId49"/>
    <p:sldId id="262" r:id="rId50"/>
    <p:sldId id="288" r:id="rId51"/>
    <p:sldId id="308" r:id="rId52"/>
    <p:sldId id="263" r:id="rId53"/>
    <p:sldId id="289" r:id="rId54"/>
    <p:sldId id="309" r:id="rId55"/>
    <p:sldId id="264" r:id="rId56"/>
    <p:sldId id="290" r:id="rId57"/>
    <p:sldId id="310" r:id="rId58"/>
    <p:sldId id="271" r:id="rId59"/>
    <p:sldId id="293" r:id="rId60"/>
    <p:sldId id="313" r:id="rId61"/>
    <p:sldId id="273" r:id="rId62"/>
    <p:sldId id="295" r:id="rId63"/>
    <p:sldId id="315" r:id="rId64"/>
    <p:sldId id="275" r:id="rId65"/>
    <p:sldId id="297" r:id="rId66"/>
    <p:sldId id="317" r:id="rId67"/>
    <p:sldId id="355" r:id="rId68"/>
    <p:sldId id="356" r:id="rId69"/>
    <p:sldId id="357" r:id="rId70"/>
    <p:sldId id="358" r:id="rId71"/>
    <p:sldId id="359" r:id="rId72"/>
    <p:sldId id="360" r:id="rId73"/>
    <p:sldId id="361" r:id="rId74"/>
    <p:sldId id="362" r:id="rId75"/>
    <p:sldId id="363" r:id="rId76"/>
    <p:sldId id="364" r:id="rId77"/>
    <p:sldId id="365" r:id="rId78"/>
    <p:sldId id="366" r:id="rId79"/>
    <p:sldId id="367" r:id="rId80"/>
    <p:sldId id="368" r:id="rId81"/>
    <p:sldId id="369" r:id="rId82"/>
    <p:sldId id="370" r:id="rId83"/>
    <p:sldId id="371" r:id="rId84"/>
    <p:sldId id="372" r:id="rId85"/>
    <p:sldId id="373" r:id="rId86"/>
    <p:sldId id="374" r:id="rId87"/>
    <p:sldId id="375" r:id="rId88"/>
    <p:sldId id="376" r:id="rId89"/>
    <p:sldId id="377" r:id="rId90"/>
    <p:sldId id="378" r:id="rId91"/>
    <p:sldId id="379" r:id="rId92"/>
    <p:sldId id="380" r:id="rId93"/>
    <p:sldId id="381" r:id="rId94"/>
    <p:sldId id="276" r:id="rId95"/>
    <p:sldId id="318" r:id="rId96"/>
    <p:sldId id="319" r:id="rId97"/>
    <p:sldId id="277" r:id="rId98"/>
    <p:sldId id="299" r:id="rId99"/>
    <p:sldId id="320" r:id="rId100"/>
    <p:sldId id="278" r:id="rId101"/>
    <p:sldId id="300" r:id="rId102"/>
    <p:sldId id="321" r:id="rId103"/>
    <p:sldId id="279" r:id="rId104"/>
    <p:sldId id="301" r:id="rId105"/>
    <p:sldId id="322" r:id="rId106"/>
    <p:sldId id="280" r:id="rId107"/>
    <p:sldId id="302" r:id="rId108"/>
    <p:sldId id="323" r:id="rId109"/>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94660"/>
  </p:normalViewPr>
  <p:slideViewPr>
    <p:cSldViewPr snapToGrid="0">
      <p:cViewPr varScale="1">
        <p:scale>
          <a:sx n="52" d="100"/>
          <a:sy n="52" d="100"/>
        </p:scale>
        <p:origin x="274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09/07/2026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024527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09/07/2026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2238361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09/07/2026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607577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09/07/2026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4034348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fr-FR"/>
              <a:t>Modifiez le style du titre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0BB5BB2-5467-4642-A09B-5BFA0DA40E46}" type="datetimeFigureOut">
              <a:rPr lang="fr-FR" smtClean="0"/>
              <a:t>09/07/2026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724605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0BB5BB2-5467-4642-A09B-5BFA0DA40E46}" type="datetimeFigureOut">
              <a:rPr lang="fr-FR" smtClean="0"/>
              <a:t>09/07/2026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640302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fr-FR"/>
              <a:t>Modifiez le style du titre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472381" y="3618442"/>
            <a:ext cx="2901255"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3471863" y="3618442"/>
            <a:ext cx="2915543"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0BB5BB2-5467-4642-A09B-5BFA0DA40E46}" type="datetimeFigureOut">
              <a:rPr lang="fr-FR" smtClean="0"/>
              <a:t>09/07/2026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696237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0BB5BB2-5467-4642-A09B-5BFA0DA40E46}" type="datetimeFigureOut">
              <a:rPr lang="fr-FR" smtClean="0"/>
              <a:t>09/07/2026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599374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BB5BB2-5467-4642-A09B-5BFA0DA40E46}" type="datetimeFigureOut">
              <a:rPr lang="fr-FR" smtClean="0"/>
              <a:t>09/07/2026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998869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0BB5BB2-5467-4642-A09B-5BFA0DA40E46}" type="datetimeFigureOut">
              <a:rPr lang="fr-FR" smtClean="0"/>
              <a:t>09/07/2026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731736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0BB5BB2-5467-4642-A09B-5BFA0DA40E46}" type="datetimeFigureOut">
              <a:rPr lang="fr-FR" smtClean="0"/>
              <a:t>09/07/2026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072302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40BB5BB2-5467-4642-A09B-5BFA0DA40E46}" type="datetimeFigureOut">
              <a:rPr lang="fr-FR" smtClean="0"/>
              <a:t>09/07/2026</a:t>
            </a:fld>
            <a:endParaRPr lang="fr-FR"/>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453FD9C6-D709-4E8B-826B-FA50D64E0065}" type="slidenum">
              <a:rPr lang="fr-FR" smtClean="0"/>
              <a:t>‹N°›</a:t>
            </a:fld>
            <a:endParaRPr lang="fr-FR"/>
          </a:p>
        </p:txBody>
      </p:sp>
    </p:spTree>
    <p:extLst>
      <p:ext uri="{BB962C8B-B14F-4D97-AF65-F5344CB8AC3E}">
        <p14:creationId xmlns:p14="http://schemas.microsoft.com/office/powerpoint/2010/main" val="1896734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0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6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65.png"/><Relationship Id="rId5" Type="http://schemas.openxmlformats.org/officeDocument/2006/relationships/image" Target="../media/image264.png"/><Relationship Id="rId4" Type="http://schemas.openxmlformats.org/officeDocument/2006/relationships/image" Target="../media/image263.png"/></Relationships>
</file>

<file path=ppt/slides/_rels/slide101.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7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73.png"/><Relationship Id="rId5" Type="http://schemas.openxmlformats.org/officeDocument/2006/relationships/image" Target="../media/image272.png"/><Relationship Id="rId4" Type="http://schemas.openxmlformats.org/officeDocument/2006/relationships/image" Target="../media/image271.png"/></Relationships>
</file>

<file path=ppt/slides/_rels/slide104.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8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81.png"/><Relationship Id="rId5" Type="http://schemas.openxmlformats.org/officeDocument/2006/relationships/image" Target="../media/image280.png"/><Relationship Id="rId4" Type="http://schemas.openxmlformats.org/officeDocument/2006/relationships/image" Target="../media/image279.png"/></Relationships>
</file>

<file path=ppt/slides/_rels/slide107.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28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28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5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6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7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8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9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9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1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2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4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3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3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5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4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5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5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5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6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6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7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6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7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6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8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7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9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s>
</file>

<file path=ppt/slides/_rels/slide7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0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77.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0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1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image" Target="../media/image215.png"/></Relationships>
</file>

<file path=ppt/slides/_rels/slide83.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2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image" Target="../media/image223.png"/></Relationships>
</file>

<file path=ppt/slides/_rels/slide86.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3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1.png"/></Relationships>
</file>

<file path=ppt/slides/_rels/slide89.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4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41.png"/><Relationship Id="rId5" Type="http://schemas.openxmlformats.org/officeDocument/2006/relationships/image" Target="../media/image240.png"/><Relationship Id="rId4" Type="http://schemas.openxmlformats.org/officeDocument/2006/relationships/image" Target="../media/image239.png"/></Relationships>
</file>

<file path=ppt/slides/_rels/slide92.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5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49.png"/><Relationship Id="rId5" Type="http://schemas.openxmlformats.org/officeDocument/2006/relationships/image" Target="../media/image248.png"/><Relationship Id="rId4" Type="http://schemas.openxmlformats.org/officeDocument/2006/relationships/image" Target="../media/image247.png"/></Relationships>
</file>

<file path=ppt/slides/_rels/slide95.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5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57.png"/><Relationship Id="rId5" Type="http://schemas.openxmlformats.org/officeDocument/2006/relationships/image" Target="../media/image256.png"/><Relationship Id="rId4" Type="http://schemas.openxmlformats.org/officeDocument/2006/relationships/image" Target="../media/image255.png"/></Relationships>
</file>

<file path=ppt/slides/_rels/slide98.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137B70A-1670-4A8E-93FC-8C8FBA14D43C}"/>
              </a:ext>
            </a:extLst>
          </p:cNvPr>
          <p:cNvSpPr txBox="1"/>
          <p:nvPr/>
        </p:nvSpPr>
        <p:spPr>
          <a:xfrm>
            <a:off x="1354540" y="3683758"/>
            <a:ext cx="4148920" cy="1569660"/>
          </a:xfrm>
          <a:prstGeom prst="rect">
            <a:avLst/>
          </a:prstGeom>
          <a:noFill/>
        </p:spPr>
        <p:txBody>
          <a:bodyPr wrap="square" rtlCol="0">
            <a:spAutoFit/>
          </a:bodyPr>
          <a:lstStyle/>
          <a:p>
            <a:pPr algn="ctr"/>
            <a:r>
              <a:rPr lang="fr-FR" sz="2400" dirty="0"/>
              <a:t>Outil Conjoncturel </a:t>
            </a:r>
          </a:p>
          <a:p>
            <a:pPr algn="ctr"/>
            <a:r>
              <a:rPr lang="fr-FR" sz="2400" dirty="0"/>
              <a:t>- </a:t>
            </a:r>
          </a:p>
          <a:p>
            <a:pPr algn="ctr"/>
            <a:r>
              <a:rPr lang="fr-FR" sz="2400" dirty="0"/>
              <a:t>Situation de la première mise marché par Façade</a:t>
            </a:r>
          </a:p>
        </p:txBody>
      </p:sp>
      <p:pic>
        <p:nvPicPr>
          <p:cNvPr id="2" name="Image 1">
            <a:extLst>
              <a:ext uri="{FF2B5EF4-FFF2-40B4-BE49-F238E27FC236}">
                <a16:creationId xmlns:a16="http://schemas.microsoft.com/office/drawing/2014/main" id="{07E66A5D-2261-D5B6-ECC7-2EFE5348B015}"/>
              </a:ext>
            </a:extLst>
          </p:cNvPr>
          <p:cNvPicPr>
            <a:picLocks noChangeAspect="1"/>
          </p:cNvPicPr>
          <p:nvPr/>
        </p:nvPicPr>
        <p:blipFill>
          <a:blip r:embed="rId2"/>
          <a:stretch>
            <a:fillRect/>
          </a:stretch>
        </p:blipFill>
        <p:spPr>
          <a:xfrm>
            <a:off x="253837" y="97770"/>
            <a:ext cx="6350326" cy="749339"/>
          </a:xfrm>
          <a:prstGeom prst="rect">
            <a:avLst/>
          </a:prstGeom>
        </p:spPr>
      </p:pic>
      <p:sp>
        <p:nvSpPr>
          <p:cNvPr id="4" name="ZoneTexte 3">
            <a:extLst>
              <a:ext uri="{FF2B5EF4-FFF2-40B4-BE49-F238E27FC236}">
                <a16:creationId xmlns:a16="http://schemas.microsoft.com/office/drawing/2014/main" id="{D97865D1-EF4C-0AB4-7B4C-074C83F4FA42}"/>
              </a:ext>
            </a:extLst>
          </p:cNvPr>
          <p:cNvSpPr txBox="1"/>
          <p:nvPr/>
        </p:nvSpPr>
        <p:spPr>
          <a:xfrm>
            <a:off x="0" y="9259669"/>
            <a:ext cx="6858000" cy="646331"/>
          </a:xfrm>
          <a:prstGeom prst="rect">
            <a:avLst/>
          </a:prstGeom>
          <a:noFill/>
        </p:spPr>
        <p:txBody>
          <a:bodyPr wrap="square" rtlCol="0">
            <a:spAutoFit/>
          </a:bodyPr>
          <a:lstStyle/>
          <a:p>
            <a:r>
              <a:rPr lang="fr-FR" dirty="0"/>
              <a:t>Outil conjoncturel basé sur les données des premières ventes de pêche issues de l’application </a:t>
            </a:r>
            <a:r>
              <a:rPr lang="fr-FR" dirty="0" err="1"/>
              <a:t>VISIOMer</a:t>
            </a:r>
            <a:r>
              <a:rPr lang="fr-FR" dirty="0"/>
              <a:t> FranceAgriMer.</a:t>
            </a:r>
          </a:p>
        </p:txBody>
      </p:sp>
    </p:spTree>
    <p:extLst>
      <p:ext uri="{BB962C8B-B14F-4D97-AF65-F5344CB8AC3E}">
        <p14:creationId xmlns:p14="http://schemas.microsoft.com/office/powerpoint/2010/main" val="1908266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Audiern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Audiern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Audiern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Audiern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Audierne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d'Audierne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ceux de la période de référence et de la moyenne nationale.</a:t>
            </a:r>
          </a:p>
        </p:txBody>
      </p:sp>
    </p:spTree>
    <p:extLst>
      <p:ext uri="{BB962C8B-B14F-4D97-AF65-F5344CB8AC3E}">
        <p14:creationId xmlns:p14="http://schemas.microsoft.com/office/powerpoint/2010/main" val="41293213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588C4700-4FF0-4BA5-9165-1478AE44A8A9}"/>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Port la nouvel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Port la nouvel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Port la nouvel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Port la nouvel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Port la nouvelle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Port la nouvelle est inférieur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1643904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E8D979B-8AAA-4E6C-8CF4-1731976FF700}"/>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8FCDA210-D4EA-4E02-B853-D2C4487FE7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67B0CC43-C3B4-4196-B7D6-4783518FC902}"/>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PN.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PN.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Port la nouvelle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Port la nouvelle, l’instabilité des prix pour le mois de juin 2026 est un peu moins importante que celle observée en juin de 2023 à 2025, ce qui signifie que le risque prix des producteurs a légèrement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Port la nouvelle, en juin 2026 comparé aux mois de juin de 2023 à 2025, le nombre d’acheteurs est moins important, le nombre de transactions est similaire. De plus, la concurrence a diminué, ce qui signifie que le pouvoir de marché des gros acheteurs a augmenté.</a:t>
            </a:r>
          </a:p>
        </p:txBody>
      </p:sp>
    </p:spTree>
    <p:extLst>
      <p:ext uri="{BB962C8B-B14F-4D97-AF65-F5344CB8AC3E}">
        <p14:creationId xmlns:p14="http://schemas.microsoft.com/office/powerpoint/2010/main" val="37368386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430B50AB-668E-499B-B57F-FF2083E90CA8}"/>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8D4B8269-ED58-4CC4-A623-CFEDAEEA1DC6}"/>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PN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PN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Port la nouvelle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de Port la nouvelle, l’instabilité des prix pour le mois de juin 2026 est plus importante que celle observée en juin de 2023 à 2025, ce qui signifie que le risque prix des producteurs a augmenté.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de Port la nouvelle, en juin 2026 comparé aux mois de juin de 2023 à 2025, le nombre d’acheteurs est moins important, le nombre de transactions est un peu moins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rouget de roche de la criée de Port la nouvelle, l’instabilité des prix pour le mois de juin 2026 est beaucoup moins importante que celle observée en juin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rouget de roche de la criée de Port la nouvelle, en juin 2026 comparé aux mois de juin de 2023 à 2025, le nombre d’acheteurs est moins important, le nombre de transactions est moins important.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merlu de la criée de Port la nouvelle, l’instabilité des prix pour le mois de juin 2026 est similaire que celle observée en juin de 2023 à 2025, ce qui signifie que le risque prix des producteurs est inchangé.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merlu de la criée de Port la nouvelle, en juin 2026 comparé aux mois de juin de 2023 à 2025, le nombre d’acheteurs est moins important, le nombre de transactions est plus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14356312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EAC3198B-8C60-41DA-81AE-A530530B4C9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Sèt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Sèt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Sèt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Sèt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Sète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Sète est proche de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24457442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1E0D2A3-AF15-40D3-A582-1CF4BF2100CA}"/>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B640A5C1-E729-42FE-8FCB-3DF918C321C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2501002F-28A2-4F05-9A56-1B25BA63C460}"/>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T.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T.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Sète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Sète, l’instabilité des prix pour le mois de juin 2026 est similaire que celle observée en juin de 2023 à 2025, ce qui signifie que le risque prix des producteurs est inchangé.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Sète, en juin 2026 comparé aux mois de juin de 2023 à 2025, le nombre d’acheteurs est similaire, le nombre de transactions est un peu plus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339440886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DCEEB76-408A-4326-80D7-BBD502E998D4}"/>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1C62BA0B-1850-4D3E-94AE-6E71C7315479}"/>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T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T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Sète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de Sète, l’instabilité des prix pour le mois de juin 2026 est similaire que celle observée en juin de 2023 à 2025, ce qui signifie que le risque prix des producteurs est inchangé.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de Sète, en juin 2026 comparé aux mois de juin de 2023 à 2025, le nombre d’acheteurs est un peu plus important, le nombre de transactions est un peu plus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dorade royale de la criée de Sète, l’instabilité des prix pour le mois de juin 2026 est un peu plus importante que celle observée en juin de 2023 à 2025, ce qui signifie que le risque prix des producteurs a légèrement augmenté. Parallèlement, l’instabilité des volumes est beaucoup plus important, ce qui signifie que le risque d’approvisionnement des acheteurs a fortement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dorade royale de la criée de Sète, en juin 2026 comparé aux mois de juin de 2023 à 2025, le nombre d’acheteurs est un peu moins important, le nombre de transactions est un peu moins important.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rouget de vase de la criée de Sète, l’instabilité des prix pour le mois de juin 2026 est beaucoup moins importante que celle observée en juin de 2023 à 2025, ce qui signifie que le risque prix des producteurs a fortement diminué.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rouget de vase de la criée de Sète, en juin 2026 comparé aux mois de juin de 2023 à 2025, le nombre d’acheteurs est similaire, le nombre de transactions est un peu moins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31709797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EAC3198B-8C60-41DA-81AE-A530530B4C9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Grau du roi.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Grau du roi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Grau du roi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Grau du roi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Grau du roi</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du Grau du roi est proche de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96732384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27A5299-570A-4653-803F-11B802603C4C}"/>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8B92F091-3C6A-40C3-871A-BD4A94DE05F3}"/>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C9415097-9C05-48D2-82B2-F3CBD50BC37C}"/>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Grau du roi</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du Grau du roi, l’instabilité des prix pour le mois de juin 2026 est similaire que celle observée en juin de 2023 à 2025, ce qui signifie que le risque prix des producteurs est inchangé.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du Grau du roi, en juin 2026 comparé aux mois de juin de 2023 à 2025, le nombre d’acheteurs est similaire, le nombre de transactions est un peu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1071680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667258B0-4D2C-4CFA-AD89-CFA11E0D9CEE}"/>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F9811E38-4447-42DC-A7AD-80C7F604F3AD}"/>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Grau du roi</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du Grau du roi, l’instabilité des prix pour le mois de juin 2026 est un peu moins importante que celle observée en juin de 2023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du Grau du roi, en juin 2026 comparé aux mois de juin de 2023 à 2025, le nombre d’acheteurs est similaire, le nombre de transactions est un peu moins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merlu de la criée du Grau du roi, l’instabilité des prix pour le mois de juin 2026 est beaucoup moins importante que celle observée en juin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merlu de la criée du Grau du roi, en juin 2026 comparé aux mois de juin de 2023 à 2025, le nombre d’acheteurs est un peu moins important, le nombre de transactions est un peu plus important. De plus, la concurrence a légèrement augmenté, ce qui signifie que le pouvoir de marché des gros acheteurs a légèrement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dorade royale de la criée du Grau du roi, l’instabilité des prix pour le mois de juin 2026 est beaucoup plus importante que celle observée en juin de 2023 à 2025, ce qui signifie que le risque prix des producteurs a fortement augmenté.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dorade royale de la criée du Grau du roi, en juin 2026 comparé aux mois de juin de 2023 à 2025, le nombre d’acheteurs est un peu moins important, le nombre de transactions est similaire.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3330693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D.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AD.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Audierne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d'Audierne, l’instabilité des prix pour le mois de juin 2026 est plus importante que celle observée en juin de 2023 à 2025, ce qui signifie que le risque prix des producteurs a augmenté.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d'Audierne, en juin 2026 comparé aux mois de juin de 2023 à 2025, le nombre d’acheteurs est un peu plus important, le nombre de transactions est moins important. De plus, la concurrence a diminué, ce qui signifie que le pouvoir de marché des gros acheteurs a augmenté.</a:t>
            </a:r>
          </a:p>
        </p:txBody>
      </p:sp>
    </p:spTree>
    <p:extLst>
      <p:ext uri="{BB962C8B-B14F-4D97-AF65-F5344CB8AC3E}">
        <p14:creationId xmlns:p14="http://schemas.microsoft.com/office/powerpoint/2010/main" val="3810312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D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AD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Audierne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langouste rouge de la criée d'Audierne, l’instabilité des prix pour le mois de juin 2026 est plus importante que celle observée en juin de 2023 à 2025, ce qui signifie que le risque prix des producteurs a augmenté. Parallèlement, l’instabilité des volumes est beaucoup plus important, ce qui signifie que le risque d’approvisionnement des acheteurs a fortement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langouste rouge de la criée d'Audierne, en juin 2026 comparé aux mois de juin de 2023 à 2025, le nombre d’acheteurs est moins important, le nombre de transactions est un peu moins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lieu jaune de la criée d'Audierne, l’instabilité des prix pour le mois de juin 2026 est un peu moins importante que celle observée en juin de 2023 à 2025, ce qui signifie que le risque prix des producteurs a légèrement diminué.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lieu jaune de la criée d'Audierne, en juin 2026 comparé aux mois de juin de 2023 à 2025, le nombre d’acheteurs est un peu plus important, le nombre de transactions est moins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pieuvre de la criée d'Audierne, l’instabilité des prix pour le mois de juin 2026 est beaucoup moins importante que celle observée en juin de 2023 à 2025, ce qui signifie que le risque prix des producteurs a fortement diminué. Parallèlement, l’instabilité des volumes est similaire, ce qui signifie que le risque d’approvisionnement des acheteurs est inchangé.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pieuvre de la criée d'Audierne, en juin 2026 comparé aux mois de juin de 2023 à 2025, le nombre d’acheteurs est similaire, le nombre de transactions est plus important. De plus, la concurrence a diminué, ce qui signifie que le pouvoir de marché des gros acheteurs a augmenté.</a:t>
            </a:r>
          </a:p>
        </p:txBody>
      </p:sp>
    </p:spTree>
    <p:extLst>
      <p:ext uri="{BB962C8B-B14F-4D97-AF65-F5344CB8AC3E}">
        <p14:creationId xmlns:p14="http://schemas.microsoft.com/office/powerpoint/2010/main" val="2577246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Concarneau.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Concarneau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Concarneau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Concarneau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Concarneau</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Concarneau est inférieur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693881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C.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CC.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Concarneau</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Concarneau, l’instabilité des prix pour le mois de juin 2026 est plus importante que celle observée en juin de 2023 à 2025, ce qui signifie que le risque prix des producteurs a augmenté. Parallèlement, l’instabilité des volumes est beaucoup plus important, ce qui signifie que le risque d’approvisionnement des acheteurs a fortement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Concarneau, en juin 2026 comparé aux mois de juin de 2023 à 2025, le nombre d’acheteurs est similaire, le nombre de transactions est similaire. De plus, la concurrence a fortement diminué, ce qui signifie que le pouvoir de marché des gros acheteurs a fortement augmenté.</a:t>
            </a:r>
          </a:p>
        </p:txBody>
      </p:sp>
    </p:spTree>
    <p:extLst>
      <p:ext uri="{BB962C8B-B14F-4D97-AF65-F5344CB8AC3E}">
        <p14:creationId xmlns:p14="http://schemas.microsoft.com/office/powerpoint/2010/main" val="810727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C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CC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Concarneau</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langoustine de la criée de Concarneau, l’instabilité des prix pour le mois de juin 2026 est moins importante que celle observée en juin de 2023 à 2025, ce qui signifie que le risque prix des producteurs a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langoustine de la criée de Concarneau, en juin 2026 comparé aux mois de juin de 2023 à 2025, le nombre d’acheteurs est similaire, le nombre de transactions est plus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pieuvre de la criée de Concarneau, l’instabilité des prix pour le mois de juin 2026 est beaucoup moins importante que celle observée en juin de 2023 à 2025, ce qui signifie que le risque prix des producteurs a fortement diminué.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pieuvre de la criée de Concarneau, en juin 2026 comparé aux mois de juin de 2023 à 2025, le nombre d’acheteurs est un peu plus important, le nombre de transactions est un peu moins important.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dorade royale de la criée de Concarneau, l’instabilité des prix pour le mois de juin 2026 est un peu moins importante que celle observée en juin de 2023 à 2025, ce qui signifie que le risque prix des producteurs a légèrement diminué. Parallèlement, l’instabilité des volumes est un peu plus important, ce qui signifie que le risque d’approvisionnement des acheteurs a légèrement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dorade royale de la criée de Concarneau, en juin 2026 comparé aux mois de juin de 2023 à 2025, le nombre d’acheteurs est beaucoup plus important, le nombre de transactions est beaucoup plus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3496614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Croisic.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Croisic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Croisic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Croisic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Croisic</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du Croisic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3020668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R.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CR.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Croisic</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du Croisic, l’instabilité des prix pour le mois de juin 2026 est un peu plus importante que celle observée en juin de 2023 à 2025, ce qui signifie que le risque prix des producteurs a légèrement augmenté.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du Croisic, en juin 2026 comparé aux mois de juin de 2023 à 2025, le nombre d’acheteurs est un peu moins important, le nombre de transactions est beaucoup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1974357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R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CR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Croisic</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langoustine de la criée du Croisic, l’instabilité des prix pour le mois de juin 2026 est beaucoup moins importante que celle observée en juin de 2023 à 2025, ce qui signifie que le risque prix des producteurs a fortement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langoustine de la criée du Croisic, en juin 2026 comparé aux mois de juin de 2023 à 2025, le nombre d’acheteurs est moins important, le nombre de transactions est beaucoup moins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bar de la criée du Croisic, l’instabilité des prix pour le mois de juin 2026 est beaucoup plus importante que celle observée en juin de 2023 à 2025, ce qui signifie que le risque prix des producteurs a fortement augmenté. Parallèlement, l’instabilité des volumes est un peu plus important, ce qui signifie que le risque d’approvisionnement des acheteurs a légèrement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bar de la criée du Croisic, en juin 2026 comparé aux mois de juin de 2023 à 2025, le nombre d’acheteurs est similaire, le nombre de transactions est similaire.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homard de la criée du Croisic, l’instabilité des prix pour le mois de juin 2026 est plus importante que celle observée en juin de 2023 à 2025, ce qui signifie que le risque prix des producteurs a augmenté. Parallèlement, l’instabilité des volumes est beaucoup plus important, ce qui signifie que le risque d’approvisionnement des acheteurs a fortement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homard de la criée du Croisic, en juin 2026 comparé aux mois de juin de 2023 à 2025, le nombre d’acheteurs est similaire, le nombre de transactions est un peu moins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1100783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Saint-gilles croix de vi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Saint-gilles croix de vi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Saint-gilles croix de vi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Saint-gilles croix de vi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Saint-gilles croix de vie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Saint-gilles croix de vie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74005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46610A7-7C41-4C8F-8F7D-12E9ED124551}"/>
              </a:ext>
            </a:extLst>
          </p:cNvPr>
          <p:cNvSpPr txBox="1"/>
          <p:nvPr/>
        </p:nvSpPr>
        <p:spPr>
          <a:xfrm>
            <a:off x="0" y="0"/>
            <a:ext cx="6858000" cy="400110"/>
          </a:xfrm>
          <a:prstGeom prst="rect">
            <a:avLst/>
          </a:prstGeom>
          <a:solidFill>
            <a:schemeClr val="bg2"/>
          </a:solidFill>
        </p:spPr>
        <p:txBody>
          <a:bodyPr wrap="square" rtlCol="0">
            <a:spAutoFit/>
          </a:bodyPr>
          <a:lstStyle/>
          <a:p>
            <a:pPr algn="ctr"/>
            <a:endParaRPr lang="fr-FR" sz="2000" b="1" dirty="0"/>
          </a:p>
        </p:txBody>
      </p:sp>
      <p:sp>
        <p:nvSpPr>
          <p:cNvPr id="3" name="ZoneTexte 2">
            <a:extLst>
              <a:ext uri="{FF2B5EF4-FFF2-40B4-BE49-F238E27FC236}">
                <a16:creationId xmlns:a16="http://schemas.microsoft.com/office/drawing/2014/main" id="{351E8DBA-BEE1-481B-B9A5-79A99D96995A}"/>
              </a:ext>
            </a:extLst>
          </p:cNvPr>
          <p:cNvSpPr txBox="1"/>
          <p:nvPr/>
        </p:nvSpPr>
        <p:spPr>
          <a:xfrm>
            <a:off x="1473200" y="-30778"/>
            <a:ext cx="3911600" cy="461665"/>
          </a:xfrm>
          <a:prstGeom prst="rect">
            <a:avLst/>
          </a:prstGeom>
          <a:noFill/>
        </p:spPr>
        <p:txBody>
          <a:bodyPr wrap="square" rtlCol="0">
            <a:spAutoFit/>
          </a:bodyPr>
          <a:lstStyle/>
          <a:p>
            <a:pPr algn="ctr"/>
            <a:r>
              <a:rPr lang="fr-FR" sz="2400" dirty="0"/>
              <a:t>Synthèse</a:t>
            </a:r>
          </a:p>
        </p:txBody>
      </p:sp>
      <p:pic>
        <p:nvPicPr>
          <p:cNvPr id="5" name="Image 4">
            <a:extLst>
              <a:ext uri="{FF2B5EF4-FFF2-40B4-BE49-F238E27FC236}">
                <a16:creationId xmlns:a16="http://schemas.microsoft.com/office/drawing/2014/main" id="{B70A5268-40B8-43DA-9E9D-3BD77FF1DD30}"/>
              </a:ext>
            </a:extLst>
          </p:cNvPr>
          <p:cNvPicPr>
            <a:picLocks noChangeAspect="1"/>
          </p:cNvPicPr>
          <p:nvPr/>
        </p:nvPicPr>
        <p:blipFill>
          <a:blip r:embed="rId2"/>
          <a:stretch>
            <a:fillRect/>
          </a:stretch>
        </p:blipFill>
        <p:spPr bwMode="auto">
          <a:xfrm>
            <a:off x="4802658" y="8686283"/>
            <a:ext cx="2055342" cy="1102740"/>
          </a:xfrm>
          <a:prstGeom prst="rect">
            <a:avLst/>
          </a:prstGeom>
        </p:spPr>
      </p:pic>
      <p:sp>
        <p:nvSpPr>
          <p:cNvPr id="6" name="Rectangle 5">
            <a:extLst>
              <a:ext uri="{FF2B5EF4-FFF2-40B4-BE49-F238E27FC236}">
                <a16:creationId xmlns:a16="http://schemas.microsoft.com/office/drawing/2014/main" id="{72ACFF33-A1E9-4553-BC78-69FA09B98D46}"/>
              </a:ext>
            </a:extLst>
          </p:cNvPr>
          <p:cNvSpPr/>
          <p:nvPr/>
        </p:nvSpPr>
        <p:spPr>
          <a:xfrm>
            <a:off x="278409" y="469062"/>
            <a:ext cx="6192000" cy="18158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
        <p:nvSpPr>
          <p:cNvPr id="7" name="ZoneTexte 7">
            <a:extLst>
              <a:ext uri="{FF2B5EF4-FFF2-40B4-BE49-F238E27FC236}">
                <a16:creationId xmlns:a16="http://schemas.microsoft.com/office/drawing/2014/main" id="{D527B190-523F-4C5F-BD9E-E938B55BD2A9}"/>
              </a:ext>
            </a:extLst>
          </p:cNvPr>
          <p:cNvSpPr txBox="1"/>
          <p:nvPr/>
        </p:nvSpPr>
        <p:spPr>
          <a:xfrm>
            <a:off x="333000" y="469062"/>
            <a:ext cx="6192000" cy="206210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600" dirty="0"/>
              <a:t>En plus de la moyenne, l’indice tient compte de deux éléments:</a:t>
            </a:r>
          </a:p>
          <a:p>
            <a:endParaRPr lang="fr-FR" sz="1600" dirty="0"/>
          </a:p>
          <a:p>
            <a:pPr marL="285750" indent="-285750">
              <a:buFontTx/>
              <a:buChar char="-"/>
            </a:pPr>
            <a:r>
              <a:rPr lang="fr-FR" sz="1600" dirty="0"/>
              <a:t>Effet de composition : l’indice tient compte des volumes échangés et de la modification de la composition des espèces vendues dans le temps </a:t>
            </a:r>
          </a:p>
          <a:p>
            <a:pPr marL="285750" indent="-285750">
              <a:buFontTx/>
              <a:buChar char="-"/>
            </a:pPr>
            <a:r>
              <a:rPr lang="fr-FR" sz="1600" dirty="0"/>
              <a:t>Saisonnalité : l’indice doit tenir compte de la forte saisonnalité des produits de la mer</a:t>
            </a:r>
          </a:p>
          <a:p>
            <a:r>
              <a:rPr lang="fr-FR" sz="1600" dirty="0"/>
              <a:t> </a:t>
            </a:r>
          </a:p>
        </p:txBody>
      </p:sp>
      <p:pic>
        <p:nvPicPr>
          <p:cNvPr id="8" name="Picture 7" descr="table_stylized.png"/>
          <p:cNvPicPr>
            <a:picLocks noChangeAspect="1"/>
          </p:cNvPicPr>
          <p:nvPr/>
        </p:nvPicPr>
        <p:blipFill>
          <a:blip r:embed="rId3"/>
          <a:srcRect t="25000" b="25000"/>
          <a:stretch>
            <a:fillRect/>
          </a:stretch>
        </p:blipFill>
        <p:spPr>
          <a:xfrm>
            <a:off x="0" y="3200170"/>
            <a:ext cx="4802400" cy="1461599"/>
          </a:xfrm>
          <a:prstGeom prst="rect">
            <a:avLst/>
          </a:prstGeom>
        </p:spPr>
      </p:pic>
      <p:sp>
        <p:nvSpPr>
          <p:cNvPr id="9" name="TextBox 8"/>
          <p:cNvSpPr txBox="1"/>
          <p:nvPr/>
        </p:nvSpPr>
        <p:spPr>
          <a:xfrm>
            <a:off x="334800" y="2394815"/>
            <a:ext cx="6192000" cy="522000"/>
          </a:xfrm>
          <a:prstGeom prst="rect">
            <a:avLst/>
          </a:prstGeom>
          <a:noFill/>
        </p:spPr>
        <p:txBody>
          <a:bodyPr wrap="square">
            <a:spAutoFit/>
          </a:bodyPr>
          <a:lstStyle/>
          <a:p>
            <a:pPr>
              <a:defRPr sz="1700"/>
            </a:pPr>
            <a:r>
              <a:rPr dirty="0" err="1"/>
              <a:t>Comparaison</a:t>
            </a:r>
            <a:r>
              <a:rPr dirty="0"/>
              <a:t> de </a:t>
            </a:r>
            <a:r>
              <a:rPr dirty="0" err="1"/>
              <a:t>l’indice</a:t>
            </a:r>
            <a:r>
              <a:rPr dirty="0"/>
              <a:t> de ventes </a:t>
            </a:r>
            <a:r>
              <a:rPr dirty="0" err="1"/>
              <a:t>en</a:t>
            </a:r>
            <a:r>
              <a:rPr dirty="0"/>
              <a:t> </a:t>
            </a:r>
            <a:r>
              <a:rPr dirty="0" err="1"/>
              <a:t>valeur</a:t>
            </a:r>
            <a:r>
              <a:rPr dirty="0"/>
              <a:t> à la fin du </a:t>
            </a:r>
            <a:r>
              <a:rPr dirty="0" err="1"/>
              <a:t>mois</a:t>
            </a:r>
            <a:r>
              <a:rPr dirty="0"/>
              <a:t> de </a:t>
            </a:r>
            <a:r>
              <a:rPr dirty="0" err="1"/>
              <a:t>Juin</a:t>
            </a:r>
            <a:r>
              <a:rPr dirty="0"/>
              <a:t> 2026, par rapport à </a:t>
            </a:r>
            <a:r>
              <a:rPr dirty="0" err="1"/>
              <a:t>celui</a:t>
            </a:r>
            <a:r>
              <a:rPr dirty="0"/>
              <a:t> de la </a:t>
            </a:r>
            <a:r>
              <a:rPr dirty="0" err="1"/>
              <a:t>période</a:t>
            </a:r>
            <a:r>
              <a:rPr dirty="0"/>
              <a:t> de </a:t>
            </a:r>
            <a:r>
              <a:rPr dirty="0" err="1"/>
              <a:t>référence</a:t>
            </a:r>
            <a:r>
              <a:rPr dirty="0"/>
              <a:t> (2023) </a:t>
            </a:r>
            <a:r>
              <a:rPr dirty="0" err="1"/>
              <a:t>selon</a:t>
            </a:r>
            <a:r>
              <a:rPr dirty="0"/>
              <a:t> les </a:t>
            </a:r>
            <a:r>
              <a:rPr dirty="0" err="1"/>
              <a:t>strates</a:t>
            </a:r>
            <a:endParaRPr dirty="0"/>
          </a:p>
        </p:txBody>
      </p:sp>
      <p:pic>
        <p:nvPicPr>
          <p:cNvPr id="10" name="Picture 9" descr="table_stylized.png"/>
          <p:cNvPicPr>
            <a:picLocks noChangeAspect="1"/>
          </p:cNvPicPr>
          <p:nvPr/>
        </p:nvPicPr>
        <p:blipFill>
          <a:blip r:embed="rId4"/>
          <a:stretch>
            <a:fillRect/>
          </a:stretch>
        </p:blipFill>
        <p:spPr>
          <a:xfrm>
            <a:off x="0" y="4661769"/>
            <a:ext cx="4802400" cy="5127253"/>
          </a:xfrm>
          <a:prstGeom prst="rect">
            <a:avLst/>
          </a:prstGeom>
        </p:spPr>
      </p:pic>
    </p:spTree>
    <p:extLst>
      <p:ext uri="{BB962C8B-B14F-4D97-AF65-F5344CB8AC3E}">
        <p14:creationId xmlns:p14="http://schemas.microsoft.com/office/powerpoint/2010/main" val="4200780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L.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L.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Saint-gilles croix de vie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Saint-gilles croix de vie, l’instabilité des prix pour le mois de juin 2026 est similaire que celle observée en juin de 2023 à 2025, ce qui signifie que le risque prix des producteurs est inchangé.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Saint-gilles croix de vie, en juin 2026 comparé aux mois de juin de 2023 à 2025, le nombre d’acheteurs est un peu plus important, le nombre de transactions est similaire.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2811042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L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L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Saint-gilles croix de vie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merlu de la criée de Saint-gilles croix de vie, l’instabilité des prix pour le mois de juin 2026 est un peu moins importante que celle observée en juin de 2023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merlu de la criée de Saint-gilles croix de vie, en juin 2026 comparé aux mois de juin de 2023 à 2025, le nombre d’acheteurs est un peu plus important, le nombre de transactions est plus important. De plus, la concurrence a légèrement augmenté, ce qui signifie que le pouvoir de marché des gros acheteurs a légèrement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sole de la criée de Saint-gilles croix de vie, l’instabilité des prix pour le mois de juin 2026 est un peu plus importante que celle observée en juin de 2023 à 2025, ce qui signifie que le risque prix des producteurs a légèrement augmenté. Parallèlement, l’instabilité des volumes est beaucoup plus important, ce qui signifie que le risque d’approvisionnement des acheteurs a fortement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sole de la criée de Saint-gilles croix de vie, en juin 2026 comparé aux mois de juin de 2023 à 2025, le nombre d’acheteurs est un peu plus important, le nombre de transactions est moins important.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bar de la criée de Saint-gilles croix de vie, l’instabilité des prix pour le mois de juin 2026 est beaucoup plus importante que celle observée en juin de 2023 à 2025, ce qui signifie que le risque prix des producteurs a fortement augmenté.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bar de la criée de Saint-gilles croix de vie, en juin 2026 comparé aux mois de juin de 2023 à 2025, le nombre d’acheteurs est un peu plus important, le nombre de transactions est beaucoup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3926922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Guilvinec.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Guilvinec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Guilvinec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Guilvinec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Guilvinec</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du Guilvinec est inférieur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564188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V.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V.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Guilvinec</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du Guilvinec, l’instabilité des prix pour le mois de juin 2026 est similaire que celle observée en juin de 2023 à 2025, ce qui signifie que le risque prix des producteurs est inchangé.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du Guilvinec, en juin 2026 comparé aux mois de juin de 2023 à 2025, le nombre d’acheteurs est un peu plus important, le nombre de transactions est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1597568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V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V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Guilvinec</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baudroie de la criée du Guilvinec, l’instabilité des prix pour le mois de juin 2026 est un peu moins importante que celle observée en juin de 2023 à 2025, ce qui signifie que le risque prix des producteurs a légèrement diminué. Parallèlement, l’instabilité des volumes est beaucoup plus important, ce qui signifie que le risque d’approvisionnement des acheteurs a fortement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baudroie de la criée du Guilvinec, en juin 2026 comparé aux mois de juin de 2023 à 2025, le nombre d’acheteurs est un peu plus important, le nombre de transactions est beaucoup moins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langoustine de la criée du Guilvinec, l’instabilité des prix pour le mois de juin 2026 est moins importante que celle observée en juin de 2023 à 2025, ce qui signifie que le risque prix des producteurs a diminué.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langoustine de la criée du Guilvinec, en juin 2026 comparé aux mois de juin de 2023 à 2025, le nombre d’acheteurs est un peu plus important, le nombre de transactions est un peu moins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merlu de la criée du Guilvinec, l’instabilité des prix pour le mois de juin 2026 est plus importante que celle observée en juin de 2023 à 2025, ce qui signifie que le risque prix des producteurs a augmenté.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merlu de la criée du Guilvinec, en juin 2026 comparé aux mois de juin de 2023 à 2025, le nombre d’acheteurs est un peu plus important, le nombre de transactions est moins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2776217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Oléro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Oléro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Oléro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Oléro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Oléron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d'Oleron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3114734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I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I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Oléron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d'Oleron, l’instabilité des prix pour le mois de juin 2026 est similaire que celle observée en juin de 2023 à 2025, ce qui signifie que le risque prix des producteurs est inchangé.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d'Oleron, en juin 2026 comparé aux mois de juin de 2023 à 2025, le nombre d’acheteurs est similaire, le nombre de transactions est similaire. De plus, la concurrence est inchangé, ce qui signifie que le pouvoir de marché des gros acheteurs est inchangée.</a:t>
            </a:r>
          </a:p>
        </p:txBody>
      </p:sp>
    </p:spTree>
    <p:extLst>
      <p:ext uri="{BB962C8B-B14F-4D97-AF65-F5344CB8AC3E}">
        <p14:creationId xmlns:p14="http://schemas.microsoft.com/office/powerpoint/2010/main" val="3565089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I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I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Oléron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maigre commun de la criée d'Oleron, l’instabilité des prix pour le mois de juin 2026 est beaucoup plus importante que celle observée en juin de 2023 à 2025, ce qui signifie que le risque prix des producteurs a fortement augmenté.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maigre commun de la criée d'Oleron, en juin 2026 comparé aux mois de juin de 2023 à 2025, le nombre d’acheteurs est un peu plus important, le nombre de transactions est beaucoup plus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sole de la criée d'Oleron, l’instabilité des prix pour le mois de juin 2026 est similaire que celle observée en juin de 2023 à 2025, ce qui signifie que le risque prix des producteurs est inchangé. Parallèlement, l’instabilité des volumes est un peu plus important, ce qui signifie que le risque d’approvisionnement des acheteurs a légèrement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sole de la criée d'Oleron, en juin 2026 comparé aux mois de juin de 2023 à 2025, le nombre d’acheteurs est similaire, le nombre de transactions est beaucoup moins important.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baudroie de la criée d'Oleron, l’instabilité des prix pour le mois de juin 2026 est beaucoup moins importante que celle observée en juin de 2023 à 2025, ce qui signifie que le risque prix des producteurs a fortement diminué. Parallèlement, l’instabilité des volumes est similaire, ce qui signifie que le risque d’approvisionnement des acheteurs est inchangé.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baudroie de la criée d'Oleron, en juin 2026 comparé aux mois de juin de 2023 à 2025, le nombre d’acheteurs est similaire, le nombre de transactions est similaire. De plus, la concurrence a augmenté, ce qui signifie que le pouvoir de marché des gros acheteurs a diminué.</a:t>
            </a:r>
          </a:p>
        </p:txBody>
      </p:sp>
    </p:spTree>
    <p:extLst>
      <p:ext uri="{BB962C8B-B14F-4D97-AF65-F5344CB8AC3E}">
        <p14:creationId xmlns:p14="http://schemas.microsoft.com/office/powerpoint/2010/main" val="4161903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Loctudy.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Loctudy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Loctudy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Loctudy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Loctudy</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Loctudy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459571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C.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LC.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Loctudy</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Loctudy, l’instabilité des prix pour le mois de juin 2026 est un peu moins importante que celle observée en juin de 2023 à 2025, ce qui signifie que le risque prix des producteurs a légèrement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Loctudy, en juin 2026 comparé aux mois de juin de 2023 à 2025, le nombre d’acheteurs est plus important, le nombre de transactions est un peu moins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44312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41659"/>
          </a:xfrm>
          <a:prstGeom prst="rect">
            <a:avLst/>
          </a:prstGeom>
          <a:solidFill>
            <a:schemeClr val="tx2">
              <a:lumMod val="20000"/>
              <a:lumOff val="80000"/>
            </a:schemeClr>
          </a:solidFill>
        </p:spPr>
        <p:txBody>
          <a:bodyPr wrap="square" rtlCol="0">
            <a:spAutoFit/>
          </a:bodyPr>
          <a:lstStyle/>
          <a:p>
            <a:pPr algn="ctr"/>
            <a:r>
              <a:rPr lang="fr-FR" sz="2270" dirty="0"/>
              <a:t>Interprétation des indicateurs de marché</a:t>
            </a:r>
          </a:p>
        </p:txBody>
      </p:sp>
      <p:sp>
        <p:nvSpPr>
          <p:cNvPr id="2" name="ZoneTexte 1">
            <a:extLst>
              <a:ext uri="{FF2B5EF4-FFF2-40B4-BE49-F238E27FC236}">
                <a16:creationId xmlns:a16="http://schemas.microsoft.com/office/drawing/2014/main" id="{109CD248-805E-4313-A5BC-A2FF5B1822DE}"/>
              </a:ext>
            </a:extLst>
          </p:cNvPr>
          <p:cNvSpPr txBox="1"/>
          <p:nvPr/>
        </p:nvSpPr>
        <p:spPr>
          <a:xfrm>
            <a:off x="395785" y="955343"/>
            <a:ext cx="2838734" cy="369332"/>
          </a:xfrm>
          <a:prstGeom prst="rect">
            <a:avLst/>
          </a:prstGeom>
          <a:noFill/>
        </p:spPr>
        <p:txBody>
          <a:bodyPr wrap="square" rtlCol="0">
            <a:spAutoFit/>
          </a:bodyPr>
          <a:lstStyle/>
          <a:p>
            <a:r>
              <a:rPr lang="fr-FR" u="sng" dirty="0"/>
              <a:t>Instabilité prix : </a:t>
            </a:r>
          </a:p>
        </p:txBody>
      </p:sp>
      <p:sp>
        <p:nvSpPr>
          <p:cNvPr id="5" name="ZoneTexte 4">
            <a:extLst>
              <a:ext uri="{FF2B5EF4-FFF2-40B4-BE49-F238E27FC236}">
                <a16:creationId xmlns:a16="http://schemas.microsoft.com/office/drawing/2014/main" id="{3AFAF57F-9CD3-4F0C-8E0D-272F0116AA31}"/>
              </a:ext>
            </a:extLst>
          </p:cNvPr>
          <p:cNvSpPr txBox="1"/>
          <p:nvPr/>
        </p:nvSpPr>
        <p:spPr>
          <a:xfrm>
            <a:off x="143302" y="1396331"/>
            <a:ext cx="6571398" cy="2817759"/>
          </a:xfrm>
          <a:prstGeom prst="rect">
            <a:avLst/>
          </a:prstGeom>
          <a:noFill/>
        </p:spPr>
        <p:txBody>
          <a:bodyPr wrap="square" rtlCol="0">
            <a:spAutoFit/>
          </a:bodyPr>
          <a:lstStyle/>
          <a:p>
            <a:pPr algn="just">
              <a:lnSpc>
                <a:spcPct val="107000"/>
              </a:lnSpc>
              <a:spcAft>
                <a:spcPts val="800"/>
              </a:spcAft>
            </a:pPr>
            <a:r>
              <a:rPr lang="fr-FR" sz="1600" b="1" dirty="0">
                <a:effectLst/>
                <a:latin typeface="Calibri" panose="020F0502020204030204" pitchFamily="34" charset="0"/>
                <a:ea typeface="Times New Roman" panose="02020603050405020304" pitchFamily="18" charset="0"/>
                <a:cs typeface="Times New Roman" panose="02020603050405020304" pitchFamily="18" charset="0"/>
              </a:rPr>
              <a:t>Instabilité des prix pour les producteurs =&gt; incertitude supplémentaire</a:t>
            </a:r>
          </a:p>
          <a:p>
            <a:pPr algn="just">
              <a:lnSpc>
                <a:spcPct val="107000"/>
              </a:lnSpc>
              <a:spcAft>
                <a:spcPts val="800"/>
              </a:spcAft>
            </a:pP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fr-FR" sz="1600" dirty="0">
                <a:effectLst/>
                <a:latin typeface="Calibri" panose="020F0502020204030204" pitchFamily="34" charset="0"/>
                <a:ea typeface="Times New Roman" panose="02020603050405020304" pitchFamily="18" charset="0"/>
                <a:cs typeface="Times New Roman" panose="02020603050405020304" pitchFamily="18" charset="0"/>
              </a:rPr>
              <a:t>Sur un marché ouvert le lundi et le mardi, le prix moyen est le lundi de 5 € et le mardi de 15 €. La semaine suivante, le prix moyen est de 10 € le lundi et le mardi. La moyenne par semaine est la même (10 €) mais la volatilité est plus importante la première semaine. Dans l’ensemble, cette instabilité peut engendrer une incertitude pour le producteur sur son chiffre d’affaires (qui sera plus faible s’il vend principalement le lundi de la première semaine).</a:t>
            </a:r>
            <a:r>
              <a:rPr lang="fr-FR" sz="1600" strike="sngStrike" dirty="0">
                <a:effectLst/>
                <a:latin typeface="Calibri" panose="020F0502020204030204" pitchFamily="34" charset="0"/>
                <a:ea typeface="Times New Roman" panose="02020603050405020304" pitchFamily="18" charset="0"/>
                <a:cs typeface="Times New Roman" panose="02020603050405020304" pitchFamily="18" charset="0"/>
              </a:rPr>
              <a:t> </a:t>
            </a:r>
            <a:endParaRPr lang="fr-FR"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dirty="0"/>
          </a:p>
        </p:txBody>
      </p:sp>
      <p:sp>
        <p:nvSpPr>
          <p:cNvPr id="7" name="ZoneTexte 6">
            <a:extLst>
              <a:ext uri="{FF2B5EF4-FFF2-40B4-BE49-F238E27FC236}">
                <a16:creationId xmlns:a16="http://schemas.microsoft.com/office/drawing/2014/main" id="{8C48888F-AB07-4495-A5B4-DADF8634AEE6}"/>
              </a:ext>
            </a:extLst>
          </p:cNvPr>
          <p:cNvSpPr txBox="1"/>
          <p:nvPr/>
        </p:nvSpPr>
        <p:spPr>
          <a:xfrm>
            <a:off x="269543" y="4192433"/>
            <a:ext cx="2838734" cy="369332"/>
          </a:xfrm>
          <a:prstGeom prst="rect">
            <a:avLst/>
          </a:prstGeom>
          <a:noFill/>
        </p:spPr>
        <p:txBody>
          <a:bodyPr wrap="square" rtlCol="0">
            <a:spAutoFit/>
          </a:bodyPr>
          <a:lstStyle/>
          <a:p>
            <a:r>
              <a:rPr lang="fr-FR" u="sng" dirty="0"/>
              <a:t>Instabilité volume : </a:t>
            </a:r>
          </a:p>
        </p:txBody>
      </p:sp>
      <p:sp>
        <p:nvSpPr>
          <p:cNvPr id="8" name="ZoneTexte 7">
            <a:extLst>
              <a:ext uri="{FF2B5EF4-FFF2-40B4-BE49-F238E27FC236}">
                <a16:creationId xmlns:a16="http://schemas.microsoft.com/office/drawing/2014/main" id="{1B3DD3C2-6BDF-45BE-ACFD-B586B2A3826D}"/>
              </a:ext>
            </a:extLst>
          </p:cNvPr>
          <p:cNvSpPr txBox="1"/>
          <p:nvPr/>
        </p:nvSpPr>
        <p:spPr>
          <a:xfrm>
            <a:off x="143301" y="4589470"/>
            <a:ext cx="6571398" cy="3048335"/>
          </a:xfrm>
          <a:prstGeom prst="rect">
            <a:avLst/>
          </a:prstGeom>
          <a:noFill/>
        </p:spPr>
        <p:txBody>
          <a:bodyPr wrap="square" rtlCol="0">
            <a:spAutoFit/>
          </a:bodyPr>
          <a:lstStyle/>
          <a:p>
            <a:pPr algn="just">
              <a:lnSpc>
                <a:spcPct val="107000"/>
              </a:lnSpc>
              <a:spcAft>
                <a:spcPts val="800"/>
              </a:spcAft>
            </a:pPr>
            <a:r>
              <a:rPr lang="fr-FR" sz="1600" b="1" dirty="0">
                <a:effectLst/>
                <a:latin typeface="Calibri" panose="020F0502020204030204" pitchFamily="34" charset="0"/>
                <a:ea typeface="Times New Roman" panose="02020603050405020304" pitchFamily="18" charset="0"/>
                <a:cs typeface="Times New Roman" panose="02020603050405020304" pitchFamily="18" charset="0"/>
              </a:rPr>
              <a:t>Instabilité des volumes pour les acheteurs =&gt; incertitude supplémentaire</a:t>
            </a:r>
          </a:p>
          <a:p>
            <a:pPr algn="just">
              <a:lnSpc>
                <a:spcPct val="107000"/>
              </a:lnSpc>
              <a:spcAft>
                <a:spcPts val="800"/>
              </a:spcAft>
            </a:pPr>
            <a:endParaRPr lang="fr-FR"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fr-FR" sz="1600" dirty="0">
                <a:effectLst/>
                <a:latin typeface="Calibri" panose="020F0502020204030204" pitchFamily="34" charset="0"/>
                <a:ea typeface="Times New Roman" panose="02020603050405020304" pitchFamily="18" charset="0"/>
                <a:cs typeface="Times New Roman" panose="02020603050405020304" pitchFamily="18" charset="0"/>
              </a:rPr>
              <a:t>Sur un marché ouvert le lundi et le mardi, la quantité moyenne est le lundi de 5 kg et le mardi de 10 kg. La semaine suivante, la quantité moyenne est de 10 kg le lundi et le mardi. La moyenne par semaine est la même (10 kg) mais la volatilité est plus importante la première semaine. Dans l’ensemble, cette instabilité peut engendrer une incertitude pour l’acheteur sur son volume (qui sera plus faible s’il achète principalement le lundi de la première semaine).</a:t>
            </a:r>
            <a:r>
              <a:rPr lang="fr-FR" sz="1600" strike="sngStrike" dirty="0">
                <a:effectLst/>
                <a:latin typeface="Calibri" panose="020F0502020204030204" pitchFamily="34" charset="0"/>
                <a:ea typeface="Times New Roman" panose="02020603050405020304" pitchFamily="18" charset="0"/>
                <a:cs typeface="Times New Roman" panose="02020603050405020304" pitchFamily="18" charset="0"/>
              </a:rPr>
              <a:t> </a:t>
            </a:r>
            <a:endParaRPr lang="fr-FR"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dirty="0"/>
          </a:p>
        </p:txBody>
      </p:sp>
      <p:sp>
        <p:nvSpPr>
          <p:cNvPr id="9" name="ZoneTexte 8">
            <a:extLst>
              <a:ext uri="{FF2B5EF4-FFF2-40B4-BE49-F238E27FC236}">
                <a16:creationId xmlns:a16="http://schemas.microsoft.com/office/drawing/2014/main" id="{123110B6-6F5C-4180-8B99-EDE3F31F1E4D}"/>
              </a:ext>
            </a:extLst>
          </p:cNvPr>
          <p:cNvSpPr txBox="1"/>
          <p:nvPr/>
        </p:nvSpPr>
        <p:spPr>
          <a:xfrm>
            <a:off x="395785" y="7704405"/>
            <a:ext cx="2838734" cy="369332"/>
          </a:xfrm>
          <a:prstGeom prst="rect">
            <a:avLst/>
          </a:prstGeom>
          <a:noFill/>
        </p:spPr>
        <p:txBody>
          <a:bodyPr wrap="square" rtlCol="0">
            <a:spAutoFit/>
          </a:bodyPr>
          <a:lstStyle/>
          <a:p>
            <a:r>
              <a:rPr lang="fr-FR" u="sng" dirty="0"/>
              <a:t>Degré de concurrence: </a:t>
            </a:r>
          </a:p>
        </p:txBody>
      </p:sp>
      <p:sp>
        <p:nvSpPr>
          <p:cNvPr id="10" name="ZoneTexte 9">
            <a:extLst>
              <a:ext uri="{FF2B5EF4-FFF2-40B4-BE49-F238E27FC236}">
                <a16:creationId xmlns:a16="http://schemas.microsoft.com/office/drawing/2014/main" id="{9CE7882E-5A63-4F3B-8E29-5CDE0C5DDEE2}"/>
              </a:ext>
            </a:extLst>
          </p:cNvPr>
          <p:cNvSpPr txBox="1"/>
          <p:nvPr/>
        </p:nvSpPr>
        <p:spPr>
          <a:xfrm>
            <a:off x="143301" y="8147451"/>
            <a:ext cx="6571398" cy="1107996"/>
          </a:xfrm>
          <a:prstGeom prst="rect">
            <a:avLst/>
          </a:prstGeom>
          <a:noFill/>
        </p:spPr>
        <p:txBody>
          <a:bodyPr wrap="square" rtlCol="0">
            <a:spAutoFit/>
          </a:bodyPr>
          <a:lstStyle/>
          <a:p>
            <a:r>
              <a:rPr lang="fr-FR" sz="1600" dirty="0">
                <a:effectLst/>
                <a:latin typeface="Calibri" panose="020F0502020204030204" pitchFamily="34" charset="0"/>
                <a:ea typeface="Times New Roman" panose="02020603050405020304" pitchFamily="18" charset="0"/>
                <a:cs typeface="Times New Roman" panose="02020603050405020304" pitchFamily="18" charset="0"/>
              </a:rPr>
              <a:t>Le degré de concurrence permet de savoir si un marché est concentré sur un petit nombre d’acheteurs qui disposent de parts de marché élevées. Plus cet indicateur s’élève, plus le marché est concurrentiel. </a:t>
            </a:r>
          </a:p>
          <a:p>
            <a:endParaRPr lang="fr-FR" dirty="0"/>
          </a:p>
        </p:txBody>
      </p:sp>
    </p:spTree>
    <p:extLst>
      <p:ext uri="{BB962C8B-B14F-4D97-AF65-F5344CB8AC3E}">
        <p14:creationId xmlns:p14="http://schemas.microsoft.com/office/powerpoint/2010/main" val="166695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C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LC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Loctudy</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sole de la criée de Loctudy, l’instabilité des prix pour le mois de juin 2026 est un peu plus importante que celle observée en juin de 2023 à 2025, ce qui signifie que le risque prix des producteurs a légèrement augmenté.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sole de la criée de Loctudy, en juin 2026 comparé aux mois de juin de 2023 à 2025, le nombre d’acheteurs est similaire, le nombre de transactions est beaucoup moins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merlu de la criée de Loctudy, l’instabilité des prix pour le mois de juin 2026 est un peu plus importante que celle observée en juin de 2023 à 2025, ce qui signifie que le risque prix des producteurs a légèrement augmenté. Parallèlement, l’instabilité des volumes est beaucoup plus important, ce qui signifie que le risque d’approvisionnement des acheteurs a fortement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merlu de la criée de Loctudy, en juin 2026 comparé aux mois de juin de 2023 à 2025, le nombre d’acheteurs est plus important, le nombre de transactions est beaucoup plus important.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pieuvre de la criée de Loctudy, l’instabilité des prix pour le mois de juin 2026 est beaucoup moins importante que celle observée en juin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pieuvre de la criée de Loctudy, en juin 2026 comparé aux mois de juin de 2023 à 2025, le nombre d’acheteurs est plus important, le nombre de transactions est beaucoup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2357671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Lorient.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Lorient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Lorient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Lorient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Lorient</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Lorient est proche de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681881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L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Lorient</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Lorient, l’instabilité des prix pour le mois de juin 2026 est similaire que celle observée en juin de 2023 à 2025, ce qui signifie que le risque prix des producteurs est inchangé. Parallèlement, l’instabilité des volumes est plus important, ce qui signifie que le risque d’approvisionnement des acheteurs a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Lorient, en juin 2026 comparé aux mois de juin de 2023 à 2025, le nombre d’acheteurs est similaire, le nombre de transactions est un peu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4242203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L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Lorient</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langoustine de la criée de Lorient, l’instabilité des prix pour le mois de juin 2026 est similaire que celle observée en juin de 2023 à 2025, ce qui signifie que le risque prix des producteurs est inchangé.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langoustine de la criée de Lorient, en juin 2026 comparé aux mois de juin de 2023 à 2025, le nombre d’acheteurs est similaire, le nombre de transactions est similaire.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lingue bleue de la criée de Lorient, l’instabilité des prix pour le mois de juin 2026 est beaucoup moins importante que celle observée en juin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lingue bleue de la criée de Lorient, en juin 2026 comparé aux mois de juin de 2023 à 2025, le nombre d’acheteurs est un peu plus important, le nombre de transactions est beaucoup plus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lingue franche de la criée de Lorient, l’instabilité des prix pour le mois de juin 2026 est beaucoup plus importante que celle observée en juin de 2023 à 2025, ce qui signifie que le risque prix des producteurs a fortement augmenté. Parallèlement, l’instabilité des volumes est un peu plus important, ce qui signifie que le risque d’approvisionnement des acheteurs a légèrement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lingue franche de la criée de Lorient, en juin 2026 comparé aux mois de juin de 2023 à 2025, le nombre d’acheteurs est moins important, le nombre de transactions est beaucoup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2776627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FC9159B5-036F-44DF-8F14-4E0D2FC17E65}"/>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La rochel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La rochel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La rochel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La rochel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La rochelle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La rochelle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7587907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7EEA9DC-2EAE-4AD4-873D-C103CDCB549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B9A7824-D25B-4E5C-A0DB-7FC1DD1ABF9E}"/>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343346F7-15CA-41FC-8457-C5145154F0C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R.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LR.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La rochelle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La rochelle, l’instabilité des prix pour le mois de juin 2026 est un peu plus importante que celle observée en juin de 2023 à 2025, ce qui signifie que le risque prix des producteurs a légèrement augmenté. Parallèlement, l’instabilité des volumes est beaucoup plus important, ce qui signifie que le risque d’approvisionnement des acheteurs a fortement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La rochelle, en juin 2026 comparé aux mois de juin de 2023 à 2025, le nombre d’acheteurs est un peu plus important, le nombre de transactions est un peu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2483354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7EEA9DC-2EAE-4AD4-873D-C103CDCB549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06025E08-3DAB-40CA-8472-B278128E52C7}"/>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FE807D5-250F-4BC7-BC07-6B86B7F59D3E}"/>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R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LR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La rochelle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merlu de la criée de La rochelle, l’instabilité des prix pour le mois de juin 2026 est un peu plus importante que celle observée en juin de 2023 à 2025, ce qui signifie que le risque prix des producteurs a légèrement augmenté. Parallèlement, l’instabilité des volumes est beaucoup plus important, ce qui signifie que le risque d’approvisionnement des acheteurs a fortement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merlu de la criée de La rochelle, en juin 2026 comparé aux mois de juin de 2023 à 2025, le nombre d’acheteurs est un peu plus important, le nombre de transactions est moins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maigre commun de la criée de La rochelle, l’instabilité des prix pour le mois de juin 2026 est plus importante que celle observée en juin de 2023 à 2025, ce qui signifie que le risque prix des producteurs a augmenté. Parallèlement, l’instabilité des volumes est un peu plus important, ce qui signifie que le risque d’approvisionnement des acheteurs a légèrement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maigre commun de la criée de La rochelle, en juin 2026 comparé aux mois de juin de 2023 à 2025, le nombre d’acheteurs est un peu plus important, le nombre de transactions est beaucoup plus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seiche de la criée de La rochelle, l’instabilité des prix pour le mois de juin 2026 est beaucoup moins importante que celle observée en juin de 2023 à 2025, ce qui signifie que le risque prix des producteurs a fortement diminué. Parallèlement, l’instabilité des volumes est beaucoup plus important, ce qui signifie que le risque d’approvisionnement des acheteurs a fortement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seiche de la criée de La rochelle, en juin 2026 comparé aux mois de juin de 2023 à 2025, le nombre d’acheteurs est similaire, le nombre de transactions est beaucoup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4184192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Les sables d'Olonn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Les sables d'Olonn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Les sables d'Olonn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Les sables d'Olonn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Les sables d'Olonne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des sables d olonne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3224815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S.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LS.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Les sables d'Olonne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des sables d olonne, l’instabilité des prix pour le mois de juin 2026 est un peu plus importante que celle observée en juin de 2023 à 2025, ce qui signifie que le risque prix des producteurs a légèrement augmenté.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des sables d olonne, en juin 2026 comparé aux mois de juin de 2023 à 2025, le nombre d’acheteurs est similaire, le nombre de transactions est similaire.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37901916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S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LS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Les sables d'Olonne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merlu de la criée des sables d olonne, l’instabilité des prix pour le mois de juin 2026 est plus importante que celle observée en juin de 2023 à 2025, ce qui signifie que le risque prix des producteurs a augmenté.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merlu de la criée des sables d olonne, en juin 2026 comparé aux mois de juin de 2023 à 2025, le nombre d’acheteurs est similaire, le nombre de transactions est plus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sole de la criée des sables d olonne, l’instabilité des prix pour le mois de juin 2026 est un peu plus importante que celle observée en juin de 2023 à 2025, ce qui signifie que le risque prix des producteurs a légèrement augmenté.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sole de la criée des sables d olonne, en juin 2026 comparé aux mois de juin de 2023 à 2025, le nombre d’acheteurs est un peu moins important, le nombre de transactions est un peu moins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seiche de la criée des sables d olonne, l’instabilité des prix pour le mois de juin 2026 est beaucoup moins importante que celle observée en juin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seiche de la criée des sables d olonne, en juin 2026 comparé aux mois de juin de 2023 à 2025, le nombre d’acheteurs est un peu plus important, le nombre de transactions est beaucoup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3085414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Golfe de Gascogn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Golfe de Gascogn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Golfe de Gascogn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Golfe de Gascogn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Golfe de Gascogne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l’ensemble des criées du Golfe de Gascogne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proche de celui de la moyenne nationale.</a:t>
            </a:r>
          </a:p>
        </p:txBody>
      </p:sp>
    </p:spTree>
    <p:extLst>
      <p:ext uri="{BB962C8B-B14F-4D97-AF65-F5344CB8AC3E}">
        <p14:creationId xmlns:p14="http://schemas.microsoft.com/office/powerpoint/2010/main" val="1740093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A8953C20-112F-4070-B154-E5F22191C8CA}"/>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E48E7E96-5CE3-4465-AE35-E69EFD0972B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Noirmoutier.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Noirmoutier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Noirmoutier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Noirmoutier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Noirmoutier</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Noirmoutier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ceux de la période de référence et de la moyenne nationale.</a:t>
            </a:r>
          </a:p>
        </p:txBody>
      </p:sp>
    </p:spTree>
    <p:extLst>
      <p:ext uri="{BB962C8B-B14F-4D97-AF65-F5344CB8AC3E}">
        <p14:creationId xmlns:p14="http://schemas.microsoft.com/office/powerpoint/2010/main" val="39398082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28A6EF7-A32F-412A-AA0F-5963EABDAC14}"/>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E3D26DE6-AFAB-4B9B-8F7C-1DAA3A78D0A2}"/>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CCE91216-FDDD-4721-885A-55C1260FE1BF}"/>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N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N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Noirmoutier</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Noirmoutier, l’instabilité des prix pour le mois de juin 2026 est un peu moins importante que celle observée en juin de 2023 à 2025, ce qui signifie que le risque prix des producteurs a légèrement diminué. Parallèlement, l’instabilité des volumes est beaucoup plus important, ce qui signifie que le risque d’approvisionnement des acheteurs a fortement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Noirmoutier, en juin 2026 comparé aux mois de juin de 2023 à 2025, le nombre d’acheteurs est similaire, le nombre de transactions est similaire. De plus, la concurrence est inchangé, ce qui signifie que le pouvoir de marché des gros acheteurs est inchangée.</a:t>
            </a:r>
          </a:p>
        </p:txBody>
      </p:sp>
    </p:spTree>
    <p:extLst>
      <p:ext uri="{BB962C8B-B14F-4D97-AF65-F5344CB8AC3E}">
        <p14:creationId xmlns:p14="http://schemas.microsoft.com/office/powerpoint/2010/main" val="18532869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28A6EF7-A32F-412A-AA0F-5963EABDAC14}"/>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D751498F-43FE-4C29-A5CC-F51EA7358E31}"/>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D94D7BFD-1B8B-477E-9612-3385967ADFC8}"/>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N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N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Noirmoutier</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bar de la criée de Noirmoutier, l’instabilité des prix pour le mois de juin 2026 est plus importante que celle observée en juin de 2023 à 2025, ce qui signifie que le risque prix des producteurs a augmenté.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bar de la criée de Noirmoutier, en juin 2026 comparé aux mois de juin de 2023 à 2025, le nombre d’acheteurs est similaire, le nombre de transactions est plus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sole de la criée de Noirmoutier, l’instabilité des prix pour le mois de juin 2026 est un peu moins importante que celle observée en juin de 2023 à 2025, ce qui signifie que le risque prix des producteurs a légèrement diminué. Parallèlement, l’instabilité des volumes est similaire, ce qui signifie que le risque d’approvisionnement des acheteurs est inchangé.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sole de la criée de Noirmoutier, en juin 2026 comparé aux mois de juin de 2023 à 2025, le nombre d’acheteurs est similaire, le nombre de transactions est un peu moins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maigre commun de la criée de Noirmoutier, l’instabilité des prix pour le mois de juin 2026 est beaucoup plus importante que celle observée en juin de 2023 à 2025, ce qui signifie que le risque prix des producteurs a fortement augmenté.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maigre commun de la criée de Noirmoutier, en juin 2026 comparé aux mois de juin de 2023 à 2025, le nombre d’acheteurs est beaucoup plus important, le nombre de transactions est beaucoup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3511122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FBA57063-CA25-467E-A8CE-234DF099922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BB9E75FF-75A5-4481-8ED0-4882FAAA56D5}"/>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Quibero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Quibero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Quibero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Quibero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Quiberon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Quiberon est proche de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40970744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4409010-3853-4649-84CC-8F500BEE130C}"/>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4D3BCDF-BB7A-4E05-B103-2328827B68A2}"/>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QB.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QB.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Quiberon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Quiberon, l’instabilité des prix pour le mois de juin 2026 est un peu moins importante que celle observée en juin de 2023 à 2025, ce qui signifie que le risque prix des producteurs a légèrement diminué.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Quiberon, en juin 2026 comparé aux mois de juin de 2023 à 2025, le nombre d’acheteurs est un peu moins important, le nombre de transactions est beaucoup moins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4415598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91A6789-1C0D-44E1-9859-B354AC8E2E04}"/>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C28A219-B6E4-4F61-A92B-ABC5898145B5}"/>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QB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QB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Quiberon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bar de la criée de Quiberon, l’instabilité des prix pour le mois de juin 2026 est similaire que celle observée en juin de 2023 à 2025, ce qui signifie que le risque prix des producteurs est inchangé.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bar de la criée de Quiberon, en juin 2026 comparé aux mois de juin de 2023 à 2025, le nombre d’acheteurs est moins important, le nombre de transactions est un peu plus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pieuvre de la criée de Quiberon, l’instabilité des prix pour le mois de juin 2026 est beaucoup moins importante que celle observée en juin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pieuvre de la criée de Quiberon, en juin 2026 comparé aux mois de juin de 2023 à 2025, le nombre d’acheteurs est un peu plus important, le nombre de transactions est un peu plus important.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langouste rouge de la criée de Quiberon, l’instabilité des prix pour le mois de juin 2026 est similaire que celle observée en juin de 2023 à 2025, ce qui signifie que le risque prix des producteurs est inchangé.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langouste rouge de la criée de Quiberon, en juin 2026 comparé aux mois de juin de 2023 à 2025, le nombre d’acheteurs est moins important, le nombre de transactions est beaucoup plus important. De plus, la concurrence est inchangé, ce qui signifie que le pouvoir de marché des gros acheteurs est inchangée.</a:t>
            </a:r>
          </a:p>
        </p:txBody>
      </p:sp>
    </p:spTree>
    <p:extLst>
      <p:ext uri="{BB962C8B-B14F-4D97-AF65-F5344CB8AC3E}">
        <p14:creationId xmlns:p14="http://schemas.microsoft.com/office/powerpoint/2010/main" val="40676513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360E9C76-A4DF-412C-B8D3-534D02B4AFC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39233A5B-56C5-4602-95C8-039CF98740F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Roya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Roya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Roya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Roya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Royan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Royan est inférieur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proche de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523634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DD7FDF8-FC14-4A97-87C9-394D30867700}"/>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A4786720-8EFA-47B3-8F96-6629EA2FBBB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48109D40-0BC6-4A5C-A5B8-05E33E26E888}"/>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RY.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RY.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Royan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Royan, l’instabilité des prix pour le mois de juin 2026 est beaucoup plus importante que celle observée en juin de 2023 à 2025, ce qui signifie que le risque prix des producteurs a fortement augmenté.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Royan, en juin 2026 comparé aux mois de juin de 2023 à 2025, le nombre d’acheteurs est un peu moins important, le nombre de transactions est beaucoup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17906721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BC90B2EC-C592-42D0-A592-295F83809E85}"/>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72855439-77C7-4C14-AD00-3132B157EC80}"/>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RY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RY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Royan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maigre commun de la criée de Royan, l’instabilité des prix pour le mois de juin 2026 est beaucoup plus importante que celle observée en juin de 2023 à 2025, ce qui signifie que le risque prix des producteurs a fortement augmenté.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maigre commun de la criée de Royan, en juin 2026 comparé aux mois de juin de 2023 à 2025, le nombre d’acheteurs est similaire, le nombre de transactions est beaucoup plus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sole de la criée de Royan, l’instabilité des prix pour le mois de juin 2026 est un peu plus importante que celle observée en juin de 2023 à 2025, ce qui signifie que le risque prix des producteurs a légèrement augmenté.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sole de la criée de Royan, en juin 2026 comparé aux mois de juin de 2023 à 2025, le nombre d’acheteurs est un peu plus important, le nombre de transactions est un peu plus important. De plus, la concurrence a légèrement augmenté, ce qui signifie que le pouvoir de marché des gros acheteurs a légèrement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baudroie de la criée de Royan, l’instabilité des prix pour le mois de juin 2026 est beaucoup plus importante que celle observée en juin de 2023 à 2025, ce qui signifie que le risque prix des producteurs a fortement augmenté. Parallèlement, l’instabilité des volumes est similaire, ce qui signifie que le risque d’approvisionnement des acheteurs est inchangé.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baudroie de la criée de Royan, en juin 2026 comparé aux mois de juin de 2023 à 2025, le nombre d’acheteurs est plus important, le nombre de transactions est similaire. De plus, la concurrence a fortement augmenté, ce qui signifie que le pouvoir de marché des gros acheteurs a fortement diminué.</a:t>
            </a:r>
          </a:p>
        </p:txBody>
      </p:sp>
    </p:spTree>
    <p:extLst>
      <p:ext uri="{BB962C8B-B14F-4D97-AF65-F5344CB8AC3E}">
        <p14:creationId xmlns:p14="http://schemas.microsoft.com/office/powerpoint/2010/main" val="33120762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F7C59D59-F4AE-4053-A471-05E82338229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2D92AD62-FB44-4C19-A088-2F6034A0976E}"/>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Saint-gueno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Saint-gueno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Saint-gueno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Saint-gueno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Saint-guenole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Saint-guenole est inférieur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435883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G.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G.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Golfe de Gascogne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l’ensemble des criées du Golfe de Gascogne, l’instabilité des prix pour le mois de juin 2026 est similaire que celle observée en juin de 2023 à 2025, ce qui signifie que le risque prix des producteurs est inchangé. Parallèlement, l’instabilité des volumes est beaucoup plus important, ce qui signifie que le risque d’approvisionnement des acheteurs a fortement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l’ensemble des criées du Golfe de Gascogne, en juin 2026 comparé aux mois de juin de 2023 à 2025, le nombre d’acheteurs est similaire, le nombre de transactions est un peu moins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10320066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3E24EC2-B53A-4428-891E-0CC210DE3BFF}"/>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7FAE49AB-CF6B-4AE2-83EE-B48C3108F643}"/>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A7CA2555-A457-41B0-92CE-88CC41321698}"/>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G.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G.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Saint-guenole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Saint-guenole, l’instabilité des prix pour le mois de juin 2026 est moins importante que celle observée en juin de 2023 à 2025, ce qui signifie que le risque prix des producteurs a diminué.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Saint-guenole, en juin 2026 comparé aux mois de juin de 2023 à 2025, le nombre d’acheteurs est similaire, le nombre de transactions est un peu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14695018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0538BCD6-8135-496B-A2EF-EB15DC6BB8E0}"/>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018BF41-640F-465A-AB6B-637782DCCBD9}"/>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G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G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Saint-guenole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sardine de la criée de Saint-guenole, l’instabilité des prix pour le mois de juin 2026 est beaucoup plus importante que celle observée en juin de 2023 à 2025, ce qui signifie que le risque prix des producteurs a fortement augmenté.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sardine de la criée de Saint-guenole, en juin 2026 comparé aux mois de juin de 2023 à 2025, le nombre d’acheteurs est similaire, le nombre de transactions est similaire.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langoustine de la criée de Saint-guenole, l’instabilité des prix pour le mois de juin 2026 est un peu moins importante que celle observée en juin de 2023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langoustine de la criée de Saint-guenole, en juin 2026 comparé aux mois de juin de 2023 à 2025, le nombre d’acheteurs est un peu moins important, le nombre de transactions est beaucoup plus important.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sole de la criée de Saint-guenole, l’instabilité des prix pour le mois de juin 2026 est plus importante que celle observée en juin de 2023 à 2025, ce qui signifie que le risque prix des producteurs a augmenté.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sole de la criée de Saint-guenole, en juin 2026 comparé aux mois de juin de 2023 à 2025, le nombre d’acheteurs est un peu moins important, le nombre de transactions est beaucoup moins important. De plus, la concurrence a diminué, ce qui signifie que le pouvoir de marché des gros acheteurs a augmenté.</a:t>
            </a:r>
          </a:p>
        </p:txBody>
      </p:sp>
    </p:spTree>
    <p:extLst>
      <p:ext uri="{BB962C8B-B14F-4D97-AF65-F5344CB8AC3E}">
        <p14:creationId xmlns:p14="http://schemas.microsoft.com/office/powerpoint/2010/main" val="5049128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226454A7-0139-4A87-8379-85887DE18AA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A5437FEC-62EE-458B-9B19-4CC3A5B874CB}"/>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Saint-jean de luz.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Saint-jean de luz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Saint-jean de luz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Saint-jean de luz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Saint-jean de luz</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Saint-jean de luz Cibou est proche de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14364713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595AE5C-B0DF-45CF-89F5-1DBAF62F216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2BC51F80-5575-4D35-AF41-26660A25351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C0E7E3DD-9169-42A6-B91D-A81C31BEC9B1}"/>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J.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J.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Saint-jean de luz</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Saint-jean de luz Cibou, l’instabilité des prix pour le mois de juin 2026 est un peu moins importante que celle observée en juin de 2023 à 2025, ce qui signifie que le risque prix des producteurs a légèrement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Saint-jean de luz Cibou, en juin 2026 comparé aux mois de juin de 2023 à 2025, le nombre d’acheteurs est similaire, le nombre de transactions est beaucoup moins important. De plus, la concurrence a augmenté, ce qui signifie que le pouvoir de marché des gros acheteurs a diminué.</a:t>
            </a:r>
          </a:p>
        </p:txBody>
      </p:sp>
    </p:spTree>
    <p:extLst>
      <p:ext uri="{BB962C8B-B14F-4D97-AF65-F5344CB8AC3E}">
        <p14:creationId xmlns:p14="http://schemas.microsoft.com/office/powerpoint/2010/main" val="24710665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A7023DA-5392-426B-98ED-8CEF32CCAD30}"/>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FE64C9B8-4943-4C8C-B152-E7DBA98457EE}"/>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J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J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Saint-jean de luz</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merlu de la criée de Saint-jean de luz Cibou, l’instabilité des prix pour le mois de juin 2026 est beaucoup plus importante que celle observée en juin de 2023 à 2025, ce qui signifie que le risque prix des producteurs a fortement augmenté.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merlu de la criée de Saint-jean de luz Cibou, en juin 2026 comparé aux mois de juin de 2023 à 2025, le nombre d’acheteurs est similaire, le nombre de transactions est beaucoup moins important. De plus, la concurrence a fortement augmenté, ce qui signifie que le pouvoir de marché des gros acheteurs a fortement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lingue franche de la criée de Saint-jean de luz Cibou, l’instabilité des prix pour le mois de juin 2026 est un peu plus importante que celle observée en juin de 2023 à 2025, ce qui signifie que le risque prix des producteurs a légèrement augmenté.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lingue franche de la criée de Saint-jean de luz Cibou, en juin 2026 comparé aux mois de juin de 2023 à 2025, le nombre d’acheteurs est un peu moins important, le nombre de transactions est un peu moins important. De plus, la concurrence a légèrement augmenté, ce qui signifie que le pouvoir de marché des gros acheteurs a légèrement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thon rouge de l'atlantique de la criée de Saint-jean de luz Cibou, l’instabilité des prix pour le mois de juin 2026 est beaucoup moins importante que celle observée en juin de 2023 à 2025, ce qui signifie que le risque prix des producteurs a fortement diminué. Parallèlement, l’instabilité des volumes est plus important, ce qui signifie que le risque d’approvisionnement des acheteurs a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thon rouge de l'atlantique de la criée de Saint-jean de luz Cibou, en juin 2026 comparé aux mois de juin de 2023 à 2025, le nombre d’acheteurs est beaucoup moins important, le nombre de transactions est beaucoup moins important. De plus, la concurrence a diminué, ce qui signifie que le pouvoir de marché des gros acheteurs a augmenté.</a:t>
            </a:r>
          </a:p>
        </p:txBody>
      </p:sp>
    </p:spTree>
    <p:extLst>
      <p:ext uri="{BB962C8B-B14F-4D97-AF65-F5344CB8AC3E}">
        <p14:creationId xmlns:p14="http://schemas.microsoft.com/office/powerpoint/2010/main" val="42353644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9FF87E6B-A128-4970-A055-C582F737573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72C96FF6-27DC-4143-AEB0-AEF430199C38}"/>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La Turbal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La Turbal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La Turbal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La Turbal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La Turballe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La Turballe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17538011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F04225-4409-47E2-919B-B53281069194}"/>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5A6A0B7-BA9E-453B-961C-05FD4483EAC4}"/>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1AD5A46-F25F-4049-B9E0-1AE8F2529A3A}"/>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TB.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TB.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La Turballe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La Turballe, l’instabilité des prix pour le mois de juin 2026 est moins importante que celle observée en juin de 2023 à 2025, ce qui signifie que le risque prix des producteurs a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La Turballe, en juin 2026 comparé aux mois de juin de 2023 à 2025, le nombre d’acheteurs est similaire, le nombre de transactions est moins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2234526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2B4E863C-80E3-4EFB-AE5E-A610D52EFEE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2946E06D-DA5C-4A4C-90A9-D7CF2EF0031C}"/>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TB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TB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La Turballe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bar de la criée de La Turballe, l’instabilité des prix pour le mois de juin 2026 est un peu moins importante que celle observée en juin de 2023 à 2025, ce qui signifie que le risque prix des producteurs a légèrement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bar de la criée de La Turballe, en juin 2026 comparé aux mois de juin de 2023 à 2025, le nombre d’acheteurs est moins important, le nombre de transactions est beaucoup moins important. De plus, la concurrence a légèrement augmenté, ce qui signifie que le pouvoir de marché des gros acheteurs a légèrement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sole de la criée de La Turballe, l’instabilité des prix pour le mois de juin 2026 est similaire que celle observée en juin de 2023 à 2025, ce qui signifie que le risque prix des producteurs est inchangé.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sole de la criée de La Turballe, en juin 2026 comparé aux mois de juin de 2023 à 2025, le nombre d’acheteurs est similaire, le nombre de transactions est similaire.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seiche de la criée de La Turballe, l’instabilité des prix pour le mois de juin 2026 est beaucoup moins importante que celle observée en juin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seiche de la criée de La Turballe, en juin 2026 comparé aux mois de juin de 2023 à 2025, le nombre d’acheteurs est moins important, le nombre de transactions est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16129424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94C6C08D-7CD7-4207-9818-0AFF154308F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Manche mer du nord.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Manche mer du nord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Manche mer du nord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Manche mer du nord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Manche mer du nord</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l’ensemble des criées de la Manche et de la Mer du nord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ceux de la période de référence et de la moyenne nationale.</a:t>
            </a:r>
          </a:p>
        </p:txBody>
      </p:sp>
    </p:spTree>
    <p:extLst>
      <p:ext uri="{BB962C8B-B14F-4D97-AF65-F5344CB8AC3E}">
        <p14:creationId xmlns:p14="http://schemas.microsoft.com/office/powerpoint/2010/main" val="20137477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D19AF6C-CF1E-47F3-86BC-D63030C6C8C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2AD080D4-7A6F-4FED-8268-43B641E1DB5F}"/>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DFF9024D-EBA8-49AA-A6ED-C5C59F593B33}"/>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MMN.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MMN.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Manche mer du nord</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l’ensemble des criées de la Manche et de la Mer du nord, l’instabilité des prix pour le mois de juin 2026 est similaire que celle observée en juin de 2023 à 2025, ce qui signifie que le risque prix des producteurs est inchangé.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l’ensemble des criées de la Manche et de la Mer du nord, en juin 2026 comparé aux mois de juin de 2023 à 2025, le nombre d’acheteurs est un peu moins important, le nombre de transactions est similaire. De plus, la concurrence a diminué, ce qui signifie que le pouvoir de marché des gros acheteurs a augmenté.</a:t>
            </a:r>
          </a:p>
        </p:txBody>
      </p:sp>
    </p:spTree>
    <p:extLst>
      <p:ext uri="{BB962C8B-B14F-4D97-AF65-F5344CB8AC3E}">
        <p14:creationId xmlns:p14="http://schemas.microsoft.com/office/powerpoint/2010/main" val="4174699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G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G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Golfe de Gascogne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l'anchois de l’ensemble des criées du Golfe de Gascogne, l’instabilité des prix pour le mois de juin 2026 est beaucoup plus importante que celle observée en juin de 2023 à 2025, ce qui signifie que le risque prix des producteurs a fortement augmenté.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l'anchois de l’ensemble des criées du Golfe de Gascogne, en juin 2026 comparé aux mois de juin de 2023 à 2025, le nombre d’acheteurs est un peu plus important, le nombre de transactions est beaucoup plus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merlu de l’ensemble des criées du Golfe de Gascogne, l’instabilité des prix pour le mois de juin 2026 est un peu plus importante que celle observée en juin de 2023 à 2025, ce qui signifie que le risque prix des producteurs a légèrement augmenté. Parallèlement, l’instabilité des volumes est un peu plus important, ce qui signifie que le risque d’approvisionnement des acheteurs a légèrement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merlu de l’ensemble des criées du Golfe de Gascogne, en juin 2026 comparé aux mois de juin de 2023 à 2025, le nombre d’acheteurs est similaire, le nombre de transactions est moins important. De plus, la concurrence a légèrement augmenté, ce qui signifie que le pouvoir de marché des gros acheteurs a légèrement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langoustine de l’ensemble des criées du Golfe de Gascogne, l’instabilité des prix pour le mois de juin 2026 est un peu moins importante que celle observée en juin de 2023 à 2025, ce qui signifie que le risque prix des producteurs a légèrement diminué. Parallèlement, l’instabilité des volumes est un peu plus important, ce qui signifie que le risque d’approvisionnement des acheteurs a légèrement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langoustine de l’ensemble des criées du Golfe de Gascogne, en juin 2026 comparé aux mois de juin de 2023 à 2025, le nombre d’acheteurs est similaire, le nombre de transactions est un peu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21131727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73548BA9-A4B2-4728-9D35-8860C5BF9E74}"/>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81ACEE93-51BB-49A1-BBC2-30C896986668}"/>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MMN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MMN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Manche mer du nord</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l’ensemble des criées de la Manche et de la Mer du nord, l’instabilité des prix pour le mois de juin 2026 est beaucoup moins importante que celle observée en juin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l’ensemble des criées de la Manche et de la Mer du nord, en juin 2026 comparé aux mois de juin de 2023 à 2025, le nombre d’acheteurs est beaucoup plus important, le nombre de transactions est beaucoup plus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buccin de l’ensemble des criées de la Manche et de la Mer du nord, l’instabilité des prix pour le mois de juin 2026 est beaucoup moins importante que celle observée en juin de 2023 à 2025, ce qui signifie que le risque prix des producteurs a fortement diminué.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buccin de l’ensemble des criées de la Manche et de la Mer du nord, en juin 2026 comparé aux mois de juin de 2023 à 2025, le nombre d’acheteurs est similaire, le nombre de transactions est plus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baudroie de l’ensemble des criées de la Manche et de la Mer du nord, l’instabilité des prix pour le mois de juin 2026 est similaire que celle observée en juin de 2023 à 2025, ce qui signifie que le risque prix des producteurs est inchangé. Parallèlement, l’instabilité des volumes est similaire, ce qui signifie que le risque d’approvisionnement des acheteurs est inchangé.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baudroie de l’ensemble des criées de la Manche et de la Mer du nord, en juin 2026 comparé aux mois de juin de 2023 à 2025, le nombre d’acheteurs est similaire, le nombre de transactions est un peu plus important. De plus, la concurrence est inchangé, ce qui signifie que le pouvoir de marché des gros acheteurs est inchangée.</a:t>
            </a:r>
          </a:p>
        </p:txBody>
      </p:sp>
    </p:spTree>
    <p:extLst>
      <p:ext uri="{BB962C8B-B14F-4D97-AF65-F5344CB8AC3E}">
        <p14:creationId xmlns:p14="http://schemas.microsoft.com/office/powerpoint/2010/main" val="31639720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F0015DBB-87EE-4A3C-8B30-C1D5A1A5BECA}"/>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Boulogne-sur-mer.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Boulogne-sur-mer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Boulogne-sur-mer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Boulogne-sur-mer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Boulogne-sur-mer</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Boulogne-sur-mer est inférieur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7033332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7236871-B828-4D4E-829F-DEEBD680C4D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039B50DB-997E-48E7-AA94-4B6017EE694C}"/>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AA7622C6-F9C8-4108-91CD-8ADCB3895EB6}"/>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BL.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BL.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Boulogne-sur-mer</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Boulogne-sur-mer, l’instabilité des prix pour le mois de juin 2026 est un peu moins importante que celle observée en juin de 2023 à 2025, ce qui signifie que le risque prix des producteurs a légèrement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Boulogne-sur-mer, en juin 2026 comparé aux mois de juin de 2023 à 2025, le nombre d’acheteurs est similaire, le nombre de transactions est un peu moins important. De plus, la concurrence a diminué, ce qui signifie que le pouvoir de marché des gros acheteurs a augmenté.</a:t>
            </a:r>
          </a:p>
        </p:txBody>
      </p:sp>
    </p:spTree>
    <p:extLst>
      <p:ext uri="{BB962C8B-B14F-4D97-AF65-F5344CB8AC3E}">
        <p14:creationId xmlns:p14="http://schemas.microsoft.com/office/powerpoint/2010/main" val="40517483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E818DA38-D410-484D-9C32-0BB902F0D417}"/>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3473F52-BD8D-4CED-B674-4E25CA43DAD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BL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BL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Boulogne-sur-mer</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maquereau de la criée de Boulogne-sur-mer, l’instabilité des prix pour le mois de juin 2026 est similaire que celle observée en juin de 2023 à 2025, ce qui signifie que le risque prix des producteurs est inchangé. Parallèlement, l’instabilité des volumes est beaucoup plus important, ce qui signifie que le risque d’approvisionnement des acheteurs a fortement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maquereau de la criée de Boulogne-sur-mer, en juin 2026 comparé aux mois de juin de 2023 à 2025, le nombre d’acheteurs est un peu moins important, le nombre de transactions est moins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sardine de la criée de Boulogne-sur-mer, l’instabilité des prix pour le mois de juin 2026 est beaucoup moins importante que celle observée en juin de 2023 à 2025, ce qui signifie que le risque prix des producteurs a fortement diminué. Parallèlement, l’instabilité des volumes est un peu plus important, ce qui signifie que le risque d’approvisionnement des acheteurs a légèrement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sardine de la criée de Boulogne-sur-mer, en juin 2026 comparé aux mois de juin de 2023 à 2025, le nombre d’acheteurs est similaire, le nombre de transactions est moins important. De plus, la concurrence a légèrement augmenté, ce qui signifie que le pouvoir de marché des gros acheteurs a légèrement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seiche de la criée de Boulogne-sur-mer, l’instabilité des prix pour le mois de juin 2026 est beaucoup moins importante que celle observée en juin de 2023 à 2025, ce qui signifie que le risque prix des producteurs a fortement diminué.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seiche de la criée de Boulogne-sur-mer, en juin 2026 comparé aux mois de juin de 2023 à 2025, le nombre d’acheteurs est un peu moins important, le nombre de transactions est un peu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10492096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5B6F9588-D897-4C3A-9509-F3C97D4B8DAB}"/>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Brest.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Brest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Brest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Brest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Brest</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Brest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6920433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5B5FA2F-E827-4402-A6EC-6678A2A1E57D}"/>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B1BF8C4-CD4A-44B1-A4AD-C4C74158F57A}"/>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CDDD6685-8972-4256-9354-B01F3B13AB7E}"/>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BT.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BT.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Brest</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Brest, l’instabilité des prix pour le mois de juin 2026 est similaire que celle observée en juin de 2023 à 2025, ce qui signifie que le risque prix des producteurs est inchangé.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Brest, en juin 2026 comparé aux mois de juin de 2023 à 2025, le nombre d’acheteurs est similaire, le nombre de transactions est beaucoup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16039974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B9737C01-F59D-48BD-AF4A-84D41F04B128}"/>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B7076429-95B6-49D9-BA01-38B98B51FBE1}"/>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BT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BT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Brest</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de Brest, l’instabilité des prix pour le mois de juin 2026 est beaucoup moins importante que celle observée en juin de 2023 à 2025, ce qui signifie que le risque prix des producteurs a fortement diminué.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de Brest, en juin 2026 comparé aux mois de juin de 2023 à 2025, le nombre d’acheteurs est beaucoup moins important, le nombre de transactions est beaucoup moins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la criée de Brest, l’instabilité des prix pour le mois de juin 2026 est similaire que celle observée en juin de 2023 à 2025, ce qui signifie que le risque prix des producteurs est inchangé.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la criée de Brest, en juin 2026 comparé aux mois de juin de 2023 à 2025, le nombre d’acheteurs est un peu plus important, le nombre de transactions est beaucoup plus important.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langouste rouge de la criée de Brest, l’instabilité des prix pour le mois de juin 2026 est un peu moins importante que celle observée en juin de 2023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langouste rouge de la criée de Brest, en juin 2026 comparé aux mois de juin de 2023 à 2025, le nombre d’acheteurs est un peu moins important, le nombre de transactions est beaucoup moins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13791646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Cherbourg.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Cherbourg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Cherbourg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Cherbourg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Cherbourg</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Cherbourg est inférieur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69708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H.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CH.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Cherbourg</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Cherbourg, l’instabilité des prix pour le mois de juin 2026 est similaire que celle observée en juin de 2023 à 2025, ce qui signifie que le risque prix des producteurs est inchangé.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Cherbourg, en juin 2026 comparé aux mois de juin de 2023 à 2025, le nombre d’acheteurs est un peu moins important, le nombre de transactions est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13253125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H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CH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Cherbourg</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merlan de la criée de Cherbourg, l’instabilité des prix pour le mois de juin 2026 est beaucoup plus importante que celle observée en juin de 2023 à 2025, ce qui signifie que le risque prix des producteurs a fortement augmenté.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merlan de la criée de Cherbourg, en juin 2026 comparé aux mois de juin de 2023 à 2025, le nombre d’acheteurs est moins important, le nombre de transactions est beaucoup moins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pieuvre de la criée de Cherbourg, l’instabilité des prix pour le mois de juin 2026 est beaucoup moins importante que celle observée en juin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pieuvre de la criée de Cherbourg, en juin 2026 comparé aux mois de juin de 2023 à 2025, le nombre d’acheteurs est plus important, le nombre de transactions est beaucoup plus important. De plus, la concurrence a légèrement augmenté, ce qui signifie que le pouvoir de marché des gros acheteurs a légèrement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saint-pierre de la criée de Cherbourg, l’instabilité des prix pour le mois de juin 2026 est plus importante que celle observée en juin de 2023 à 2025, ce qui signifie que le risque prix des producteurs a augmenté.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saint-pierre de la criée de Cherbourg, en juin 2026 comparé aux mois de juin de 2023 à 2025, le nombre d’acheteurs est moins important, le nombre de transactions est similaire. De plus, la concurrence a fortement augmenté, ce qui signifie que le pouvoir de marché des gros acheteurs a fortement diminué.</a:t>
            </a:r>
          </a:p>
        </p:txBody>
      </p:sp>
    </p:spTree>
    <p:extLst>
      <p:ext uri="{BB962C8B-B14F-4D97-AF65-F5344CB8AC3E}">
        <p14:creationId xmlns:p14="http://schemas.microsoft.com/office/powerpoint/2010/main" val="634087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Arcacho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Arcacho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Arcacho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Arcacho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Arcachon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d'Arcachon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3153885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Diepp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Diepp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Diepp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Diepp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Dieppe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Dieppe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proche de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17505219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DP.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DP.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Dieppe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Dieppe, l’instabilité des prix pour le mois de juin 2026 est similaire que celle observée en juin de 2023 à 2025, ce qui signifie que le risque prix des producteurs est inchangé. Parallèlement, l’instabilité des volumes est beaucoup plus important, ce qui signifie que le risque d’approvisionnement des acheteurs a fortement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Dieppe, en juin 2026 comparé aux mois de juin de 2023 à 2025, le nombre d’acheteurs est similaire, le nombre de transactions est plus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3415724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DP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DP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Dieppe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buccin de la criée de Dieppe, l’instabilité des prix pour le mois de juin 2026 est beaucoup moins importante que celle observée en juin de 2023 à 2025, ce qui signifie que le risque prix des producteurs a fortement diminué.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buccin de la criée de Dieppe, en juin 2026 comparé aux mois de juin de 2023 à 2025, le nombre d’acheteurs est similaire, le nombre de transactions est beaucoup plus important. De plus, la concurrence a légèrement augmenté, ce qui signifie que le pouvoir de marché des gros acheteurs a légèrement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bar de la criée de Dieppe, l’instabilité des prix pour le mois de juin 2026 est beaucoup plus importante que celle observée en juin de 2023 à 2025, ce qui signifie que le risque prix des producteurs a fortement augmenté.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bar de la criée de Dieppe, en juin 2026 comparé aux mois de juin de 2023 à 2025, le nombre d’acheteurs est plus important, le nombre de transactions est plus important. De plus, la concurrence a augmenté, ce qui signifie que le pouvoir de marché des gros acheteurs a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seiche de la criée de Dieppe, l’instabilité des prix pour le mois de juin 2026 est un peu moins importante que celle observée en juin de 2023 à 2025, ce qui signifie que le risque prix des producteurs a légèrement diminué. Parallèlement, l’instabilité des volumes est similaire, ce qui signifie que le risque d’approvisionnement des acheteurs est inchangé.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seiche de la criée de Dieppe, en juin 2026 comparé aux mois de juin de 2023 à 2025, le nombre d’acheteurs est un peu plus important, le nombre de transactions est beaucoup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28097883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Erquy.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Erquy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Erquy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Erquy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Erquy</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d'Erquy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14174988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EQ.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EQ.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Erquy</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d'Erquy, l’instabilité des prix pour le mois de juin 2026 est un peu plus importante que celle observée en juin de 2023 à 2025, ce qui signifie que le risque prix des producteurs a légèrement augmenté.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d'Erquy, en juin 2026 comparé aux mois de juin de 2023 à 2025, le nombre d’acheteurs est similaire, le nombre de transactions est un peu plus important. De plus, la concurrence est inchangé, ce qui signifie que le pouvoir de marché des gros acheteurs est inchangée.</a:t>
            </a:r>
          </a:p>
        </p:txBody>
      </p:sp>
    </p:spTree>
    <p:extLst>
      <p:ext uri="{BB962C8B-B14F-4D97-AF65-F5344CB8AC3E}">
        <p14:creationId xmlns:p14="http://schemas.microsoft.com/office/powerpoint/2010/main" val="20275193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EQ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EQ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Erquy</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saint-pierre de la criée d'Erquy, l’instabilité des prix pour le mois de juin 2026 est beaucoup plus importante que celle observée en juin de 2023 à 2025, ce qui signifie que le risque prix des producteurs a fortement augmenté. Parallèlement, l’instabilité des volumes est un peu plus important, ce qui signifie que le risque d’approvisionnement des acheteurs a légèrement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saint-pierre de la criée d'Erquy, en juin 2026 comparé aux mois de juin de 2023 à 2025, le nombre d’acheteurs est un peu plus important, le nombre de transactions est beaucoup plus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la criée d'Erquy, l’instabilité des prix pour le mois de juin 2026 est similaire que celle observée en juin de 2023 à 2025, ce qui signifie que le risque prix des producteurs est inchangé.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la criée d'Erquy, en juin 2026 comparé aux mois de juin de 2023 à 2025, le nombre d’acheteurs est similaire, le nombre de transactions est un peu moins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calmars côtiers de la criée d'Erquy, l’instabilité des prix pour le mois de juin 2026 est plus importante que celle observée en juin de 2023 à 2025, ce qui signifie que le risque prix des producteurs a augmenté.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calmars côtiers de la criée d'Erquy, en juin 2026 comparé aux mois de juin de 2023 à 2025, le nombre d’acheteurs est un peu plus important, le nombre de transactions est beaucoup plus important. De plus, la concurrence a augmenté, ce qui signifie que le pouvoir de marché des gros acheteurs a diminué.</a:t>
            </a:r>
          </a:p>
        </p:txBody>
      </p:sp>
    </p:spTree>
    <p:extLst>
      <p:ext uri="{BB962C8B-B14F-4D97-AF65-F5344CB8AC3E}">
        <p14:creationId xmlns:p14="http://schemas.microsoft.com/office/powerpoint/2010/main" val="38962192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Fécamp.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Fécamp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Fécamp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Fécamp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Fécamp</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Fécamp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proche de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5714480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FP.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FP.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Fécamp</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Fécamp, l’instabilité des prix pour le mois de juin 2026 est moins importante que celle observée en juin de 2023 à 2025, ce qui signifie que le risque prix des producteurs a diminué.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Fécamp, en juin 2026 comparé aux mois de juin de 2023 à 2025, le nombre d’acheteurs est un peu moins important, le nombre de transactions est similaire. De plus, la concurrence a diminué, ce qui signifie que le pouvoir de marché des gros acheteurs a augmenté.</a:t>
            </a:r>
          </a:p>
        </p:txBody>
      </p:sp>
    </p:spTree>
    <p:extLst>
      <p:ext uri="{BB962C8B-B14F-4D97-AF65-F5344CB8AC3E}">
        <p14:creationId xmlns:p14="http://schemas.microsoft.com/office/powerpoint/2010/main" val="28314081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FP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FP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Fécamp</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buccin de la criée de Fécamp, l’instabilité des prix pour le mois de juin 2026 est beaucoup moins importante que celle observée en juin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buccin de la criée de Fécamp, en juin 2026 comparé aux mois de juin de 2023 à 2025, le nombre d’acheteurs est un peu moins important, le nombre de transactions est beaucoup plus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sole de la criée de Fécamp, l’instabilité des prix pour le mois de juin 2026 est un peu moins importante que celle observée en juin de 2023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sole de la criée de Fécamp, en juin 2026 comparé aux mois de juin de 2023 à 2025, le nombre d’acheteurs est un peu moins important, le nombre de transactions est beaucoup moins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raie bouclée de la criée de Fécamp, l’instabilité des prix pour le mois de juin 2026 est beaucoup plus importante que celle observée en juin de 2023 à 2025, ce qui signifie que le risque prix des producteurs a fortement augmenté.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raie bouclée de la criée de Fécamp, en juin 2026 comparé aux mois de juin de 2023 à 2025, le nombre d’acheteurs est beaucoup plus important, le nombre de transactions est beaucoup plus important. De plus, la concurrence est inchangé, ce qui signifie que le pouvoir de marché des gros acheteurs est inchangée.</a:t>
            </a:r>
          </a:p>
        </p:txBody>
      </p:sp>
    </p:spTree>
    <p:extLst>
      <p:ext uri="{BB962C8B-B14F-4D97-AF65-F5344CB8AC3E}">
        <p14:creationId xmlns:p14="http://schemas.microsoft.com/office/powerpoint/2010/main" val="2961936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Granvil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Granvil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Granvil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Granvil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Granville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Granville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inférieur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781814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C.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AC.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Arcachon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d'Arcachon, l’instabilité des prix pour le mois de juin 2026 est similaire que celle observée en juin de 2023 à 2025, ce qui signifie que le risque prix des producteurs est inchangé.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d'Arcachon, en juin 2026 comparé aux mois de juin de 2023 à 2025, le nombre d’acheteurs est plus important, le nombre de transactions est un peu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10093107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R.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R.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Granville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Granville, l’instabilité des prix pour le mois de juin 2026 est beaucoup plus importante que celle observée en juin de 2023 à 2025, ce qui signifie que le risque prix des producteurs a fortement augmenté. Parallèlement, l’instabilité des volumes est beaucoup plus important, ce qui signifie que le risque d’approvisionnement des acheteurs a fortement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Granville, en juin 2026 comparé aux mois de juin de 2023 à 2025, le nombre d’acheteurs est un peu moins important, le nombre de transactions est un peu plus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30579916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R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R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Granville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buccin de la criée de Granville, l’instabilité des prix pour le mois de juin 2026 est beaucoup moins importante que celle observée en juin de 2023 à 2025, ce qui signifie que le risque prix des producteurs a fortement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buccin de la criée de Granville, en juin 2026 comparé aux mois de juin de 2023 à 2025, le nombre d’acheteurs est un peu plus important, le nombre de transactions est similaire.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l'amande de la criée de Granville, l’instabilité des prix pour le mois de juin 2026 est beaucoup moins importante que celle observée en juin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l'amande de la criée de Granville, en juin 2026 comparé aux mois de juin de 2023 à 2025, le nombre d’acheteurs est un peu moins important, le nombre de transactions est beaucoup plus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homard de la criée de Granville, l’instabilité des prix pour le mois de juin 2026 est un peu moins importante que celle observée en juin de 2023 à 2025, ce qui signifie que le risque prix des producteurs a légèrement diminué.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homard de la criée de Granville, en juin 2026 comparé aux mois de juin de 2023 à 2025, le nombre d’acheteurs est similaire, le nombre de transactions est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2863543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Roscoff.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Roscoff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Roscoff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Roscoff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Roscoff</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Roscoff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11141944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R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R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Roscoff</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Roscoff, l’instabilité des prix pour le mois de juin 2026 est similaire que celle observée en juin de 2023 à 2025, ce qui signifie que le risque prix des producteurs est inchangé.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Roscoff, en juin 2026 comparé aux mois de juin de 2023 à 2025, le nombre d’acheteurs est un peu moins important, le nombre de transactions est un peu plus important. De plus, la concurrence est inchangé, ce qui signifie que le pouvoir de marché des gros acheteurs est inchangée.</a:t>
            </a:r>
          </a:p>
        </p:txBody>
      </p:sp>
    </p:spTree>
    <p:extLst>
      <p:ext uri="{BB962C8B-B14F-4D97-AF65-F5344CB8AC3E}">
        <p14:creationId xmlns:p14="http://schemas.microsoft.com/office/powerpoint/2010/main" val="18291213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R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R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Roscoff</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de Roscoff, l’instabilité des prix pour le mois de juin 2026 est beaucoup moins importante que celle observée en juin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de Roscoff, en juin 2026 comparé aux mois de juin de 2023 à 2025, le nombre d’acheteurs est beaucoup moins important, le nombre de transactions est beaucoup plus important. De plus, la concurrence a augmenté, ce qui signifie que le pouvoir de marché des gros acheteurs a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turbot de la criée de Roscoff, l’instabilité des prix pour le mois de juin 2026 est un peu moins importante que celle observée en juin de 2023 à 2025, ce qui signifie que le risque prix des producteurs a légèrement diminué.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turbot de la criée de Roscoff, en juin 2026 comparé aux mois de juin de 2023 à 2025, le nombre d’acheteurs est un peu moins important, le nombre de transactions est similaire.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baudroie de la criée de Roscoff, l’instabilité des prix pour le mois de juin 2026 est un peu plus importante que celle observée en juin de 2023 à 2025, ce qui signifie que le risque prix des producteurs a légèrement augmenté.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baudroie de la criée de Roscoff, en juin 2026 comparé aux mois de juin de 2023 à 2025, le nombre d’acheteurs est similaire, le nombre de transactions est similaire. De plus, la concurrence a diminué, ce qui signifie que le pouvoir de marché des gros acheteurs a augmenté.</a:t>
            </a:r>
          </a:p>
        </p:txBody>
      </p:sp>
    </p:spTree>
    <p:extLst>
      <p:ext uri="{BB962C8B-B14F-4D97-AF65-F5344CB8AC3E}">
        <p14:creationId xmlns:p14="http://schemas.microsoft.com/office/powerpoint/2010/main" val="27605637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Saint Malo.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Saint Malo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Saint Malo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Saint Malo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 Malo</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Saint Malo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8191819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M.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M.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 Malo</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 Malo, l’instabilité des prix pour le mois de juin 2026 est beaucoup plus importante que celle observée en juin de 2023 à 2025, ce qui signifie que le risque prix des producteurs a fortement augmenté. Parallèlement, l’instabilité des volumes est beaucoup plus important, ce qui signifie que le risque d’approvisionnement des acheteurs a fortement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 Malo, en juin 2026 comparé aux mois de juin de 2023 à 2025, le nombre d’acheteurs est beaucoup moins important, le nombre de transactions est un peu plus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6910258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M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M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 Malo</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seiche de la criée de Saint Malo, l’instabilité des prix pour le mois de juin 2026 est beaucoup moins importante que celle observée en juin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seiche de la criée de Saint Malo, en juin 2026 comparé aux mois de juin de 2023 à 2025, le nombre d’acheteurs est beaucoup plus important, le nombre de transactions est beaucoup plus important. De plus, la concurrence a augmenté, ce qui signifie que le pouvoir de marché des gros acheteurs a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rouget de roche de la criée de Saint Malo, l’instabilité des prix pour le mois de juin 2026 est beaucoup moins importante que celle observée en juin de 2023 à 2025, ce qui signifie que le risque prix des producteurs a fortement diminué. Parallèlement, l’instabilité des volumes est beaucoup plus important, ce qui signifie que le risque d’approvisionnement des acheteurs a fortement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rouget de roche de la criée de Saint Malo, en juin 2026 comparé aux mois de juin de 2023 à 2025, le nombre d’acheteurs est beaucoup plus important, le nombre de transactions est beaucoup plus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raie brunette de la criée de Saint Malo, l’instabilité des prix pour le mois de juin 2026 est moins importante que celle observée en juin de 2023 à 2025, ce qui signifie que le risque prix des producteurs a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raie brunette de la criée de Saint Malo, en juin 2026 comparé aux mois de juin de 2023 à 2025, le nombre d’acheteurs est beaucoup plus important, le nombre de transactions est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34790695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Saint-quay-portrieux.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Saint-quay-portrieux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Saint-quay-portrieux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Saint-quay-portrieux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Saint-quay-portrieux</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Saint-quay-portrieux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5710436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Q.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Q.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Saint-quay-portrieux</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Saint-quay-portrieux, l’instabilité des prix pour le mois de juin 2026 est moins importante que celle observée en juin de 2023 à 2025, ce qui signifie que le risque prix des producteurs a diminué.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Saint-quay-portrieux, en juin 2026 comparé aux mois de juin de 2023 à 2025, le nombre d’acheteurs est similaire, le nombre de transactions est plus important. De plus, la concurrence a augmenté, ce qui signifie que le pouvoir de marché des gros acheteurs a diminué.</a:t>
            </a:r>
          </a:p>
        </p:txBody>
      </p:sp>
    </p:spTree>
    <p:extLst>
      <p:ext uri="{BB962C8B-B14F-4D97-AF65-F5344CB8AC3E}">
        <p14:creationId xmlns:p14="http://schemas.microsoft.com/office/powerpoint/2010/main" val="1863511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C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AC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Arcachon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sole de la criée d'Arcachon, l’instabilité des prix pour le mois de juin 2026 est beaucoup plus importante que celle observée en juin de 2023 à 2025, ce qui signifie que le risque prix des producteurs a fortement augmenté.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sole de la criée d'Arcachon, en juin 2026 comparé aux mois de juin de 2023 à 2025, le nombre d’acheteurs est beaucoup plus important, le nombre de transactions est moins important. De plus, la concurrence a augmenté, ce qui signifie que le pouvoir de marché des gros acheteurs a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la criée d'Arcachon, l’instabilité des prix pour le mois de juin 2026 est similaire que celle observée en juin de 2023 à 2025, ce qui signifie que le risque prix des producteurs est inchangé.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la criée d'Arcachon, en juin 2026 comparé aux mois de juin de 2023 à 2025, le nombre d’acheteurs est plus important, le nombre de transactions est un peu moins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maigre commun de la criée d'Arcachon, l’instabilité des prix pour le mois de juin 2026 est beaucoup plus importante que celle observée en juin de 2023 à 2025, ce qui signifie que le risque prix des producteurs a fortement augmenté.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maigre commun de la criée d'Arcachon, en juin 2026 comparé aux mois de juin de 2023 à 2025, le nombre d’acheteurs est beaucoup plus important, le nombre de transactions est beaucoup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891172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Q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Q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Saint-quay-portrieux</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de Saint-quay-portrieux, l’instabilité des prix pour le mois de juin 2026 est un peu moins importante que celle observée en juin de 2023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de Saint-quay-portrieux, en juin 2026 comparé aux mois de juin de 2023 à 2025, le nombre d’acheteurs est beaucoup plus important, le nombre de transactions est beaucoup plus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saint-pierre de la criée de Saint-quay-portrieux, l’instabilité des prix pour le mois de juin 2026 est beaucoup plus importante que celle observée en juin de 2023 à 2025, ce qui signifie que le risque prix des producteurs a fortement augmenté.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saint-pierre de la criée de Saint-quay-portrieux, en juin 2026 comparé aux mois de juin de 2023 à 2025, le nombre d’acheteurs est similaire, le nombre de transactions est beaucoup plus important. De plus, la concurrence a augmenté, ce qui signifie que le pouvoir de marché des gros acheteurs a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seiche de la criée de Saint-quay-portrieux, l’instabilité des prix pour le mois de juin 2026 est beaucoup moins importante que celle observée en juin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seiche de la criée de Saint-quay-portrieux, en juin 2026 comparé aux mois de juin de 2023 à 2025, le nombre d’acheteurs est plus important, le nombre de transactions est un peu plus important. De plus, la concurrence est inchangé, ce qui signifie que le pouvoir de marché des gros acheteurs est inchangée.</a:t>
            </a:r>
          </a:p>
        </p:txBody>
      </p:sp>
    </p:spTree>
    <p:extLst>
      <p:ext uri="{BB962C8B-B14F-4D97-AF65-F5344CB8AC3E}">
        <p14:creationId xmlns:p14="http://schemas.microsoft.com/office/powerpoint/2010/main" val="348867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Port en Bessi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Port en Bessi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Port en Bessi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Port en Bessi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Port en Bessin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Port en Bessin est proche de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5435519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PB.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PB.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Port en Bessin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Port en Bessin, l’instabilité des prix pour le mois de juin 2026 est un peu moins importante que celle observée en juin de 2023 à 2025, ce qui signifie que le risque prix des producteurs a légèrement diminué.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Port en Bessin, en juin 2026 comparé aux mois de juin de 2023 à 2025, le nombre d’acheteurs est un peu moins important, le nombre de transactions est beaucoup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4149144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PB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PB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Port en Bessin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raie bouclée de la criée de Port en Bessin, l’instabilité des prix pour le mois de juin 2026 est un peu plus importante que celle observée en juin de 2023 à 2025, ce qui signifie que le risque prix des producteurs a légèrement augmenté.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raie bouclée de la criée de Port en Bessin, en juin 2026 comparé aux mois de juin de 2023 à 2025, le nombre d’acheteurs est un peu moins important, le nombre de transactions est un peu plus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buccin de la criée de Port en Bessin, l’instabilité des prix pour le mois de juin 2026 est beaucoup moins importante que celle observée en juin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buccin de la criée de Port en Bessin, en juin 2026 comparé aux mois de juin de 2023 à 2025, le nombre d’acheteurs est similaire, le nombre de transactions est moins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bar de la criée de Port en Bessin, l’instabilité des prix pour le mois de juin 2026 est similaire que celle observée en juin de 2023 à 2025, ce qui signifie que le risque prix des producteurs est inchangé. Parallèlement, l’instabilité des volumes est plus important, ce qui signifie que le risque d’approvisionnement des acheteurs a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bar de la criée de Port en Bessin, en juin 2026 comparé aux mois de juin de 2023 à 2025, le nombre d’acheteurs est similaire, le nombre de transactions est similaire. De plus, la concurrence a augmenté, ce qui signifie que le pouvoir de marché des gros acheteurs a diminué.</a:t>
            </a:r>
          </a:p>
        </p:txBody>
      </p:sp>
    </p:spTree>
    <p:extLst>
      <p:ext uri="{BB962C8B-B14F-4D97-AF65-F5344CB8AC3E}">
        <p14:creationId xmlns:p14="http://schemas.microsoft.com/office/powerpoint/2010/main" val="18176521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B499BF22-DA1A-46DF-BEDD-6BF7A42A2D7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Méditerrané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Méditerrané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Méditerrané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Méditerrané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Méditerranée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l’ensemble des criées de Méditerranée est proche de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2832631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8C0F493B-24DD-43C8-AFA4-4435AB4FD89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2E50599F-81D5-46B4-B449-12EDDD9D74A5}"/>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MED.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MED.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Méditerranée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l’ensemble des criées de Méditerranée, l’instabilité des prix pour le mois de juin 2026 est similaire que celle observée en juin de 2023 à 2025, ce qui signifie que le risque prix des producteurs est inchangé.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l’ensemble des criées de Méditerranée, en juin 2026 comparé aux mois de juin de 2023 à 2025, le nombre d’acheteurs est similaire, le nombre de transactions est similaire. De plus, la concurrence a fortement augmenté, ce qui signifie que le pouvoir de marché des gros acheteurs a fortement diminué.</a:t>
            </a:r>
          </a:p>
        </p:txBody>
      </p:sp>
    </p:spTree>
    <p:extLst>
      <p:ext uri="{BB962C8B-B14F-4D97-AF65-F5344CB8AC3E}">
        <p14:creationId xmlns:p14="http://schemas.microsoft.com/office/powerpoint/2010/main" val="41258655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4BAA518-19BA-487E-A9F5-60364381DB07}"/>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7E94C76A-94B5-432A-B0FD-E9CE5C7EAA79}"/>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MED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MED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Méditerranée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l’ensemble des criées de Méditerranée, l’instabilité des prix pour le mois de juin 2026 est similaire que celle observée en juin de 2023 à 2025, ce qui signifie que le risque prix des producteurs est inchangé.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l’ensemble des criées de Méditerranée, en juin 2026 comparé aux mois de juin de 2023 à 2025, le nombre d’acheteurs est similaire, le nombre de transactions est un peu moins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dorade royale de l’ensemble des criées de Méditerranée, l’instabilité des prix pour le mois de juin 2026 est un peu plus importante que celle observée en juin de 2023 à 2025, ce qui signifie que le risque prix des producteurs a légèrement augmenté. Parallèlement, l’instabilité des volumes est plus important, ce qui signifie que le risque d’approvisionnement des acheteurs a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dorade royale de l’ensemble des criées de Méditerranée, en juin 2026 comparé aux mois de juin de 2023 à 2025, le nombre d’acheteurs est un peu moins important, le nombre de transactions est similaire.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merlu de l’ensemble des criées de Méditerranée, l’instabilité des prix pour le mois de juin 2026 est un peu moins importante que celle observée en juin de 2023 à 2025, ce qui signifie que le risque prix des producteurs a légèrement diminué.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merlu de l’ensemble des criées de Méditerranée, en juin 2026 comparé aux mois de juin de 2023 à 2025, le nombre d’acheteurs est similaire, le nombre de transactions est un peu plus important. De plus, la concurrence est inchangé, ce qui signifie que le pouvoir de marché des gros acheteurs est inchangée.</a:t>
            </a:r>
          </a:p>
        </p:txBody>
      </p:sp>
    </p:spTree>
    <p:extLst>
      <p:ext uri="{BB962C8B-B14F-4D97-AF65-F5344CB8AC3E}">
        <p14:creationId xmlns:p14="http://schemas.microsoft.com/office/powerpoint/2010/main" val="8979129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C9A5A4B2-A327-4F3F-8DBC-7840433E73AB}"/>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Grau d'agd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Grau d'agd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Grau d'agd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Grau d'agd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Grau d'agde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du Grau d'agde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ceux de la période de référence et de la moyenne nationale.</a:t>
            </a:r>
          </a:p>
        </p:txBody>
      </p:sp>
    </p:spTree>
    <p:extLst>
      <p:ext uri="{BB962C8B-B14F-4D97-AF65-F5344CB8AC3E}">
        <p14:creationId xmlns:p14="http://schemas.microsoft.com/office/powerpoint/2010/main" val="15309373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6676DD44-300D-4F24-AB99-D012B8022885}"/>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D87E3908-8734-4E81-8271-91F7E3F232BB}"/>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G.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AG.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Grau d'agde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du Grau d'agde, l’instabilité des prix pour le mois de juin 2026 est similaire que celle observée en juin de 2023 à 2025, ce qui signifie que le risque prix des producteurs est inchangé. Parallèlement, l’instabilité des volumes est beaucoup plus important, ce qui signifie que le risque d’approvisionnement des acheteurs a fortement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du Grau d'agde, en juin 2026 comparé aux mois de juin de 2023 à 2025, le nombre d’acheteurs est similaire, le nombre de transactions est un peu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31380458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E385750D-4408-4C12-900A-9A0B24F31AA5}"/>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3CB27B7A-5D06-4BB5-AFC6-3C54F664FB60}"/>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G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AG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Grau d'agde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dorade royale de la criée du Grau d'agde, l’instabilité des prix pour le mois de juin 2026 est un peu moins importante que celle observée en juin de 2023 à 2025, ce qui signifie que le risque prix des producteurs a légèrement diminué. Parallèlement, l’instabilité des volumes est plus important, ce qui signifie que le risque d’approvisionnement des acheteurs a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dorade royale de la criée du Grau d'agde, en juin 2026 comparé aux mois de juin de 2023 à 2025, le nombre d’acheteurs est un peu moins important, le nombre de transactions est un peu plus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pieuvre de la criée du Grau d'agde, l’instabilité des prix pour le mois de juin 2026 est un peu moins importante que celle observée en juin de 2023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pieuvre de la criée du Grau d'agde, en juin 2026 comparé aux mois de juin de 2023 à 2025, le nombre d’acheteurs est similaire, le nombre de transactions est moins important.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bar de la criée du Grau d'agde, l’instabilité des prix pour le mois de juin 2026 est beaucoup plus importante que celle observée en juin de 2023 à 2025, ce qui signifie que le risque prix des producteurs a fortement augmenté.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bar de la criée du Grau d'agde, en juin 2026 comparé aux mois de juin de 2023 à 2025, le nombre d’acheteurs est beaucoup plus important, le nombre de transactions est beaucoup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2149640598"/>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420</TotalTime>
  <Words>27884</Words>
  <Application>Microsoft Office PowerPoint</Application>
  <PresentationFormat>Format A4 (210 x 297 mm)</PresentationFormat>
  <Paragraphs>862</Paragraphs>
  <Slides>108</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108</vt:i4>
      </vt:variant>
    </vt:vector>
  </HeadingPairs>
  <TitlesOfParts>
    <vt:vector size="112"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Manon CABREJAS</dc:creator>
  <cp:lastModifiedBy>Manon CABREJAS</cp:lastModifiedBy>
  <cp:revision>58</cp:revision>
  <dcterms:created xsi:type="dcterms:W3CDTF">2025-01-07T08:04:05Z</dcterms:created>
  <dcterms:modified xsi:type="dcterms:W3CDTF">2026-07-09T09:41:04Z</dcterms:modified>
</cp:coreProperties>
</file>