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image4.svg" ContentType="image/svg+xml"/>
  <Override PartName="/ppt/media/image6.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83" r:id="rId4"/>
    <p:sldId id="257" r:id="rId5"/>
    <p:sldId id="272" r:id="rId6"/>
    <p:sldId id="269" r:id="rId7"/>
    <p:sldId id="273" r:id="rId8"/>
    <p:sldId id="259" r:id="rId9"/>
    <p:sldId id="274" r:id="rId10"/>
    <p:sldId id="260" r:id="rId11"/>
    <p:sldId id="275" r:id="rId12"/>
    <p:sldId id="261" r:id="rId13"/>
    <p:sldId id="276" r:id="rId14"/>
    <p:sldId id="262" r:id="rId15"/>
    <p:sldId id="277" r:id="rId16"/>
    <p:sldId id="263" r:id="rId17"/>
    <p:sldId id="278" r:id="rId18"/>
    <p:sldId id="264" r:id="rId19"/>
    <p:sldId id="279" r:id="rId20"/>
    <p:sldId id="265" r:id="rId21"/>
    <p:sldId id="280" r:id="rId22"/>
    <p:sldId id="266" r:id="rId23"/>
    <p:sldId id="281" r:id="rId24"/>
    <p:sldId id="267" r:id="rId25"/>
    <p:sldId id="282" r:id="rId2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2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20/04/2026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20/04/2026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20/04/2026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20/04/2026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20/04/2026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20/04/2026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20/04/2026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6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6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 Id="rId3"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Situation de la première mise marché au niveau national</a:t>
            </a:r>
          </a:p>
        </p:txBody>
      </p:sp>
      <p:pic>
        <p:nvPicPr>
          <p:cNvPr id="2" name="Image 1">
            <a:extLst>
              <a:ext uri="{FF2B5EF4-FFF2-40B4-BE49-F238E27FC236}">
                <a16:creationId xmlns:a16="http://schemas.microsoft.com/office/drawing/2014/main" id="{C37B2C3D-C270-A5AF-A086-413D2FFEB7AC}"/>
              </a:ext>
            </a:extLst>
          </p:cNvPr>
          <p:cNvPicPr>
            <a:picLocks noChangeAspect="1"/>
          </p:cNvPicPr>
          <p:nvPr/>
        </p:nvPicPr>
        <p:blipFill>
          <a:blip r:embed="rId2"/>
          <a:stretch>
            <a:fillRect/>
          </a:stretch>
        </p:blipFill>
        <p:spPr>
          <a:xfrm>
            <a:off x="253837" y="97770"/>
            <a:ext cx="6350326" cy="749339"/>
          </a:xfrm>
          <a:prstGeom prst="rect">
            <a:avLst/>
          </a:prstGeom>
        </p:spPr>
      </p:pic>
      <p:sp>
        <p:nvSpPr>
          <p:cNvPr id="4" name="ZoneTexte 3">
            <a:extLst>
              <a:ext uri="{FF2B5EF4-FFF2-40B4-BE49-F238E27FC236}">
                <a16:creationId xmlns:a16="http://schemas.microsoft.com/office/drawing/2014/main" id="{7F3E433F-61EF-0178-9E7B-B931E405A8D8}"/>
              </a:ext>
            </a:extLst>
          </p:cNvPr>
          <p:cNvSpPr txBox="1"/>
          <p:nvPr/>
        </p:nvSpPr>
        <p:spPr>
          <a:xfrm>
            <a:off x="0" y="9259669"/>
            <a:ext cx="6858000" cy="646331"/>
          </a:xfrm>
          <a:prstGeom prst="rect">
            <a:avLst/>
          </a:prstGeom>
          <a:noFill/>
        </p:spPr>
        <p:txBody>
          <a:bodyPr wrap="square" rtlCol="0">
            <a:spAutoFit/>
          </a:bodyPr>
          <a:lstStyle/>
          <a:p>
            <a:r>
              <a:rPr lang="fr-FR" dirty="0"/>
              <a:t>Outil conjoncturel basé sur les données des premières ventes de pêche issues de l’application </a:t>
            </a:r>
            <a:r>
              <a:rPr lang="fr-FR" dirty="0" err="1"/>
              <a:t>VISIOMer</a:t>
            </a:r>
            <a:r>
              <a:rPr lang="fr-FR" dirty="0"/>
              <a:t> FranceAgriMer.</a:t>
            </a:r>
          </a:p>
        </p:txBody>
      </p:sp>
    </p:spTree>
    <p:extLst>
      <p:ext uri="{BB962C8B-B14F-4D97-AF65-F5344CB8AC3E}">
        <p14:creationId xmlns:p14="http://schemas.microsoft.com/office/powerpoint/2010/main" val="19082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C8AE0D1-806D-4CDE-AA93-613F5691059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Merlu.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Merlu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Merlu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Merlu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Merlu</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du merlu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414E57A-6ACB-4D46-8F03-A4D795DDCF6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8E31464A-EFE5-4376-929C-11F0CB9E54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84A73BB7-A012-4C9B-B922-A13735410F2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HKE.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merlu, l’instabilité des prix pour le mois de juin 2026 est un peu plus importante que celle observée en juin de 2023 à 2025, ce qui signifie que le risque prix des producteurs a légèrement augmenté. Parallèlement, l’instabilité des volumes est un peu plus important, ce qui signifie que le risque d’approvisionnement des acheteurs a légèrement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merlu, en juin 2026 comparé aux mois de juin de 2023 à 2025, le nombre d’acheteurs est similaire, le nombre de transactions est un peu moins important. De plus, la concurrence a légèrement augmenté, ce qui signifie que le pouvoir de marché des gros acheteurs a légèrement diminué.</a:t>
            </a:r>
          </a:p>
        </p:txBody>
      </p:sp>
      <p:pic>
        <p:nvPicPr>
          <p:cNvPr id="10" name="Picture 9" descr="Caractéristiques_intensité_HKE.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Merlu</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34379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D4BE7472-FFD3-4794-8F74-40E5DF9C486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Bar.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Bar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Bar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Bar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Bar</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du bar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8A6796-88B3-4D87-805F-69BCF16739F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10B5589E-D6F0-42F2-A6DF-6705796595CD}"/>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365756B2-C1F5-4412-9E3E-83736BEA4E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BSS.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bar, l’instabilité des prix pour le mois de juin 2026 est beaucoup plus importante que celle observée en juin de 2023 à 2025, ce qui signifie que le risque prix des producteurs a fortement augmenté.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bar, en juin 2026 comparé aux mois de juin de 2023 à 2025, le nombre d’acheteurs est similaire, le nombre de transactions est similaire. De plus, la concurrence a légèrement diminué, ce qui signifie que le pouvoir de marché des gros acheteurs a légèrement augmenté.</a:t>
            </a:r>
          </a:p>
        </p:txBody>
      </p:sp>
      <p:pic>
        <p:nvPicPr>
          <p:cNvPr id="10" name="Picture 9" descr="Caractéristiques_intensité_BSS.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Bar</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69222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15DA6E22-E891-4C17-8DC3-797FEE8DC91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Pieuvr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Pieuvr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Pieuvr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Pieuvr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Pieuvre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 la pieuvre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DA3CFEB-9667-4AC8-973D-A18F31EC23CD}"/>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997F0A-9632-4491-89C4-601721A85AC9}"/>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83BB0B6-86DB-4247-9E4E-960DF89DA5C6}"/>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OCT.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pieuvre, l’instabilité des prix pour le mois de juin 2026 est beaucoup moins importante que celle observée en juin de 2023 à 2025, ce qui signifie que le risque prix des producteurs a fortement diminué.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pieuvre, en juin 2026 comparé aux mois de juin de 2023 à 2025, le nombre d’acheteurs est un peu plus important, le nombre de transactions est un peu plus important. De plus, la concurrence a légèrement diminué, ce qui signifie que le pouvoir de marché des gros acheteurs a légèrement augmenté.</a:t>
            </a:r>
          </a:p>
        </p:txBody>
      </p:sp>
      <p:pic>
        <p:nvPicPr>
          <p:cNvPr id="10" name="Picture 9" descr="Caractéristiques_intensité_OCT.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Pieuvre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69029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B5E6A6E-178F-4E96-A468-7EEC4722F79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Langoustin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Langoustin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Langoustin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Langoustin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Langoustine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 la langoustine est inférieur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43647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AE8C2AA-24DD-4E3F-B6A7-CC1AA75C513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20DD78EB-4189-436F-B1F3-F1C9721E727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C2BD103F-3004-46D7-9DC7-58F2F041A3DC}"/>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NEP.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langoustine, l’instabilité des prix pour le mois de juin 2026 est similaire que celle observée en juin de 2023 à 2025, ce qui signifie que le risque prix des producteurs est inchangé. Parallèlement, l’instabilité des volumes est un peu plus important, ce qui signifie que le risque d’approvisionnement des acheteurs a légèrement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langoustine, en juin 2026 comparé aux mois de juin de 2023 à 2025, le nombre d’acheteurs est un peu moins important, le nombre de transactions est un peu moins important. De plus, la concurrence a légèrement diminué, ce qui signifie que le pouvoir de marché des gros acheteurs a légèrement augmenté.</a:t>
            </a:r>
          </a:p>
        </p:txBody>
      </p:sp>
      <p:pic>
        <p:nvPicPr>
          <p:cNvPr id="10" name="Picture 9" descr="Caractéristiques_intensité_NEP.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Langoustine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212650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F19B568-DB9D-471C-98A4-C6CF6349396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Seich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Seich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Seich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Seich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Seiche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 la seiche est inférieur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4AED260-1C2F-4FFE-8650-414CA0798AC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2A547CA-382E-4B8E-B330-6E38F2662F0A}"/>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BCF2FA9C-EDCD-48C1-B20B-C9AE583809F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CTC.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seiche, l’instabilité des prix pour le mois de juin 2026 est beaucoup moins importante que celle observée en juin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seiche, en juin 2026 comparé aux mois de juin de 2023 à 2025, le nombre d’acheteurs est un peu plus important, le nombre de transactions est un peu plus important. De plus, la concurrence a légèrement diminué, ce qui signifie que le pouvoir de marché des gros acheteurs a légèrement augmenté.</a:t>
            </a:r>
          </a:p>
        </p:txBody>
      </p:sp>
      <p:pic>
        <p:nvPicPr>
          <p:cNvPr id="10" name="Picture 9" descr="Caractéristiques_intensité_CTC.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Seiche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11010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593BC93-CE89-422B-B650-126C16374BBE}"/>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2" name="TextBox 11">
            <a:extLst>
              <a:ext uri="{FF2B5EF4-FFF2-40B4-BE49-F238E27FC236}">
                <a16:creationId xmlns:a16="http://schemas.microsoft.com/office/drawing/2014/main" id="{1153EC8A-C302-4B34-8955-59F2134883D8}"/>
              </a:ext>
            </a:extLst>
          </p:cNvPr>
          <p:cNvSpPr txBox="1"/>
          <p:nvPr/>
        </p:nvSpPr>
        <p:spPr bwMode="auto">
          <a:xfrm>
            <a:off x="42870" y="-284399"/>
            <a:ext cx="6772261" cy="706635"/>
          </a:xfrm>
          <a:prstGeom prst="rect">
            <a:avLst/>
          </a:prstGeom>
          <a:noFill/>
        </p:spPr>
        <p:txBody>
          <a:bodyPr wrap="square">
            <a:spAutoFit/>
          </a:bodyPr>
          <a:lstStyle/>
          <a:p>
            <a:pPr>
              <a:defRPr/>
            </a:pPr>
            <a:endParaRPr sz="1777" dirty="0"/>
          </a:p>
          <a:p>
            <a:pPr algn="ctr">
              <a:defRPr sz="2250"/>
            </a:pPr>
            <a:r>
              <a:rPr lang="fr-FR" sz="2222" dirty="0"/>
              <a:t>Synthèse</a:t>
            </a:r>
            <a:endParaRPr sz="2222" dirty="0"/>
          </a:p>
        </p:txBody>
      </p:sp>
      <p:pic>
        <p:nvPicPr>
          <p:cNvPr id="4" name="Image 3">
            <a:extLst>
              <a:ext uri="{FF2B5EF4-FFF2-40B4-BE49-F238E27FC236}">
                <a16:creationId xmlns:a16="http://schemas.microsoft.com/office/drawing/2014/main" id="{1BBC27AD-1EA1-458C-9CC9-43C5F30F9EE2}"/>
              </a:ext>
            </a:extLst>
          </p:cNvPr>
          <p:cNvPicPr>
            <a:picLocks noChangeAspect="1"/>
          </p:cNvPicPr>
          <p:nvPr/>
        </p:nvPicPr>
        <p:blipFill>
          <a:blip r:embed="rId2"/>
          <a:stretch>
            <a:fillRect/>
          </a:stretch>
        </p:blipFill>
        <p:spPr bwMode="auto">
          <a:xfrm>
            <a:off x="4759200" y="8683200"/>
            <a:ext cx="2055342" cy="1102740"/>
          </a:xfrm>
          <a:prstGeom prst="rect">
            <a:avLst/>
          </a:prstGeom>
        </p:spPr>
      </p:pic>
      <p:sp>
        <p:nvSpPr>
          <p:cNvPr id="5" name="Rectangle 4">
            <a:extLst>
              <a:ext uri="{FF2B5EF4-FFF2-40B4-BE49-F238E27FC236}">
                <a16:creationId xmlns:a16="http://schemas.microsoft.com/office/drawing/2014/main" id="{72ACFF33-A1E9-4553-BC78-69FA09B98D46}"/>
              </a:ext>
            </a:extLst>
          </p:cNvPr>
          <p:cNvSpPr/>
          <p:nvPr/>
        </p:nvSpPr>
        <p:spPr>
          <a:xfrm>
            <a:off x="414887" y="706635"/>
            <a:ext cx="6192000" cy="1815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6" name="ZoneTexte 7">
            <a:extLst>
              <a:ext uri="{FF2B5EF4-FFF2-40B4-BE49-F238E27FC236}">
                <a16:creationId xmlns:a16="http://schemas.microsoft.com/office/drawing/2014/main" id="{D527B190-523F-4C5F-BD9E-E938B55BD2A9}"/>
              </a:ext>
            </a:extLst>
          </p:cNvPr>
          <p:cNvSpPr txBox="1"/>
          <p:nvPr/>
        </p:nvSpPr>
        <p:spPr>
          <a:xfrm>
            <a:off x="469478" y="706635"/>
            <a:ext cx="6192000"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a:t>En plus de la moyenne, l’indice tient compte de deux éléments:</a:t>
            </a:r>
          </a:p>
          <a:p>
            <a:endParaRPr lang="fr-FR" sz="1600" dirty="0"/>
          </a:p>
          <a:p>
            <a:pPr marL="285750" indent="-285750">
              <a:buFontTx/>
              <a:buChar char="-"/>
            </a:pPr>
            <a:r>
              <a:rPr lang="fr-FR" sz="1600" dirty="0"/>
              <a:t>Effet de composition : l’indice tient compte des volumes échangés et de la modification de la composition des espèces vendues dans le temps </a:t>
            </a:r>
          </a:p>
          <a:p>
            <a:pPr marL="285750" indent="-285750">
              <a:buFontTx/>
              <a:buChar char="-"/>
            </a:pPr>
            <a:r>
              <a:rPr lang="fr-FR" sz="1600" dirty="0"/>
              <a:t>Saisonnalité : l’indice doit tenir compte de la forte saisonnalité des produits de la mer</a:t>
            </a:r>
          </a:p>
          <a:p>
            <a:r>
              <a:rPr lang="fr-FR" sz="1600" dirty="0"/>
              <a:t> </a:t>
            </a:r>
          </a:p>
        </p:txBody>
      </p:sp>
      <p:sp>
        <p:nvSpPr>
          <p:cNvPr id="7" name="TextBox 6"/>
          <p:cNvSpPr txBox="1"/>
          <p:nvPr/>
        </p:nvSpPr>
        <p:spPr>
          <a:xfrm>
            <a:off x="334800" y="3225600"/>
            <a:ext cx="6192000" cy="522000"/>
          </a:xfrm>
          <a:prstGeom prst="rect">
            <a:avLst/>
          </a:prstGeom>
          <a:noFill/>
        </p:spPr>
        <p:txBody>
          <a:bodyPr wrap="square">
            <a:spAutoFit/>
          </a:bodyPr>
          <a:lstStyle/>
          <a:p>
            <a:pPr>
              <a:defRPr sz="1700"/>
            </a:pPr>
            <a:r>
              <a:t>Comparaison de l’indice de ventes en valeur à la fin du mois de Juin 2026, par rapport à celui de la période de référence (2023) selon les strates</a:t>
            </a:r>
          </a:p>
        </p:txBody>
      </p:sp>
      <p:pic>
        <p:nvPicPr>
          <p:cNvPr id="8" name="Picture 7" descr="table_stylized.png"/>
          <p:cNvPicPr>
            <a:picLocks noChangeAspect="1"/>
          </p:cNvPicPr>
          <p:nvPr/>
        </p:nvPicPr>
        <p:blipFill>
          <a:blip r:embed="rId3"/>
          <a:stretch>
            <a:fillRect/>
          </a:stretch>
        </p:blipFill>
        <p:spPr>
          <a:xfrm>
            <a:off x="183600" y="4323600"/>
            <a:ext cx="6480000" cy="3286800"/>
          </a:xfrm>
          <a:prstGeom prst="rect">
            <a:avLst/>
          </a:prstGeom>
        </p:spPr>
      </p:pic>
    </p:spTree>
    <p:extLst>
      <p:ext uri="{BB962C8B-B14F-4D97-AF65-F5344CB8AC3E}">
        <p14:creationId xmlns:p14="http://schemas.microsoft.com/office/powerpoint/2010/main" val="361795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2698068-BB98-4056-938C-E7764A19F62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D10E882-01A8-4029-ADF9-405C993C0CC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Buccin.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Buccin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Buccin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Buccin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Buccin</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du buccin est proche de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48582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83BD85A-6CB9-46CA-AECB-254A8A2D2FE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F4C894-B17C-4B02-9BF5-DEAD9F08263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E5076EB0-7E0C-4D72-BDC1-E6F98F0BB0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WHE.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buccin, l’instabilité des prix pour le mois de juin 2026 est beaucoup moins importante que celle observée en juin de 2023 à 2025, ce qui signifie que le risque prix des producteurs a fortement diminué.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buccin, en juin 2026 comparé aux mois de juin de 2023 à 2025, le nombre d’acheteurs est similaire, le nombre de transactions est plus important. De plus, la concurrence est inchangé, ce qui signifie que le pouvoir de marché des gros acheteurs est inchangée.</a:t>
            </a:r>
          </a:p>
        </p:txBody>
      </p:sp>
      <p:pic>
        <p:nvPicPr>
          <p:cNvPr id="10" name="Picture 9" descr="Caractéristiques_intensité_WHE.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Buccin</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29699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52123F7-536C-4C82-981F-77E36B7F3ED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Calmars côtiers.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Calmars côtiers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Calmars côtiers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Calmars côtiers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Calmars côtiers</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du calmars côtiers est inférieur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33435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8DC5A2-5458-4EFE-BAE8-FB35F3E3191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D14D8F56-DB2E-4617-9F10-5104A4C2F1C5}"/>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5607BF79-27D3-44EF-B924-8C0349ABE25A}"/>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QZ.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calmars côtiers, l’instabilité des prix pour le mois de juin 2026 est similaire que celle observée en juin de 2023 à 2025, ce qui signifie que le risque prix des producteurs est inchangé.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calmars côtiers, en juin 2026 comparé aux mois de juin de 2023 à 2025, le nombre d’acheteurs est similaire, le nombre de transactions est plus important. De plus, la concurrence a légèrement augmenté, ce qui signifie que le pouvoir de marché des gros acheteurs a légèrement diminué.</a:t>
            </a:r>
          </a:p>
        </p:txBody>
      </p:sp>
      <p:pic>
        <p:nvPicPr>
          <p:cNvPr id="10" name="Picture 9" descr="Caractéristiques_intensité_SQZ.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Calmars côtiers</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610255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D676CECD-C306-4A6B-B5F4-8DC9DFE5E0C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0351429D-05E2-4D7B-BF94-FEB4F7C2D2F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Anchois.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Anchois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Anchois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Anchois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Anchois</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 l'anchois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047277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D56C9FC-1019-449C-8A46-C31EEA1EDE3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8532BA0-DFA2-4E52-8E25-1BE983C6768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77CBD58-B803-4FEE-A02D-A4803AA1319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ANE.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l'anchois, l’instabilité des prix pour le mois de juin 2026 est beaucoup plus importante que celle observée en juin de 2023 à 2025, ce qui signifie que le risque prix des producteurs a fortement augmenté.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l'anchois, en juin 2026 comparé aux mois de juin de 2023 à 2025, le nombre d’acheteurs est plus important, le nombre de transactions est beaucoup plus important. De plus, la concurrence est inchangé, ce qui signifie que le pouvoir de marché des gros acheteurs est inchangée.</a:t>
            </a:r>
          </a:p>
        </p:txBody>
      </p:sp>
      <p:pic>
        <p:nvPicPr>
          <p:cNvPr id="10" name="Picture 9" descr="Caractéristiques_intensité_ANE.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Anchois</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11133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Interprétation des indicateurs de marché</a:t>
            </a:r>
          </a:p>
        </p:txBody>
      </p:sp>
      <p:sp>
        <p:nvSpPr>
          <p:cNvPr id="2" name="ZoneTexte 1">
            <a:extLst>
              <a:ext uri="{FF2B5EF4-FFF2-40B4-BE49-F238E27FC236}">
                <a16:creationId xmlns:a16="http://schemas.microsoft.com/office/drawing/2014/main" id="{109CD248-805E-4313-A5BC-A2FF5B1822DE}"/>
              </a:ext>
            </a:extLst>
          </p:cNvPr>
          <p:cNvSpPr txBox="1"/>
          <p:nvPr/>
        </p:nvSpPr>
        <p:spPr>
          <a:xfrm>
            <a:off x="395785" y="955343"/>
            <a:ext cx="2838734" cy="369332"/>
          </a:xfrm>
          <a:prstGeom prst="rect">
            <a:avLst/>
          </a:prstGeom>
          <a:noFill/>
        </p:spPr>
        <p:txBody>
          <a:bodyPr wrap="square" rtlCol="0">
            <a:spAutoFit/>
          </a:bodyPr>
          <a:lstStyle/>
          <a:p>
            <a:r>
              <a:rPr lang="fr-FR" u="sng" dirty="0"/>
              <a:t>Instabilité prix : </a:t>
            </a:r>
          </a:p>
        </p:txBody>
      </p:sp>
      <p:sp>
        <p:nvSpPr>
          <p:cNvPr id="5" name="ZoneTexte 4">
            <a:extLst>
              <a:ext uri="{FF2B5EF4-FFF2-40B4-BE49-F238E27FC236}">
                <a16:creationId xmlns:a16="http://schemas.microsoft.com/office/drawing/2014/main" id="{3AFAF57F-9CD3-4F0C-8E0D-272F0116AA31}"/>
              </a:ext>
            </a:extLst>
          </p:cNvPr>
          <p:cNvSpPr txBox="1"/>
          <p:nvPr/>
        </p:nvSpPr>
        <p:spPr>
          <a:xfrm>
            <a:off x="143302" y="1396331"/>
            <a:ext cx="6571398" cy="278486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prix pour les producteurs =&gt; incertitude supplémentaire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prix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le prix moyen est le lundi de 5 € et le mardi de 15 €. La semaine suivante, le prix moyen est de 10 € le lundi et le mardi. La moyenne par semaine est la même (10 €) mais la volatilité (5 €) est plus importante la première semaine. Dans l’ensemble, cette instabilité peut engendrer une incertitude pour le producteur sur son chiffre d’affaires (qui sera plus faible s’il vend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7" name="ZoneTexte 6">
            <a:extLst>
              <a:ext uri="{FF2B5EF4-FFF2-40B4-BE49-F238E27FC236}">
                <a16:creationId xmlns:a16="http://schemas.microsoft.com/office/drawing/2014/main" id="{8C48888F-AB07-4495-A5B4-DADF8634AEE6}"/>
              </a:ext>
            </a:extLst>
          </p:cNvPr>
          <p:cNvSpPr txBox="1"/>
          <p:nvPr/>
        </p:nvSpPr>
        <p:spPr>
          <a:xfrm>
            <a:off x="269543" y="4192433"/>
            <a:ext cx="2838734" cy="369332"/>
          </a:xfrm>
          <a:prstGeom prst="rect">
            <a:avLst/>
          </a:prstGeom>
          <a:noFill/>
        </p:spPr>
        <p:txBody>
          <a:bodyPr wrap="square" rtlCol="0">
            <a:spAutoFit/>
          </a:bodyPr>
          <a:lstStyle/>
          <a:p>
            <a:r>
              <a:rPr lang="fr-FR" u="sng" dirty="0"/>
              <a:t>Instabilité volume : </a:t>
            </a:r>
          </a:p>
        </p:txBody>
      </p:sp>
      <p:sp>
        <p:nvSpPr>
          <p:cNvPr id="8" name="ZoneTexte 7">
            <a:extLst>
              <a:ext uri="{FF2B5EF4-FFF2-40B4-BE49-F238E27FC236}">
                <a16:creationId xmlns:a16="http://schemas.microsoft.com/office/drawing/2014/main" id="{1B3DD3C2-6BDF-45BE-ACFD-B586B2A3826D}"/>
              </a:ext>
            </a:extLst>
          </p:cNvPr>
          <p:cNvSpPr txBox="1"/>
          <p:nvPr/>
        </p:nvSpPr>
        <p:spPr>
          <a:xfrm>
            <a:off x="143301" y="4589470"/>
            <a:ext cx="6571398" cy="304833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volumes pour les acheteurs =&gt; incertitude supplémentaire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volumes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la quantité moyenne est le lundi de 5 kg et le mardi de 10 kg. La semaine suivante, la quantité moyenne est de 10 kg le lundi et le mardi. La moyenne par semaine est la même (10 kg) mais la volatilité (5 kg) est plus importante la première semaine. Dans l’ensemble, cette instabilité peut engendrer une incertitude pour l’acheteur sur son volume (qui sera plus faible s’il achète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9" name="ZoneTexte 8">
            <a:extLst>
              <a:ext uri="{FF2B5EF4-FFF2-40B4-BE49-F238E27FC236}">
                <a16:creationId xmlns:a16="http://schemas.microsoft.com/office/drawing/2014/main" id="{123110B6-6F5C-4180-8B99-EDE3F31F1E4D}"/>
              </a:ext>
            </a:extLst>
          </p:cNvPr>
          <p:cNvSpPr txBox="1"/>
          <p:nvPr/>
        </p:nvSpPr>
        <p:spPr>
          <a:xfrm>
            <a:off x="395785" y="7704405"/>
            <a:ext cx="2838734" cy="369332"/>
          </a:xfrm>
          <a:prstGeom prst="rect">
            <a:avLst/>
          </a:prstGeom>
          <a:noFill/>
        </p:spPr>
        <p:txBody>
          <a:bodyPr wrap="square" rtlCol="0">
            <a:spAutoFit/>
          </a:bodyPr>
          <a:lstStyle/>
          <a:p>
            <a:r>
              <a:rPr lang="fr-FR" u="sng" dirty="0"/>
              <a:t>Degré de concurrence: </a:t>
            </a:r>
          </a:p>
        </p:txBody>
      </p:sp>
      <p:sp>
        <p:nvSpPr>
          <p:cNvPr id="10" name="ZoneTexte 9">
            <a:extLst>
              <a:ext uri="{FF2B5EF4-FFF2-40B4-BE49-F238E27FC236}">
                <a16:creationId xmlns:a16="http://schemas.microsoft.com/office/drawing/2014/main" id="{9CE7882E-5A63-4F3B-8E29-5CDE0C5DDEE2}"/>
              </a:ext>
            </a:extLst>
          </p:cNvPr>
          <p:cNvSpPr txBox="1"/>
          <p:nvPr/>
        </p:nvSpPr>
        <p:spPr>
          <a:xfrm>
            <a:off x="143301" y="8147451"/>
            <a:ext cx="6571398" cy="1107996"/>
          </a:xfrm>
          <a:prstGeom prst="rect">
            <a:avLst/>
          </a:prstGeom>
          <a:noFill/>
        </p:spPr>
        <p:txBody>
          <a:bodyPr wrap="square" rtlCol="0">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 degré de concurrence permet de savoir si un marché est concentré sur un petit nombre d’acheteurs qui disposent de parts de marché élevées. Plus cet indicateur s’élève, plus le marché est concurrentiel. </a:t>
            </a:r>
          </a:p>
          <a:p>
            <a:endParaRPr lang="fr-FR" dirty="0"/>
          </a:p>
        </p:txBody>
      </p:sp>
    </p:spTree>
    <p:extLst>
      <p:ext uri="{BB962C8B-B14F-4D97-AF65-F5344CB8AC3E}">
        <p14:creationId xmlns:p14="http://schemas.microsoft.com/office/powerpoint/2010/main" val="16669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4" name="Rectangle 3">
            <a:extLst>
              <a:ext uri="{FF2B5EF4-FFF2-40B4-BE49-F238E27FC236}">
                <a16:creationId xmlns:a16="http://schemas.microsoft.com/office/drawing/2014/main" id="{F1FF241E-7B84-4EB0-BC90-4AC0F611B4CA}"/>
              </a:ext>
            </a:extLst>
          </p:cNvPr>
          <p:cNvSpPr/>
          <p:nvPr/>
        </p:nvSpPr>
        <p:spPr>
          <a:xfrm>
            <a:off x="395785" y="4953000"/>
            <a:ext cx="6005015" cy="223937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tx1"/>
                </a:solidFill>
              </a:ln>
              <a:solidFill>
                <a:schemeClr val="tx1"/>
              </a:solidFill>
            </a:endParaRPr>
          </a:p>
        </p:txBody>
      </p:sp>
      <p:pic>
        <p:nvPicPr>
          <p:cNvPr id="6" name="Image 5">
            <a:extLst>
              <a:ext uri="{FF2B5EF4-FFF2-40B4-BE49-F238E27FC236}">
                <a16:creationId xmlns:a16="http://schemas.microsoft.com/office/drawing/2014/main" id="{DE21A86F-87D2-4CED-8EC4-8D1F0CFDE35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03446" y="7912285"/>
            <a:ext cx="3260140" cy="1404368"/>
          </a:xfrm>
          <a:prstGeom prst="rect">
            <a:avLst/>
          </a:prstGeom>
        </p:spPr>
      </p:pic>
      <p:pic>
        <p:nvPicPr>
          <p:cNvPr id="7" name="Picture 6" descr="Resultat 2026_06_France.png"/>
          <p:cNvPicPr>
            <a:picLocks noChangeAspect="1"/>
          </p:cNvPicPr>
          <p:nvPr/>
        </p:nvPicPr>
        <p:blipFill>
          <a:blip r:embed="rId4"/>
          <a:srcRect t="12000" b="5000" r="5000"/>
          <a:stretch>
            <a:fillRect/>
          </a:stretch>
        </p:blipFill>
        <p:spPr>
          <a:xfrm>
            <a:off x="295200" y="1130400"/>
            <a:ext cx="6271200" cy="3420000"/>
          </a:xfrm>
          <a:prstGeom prst="rect">
            <a:avLst/>
          </a:prstGeom>
        </p:spPr>
      </p:pic>
      <p:sp>
        <p:nvSpPr>
          <p:cNvPr id="8" name="TextBox 7"/>
          <p:cNvSpPr txBox="1"/>
          <p:nvPr/>
        </p:nvSpPr>
        <p:spPr>
          <a:xfrm>
            <a:off x="396000" y="4989600"/>
            <a:ext cx="6004800" cy="900000"/>
          </a:xfrm>
          <a:prstGeom prst="rect">
            <a:avLst/>
          </a:prstGeom>
          <a:noFill/>
        </p:spPr>
        <p:txBody>
          <a:bodyPr wrap="square">
            <a:spAutoFit/>
          </a:bodyPr>
          <a:lstStyle/>
          <a:p>
            <a:pPr>
              <a:defRPr sz="1700"/>
            </a:pPr>
            <a:r>
              <a:t>• À la fin du mois de juin 2026, l’indice national de ventes en valeur est supérieur à celui de la période de référence (2023).</a:t>
            </a:r>
          </a:p>
        </p:txBody>
      </p:sp>
      <p:sp>
        <p:nvSpPr>
          <p:cNvPr id="9" name="TextBox 8"/>
          <p:cNvSpPr txBox="1"/>
          <p:nvPr/>
        </p:nvSpPr>
        <p:spPr>
          <a:xfrm>
            <a:off x="396000" y="5709600"/>
            <a:ext cx="6004800" cy="900000"/>
          </a:xfrm>
          <a:prstGeom prst="rect">
            <a:avLst/>
          </a:prstGeom>
          <a:noFill/>
        </p:spPr>
        <p:txBody>
          <a:bodyPr wrap="square">
            <a:spAutoFit/>
          </a:bodyPr>
          <a:lstStyle/>
          <a:p>
            <a:pPr>
              <a:defRPr sz="1700"/>
            </a:pPr>
            <a:r>
              <a:t>• L'indice de prix de vente est supérieur à celui de la période de référence. </a:t>
            </a:r>
          </a:p>
        </p:txBody>
      </p:sp>
      <p:sp>
        <p:nvSpPr>
          <p:cNvPr id="10" name="TextBox 9"/>
          <p:cNvSpPr txBox="1"/>
          <p:nvPr/>
        </p:nvSpPr>
        <p:spPr>
          <a:xfrm>
            <a:off x="396000" y="6429600"/>
            <a:ext cx="6004800" cy="900000"/>
          </a:xfrm>
          <a:prstGeom prst="rect">
            <a:avLst/>
          </a:prstGeom>
          <a:noFill/>
        </p:spPr>
        <p:txBody>
          <a:bodyPr wrap="square">
            <a:spAutoFit/>
          </a:bodyPr>
          <a:lstStyle/>
          <a:p>
            <a:pPr>
              <a:defRPr sz="1700"/>
            </a:pPr>
            <a:r>
              <a:t>• L'indice de ventes en volume est proches de celui de la période de référence.</a:t>
            </a:r>
          </a:p>
        </p:txBody>
      </p:sp>
      <p:sp>
        <p:nvSpPr>
          <p:cNvPr id="11" name="TextBox 10"/>
          <p:cNvSpPr txBox="1"/>
          <p:nvPr/>
        </p:nvSpPr>
        <p:spPr>
          <a:xfrm>
            <a:off x="1130400" y="8035200"/>
            <a:ext cx="2354400" cy="288000"/>
          </a:xfrm>
          <a:prstGeom prst="rect">
            <a:avLst/>
          </a:prstGeom>
          <a:noFill/>
        </p:spPr>
        <p:txBody>
          <a:bodyPr wrap="none">
            <a:spAutoFit/>
          </a:bodyPr>
          <a:lstStyle/>
          <a:p>
            <a:pPr>
              <a:defRPr sz="1275"/>
            </a:pPr>
            <a:r>
              <a:t>Indice de prix de vente</a:t>
            </a:r>
          </a:p>
        </p:txBody>
      </p:sp>
      <p:sp>
        <p:nvSpPr>
          <p:cNvPr id="12" name="TextBox 11"/>
          <p:cNvSpPr txBox="1"/>
          <p:nvPr/>
        </p:nvSpPr>
        <p:spPr>
          <a:xfrm>
            <a:off x="1130400" y="8326800"/>
            <a:ext cx="2354400" cy="288000"/>
          </a:xfrm>
          <a:prstGeom prst="rect">
            <a:avLst/>
          </a:prstGeom>
          <a:noFill/>
        </p:spPr>
        <p:txBody>
          <a:bodyPr wrap="none">
            <a:spAutoFit/>
          </a:bodyPr>
          <a:lstStyle/>
          <a:p>
            <a:pPr>
              <a:defRPr sz="1275"/>
            </a:pPr>
            <a:r>
              <a:t>Indice de ventes en volume</a:t>
            </a:r>
          </a:p>
        </p:txBody>
      </p:sp>
      <p:sp>
        <p:nvSpPr>
          <p:cNvPr id="13" name="TextBox 12"/>
          <p:cNvSpPr txBox="1"/>
          <p:nvPr/>
        </p:nvSpPr>
        <p:spPr>
          <a:xfrm>
            <a:off x="1130400" y="8614800"/>
            <a:ext cx="2354400" cy="288000"/>
          </a:xfrm>
          <a:prstGeom prst="rect">
            <a:avLst/>
          </a:prstGeom>
          <a:noFill/>
        </p:spPr>
        <p:txBody>
          <a:bodyPr wrap="none">
            <a:spAutoFit/>
          </a:bodyPr>
          <a:lstStyle/>
          <a:p>
            <a:pPr>
              <a:defRPr sz="1275"/>
            </a:pPr>
            <a:r>
              <a:t>Indice de ventes en valeur</a:t>
            </a:r>
          </a:p>
        </p:txBody>
      </p:sp>
      <p:sp>
        <p:nvSpPr>
          <p:cNvPr id="14" name="TextBox 13"/>
          <p:cNvSpPr txBox="1"/>
          <p:nvPr/>
        </p:nvSpPr>
        <p:spPr>
          <a:xfrm>
            <a:off x="1130400" y="8899200"/>
            <a:ext cx="2354400" cy="288000"/>
          </a:xfrm>
          <a:prstGeom prst="rect">
            <a:avLst/>
          </a:prstGeom>
          <a:noFill/>
        </p:spPr>
        <p:txBody>
          <a:bodyPr wrap="none">
            <a:spAutoFit/>
          </a:bodyPr>
          <a:lstStyle/>
          <a:p>
            <a:pPr>
              <a:defRPr sz="1275"/>
            </a:pPr>
            <a:r>
              <a:t>Juin</a:t>
            </a:r>
          </a:p>
        </p:txBody>
      </p:sp>
    </p:spTree>
    <p:extLst>
      <p:ext uri="{BB962C8B-B14F-4D97-AF65-F5344CB8AC3E}">
        <p14:creationId xmlns:p14="http://schemas.microsoft.com/office/powerpoint/2010/main" val="324214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412E3A-6125-4FFF-873A-BEA341B193D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3" name="ZoneTexte 2">
            <a:extLst>
              <a:ext uri="{FF2B5EF4-FFF2-40B4-BE49-F238E27FC236}">
                <a16:creationId xmlns:a16="http://schemas.microsoft.com/office/drawing/2014/main" id="{2D1D70FA-1222-46E9-B69A-AC299DB18AA4}"/>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6" name="Rectangle 5">
            <a:extLst>
              <a:ext uri="{FF2B5EF4-FFF2-40B4-BE49-F238E27FC236}">
                <a16:creationId xmlns:a16="http://schemas.microsoft.com/office/drawing/2014/main" id="{355F34FD-F8AD-4B30-ACBB-EAC8E1D5DD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CC1FB55-DB8A-41D5-81EB-5F43C5B83C6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descr="Etat_du_marche_france.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9" name="Picture 8" descr="Caractéristiques_intensité_france.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France, l’instabilité des prix pour le mois de juin 2026 est similaire que celle observée en juin de 2023 à 2025, ce qui signifie que le risque prix des producteurs est inchangé. Parallèlement, l’instabilité des volumes est un peu plus important, ce qui signifie que le risque d’approvisionnement des acheteurs a légèrement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France, en juin 2026 comparé aux mois de juin de 2023 à 2025, le nombre d’acheteurs est similaire, le nombre de transactions est un peu moins important. De plus, la concurrence a légèrement diminué, ce qui signifie que le pouvoir de marché des gros acheteurs a légèrement augmenté.</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90388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4214ACDC-26E6-4C98-BB45-7C9E7F4A624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Sol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Sol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Sol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Sol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Sole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 la sole est proche de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04DE46-316D-4D2C-9FC9-B8BC3EE9C10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6" name="Rectangle 5">
            <a:extLst>
              <a:ext uri="{FF2B5EF4-FFF2-40B4-BE49-F238E27FC236}">
                <a16:creationId xmlns:a16="http://schemas.microsoft.com/office/drawing/2014/main" id="{A1CEBD39-BD27-4FB4-B586-5902A8B68EF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52ED717-662E-43DF-9FA3-B999E180CB3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OL.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sole, l’instabilité des prix pour le mois de juin 2026 est un peu plus importante que celle observée en juin de 2023 à 2025, ce qui signifie que le risque prix des producteurs a légèrement augmenté.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sole, en juin 2026 comparé aux mois de juin de 2023 à 2025, le nombre d’acheteurs est un peu moins important, le nombre de transactions est moins important. De plus, la concurrence a légèrement diminué, ce qui signifie que le pouvoir de marché des gros acheteurs a légèrement augmenté.</a:t>
            </a:r>
          </a:p>
        </p:txBody>
      </p:sp>
      <p:pic>
        <p:nvPicPr>
          <p:cNvPr id="10" name="Picture 9" descr="Caractéristiques_intensité_SOL.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Sole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3767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8953C20-112F-4070-B154-E5F22191C8C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8DE1450F-9BE0-43B4-9EF8-6C279246CC9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Baudroi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Baudroi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Baudroi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Baudroi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Baudroie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 la baudroie est proche de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93980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0C4E313-6D6F-4A6F-8DAB-7048615DF25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7E587F84-ED0B-42D6-950A-154F2B1EC8F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D66A619B-B952-4B76-9197-8E9D34FE85B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MNZ.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baudroie, l’instabilité des prix pour le mois de juin 2026 est similaire que celle observée en juin de 2023 à 2025, ce qui signifie que le risque prix des producteurs est inchangé. Parallèlement, l’instabilité des volumes est plus important, ce qui signifie que le risque d’approvisionnement des acheteurs a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baudroie, en juin 2026 comparé aux mois de juin de 2023 à 2025, le nombre d’acheteurs est un peu moins important, le nombre de transactions est moins important. De plus, la concurrence a légèrement augmenté, ce qui signifie que le pouvoir de marché des gros acheteurs a légèrement diminué.</a:t>
            </a:r>
          </a:p>
        </p:txBody>
      </p:sp>
      <p:pic>
        <p:nvPicPr>
          <p:cNvPr id="10" name="Picture 9" descr="Caractéristiques_intensité_MNZ.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Baudroie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1814947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442</TotalTime>
  <Words>371</Words>
  <Application>Microsoft Office PowerPoint</Application>
  <PresentationFormat>Format A4 (210 x 297 mm)</PresentationFormat>
  <Paragraphs>24</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Manon CABREJAS</cp:lastModifiedBy>
  <cp:revision>55</cp:revision>
  <dcterms:created xsi:type="dcterms:W3CDTF">2025-01-07T08:04:05Z</dcterms:created>
  <dcterms:modified xsi:type="dcterms:W3CDTF">2026-04-20T14:24:29Z</dcterms:modified>
</cp:coreProperties>
</file>