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270" r:id="rId35"/>
    <p:sldId id="283" r:id="rId36"/>
    <p:sldId id="303" r:id="rId37"/>
    <p:sldId id="269" r:id="rId38"/>
    <p:sldId id="284" r:id="rId39"/>
    <p:sldId id="304" r:id="rId40"/>
    <p:sldId id="259" r:id="rId41"/>
    <p:sldId id="285" r:id="rId42"/>
    <p:sldId id="305" r:id="rId43"/>
    <p:sldId id="260" r:id="rId44"/>
    <p:sldId id="286" r:id="rId45"/>
    <p:sldId id="306" r:id="rId46"/>
    <p:sldId id="261" r:id="rId47"/>
    <p:sldId id="287" r:id="rId48"/>
    <p:sldId id="307" r:id="rId49"/>
    <p:sldId id="262" r:id="rId50"/>
    <p:sldId id="288" r:id="rId51"/>
    <p:sldId id="308" r:id="rId52"/>
    <p:sldId id="263" r:id="rId53"/>
    <p:sldId id="289" r:id="rId54"/>
    <p:sldId id="309" r:id="rId55"/>
    <p:sldId id="264" r:id="rId56"/>
    <p:sldId id="290" r:id="rId57"/>
    <p:sldId id="310" r:id="rId58"/>
    <p:sldId id="271" r:id="rId59"/>
    <p:sldId id="293" r:id="rId60"/>
    <p:sldId id="313" r:id="rId61"/>
    <p:sldId id="273" r:id="rId62"/>
    <p:sldId id="295" r:id="rId63"/>
    <p:sldId id="315" r:id="rId64"/>
    <p:sldId id="275" r:id="rId65"/>
    <p:sldId id="297" r:id="rId66"/>
    <p:sldId id="317" r:id="rId67"/>
    <p:sldId id="358" r:id="rId68"/>
    <p:sldId id="359" r:id="rId69"/>
    <p:sldId id="360" r:id="rId70"/>
    <p:sldId id="361"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375" r:id="rId85"/>
    <p:sldId id="376" r:id="rId86"/>
    <p:sldId id="377" r:id="rId87"/>
    <p:sldId id="378" r:id="rId88"/>
    <p:sldId id="379" r:id="rId89"/>
    <p:sldId id="380" r:id="rId90"/>
    <p:sldId id="381" r:id="rId91"/>
    <p:sldId id="276" r:id="rId92"/>
    <p:sldId id="318" r:id="rId93"/>
    <p:sldId id="319" r:id="rId94"/>
    <p:sldId id="277" r:id="rId95"/>
    <p:sldId id="299" r:id="rId96"/>
    <p:sldId id="320" r:id="rId97"/>
    <p:sldId id="278" r:id="rId98"/>
    <p:sldId id="300" r:id="rId99"/>
    <p:sldId id="321" r:id="rId100"/>
    <p:sldId id="279" r:id="rId101"/>
    <p:sldId id="301" r:id="rId102"/>
    <p:sldId id="322" r:id="rId103"/>
    <p:sldId id="280" r:id="rId104"/>
    <p:sldId id="302" r:id="rId105"/>
    <p:sldId id="323" r:id="rId10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4660"/>
  </p:normalViewPr>
  <p:slideViewPr>
    <p:cSldViewPr snapToGrid="0">
      <p:cViewPr varScale="1">
        <p:scale>
          <a:sx n="70" d="100"/>
          <a:sy n="70" d="100"/>
        </p:scale>
        <p:origin x="33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10/09/2026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10/09/2026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10/09/2026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10/09/2026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10/09/2026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10/09/2026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10/09/2026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10/09/2026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10/09/2026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10/09/2026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10/09/2026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10/09/2026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8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4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1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2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5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4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5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5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5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6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6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7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6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7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6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85.png"/><Relationship Id="rId5" Type="http://schemas.openxmlformats.org/officeDocument/2006/relationships/image" Target="../media/image184.png"/><Relationship Id="rId4" Type="http://schemas.openxmlformats.org/officeDocument/2006/relationships/image" Target="../media/image183.png"/></Relationships>
</file>

<file path=ppt/slides/_rels/slide7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9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7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0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7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8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8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2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image" Target="../media/image223.png"/></Relationships>
</file>

<file path=ppt/slides/_rels/slide8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3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s>
</file>

<file path=ppt/slides/_rels/slide89.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41.png"/><Relationship Id="rId5" Type="http://schemas.openxmlformats.org/officeDocument/2006/relationships/image" Target="../media/image240.png"/><Relationship Id="rId4" Type="http://schemas.openxmlformats.org/officeDocument/2006/relationships/image" Target="../media/image239.png"/></Relationships>
</file>

<file path=ppt/slides/_rels/slide92.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image" Target="../media/image247.png"/></Relationships>
</file>

<file path=ppt/slides/_rels/slide95.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5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s>
</file>

<file path=ppt/slides/_rels/slide98.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6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65.png"/><Relationship Id="rId5" Type="http://schemas.openxmlformats.org/officeDocument/2006/relationships/image" Target="../media/image264.png"/><Relationship Id="rId4" Type="http://schemas.openxmlformats.org/officeDocument/2006/relationships/image" Target="../media/image263.png"/></Relationships>
</file>

<file path=ppt/slides/_rels/slide101.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7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3.png"/><Relationship Id="rId5" Type="http://schemas.openxmlformats.org/officeDocument/2006/relationships/image" Target="../media/image272.png"/><Relationship Id="rId4" Type="http://schemas.openxmlformats.org/officeDocument/2006/relationships/image" Target="../media/image271.png"/></Relationships>
</file>

<file path=ppt/slides/_rels/slide104.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Situation de la première mise marché par Façade</a:t>
            </a:r>
          </a:p>
        </p:txBody>
      </p:sp>
      <p:pic>
        <p:nvPicPr>
          <p:cNvPr id="2" name="Image 1">
            <a:extLst>
              <a:ext uri="{FF2B5EF4-FFF2-40B4-BE49-F238E27FC236}">
                <a16:creationId xmlns:a16="http://schemas.microsoft.com/office/drawing/2014/main" id="{07E66A5D-2261-D5B6-ECC7-2EFE5348B015}"/>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D97865D1-EF4C-0AB4-7B4C-074C83F4FA42}"/>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19082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6610A7-7C41-4C8F-8F7D-12E9ED124551}"/>
              </a:ext>
            </a:extLst>
          </p:cNvPr>
          <p:cNvSpPr txBox="1"/>
          <p:nvPr/>
        </p:nvSpPr>
        <p:spPr>
          <a:xfrm>
            <a:off x="0" y="0"/>
            <a:ext cx="6858000" cy="400110"/>
          </a:xfrm>
          <a:prstGeom prst="rect">
            <a:avLst/>
          </a:prstGeom>
          <a:solidFill>
            <a:schemeClr val="bg2"/>
          </a:solidFill>
        </p:spPr>
        <p:txBody>
          <a:bodyPr wrap="square" rtlCol="0">
            <a:spAutoFit/>
          </a:bodyPr>
          <a:lstStyle/>
          <a:p>
            <a:pPr algn="ctr"/>
            <a:endParaRPr lang="fr-FR" sz="2000" b="1" dirty="0"/>
          </a:p>
        </p:txBody>
      </p:sp>
      <p:sp>
        <p:nvSpPr>
          <p:cNvPr id="3" name="ZoneTexte 2">
            <a:extLst>
              <a:ext uri="{FF2B5EF4-FFF2-40B4-BE49-F238E27FC236}">
                <a16:creationId xmlns:a16="http://schemas.microsoft.com/office/drawing/2014/main" id="{351E8DBA-BEE1-481B-B9A5-79A99D96995A}"/>
              </a:ext>
            </a:extLst>
          </p:cNvPr>
          <p:cNvSpPr txBox="1"/>
          <p:nvPr/>
        </p:nvSpPr>
        <p:spPr>
          <a:xfrm>
            <a:off x="1473200" y="-30778"/>
            <a:ext cx="3911600" cy="461665"/>
          </a:xfrm>
          <a:prstGeom prst="rect">
            <a:avLst/>
          </a:prstGeom>
          <a:noFill/>
        </p:spPr>
        <p:txBody>
          <a:bodyPr wrap="square" rtlCol="0">
            <a:spAutoFit/>
          </a:bodyPr>
          <a:lstStyle/>
          <a:p>
            <a:pPr algn="ctr"/>
            <a:r>
              <a:rPr lang="fr-FR" sz="2400" dirty="0"/>
              <a:t>Synthèse</a:t>
            </a:r>
          </a:p>
        </p:txBody>
      </p:sp>
      <p:pic>
        <p:nvPicPr>
          <p:cNvPr id="5" name="Image 4">
            <a:extLst>
              <a:ext uri="{FF2B5EF4-FFF2-40B4-BE49-F238E27FC236}">
                <a16:creationId xmlns:a16="http://schemas.microsoft.com/office/drawing/2014/main" id="{B70A5268-40B8-43DA-9E9D-3BD77FF1DD30}"/>
              </a:ext>
            </a:extLst>
          </p:cNvPr>
          <p:cNvPicPr>
            <a:picLocks noChangeAspect="1"/>
          </p:cNvPicPr>
          <p:nvPr/>
        </p:nvPicPr>
        <p:blipFill>
          <a:blip r:embed="rId2"/>
          <a:stretch>
            <a:fillRect/>
          </a:stretch>
        </p:blipFill>
        <p:spPr bwMode="auto">
          <a:xfrm>
            <a:off x="4802658" y="8686283"/>
            <a:ext cx="2055342" cy="1102740"/>
          </a:xfrm>
          <a:prstGeom prst="rect">
            <a:avLst/>
          </a:prstGeom>
        </p:spPr>
      </p:pic>
      <p:sp>
        <p:nvSpPr>
          <p:cNvPr id="6" name="Rectangle 5">
            <a:extLst>
              <a:ext uri="{FF2B5EF4-FFF2-40B4-BE49-F238E27FC236}">
                <a16:creationId xmlns:a16="http://schemas.microsoft.com/office/drawing/2014/main" id="{72ACFF33-A1E9-4553-BC78-69FA09B98D46}"/>
              </a:ext>
            </a:extLst>
          </p:cNvPr>
          <p:cNvSpPr/>
          <p:nvPr/>
        </p:nvSpPr>
        <p:spPr>
          <a:xfrm>
            <a:off x="278409" y="469062"/>
            <a:ext cx="6192000" cy="181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
        <p:nvSpPr>
          <p:cNvPr id="7" name="ZoneTexte 7">
            <a:extLst>
              <a:ext uri="{FF2B5EF4-FFF2-40B4-BE49-F238E27FC236}">
                <a16:creationId xmlns:a16="http://schemas.microsoft.com/office/drawing/2014/main" id="{D527B190-523F-4C5F-BD9E-E938B55BD2A9}"/>
              </a:ext>
            </a:extLst>
          </p:cNvPr>
          <p:cNvSpPr txBox="1"/>
          <p:nvPr/>
        </p:nvSpPr>
        <p:spPr>
          <a:xfrm>
            <a:off x="333000" y="414470"/>
            <a:ext cx="6192000"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600" dirty="0"/>
              <a:t>En plus de la moyenne, l’indice tient compte de deux éléments:</a:t>
            </a:r>
          </a:p>
          <a:p>
            <a:endParaRPr lang="fr-FR" sz="1600" dirty="0"/>
          </a:p>
          <a:p>
            <a:pPr marL="285750" indent="-285750">
              <a:buFontTx/>
              <a:buChar char="-"/>
            </a:pPr>
            <a:r>
              <a:rPr lang="fr-FR" sz="1600" dirty="0"/>
              <a:t>Effet de composition : l’indice tient compte des volumes échangés et de la modification de la composition des espèces vendues dans le temps </a:t>
            </a:r>
          </a:p>
          <a:p>
            <a:pPr marL="285750" indent="-285750">
              <a:buFontTx/>
              <a:buChar char="-"/>
            </a:pPr>
            <a:r>
              <a:rPr lang="fr-FR" sz="1600" dirty="0"/>
              <a:t>Saisonnalité : l’indice doit tenir compte de la forte saisonnalité des produits de la mer</a:t>
            </a:r>
          </a:p>
          <a:p>
            <a:r>
              <a:rPr lang="fr-FR" sz="1600" dirty="0"/>
              <a:t> </a:t>
            </a:r>
          </a:p>
        </p:txBody>
      </p:sp>
      <p:pic>
        <p:nvPicPr>
          <p:cNvPr id="8" name="Picture 7" descr="table_stylized.png"/>
          <p:cNvPicPr>
            <a:picLocks noChangeAspect="1"/>
          </p:cNvPicPr>
          <p:nvPr/>
        </p:nvPicPr>
        <p:blipFill>
          <a:blip r:embed="rId3"/>
          <a:srcRect t="25000" b="25000"/>
          <a:stretch>
            <a:fillRect/>
          </a:stretch>
        </p:blipFill>
        <p:spPr>
          <a:xfrm>
            <a:off x="0" y="3011189"/>
            <a:ext cx="4802400" cy="1335335"/>
          </a:xfrm>
          <a:prstGeom prst="rect">
            <a:avLst/>
          </a:prstGeom>
        </p:spPr>
      </p:pic>
      <p:sp>
        <p:nvSpPr>
          <p:cNvPr id="9" name="TextBox 8"/>
          <p:cNvSpPr txBox="1"/>
          <p:nvPr/>
        </p:nvSpPr>
        <p:spPr>
          <a:xfrm>
            <a:off x="333000" y="2257648"/>
            <a:ext cx="6192000" cy="522000"/>
          </a:xfrm>
          <a:prstGeom prst="rect">
            <a:avLst/>
          </a:prstGeom>
          <a:noFill/>
        </p:spPr>
        <p:txBody>
          <a:bodyPr wrap="square">
            <a:spAutoFit/>
          </a:bodyPr>
          <a:lstStyle/>
          <a:p>
            <a:pPr>
              <a:defRPr sz="1700"/>
            </a:pPr>
            <a:r>
              <a:rPr dirty="0" err="1"/>
              <a:t>Comparaison</a:t>
            </a:r>
            <a:r>
              <a:rPr dirty="0"/>
              <a:t> de </a:t>
            </a:r>
            <a:r>
              <a:rPr dirty="0" err="1"/>
              <a:t>l’indice</a:t>
            </a:r>
            <a:r>
              <a:rPr dirty="0"/>
              <a:t> de ventes </a:t>
            </a:r>
            <a:r>
              <a:rPr dirty="0" err="1"/>
              <a:t>en</a:t>
            </a:r>
            <a:r>
              <a:rPr dirty="0"/>
              <a:t> </a:t>
            </a:r>
            <a:r>
              <a:rPr dirty="0" err="1"/>
              <a:t>valeur</a:t>
            </a:r>
            <a:r>
              <a:rPr dirty="0"/>
              <a:t> à la fin du </a:t>
            </a:r>
            <a:r>
              <a:rPr dirty="0" err="1"/>
              <a:t>mois</a:t>
            </a:r>
            <a:r>
              <a:rPr dirty="0"/>
              <a:t> de </a:t>
            </a:r>
            <a:r>
              <a:rPr dirty="0" err="1"/>
              <a:t>Août</a:t>
            </a:r>
            <a:r>
              <a:rPr dirty="0"/>
              <a:t> 2026, par rapport à </a:t>
            </a:r>
            <a:r>
              <a:rPr dirty="0" err="1"/>
              <a:t>celui</a:t>
            </a:r>
            <a:r>
              <a:rPr dirty="0"/>
              <a:t> de la </a:t>
            </a:r>
            <a:r>
              <a:rPr dirty="0" err="1"/>
              <a:t>période</a:t>
            </a:r>
            <a:r>
              <a:rPr dirty="0"/>
              <a:t> de </a:t>
            </a:r>
            <a:r>
              <a:rPr dirty="0" err="1"/>
              <a:t>référence</a:t>
            </a:r>
            <a:r>
              <a:rPr dirty="0"/>
              <a:t> (2023) </a:t>
            </a:r>
            <a:r>
              <a:rPr dirty="0" err="1"/>
              <a:t>selon</a:t>
            </a:r>
            <a:r>
              <a:rPr dirty="0"/>
              <a:t> les </a:t>
            </a:r>
            <a:r>
              <a:rPr dirty="0" err="1"/>
              <a:t>strates</a:t>
            </a:r>
            <a:endParaRPr dirty="0"/>
          </a:p>
        </p:txBody>
      </p:sp>
      <p:pic>
        <p:nvPicPr>
          <p:cNvPr id="10" name="Picture 9" descr="table_stylized.png"/>
          <p:cNvPicPr>
            <a:picLocks noChangeAspect="1"/>
          </p:cNvPicPr>
          <p:nvPr/>
        </p:nvPicPr>
        <p:blipFill>
          <a:blip r:embed="rId4"/>
          <a:stretch>
            <a:fillRect/>
          </a:stretch>
        </p:blipFill>
        <p:spPr>
          <a:xfrm>
            <a:off x="0" y="4230806"/>
            <a:ext cx="4802400" cy="5675195"/>
          </a:xfrm>
          <a:prstGeom prst="rect">
            <a:avLst/>
          </a:prstGeom>
        </p:spPr>
      </p:pic>
    </p:spTree>
    <p:extLst>
      <p:ext uri="{BB962C8B-B14F-4D97-AF65-F5344CB8AC3E}">
        <p14:creationId xmlns:p14="http://schemas.microsoft.com/office/powerpoint/2010/main" val="4200780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Interprétation des indicateurs de marché</a:t>
            </a:r>
          </a:p>
        </p:txBody>
      </p:sp>
      <p:sp>
        <p:nvSpPr>
          <p:cNvPr id="2" name="ZoneTexte 1">
            <a:extLst>
              <a:ext uri="{FF2B5EF4-FFF2-40B4-BE49-F238E27FC236}">
                <a16:creationId xmlns:a16="http://schemas.microsoft.com/office/drawing/2014/main" id="{109CD248-805E-4313-A5BC-A2FF5B1822DE}"/>
              </a:ext>
            </a:extLst>
          </p:cNvPr>
          <p:cNvSpPr txBox="1"/>
          <p:nvPr/>
        </p:nvSpPr>
        <p:spPr>
          <a:xfrm>
            <a:off x="395785" y="955343"/>
            <a:ext cx="2838734" cy="369332"/>
          </a:xfrm>
          <a:prstGeom prst="rect">
            <a:avLst/>
          </a:prstGeom>
          <a:noFill/>
        </p:spPr>
        <p:txBody>
          <a:bodyPr wrap="square" rtlCol="0">
            <a:spAutoFit/>
          </a:bodyPr>
          <a:lstStyle/>
          <a:p>
            <a:r>
              <a:rPr lang="fr-FR" u="sng" dirty="0"/>
              <a:t>Instabilité prix : </a:t>
            </a:r>
          </a:p>
        </p:txBody>
      </p:sp>
      <p:sp>
        <p:nvSpPr>
          <p:cNvPr id="5" name="ZoneTexte 4">
            <a:extLst>
              <a:ext uri="{FF2B5EF4-FFF2-40B4-BE49-F238E27FC236}">
                <a16:creationId xmlns:a16="http://schemas.microsoft.com/office/drawing/2014/main" id="{3AFAF57F-9CD3-4F0C-8E0D-272F0116AA31}"/>
              </a:ext>
            </a:extLst>
          </p:cNvPr>
          <p:cNvSpPr txBox="1"/>
          <p:nvPr/>
        </p:nvSpPr>
        <p:spPr>
          <a:xfrm>
            <a:off x="143302" y="1396331"/>
            <a:ext cx="6571398" cy="2817759"/>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prix pour les producteurs =&gt; incertitude supplémentaire</a:t>
            </a:r>
          </a:p>
          <a:p>
            <a:pPr algn="just">
              <a:lnSpc>
                <a:spcPct val="107000"/>
              </a:lnSpc>
              <a:spcAft>
                <a:spcPts val="800"/>
              </a:spcAft>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le prix moyen est le lundi de 5 € et le mardi de 15 €. La semaine suivante, le prix moyen est de 10 € le lundi et le mardi. La moyenne par semaine est la même (10 €) mais la volatilité est plus importante la première semaine. Dans l’ensemble, cette instabilité peut engendrer une incertitude pour le producteur sur son chiffre d’affaires (qui sera plus faible s’il vend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7" name="ZoneTexte 6">
            <a:extLst>
              <a:ext uri="{FF2B5EF4-FFF2-40B4-BE49-F238E27FC236}">
                <a16:creationId xmlns:a16="http://schemas.microsoft.com/office/drawing/2014/main" id="{8C48888F-AB07-4495-A5B4-DADF8634AEE6}"/>
              </a:ext>
            </a:extLst>
          </p:cNvPr>
          <p:cNvSpPr txBox="1"/>
          <p:nvPr/>
        </p:nvSpPr>
        <p:spPr>
          <a:xfrm>
            <a:off x="269543" y="4192433"/>
            <a:ext cx="2838734" cy="369332"/>
          </a:xfrm>
          <a:prstGeom prst="rect">
            <a:avLst/>
          </a:prstGeom>
          <a:noFill/>
        </p:spPr>
        <p:txBody>
          <a:bodyPr wrap="square" rtlCol="0">
            <a:spAutoFit/>
          </a:bodyPr>
          <a:lstStyle/>
          <a:p>
            <a:r>
              <a:rPr lang="fr-FR" u="sng" dirty="0"/>
              <a:t>Instabilité volume : </a:t>
            </a:r>
          </a:p>
        </p:txBody>
      </p:sp>
      <p:sp>
        <p:nvSpPr>
          <p:cNvPr id="8" name="ZoneTexte 7">
            <a:extLst>
              <a:ext uri="{FF2B5EF4-FFF2-40B4-BE49-F238E27FC236}">
                <a16:creationId xmlns:a16="http://schemas.microsoft.com/office/drawing/2014/main" id="{1B3DD3C2-6BDF-45BE-ACFD-B586B2A3826D}"/>
              </a:ext>
            </a:extLst>
          </p:cNvPr>
          <p:cNvSpPr txBox="1"/>
          <p:nvPr/>
        </p:nvSpPr>
        <p:spPr>
          <a:xfrm>
            <a:off x="143301" y="4589470"/>
            <a:ext cx="6571398" cy="304833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volumes pour les acheteurs =&gt; incertitude supplémentaire</a:t>
            </a:r>
          </a:p>
          <a:p>
            <a:pPr algn="just">
              <a:lnSpc>
                <a:spcPct val="107000"/>
              </a:lnSpc>
              <a:spcAft>
                <a:spcPts val="800"/>
              </a:spcAft>
            </a:pP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la quantité moyenne est le lundi de 5 kg et le mardi de 10 kg. La semaine suivante, la quantité moyenne est de 10 kg le lundi et le mardi. La moyenne par semaine est la même (10 kg) mais la volatilité est plus importante la première semaine. Dans l’ensemble, cette instabilité peut engendrer une incertitude pour l’acheteur sur son volume (qui sera plus faible s’il achète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9" name="ZoneTexte 8">
            <a:extLst>
              <a:ext uri="{FF2B5EF4-FFF2-40B4-BE49-F238E27FC236}">
                <a16:creationId xmlns:a16="http://schemas.microsoft.com/office/drawing/2014/main" id="{123110B6-6F5C-4180-8B99-EDE3F31F1E4D}"/>
              </a:ext>
            </a:extLst>
          </p:cNvPr>
          <p:cNvSpPr txBox="1"/>
          <p:nvPr/>
        </p:nvSpPr>
        <p:spPr>
          <a:xfrm>
            <a:off x="395785" y="7704405"/>
            <a:ext cx="2838734" cy="369332"/>
          </a:xfrm>
          <a:prstGeom prst="rect">
            <a:avLst/>
          </a:prstGeom>
          <a:noFill/>
        </p:spPr>
        <p:txBody>
          <a:bodyPr wrap="square" rtlCol="0">
            <a:spAutoFit/>
          </a:bodyPr>
          <a:lstStyle/>
          <a:p>
            <a:r>
              <a:rPr lang="fr-FR" u="sng" dirty="0"/>
              <a:t>Degré de concurrence: </a:t>
            </a:r>
          </a:p>
        </p:txBody>
      </p:sp>
      <p:sp>
        <p:nvSpPr>
          <p:cNvPr id="10" name="ZoneTexte 9">
            <a:extLst>
              <a:ext uri="{FF2B5EF4-FFF2-40B4-BE49-F238E27FC236}">
                <a16:creationId xmlns:a16="http://schemas.microsoft.com/office/drawing/2014/main" id="{9CE7882E-5A63-4F3B-8E29-5CDE0C5DDEE2}"/>
              </a:ext>
            </a:extLst>
          </p:cNvPr>
          <p:cNvSpPr txBox="1"/>
          <p:nvPr/>
        </p:nvSpPr>
        <p:spPr>
          <a:xfrm>
            <a:off x="143301" y="8147451"/>
            <a:ext cx="6571398" cy="1107996"/>
          </a:xfrm>
          <a:prstGeom prst="rect">
            <a:avLst/>
          </a:prstGeom>
          <a:noFill/>
        </p:spPr>
        <p:txBody>
          <a:bodyPr wrap="square" rtlCol="0">
            <a:spAutoFit/>
          </a:bodyPr>
          <a:lstStyle/>
          <a:p>
            <a:r>
              <a:rPr lang="fr-FR" sz="1600" dirty="0">
                <a:effectLst/>
                <a:latin typeface="Calibri" panose="020F0502020204030204" pitchFamily="34" charset="0"/>
                <a:ea typeface="Times New Roman" panose="02020603050405020304" pitchFamily="18" charset="0"/>
                <a:cs typeface="Times New Roman" panose="02020603050405020304" pitchFamily="18" charset="0"/>
              </a:rPr>
              <a:t>Le degré de concurrence permet de savoir si un marché est concentré sur un petit nombre d’acheteurs qui disposent de parts de marché élevées. Plus cet indicateur s’élève, plus le marché est concurrentiel. </a:t>
            </a:r>
          </a:p>
          <a:p>
            <a:endParaRPr lang="fr-FR" dirty="0"/>
          </a:p>
        </p:txBody>
      </p:sp>
    </p:spTree>
    <p:extLst>
      <p:ext uri="{BB962C8B-B14F-4D97-AF65-F5344CB8AC3E}">
        <p14:creationId xmlns:p14="http://schemas.microsoft.com/office/powerpoint/2010/main" val="16669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Golfe de Gascog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Golfe de Gascog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Golfe de Gascog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Golfe de Gascog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l’ensemble des criées du Golfe de Gascogne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4009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du Golfe de Gascogne,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du Golfe de Gascogne, en août 2026 comparé aux mois de août de 2023 à 2025, le nombre d’acheteurs est similaire, le nombre de transactions est un peu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1032006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langoustine de l’ensemble des criées du Golfe de Gascogne,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langoustine de l’ensemble des criées du Golfe de Gascogne, en août 2026 comparé aux mois de août de 2023 à 2025, le nombre d’acheteurs est un peu moins important, le nombre de transactions est similaire.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l’ensemble des criées du Golfe de Gascogne, l’instabilité des prix pour le mois de août 2026 est un peu plus importante que celle observée en août de 2023 à 2025, ce qui signifie que le risque prix des producteurs a légèrement augmenté.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l’ensemble des criées du Golfe de Gascogne, en août 2026 comparé aux mois de août de 2023 à 2025, le nombre d’acheteurs est similaire, le nombre de transactions est un peu moins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sole de l’ensemble des criées du Golfe de Gascogne, l’instabilité des prix pour le mois de août 2026 est similaire que celle observée en août de 2023 à 2025, ce qui signifie que le risque prix des producteurs est inchangé.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sole de l’ensemble des criées du Golfe de Gascogne, en août 2026 comparé aux mois de août de 2023 à 2025, le nombre d’acheteurs est un peu moins important, le nombre de transactions est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211317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Arcach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Arcach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Arcach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Arcach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d'Arcachon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315388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d'Arcachon,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d'Arcachon, en août 2026 comparé aux mois de août de 2023 à 2025, le nombre d’acheteurs est plus important, le nombre de transactions est un peu plus important. De plus, la concurrence a diminué, ce qui signifie que le pouvoir de marché des gros acheteurs a augmenté.</a:t>
            </a:r>
          </a:p>
        </p:txBody>
      </p:sp>
    </p:spTree>
    <p:extLst>
      <p:ext uri="{BB962C8B-B14F-4D97-AF65-F5344CB8AC3E}">
        <p14:creationId xmlns:p14="http://schemas.microsoft.com/office/powerpoint/2010/main" val="100931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d'Arcachon,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d'Arcachon, en août 2026 comparé aux mois de août de 2023 à 2025, le nombre d’acheteurs est plus important, le nombre de transactions est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dorade royale de la criée d'Arcachon,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dorade royale de la criée d'Arcachon, en août 2026 comparé aux mois de août de 2023 à 2025, le nombre d’acheteurs est beaucoup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maigre commun de la criée d'Arcachon,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maigre commun de la criée d'Arcachon, en août 2026 comparé aux mois de août de 2023 à 2025, le nombre d’acheteurs est beaucoup plus important, le nombre de transactions est beaucoup plus important. De plus, la concurrence est inchangé, ce qui signifie que le pouvoir de marché des gros acheteurs est inchangée.</a:t>
            </a:r>
          </a:p>
        </p:txBody>
      </p:sp>
    </p:spTree>
    <p:extLst>
      <p:ext uri="{BB962C8B-B14F-4D97-AF65-F5344CB8AC3E}">
        <p14:creationId xmlns:p14="http://schemas.microsoft.com/office/powerpoint/2010/main" val="89117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Audier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Audier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Audier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Audier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d'Audierne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4129321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D.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D.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d'Audierne, l’instabilité des prix pour le mois de août 2026 est moins importante que celle observée en août de 2023 à 2025, ce qui signifie que le risque prix des producteurs a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d'Audierne, en août 2026 comparé aux mois de août de 2023 à 2025, le nombre d’acheteurs est plus important,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381031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D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D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langouste rouge de la criée d'Audierne, l’instabilité des prix pour le mois de août 2026 est un peu plus importante que celle observée en août de 2023 à 2025, ce qui signifie que le risque prix des producteurs a légèrement augmenté. Parallèlement, l’instabilité des volumes est un peu plus important, ce qui signifie que le risque d’approvisionnement des acheteurs a légèrement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langouste rouge de la criée d'Audierne, en août 2026 comparé aux mois de août de 2023 à 2025, le nombre d’acheteurs est beaucoup plus important, le nombre de transactions est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lieu jaune de la criée d'Audierne,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lieu jaune de la criée d'Audierne, en août 2026 comparé aux mois de août de 2023 à 2025, le nombre d’acheteurs est plus important, le nombre de transactions est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d'Audierne, l’instabilité des prix pour le mois de août 2026 est un peu moins importante que celle observée en août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d'Audierne, en août 2026 comparé aux mois de août de 2023 à 2025, le nombre d’acheteurs est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257724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Concarneau.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Concarneau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Concarneau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Concarneau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Concarneau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693881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Concarneau,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Concarneau, en août 2026 comparé aux mois de août de 2023 à 2025, le nombre d’acheteurs est un peu moins important, le nombre de transactions est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810727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langoustine de la criée de Concarneau,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langoustine de la criée de Concarneau, en août 2026 comparé aux mois de août de 2023 à 2025, le nombre d’acheteurs est un peu moins important, le nombre de transactions est un peu plus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la criée de Concarneau, l’instabilité des prix pour le mois de août 2026 est beaucoup moins importante que celle observée en août de 2023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la criée de Concarneau, en août 2026 comparé aux mois de août de 2023 à 2025, le nombre d’acheteurs est similaire,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jaune de la criée de Concarneau, l’instabilité des prix pour le mois de août 2026 est beaucoup moins importante que celle observée en août de 2023 à 2025, ce qui signifie que le risque prix des producteurs a fortement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jaune de la criée de Concarneau, en août 2026 comparé aux mois de août de 2023 à 2025, le nombre d’acheteurs est similaire, le nombre de transactions est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496614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Croisic.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Croisic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Croisic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Croisic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du Croisic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3020668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Croisic, l’instabilité des prix pour le mois de août 2026 est similaire que celle observée en août de 2023 à 2025, ce qui signifie que le risque prix des producteurs est inchangé.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Croisic, en août 2026 comparé aux mois de août de 2023 à 2025, le nombre d’acheteurs est similaire,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1974357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langoustine de la criée du Croisic, l’instabilité des prix pour le mois de août 2026 est un peu plus importante que celle observée en août de 2023 à 2025, ce qui signifie que le risque prix des producteurs a légèrement augmenté.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langoustine de la criée du Croisic, en août 2026 comparé aux mois de août de 2023 à 2025, le nombre d’acheteurs est similaire, le nombre de transactions est un peu moins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du Croisic, l’instabilité des prix pour le mois de août 2026 est un peu moins importante que celle observée en août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du Croisic, en août 2026 comparé aux mois de août de 2023 à 2025, le nombre d’acheteurs est un peu moins important, le nombre de transactions est un peu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sole de la criée du Croisic,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sole de la criée du Croisic, en août 2026 comparé aux mois de août de 2023 à 2025, le nombre d’acheteurs est un peu plus important, le nombre de transactions est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100783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Saint-gilles croix de vi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Saint-gilles croix de vi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Saint-gilles croix de vi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Saint-gilles croix de vi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Saint-gilles croix de vie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7400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L.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L.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Saint-gilles croix de vie, l’instabilité des prix pour le mois de août 2026 est un peu plus importante que celle observée en août de 2023 à 2025, ce qui signifie que le risque prix des producteurs a légèrement augmenté.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Saint-gilles croix de vie, en août 2026 comparé aux mois de août de 2023 à 2025, le nombre d’acheteurs est un peu plus important, le nombre de transactions est un peu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2811042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L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L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Saint-gilles croix de vie,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Saint-gilles croix de vie, en août 2026 comparé aux mois de août de 2023 à 2025, le nombre d’acheteurs est un peu plus important, le nombre de transactions est beaucoup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maigre commun de la criée de Saint-gilles croix de vie, l’instabilité des prix pour le mois de août 2026 est beaucoup moins importante que celle observée en août de 2023 à 2025, ce qui signifie que le risque prix des producteurs a fortement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maigre commun de la criée de Saint-gilles croix de vie, en août 2026 comparé aux mois de août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Saint-gilles croix de vie, l’instabilité des prix pour le mois de août 2026 est beaucoup plus importante que celle observée en août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Saint-gilles croix de vie, en août 2026 comparé aux mois de août de 2023 à 2025, le nombre d’acheteurs est plus important,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392692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Guilvinec.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Guilvinec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Guilvinec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Guilvinec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du Guilvinec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64188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V.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V.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Guilvinec, l’instabilité des prix pour le mois de août 2026 est similaire que celle observée en août de 2023 à 2025, ce qui signifie que le risque prix des producteurs est inchangé.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Guilvinec, en août 2026 comparé aux mois de août de 2023 à 2025, le nombre d’acheteurs est plus important, le nombre de transactions est un peu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597568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V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V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baudroie de la criée du Guilvinec,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baudroie de la criée du Guilvinec, en août 2026 comparé aux mois de août de 2023 à 2025, le nombre d’acheteurs est similaire, le nombre de transactions est beaucoup moins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germon de la criée du Guilvinec, l’instabilité des prix pour le mois de août 2026 est beaucoup plus importante que celle observée en août de 2023 à 2025, ce qui signifie que le risque prix des producteurs a fortement augmenté. Parallèlement, l’instabilité des volumes est beaucoup plus important, ce qui signifie que le risque d’approvisionnement des acheteurs a fortement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germon de la criée du Guilvinec, en août 2026 comparé aux mois de août de 2023 à 2025, le nombre d’acheteurs est beaucoup plus important, le nombre de transactions est beaucoup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langoustine de la criée du Guilvinec,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langoustine de la criée du Guilvinec, en août 2026 comparé aux mois de août de 2023 à 2025, le nombre d’acheteurs est similaire,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2776217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Olér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Olér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Olér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Olér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d'Oleron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311473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I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I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d'Oleron, l’instabilité des prix pour le mois de août 2026 est similaire que celle observée en août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d'Oleron, en août 2026 comparé aux mois de août de 2023 à 2025, le nombre d’acheteurs est similaire, le nombre de transactions est similaire.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565089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I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I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maigre commun de la criée d'Oleron,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maigre commun de la criée d'Oleron, en août 2026 comparé aux mois de août de 2023 à 2025, le nombre d’acheteurs est plus important, le nombre de transactions est beaucoup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d'Oleron,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d'Oleron, en août 2026 comparé aux mois de août de 2023 à 2025, le nombre d’acheteurs est un peu moins important, le nombre de transactions est moins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d'Oleron,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d'Oleron, en août 2026 comparé aux mois de août de 2023 à 2025, le nombre d’acheteurs est plus important, le nombre de transactions est beaucoup plus important. De plus, la concurrence est inchangé, ce qui signifie que le pouvoir de marché des gros acheteurs est inchangée.</a:t>
            </a:r>
          </a:p>
        </p:txBody>
      </p:sp>
    </p:spTree>
    <p:extLst>
      <p:ext uri="{BB962C8B-B14F-4D97-AF65-F5344CB8AC3E}">
        <p14:creationId xmlns:p14="http://schemas.microsoft.com/office/powerpoint/2010/main" val="4161903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Loctudy.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Loctudy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Loctudy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Loctudy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Loctudy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3459571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Loctudy,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Loctudy, en août 2026 comparé aux mois de août de 2023 à 2025, le nombre d’acheteurs est un peu moins important, le nombre de transactions est beaucoup moins important. De plus, la concurrence a diminué, ce qui signifie que le pouvoir de marché des gros acheteurs a augmenté.</a:t>
            </a:r>
          </a:p>
        </p:txBody>
      </p:sp>
    </p:spTree>
    <p:extLst>
      <p:ext uri="{BB962C8B-B14F-4D97-AF65-F5344CB8AC3E}">
        <p14:creationId xmlns:p14="http://schemas.microsoft.com/office/powerpoint/2010/main" val="44312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 Loctudy,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 Loctudy, en août 2026 comparé aux mois de août de 2023 à 2025, le nombre d’acheteurs est moins important, le nombre de transactions est beaucoup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Loctudy, l’instabilité des prix pour le mois de août 2026 est similaire que celle observée en août de 2023 à 2025, ce qui signifie que le risque prix des producteurs est inchangé.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Loctudy, en août 2026 comparé aux mois de août de 2023 à 2025, le nombre d’acheteurs est similaire, le nombre de transactions est un peu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Loctudy, l’instabilité des prix pour le mois de août 2026 est un peu plus importante que celle observée en août de 2023 à 2025, ce qui signifie que le risque prix des producteurs a légèrement augmenté.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Loctudy, en août 2026 comparé aux mois de août de 2023 à 2025, le nombre d’acheteurs est moins important, le nombre de transactions est un peu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357671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Lorient.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Lorient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Lorient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Lorient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Lorient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681881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Lorient,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Lorient, en août 2026 comparé aux mois de août de 2023 à 2025, le nombre d’acheteurs est similaire, le nombre de transactions est un peu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424220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langoustine de la criée de Lorient, l’instabilité des prix pour le mois de août 2026 est moins importante que celle observée en août de 2023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langoustine de la criée de Lorient, en août 2026 comparé aux mois de août de 2023 à 2025, le nombre d’acheteurs est un peu moins important, le nombre de transactions est un peu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lingue bleue de la criée de Lorient, l’instabilité des prix pour le mois de août 2026 est beaucoup moins importante que celle observée en août de 2023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lingue bleue de la criée de Lorient, en août 2026 comparé aux mois de août de 2023 à 2025, le nombre d’acheteurs est un peu plus important, le nombre de transactions est similaire.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noir de la criée de Lorient,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noir de la criée de Lorient, en août 2026 comparé aux mois de août de 2023 à 2025, le nombre d’acheteurs est un peu moins important, le nombre de transactions est un peu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776627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C9159B5-036F-44DF-8F14-4E0D2FC17E6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La roche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La roche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La roche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La roche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La rochelle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758790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EEA9DC-2EAE-4AD4-873D-C103CDCB549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B9A7824-D25B-4E5C-A0DB-7FC1DD1ABF9E}"/>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343346F7-15CA-41FC-8457-C5145154F0C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La rochelle, l’instabilité des prix pour le mois de août 2026 est similaire que celle observée en août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La rochelle, en août 2026 comparé aux mois de août de 2023 à 2025, le nombre d’acheteurs est un peu plus important, le nombre de transactions est un peu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483354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EEA9DC-2EAE-4AD4-873D-C103CDCB549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6025E08-3DAB-40CA-8472-B278128E52C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FE807D5-250F-4BC7-BC07-6B86B7F59D3E}"/>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maigre commun de la criée de La rochelle,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maigre commun de la criée de La rochelle, en août 2026 comparé aux mois de août de 2023 à 2025, le nombre d’acheteurs est plus important, le nombre de transactions est beaucoup plus important. De plus, la concurrence a augmenté, ce qui signifie que le pouvoir de marché des gros acheteurs a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la criée de La rochelle, l’instabilité des prix pour le mois de août 2026 est beaucoup plus importante que celle observée en août de 2023 à 2025, ce qui signifie que le risque prix des producteurs a fortement augmenté.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la criée de La rochelle, en août 2026 comparé aux mois de août de 2023 à 2025, le nombre d’acheteurs est un peu plus important, le nombre de transactions est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La rochelle, l’instabilité des prix pour le mois de août 2026 est un peu plus importante que celle observée en août de 2023 à 2025, ce qui signifie que le risque prix des producteurs a légèrement augmenté.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La rochelle, en août 2026 comparé aux mois de août de 2023 à 2025, le nombre d’acheteurs est similaire,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184192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Les sables d'Olon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Les sables d'Olon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Les sables d'Olon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Les sables d'Olon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des sables d olonne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3224815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S.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S.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des sables d olonne, l’instabilité des prix pour le mois de août 2026 est similaire que celle observée en août de 2023 à 2025, ce qui signifie que le risque prix des producteurs est inchangé.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des sables d olonne, en août 2026 comparé aux mois de août de 2023 à 2025, le nombre d’acheteurs est similaire,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3790191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S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S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thon rouge de l'atlantique de la criée des sables d olonne, l’instabilité des prix pour le mois de août 2026 est beaucoup plus importante que celle observée en août de 2023 à 2025, ce qui signifie que le risque prix des producteurs a fortement augmenté.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thon rouge de l'atlantique de la criée des sables d olonne, en août 2026 comparé aux mois de août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la criée des sables d olonne, l’instabilité des prix pour le mois de août 2026 est un peu moins importante que celle observée en août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la criée des sables d olonne, en août 2026 comparé aux mois de août de 2023 à 2025, le nombre d’acheteurs est similaire, le nombre de transactions est un peu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sole de la criée des sables d olonne, l’instabilité des prix pour le mois de août 2026 est un peu plus importante que celle observée en août de 2023 à 2025, ce qui signifie que le risque prix des producteurs a légèrement augmenté.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sole de la criée des sables d olonne, en août 2026 comparé aux mois de août de 2023 à 2025, le nombre d’acheteurs est similaire, le nombre de transactions est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3085414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8953C20-112F-4070-B154-E5F22191C8C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48E7E96-5CE3-4465-AE35-E69EFD0972B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Noirmoutier.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Noirmoutier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Noirmoutier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Noirmoutier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Noirmoutier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3939808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8A6EF7-A32F-412A-AA0F-5963EABDAC1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3D26DE6-AFAB-4B9B-8F7C-1DAA3A78D0A2}"/>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CE91216-FDDD-4721-885A-55C1260FE1BF}"/>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N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N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Noirmoutier, l’instabilité des prix pour le mois de août 2026 est un peu moins importante que celle observée en août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Noirmoutier, en août 2026 comparé aux mois de août de 2023 à 2025, le nombre d’acheteurs est un peu moins important, le nombre de transactions est un peu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185328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8A6EF7-A32F-412A-AA0F-5963EABDAC1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D751498F-43FE-4C29-A5CC-F51EA7358E31}"/>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94D7BFD-1B8B-477E-9612-3385967ADFC8}"/>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N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N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bar de la criée de Noirmoutier, l’instabilité des prix pour le mois de août 2026 est un peu moins importante que celle observée en août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bar de la criée de Noirmoutier, en août 2026 comparé aux mois de août de 2023 à 2025, le nombre d’acheteurs est moins important, le nombre de transactions est un peu moins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maigre commun de la criée de Noirmoutier,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maigre commun de la criée de Noirmoutier, en août 2026 comparé aux mois de août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sole de la criée de Noirmoutier, l’instabilité des prix pour le mois de août 2026 est un peu moins importante que celle observée en août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sole de la criée de Noirmoutier, en août 2026 comparé aux mois de août de 2023 à 2025, le nombre d’acheteurs est un peu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511122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B9E75FF-75A5-4481-8ED0-4882FAAA56D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Quiber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Quiber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Quiber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Quiber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Quiberon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4097074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4409010-3853-4649-84CC-8F500BEE130C}"/>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4D3BCDF-BB7A-4E05-B103-2328827B68A2}"/>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Q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Q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Quiberon, l’instabilité des prix pour le mois de août 2026 est plus importante que celle observée en août de 2023 à 2025, ce qui signifie que le risque prix des producteurs a augmenté.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Quiberon, en août 2026 comparé aux mois de août de 2023 à 2025, le nombre d’acheteurs est un peu moins important, le nombre de transactions est un peu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41559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91A6789-1C0D-44E1-9859-B354AC8E2E0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C28A219-B6E4-4F61-A92B-ABC5898145B5}"/>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Q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Q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Quiberon, l’instabilité des prix pour le mois de août 2026 est moins importante que celle observée en août de 2023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Quiberon, en août 2026 comparé aux mois de août de 2023 à 2025, le nombre d’acheteurs est moins important, le nombre de transactions est similaire.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Quiberon,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Quiberon, en août 2026 comparé aux mois de août de 2023 à 2025, le nombre d’acheteurs est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de Quiberon,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de Quiberon, en août 2026 comparé aux mois de août de 2023 à 2025, le nombre d’acheteurs est similaire, le nombre de transactions est beaucoup moins important. De plus, la concurrence a augmenté, ce qui signifie que le pouvoir de marché des gros acheteurs a diminué.</a:t>
            </a:r>
          </a:p>
        </p:txBody>
      </p:sp>
    </p:spTree>
    <p:extLst>
      <p:ext uri="{BB962C8B-B14F-4D97-AF65-F5344CB8AC3E}">
        <p14:creationId xmlns:p14="http://schemas.microsoft.com/office/powerpoint/2010/main" val="4067651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9233A5B-56C5-4602-95C8-039CF98740F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Roya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Roya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Roya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Roya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Royan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2363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DD7FDF8-FC14-4A97-87C9-394D30867700}"/>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A4786720-8EFA-47B3-8F96-6629EA2FBBB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8109D40-0BC6-4A5C-A5B8-05E33E26E888}"/>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Y.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RY.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Royan, l’instabilité des prix pour le mois de août 2026 est un peu plus importante que celle observée en août de 2023 à 2025, ce qui signifie que le risque prix des producteurs a légèrement augmenté.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Royan, en août 2026 comparé aux mois de août de 2023 à 2025, le nombre d’acheteurs est un peu plus important, le nombre de transactions est beaucoup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790672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C90B2EC-C592-42D0-A592-295F83809E85}"/>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2855439-77C7-4C14-AD00-3132B157EC80}"/>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Y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RY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maigre commun de la criée de Royan, l’instabilité des prix pour le mois de août 2026 est moins importante que celle observée en août de 2023 à 2025, ce qui signifie que le risque prix des producteurs a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maigre commun de la criée de Royan, en août 2026 comparé aux mois de août de 2023 à 2025, le nombre d’acheteurs est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Royan, l’instabilité des prix pour le mois de août 2026 est moins importante que celle observée en août de 2023 à 2025, ce qui signifie que le risque prix des producteurs a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Royan, en août 2026 comparé aux mois de août de 2023 à 2025, le nombre d’acheteurs est un peu moins important, le nombre de transactions est beaucoup moins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Royan, l’instabilité des prix pour le mois de août 2026 est un peu moins importante que celle observée en août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Royan, en août 2026 comparé aux mois de août de 2023 à 2025, le nombre d’acheteurs est un peu plus important, le nombre de transactions est beaucoup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3312076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2D92AD62-FB44-4C19-A088-2F6034A0976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Saint-gueno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Saint-gueno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Saint-gueno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Saint-gueno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Saint-guenole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435883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3E24EC2-B53A-4428-891E-0CC210DE3BFF}"/>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7FAE49AB-CF6B-4AE2-83EE-B48C3108F643}"/>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A7CA2555-A457-41B0-92CE-88CC41321698}"/>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Saint-guenole, l’instabilité des prix pour le mois de août 2026 est un peu plus importante que celle observée en août de 2023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Saint-guenole, en août 2026 comparé aux mois de août de 2023 à 2025, le nombre d’acheteurs est un peu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469501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538BCD6-8135-496B-A2EF-EB15DC6BB8E0}"/>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018BF41-640F-465A-AB6B-637782DCCBD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Saint-guenole,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Saint-guenole, en août 2026 comparé aux mois de août de 2023 à 2025, le nombre d’acheteurs est similaire, le nombre de transactions est beaucoup moins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l'anchois de la criée de Saint-guenole, l’instabilité des prix pour le mois de août 2026 est moins importante que celle observée en août de 2023 à 2025, ce qui signifie que le risque prix des producteurs a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l'anchois de la criée de Saint-guenole, en août 2026 comparé aux mois de août de 2023 à 2025, le nombre d’acheteurs est beaucoup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saint-pierre de la criée de Saint-guenole, l’instabilité des prix pour le mois de août 2026 est beaucoup plus importante que celle observée en août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saint-pierre de la criée de Saint-guenole, en août 2026 comparé aux mois de août de 2023 à 2025, le nombre d’acheteurs est similaire, le nombre de transactions est beaucoup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504912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5437FEC-62EE-458B-9B19-4CC3A5B874C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Saint-jean de luz.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Saint-jean de luz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Saint-jean de luz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Saint-jean de luz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Saint-jean de luz Cibou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595AE5C-B0DF-45CF-89F5-1DBAF62F216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BC51F80-5575-4D35-AF41-26660A25351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0E7E3DD-9169-42A6-B91D-A81C31BEC9B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J.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J.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Saint-jean de luz Cibou, l’instabilité des prix pour le mois de août 2026 est similaire que celle observée en août de 2023 à 2025, ce qui signifie que le risque prix des producteurs est inchangé.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Saint-jean de luz Cibou, en août 2026 comparé aux mois de août de 2023 à 2025, le nombre d’acheteurs est un peu moins important, le nombre de transactions est beaucoup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471066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A7023DA-5392-426B-98ED-8CEF32CCAD30}"/>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E64C9B8-4943-4C8C-B152-E7DBA98457EE}"/>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J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J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Saint-jean de luz Cibou, l’instabilité des prix pour le mois de août 2026 est beaucoup plus importante que celle observée en août de 2023 à 2025, ce qui signifie que le risque prix des producteurs a fortement augmenté. Parallèlement, l’instabilité des volumes est plus important, ce qui signifie que le risque d’approvisionnement des acheteurs a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Saint-jean de luz Cibou, en août 2026 comparé aux mois de août de 2023 à 2025, le nombre d’acheteurs est un peu moins important, le nombre de transactions est un peu moins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de Saint-jean de luz Cibou, l’instabilité des prix pour le mois de août 2026 est beaucoup plus importante que celle observée en août de 2023 à 2025, ce qui signifie que le risque prix des producteurs a fortement augmenté.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de Saint-jean de luz Cibou, en août 2026 comparé aux mois de août de 2023 à 2025, le nombre d’acheteurs est similaire, le nombre de transactions est un peu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lingue franche de la criée de Saint-jean de luz Cibou, l’instabilité des prix pour le mois de août 2026 est plus importante que celle observée en août de 2023 à 2025, ce qui signifie que le risque prix des producteurs a augmenté.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lingue franche de la criée de Saint-jean de luz Cibou, en août 2026 comparé aux mois de août de 2023 à 2025, le nombre d’acheteurs est beaucoup moins important, le nombre de transactions est un peu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4235364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72C96FF6-27DC-4143-AEB0-AEF430199C38}"/>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La Turba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La Turba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La Turba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La Turba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La Turballe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753801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AF04225-4409-47E2-919B-B5328106919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5A6A0B7-BA9E-453B-961C-05FD4483EAC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1AD5A46-F25F-4049-B9E0-1AE8F2529A3A}"/>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T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T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La Turballe, l’instabilité des prix pour le mois de août 2026 est similaire que celle observée en août de 2023 à 2025, ce qui signifie que le risque prix des producteurs est inchangé.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La Turballe, en août 2026 comparé aux mois de août de 2023 à 2025, le nombre d’acheteurs est similaire,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223452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B4E863C-80E3-4EFB-AE5E-A610D52EFEE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946E06D-DA5C-4A4C-90A9-D7CF2EF0031C}"/>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T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T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thon rouge de l'atlantique de la criée de La Turballe, l’instabilité des prix pour le mois de août 2026 est beaucoup plus importante que celle observée en août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thon rouge de l'atlantique de la criée de La Turballe, en août 2026 comparé aux mois de août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La Turballe,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La Turballe, en août 2026 comparé aux mois de août de 2023 à 2025, le nombre d’acheteurs est un peu plus important, le nombre de transactions est moins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maigre commun de la criée de La Turballe, l’instabilité des prix pour le mois de août 2026 est un peu moins importante que celle observée en août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maigre commun de la criée de La Turballe, en août 2026 comparé aux mois de août de 2023 à 2025, le nombre d’acheteurs est beaucoup plus important, le nombre de transactions est beaucoup plus important. De plus, la concurrence a augmenté, ce qui signifie que le pouvoir de marché des gros acheteurs a diminué.</a:t>
            </a:r>
          </a:p>
        </p:txBody>
      </p:sp>
    </p:spTree>
    <p:extLst>
      <p:ext uri="{BB962C8B-B14F-4D97-AF65-F5344CB8AC3E}">
        <p14:creationId xmlns:p14="http://schemas.microsoft.com/office/powerpoint/2010/main" val="1612942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94C6C08D-7CD7-4207-9818-0AFF154308F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Manche mer du nord.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Manche mer du nord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Manche mer du nord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Manche mer du nord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l’ensemble des criées de la Manche et de la Mer du nord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2013747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D19AF6C-CF1E-47F3-86BC-D63030C6C8C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AD080D4-7A6F-4FED-8268-43B641E1DB5F}"/>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DFF9024D-EBA8-49AA-A6ED-C5C59F593B3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MN.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MMN.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de la Manche et de la Mer du nord,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de la Manche et de la Mer du nord, en août 2026 comparé aux mois de août de 2023 à 2025, le nombre d’acheteurs est un peu moins important, le nombre de transactions est un peu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174699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73548BA9-A4B2-4728-9D35-8860C5BF9E7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1ACEE93-51BB-49A1-BBC2-30C896986668}"/>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MN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MMN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l’ensemble des criées de la Manche et de la Mer du nord,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l’ensemble des criées de la Manche et de la Mer du nord, en août 2026 comparé aux mois de août de 2023 à 2025, le nombre d’acheteurs est un peu moins important, le nombre de transactions est un peu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l’ensemble des criées de la Manche et de la Mer du nord, l’instabilité des prix pour le mois de août 2026 est moins importante que celle observée en août de 2023 à 2025, ce qui signifie que le risque prix des producteurs a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l’ensemble des criées de la Manche et de la Mer du nord, en août 2026 comparé aux mois de août de 2023 à 2025, le nombre d’acheteurs est un peu moins important, le nombre de transactions est un peu moins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saint-pierre de l’ensemble des criées de la Manche et de la Mer du nord, l’instabilité des prix pour le mois de août 2026 est beaucoup plus importante que celle observée en août de 2023 à 2025, ce qui signifie que le risque prix des producteurs a fortement augmenté.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saint-pierre de l’ensemble des criées de la Manche et de la Mer du nord, en août 2026 comparé aux mois de août de 2023 à 2025, le nombre d’acheteurs est similaire, le nombre de transactions est similaire. De plus, la concurrence a fortement augmenté, ce qui signifie que le pouvoir de marché des gros acheteurs a fortement diminué.</a:t>
            </a:r>
          </a:p>
        </p:txBody>
      </p:sp>
    </p:spTree>
    <p:extLst>
      <p:ext uri="{BB962C8B-B14F-4D97-AF65-F5344CB8AC3E}">
        <p14:creationId xmlns:p14="http://schemas.microsoft.com/office/powerpoint/2010/main" val="31639720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0015DBB-87EE-4A3C-8B30-C1D5A1A5BEC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Boulogne-sur-mer.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Boulogne-sur-mer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Boulogne-sur-mer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Boulogne-sur-mer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Boulogne-sur-mer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703333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7236871-B828-4D4E-829F-DEEBD680C4D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39B50DB-997E-48E7-AA94-4B6017EE694C}"/>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AA7622C6-F9C8-4108-91CD-8ADCB3895EB6}"/>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L.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BL.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Boulogne-sur-mer, l’instabilité des prix pour le mois de août 2026 est moins importante que celle observée en août de 2023 à 2025, ce qui signifie que le risque prix des producteurs a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Boulogne-sur-mer, en août 2026 comparé aux mois de août de 2023 à 2025, le nombre d’acheteurs est similaire, le nombre de transactions est moins important. De plus, la concurrence a diminué, ce qui signifie que le pouvoir de marché des gros acheteurs a augmenté.</a:t>
            </a:r>
          </a:p>
        </p:txBody>
      </p:sp>
    </p:spTree>
    <p:extLst>
      <p:ext uri="{BB962C8B-B14F-4D97-AF65-F5344CB8AC3E}">
        <p14:creationId xmlns:p14="http://schemas.microsoft.com/office/powerpoint/2010/main" val="4051748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818DA38-D410-484D-9C32-0BB902F0D41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3473F52-BD8D-4CED-B674-4E25CA43DAD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L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BL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Boulogne-sur-mer, l’instabilité des prix pour le mois de août 2026 est beaucoup moins importante que celle observée en août de 2023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Boulogne-sur-mer, en août 2026 comparé aux mois de août de 2023 à 2025, le nombre d’acheteurs est un peu moins important, le nombre de transactions est beaucoup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rouget de roche de la criée de Boulogne-sur-mer,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rouget de roche de la criée de Boulogne-sur-mer, en août 2026 comparé aux mois de août de 2023 à 2025, le nombre d’acheteurs est similaire,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noir de la criée de Boulogne-sur-mer, l’instabilité des prix pour le mois de août 2026 est beaucoup moins importante que celle observée en août de 2023 à 2025, ce qui signifie que le risque prix des producteurs a fortement diminué.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noir de la criée de Boulogne-sur-mer, en août 2026 comparé aux mois de août de 2023 à 2025, le nombre d’acheteurs est similaire, le nombre de transactions est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049209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5B6F9588-D897-4C3A-9509-F3C97D4B8DA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Brest.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Brest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Brest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Brest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Brest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6920433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5B5FA2F-E827-4402-A6EC-6678A2A1E57D}"/>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B1BF8C4-CD4A-44B1-A4AD-C4C74158F57A}"/>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DDD6685-8972-4256-9354-B01F3B13AB7E}"/>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T.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BT.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Brest, l’instabilité des prix pour le mois de août 2026 est moins importante que celle observée en août de 2023 à 2025, ce qui signifie que le risque prix des producteurs a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Brest, en août 2026 comparé aux mois de août de 2023 à 2025, le nombre d’acheteurs est un peu moins important, le nombre de transactions est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1603997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9737C01-F59D-48BD-AF4A-84D41F04B128}"/>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7076429-95B6-49D9-BA01-38B98B51FBE1}"/>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T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BT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langouste rouge de la criée de Brest,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langouste rouge de la criée de Brest, en août 2026 comparé aux mois de août de 2023 à 2025, le nombre d’acheteurs est plus important, le nombre de transactions est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Brest,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Brest, en août 2026 comparé aux mois de août de 2023 à 2025, le nombre d’acheteurs est similaire, le nombre de transactions est similaire.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dorade royale de la criée de Brest, l’instabilité des prix pour le mois de août 2026 est similaire que celle observée en août de 2023 à 2025, ce qui signifie que le risque prix des producteurs est inchangé.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dorade royale de la criée de Brest, en août 2026 comparé aux mois de août de 2023 à 2025, le nombre d’acheteurs est plus important, le nombre de transactions est beaucoup plus important. De plus, la concurrence est inchangé, ce qui signifie que le pouvoir de marché des gros acheteurs est inchangée.</a:t>
            </a:r>
          </a:p>
        </p:txBody>
      </p:sp>
    </p:spTree>
    <p:extLst>
      <p:ext uri="{BB962C8B-B14F-4D97-AF65-F5344CB8AC3E}">
        <p14:creationId xmlns:p14="http://schemas.microsoft.com/office/powerpoint/2010/main" val="13791646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Cherbourg.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Cherbourg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Cherbourg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Cherbourg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Cherbourg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50521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H.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H.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Cherbourg, l’instabilité des prix pour le mois de août 2026 est moins importante que celle observée en août de 2023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Cherbourg, en août 2026 comparé aux mois de août de 2023 à 2025, le nombre d’acheteurs est un peu moins important, le nombre de transactions est un peu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41572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H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H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Cherbourg, l’instabilité des prix pour le mois de août 2026 est similaire que celle observée en août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Cherbourg, en août 2026 comparé aux mois de août de 2023 à 2025, le nombre d’acheteurs est beaucoup plus important, le nombre de transactions est beaucoup plus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Cherbourg,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Cherbourg, en août 2026 comparé aux mois de août de 2023 à 2025, le nombre d’acheteurs est moins important, le nombre de transactions est un peu plus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saint-pierre de la criée de Cherbourg, l’instabilité des prix pour le mois de août 2026 est plus importante que celle observée en août de 2023 à 2025, ce qui signifie que le risque prix des producteurs a augmenté.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saint-pierre de la criée de Cherbourg, en août 2026 comparé aux mois de août de 2023 à 2025, le nombre d’acheteurs est moins important, le nombre de transactions est un peu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8097883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Diepp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Diepp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Diepp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Diepp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Dieppe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174988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DP.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DP.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Dieppe,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Dieppe, en août 2026 comparé aux mois de août de 2023 à 2025, le nombre d’acheteurs est similaire,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20275193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DP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DP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buccin de la criée de Dieppe, l’instabilité des prix pour le mois de août 2026 est beaucoup moins importante que celle observée en août de 2023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buccin de la criée de Dieppe, en août 2026 comparé aux mois de août de 2023 à 2025, le nombre d’acheteurs est similaire, le nombre de transactions est moins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raie bouclée de la criée de Dieppe, l’instabilité des prix pour le mois de août 2026 est beaucoup moins importante que celle observée en août de 2023 à 2025, ce qui signifie que le risque prix des producteurs a fortement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raie bouclée de la criée de Dieppe, en août 2026 comparé aux mois de août de 2023 à 2025, le nombre d’acheteurs est un peu plus important, le nombre de transactions est beaucoup moins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de Dieppe,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de Dieppe, en août 2026 comparé aux mois de août de 2023 à 2025, le nombre d’acheteurs est beaucoup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3896219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Erquy.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Erquy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Erquy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Erquy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d'Erquy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571448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EQ.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EQ.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d'Erquy, l’instabilité des prix pour le mois de août 2026 est similaire que celle observée en août de 2023 à 2025, ce qui signifie que le risque prix des producteurs est inchangé.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d'Erquy, en août 2026 comparé aux mois de août de 2023 à 2025, le nombre d’acheteurs est un peu moins important, le nombre de transactions est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8314081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EQ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EQ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saint-pierre de la criée d'Erquy, l’instabilité des prix pour le mois de août 2026 est beaucoup plus importante que celle observée en août de 2023 à 2025, ce qui signifie que le risque prix des producteurs a fortement augmenté.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saint-pierre de la criée d'Erquy, en août 2026 comparé aux mois de août de 2023 à 2025, le nombre d’acheteurs est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d'Erquy,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d'Erquy, en août 2026 comparé aux mois de août de 2023 à 2025, le nombre d’acheteurs est similaire, le nombre de transactions est moins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d'Erquy, l’instabilité des prix pour le mois de août 2026 est un peu moins importante que celle observée en août de 2023 à 2025, ce qui signifie que le risque prix des producteurs a légèrement diminué.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d'Erquy, en août 2026 comparé aux mois de août de 2023 à 2025, le nombre d’acheteurs est un peu moins important, le nombre de transactions est similaire.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296193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Fécamp.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Fécamp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Fécamp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Fécamp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Fécamp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781814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FP.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FP.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Fécamp, l’instabilité des prix pour le mois de août 2026 est moins importante que celle observée en août de 2023 à 2025, ce qui signifie que le risque prix des producteurs a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Fécamp, en août 2026 comparé aux mois de août de 2023 à 2025, le nombre d’acheteurs est un peu moins important, le nombre de transactions est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3057991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FP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FP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buccin de la criée de Fécamp,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buccin de la criée de Fécamp, en août 2026 comparé aux mois de août de 2023 à 2025, le nombre d’acheteurs est moins important, le nombre de transactions est un peu moins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Fécamp, l’instabilité des prix pour le mois de août 2026 est un peu plus importante que celle observée en août de 2023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Fécamp, en août 2026 comparé aux mois de août de 2023 à 2025, le nombre d’acheteurs est moins important, le nombre de transactions est beaucoup moins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maquereau de la criée de Fécamp, l’instabilité des prix pour le mois de août 2026 est moins importante que celle observée en août de 2023 à 2025, ce qui signifie que le risque prix des producteurs a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maquereau de la criée de Fécamp, en août 2026 comparé aux mois de août de 2023 à 2025, le nombre d’acheteurs est un peu moins important, le nombre de transactions est beaucoup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863543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Granvi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Granvi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Granvi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Granvi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Granville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1141944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Granville,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Granville, en août 2026 comparé aux mois de août de 2023 à 2025, le nombre d’acheteurs est un peu moins important, le nombre de transactions est plus important. De plus, la concurrence est inchangé, ce qui signifie que le pouvoir de marché des gros acheteurs est inchangée.</a:t>
            </a:r>
          </a:p>
        </p:txBody>
      </p:sp>
    </p:spTree>
    <p:extLst>
      <p:ext uri="{BB962C8B-B14F-4D97-AF65-F5344CB8AC3E}">
        <p14:creationId xmlns:p14="http://schemas.microsoft.com/office/powerpoint/2010/main" val="18291213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buccin de la criée de Granville, l’instabilité des prix pour le mois de août 2026 est moins importante que celle observée en août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buccin de la criée de Granville, en août 2026 comparé aux mois de août de 2023 à 2025, le nombre d’acheteurs est beaucoup moins important, le nombre de transactions est beaucoup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Granville,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Granville, en août 2026 comparé aux mois de août de 2023 à 2025, le nombre d’acheteurs est similaire, le nombre de transactions est beaucoup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de Granville, l’instabilité des prix pour le mois de août 2026 est moins importante que celle observée en août de 2023 à 2025, ce qui signifie que le risque prix des producteurs a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de Granville, en août 2026 comparé aux mois de août de 2023 à 2025, le nombre d’acheteurs est un peu moins important, le nombre de transactions est un peu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7605637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Roscoff.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Roscoff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Roscoff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Roscoff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Roscoff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8191819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R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Roscoff, l’instabilité des prix pour le mois de août 2026 est un peu moins importante que celle observée en août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Roscoff, en août 2026 comparé aux mois de août de 2023 à 2025, le nombre d’acheteurs est similaire, le nombre de transactions est similaire. De plus, la concurrence a diminué, ce qui signifie que le pouvoir de marché des gros acheteurs a augmenté.</a:t>
            </a:r>
          </a:p>
        </p:txBody>
      </p:sp>
    </p:spTree>
    <p:extLst>
      <p:ext uri="{BB962C8B-B14F-4D97-AF65-F5344CB8AC3E}">
        <p14:creationId xmlns:p14="http://schemas.microsoft.com/office/powerpoint/2010/main" val="6910258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R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baudroie de la criée de Roscoff,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baudroie de la criée de Roscoff, en août 2026 comparé aux mois de août de 2023 à 2025, le nombre d’acheteurs est un peu moins important, le nombre de transactions est similaire.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de Roscoff,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de Roscoff, en août 2026 comparé aux mois de août de 2023 à 2025, le nombre d’acheteurs est beaucoup plus important,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 Roscoff, l’instabilité des prix pour le mois de août 2026 est un peu moins importante que celle observée en août de 2023 à 2025, ce qui signifie que le risque prix des producteurs a légèrement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 Roscoff, en août 2026 comparé aux mois de août de 2023 à 2025, le nombre d’acheteurs est beaucoup plus important, le nombre de transactions est beaucoup plus important. De plus, la concurrence est inchangé, ce qui signifie que le pouvoir de marché des gros acheteurs est inchangée.</a:t>
            </a:r>
          </a:p>
        </p:txBody>
      </p:sp>
    </p:spTree>
    <p:extLst>
      <p:ext uri="{BB962C8B-B14F-4D97-AF65-F5344CB8AC3E}">
        <p14:creationId xmlns:p14="http://schemas.microsoft.com/office/powerpoint/2010/main" val="3479069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Saint-quay-portrieux.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Saint-quay-portrieux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Saint-quay-portrieux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Saint-quay-portrieux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Saint-quay-portrieux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710436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Q.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Q.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Saint-quay-portrieux, l’instabilité des prix pour le mois de août 2026 est un peu moins importante que celle observée en août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Saint-quay-portrieux, en août 2026 comparé aux mois de août de 2023 à 2025, le nombre d’acheteurs est similaire, le nombre de transactions est similaire. De plus, la concurrence a fortement augmenté, ce qui signifie que le pouvoir de marché des gros acheteurs a fortement diminué.</a:t>
            </a:r>
          </a:p>
        </p:txBody>
      </p:sp>
    </p:spTree>
    <p:extLst>
      <p:ext uri="{BB962C8B-B14F-4D97-AF65-F5344CB8AC3E}">
        <p14:creationId xmlns:p14="http://schemas.microsoft.com/office/powerpoint/2010/main" val="1863511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Q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Q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saint-pierre de la criée de Saint-quay-portrieux, l’instabilité des prix pour le mois de août 2026 est beaucoup plus importante que celle observée en août de 2023 à 2025, ce qui signifie que le risque prix des producteurs a fortement augmenté.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saint-pierre de la criée de Saint-quay-portrieux, en août 2026 comparé aux mois de août de 2023 à 2025, le nombre d’acheteurs est un peu plus important, le nombre de transactions est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de Saint-quay-portrieux, l’instabilité des prix pour le mois de août 2026 est beaucoup moins importante que celle observée en août de 2023 à 2025, ce qui signifie que le risque prix des producteurs a fortement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de Saint-quay-portrieux, en août 2026 comparé aux mois de août de 2023 à 2025, le nombre d’acheteurs est beaucoup plus important,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la criée de Saint-quay-portrieux,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la criée de Saint-quay-portrieux, en août 2026 comparé aux mois de août de 2023 à 2025, le nombre d’acheteurs est un peu moins important, le nombre de transactions est un peu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48867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Port en Bessi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Port en Bessi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Port en Bessi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Port en Bessi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Port en Bessin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435519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P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Port en Bessin, l’instabilité des prix pour le mois de août 2026 est un peu moins importante que celle observée en août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Port en Bessin, en août 2026 comparé aux mois de août de 2023 à 2025, le nombre d’acheteurs est un peu moins important, le nombre de transactions est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4149144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P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Port en Bessin,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Port en Bessin, en août 2026 comparé aux mois de août de 2023 à 2025, le nombre d’acheteurs est un peu moins important, le nombre de transactions est similaire.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maquereau de la criée de Port en Bessin, l’instabilité des prix pour le mois de août 2026 est un peu moins importante que celle observée en août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maquereau de la criée de Port en Bessin, en août 2026 comparé aux mois de août de 2023 à 2025, le nombre d’acheteurs est un peu moins important, le nombre de transactions est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 Port en Bessin,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 Port en Bessin, en août 2026 comparé aux mois de août de 2023 à 2025, le nombre d’acheteurs est un peu moins important, le nombre de transactions est un peu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8176521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499BF22-DA1A-46DF-BEDD-6BF7A42A2D7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Méditerrané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Méditerrané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Méditerrané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Méditerrané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l’ensemble des criées de Méditerranée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832631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C0F493B-24DD-43C8-AFA4-4435AB4FD89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E50599F-81D5-46B4-B449-12EDDD9D74A5}"/>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ED.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MED.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de Méditerranée,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de Méditerranée, en août 2026 comparé aux mois de août de 2023 à 2025, le nombre d’acheteurs est similaire, le nombre de transactions est un peu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41258655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4BAA518-19BA-487E-A9F5-60364381DB0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E94C76A-94B5-432A-B0FD-E9CE5C7EAA7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ED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MED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l’ensemble des criées de Méditerranée, l’instabilité des prix pour le mois de août 2026 est un peu plus importante que celle observée en août de 2023 à 2025, ce qui signifie que le risque prix des producteurs a légèrement augmenté.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l’ensemble des criées de Méditerranée, en août 2026 comparé aux mois de août de 2023 à 2025, le nombre d’acheteurs est similaire, le nombre de transactions est similaire.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l’ensemble des criées de Méditerranée,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l’ensemble des criées de Méditerranée, en août 2026 comparé aux mois de août de 2023 à 2025, le nombre d’acheteurs est similaire, le nombre de transactions est un peu moins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l’ensemble des criées de Méditerranée, l’instabilité des prix pour le mois de août 2026 est moins importante que celle observée en août de 2023 à 2025, ce qui signifie que le risque prix des producteurs a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l’ensemble des criées de Méditerranée, en août 2026 comparé aux mois de août de 2023 à 2025, le nombre d’acheteurs est moins important, le nombre de transactions est beaucoup moins important. De plus, la concurrence a diminué, ce qui signifie que le pouvoir de marché des gros acheteurs a augmenté.</a:t>
            </a:r>
          </a:p>
        </p:txBody>
      </p:sp>
    </p:spTree>
    <p:extLst>
      <p:ext uri="{BB962C8B-B14F-4D97-AF65-F5344CB8AC3E}">
        <p14:creationId xmlns:p14="http://schemas.microsoft.com/office/powerpoint/2010/main" val="8979129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9A5A4B2-A327-4F3F-8DBC-7840433E73A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Grau d'agd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Grau d'agd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Grau d'agd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Grau d'agd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du Grau d'agde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1530937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6676DD44-300D-4F24-AB99-D012B8022885}"/>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D87E3908-8734-4E81-8271-91F7E3F232BB}"/>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Grau d'agde,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Grau d'agde, en août 2026 comparé aux mois de août de 2023 à 2025, le nombre d’acheteurs est un peu plus important, le nombre de transactions est moins important. De plus, la concurrence a diminué, ce qui signifie que le pouvoir de marché des gros acheteurs a augmenté.</a:t>
            </a:r>
          </a:p>
        </p:txBody>
      </p:sp>
    </p:spTree>
    <p:extLst>
      <p:ext uri="{BB962C8B-B14F-4D97-AF65-F5344CB8AC3E}">
        <p14:creationId xmlns:p14="http://schemas.microsoft.com/office/powerpoint/2010/main" val="31380458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385750D-4408-4C12-900A-9A0B24F31AA5}"/>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CB27B7A-5D06-4BB5-AFC6-3C54F664FB60}"/>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du Grau d'agde, l’instabilité des prix pour le mois de août 2026 est plus importante que celle observée en août de 2023 à 2025, ce qui signifie que le risque prix des producteurs a augmenté.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du Grau d'agde, en août 2026 comparé aux mois de août de 2023 à 2025, le nombre d’acheteurs est un peu plus important, le nombre de transactions est beaucoup plus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du Grau d'agde,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du Grau d'agde, en août 2026 comparé aux mois de août de 2023 à 2025, le nombre d’acheteurs est similaire, le nombre de transactions est beaucoup moins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du Grau d'agde, l’instabilité des prix pour le mois de août 2026 est beaucoup plus importante que celle observée en août de 2023 à 2025, ce qui signifie que le risque prix des producteurs a fortement augmenté.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du Grau d'agde, en août 2026 comparé aux mois de août de 2023 à 2025, le nombre d’acheteurs est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1496405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588C4700-4FF0-4BA5-9165-1478AE44A8A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Port la nouve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Port la nouve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Port la nouve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Port la nouve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Port la nouvelle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643904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E8D979B-8AAA-4E6C-8CF4-1731976FF700}"/>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FCDA210-D4EA-4E02-B853-D2C4487FE7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67B0CC43-C3B4-4196-B7D6-4783518FC902}"/>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N.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PN.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Port la nouvelle, l’instabilité des prix pour le mois de août 2026 est un peu moins importante que celle observée en août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Port la nouvelle, en août 2026 comparé aux mois de août de 2023 à 2025, le nombre d’acheteurs est moins important, le nombre de transactions est beaucoup moins important. De plus, la concurrence a diminué, ce qui signifie que le pouvoir de marché des gros acheteurs a augmenté.</a:t>
            </a:r>
          </a:p>
        </p:txBody>
      </p:sp>
    </p:spTree>
    <p:extLst>
      <p:ext uri="{BB962C8B-B14F-4D97-AF65-F5344CB8AC3E}">
        <p14:creationId xmlns:p14="http://schemas.microsoft.com/office/powerpoint/2010/main" val="37368386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430B50AB-668E-499B-B57F-FF2083E90CA8}"/>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D4B8269-ED58-4CC4-A623-CFEDAEEA1DC6}"/>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N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PN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Port la nouvelle,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Port la nouvelle, en août 2026 comparé aux mois de août de 2023 à 2025, le nombre d’acheteurs est beaucoup moins important, le nombre de transactions est beaucoup moins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dorade royale de la criée de Port la nouvelle, l’instabilité des prix pour le mois de août 2026 est beaucoup plus importante que celle observée en août de 2023 à 2025, ce qui signifie que le risque prix des producteurs a fortement augmenté. Parallèlement, l’instabilité des volumes est plus important, ce qui signifie que le risque d’approvisionnement des acheteurs a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dorade royale de la criée de Port la nouvelle, en août 2026 comparé aux mois de août de 2023 à 2025, le nombre d’acheteurs est moins important, le nombre de transactions est similaire.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la criée de Port la nouvelle, l’instabilité des prix pour le mois de août 2026 est beaucoup moins importante que celle observée en août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la criée de Port la nouvelle, en août 2026 comparé aux mois de août de 2023 à 2025, le nombre d’acheteurs est beaucoup moins important, le nombre de transactions est beaucoup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4356312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AC3198B-8C60-41DA-81AE-A530530B4C9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Sèt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Sèt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Sèt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Sèt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de Sète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445744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E0D2A3-AF15-40D3-A582-1CF4BF2100CA}"/>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640A5C1-E729-42FE-8FCB-3DF918C321C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501002F-28A2-4F05-9A56-1B25BA63C460}"/>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T.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T.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Sète,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Sète, en août 2026 comparé aux mois de août de 2023 à 2025, le nombre d’acheteurs est similaire, le nombre de transactions est un peu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3944088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DCEEB76-408A-4326-80D7-BBD502E998D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C62BA0B-1850-4D3E-94AE-6E71C731547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T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T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de Sète, l’instabilité des prix pour le mois de août 2026 est similaire que celle observée en août de 2023 à 2025, ce qui signifie que le risque prix des producteurs est inchangé.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de Sète, en août 2026 comparé aux mois de août de 2023 à 2025, le nombre d’acheteurs est un peu moins important, le nombre de transactions est un peu moins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Sète,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Sète, en août 2026 comparé aux mois de août de 2023 à 2025, le nombre d’acheteurs est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Sète, l’instabilité des prix pour le mois de août 2026 est beaucoup moins importante que celle observée en août de 2023 à 2025, ce qui signifie que le risque prix des producteurs a fortement diminué.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Sète, en août 2026 comparé aux mois de août de 2023 à 2025, le nombre d’acheteurs est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31709797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AC3198B-8C60-41DA-81AE-A530530B4C9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8_Grau du roi.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8_Grau du roi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8_Grau du roi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8_Grau du roi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Août</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août 2026, l'indice de ventes en valeur  de la criée du Grau du roi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967323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27A5299-570A-4653-803F-11B802603C4C}"/>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B92F091-3C6A-40C3-871A-BD4A94DE05F3}"/>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9415097-9C05-48D2-82B2-F3CBD50BC37C}"/>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Grau du roi, l’instabilité des prix pour le mois de août 2026 est similaire que celle observée en août de 2023 à 2025, ce qui signifie que le risque prix des producteurs est inchangé. Parallèlement, l’instabilité des volumes est plus important, ce qui signifie que le risque d’approvisionnement des acheteurs a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Grau du roi, en août 2026 comparé aux mois de août de 2023 à 2025, le nombre d’acheteurs est similaire, le nombre de transactions est similaire. De plus, la concurrence a fortement augmenté, ce qui signifie que le pouvoir de marché des gros acheteurs a fortement diminué.</a:t>
            </a:r>
          </a:p>
        </p:txBody>
      </p:sp>
    </p:spTree>
    <p:extLst>
      <p:ext uri="{BB962C8B-B14F-4D97-AF65-F5344CB8AC3E}">
        <p14:creationId xmlns:p14="http://schemas.microsoft.com/office/powerpoint/2010/main" val="1071680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667258B0-4D2C-4CFA-AD89-CFA11E0D9CEE}"/>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9811E38-4447-42DC-A7AD-80C7F604F3AD}"/>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du Grau du roi, l’instabilité des prix pour le mois de août 2026 est beaucoup moins importante que celle observée en août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du Grau du roi, en août 2026 comparé aux mois de août de 2023 à 2025, le nombre d’acheteurs est plus important, le nombre de transactions est beaucoup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du Grau du roi, l’instabilité des prix pour le mois de août 2026 est beaucoup moins importante que celle observée en août de 2023 à 2025, ce qui signifie que le risque prix des producteurs a fortement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du Grau du roi, en août 2026 comparé aux mois de août de 2023 à 2025, le nombre d’acheteurs est un peu moins important, le nombre de transactions est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du Grau du roi, l’instabilité des prix pour le mois de août 2026 est beaucoup moins importante que celle observée en août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du Grau du roi, en août 2026 comparé aux mois de août de 2023 à 2025, le nombre d’acheteurs est similaire, le nombre de transactions est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33069334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421</TotalTime>
  <Words>27147</Words>
  <Application>Microsoft Office PowerPoint</Application>
  <PresentationFormat>Format A4 (210 x 297 mm)</PresentationFormat>
  <Paragraphs>838</Paragraphs>
  <Slides>105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105</vt:i4>
      </vt:variant>
    </vt:vector>
  </HeadingPairs>
  <TitlesOfParts>
    <vt:vector size="109"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59</cp:revision>
  <dcterms:created xsi:type="dcterms:W3CDTF">2025-01-07T08:04:05Z</dcterms:created>
  <dcterms:modified xsi:type="dcterms:W3CDTF">2026-09-10T09:17:44Z</dcterms:modified>
</cp:coreProperties>
</file>