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1" r:id="rId3"/>
    <p:sldId id="324" r:id="rId4"/>
    <p:sldId id="325" r:id="rId5"/>
    <p:sldId id="326" r:id="rId6"/>
    <p:sldId id="327" r:id="rId7"/>
    <p:sldId id="328" r:id="rId8"/>
    <p:sldId id="329" r:id="rId9"/>
    <p:sldId id="330" r:id="rId10"/>
    <p:sldId id="331" r:id="rId11"/>
    <p:sldId id="332" r:id="rId12"/>
    <p:sldId id="333" r:id="rId13"/>
    <p:sldId id="334" r:id="rId14"/>
    <p:sldId id="335" r:id="rId15"/>
    <p:sldId id="336" r:id="rId16"/>
    <p:sldId id="337" r:id="rId17"/>
    <p:sldId id="338" r:id="rId18"/>
    <p:sldId id="339" r:id="rId19"/>
    <p:sldId id="340" r:id="rId20"/>
    <p:sldId id="341" r:id="rId21"/>
    <p:sldId id="342" r:id="rId22"/>
    <p:sldId id="343" r:id="rId23"/>
    <p:sldId id="344" r:id="rId24"/>
    <p:sldId id="345" r:id="rId25"/>
    <p:sldId id="346" r:id="rId26"/>
    <p:sldId id="347" r:id="rId27"/>
    <p:sldId id="348" r:id="rId28"/>
    <p:sldId id="349" r:id="rId29"/>
    <p:sldId id="350" r:id="rId30"/>
    <p:sldId id="351" r:id="rId31"/>
    <p:sldId id="352" r:id="rId32"/>
    <p:sldId id="353" r:id="rId33"/>
    <p:sldId id="354" r:id="rId34"/>
    <p:sldId id="270" r:id="rId35"/>
    <p:sldId id="283" r:id="rId36"/>
    <p:sldId id="303" r:id="rId37"/>
    <p:sldId id="269" r:id="rId38"/>
    <p:sldId id="284" r:id="rId39"/>
    <p:sldId id="304" r:id="rId40"/>
    <p:sldId id="259" r:id="rId41"/>
    <p:sldId id="285" r:id="rId42"/>
    <p:sldId id="305" r:id="rId43"/>
    <p:sldId id="260" r:id="rId44"/>
    <p:sldId id="286" r:id="rId45"/>
    <p:sldId id="306" r:id="rId46"/>
    <p:sldId id="261" r:id="rId47"/>
    <p:sldId id="287" r:id="rId48"/>
    <p:sldId id="307" r:id="rId49"/>
    <p:sldId id="262" r:id="rId50"/>
    <p:sldId id="288" r:id="rId51"/>
    <p:sldId id="308" r:id="rId52"/>
    <p:sldId id="263" r:id="rId53"/>
    <p:sldId id="289" r:id="rId54"/>
    <p:sldId id="309" r:id="rId55"/>
    <p:sldId id="264" r:id="rId56"/>
    <p:sldId id="290" r:id="rId57"/>
    <p:sldId id="310" r:id="rId58"/>
    <p:sldId id="271" r:id="rId59"/>
    <p:sldId id="293" r:id="rId60"/>
    <p:sldId id="313" r:id="rId61"/>
    <p:sldId id="273" r:id="rId62"/>
    <p:sldId id="295" r:id="rId63"/>
    <p:sldId id="315" r:id="rId64"/>
    <p:sldId id="275" r:id="rId65"/>
    <p:sldId id="297" r:id="rId66"/>
    <p:sldId id="317" r:id="rId67"/>
    <p:sldId id="358" r:id="rId68"/>
    <p:sldId id="359" r:id="rId69"/>
    <p:sldId id="360" r:id="rId70"/>
    <p:sldId id="361" r:id="rId71"/>
    <p:sldId id="362" r:id="rId72"/>
    <p:sldId id="363" r:id="rId73"/>
    <p:sldId id="364" r:id="rId74"/>
    <p:sldId id="365" r:id="rId75"/>
    <p:sldId id="366" r:id="rId76"/>
    <p:sldId id="367" r:id="rId77"/>
    <p:sldId id="368" r:id="rId78"/>
    <p:sldId id="369" r:id="rId79"/>
    <p:sldId id="370" r:id="rId80"/>
    <p:sldId id="371" r:id="rId81"/>
    <p:sldId id="372" r:id="rId82"/>
    <p:sldId id="373" r:id="rId83"/>
    <p:sldId id="374" r:id="rId84"/>
    <p:sldId id="375" r:id="rId85"/>
    <p:sldId id="376" r:id="rId86"/>
    <p:sldId id="377" r:id="rId87"/>
    <p:sldId id="378" r:id="rId88"/>
    <p:sldId id="379" r:id="rId89"/>
    <p:sldId id="380" r:id="rId90"/>
    <p:sldId id="381" r:id="rId91"/>
    <p:sldId id="276" r:id="rId92"/>
    <p:sldId id="318" r:id="rId93"/>
    <p:sldId id="319" r:id="rId94"/>
    <p:sldId id="277" r:id="rId95"/>
    <p:sldId id="299" r:id="rId96"/>
    <p:sldId id="320" r:id="rId97"/>
    <p:sldId id="278" r:id="rId98"/>
    <p:sldId id="300" r:id="rId99"/>
    <p:sldId id="321" r:id="rId100"/>
    <p:sldId id="279" r:id="rId101"/>
    <p:sldId id="301" r:id="rId102"/>
    <p:sldId id="322" r:id="rId103"/>
    <p:sldId id="280" r:id="rId104"/>
    <p:sldId id="302" r:id="rId105"/>
    <p:sldId id="323" r:id="rId106"/>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218" autoAdjust="0"/>
    <p:restoredTop sz="94660"/>
  </p:normalViewPr>
  <p:slideViewPr>
    <p:cSldViewPr snapToGrid="0">
      <p:cViewPr varScale="1">
        <p:scale>
          <a:sx n="70" d="100"/>
          <a:sy n="70" d="100"/>
        </p:scale>
        <p:origin x="3342"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presProps" Target="presProp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viewProps" Target="view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heme" Target="theme/theme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fr-FR"/>
              <a:t>Modifiez le style du titre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40BB5BB2-5467-4642-A09B-5BFA0DA40E46}" type="datetimeFigureOut">
              <a:rPr lang="fr-FR" smtClean="0"/>
              <a:t>10/09/2026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53FD9C6-D709-4E8B-826B-FA50D64E0065}" type="slidenum">
              <a:rPr lang="fr-FR" smtClean="0"/>
              <a:t>‹N°›</a:t>
            </a:fld>
            <a:endParaRPr lang="fr-FR"/>
          </a:p>
        </p:txBody>
      </p:sp>
    </p:spTree>
    <p:extLst>
      <p:ext uri="{BB962C8B-B14F-4D97-AF65-F5344CB8AC3E}">
        <p14:creationId xmlns:p14="http://schemas.microsoft.com/office/powerpoint/2010/main" val="3024527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0BB5BB2-5467-4642-A09B-5BFA0DA40E46}" type="datetimeFigureOut">
              <a:rPr lang="fr-FR" smtClean="0"/>
              <a:t>10/09/2026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53FD9C6-D709-4E8B-826B-FA50D64E0065}" type="slidenum">
              <a:rPr lang="fr-FR" smtClean="0"/>
              <a:t>‹N°›</a:t>
            </a:fld>
            <a:endParaRPr lang="fr-FR"/>
          </a:p>
        </p:txBody>
      </p:sp>
    </p:spTree>
    <p:extLst>
      <p:ext uri="{BB962C8B-B14F-4D97-AF65-F5344CB8AC3E}">
        <p14:creationId xmlns:p14="http://schemas.microsoft.com/office/powerpoint/2010/main" val="22383617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0BB5BB2-5467-4642-A09B-5BFA0DA40E46}" type="datetimeFigureOut">
              <a:rPr lang="fr-FR" smtClean="0"/>
              <a:t>10/09/2026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53FD9C6-D709-4E8B-826B-FA50D64E0065}" type="slidenum">
              <a:rPr lang="fr-FR" smtClean="0"/>
              <a:t>‹N°›</a:t>
            </a:fld>
            <a:endParaRPr lang="fr-FR"/>
          </a:p>
        </p:txBody>
      </p:sp>
    </p:spTree>
    <p:extLst>
      <p:ext uri="{BB962C8B-B14F-4D97-AF65-F5344CB8AC3E}">
        <p14:creationId xmlns:p14="http://schemas.microsoft.com/office/powerpoint/2010/main" val="1607577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0BB5BB2-5467-4642-A09B-5BFA0DA40E46}" type="datetimeFigureOut">
              <a:rPr lang="fr-FR" smtClean="0"/>
              <a:t>10/09/2026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53FD9C6-D709-4E8B-826B-FA50D64E0065}" type="slidenum">
              <a:rPr lang="fr-FR" smtClean="0"/>
              <a:t>‹N°›</a:t>
            </a:fld>
            <a:endParaRPr lang="fr-FR"/>
          </a:p>
        </p:txBody>
      </p:sp>
    </p:spTree>
    <p:extLst>
      <p:ext uri="{BB962C8B-B14F-4D97-AF65-F5344CB8AC3E}">
        <p14:creationId xmlns:p14="http://schemas.microsoft.com/office/powerpoint/2010/main" val="4034348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fr-FR"/>
              <a:t>Modifiez le style du titre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0BB5BB2-5467-4642-A09B-5BFA0DA40E46}" type="datetimeFigureOut">
              <a:rPr lang="fr-FR" smtClean="0"/>
              <a:t>10/09/2026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53FD9C6-D709-4E8B-826B-FA50D64E0065}" type="slidenum">
              <a:rPr lang="fr-FR" smtClean="0"/>
              <a:t>‹N°›</a:t>
            </a:fld>
            <a:endParaRPr lang="fr-FR"/>
          </a:p>
        </p:txBody>
      </p:sp>
    </p:spTree>
    <p:extLst>
      <p:ext uri="{BB962C8B-B14F-4D97-AF65-F5344CB8AC3E}">
        <p14:creationId xmlns:p14="http://schemas.microsoft.com/office/powerpoint/2010/main" val="37246059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40BB5BB2-5467-4642-A09B-5BFA0DA40E46}" type="datetimeFigureOut">
              <a:rPr lang="fr-FR" smtClean="0"/>
              <a:t>10/09/2026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53FD9C6-D709-4E8B-826B-FA50D64E0065}" type="slidenum">
              <a:rPr lang="fr-FR" smtClean="0"/>
              <a:t>‹N°›</a:t>
            </a:fld>
            <a:endParaRPr lang="fr-FR"/>
          </a:p>
        </p:txBody>
      </p:sp>
    </p:spTree>
    <p:extLst>
      <p:ext uri="{BB962C8B-B14F-4D97-AF65-F5344CB8AC3E}">
        <p14:creationId xmlns:p14="http://schemas.microsoft.com/office/powerpoint/2010/main" val="36403029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fr-FR"/>
              <a:t>Modifiez le style du titre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Content Placeholder 3"/>
          <p:cNvSpPr>
            <a:spLocks noGrp="1"/>
          </p:cNvSpPr>
          <p:nvPr>
            <p:ph sz="half" idx="2"/>
          </p:nvPr>
        </p:nvSpPr>
        <p:spPr>
          <a:xfrm>
            <a:off x="472381" y="3618442"/>
            <a:ext cx="2901255" cy="532218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Content Placeholder 5"/>
          <p:cNvSpPr>
            <a:spLocks noGrp="1"/>
          </p:cNvSpPr>
          <p:nvPr>
            <p:ph sz="quarter" idx="4"/>
          </p:nvPr>
        </p:nvSpPr>
        <p:spPr>
          <a:xfrm>
            <a:off x="3471863" y="3618442"/>
            <a:ext cx="2915543" cy="532218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40BB5BB2-5467-4642-A09B-5BFA0DA40E46}" type="datetimeFigureOut">
              <a:rPr lang="fr-FR" smtClean="0"/>
              <a:t>10/09/2026</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453FD9C6-D709-4E8B-826B-FA50D64E0065}" type="slidenum">
              <a:rPr lang="fr-FR" smtClean="0"/>
              <a:t>‹N°›</a:t>
            </a:fld>
            <a:endParaRPr lang="fr-FR"/>
          </a:p>
        </p:txBody>
      </p:sp>
    </p:spTree>
    <p:extLst>
      <p:ext uri="{BB962C8B-B14F-4D97-AF65-F5344CB8AC3E}">
        <p14:creationId xmlns:p14="http://schemas.microsoft.com/office/powerpoint/2010/main" val="16962372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40BB5BB2-5467-4642-A09B-5BFA0DA40E46}" type="datetimeFigureOut">
              <a:rPr lang="fr-FR" smtClean="0"/>
              <a:t>10/09/2026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453FD9C6-D709-4E8B-826B-FA50D64E0065}" type="slidenum">
              <a:rPr lang="fr-FR" smtClean="0"/>
              <a:t>‹N°›</a:t>
            </a:fld>
            <a:endParaRPr lang="fr-FR"/>
          </a:p>
        </p:txBody>
      </p:sp>
    </p:spTree>
    <p:extLst>
      <p:ext uri="{BB962C8B-B14F-4D97-AF65-F5344CB8AC3E}">
        <p14:creationId xmlns:p14="http://schemas.microsoft.com/office/powerpoint/2010/main" val="599374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BB5BB2-5467-4642-A09B-5BFA0DA40E46}" type="datetimeFigureOut">
              <a:rPr lang="fr-FR" smtClean="0"/>
              <a:t>10/09/2026</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453FD9C6-D709-4E8B-826B-FA50D64E0065}" type="slidenum">
              <a:rPr lang="fr-FR" smtClean="0"/>
              <a:t>‹N°›</a:t>
            </a:fld>
            <a:endParaRPr lang="fr-FR"/>
          </a:p>
        </p:txBody>
      </p:sp>
    </p:spTree>
    <p:extLst>
      <p:ext uri="{BB962C8B-B14F-4D97-AF65-F5344CB8AC3E}">
        <p14:creationId xmlns:p14="http://schemas.microsoft.com/office/powerpoint/2010/main" val="19988691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0BB5BB2-5467-4642-A09B-5BFA0DA40E46}" type="datetimeFigureOut">
              <a:rPr lang="fr-FR" smtClean="0"/>
              <a:t>10/09/2026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53FD9C6-D709-4E8B-826B-FA50D64E0065}" type="slidenum">
              <a:rPr lang="fr-FR" smtClean="0"/>
              <a:t>‹N°›</a:t>
            </a:fld>
            <a:endParaRPr lang="fr-FR"/>
          </a:p>
        </p:txBody>
      </p:sp>
    </p:spTree>
    <p:extLst>
      <p:ext uri="{BB962C8B-B14F-4D97-AF65-F5344CB8AC3E}">
        <p14:creationId xmlns:p14="http://schemas.microsoft.com/office/powerpoint/2010/main" val="17317367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0BB5BB2-5467-4642-A09B-5BFA0DA40E46}" type="datetimeFigureOut">
              <a:rPr lang="fr-FR" smtClean="0"/>
              <a:t>10/09/2026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53FD9C6-D709-4E8B-826B-FA50D64E0065}" type="slidenum">
              <a:rPr lang="fr-FR" smtClean="0"/>
              <a:t>‹N°›</a:t>
            </a:fld>
            <a:endParaRPr lang="fr-FR"/>
          </a:p>
        </p:txBody>
      </p:sp>
    </p:spTree>
    <p:extLst>
      <p:ext uri="{BB962C8B-B14F-4D97-AF65-F5344CB8AC3E}">
        <p14:creationId xmlns:p14="http://schemas.microsoft.com/office/powerpoint/2010/main" val="30723024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40BB5BB2-5467-4642-A09B-5BFA0DA40E46}" type="datetimeFigureOut">
              <a:rPr lang="fr-FR" smtClean="0"/>
              <a:t>10/09/2026</a:t>
            </a:fld>
            <a:endParaRPr lang="fr-FR"/>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453FD9C6-D709-4E8B-826B-FA50D64E0065}" type="slidenum">
              <a:rPr lang="fr-FR" smtClean="0"/>
              <a:t>‹N°›</a:t>
            </a:fld>
            <a:endParaRPr lang="fr-FR"/>
          </a:p>
        </p:txBody>
      </p:sp>
    </p:spTree>
    <p:extLst>
      <p:ext uri="{BB962C8B-B14F-4D97-AF65-F5344CB8AC3E}">
        <p14:creationId xmlns:p14="http://schemas.microsoft.com/office/powerpoint/2010/main" val="18967343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00.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266.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265.png"/><Relationship Id="rId5" Type="http://schemas.openxmlformats.org/officeDocument/2006/relationships/image" Target="../media/image264.png"/><Relationship Id="rId4" Type="http://schemas.openxmlformats.org/officeDocument/2006/relationships/image" Target="../media/image263.png"/></Relationships>
</file>

<file path=ppt/slides/_rels/slide101.xml.rels><?xml version="1.0" encoding="UTF-8" standalone="yes"?>
<Relationships xmlns="http://schemas.openxmlformats.org/package/2006/relationships"><Relationship Id="rId3" Type="http://schemas.openxmlformats.org/officeDocument/2006/relationships/image" Target="../media/image268.png"/><Relationship Id="rId2" Type="http://schemas.openxmlformats.org/officeDocument/2006/relationships/image" Target="../media/image267.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270.png"/><Relationship Id="rId2" Type="http://schemas.openxmlformats.org/officeDocument/2006/relationships/image" Target="../media/image269.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274.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273.png"/><Relationship Id="rId5" Type="http://schemas.openxmlformats.org/officeDocument/2006/relationships/image" Target="../media/image272.png"/><Relationship Id="rId4" Type="http://schemas.openxmlformats.org/officeDocument/2006/relationships/image" Target="../media/image271.png"/></Relationships>
</file>

<file path=ppt/slides/_rels/slide104.xml.rels><?xml version="1.0" encoding="UTF-8" standalone="yes"?>
<Relationships xmlns="http://schemas.openxmlformats.org/package/2006/relationships"><Relationship Id="rId3" Type="http://schemas.openxmlformats.org/officeDocument/2006/relationships/image" Target="../media/image276.png"/><Relationship Id="rId2" Type="http://schemas.openxmlformats.org/officeDocument/2006/relationships/image" Target="../media/image275.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278.png"/><Relationship Id="rId2" Type="http://schemas.openxmlformats.org/officeDocument/2006/relationships/image" Target="../media/image27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34.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42.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50.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58.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2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66.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2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74.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s>
</file>

<file path=ppt/slides/_rels/slide2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82.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32.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90.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png"/></Relationships>
</file>

<file path=ppt/slides/_rels/slide35.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98.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7.png"/><Relationship Id="rId5" Type="http://schemas.openxmlformats.org/officeDocument/2006/relationships/image" Target="../media/image96.png"/><Relationship Id="rId4" Type="http://schemas.openxmlformats.org/officeDocument/2006/relationships/image" Target="../media/image95.png"/></Relationships>
</file>

<file path=ppt/slides/_rels/slide38.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6.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image" Target="../media/image103.png"/></Relationships>
</file>

<file path=ppt/slides/_rels/slide41.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14.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113.png"/><Relationship Id="rId5" Type="http://schemas.openxmlformats.org/officeDocument/2006/relationships/image" Target="../media/image112.png"/><Relationship Id="rId4" Type="http://schemas.openxmlformats.org/officeDocument/2006/relationships/image" Target="../media/image111.png"/></Relationships>
</file>

<file path=ppt/slides/_rels/slide44.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22.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121.png"/><Relationship Id="rId5" Type="http://schemas.openxmlformats.org/officeDocument/2006/relationships/image" Target="../media/image120.png"/><Relationship Id="rId4" Type="http://schemas.openxmlformats.org/officeDocument/2006/relationships/image" Target="../media/image119.png"/></Relationships>
</file>

<file path=ppt/slides/_rels/slide47.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125.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30.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129.png"/><Relationship Id="rId5" Type="http://schemas.openxmlformats.org/officeDocument/2006/relationships/image" Target="../media/image128.png"/><Relationship Id="rId4" Type="http://schemas.openxmlformats.org/officeDocument/2006/relationships/image" Target="../media/image127.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33.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38.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137.png"/><Relationship Id="rId5" Type="http://schemas.openxmlformats.org/officeDocument/2006/relationships/image" Target="../media/image136.png"/><Relationship Id="rId4" Type="http://schemas.openxmlformats.org/officeDocument/2006/relationships/image" Target="../media/image135.png"/></Relationships>
</file>

<file path=ppt/slides/_rels/slide53.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image" Target="../media/image139.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image" Target="../media/image14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46.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145.png"/><Relationship Id="rId5" Type="http://schemas.openxmlformats.org/officeDocument/2006/relationships/image" Target="../media/image144.png"/><Relationship Id="rId4" Type="http://schemas.openxmlformats.org/officeDocument/2006/relationships/image" Target="../media/image143.png"/></Relationships>
</file>

<file path=ppt/slides/_rels/slide56.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image" Target="../media/image147.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149.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54.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153.png"/><Relationship Id="rId5" Type="http://schemas.openxmlformats.org/officeDocument/2006/relationships/image" Target="../media/image152.png"/><Relationship Id="rId4" Type="http://schemas.openxmlformats.org/officeDocument/2006/relationships/image" Target="../media/image151.png"/></Relationships>
</file>

<file path=ppt/slides/_rels/slide59.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image" Target="../media/image15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image" Target="../media/image157.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62.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161.png"/><Relationship Id="rId5" Type="http://schemas.openxmlformats.org/officeDocument/2006/relationships/image" Target="../media/image160.png"/><Relationship Id="rId4" Type="http://schemas.openxmlformats.org/officeDocument/2006/relationships/image" Target="../media/image159.png"/></Relationships>
</file>

<file path=ppt/slides/_rels/slide62.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image" Target="../media/image165.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70.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169.png"/><Relationship Id="rId5" Type="http://schemas.openxmlformats.org/officeDocument/2006/relationships/image" Target="../media/image168.png"/><Relationship Id="rId4" Type="http://schemas.openxmlformats.org/officeDocument/2006/relationships/image" Target="../media/image167.png"/></Relationships>
</file>

<file path=ppt/slides/_rels/slide65.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74.png"/><Relationship Id="rId2" Type="http://schemas.openxmlformats.org/officeDocument/2006/relationships/image" Target="../media/image173.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78.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177.png"/><Relationship Id="rId5" Type="http://schemas.openxmlformats.org/officeDocument/2006/relationships/image" Target="../media/image176.png"/><Relationship Id="rId4" Type="http://schemas.openxmlformats.org/officeDocument/2006/relationships/image" Target="../media/image175.png"/></Relationships>
</file>

<file path=ppt/slides/_rels/slide68.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image" Target="../media/image179.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82.png"/><Relationship Id="rId2" Type="http://schemas.openxmlformats.org/officeDocument/2006/relationships/image" Target="../media/image18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70.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86.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185.png"/><Relationship Id="rId5" Type="http://schemas.openxmlformats.org/officeDocument/2006/relationships/image" Target="../media/image184.png"/><Relationship Id="rId4" Type="http://schemas.openxmlformats.org/officeDocument/2006/relationships/image" Target="../media/image183.png"/></Relationships>
</file>

<file path=ppt/slides/_rels/slide71.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image" Target="../media/image187.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image" Target="../media/image189.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94.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193.png"/><Relationship Id="rId5" Type="http://schemas.openxmlformats.org/officeDocument/2006/relationships/image" Target="../media/image192.png"/><Relationship Id="rId4" Type="http://schemas.openxmlformats.org/officeDocument/2006/relationships/image" Target="../media/image191.png"/></Relationships>
</file>

<file path=ppt/slides/_rels/slide74.xml.rels><?xml version="1.0" encoding="UTF-8" standalone="yes"?>
<Relationships xmlns="http://schemas.openxmlformats.org/package/2006/relationships"><Relationship Id="rId3" Type="http://schemas.openxmlformats.org/officeDocument/2006/relationships/image" Target="../media/image196.png"/><Relationship Id="rId2" Type="http://schemas.openxmlformats.org/officeDocument/2006/relationships/image" Target="../media/image195.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198.png"/><Relationship Id="rId2" Type="http://schemas.openxmlformats.org/officeDocument/2006/relationships/image" Target="../media/image197.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202.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201.png"/><Relationship Id="rId5" Type="http://schemas.openxmlformats.org/officeDocument/2006/relationships/image" Target="../media/image200.png"/><Relationship Id="rId4" Type="http://schemas.openxmlformats.org/officeDocument/2006/relationships/image" Target="../media/image199.png"/></Relationships>
</file>

<file path=ppt/slides/_rels/slide77.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image" Target="../media/image203.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206.png"/><Relationship Id="rId2" Type="http://schemas.openxmlformats.org/officeDocument/2006/relationships/image" Target="../media/image205.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210.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209.png"/><Relationship Id="rId5" Type="http://schemas.openxmlformats.org/officeDocument/2006/relationships/image" Target="../media/image208.png"/><Relationship Id="rId4" Type="http://schemas.openxmlformats.org/officeDocument/2006/relationships/image" Target="../media/image207.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212.png"/><Relationship Id="rId2" Type="http://schemas.openxmlformats.org/officeDocument/2006/relationships/image" Target="../media/image211.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214.png"/><Relationship Id="rId2" Type="http://schemas.openxmlformats.org/officeDocument/2006/relationships/image" Target="../media/image213.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218.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217.png"/><Relationship Id="rId5" Type="http://schemas.openxmlformats.org/officeDocument/2006/relationships/image" Target="../media/image216.png"/><Relationship Id="rId4" Type="http://schemas.openxmlformats.org/officeDocument/2006/relationships/image" Target="../media/image215.png"/></Relationships>
</file>

<file path=ppt/slides/_rels/slide83.xml.rels><?xml version="1.0" encoding="UTF-8" standalone="yes"?>
<Relationships xmlns="http://schemas.openxmlformats.org/package/2006/relationships"><Relationship Id="rId3" Type="http://schemas.openxmlformats.org/officeDocument/2006/relationships/image" Target="../media/image220.png"/><Relationship Id="rId2" Type="http://schemas.openxmlformats.org/officeDocument/2006/relationships/image" Target="../media/image219.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222.png"/><Relationship Id="rId2" Type="http://schemas.openxmlformats.org/officeDocument/2006/relationships/image" Target="../media/image221.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226.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225.png"/><Relationship Id="rId5" Type="http://schemas.openxmlformats.org/officeDocument/2006/relationships/image" Target="../media/image224.png"/><Relationship Id="rId4" Type="http://schemas.openxmlformats.org/officeDocument/2006/relationships/image" Target="../media/image223.png"/></Relationships>
</file>

<file path=ppt/slides/_rels/slide86.xml.rels><?xml version="1.0" encoding="UTF-8" standalone="yes"?>
<Relationships xmlns="http://schemas.openxmlformats.org/package/2006/relationships"><Relationship Id="rId3" Type="http://schemas.openxmlformats.org/officeDocument/2006/relationships/image" Target="../media/image228.png"/><Relationship Id="rId2" Type="http://schemas.openxmlformats.org/officeDocument/2006/relationships/image" Target="../media/image227.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230.png"/><Relationship Id="rId2" Type="http://schemas.openxmlformats.org/officeDocument/2006/relationships/image" Target="../media/image229.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234.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233.png"/><Relationship Id="rId5" Type="http://schemas.openxmlformats.org/officeDocument/2006/relationships/image" Target="../media/image232.png"/><Relationship Id="rId4" Type="http://schemas.openxmlformats.org/officeDocument/2006/relationships/image" Target="../media/image231.png"/></Relationships>
</file>

<file path=ppt/slides/_rels/slide89.xml.rels><?xml version="1.0" encoding="UTF-8" standalone="yes"?>
<Relationships xmlns="http://schemas.openxmlformats.org/package/2006/relationships"><Relationship Id="rId3" Type="http://schemas.openxmlformats.org/officeDocument/2006/relationships/image" Target="../media/image236.png"/><Relationship Id="rId2" Type="http://schemas.openxmlformats.org/officeDocument/2006/relationships/image" Target="../media/image23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238.png"/><Relationship Id="rId2" Type="http://schemas.openxmlformats.org/officeDocument/2006/relationships/image" Target="../media/image237.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242.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241.png"/><Relationship Id="rId5" Type="http://schemas.openxmlformats.org/officeDocument/2006/relationships/image" Target="../media/image240.png"/><Relationship Id="rId4" Type="http://schemas.openxmlformats.org/officeDocument/2006/relationships/image" Target="../media/image239.png"/></Relationships>
</file>

<file path=ppt/slides/_rels/slide92.xml.rels><?xml version="1.0" encoding="UTF-8" standalone="yes"?>
<Relationships xmlns="http://schemas.openxmlformats.org/package/2006/relationships"><Relationship Id="rId3" Type="http://schemas.openxmlformats.org/officeDocument/2006/relationships/image" Target="../media/image244.png"/><Relationship Id="rId2" Type="http://schemas.openxmlformats.org/officeDocument/2006/relationships/image" Target="../media/image243.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246.png"/><Relationship Id="rId2" Type="http://schemas.openxmlformats.org/officeDocument/2006/relationships/image" Target="../media/image245.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250.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249.png"/><Relationship Id="rId5" Type="http://schemas.openxmlformats.org/officeDocument/2006/relationships/image" Target="../media/image248.png"/><Relationship Id="rId4" Type="http://schemas.openxmlformats.org/officeDocument/2006/relationships/image" Target="../media/image247.png"/></Relationships>
</file>

<file path=ppt/slides/_rels/slide95.xml.rels><?xml version="1.0" encoding="UTF-8" standalone="yes"?>
<Relationships xmlns="http://schemas.openxmlformats.org/package/2006/relationships"><Relationship Id="rId3" Type="http://schemas.openxmlformats.org/officeDocument/2006/relationships/image" Target="../media/image252.png"/><Relationship Id="rId2" Type="http://schemas.openxmlformats.org/officeDocument/2006/relationships/image" Target="../media/image251.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254.png"/><Relationship Id="rId2" Type="http://schemas.openxmlformats.org/officeDocument/2006/relationships/image" Target="../media/image253.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258.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257.png"/><Relationship Id="rId5" Type="http://schemas.openxmlformats.org/officeDocument/2006/relationships/image" Target="../media/image256.png"/><Relationship Id="rId4" Type="http://schemas.openxmlformats.org/officeDocument/2006/relationships/image" Target="../media/image255.png"/></Relationships>
</file>

<file path=ppt/slides/_rels/slide98.xml.rels><?xml version="1.0" encoding="UTF-8" standalone="yes"?>
<Relationships xmlns="http://schemas.openxmlformats.org/package/2006/relationships"><Relationship Id="rId3" Type="http://schemas.openxmlformats.org/officeDocument/2006/relationships/image" Target="../media/image260.png"/><Relationship Id="rId2" Type="http://schemas.openxmlformats.org/officeDocument/2006/relationships/image" Target="../media/image259.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262.png"/><Relationship Id="rId2" Type="http://schemas.openxmlformats.org/officeDocument/2006/relationships/image" Target="../media/image26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5137B70A-1670-4A8E-93FC-8C8FBA14D43C}"/>
              </a:ext>
            </a:extLst>
          </p:cNvPr>
          <p:cNvSpPr txBox="1"/>
          <p:nvPr/>
        </p:nvSpPr>
        <p:spPr>
          <a:xfrm>
            <a:off x="1354540" y="3683758"/>
            <a:ext cx="4148920" cy="1569660"/>
          </a:xfrm>
          <a:prstGeom prst="rect">
            <a:avLst/>
          </a:prstGeom>
          <a:noFill/>
        </p:spPr>
        <p:txBody>
          <a:bodyPr wrap="square" rtlCol="0">
            <a:spAutoFit/>
          </a:bodyPr>
          <a:lstStyle/>
          <a:p>
            <a:pPr algn="ctr"/>
            <a:r>
              <a:rPr lang="fr-FR" sz="2400" dirty="0"/>
              <a:t>Outil Conjoncturel </a:t>
            </a:r>
          </a:p>
          <a:p>
            <a:pPr algn="ctr"/>
            <a:r>
              <a:rPr lang="fr-FR" sz="2400" dirty="0"/>
              <a:t>- </a:t>
            </a:r>
          </a:p>
          <a:p>
            <a:pPr algn="ctr"/>
            <a:r>
              <a:rPr lang="fr-FR" sz="2400" dirty="0"/>
              <a:t>Situation de la première mise marché par Façade</a:t>
            </a:r>
          </a:p>
        </p:txBody>
      </p:sp>
      <p:pic>
        <p:nvPicPr>
          <p:cNvPr id="2" name="Image 1">
            <a:extLst>
              <a:ext uri="{FF2B5EF4-FFF2-40B4-BE49-F238E27FC236}">
                <a16:creationId xmlns:a16="http://schemas.microsoft.com/office/drawing/2014/main" id="{07E66A5D-2261-D5B6-ECC7-2EFE5348B015}"/>
              </a:ext>
            </a:extLst>
          </p:cNvPr>
          <p:cNvPicPr>
            <a:picLocks noChangeAspect="1"/>
          </p:cNvPicPr>
          <p:nvPr/>
        </p:nvPicPr>
        <p:blipFill>
          <a:blip r:embed="rId2"/>
          <a:stretch>
            <a:fillRect/>
          </a:stretch>
        </p:blipFill>
        <p:spPr>
          <a:xfrm>
            <a:off x="253837" y="97770"/>
            <a:ext cx="6350326" cy="749339"/>
          </a:xfrm>
          <a:prstGeom prst="rect">
            <a:avLst/>
          </a:prstGeom>
        </p:spPr>
      </p:pic>
      <p:sp>
        <p:nvSpPr>
          <p:cNvPr id="4" name="ZoneTexte 3">
            <a:extLst>
              <a:ext uri="{FF2B5EF4-FFF2-40B4-BE49-F238E27FC236}">
                <a16:creationId xmlns:a16="http://schemas.microsoft.com/office/drawing/2014/main" id="{D97865D1-EF4C-0AB4-7B4C-074C83F4FA42}"/>
              </a:ext>
            </a:extLst>
          </p:cNvPr>
          <p:cNvSpPr txBox="1"/>
          <p:nvPr/>
        </p:nvSpPr>
        <p:spPr>
          <a:xfrm>
            <a:off x="0" y="9259669"/>
            <a:ext cx="6858000" cy="646331"/>
          </a:xfrm>
          <a:prstGeom prst="rect">
            <a:avLst/>
          </a:prstGeom>
          <a:noFill/>
        </p:spPr>
        <p:txBody>
          <a:bodyPr wrap="square" rtlCol="0">
            <a:spAutoFit/>
          </a:bodyPr>
          <a:lstStyle/>
          <a:p>
            <a:r>
              <a:rPr lang="fr-FR" dirty="0"/>
              <a:t>Outil conjoncturel basé sur les données des premières ventes de pêche issues de l’application </a:t>
            </a:r>
            <a:r>
              <a:rPr lang="fr-FR" dirty="0" err="1"/>
              <a:t>VISIOMer</a:t>
            </a:r>
            <a:r>
              <a:rPr lang="fr-FR" dirty="0"/>
              <a:t> FranceAgriMer.</a:t>
            </a:r>
          </a:p>
        </p:txBody>
      </p:sp>
    </p:spTree>
    <p:extLst>
      <p:ext uri="{BB962C8B-B14F-4D97-AF65-F5344CB8AC3E}">
        <p14:creationId xmlns:p14="http://schemas.microsoft.com/office/powerpoint/2010/main" val="19082667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4" name="Image 3">
            <a:extLst>
              <a:ext uri="{FF2B5EF4-FFF2-40B4-BE49-F238E27FC236}">
                <a16:creationId xmlns:a16="http://schemas.microsoft.com/office/drawing/2014/main" id="{37A59D5A-1D62-41C7-B3CD-68F39FBC0D43}"/>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0E6F1EE9-3921-49B2-BCC9-C859EB64BD96}"/>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Audierne.png"/>
          <p:cNvPicPr>
            <a:picLocks noChangeAspect="1"/>
          </p:cNvPicPr>
          <p:nvPr/>
        </p:nvPicPr>
        <p:blipFill>
          <a:blip r:embed="rId4"/>
          <a:srcRect t="12000" r="5000" b="5000"/>
          <a:stretch>
            <a:fillRect/>
          </a:stretch>
        </p:blipFill>
        <p:spPr>
          <a:xfrm>
            <a:off x="295200" y="410399"/>
            <a:ext cx="6271200" cy="3420000"/>
          </a:xfrm>
          <a:prstGeom prst="rect">
            <a:avLst/>
          </a:prstGeom>
        </p:spPr>
      </p:pic>
      <p:pic>
        <p:nvPicPr>
          <p:cNvPr id="8" name="Picture 7" descr="Resultat 2026_08_Audierne_Indices de ventes en valeur.png"/>
          <p:cNvPicPr>
            <a:picLocks noChangeAspect="1"/>
          </p:cNvPicPr>
          <p:nvPr/>
        </p:nvPicPr>
        <p:blipFill>
          <a:blip r:embed="rId5"/>
          <a:srcRect t="12000" r="5000" b="5000"/>
          <a:stretch>
            <a:fillRect/>
          </a:stretch>
        </p:blipFill>
        <p:spPr>
          <a:xfrm>
            <a:off x="2937600" y="3848400"/>
            <a:ext cx="3873600" cy="1980000"/>
          </a:xfrm>
          <a:prstGeom prst="rect">
            <a:avLst/>
          </a:prstGeom>
        </p:spPr>
      </p:pic>
      <p:pic>
        <p:nvPicPr>
          <p:cNvPr id="9" name="Picture 8" descr="Resultat 2026_08_Audierne_Indices de prix de vente.png"/>
          <p:cNvPicPr>
            <a:picLocks noChangeAspect="1"/>
          </p:cNvPicPr>
          <p:nvPr/>
        </p:nvPicPr>
        <p:blipFill>
          <a:blip r:embed="rId6"/>
          <a:srcRect t="12000" r="5000" b="5000"/>
          <a:stretch>
            <a:fillRect/>
          </a:stretch>
        </p:blipFill>
        <p:spPr>
          <a:xfrm>
            <a:off x="2937600" y="5846399"/>
            <a:ext cx="3873600" cy="1980000"/>
          </a:xfrm>
          <a:prstGeom prst="rect">
            <a:avLst/>
          </a:prstGeom>
        </p:spPr>
      </p:pic>
      <p:pic>
        <p:nvPicPr>
          <p:cNvPr id="10" name="Picture 9" descr="Resultat 2026_08_Audierne_Indices de ventes en volume.png"/>
          <p:cNvPicPr>
            <a:picLocks noChangeAspect="1"/>
          </p:cNvPicPr>
          <p:nvPr/>
        </p:nvPicPr>
        <p:blipFill>
          <a:blip r:embed="rId7"/>
          <a:srcRect t="12000" r="5000" b="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endParaRPr/>
          </a:p>
          <a:p>
            <a:pPr algn="ctr">
              <a:defRPr sz="2267"/>
            </a:pPr>
            <a:r>
              <a:t>Audierne</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 la criée d'Audierne est supérieur à celui de la période de référence (2021).</a:t>
            </a:r>
          </a:p>
        </p:txBody>
      </p:sp>
      <p:sp>
        <p:nvSpPr>
          <p:cNvPr id="18" name="TextBox 17"/>
          <p:cNvSpPr txBox="1"/>
          <p:nvPr/>
        </p:nvSpPr>
        <p:spPr>
          <a:xfrm>
            <a:off x="194400" y="5619600"/>
            <a:ext cx="2343600" cy="1436400"/>
          </a:xfrm>
          <a:prstGeom prst="rect">
            <a:avLst/>
          </a:prstGeom>
          <a:noFill/>
        </p:spPr>
        <p:txBody>
          <a:bodyPr wrap="square">
            <a:spAutoFit/>
          </a:bodyPr>
          <a:lstStyle/>
          <a:p>
            <a:pPr>
              <a:defRPr sz="1275"/>
            </a:pPr>
            <a:r>
              <a:t>• L'indice de prix de ventes est supérieur à celui de la période de référence mais proche de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supérieur à ceux de la période de référence et de la moyenne nationale.</a:t>
            </a:r>
          </a:p>
        </p:txBody>
      </p:sp>
    </p:spTree>
    <p:extLst>
      <p:ext uri="{BB962C8B-B14F-4D97-AF65-F5344CB8AC3E}">
        <p14:creationId xmlns:p14="http://schemas.microsoft.com/office/powerpoint/2010/main" val="412932139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2">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EAC3198B-8C60-41DA-81AE-A530530B4C9C}"/>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Sète.png"/>
          <p:cNvPicPr>
            <a:picLocks noChangeAspect="1"/>
          </p:cNvPicPr>
          <p:nvPr/>
        </p:nvPicPr>
        <p:blipFill>
          <a:blip r:embed="rId4"/>
          <a:srcRect t="12000" r="5000" b="5000"/>
          <a:stretch>
            <a:fillRect/>
          </a:stretch>
        </p:blipFill>
        <p:spPr>
          <a:xfrm>
            <a:off x="295200" y="410399"/>
            <a:ext cx="6271200" cy="3420000"/>
          </a:xfrm>
          <a:prstGeom prst="rect">
            <a:avLst/>
          </a:prstGeom>
        </p:spPr>
      </p:pic>
      <p:pic>
        <p:nvPicPr>
          <p:cNvPr id="8" name="Picture 7" descr="Resultat 2026_08_Sète_Indices de ventes en valeur.png"/>
          <p:cNvPicPr>
            <a:picLocks noChangeAspect="1"/>
          </p:cNvPicPr>
          <p:nvPr/>
        </p:nvPicPr>
        <p:blipFill>
          <a:blip r:embed="rId5"/>
          <a:srcRect t="12000" r="5000" b="5000"/>
          <a:stretch>
            <a:fillRect/>
          </a:stretch>
        </p:blipFill>
        <p:spPr>
          <a:xfrm>
            <a:off x="2937600" y="3848400"/>
            <a:ext cx="3873600" cy="1980000"/>
          </a:xfrm>
          <a:prstGeom prst="rect">
            <a:avLst/>
          </a:prstGeom>
        </p:spPr>
      </p:pic>
      <p:pic>
        <p:nvPicPr>
          <p:cNvPr id="9" name="Picture 8" descr="Resultat 2026_08_Sète_Indices de prix de vente.png"/>
          <p:cNvPicPr>
            <a:picLocks noChangeAspect="1"/>
          </p:cNvPicPr>
          <p:nvPr/>
        </p:nvPicPr>
        <p:blipFill>
          <a:blip r:embed="rId6"/>
          <a:srcRect t="12000" r="5000" b="5000"/>
          <a:stretch>
            <a:fillRect/>
          </a:stretch>
        </p:blipFill>
        <p:spPr>
          <a:xfrm>
            <a:off x="2937600" y="5846399"/>
            <a:ext cx="3873600" cy="1980000"/>
          </a:xfrm>
          <a:prstGeom prst="rect">
            <a:avLst/>
          </a:prstGeom>
        </p:spPr>
      </p:pic>
      <p:pic>
        <p:nvPicPr>
          <p:cNvPr id="10" name="Picture 9" descr="Resultat 2026_08_Sète_Indices de ventes en volume.png"/>
          <p:cNvPicPr>
            <a:picLocks noChangeAspect="1"/>
          </p:cNvPicPr>
          <p:nvPr/>
        </p:nvPicPr>
        <p:blipFill>
          <a:blip r:embed="rId7"/>
          <a:srcRect t="12000" r="5000" b="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endParaRPr/>
          </a:p>
          <a:p>
            <a:pPr algn="ctr">
              <a:defRPr sz="2267"/>
            </a:pPr>
            <a:r>
              <a:t>Sète</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 la criée de Sète est inférieur à celui de la période de référence (2021).</a:t>
            </a:r>
          </a:p>
        </p:txBody>
      </p:sp>
      <p:sp>
        <p:nvSpPr>
          <p:cNvPr id="18" name="TextBox 17"/>
          <p:cNvSpPr txBox="1"/>
          <p:nvPr/>
        </p:nvSpPr>
        <p:spPr>
          <a:xfrm>
            <a:off x="194400" y="5619600"/>
            <a:ext cx="2343600" cy="1436400"/>
          </a:xfrm>
          <a:prstGeom prst="rect">
            <a:avLst/>
          </a:prstGeom>
          <a:noFill/>
        </p:spPr>
        <p:txBody>
          <a:bodyPr wrap="square">
            <a:spAutoFit/>
          </a:bodyPr>
          <a:lstStyle/>
          <a:p>
            <a:pPr>
              <a:defRPr sz="1275"/>
            </a:pPr>
            <a:r>
              <a:t>• L'indice de prix de ventes est supérieur à celui de la période de référence mais inférieur à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ceux de la période de référence et de la moyenne nationale.</a:t>
            </a:r>
          </a:p>
        </p:txBody>
      </p:sp>
    </p:spTree>
    <p:extLst>
      <p:ext uri="{BB962C8B-B14F-4D97-AF65-F5344CB8AC3E}">
        <p14:creationId xmlns:p14="http://schemas.microsoft.com/office/powerpoint/2010/main" val="244574423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1E0D2A3-AF15-40D3-A582-1CF4BF2100CA}"/>
              </a:ext>
            </a:extLst>
          </p:cNvPr>
          <p:cNvSpPr txBox="1"/>
          <p:nvPr/>
        </p:nvSpPr>
        <p:spPr>
          <a:xfrm>
            <a:off x="0" y="0"/>
            <a:ext cx="6858000" cy="400110"/>
          </a:xfrm>
          <a:prstGeom prst="rect">
            <a:avLst/>
          </a:prstGeom>
          <a:solidFill>
            <a:schemeClr val="accent2">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B640A5C1-E729-42FE-8FCB-3DF918C321C0}"/>
              </a:ext>
            </a:extLst>
          </p:cNvPr>
          <p:cNvSpPr/>
          <p:nvPr/>
        </p:nvSpPr>
        <p:spPr>
          <a:xfrm>
            <a:off x="201304" y="5944548"/>
            <a:ext cx="6455391" cy="2450152"/>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a:extLst>
              <a:ext uri="{FF2B5EF4-FFF2-40B4-BE49-F238E27FC236}">
                <a16:creationId xmlns:a16="http://schemas.microsoft.com/office/drawing/2014/main" id="{2501002F-28A2-4F05-9A56-1B25BA63C460}"/>
              </a:ext>
            </a:extLst>
          </p:cNvPr>
          <p:cNvSpPr/>
          <p:nvPr/>
        </p:nvSpPr>
        <p:spPr>
          <a:xfrm>
            <a:off x="201304" y="2414014"/>
            <a:ext cx="6455391" cy="144569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ST.png"/>
          <p:cNvPicPr>
            <a:picLocks noChangeAspect="1"/>
          </p:cNvPicPr>
          <p:nvPr/>
        </p:nvPicPr>
        <p:blipFill>
          <a:blip r:embed="rId2"/>
          <a:srcRect l="1000" t="20000" r="1000" b="25000"/>
          <a:stretch>
            <a:fillRect/>
          </a:stretch>
        </p:blipFill>
        <p:spPr>
          <a:xfrm>
            <a:off x="1058400" y="698400"/>
            <a:ext cx="4572000" cy="1620000"/>
          </a:xfrm>
          <a:prstGeom prst="rect">
            <a:avLst/>
          </a:prstGeom>
        </p:spPr>
      </p:pic>
      <p:pic>
        <p:nvPicPr>
          <p:cNvPr id="7" name="Picture 6" descr="Caractéristiques_intensité_ST.png"/>
          <p:cNvPicPr>
            <a:picLocks noChangeAspect="1"/>
          </p:cNvPicPr>
          <p:nvPr/>
        </p:nvPicPr>
        <p:blipFill>
          <a:blip r:embed="rId3"/>
          <a:srcRect l="1000" t="20000" r="1000" b="20000"/>
          <a:stretch>
            <a:fillRect/>
          </a:stretch>
        </p:blipFill>
        <p:spPr>
          <a:xfrm>
            <a:off x="86400" y="43236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Sète</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476800"/>
            <a:ext cx="6397200" cy="756000"/>
          </a:xfrm>
          <a:prstGeom prst="rect">
            <a:avLst/>
          </a:prstGeom>
          <a:noFill/>
        </p:spPr>
        <p:txBody>
          <a:bodyPr wrap="square">
            <a:spAutoFit/>
          </a:bodyPr>
          <a:lstStyle/>
          <a:p>
            <a:pPr>
              <a:defRPr sz="1275"/>
            </a:pPr>
            <a:r>
              <a:t>• Pour la criée de Sète, l’instabilité des prix pour le mois de août 2026 est un peu moins importante que celle observée en août de 2021 à 2025, ce qui signifie que le risque prix des producteurs a légèrement diminué. Parallèlement, l’instabilité des volumes est un peu moins important, ce qui signifie que le risque d’approvisionnement des acheteurs a légèrement diminué.</a:t>
            </a:r>
          </a:p>
        </p:txBody>
      </p:sp>
      <p:sp>
        <p:nvSpPr>
          <p:cNvPr id="11" name="TextBox 10"/>
          <p:cNvSpPr txBox="1"/>
          <p:nvPr/>
        </p:nvSpPr>
        <p:spPr>
          <a:xfrm>
            <a:off x="259200" y="6840000"/>
            <a:ext cx="6397200" cy="756000"/>
          </a:xfrm>
          <a:prstGeom prst="rect">
            <a:avLst/>
          </a:prstGeom>
          <a:noFill/>
        </p:spPr>
        <p:txBody>
          <a:bodyPr wrap="square">
            <a:spAutoFit/>
          </a:bodyPr>
          <a:lstStyle/>
          <a:p>
            <a:pPr>
              <a:defRPr sz="1275"/>
            </a:pPr>
            <a:r>
              <a:t>• Pour la criée de Sète, en août 2026 comparé aux mois de août de 2021 à 2025, le nombre d’acheteurs est similaire, le nombre de transactions est beaucoup moins important. De plus, la concurrence est inchangé, ce qui signifie que le pouvoir de marché des gros acheteurs est inchangée.</a:t>
            </a:r>
          </a:p>
        </p:txBody>
      </p:sp>
    </p:spTree>
    <p:extLst>
      <p:ext uri="{BB962C8B-B14F-4D97-AF65-F5344CB8AC3E}">
        <p14:creationId xmlns:p14="http://schemas.microsoft.com/office/powerpoint/2010/main" val="339440886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73992424-0914-4DD7-9B07-2E5E39D91EE7}"/>
              </a:ext>
            </a:extLst>
          </p:cNvPr>
          <p:cNvSpPr txBox="1"/>
          <p:nvPr/>
        </p:nvSpPr>
        <p:spPr>
          <a:xfrm>
            <a:off x="0" y="0"/>
            <a:ext cx="6858000" cy="400110"/>
          </a:xfrm>
          <a:prstGeom prst="rect">
            <a:avLst/>
          </a:prstGeom>
          <a:solidFill>
            <a:schemeClr val="accent2">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3DCEEB76-408A-4326-80D7-BBD502E998D4}"/>
              </a:ext>
            </a:extLst>
          </p:cNvPr>
          <p:cNvSpPr/>
          <p:nvPr/>
        </p:nvSpPr>
        <p:spPr>
          <a:xfrm>
            <a:off x="201302" y="2138600"/>
            <a:ext cx="6455391" cy="295975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1C62BA0B-1850-4D3E-94AE-6E71C7315479}"/>
              </a:ext>
            </a:extLst>
          </p:cNvPr>
          <p:cNvSpPr/>
          <p:nvPr/>
        </p:nvSpPr>
        <p:spPr>
          <a:xfrm>
            <a:off x="180000" y="6816932"/>
            <a:ext cx="6455391" cy="2514067"/>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ST_Espèce.png"/>
          <p:cNvPicPr>
            <a:picLocks noChangeAspect="1"/>
          </p:cNvPicPr>
          <p:nvPr/>
        </p:nvPicPr>
        <p:blipFill>
          <a:blip r:embed="rId2"/>
          <a:stretch>
            <a:fillRect/>
          </a:stretch>
        </p:blipFill>
        <p:spPr>
          <a:xfrm>
            <a:off x="1144800" y="475200"/>
            <a:ext cx="4572000" cy="1620000"/>
          </a:xfrm>
          <a:prstGeom prst="rect">
            <a:avLst/>
          </a:prstGeom>
        </p:spPr>
      </p:pic>
      <p:pic>
        <p:nvPicPr>
          <p:cNvPr id="7" name="Picture 6" descr="Caractéristiques_intensité_ST_Espèce.png"/>
          <p:cNvPicPr>
            <a:picLocks noChangeAspect="1"/>
          </p:cNvPicPr>
          <p:nvPr/>
        </p:nvPicPr>
        <p:blipFill>
          <a:blip r:embed="rId3"/>
          <a:stretch>
            <a:fillRect/>
          </a:stretch>
        </p:blipFill>
        <p:spPr>
          <a:xfrm>
            <a:off x="86400" y="51624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Sète</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214000"/>
            <a:ext cx="6397200" cy="756000"/>
          </a:xfrm>
          <a:prstGeom prst="rect">
            <a:avLst/>
          </a:prstGeom>
          <a:noFill/>
        </p:spPr>
        <p:txBody>
          <a:bodyPr wrap="square">
            <a:spAutoFit/>
          </a:bodyPr>
          <a:lstStyle/>
          <a:p>
            <a:pPr>
              <a:defRPr sz="1275"/>
            </a:pPr>
            <a:r>
              <a:t>• Pour la dorade royale de la criée de Sète, l’instabilité des prix pour le mois de août 2026 est similaire que celle observée en août de 2021 à 2025, ce qui signifie que le risque prix des producteurs est inchangé. Parallèlement, l’instabilité des volumes est beaucoup plus important, ce qui signifie que le risque d’approvisionnement des acheteurs a fortement augmenté.</a:t>
            </a:r>
          </a:p>
        </p:txBody>
      </p:sp>
      <p:sp>
        <p:nvSpPr>
          <p:cNvPr id="11" name="TextBox 10"/>
          <p:cNvSpPr txBox="1"/>
          <p:nvPr/>
        </p:nvSpPr>
        <p:spPr>
          <a:xfrm>
            <a:off x="259200" y="6775200"/>
            <a:ext cx="6397200" cy="756000"/>
          </a:xfrm>
          <a:prstGeom prst="rect">
            <a:avLst/>
          </a:prstGeom>
          <a:noFill/>
        </p:spPr>
        <p:txBody>
          <a:bodyPr wrap="square">
            <a:spAutoFit/>
          </a:bodyPr>
          <a:lstStyle/>
          <a:p>
            <a:pPr>
              <a:defRPr sz="1275"/>
            </a:pPr>
            <a:r>
              <a:t>• Pour la dorade royale de la criée de Sète, en août 2026 comparé aux mois de août de 2021 à 2025, le nombre d’acheteurs est un peu moins important, le nombre de transactions est moins important. De plus, la concurrence a légèrement augmenté, ce qui signifie que le pouvoir de marché des gros acheteurs a légèrement diminué.</a:t>
            </a:r>
          </a:p>
        </p:txBody>
      </p:sp>
      <p:sp>
        <p:nvSpPr>
          <p:cNvPr id="12" name="TextBox 11"/>
          <p:cNvSpPr txBox="1"/>
          <p:nvPr/>
        </p:nvSpPr>
        <p:spPr>
          <a:xfrm>
            <a:off x="259200" y="3171600"/>
            <a:ext cx="6397200" cy="756000"/>
          </a:xfrm>
          <a:prstGeom prst="rect">
            <a:avLst/>
          </a:prstGeom>
          <a:noFill/>
        </p:spPr>
        <p:txBody>
          <a:bodyPr wrap="square">
            <a:spAutoFit/>
          </a:bodyPr>
          <a:lstStyle/>
          <a:p>
            <a:pPr>
              <a:defRPr sz="1275"/>
            </a:pPr>
            <a:r>
              <a:t>• Pour la baudroie de la criée de Sète, l’instabilité des prix pour le mois de août 2026 est beaucoup moins importante que celle observée en août de 2021 à 2025, ce qui signifie que le risque prix des producteurs a fortement diminué. Parallèlement, l’instabilité des volumes est un peu moins important, ce qui signifie que le risque d’approvisionnement des acheteurs a légèrement diminué.</a:t>
            </a:r>
          </a:p>
        </p:txBody>
      </p:sp>
      <p:sp>
        <p:nvSpPr>
          <p:cNvPr id="13" name="TextBox 12"/>
          <p:cNvSpPr txBox="1"/>
          <p:nvPr/>
        </p:nvSpPr>
        <p:spPr>
          <a:xfrm>
            <a:off x="259200" y="7628400"/>
            <a:ext cx="6397200" cy="756000"/>
          </a:xfrm>
          <a:prstGeom prst="rect">
            <a:avLst/>
          </a:prstGeom>
          <a:noFill/>
        </p:spPr>
        <p:txBody>
          <a:bodyPr wrap="square">
            <a:spAutoFit/>
          </a:bodyPr>
          <a:lstStyle/>
          <a:p>
            <a:pPr>
              <a:defRPr sz="1275"/>
            </a:pPr>
            <a:r>
              <a:t>• Pour la baudroie de la criée de Sète, en août 2026 comparé aux mois de août de 2021 à 2025, le nombre d’acheteurs est beaucoup moins important, le nombre de transactions est beaucoup moins important. De plus, la concurrence a fortement diminué, ce qui signifie que le pouvoir de marché des gros acheteurs a fortement augmenté.</a:t>
            </a:r>
          </a:p>
        </p:txBody>
      </p:sp>
      <p:sp>
        <p:nvSpPr>
          <p:cNvPr id="14" name="TextBox 13"/>
          <p:cNvSpPr txBox="1"/>
          <p:nvPr/>
        </p:nvSpPr>
        <p:spPr>
          <a:xfrm>
            <a:off x="259200" y="4129200"/>
            <a:ext cx="6397200" cy="756000"/>
          </a:xfrm>
          <a:prstGeom prst="rect">
            <a:avLst/>
          </a:prstGeom>
          <a:noFill/>
        </p:spPr>
        <p:txBody>
          <a:bodyPr wrap="square">
            <a:spAutoFit/>
          </a:bodyPr>
          <a:lstStyle/>
          <a:p>
            <a:pPr>
              <a:defRPr sz="1275"/>
            </a:pPr>
            <a:r>
              <a:t>• Pour le merlu de la criée de Sète, l’instabilité des prix pour le mois de août 2026 est beaucoup moins importante que celle observée en août de 2021 à 2025, ce qui signifie que le risque prix des producteurs a fortement diminué. Parallèlement, l’instabilité des volumes est beaucoup moins important, ce qui signifie que le risque d’approvisionnement des acheteurs a fortement diminué.</a:t>
            </a:r>
          </a:p>
        </p:txBody>
      </p:sp>
      <p:sp>
        <p:nvSpPr>
          <p:cNvPr id="15" name="TextBox 14"/>
          <p:cNvSpPr txBox="1"/>
          <p:nvPr/>
        </p:nvSpPr>
        <p:spPr>
          <a:xfrm>
            <a:off x="259200" y="8456400"/>
            <a:ext cx="6397200" cy="756000"/>
          </a:xfrm>
          <a:prstGeom prst="rect">
            <a:avLst/>
          </a:prstGeom>
          <a:noFill/>
        </p:spPr>
        <p:txBody>
          <a:bodyPr wrap="square">
            <a:spAutoFit/>
          </a:bodyPr>
          <a:lstStyle/>
          <a:p>
            <a:pPr>
              <a:defRPr sz="1275"/>
            </a:pPr>
            <a:r>
              <a:t>• Pour le merlu de la criée de Sète, en août 2026 comparé aux mois de août de 2021 à 2025, le nombre d’acheteurs est moins important, le nombre de transactions est beaucoup moins important. De plus, la concurrence a fortement diminué, ce qui signifie que le pouvoir de marché des gros acheteurs a fortement augmenté.</a:t>
            </a:r>
          </a:p>
        </p:txBody>
      </p:sp>
    </p:spTree>
    <p:extLst>
      <p:ext uri="{BB962C8B-B14F-4D97-AF65-F5344CB8AC3E}">
        <p14:creationId xmlns:p14="http://schemas.microsoft.com/office/powerpoint/2010/main" val="317097977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2">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EAC3198B-8C60-41DA-81AE-A530530B4C9C}"/>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Grau du roi.png"/>
          <p:cNvPicPr>
            <a:picLocks noChangeAspect="1"/>
          </p:cNvPicPr>
          <p:nvPr/>
        </p:nvPicPr>
        <p:blipFill>
          <a:blip r:embed="rId4"/>
          <a:srcRect t="12000" r="5000" b="5000"/>
          <a:stretch>
            <a:fillRect/>
          </a:stretch>
        </p:blipFill>
        <p:spPr>
          <a:xfrm>
            <a:off x="295200" y="410399"/>
            <a:ext cx="6271200" cy="3420000"/>
          </a:xfrm>
          <a:prstGeom prst="rect">
            <a:avLst/>
          </a:prstGeom>
        </p:spPr>
      </p:pic>
      <p:pic>
        <p:nvPicPr>
          <p:cNvPr id="8" name="Picture 7" descr="Resultat 2026_08_Grau du roi_Indices de ventes en valeur.png"/>
          <p:cNvPicPr>
            <a:picLocks noChangeAspect="1"/>
          </p:cNvPicPr>
          <p:nvPr/>
        </p:nvPicPr>
        <p:blipFill>
          <a:blip r:embed="rId5"/>
          <a:srcRect t="12000" r="5000" b="5000"/>
          <a:stretch>
            <a:fillRect/>
          </a:stretch>
        </p:blipFill>
        <p:spPr>
          <a:xfrm>
            <a:off x="2937600" y="3848400"/>
            <a:ext cx="3873600" cy="1980000"/>
          </a:xfrm>
          <a:prstGeom prst="rect">
            <a:avLst/>
          </a:prstGeom>
        </p:spPr>
      </p:pic>
      <p:pic>
        <p:nvPicPr>
          <p:cNvPr id="9" name="Picture 8" descr="Resultat 2026_08_Grau du roi_Indices de prix de vente.png"/>
          <p:cNvPicPr>
            <a:picLocks noChangeAspect="1"/>
          </p:cNvPicPr>
          <p:nvPr/>
        </p:nvPicPr>
        <p:blipFill>
          <a:blip r:embed="rId6"/>
          <a:srcRect t="12000" r="5000" b="5000"/>
          <a:stretch>
            <a:fillRect/>
          </a:stretch>
        </p:blipFill>
        <p:spPr>
          <a:xfrm>
            <a:off x="2937600" y="5846399"/>
            <a:ext cx="3873600" cy="1980000"/>
          </a:xfrm>
          <a:prstGeom prst="rect">
            <a:avLst/>
          </a:prstGeom>
        </p:spPr>
      </p:pic>
      <p:pic>
        <p:nvPicPr>
          <p:cNvPr id="10" name="Picture 9" descr="Resultat 2026_08_Grau du roi_Indices de ventes en volume.png"/>
          <p:cNvPicPr>
            <a:picLocks noChangeAspect="1"/>
          </p:cNvPicPr>
          <p:nvPr/>
        </p:nvPicPr>
        <p:blipFill>
          <a:blip r:embed="rId7"/>
          <a:srcRect t="12000" r="5000" b="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endParaRPr/>
          </a:p>
          <a:p>
            <a:pPr algn="ctr">
              <a:defRPr sz="2267"/>
            </a:pPr>
            <a:r>
              <a:t>Grau du roi</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 la criée du Grau du roi est supérieur à celui de la période de référence (2021).</a:t>
            </a:r>
          </a:p>
        </p:txBody>
      </p:sp>
      <p:sp>
        <p:nvSpPr>
          <p:cNvPr id="18" name="TextBox 17"/>
          <p:cNvSpPr txBox="1"/>
          <p:nvPr/>
        </p:nvSpPr>
        <p:spPr>
          <a:xfrm>
            <a:off x="194400" y="5619600"/>
            <a:ext cx="2343600" cy="1436400"/>
          </a:xfrm>
          <a:prstGeom prst="rect">
            <a:avLst/>
          </a:prstGeom>
          <a:noFill/>
        </p:spPr>
        <p:txBody>
          <a:bodyPr wrap="square">
            <a:spAutoFit/>
          </a:bodyPr>
          <a:lstStyle/>
          <a:p>
            <a:pPr>
              <a:defRPr sz="1275"/>
            </a:pPr>
            <a:r>
              <a:t>• L'indice de prix de ventes est supérieur à celui de la période de référence mais proche de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supérieur à ceux de la période de référence et de la moyenne nationale.</a:t>
            </a:r>
          </a:p>
        </p:txBody>
      </p:sp>
    </p:spTree>
    <p:extLst>
      <p:ext uri="{BB962C8B-B14F-4D97-AF65-F5344CB8AC3E}">
        <p14:creationId xmlns:p14="http://schemas.microsoft.com/office/powerpoint/2010/main" val="96732384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427A5299-570A-4653-803F-11B802603C4C}"/>
              </a:ext>
            </a:extLst>
          </p:cNvPr>
          <p:cNvSpPr txBox="1"/>
          <p:nvPr/>
        </p:nvSpPr>
        <p:spPr>
          <a:xfrm>
            <a:off x="0" y="0"/>
            <a:ext cx="6858000" cy="400110"/>
          </a:xfrm>
          <a:prstGeom prst="rect">
            <a:avLst/>
          </a:prstGeom>
          <a:solidFill>
            <a:schemeClr val="accent2">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8B92F091-3C6A-40C3-871A-BD4A94DE05F3}"/>
              </a:ext>
            </a:extLst>
          </p:cNvPr>
          <p:cNvSpPr/>
          <p:nvPr/>
        </p:nvSpPr>
        <p:spPr>
          <a:xfrm>
            <a:off x="201304" y="5944548"/>
            <a:ext cx="6455391" cy="2450152"/>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a:extLst>
              <a:ext uri="{FF2B5EF4-FFF2-40B4-BE49-F238E27FC236}">
                <a16:creationId xmlns:a16="http://schemas.microsoft.com/office/drawing/2014/main" id="{C9415097-9C05-48D2-82B2-F3CBD50BC37C}"/>
              </a:ext>
            </a:extLst>
          </p:cNvPr>
          <p:cNvSpPr/>
          <p:nvPr/>
        </p:nvSpPr>
        <p:spPr>
          <a:xfrm>
            <a:off x="201304" y="2414014"/>
            <a:ext cx="6455391" cy="144569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GO.png"/>
          <p:cNvPicPr>
            <a:picLocks noChangeAspect="1"/>
          </p:cNvPicPr>
          <p:nvPr/>
        </p:nvPicPr>
        <p:blipFill>
          <a:blip r:embed="rId2"/>
          <a:srcRect l="1000" t="20000" r="1000" b="25000"/>
          <a:stretch>
            <a:fillRect/>
          </a:stretch>
        </p:blipFill>
        <p:spPr>
          <a:xfrm>
            <a:off x="1058400" y="698400"/>
            <a:ext cx="4572000" cy="1620000"/>
          </a:xfrm>
          <a:prstGeom prst="rect">
            <a:avLst/>
          </a:prstGeom>
        </p:spPr>
      </p:pic>
      <p:pic>
        <p:nvPicPr>
          <p:cNvPr id="7" name="Picture 6" descr="Caractéristiques_intensité_GO.png"/>
          <p:cNvPicPr>
            <a:picLocks noChangeAspect="1"/>
          </p:cNvPicPr>
          <p:nvPr/>
        </p:nvPicPr>
        <p:blipFill>
          <a:blip r:embed="rId3"/>
          <a:srcRect l="1000" t="20000" r="1000" b="20000"/>
          <a:stretch>
            <a:fillRect/>
          </a:stretch>
        </p:blipFill>
        <p:spPr>
          <a:xfrm>
            <a:off x="86400" y="43236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Grau du roi</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476800"/>
            <a:ext cx="6397200" cy="756000"/>
          </a:xfrm>
          <a:prstGeom prst="rect">
            <a:avLst/>
          </a:prstGeom>
          <a:noFill/>
        </p:spPr>
        <p:txBody>
          <a:bodyPr wrap="square">
            <a:spAutoFit/>
          </a:bodyPr>
          <a:lstStyle/>
          <a:p>
            <a:pPr>
              <a:defRPr sz="1275"/>
            </a:pPr>
            <a:r>
              <a:t>• Pour la criée du Grau du roi, l’instabilité des prix pour le mois de août 2026 est un peu moins importante que celle observée en août de 2021 à 2025, ce qui signifie que le risque prix des producteurs a légèrement diminué. Parallèlement, l’instabilité des volumes est plus important, ce qui signifie que le risque d’approvisionnement des acheteurs a augmenté.</a:t>
            </a:r>
          </a:p>
        </p:txBody>
      </p:sp>
      <p:sp>
        <p:nvSpPr>
          <p:cNvPr id="11" name="TextBox 10"/>
          <p:cNvSpPr txBox="1"/>
          <p:nvPr/>
        </p:nvSpPr>
        <p:spPr>
          <a:xfrm>
            <a:off x="259200" y="6840000"/>
            <a:ext cx="6397200" cy="756000"/>
          </a:xfrm>
          <a:prstGeom prst="rect">
            <a:avLst/>
          </a:prstGeom>
          <a:noFill/>
        </p:spPr>
        <p:txBody>
          <a:bodyPr wrap="square">
            <a:spAutoFit/>
          </a:bodyPr>
          <a:lstStyle/>
          <a:p>
            <a:pPr>
              <a:defRPr sz="1275"/>
            </a:pPr>
            <a:r>
              <a:t>• Pour la criée du Grau du roi, en août 2026 comparé aux mois de août de 2021 à 2025, le nombre d’acheteurs est similaire, le nombre de transactions est un peu plus important. De plus, la concurrence a fortement augmenté, ce qui signifie que le pouvoir de marché des gros acheteurs a fortement diminué.</a:t>
            </a:r>
          </a:p>
        </p:txBody>
      </p:sp>
    </p:spTree>
    <p:extLst>
      <p:ext uri="{BB962C8B-B14F-4D97-AF65-F5344CB8AC3E}">
        <p14:creationId xmlns:p14="http://schemas.microsoft.com/office/powerpoint/2010/main" val="10716807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73992424-0914-4DD7-9B07-2E5E39D91EE7}"/>
              </a:ext>
            </a:extLst>
          </p:cNvPr>
          <p:cNvSpPr txBox="1"/>
          <p:nvPr/>
        </p:nvSpPr>
        <p:spPr>
          <a:xfrm>
            <a:off x="0" y="0"/>
            <a:ext cx="6858000" cy="400110"/>
          </a:xfrm>
          <a:prstGeom prst="rect">
            <a:avLst/>
          </a:prstGeom>
          <a:solidFill>
            <a:schemeClr val="accent2">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667258B0-4D2C-4CFA-AD89-CFA11E0D9CEE}"/>
              </a:ext>
            </a:extLst>
          </p:cNvPr>
          <p:cNvSpPr/>
          <p:nvPr/>
        </p:nvSpPr>
        <p:spPr>
          <a:xfrm>
            <a:off x="201302" y="2138600"/>
            <a:ext cx="6455391" cy="295975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F9811E38-4447-42DC-A7AD-80C7F604F3AD}"/>
              </a:ext>
            </a:extLst>
          </p:cNvPr>
          <p:cNvSpPr/>
          <p:nvPr/>
        </p:nvSpPr>
        <p:spPr>
          <a:xfrm>
            <a:off x="180000" y="6816932"/>
            <a:ext cx="6455391" cy="2514067"/>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GO_Espèce.png"/>
          <p:cNvPicPr>
            <a:picLocks noChangeAspect="1"/>
          </p:cNvPicPr>
          <p:nvPr/>
        </p:nvPicPr>
        <p:blipFill>
          <a:blip r:embed="rId2"/>
          <a:stretch>
            <a:fillRect/>
          </a:stretch>
        </p:blipFill>
        <p:spPr>
          <a:xfrm>
            <a:off x="1144800" y="475200"/>
            <a:ext cx="4572000" cy="1620000"/>
          </a:xfrm>
          <a:prstGeom prst="rect">
            <a:avLst/>
          </a:prstGeom>
        </p:spPr>
      </p:pic>
      <p:pic>
        <p:nvPicPr>
          <p:cNvPr id="7" name="Picture 6" descr="Caractéristiques_intensité_GO_Espèce.png"/>
          <p:cNvPicPr>
            <a:picLocks noChangeAspect="1"/>
          </p:cNvPicPr>
          <p:nvPr/>
        </p:nvPicPr>
        <p:blipFill>
          <a:blip r:embed="rId3"/>
          <a:stretch>
            <a:fillRect/>
          </a:stretch>
        </p:blipFill>
        <p:spPr>
          <a:xfrm>
            <a:off x="86400" y="51624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Grau du roi</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214000"/>
            <a:ext cx="6397200" cy="756000"/>
          </a:xfrm>
          <a:prstGeom prst="rect">
            <a:avLst/>
          </a:prstGeom>
          <a:noFill/>
        </p:spPr>
        <p:txBody>
          <a:bodyPr wrap="square">
            <a:spAutoFit/>
          </a:bodyPr>
          <a:lstStyle/>
          <a:p>
            <a:pPr>
              <a:defRPr sz="1275"/>
            </a:pPr>
            <a:r>
              <a:t>• Pour la pieuvre de la criée du Grau du roi, l’instabilité des prix pour le mois de août 2026 est beaucoup moins importante que celle observée en août de 2021 à 2025, ce qui signifie que le risque prix des producteurs a fortement diminué. Parallèlement, l’instabilité des volumes est beaucoup plus important, ce qui signifie que le risque d’approvisionnement des acheteurs a fortement augmenté.</a:t>
            </a:r>
          </a:p>
        </p:txBody>
      </p:sp>
      <p:sp>
        <p:nvSpPr>
          <p:cNvPr id="11" name="TextBox 10"/>
          <p:cNvSpPr txBox="1"/>
          <p:nvPr/>
        </p:nvSpPr>
        <p:spPr>
          <a:xfrm>
            <a:off x="259200" y="6775200"/>
            <a:ext cx="6397200" cy="756000"/>
          </a:xfrm>
          <a:prstGeom prst="rect">
            <a:avLst/>
          </a:prstGeom>
          <a:noFill/>
        </p:spPr>
        <p:txBody>
          <a:bodyPr wrap="square">
            <a:spAutoFit/>
          </a:bodyPr>
          <a:lstStyle/>
          <a:p>
            <a:pPr>
              <a:defRPr sz="1275"/>
            </a:pPr>
            <a:r>
              <a:t>• Pour la pieuvre de la criée du Grau du roi, en août 2026 comparé aux mois de août de 2021 à 2025, le nombre d’acheteurs est plus important, le nombre de transactions est un peu plus important. De plus, la concurrence a augmenté, ce qui signifie que le pouvoir de marché des gros acheteurs a diminué.</a:t>
            </a:r>
          </a:p>
        </p:txBody>
      </p:sp>
      <p:sp>
        <p:nvSpPr>
          <p:cNvPr id="12" name="TextBox 11"/>
          <p:cNvSpPr txBox="1"/>
          <p:nvPr/>
        </p:nvSpPr>
        <p:spPr>
          <a:xfrm>
            <a:off x="259200" y="3171600"/>
            <a:ext cx="6397200" cy="756000"/>
          </a:xfrm>
          <a:prstGeom prst="rect">
            <a:avLst/>
          </a:prstGeom>
          <a:noFill/>
        </p:spPr>
        <p:txBody>
          <a:bodyPr wrap="square">
            <a:spAutoFit/>
          </a:bodyPr>
          <a:lstStyle/>
          <a:p>
            <a:pPr>
              <a:defRPr sz="1275"/>
            </a:pPr>
            <a:r>
              <a:t>• Pour le thon rouge de l'atlantique de la criée du Grau du roi, l’instabilité des prix pour le mois de août 2026 est moins importante que celle observée en août de 2021 à 2025, ce qui signifie que le risque prix des producteurs a diminué. Parallèlement, l’instabilité des volumes est similaire, ce qui signifie que le risque d’approvisionnement des acheteurs est inchangé.</a:t>
            </a:r>
          </a:p>
        </p:txBody>
      </p:sp>
      <p:sp>
        <p:nvSpPr>
          <p:cNvPr id="13" name="TextBox 12"/>
          <p:cNvSpPr txBox="1"/>
          <p:nvPr/>
        </p:nvSpPr>
        <p:spPr>
          <a:xfrm>
            <a:off x="259200" y="7628400"/>
            <a:ext cx="6397200" cy="756000"/>
          </a:xfrm>
          <a:prstGeom prst="rect">
            <a:avLst/>
          </a:prstGeom>
          <a:noFill/>
        </p:spPr>
        <p:txBody>
          <a:bodyPr wrap="square">
            <a:spAutoFit/>
          </a:bodyPr>
          <a:lstStyle/>
          <a:p>
            <a:pPr>
              <a:defRPr sz="1275"/>
            </a:pPr>
            <a:r>
              <a:t>• Pour le thon rouge de l'atlantique de la criée du Grau du roi, en août 2026 comparé aux mois de août de 2021 à 2025, le nombre d’acheteurs est un peu moins important, le nombre de transactions est similaire. De plus, la concurrence a légèrement diminué, ce qui signifie que le pouvoir de marché des gros acheteurs a légèrement augmenté.</a:t>
            </a:r>
          </a:p>
        </p:txBody>
      </p:sp>
      <p:sp>
        <p:nvSpPr>
          <p:cNvPr id="14" name="TextBox 13"/>
          <p:cNvSpPr txBox="1"/>
          <p:nvPr/>
        </p:nvSpPr>
        <p:spPr>
          <a:xfrm>
            <a:off x="259200" y="4129200"/>
            <a:ext cx="6397200" cy="756000"/>
          </a:xfrm>
          <a:prstGeom prst="rect">
            <a:avLst/>
          </a:prstGeom>
          <a:noFill/>
        </p:spPr>
        <p:txBody>
          <a:bodyPr wrap="square">
            <a:spAutoFit/>
          </a:bodyPr>
          <a:lstStyle/>
          <a:p>
            <a:pPr>
              <a:defRPr sz="1275"/>
            </a:pPr>
            <a:r>
              <a:t>• Pour le merlu de la criée du Grau du roi, l’instabilité des prix pour le mois de août 2026 est beaucoup moins importante que celle observée en août de 2021 à 2025, ce qui signifie que le risque prix des producteurs a fortement diminué. Parallèlement, l’instabilité des volumes est moins important, ce qui signifie que le risque d’approvisionnement des acheteurs a diminué.</a:t>
            </a:r>
          </a:p>
        </p:txBody>
      </p:sp>
      <p:sp>
        <p:nvSpPr>
          <p:cNvPr id="15" name="TextBox 14"/>
          <p:cNvSpPr txBox="1"/>
          <p:nvPr/>
        </p:nvSpPr>
        <p:spPr>
          <a:xfrm>
            <a:off x="259200" y="8456400"/>
            <a:ext cx="6397200" cy="756000"/>
          </a:xfrm>
          <a:prstGeom prst="rect">
            <a:avLst/>
          </a:prstGeom>
          <a:noFill/>
        </p:spPr>
        <p:txBody>
          <a:bodyPr wrap="square">
            <a:spAutoFit/>
          </a:bodyPr>
          <a:lstStyle/>
          <a:p>
            <a:pPr>
              <a:defRPr sz="1275"/>
            </a:pPr>
            <a:r>
              <a:t>• Pour le merlu de la criée du Grau du roi, en août 2026 comparé aux mois de août de 2021 à 2025, le nombre d’acheteurs est similaire, le nombre de transactions est un peu moins important. De plus, la concurrence a fortement augmenté, ce qui signifie que le pouvoir de marché des gros acheteurs a fortement diminué.</a:t>
            </a:r>
          </a:p>
        </p:txBody>
      </p:sp>
    </p:spTree>
    <p:extLst>
      <p:ext uri="{BB962C8B-B14F-4D97-AF65-F5344CB8AC3E}">
        <p14:creationId xmlns:p14="http://schemas.microsoft.com/office/powerpoint/2010/main" val="33306933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04BEB31-20F5-463B-A2D4-62D6A608FD1C}"/>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9B1D2FCF-6CCF-4540-AB28-71FBEF948086}"/>
              </a:ext>
            </a:extLst>
          </p:cNvPr>
          <p:cNvSpPr/>
          <p:nvPr/>
        </p:nvSpPr>
        <p:spPr>
          <a:xfrm>
            <a:off x="201304" y="5944548"/>
            <a:ext cx="6455391" cy="2450152"/>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a:extLst>
              <a:ext uri="{FF2B5EF4-FFF2-40B4-BE49-F238E27FC236}">
                <a16:creationId xmlns:a16="http://schemas.microsoft.com/office/drawing/2014/main" id="{9910C5E8-5936-4F2B-8797-2F8545D0CA49}"/>
              </a:ext>
            </a:extLst>
          </p:cNvPr>
          <p:cNvSpPr/>
          <p:nvPr/>
        </p:nvSpPr>
        <p:spPr>
          <a:xfrm>
            <a:off x="201304" y="2414014"/>
            <a:ext cx="6455391" cy="144569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AD.png"/>
          <p:cNvPicPr>
            <a:picLocks noChangeAspect="1"/>
          </p:cNvPicPr>
          <p:nvPr/>
        </p:nvPicPr>
        <p:blipFill>
          <a:blip r:embed="rId2"/>
          <a:srcRect l="1000" t="20000" r="1000" b="25000"/>
          <a:stretch>
            <a:fillRect/>
          </a:stretch>
        </p:blipFill>
        <p:spPr>
          <a:xfrm>
            <a:off x="1058400" y="698400"/>
            <a:ext cx="4572000" cy="1620000"/>
          </a:xfrm>
          <a:prstGeom prst="rect">
            <a:avLst/>
          </a:prstGeom>
        </p:spPr>
      </p:pic>
      <p:pic>
        <p:nvPicPr>
          <p:cNvPr id="7" name="Picture 6" descr="Caractéristiques_intensité_AD.png"/>
          <p:cNvPicPr>
            <a:picLocks noChangeAspect="1"/>
          </p:cNvPicPr>
          <p:nvPr/>
        </p:nvPicPr>
        <p:blipFill>
          <a:blip r:embed="rId3"/>
          <a:srcRect l="1000" t="20000" r="1000" b="20000"/>
          <a:stretch>
            <a:fillRect/>
          </a:stretch>
        </p:blipFill>
        <p:spPr>
          <a:xfrm>
            <a:off x="86400" y="43236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Audierne</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476800"/>
            <a:ext cx="6397200" cy="756000"/>
          </a:xfrm>
          <a:prstGeom prst="rect">
            <a:avLst/>
          </a:prstGeom>
          <a:noFill/>
        </p:spPr>
        <p:txBody>
          <a:bodyPr wrap="square">
            <a:spAutoFit/>
          </a:bodyPr>
          <a:lstStyle/>
          <a:p>
            <a:pPr>
              <a:defRPr sz="1275"/>
            </a:pPr>
            <a:r>
              <a:t>• Pour la criée d'Audierne, l’instabilité des prix pour le mois de août 2026 est moins importante que celle observée en août de 2021 à 2025, ce qui signifie que le risque prix des producteurs a diminué. Parallèlement, l’instabilité des volumes est beaucoup plus important, ce qui signifie que le risque d’approvisionnement des acheteurs a fortement augmenté.</a:t>
            </a:r>
          </a:p>
        </p:txBody>
      </p:sp>
      <p:sp>
        <p:nvSpPr>
          <p:cNvPr id="11" name="TextBox 10"/>
          <p:cNvSpPr txBox="1"/>
          <p:nvPr/>
        </p:nvSpPr>
        <p:spPr>
          <a:xfrm>
            <a:off x="259200" y="6840000"/>
            <a:ext cx="6397200" cy="756000"/>
          </a:xfrm>
          <a:prstGeom prst="rect">
            <a:avLst/>
          </a:prstGeom>
          <a:noFill/>
        </p:spPr>
        <p:txBody>
          <a:bodyPr wrap="square">
            <a:spAutoFit/>
          </a:bodyPr>
          <a:lstStyle/>
          <a:p>
            <a:pPr>
              <a:defRPr sz="1275"/>
            </a:pPr>
            <a:r>
              <a:t>• Pour la criée d'Audierne, en août 2026 comparé aux mois de août de 2021 à 2025, le nombre d’acheteurs est beaucoup plus important, le nombre de transactions est un peu moins important. De plus, la concurrence est inchangé, ce qui signifie que le pouvoir de marché des gros acheteurs est inchangée.</a:t>
            </a:r>
          </a:p>
        </p:txBody>
      </p:sp>
    </p:spTree>
    <p:extLst>
      <p:ext uri="{BB962C8B-B14F-4D97-AF65-F5344CB8AC3E}">
        <p14:creationId xmlns:p14="http://schemas.microsoft.com/office/powerpoint/2010/main" val="38103124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04BEB31-20F5-463B-A2D4-62D6A608FD1C}"/>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56814005-C483-41B3-94FB-06FD9B1716B3}"/>
              </a:ext>
            </a:extLst>
          </p:cNvPr>
          <p:cNvSpPr/>
          <p:nvPr/>
        </p:nvSpPr>
        <p:spPr>
          <a:xfrm>
            <a:off x="201302" y="2138600"/>
            <a:ext cx="6455391" cy="295975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E7229722-E072-455D-95DE-FFE361A4461F}"/>
              </a:ext>
            </a:extLst>
          </p:cNvPr>
          <p:cNvSpPr/>
          <p:nvPr/>
        </p:nvSpPr>
        <p:spPr>
          <a:xfrm>
            <a:off x="180000" y="6816932"/>
            <a:ext cx="6455391" cy="2514067"/>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AD_Espèce.png"/>
          <p:cNvPicPr>
            <a:picLocks noChangeAspect="1"/>
          </p:cNvPicPr>
          <p:nvPr/>
        </p:nvPicPr>
        <p:blipFill>
          <a:blip r:embed="rId2"/>
          <a:stretch>
            <a:fillRect/>
          </a:stretch>
        </p:blipFill>
        <p:spPr>
          <a:xfrm>
            <a:off x="1144800" y="475200"/>
            <a:ext cx="4572000" cy="1620000"/>
          </a:xfrm>
          <a:prstGeom prst="rect">
            <a:avLst/>
          </a:prstGeom>
        </p:spPr>
      </p:pic>
      <p:pic>
        <p:nvPicPr>
          <p:cNvPr id="7" name="Picture 6" descr="Caractéristiques_intensité_AD_Espèce.png"/>
          <p:cNvPicPr>
            <a:picLocks noChangeAspect="1"/>
          </p:cNvPicPr>
          <p:nvPr/>
        </p:nvPicPr>
        <p:blipFill>
          <a:blip r:embed="rId3"/>
          <a:stretch>
            <a:fillRect/>
          </a:stretch>
        </p:blipFill>
        <p:spPr>
          <a:xfrm>
            <a:off x="86400" y="51624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Audierne</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214000"/>
            <a:ext cx="6397200" cy="756000"/>
          </a:xfrm>
          <a:prstGeom prst="rect">
            <a:avLst/>
          </a:prstGeom>
          <a:noFill/>
        </p:spPr>
        <p:txBody>
          <a:bodyPr wrap="square">
            <a:spAutoFit/>
          </a:bodyPr>
          <a:lstStyle/>
          <a:p>
            <a:pPr>
              <a:defRPr sz="1275"/>
            </a:pPr>
            <a:r>
              <a:t>• Pour la langouste rouge de la criée d'Audierne, l’instabilité des prix pour le mois de août 2026 est similaire que celle observée en août de 2021 à 2025, ce qui signifie que le risque prix des producteurs est inchangé. Parallèlement, l’instabilité des volumes est un peu moins important, ce qui signifie que le risque d’approvisionnement des acheteurs a légèrement diminué.</a:t>
            </a:r>
          </a:p>
        </p:txBody>
      </p:sp>
      <p:sp>
        <p:nvSpPr>
          <p:cNvPr id="11" name="TextBox 10"/>
          <p:cNvSpPr txBox="1"/>
          <p:nvPr/>
        </p:nvSpPr>
        <p:spPr>
          <a:xfrm>
            <a:off x="259200" y="6775200"/>
            <a:ext cx="6397200" cy="756000"/>
          </a:xfrm>
          <a:prstGeom prst="rect">
            <a:avLst/>
          </a:prstGeom>
          <a:noFill/>
        </p:spPr>
        <p:txBody>
          <a:bodyPr wrap="square">
            <a:spAutoFit/>
          </a:bodyPr>
          <a:lstStyle/>
          <a:p>
            <a:pPr>
              <a:defRPr sz="1275"/>
            </a:pPr>
            <a:r>
              <a:t>• Pour la langouste rouge de la criée d'Audierne, en août 2026 comparé aux mois de août de 2021 à 2025, le nombre d’acheteurs est beaucoup plus important, le nombre de transactions est beaucoup plus important. De plus, la concurrence a augmenté, ce qui signifie que le pouvoir de marché des gros acheteurs a diminué.</a:t>
            </a:r>
          </a:p>
        </p:txBody>
      </p:sp>
      <p:sp>
        <p:nvSpPr>
          <p:cNvPr id="12" name="TextBox 11"/>
          <p:cNvSpPr txBox="1"/>
          <p:nvPr/>
        </p:nvSpPr>
        <p:spPr>
          <a:xfrm>
            <a:off x="259200" y="3171600"/>
            <a:ext cx="6397200" cy="756000"/>
          </a:xfrm>
          <a:prstGeom prst="rect">
            <a:avLst/>
          </a:prstGeom>
          <a:noFill/>
        </p:spPr>
        <p:txBody>
          <a:bodyPr wrap="square">
            <a:spAutoFit/>
          </a:bodyPr>
          <a:lstStyle/>
          <a:p>
            <a:pPr>
              <a:defRPr sz="1275"/>
            </a:pPr>
            <a:r>
              <a:t>• Pour le lieu jaune de la criée d'Audierne, l’instabilité des prix pour le mois de août 2026 est beaucoup moins importante que celle observée en août de 2021 à 2025, ce qui signifie que le risque prix des producteurs a fortement diminué. Parallèlement, l’instabilité des volumes est beaucoup moins important, ce qui signifie que le risque d’approvisionnement des acheteurs a fortement diminué.</a:t>
            </a:r>
          </a:p>
        </p:txBody>
      </p:sp>
      <p:sp>
        <p:nvSpPr>
          <p:cNvPr id="13" name="TextBox 12"/>
          <p:cNvSpPr txBox="1"/>
          <p:nvPr/>
        </p:nvSpPr>
        <p:spPr>
          <a:xfrm>
            <a:off x="259200" y="7628400"/>
            <a:ext cx="6397200" cy="756000"/>
          </a:xfrm>
          <a:prstGeom prst="rect">
            <a:avLst/>
          </a:prstGeom>
          <a:noFill/>
        </p:spPr>
        <p:txBody>
          <a:bodyPr wrap="square">
            <a:spAutoFit/>
          </a:bodyPr>
          <a:lstStyle/>
          <a:p>
            <a:pPr>
              <a:defRPr sz="1275"/>
            </a:pPr>
            <a:r>
              <a:t>• Pour le lieu jaune de la criée d'Audierne, en août 2026 comparé aux mois de août de 2021 à 2025, le nombre d’acheteurs est beaucoup plus important, le nombre de transactions est moins important. De plus, la concurrence a fortement diminué, ce qui signifie que le pouvoir de marché des gros acheteurs a fortement augmenté.</a:t>
            </a:r>
          </a:p>
        </p:txBody>
      </p:sp>
      <p:sp>
        <p:nvSpPr>
          <p:cNvPr id="14" name="TextBox 13"/>
          <p:cNvSpPr txBox="1"/>
          <p:nvPr/>
        </p:nvSpPr>
        <p:spPr>
          <a:xfrm>
            <a:off x="259200" y="4129200"/>
            <a:ext cx="6397200" cy="756000"/>
          </a:xfrm>
          <a:prstGeom prst="rect">
            <a:avLst/>
          </a:prstGeom>
          <a:noFill/>
        </p:spPr>
        <p:txBody>
          <a:bodyPr wrap="square">
            <a:spAutoFit/>
          </a:bodyPr>
          <a:lstStyle/>
          <a:p>
            <a:pPr>
              <a:defRPr sz="1275"/>
            </a:pPr>
            <a:r>
              <a:t>• Pour le bar de la criée d'Audierne, l’instabilité des prix pour le mois de août 2026 est moins importante que celle observée en août de 2021 à 2025, ce qui signifie que le risque prix des producteurs a diminué. Parallèlement, l’instabilité des volumes est moins important, ce qui signifie que le risque d’approvisionnement des acheteurs a diminué.</a:t>
            </a:r>
          </a:p>
        </p:txBody>
      </p:sp>
      <p:sp>
        <p:nvSpPr>
          <p:cNvPr id="15" name="TextBox 14"/>
          <p:cNvSpPr txBox="1"/>
          <p:nvPr/>
        </p:nvSpPr>
        <p:spPr>
          <a:xfrm>
            <a:off x="259200" y="8456400"/>
            <a:ext cx="6397200" cy="756000"/>
          </a:xfrm>
          <a:prstGeom prst="rect">
            <a:avLst/>
          </a:prstGeom>
          <a:noFill/>
        </p:spPr>
        <p:txBody>
          <a:bodyPr wrap="square">
            <a:spAutoFit/>
          </a:bodyPr>
          <a:lstStyle/>
          <a:p>
            <a:pPr>
              <a:defRPr sz="1275"/>
            </a:pPr>
            <a:r>
              <a:t>• Pour le bar de la criée d'Audierne, en août 2026 comparé aux mois de août de 2021 à 2025, le nombre d’acheteurs est plus important, le nombre de transactions est beaucoup plus important. De plus, la concurrence est inchangé, ce qui signifie que le pouvoir de marché des gros acheteurs est inchangée.</a:t>
            </a:r>
          </a:p>
        </p:txBody>
      </p:sp>
    </p:spTree>
    <p:extLst>
      <p:ext uri="{BB962C8B-B14F-4D97-AF65-F5344CB8AC3E}">
        <p14:creationId xmlns:p14="http://schemas.microsoft.com/office/powerpoint/2010/main" val="25772469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4" name="Image 3">
            <a:extLst>
              <a:ext uri="{FF2B5EF4-FFF2-40B4-BE49-F238E27FC236}">
                <a16:creationId xmlns:a16="http://schemas.microsoft.com/office/drawing/2014/main" id="{37A59D5A-1D62-41C7-B3CD-68F39FBC0D43}"/>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0E6F1EE9-3921-49B2-BCC9-C859EB64BD96}"/>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Concarneau.png"/>
          <p:cNvPicPr>
            <a:picLocks noChangeAspect="1"/>
          </p:cNvPicPr>
          <p:nvPr/>
        </p:nvPicPr>
        <p:blipFill>
          <a:blip r:embed="rId4"/>
          <a:srcRect t="12000" r="5000" b="5000"/>
          <a:stretch>
            <a:fillRect/>
          </a:stretch>
        </p:blipFill>
        <p:spPr>
          <a:xfrm>
            <a:off x="295200" y="410399"/>
            <a:ext cx="6271200" cy="3420000"/>
          </a:xfrm>
          <a:prstGeom prst="rect">
            <a:avLst/>
          </a:prstGeom>
        </p:spPr>
      </p:pic>
      <p:pic>
        <p:nvPicPr>
          <p:cNvPr id="8" name="Picture 7" descr="Resultat 2026_08_Concarneau_Indices de ventes en valeur.png"/>
          <p:cNvPicPr>
            <a:picLocks noChangeAspect="1"/>
          </p:cNvPicPr>
          <p:nvPr/>
        </p:nvPicPr>
        <p:blipFill>
          <a:blip r:embed="rId5"/>
          <a:srcRect t="12000" r="5000" b="5000"/>
          <a:stretch>
            <a:fillRect/>
          </a:stretch>
        </p:blipFill>
        <p:spPr>
          <a:xfrm>
            <a:off x="2937600" y="3848400"/>
            <a:ext cx="3873600" cy="1980000"/>
          </a:xfrm>
          <a:prstGeom prst="rect">
            <a:avLst/>
          </a:prstGeom>
        </p:spPr>
      </p:pic>
      <p:pic>
        <p:nvPicPr>
          <p:cNvPr id="9" name="Picture 8" descr="Resultat 2026_08_Concarneau_Indices de prix de vente.png"/>
          <p:cNvPicPr>
            <a:picLocks noChangeAspect="1"/>
          </p:cNvPicPr>
          <p:nvPr/>
        </p:nvPicPr>
        <p:blipFill>
          <a:blip r:embed="rId6"/>
          <a:srcRect t="12000" r="5000" b="5000"/>
          <a:stretch>
            <a:fillRect/>
          </a:stretch>
        </p:blipFill>
        <p:spPr>
          <a:xfrm>
            <a:off x="2937600" y="5846399"/>
            <a:ext cx="3873600" cy="1980000"/>
          </a:xfrm>
          <a:prstGeom prst="rect">
            <a:avLst/>
          </a:prstGeom>
        </p:spPr>
      </p:pic>
      <p:pic>
        <p:nvPicPr>
          <p:cNvPr id="10" name="Picture 9" descr="Resultat 2026_08_Concarneau_Indices de ventes en volume.png"/>
          <p:cNvPicPr>
            <a:picLocks noChangeAspect="1"/>
          </p:cNvPicPr>
          <p:nvPr/>
        </p:nvPicPr>
        <p:blipFill>
          <a:blip r:embed="rId7"/>
          <a:srcRect t="12000" r="5000" b="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endParaRPr/>
          </a:p>
          <a:p>
            <a:pPr algn="ctr">
              <a:defRPr sz="2267"/>
            </a:pPr>
            <a:r>
              <a:t>Concarneau</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 la criée de Concarneau est inférieur à celui de la période de référence (2021).</a:t>
            </a:r>
          </a:p>
        </p:txBody>
      </p:sp>
      <p:sp>
        <p:nvSpPr>
          <p:cNvPr id="18" name="TextBox 17"/>
          <p:cNvSpPr txBox="1"/>
          <p:nvPr/>
        </p:nvSpPr>
        <p:spPr>
          <a:xfrm>
            <a:off x="194400" y="5619600"/>
            <a:ext cx="2343600" cy="1436400"/>
          </a:xfrm>
          <a:prstGeom prst="rect">
            <a:avLst/>
          </a:prstGeom>
          <a:noFill/>
        </p:spPr>
        <p:txBody>
          <a:bodyPr wrap="square">
            <a:spAutoFit/>
          </a:bodyPr>
          <a:lstStyle/>
          <a:p>
            <a:pPr>
              <a:defRPr sz="1275"/>
            </a:pPr>
            <a:r>
              <a:t>• L'indice de prix de ventes est supérieur à ceux de la période de référence et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ceux de la période de référence et de la moyenne nationale.</a:t>
            </a:r>
          </a:p>
        </p:txBody>
      </p:sp>
    </p:spTree>
    <p:extLst>
      <p:ext uri="{BB962C8B-B14F-4D97-AF65-F5344CB8AC3E}">
        <p14:creationId xmlns:p14="http://schemas.microsoft.com/office/powerpoint/2010/main" val="36938819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04BEB31-20F5-463B-A2D4-62D6A608FD1C}"/>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9B1D2FCF-6CCF-4540-AB28-71FBEF948086}"/>
              </a:ext>
            </a:extLst>
          </p:cNvPr>
          <p:cNvSpPr/>
          <p:nvPr/>
        </p:nvSpPr>
        <p:spPr>
          <a:xfrm>
            <a:off x="201304" y="5944548"/>
            <a:ext cx="6455391" cy="2450152"/>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a:extLst>
              <a:ext uri="{FF2B5EF4-FFF2-40B4-BE49-F238E27FC236}">
                <a16:creationId xmlns:a16="http://schemas.microsoft.com/office/drawing/2014/main" id="{9910C5E8-5936-4F2B-8797-2F8545D0CA49}"/>
              </a:ext>
            </a:extLst>
          </p:cNvPr>
          <p:cNvSpPr/>
          <p:nvPr/>
        </p:nvSpPr>
        <p:spPr>
          <a:xfrm>
            <a:off x="201304" y="2414014"/>
            <a:ext cx="6455391" cy="144569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CC.png"/>
          <p:cNvPicPr>
            <a:picLocks noChangeAspect="1"/>
          </p:cNvPicPr>
          <p:nvPr/>
        </p:nvPicPr>
        <p:blipFill>
          <a:blip r:embed="rId2"/>
          <a:srcRect l="1000" t="20000" r="1000" b="25000"/>
          <a:stretch>
            <a:fillRect/>
          </a:stretch>
        </p:blipFill>
        <p:spPr>
          <a:xfrm>
            <a:off x="1058400" y="698400"/>
            <a:ext cx="4572000" cy="1620000"/>
          </a:xfrm>
          <a:prstGeom prst="rect">
            <a:avLst/>
          </a:prstGeom>
        </p:spPr>
      </p:pic>
      <p:pic>
        <p:nvPicPr>
          <p:cNvPr id="7" name="Picture 6" descr="Caractéristiques_intensité_CC.png"/>
          <p:cNvPicPr>
            <a:picLocks noChangeAspect="1"/>
          </p:cNvPicPr>
          <p:nvPr/>
        </p:nvPicPr>
        <p:blipFill>
          <a:blip r:embed="rId3"/>
          <a:srcRect l="1000" t="20000" r="1000" b="20000"/>
          <a:stretch>
            <a:fillRect/>
          </a:stretch>
        </p:blipFill>
        <p:spPr>
          <a:xfrm>
            <a:off x="86400" y="43236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Concarneau</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476800"/>
            <a:ext cx="6397200" cy="756000"/>
          </a:xfrm>
          <a:prstGeom prst="rect">
            <a:avLst/>
          </a:prstGeom>
          <a:noFill/>
        </p:spPr>
        <p:txBody>
          <a:bodyPr wrap="square">
            <a:spAutoFit/>
          </a:bodyPr>
          <a:lstStyle/>
          <a:p>
            <a:pPr>
              <a:defRPr sz="1275"/>
            </a:pPr>
            <a:r>
              <a:t>• Pour la criée de Concarneau, l’instabilité des prix pour le mois de août 2026 est beaucoup moins importante que celle observée en août de 2021 à 2025, ce qui signifie que le risque prix des producteurs a fortement diminué. Parallèlement, l’instabilité des volumes est beaucoup moins important, ce qui signifie que le risque d’approvisionnement des acheteurs a fortement diminué.</a:t>
            </a:r>
          </a:p>
        </p:txBody>
      </p:sp>
      <p:sp>
        <p:nvSpPr>
          <p:cNvPr id="11" name="TextBox 10"/>
          <p:cNvSpPr txBox="1"/>
          <p:nvPr/>
        </p:nvSpPr>
        <p:spPr>
          <a:xfrm>
            <a:off x="259200" y="6840000"/>
            <a:ext cx="6397200" cy="756000"/>
          </a:xfrm>
          <a:prstGeom prst="rect">
            <a:avLst/>
          </a:prstGeom>
          <a:noFill/>
        </p:spPr>
        <p:txBody>
          <a:bodyPr wrap="square">
            <a:spAutoFit/>
          </a:bodyPr>
          <a:lstStyle/>
          <a:p>
            <a:pPr>
              <a:defRPr sz="1275"/>
            </a:pPr>
            <a:r>
              <a:t>• Pour la criée de Concarneau, en août 2026 comparé aux mois de août de 2021 à 2025, le nombre d’acheteurs est un peu moins important, le nombre de transactions est un peu moins important. De plus, la concurrence a fortement augmenté, ce qui signifie que le pouvoir de marché des gros acheteurs a fortement diminué.</a:t>
            </a:r>
          </a:p>
        </p:txBody>
      </p:sp>
    </p:spTree>
    <p:extLst>
      <p:ext uri="{BB962C8B-B14F-4D97-AF65-F5344CB8AC3E}">
        <p14:creationId xmlns:p14="http://schemas.microsoft.com/office/powerpoint/2010/main" val="8107271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04BEB31-20F5-463B-A2D4-62D6A608FD1C}"/>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56814005-C483-41B3-94FB-06FD9B1716B3}"/>
              </a:ext>
            </a:extLst>
          </p:cNvPr>
          <p:cNvSpPr/>
          <p:nvPr/>
        </p:nvSpPr>
        <p:spPr>
          <a:xfrm>
            <a:off x="201302" y="2138600"/>
            <a:ext cx="6455391" cy="295975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E7229722-E072-455D-95DE-FFE361A4461F}"/>
              </a:ext>
            </a:extLst>
          </p:cNvPr>
          <p:cNvSpPr/>
          <p:nvPr/>
        </p:nvSpPr>
        <p:spPr>
          <a:xfrm>
            <a:off x="180000" y="6816932"/>
            <a:ext cx="6455391" cy="2514067"/>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CC_Espèce.png"/>
          <p:cNvPicPr>
            <a:picLocks noChangeAspect="1"/>
          </p:cNvPicPr>
          <p:nvPr/>
        </p:nvPicPr>
        <p:blipFill>
          <a:blip r:embed="rId2"/>
          <a:stretch>
            <a:fillRect/>
          </a:stretch>
        </p:blipFill>
        <p:spPr>
          <a:xfrm>
            <a:off x="1144800" y="475200"/>
            <a:ext cx="4572000" cy="1620000"/>
          </a:xfrm>
          <a:prstGeom prst="rect">
            <a:avLst/>
          </a:prstGeom>
        </p:spPr>
      </p:pic>
      <p:pic>
        <p:nvPicPr>
          <p:cNvPr id="7" name="Picture 6" descr="Caractéristiques_intensité_CC_Espèce.png"/>
          <p:cNvPicPr>
            <a:picLocks noChangeAspect="1"/>
          </p:cNvPicPr>
          <p:nvPr/>
        </p:nvPicPr>
        <p:blipFill>
          <a:blip r:embed="rId3"/>
          <a:stretch>
            <a:fillRect/>
          </a:stretch>
        </p:blipFill>
        <p:spPr>
          <a:xfrm>
            <a:off x="86400" y="51624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Concarneau</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214000"/>
            <a:ext cx="6397200" cy="756000"/>
          </a:xfrm>
          <a:prstGeom prst="rect">
            <a:avLst/>
          </a:prstGeom>
          <a:noFill/>
        </p:spPr>
        <p:txBody>
          <a:bodyPr wrap="square">
            <a:spAutoFit/>
          </a:bodyPr>
          <a:lstStyle/>
          <a:p>
            <a:pPr>
              <a:defRPr sz="1275"/>
            </a:pPr>
            <a:r>
              <a:t>• Pour la langoustine de la criée de Concarneau, l’instabilité des prix pour le mois de août 2026 est moins importante que celle observée en août de 2021 à 2025, ce qui signifie que le risque prix des producteurs a diminué. Parallèlement, l’instabilité des volumes est beaucoup moins important, ce qui signifie que le risque d’approvisionnement des acheteurs a fortement diminué.</a:t>
            </a:r>
          </a:p>
        </p:txBody>
      </p:sp>
      <p:sp>
        <p:nvSpPr>
          <p:cNvPr id="11" name="TextBox 10"/>
          <p:cNvSpPr txBox="1"/>
          <p:nvPr/>
        </p:nvSpPr>
        <p:spPr>
          <a:xfrm>
            <a:off x="259200" y="6775200"/>
            <a:ext cx="6397200" cy="756000"/>
          </a:xfrm>
          <a:prstGeom prst="rect">
            <a:avLst/>
          </a:prstGeom>
          <a:noFill/>
        </p:spPr>
        <p:txBody>
          <a:bodyPr wrap="square">
            <a:spAutoFit/>
          </a:bodyPr>
          <a:lstStyle/>
          <a:p>
            <a:pPr>
              <a:defRPr sz="1275"/>
            </a:pPr>
            <a:r>
              <a:t>• Pour la langoustine de la criée de Concarneau, en août 2026 comparé aux mois de août de 2021 à 2025, le nombre d’acheteurs est moins important, le nombre de transactions est similaire. De plus, la concurrence a fortement diminué, ce qui signifie que le pouvoir de marché des gros acheteurs a fortement augmenté.</a:t>
            </a:r>
          </a:p>
        </p:txBody>
      </p:sp>
      <p:sp>
        <p:nvSpPr>
          <p:cNvPr id="12" name="TextBox 11"/>
          <p:cNvSpPr txBox="1"/>
          <p:nvPr/>
        </p:nvSpPr>
        <p:spPr>
          <a:xfrm>
            <a:off x="259200" y="3171600"/>
            <a:ext cx="6397200" cy="756000"/>
          </a:xfrm>
          <a:prstGeom prst="rect">
            <a:avLst/>
          </a:prstGeom>
          <a:noFill/>
        </p:spPr>
        <p:txBody>
          <a:bodyPr wrap="square">
            <a:spAutoFit/>
          </a:bodyPr>
          <a:lstStyle/>
          <a:p>
            <a:pPr>
              <a:defRPr sz="1275"/>
            </a:pPr>
            <a:r>
              <a:t>• Pour le merlu de la criée de Concarneau, l’instabilité des prix pour le mois de août 2026 est beaucoup moins importante que celle observée en août de 2021 à 2025, ce qui signifie que le risque prix des producteurs a fortement diminué. Parallèlement, l’instabilité des volumes est beaucoup moins important, ce qui signifie que le risque d’approvisionnement des acheteurs a fortement diminué.</a:t>
            </a:r>
          </a:p>
        </p:txBody>
      </p:sp>
      <p:sp>
        <p:nvSpPr>
          <p:cNvPr id="13" name="TextBox 12"/>
          <p:cNvSpPr txBox="1"/>
          <p:nvPr/>
        </p:nvSpPr>
        <p:spPr>
          <a:xfrm>
            <a:off x="259200" y="7628400"/>
            <a:ext cx="6397200" cy="756000"/>
          </a:xfrm>
          <a:prstGeom prst="rect">
            <a:avLst/>
          </a:prstGeom>
          <a:noFill/>
        </p:spPr>
        <p:txBody>
          <a:bodyPr wrap="square">
            <a:spAutoFit/>
          </a:bodyPr>
          <a:lstStyle/>
          <a:p>
            <a:pPr>
              <a:defRPr sz="1275"/>
            </a:pPr>
            <a:r>
              <a:t>• Pour le merlu de la criée de Concarneau, en août 2026 comparé aux mois de août de 2021 à 2025, le nombre d’acheteurs est similaire, le nombre de transactions est beaucoup plus important. De plus, la concurrence est inchangé, ce qui signifie que le pouvoir de marché des gros acheteurs est inchangée.</a:t>
            </a:r>
          </a:p>
        </p:txBody>
      </p:sp>
      <p:sp>
        <p:nvSpPr>
          <p:cNvPr id="14" name="TextBox 13"/>
          <p:cNvSpPr txBox="1"/>
          <p:nvPr/>
        </p:nvSpPr>
        <p:spPr>
          <a:xfrm>
            <a:off x="259200" y="4129200"/>
            <a:ext cx="6397200" cy="756000"/>
          </a:xfrm>
          <a:prstGeom prst="rect">
            <a:avLst/>
          </a:prstGeom>
          <a:noFill/>
        </p:spPr>
        <p:txBody>
          <a:bodyPr wrap="square">
            <a:spAutoFit/>
          </a:bodyPr>
          <a:lstStyle/>
          <a:p>
            <a:pPr>
              <a:defRPr sz="1275"/>
            </a:pPr>
            <a:r>
              <a:t>• Pour le lieu jaune de la criée de Concarneau, l’instabilité des prix pour le mois de août 2026 est beaucoup moins importante que celle observée en août de 2021 à 2025, ce qui signifie que le risque prix des producteurs a fortement diminué. Parallèlement, l’instabilité des volumes est un peu moins important, ce qui signifie que le risque d’approvisionnement des acheteurs a légèrement diminué.</a:t>
            </a:r>
          </a:p>
        </p:txBody>
      </p:sp>
      <p:sp>
        <p:nvSpPr>
          <p:cNvPr id="15" name="TextBox 14"/>
          <p:cNvSpPr txBox="1"/>
          <p:nvPr/>
        </p:nvSpPr>
        <p:spPr>
          <a:xfrm>
            <a:off x="259200" y="8456400"/>
            <a:ext cx="6397200" cy="756000"/>
          </a:xfrm>
          <a:prstGeom prst="rect">
            <a:avLst/>
          </a:prstGeom>
          <a:noFill/>
        </p:spPr>
        <p:txBody>
          <a:bodyPr wrap="square">
            <a:spAutoFit/>
          </a:bodyPr>
          <a:lstStyle/>
          <a:p>
            <a:pPr>
              <a:defRPr sz="1275"/>
            </a:pPr>
            <a:r>
              <a:t>• Pour le lieu jaune de la criée de Concarneau, en août 2026 comparé aux mois de août de 2021 à 2025, le nombre d’acheteurs est similaire, le nombre de transactions est un peu moins important. De plus, la concurrence a légèrement diminué, ce qui signifie que le pouvoir de marché des gros acheteurs a légèrement augmenté.</a:t>
            </a:r>
          </a:p>
        </p:txBody>
      </p:sp>
    </p:spTree>
    <p:extLst>
      <p:ext uri="{BB962C8B-B14F-4D97-AF65-F5344CB8AC3E}">
        <p14:creationId xmlns:p14="http://schemas.microsoft.com/office/powerpoint/2010/main" val="34966141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4" name="Image 3">
            <a:extLst>
              <a:ext uri="{FF2B5EF4-FFF2-40B4-BE49-F238E27FC236}">
                <a16:creationId xmlns:a16="http://schemas.microsoft.com/office/drawing/2014/main" id="{37A59D5A-1D62-41C7-B3CD-68F39FBC0D43}"/>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0E6F1EE9-3921-49B2-BCC9-C859EB64BD96}"/>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Croisic.png"/>
          <p:cNvPicPr>
            <a:picLocks noChangeAspect="1"/>
          </p:cNvPicPr>
          <p:nvPr/>
        </p:nvPicPr>
        <p:blipFill>
          <a:blip r:embed="rId4"/>
          <a:srcRect t="12000" r="5000" b="5000"/>
          <a:stretch>
            <a:fillRect/>
          </a:stretch>
        </p:blipFill>
        <p:spPr>
          <a:xfrm>
            <a:off x="295200" y="410399"/>
            <a:ext cx="6271200" cy="3420000"/>
          </a:xfrm>
          <a:prstGeom prst="rect">
            <a:avLst/>
          </a:prstGeom>
        </p:spPr>
      </p:pic>
      <p:pic>
        <p:nvPicPr>
          <p:cNvPr id="8" name="Picture 7" descr="Resultat 2026_08_Croisic_Indices de ventes en valeur.png"/>
          <p:cNvPicPr>
            <a:picLocks noChangeAspect="1"/>
          </p:cNvPicPr>
          <p:nvPr/>
        </p:nvPicPr>
        <p:blipFill>
          <a:blip r:embed="rId5"/>
          <a:srcRect t="12000" r="5000" b="5000"/>
          <a:stretch>
            <a:fillRect/>
          </a:stretch>
        </p:blipFill>
        <p:spPr>
          <a:xfrm>
            <a:off x="2937600" y="3848400"/>
            <a:ext cx="3873600" cy="1980000"/>
          </a:xfrm>
          <a:prstGeom prst="rect">
            <a:avLst/>
          </a:prstGeom>
        </p:spPr>
      </p:pic>
      <p:pic>
        <p:nvPicPr>
          <p:cNvPr id="9" name="Picture 8" descr="Resultat 2026_08_Croisic_Indices de prix de vente.png"/>
          <p:cNvPicPr>
            <a:picLocks noChangeAspect="1"/>
          </p:cNvPicPr>
          <p:nvPr/>
        </p:nvPicPr>
        <p:blipFill>
          <a:blip r:embed="rId6"/>
          <a:srcRect t="12000" r="5000" b="5000"/>
          <a:stretch>
            <a:fillRect/>
          </a:stretch>
        </p:blipFill>
        <p:spPr>
          <a:xfrm>
            <a:off x="2937600" y="5846399"/>
            <a:ext cx="3873600" cy="1980000"/>
          </a:xfrm>
          <a:prstGeom prst="rect">
            <a:avLst/>
          </a:prstGeom>
        </p:spPr>
      </p:pic>
      <p:pic>
        <p:nvPicPr>
          <p:cNvPr id="10" name="Picture 9" descr="Resultat 2026_08_Croisic_Indices de ventes en volume.png"/>
          <p:cNvPicPr>
            <a:picLocks noChangeAspect="1"/>
          </p:cNvPicPr>
          <p:nvPr/>
        </p:nvPicPr>
        <p:blipFill>
          <a:blip r:embed="rId7"/>
          <a:srcRect t="12000" r="5000" b="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endParaRPr/>
          </a:p>
          <a:p>
            <a:pPr algn="ctr">
              <a:defRPr sz="2267"/>
            </a:pPr>
            <a:r>
              <a:t>Croisic</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 la criée du Croisic est inférieur à celui de la période de référence (2021).</a:t>
            </a:r>
          </a:p>
        </p:txBody>
      </p:sp>
      <p:sp>
        <p:nvSpPr>
          <p:cNvPr id="18" name="TextBox 17"/>
          <p:cNvSpPr txBox="1"/>
          <p:nvPr/>
        </p:nvSpPr>
        <p:spPr>
          <a:xfrm>
            <a:off x="194400" y="5619600"/>
            <a:ext cx="2343600" cy="1436400"/>
          </a:xfrm>
          <a:prstGeom prst="rect">
            <a:avLst/>
          </a:prstGeom>
          <a:noFill/>
        </p:spPr>
        <p:txBody>
          <a:bodyPr wrap="square">
            <a:spAutoFit/>
          </a:bodyPr>
          <a:lstStyle/>
          <a:p>
            <a:pPr>
              <a:defRPr sz="1275"/>
            </a:pPr>
            <a:r>
              <a:t>• L'indice de prix de ventes est supérieur à celui de la période de référence mais inférieur à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ceux de la période de référence et de la moyenne nationale.</a:t>
            </a:r>
          </a:p>
        </p:txBody>
      </p:sp>
    </p:spTree>
    <p:extLst>
      <p:ext uri="{BB962C8B-B14F-4D97-AF65-F5344CB8AC3E}">
        <p14:creationId xmlns:p14="http://schemas.microsoft.com/office/powerpoint/2010/main" val="30206685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04BEB31-20F5-463B-A2D4-62D6A608FD1C}"/>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9B1D2FCF-6CCF-4540-AB28-71FBEF948086}"/>
              </a:ext>
            </a:extLst>
          </p:cNvPr>
          <p:cNvSpPr/>
          <p:nvPr/>
        </p:nvSpPr>
        <p:spPr>
          <a:xfrm>
            <a:off x="201304" y="5944548"/>
            <a:ext cx="6455391" cy="2450152"/>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a:extLst>
              <a:ext uri="{FF2B5EF4-FFF2-40B4-BE49-F238E27FC236}">
                <a16:creationId xmlns:a16="http://schemas.microsoft.com/office/drawing/2014/main" id="{9910C5E8-5936-4F2B-8797-2F8545D0CA49}"/>
              </a:ext>
            </a:extLst>
          </p:cNvPr>
          <p:cNvSpPr/>
          <p:nvPr/>
        </p:nvSpPr>
        <p:spPr>
          <a:xfrm>
            <a:off x="201304" y="2414014"/>
            <a:ext cx="6455391" cy="144569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CR.png"/>
          <p:cNvPicPr>
            <a:picLocks noChangeAspect="1"/>
          </p:cNvPicPr>
          <p:nvPr/>
        </p:nvPicPr>
        <p:blipFill>
          <a:blip r:embed="rId2"/>
          <a:srcRect l="1000" t="20000" r="1000" b="25000"/>
          <a:stretch>
            <a:fillRect/>
          </a:stretch>
        </p:blipFill>
        <p:spPr>
          <a:xfrm>
            <a:off x="1058400" y="698400"/>
            <a:ext cx="4572000" cy="1620000"/>
          </a:xfrm>
          <a:prstGeom prst="rect">
            <a:avLst/>
          </a:prstGeom>
        </p:spPr>
      </p:pic>
      <p:pic>
        <p:nvPicPr>
          <p:cNvPr id="7" name="Picture 6" descr="Caractéristiques_intensité_CR.png"/>
          <p:cNvPicPr>
            <a:picLocks noChangeAspect="1"/>
          </p:cNvPicPr>
          <p:nvPr/>
        </p:nvPicPr>
        <p:blipFill>
          <a:blip r:embed="rId3"/>
          <a:srcRect l="1000" t="20000" r="1000" b="20000"/>
          <a:stretch>
            <a:fillRect/>
          </a:stretch>
        </p:blipFill>
        <p:spPr>
          <a:xfrm>
            <a:off x="86400" y="43236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Croisic</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476800"/>
            <a:ext cx="6397200" cy="756000"/>
          </a:xfrm>
          <a:prstGeom prst="rect">
            <a:avLst/>
          </a:prstGeom>
          <a:noFill/>
        </p:spPr>
        <p:txBody>
          <a:bodyPr wrap="square">
            <a:spAutoFit/>
          </a:bodyPr>
          <a:lstStyle/>
          <a:p>
            <a:pPr>
              <a:defRPr sz="1275"/>
            </a:pPr>
            <a:r>
              <a:t>• Pour la criée du Croisic, l’instabilité des prix pour le mois de août 2026 est similaire que celle observée en août de 2021 à 2025, ce qui signifie que le risque prix des producteurs est inchangé. Parallèlement, l’instabilité des volumes est un peu plus important, ce qui signifie que le risque d’approvisionnement des acheteurs a légèrement augmenté.</a:t>
            </a:r>
          </a:p>
        </p:txBody>
      </p:sp>
      <p:sp>
        <p:nvSpPr>
          <p:cNvPr id="11" name="TextBox 10"/>
          <p:cNvSpPr txBox="1"/>
          <p:nvPr/>
        </p:nvSpPr>
        <p:spPr>
          <a:xfrm>
            <a:off x="259200" y="6840000"/>
            <a:ext cx="6397200" cy="756000"/>
          </a:xfrm>
          <a:prstGeom prst="rect">
            <a:avLst/>
          </a:prstGeom>
          <a:noFill/>
        </p:spPr>
        <p:txBody>
          <a:bodyPr wrap="square">
            <a:spAutoFit/>
          </a:bodyPr>
          <a:lstStyle/>
          <a:p>
            <a:pPr>
              <a:defRPr sz="1275"/>
            </a:pPr>
            <a:r>
              <a:t>• Pour la criée du Croisic, en août 2026 comparé aux mois de août de 2021 à 2025, le nombre d’acheteurs est similaire, le nombre de transactions est un peu moins important. De plus, la concurrence a légèrement diminué, ce qui signifie que le pouvoir de marché des gros acheteurs a légèrement augmenté.</a:t>
            </a:r>
          </a:p>
        </p:txBody>
      </p:sp>
    </p:spTree>
    <p:extLst>
      <p:ext uri="{BB962C8B-B14F-4D97-AF65-F5344CB8AC3E}">
        <p14:creationId xmlns:p14="http://schemas.microsoft.com/office/powerpoint/2010/main" val="19743571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04BEB31-20F5-463B-A2D4-62D6A608FD1C}"/>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56814005-C483-41B3-94FB-06FD9B1716B3}"/>
              </a:ext>
            </a:extLst>
          </p:cNvPr>
          <p:cNvSpPr/>
          <p:nvPr/>
        </p:nvSpPr>
        <p:spPr>
          <a:xfrm>
            <a:off x="201302" y="2138600"/>
            <a:ext cx="6455391" cy="295975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E7229722-E072-455D-95DE-FFE361A4461F}"/>
              </a:ext>
            </a:extLst>
          </p:cNvPr>
          <p:cNvSpPr/>
          <p:nvPr/>
        </p:nvSpPr>
        <p:spPr>
          <a:xfrm>
            <a:off x="180000" y="6816932"/>
            <a:ext cx="6455391" cy="2514067"/>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CR_Espèce.png"/>
          <p:cNvPicPr>
            <a:picLocks noChangeAspect="1"/>
          </p:cNvPicPr>
          <p:nvPr/>
        </p:nvPicPr>
        <p:blipFill>
          <a:blip r:embed="rId2"/>
          <a:stretch>
            <a:fillRect/>
          </a:stretch>
        </p:blipFill>
        <p:spPr>
          <a:xfrm>
            <a:off x="1144800" y="475200"/>
            <a:ext cx="4572000" cy="1620000"/>
          </a:xfrm>
          <a:prstGeom prst="rect">
            <a:avLst/>
          </a:prstGeom>
        </p:spPr>
      </p:pic>
      <p:pic>
        <p:nvPicPr>
          <p:cNvPr id="7" name="Picture 6" descr="Caractéristiques_intensité_CR_Espèce.png"/>
          <p:cNvPicPr>
            <a:picLocks noChangeAspect="1"/>
          </p:cNvPicPr>
          <p:nvPr/>
        </p:nvPicPr>
        <p:blipFill>
          <a:blip r:embed="rId3"/>
          <a:stretch>
            <a:fillRect/>
          </a:stretch>
        </p:blipFill>
        <p:spPr>
          <a:xfrm>
            <a:off x="86400" y="51624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Croisic</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214000"/>
            <a:ext cx="6397200" cy="756000"/>
          </a:xfrm>
          <a:prstGeom prst="rect">
            <a:avLst/>
          </a:prstGeom>
          <a:noFill/>
        </p:spPr>
        <p:txBody>
          <a:bodyPr wrap="square">
            <a:spAutoFit/>
          </a:bodyPr>
          <a:lstStyle/>
          <a:p>
            <a:pPr>
              <a:defRPr sz="1275"/>
            </a:pPr>
            <a:r>
              <a:t>• Pour la langoustine de la criée du Croisic, l’instabilité des prix pour le mois de août 2026 est similaire que celle observée en août de 2021 à 2025, ce qui signifie que le risque prix des producteurs est inchangé. Parallèlement, l’instabilité des volumes est un peu plus important, ce qui signifie que le risque d’approvisionnement des acheteurs a légèrement augmenté.</a:t>
            </a:r>
          </a:p>
        </p:txBody>
      </p:sp>
      <p:sp>
        <p:nvSpPr>
          <p:cNvPr id="11" name="TextBox 10"/>
          <p:cNvSpPr txBox="1"/>
          <p:nvPr/>
        </p:nvSpPr>
        <p:spPr>
          <a:xfrm>
            <a:off x="259200" y="6775200"/>
            <a:ext cx="6397200" cy="756000"/>
          </a:xfrm>
          <a:prstGeom prst="rect">
            <a:avLst/>
          </a:prstGeom>
          <a:noFill/>
        </p:spPr>
        <p:txBody>
          <a:bodyPr wrap="square">
            <a:spAutoFit/>
          </a:bodyPr>
          <a:lstStyle/>
          <a:p>
            <a:pPr>
              <a:defRPr sz="1275"/>
            </a:pPr>
            <a:r>
              <a:t>• Pour la langoustine de la criée du Croisic, en août 2026 comparé aux mois de août de 2021 à 2025, le nombre d’acheteurs est un peu moins important, le nombre de transactions est beaucoup moins important. De plus, la concurrence est inchangé, ce qui signifie que le pouvoir de marché des gros acheteurs est inchangée.</a:t>
            </a:r>
          </a:p>
        </p:txBody>
      </p:sp>
      <p:sp>
        <p:nvSpPr>
          <p:cNvPr id="12" name="TextBox 11"/>
          <p:cNvSpPr txBox="1"/>
          <p:nvPr/>
        </p:nvSpPr>
        <p:spPr>
          <a:xfrm>
            <a:off x="259200" y="3171600"/>
            <a:ext cx="6397200" cy="756000"/>
          </a:xfrm>
          <a:prstGeom prst="rect">
            <a:avLst/>
          </a:prstGeom>
          <a:noFill/>
        </p:spPr>
        <p:txBody>
          <a:bodyPr wrap="square">
            <a:spAutoFit/>
          </a:bodyPr>
          <a:lstStyle/>
          <a:p>
            <a:pPr>
              <a:defRPr sz="1275"/>
            </a:pPr>
            <a:r>
              <a:t>• Pour la baudroie de la criée du Croisic, l’instabilité des prix pour le mois de août 2026 est un peu moins importante que celle observée en août de 2021 à 2025, ce qui signifie que le risque prix des producteurs a légèrement diminué. Parallèlement, l’instabilité des volumes est un peu moins important, ce qui signifie que le risque d’approvisionnement des acheteurs a légèrement diminué.</a:t>
            </a:r>
          </a:p>
        </p:txBody>
      </p:sp>
      <p:sp>
        <p:nvSpPr>
          <p:cNvPr id="13" name="TextBox 12"/>
          <p:cNvSpPr txBox="1"/>
          <p:nvPr/>
        </p:nvSpPr>
        <p:spPr>
          <a:xfrm>
            <a:off x="259200" y="7628400"/>
            <a:ext cx="6397200" cy="756000"/>
          </a:xfrm>
          <a:prstGeom prst="rect">
            <a:avLst/>
          </a:prstGeom>
          <a:noFill/>
        </p:spPr>
        <p:txBody>
          <a:bodyPr wrap="square">
            <a:spAutoFit/>
          </a:bodyPr>
          <a:lstStyle/>
          <a:p>
            <a:pPr>
              <a:defRPr sz="1275"/>
            </a:pPr>
            <a:r>
              <a:t>• Pour la baudroie de la criée du Croisic, en août 2026 comparé aux mois de août de 2021 à 2025, le nombre d’acheteurs est similaire, le nombre de transactions est beaucoup plus important. De plus, la concurrence a fortement diminué, ce qui signifie que le pouvoir de marché des gros acheteurs a fortement augmenté.</a:t>
            </a:r>
          </a:p>
        </p:txBody>
      </p:sp>
      <p:sp>
        <p:nvSpPr>
          <p:cNvPr id="14" name="TextBox 13"/>
          <p:cNvSpPr txBox="1"/>
          <p:nvPr/>
        </p:nvSpPr>
        <p:spPr>
          <a:xfrm>
            <a:off x="259200" y="4129200"/>
            <a:ext cx="6397200" cy="756000"/>
          </a:xfrm>
          <a:prstGeom prst="rect">
            <a:avLst/>
          </a:prstGeom>
          <a:noFill/>
        </p:spPr>
        <p:txBody>
          <a:bodyPr wrap="square">
            <a:spAutoFit/>
          </a:bodyPr>
          <a:lstStyle/>
          <a:p>
            <a:pPr>
              <a:defRPr sz="1275"/>
            </a:pPr>
            <a:r>
              <a:t>• Pour la sole de la criée du Croisic, l’instabilité des prix pour le mois de août 2026 est un peu moins importante que celle observée en août de 2021 à 2025, ce qui signifie que le risque prix des producteurs a légèrement diminué. Parallèlement, l’instabilité des volumes est beaucoup moins important, ce qui signifie que le risque d’approvisionnement des acheteurs a fortement diminué.</a:t>
            </a:r>
          </a:p>
        </p:txBody>
      </p:sp>
      <p:sp>
        <p:nvSpPr>
          <p:cNvPr id="15" name="TextBox 14"/>
          <p:cNvSpPr txBox="1"/>
          <p:nvPr/>
        </p:nvSpPr>
        <p:spPr>
          <a:xfrm>
            <a:off x="259200" y="8456400"/>
            <a:ext cx="6397200" cy="756000"/>
          </a:xfrm>
          <a:prstGeom prst="rect">
            <a:avLst/>
          </a:prstGeom>
          <a:noFill/>
        </p:spPr>
        <p:txBody>
          <a:bodyPr wrap="square">
            <a:spAutoFit/>
          </a:bodyPr>
          <a:lstStyle/>
          <a:p>
            <a:pPr>
              <a:defRPr sz="1275"/>
            </a:pPr>
            <a:r>
              <a:t>• Pour la sole de la criée du Croisic, en août 2026 comparé aux mois de août de 2021 à 2025, le nombre d’acheteurs est un peu plus important, le nombre de transactions est similaire. De plus, la concurrence a diminué, ce qui signifie que le pouvoir de marché des gros acheteurs a augmenté.</a:t>
            </a:r>
          </a:p>
        </p:txBody>
      </p:sp>
    </p:spTree>
    <p:extLst>
      <p:ext uri="{BB962C8B-B14F-4D97-AF65-F5344CB8AC3E}">
        <p14:creationId xmlns:p14="http://schemas.microsoft.com/office/powerpoint/2010/main" val="11007834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4" name="Image 3">
            <a:extLst>
              <a:ext uri="{FF2B5EF4-FFF2-40B4-BE49-F238E27FC236}">
                <a16:creationId xmlns:a16="http://schemas.microsoft.com/office/drawing/2014/main" id="{37A59D5A-1D62-41C7-B3CD-68F39FBC0D43}"/>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0E6F1EE9-3921-49B2-BCC9-C859EB64BD96}"/>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Saint-gilles croix de vie.png"/>
          <p:cNvPicPr>
            <a:picLocks noChangeAspect="1"/>
          </p:cNvPicPr>
          <p:nvPr/>
        </p:nvPicPr>
        <p:blipFill>
          <a:blip r:embed="rId4"/>
          <a:srcRect t="12000" r="5000" b="5000"/>
          <a:stretch>
            <a:fillRect/>
          </a:stretch>
        </p:blipFill>
        <p:spPr>
          <a:xfrm>
            <a:off x="295200" y="410399"/>
            <a:ext cx="6271200" cy="3420000"/>
          </a:xfrm>
          <a:prstGeom prst="rect">
            <a:avLst/>
          </a:prstGeom>
        </p:spPr>
      </p:pic>
      <p:pic>
        <p:nvPicPr>
          <p:cNvPr id="8" name="Picture 7" descr="Resultat 2026_08_Saint-gilles croix de vie_Indices de ventes en valeur.png"/>
          <p:cNvPicPr>
            <a:picLocks noChangeAspect="1"/>
          </p:cNvPicPr>
          <p:nvPr/>
        </p:nvPicPr>
        <p:blipFill>
          <a:blip r:embed="rId5"/>
          <a:srcRect t="12000" r="5000" b="5000"/>
          <a:stretch>
            <a:fillRect/>
          </a:stretch>
        </p:blipFill>
        <p:spPr>
          <a:xfrm>
            <a:off x="2937600" y="3848400"/>
            <a:ext cx="3873600" cy="1980000"/>
          </a:xfrm>
          <a:prstGeom prst="rect">
            <a:avLst/>
          </a:prstGeom>
        </p:spPr>
      </p:pic>
      <p:pic>
        <p:nvPicPr>
          <p:cNvPr id="9" name="Picture 8" descr="Resultat 2026_08_Saint-gilles croix de vie_Indices de prix de vente.png"/>
          <p:cNvPicPr>
            <a:picLocks noChangeAspect="1"/>
          </p:cNvPicPr>
          <p:nvPr/>
        </p:nvPicPr>
        <p:blipFill>
          <a:blip r:embed="rId6"/>
          <a:srcRect t="12000" r="5000" b="5000"/>
          <a:stretch>
            <a:fillRect/>
          </a:stretch>
        </p:blipFill>
        <p:spPr>
          <a:xfrm>
            <a:off x="2937600" y="5846399"/>
            <a:ext cx="3873600" cy="1980000"/>
          </a:xfrm>
          <a:prstGeom prst="rect">
            <a:avLst/>
          </a:prstGeom>
        </p:spPr>
      </p:pic>
      <p:pic>
        <p:nvPicPr>
          <p:cNvPr id="10" name="Picture 9" descr="Resultat 2026_08_Saint-gilles croix de vie_Indices de ventes en volume.png"/>
          <p:cNvPicPr>
            <a:picLocks noChangeAspect="1"/>
          </p:cNvPicPr>
          <p:nvPr/>
        </p:nvPicPr>
        <p:blipFill>
          <a:blip r:embed="rId7"/>
          <a:srcRect t="12000" r="5000" b="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endParaRPr/>
          </a:p>
          <a:p>
            <a:pPr algn="ctr">
              <a:defRPr sz="2267"/>
            </a:pPr>
            <a:r>
              <a:t>Saint-gilles croix de vie</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 la criée de Saint-gilles croix de vie est inférieur à celui de la période de référence (2021).</a:t>
            </a:r>
          </a:p>
        </p:txBody>
      </p:sp>
      <p:sp>
        <p:nvSpPr>
          <p:cNvPr id="18" name="TextBox 17"/>
          <p:cNvSpPr txBox="1"/>
          <p:nvPr/>
        </p:nvSpPr>
        <p:spPr>
          <a:xfrm>
            <a:off x="194400" y="5619600"/>
            <a:ext cx="2343600" cy="1436400"/>
          </a:xfrm>
          <a:prstGeom prst="rect">
            <a:avLst/>
          </a:prstGeom>
          <a:noFill/>
        </p:spPr>
        <p:txBody>
          <a:bodyPr wrap="square">
            <a:spAutoFit/>
          </a:bodyPr>
          <a:lstStyle/>
          <a:p>
            <a:pPr>
              <a:defRPr sz="1275"/>
            </a:pPr>
            <a:r>
              <a:t>• L'indice de prix de ventes est supérieur à celui de la période de référence mais inférieur à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ceux de la période de référence et de la moyenne nationale.</a:t>
            </a:r>
          </a:p>
        </p:txBody>
      </p:sp>
    </p:spTree>
    <p:extLst>
      <p:ext uri="{BB962C8B-B14F-4D97-AF65-F5344CB8AC3E}">
        <p14:creationId xmlns:p14="http://schemas.microsoft.com/office/powerpoint/2010/main" val="740057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D46610A7-7C41-4C8F-8F7D-12E9ED124551}"/>
              </a:ext>
            </a:extLst>
          </p:cNvPr>
          <p:cNvSpPr txBox="1"/>
          <p:nvPr/>
        </p:nvSpPr>
        <p:spPr>
          <a:xfrm>
            <a:off x="0" y="0"/>
            <a:ext cx="6858000" cy="400110"/>
          </a:xfrm>
          <a:prstGeom prst="rect">
            <a:avLst/>
          </a:prstGeom>
          <a:solidFill>
            <a:schemeClr val="bg2"/>
          </a:solidFill>
        </p:spPr>
        <p:txBody>
          <a:bodyPr wrap="square" rtlCol="0">
            <a:spAutoFit/>
          </a:bodyPr>
          <a:lstStyle/>
          <a:p>
            <a:pPr algn="ctr"/>
            <a:endParaRPr lang="fr-FR" sz="2000" b="1" dirty="0"/>
          </a:p>
        </p:txBody>
      </p:sp>
      <p:sp>
        <p:nvSpPr>
          <p:cNvPr id="3" name="ZoneTexte 2">
            <a:extLst>
              <a:ext uri="{FF2B5EF4-FFF2-40B4-BE49-F238E27FC236}">
                <a16:creationId xmlns:a16="http://schemas.microsoft.com/office/drawing/2014/main" id="{351E8DBA-BEE1-481B-B9A5-79A99D96995A}"/>
              </a:ext>
            </a:extLst>
          </p:cNvPr>
          <p:cNvSpPr txBox="1"/>
          <p:nvPr/>
        </p:nvSpPr>
        <p:spPr>
          <a:xfrm>
            <a:off x="1473200" y="-30778"/>
            <a:ext cx="3911600" cy="461665"/>
          </a:xfrm>
          <a:prstGeom prst="rect">
            <a:avLst/>
          </a:prstGeom>
          <a:noFill/>
        </p:spPr>
        <p:txBody>
          <a:bodyPr wrap="square" rtlCol="0">
            <a:spAutoFit/>
          </a:bodyPr>
          <a:lstStyle/>
          <a:p>
            <a:pPr algn="ctr"/>
            <a:r>
              <a:rPr lang="fr-FR" sz="2400" dirty="0"/>
              <a:t>Synthèse</a:t>
            </a:r>
          </a:p>
        </p:txBody>
      </p:sp>
      <p:pic>
        <p:nvPicPr>
          <p:cNvPr id="5" name="Image 4">
            <a:extLst>
              <a:ext uri="{FF2B5EF4-FFF2-40B4-BE49-F238E27FC236}">
                <a16:creationId xmlns:a16="http://schemas.microsoft.com/office/drawing/2014/main" id="{B70A5268-40B8-43DA-9E9D-3BD77FF1DD30}"/>
              </a:ext>
            </a:extLst>
          </p:cNvPr>
          <p:cNvPicPr>
            <a:picLocks noChangeAspect="1"/>
          </p:cNvPicPr>
          <p:nvPr/>
        </p:nvPicPr>
        <p:blipFill>
          <a:blip r:embed="rId2"/>
          <a:stretch>
            <a:fillRect/>
          </a:stretch>
        </p:blipFill>
        <p:spPr bwMode="auto">
          <a:xfrm>
            <a:off x="4802658" y="8686283"/>
            <a:ext cx="2055342" cy="1102740"/>
          </a:xfrm>
          <a:prstGeom prst="rect">
            <a:avLst/>
          </a:prstGeom>
        </p:spPr>
      </p:pic>
      <p:sp>
        <p:nvSpPr>
          <p:cNvPr id="6" name="Rectangle 5">
            <a:extLst>
              <a:ext uri="{FF2B5EF4-FFF2-40B4-BE49-F238E27FC236}">
                <a16:creationId xmlns:a16="http://schemas.microsoft.com/office/drawing/2014/main" id="{72ACFF33-A1E9-4553-BC78-69FA09B98D46}"/>
              </a:ext>
            </a:extLst>
          </p:cNvPr>
          <p:cNvSpPr/>
          <p:nvPr/>
        </p:nvSpPr>
        <p:spPr>
          <a:xfrm>
            <a:off x="278409" y="469062"/>
            <a:ext cx="6192000" cy="181588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fr-FR"/>
          </a:p>
        </p:txBody>
      </p:sp>
      <p:sp>
        <p:nvSpPr>
          <p:cNvPr id="7" name="ZoneTexte 7">
            <a:extLst>
              <a:ext uri="{FF2B5EF4-FFF2-40B4-BE49-F238E27FC236}">
                <a16:creationId xmlns:a16="http://schemas.microsoft.com/office/drawing/2014/main" id="{D527B190-523F-4C5F-BD9E-E938B55BD2A9}"/>
              </a:ext>
            </a:extLst>
          </p:cNvPr>
          <p:cNvSpPr txBox="1"/>
          <p:nvPr/>
        </p:nvSpPr>
        <p:spPr>
          <a:xfrm>
            <a:off x="333000" y="469062"/>
            <a:ext cx="6192000" cy="2062103"/>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1600" dirty="0"/>
              <a:t>En plus de la moyenne, l’indice tient compte de deux éléments:</a:t>
            </a:r>
          </a:p>
          <a:p>
            <a:endParaRPr lang="fr-FR" sz="1600" dirty="0"/>
          </a:p>
          <a:p>
            <a:pPr marL="285750" indent="-285750">
              <a:buFontTx/>
              <a:buChar char="-"/>
            </a:pPr>
            <a:r>
              <a:rPr lang="fr-FR" sz="1600" dirty="0"/>
              <a:t>Effet de composition : l’indice tient compte des volumes échangés et de la modification de la composition des espèces vendues dans le temps </a:t>
            </a:r>
          </a:p>
          <a:p>
            <a:pPr marL="285750" indent="-285750">
              <a:buFontTx/>
              <a:buChar char="-"/>
            </a:pPr>
            <a:r>
              <a:rPr lang="fr-FR" sz="1600" dirty="0"/>
              <a:t>Saisonnalité : l’indice doit tenir compte de la forte saisonnalité des produits de la mer</a:t>
            </a:r>
          </a:p>
          <a:p>
            <a:r>
              <a:rPr lang="fr-FR" sz="1600" dirty="0"/>
              <a:t> </a:t>
            </a:r>
          </a:p>
        </p:txBody>
      </p:sp>
      <p:pic>
        <p:nvPicPr>
          <p:cNvPr id="8" name="Picture 7" descr="table_stylized.png"/>
          <p:cNvPicPr>
            <a:picLocks noChangeAspect="1"/>
          </p:cNvPicPr>
          <p:nvPr/>
        </p:nvPicPr>
        <p:blipFill>
          <a:blip r:embed="rId3"/>
          <a:srcRect t="25000" b="25000"/>
          <a:stretch>
            <a:fillRect/>
          </a:stretch>
        </p:blipFill>
        <p:spPr>
          <a:xfrm>
            <a:off x="0" y="3103091"/>
            <a:ext cx="4802400" cy="1430242"/>
          </a:xfrm>
          <a:prstGeom prst="rect">
            <a:avLst/>
          </a:prstGeom>
        </p:spPr>
      </p:pic>
      <p:sp>
        <p:nvSpPr>
          <p:cNvPr id="9" name="TextBox 8"/>
          <p:cNvSpPr txBox="1"/>
          <p:nvPr/>
        </p:nvSpPr>
        <p:spPr>
          <a:xfrm>
            <a:off x="334800" y="2335376"/>
            <a:ext cx="6192000" cy="522000"/>
          </a:xfrm>
          <a:prstGeom prst="rect">
            <a:avLst/>
          </a:prstGeom>
          <a:noFill/>
        </p:spPr>
        <p:txBody>
          <a:bodyPr wrap="square">
            <a:spAutoFit/>
          </a:bodyPr>
          <a:lstStyle/>
          <a:p>
            <a:pPr>
              <a:defRPr sz="1700"/>
            </a:pPr>
            <a:r>
              <a:rPr dirty="0" err="1"/>
              <a:t>Comparaison</a:t>
            </a:r>
            <a:r>
              <a:rPr dirty="0"/>
              <a:t> de </a:t>
            </a:r>
            <a:r>
              <a:rPr dirty="0" err="1"/>
              <a:t>l’indice</a:t>
            </a:r>
            <a:r>
              <a:rPr dirty="0"/>
              <a:t> de ventes </a:t>
            </a:r>
            <a:r>
              <a:rPr dirty="0" err="1"/>
              <a:t>en</a:t>
            </a:r>
            <a:r>
              <a:rPr dirty="0"/>
              <a:t> </a:t>
            </a:r>
            <a:r>
              <a:rPr dirty="0" err="1"/>
              <a:t>valeur</a:t>
            </a:r>
            <a:r>
              <a:rPr dirty="0"/>
              <a:t> à la fin du </a:t>
            </a:r>
            <a:r>
              <a:rPr dirty="0" err="1"/>
              <a:t>mois</a:t>
            </a:r>
            <a:r>
              <a:rPr dirty="0"/>
              <a:t> de </a:t>
            </a:r>
            <a:r>
              <a:rPr dirty="0" err="1"/>
              <a:t>Août</a:t>
            </a:r>
            <a:r>
              <a:rPr dirty="0"/>
              <a:t> 2026, par rapport à </a:t>
            </a:r>
            <a:r>
              <a:rPr dirty="0" err="1"/>
              <a:t>celui</a:t>
            </a:r>
            <a:r>
              <a:rPr dirty="0"/>
              <a:t> de la </a:t>
            </a:r>
            <a:r>
              <a:rPr dirty="0" err="1"/>
              <a:t>période</a:t>
            </a:r>
            <a:r>
              <a:rPr dirty="0"/>
              <a:t> de </a:t>
            </a:r>
            <a:r>
              <a:rPr dirty="0" err="1"/>
              <a:t>référence</a:t>
            </a:r>
            <a:r>
              <a:rPr dirty="0"/>
              <a:t> (2021) </a:t>
            </a:r>
            <a:r>
              <a:rPr dirty="0" err="1"/>
              <a:t>selon</a:t>
            </a:r>
            <a:r>
              <a:rPr dirty="0"/>
              <a:t> les </a:t>
            </a:r>
            <a:r>
              <a:rPr dirty="0" err="1"/>
              <a:t>strates</a:t>
            </a:r>
            <a:endParaRPr dirty="0"/>
          </a:p>
        </p:txBody>
      </p:sp>
      <p:pic>
        <p:nvPicPr>
          <p:cNvPr id="10" name="Picture 9" descr="table_stylized.png"/>
          <p:cNvPicPr>
            <a:picLocks noChangeAspect="1"/>
          </p:cNvPicPr>
          <p:nvPr/>
        </p:nvPicPr>
        <p:blipFill>
          <a:blip r:embed="rId4"/>
          <a:stretch>
            <a:fillRect/>
          </a:stretch>
        </p:blipFill>
        <p:spPr>
          <a:xfrm>
            <a:off x="0" y="4397479"/>
            <a:ext cx="4802400" cy="5508521"/>
          </a:xfrm>
          <a:prstGeom prst="rect">
            <a:avLst/>
          </a:prstGeom>
        </p:spPr>
      </p:pic>
    </p:spTree>
    <p:extLst>
      <p:ext uri="{BB962C8B-B14F-4D97-AF65-F5344CB8AC3E}">
        <p14:creationId xmlns:p14="http://schemas.microsoft.com/office/powerpoint/2010/main" val="42007804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04BEB31-20F5-463B-A2D4-62D6A608FD1C}"/>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9B1D2FCF-6CCF-4540-AB28-71FBEF948086}"/>
              </a:ext>
            </a:extLst>
          </p:cNvPr>
          <p:cNvSpPr/>
          <p:nvPr/>
        </p:nvSpPr>
        <p:spPr>
          <a:xfrm>
            <a:off x="201304" y="5944548"/>
            <a:ext cx="6455391" cy="2450152"/>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a:extLst>
              <a:ext uri="{FF2B5EF4-FFF2-40B4-BE49-F238E27FC236}">
                <a16:creationId xmlns:a16="http://schemas.microsoft.com/office/drawing/2014/main" id="{9910C5E8-5936-4F2B-8797-2F8545D0CA49}"/>
              </a:ext>
            </a:extLst>
          </p:cNvPr>
          <p:cNvSpPr/>
          <p:nvPr/>
        </p:nvSpPr>
        <p:spPr>
          <a:xfrm>
            <a:off x="201304" y="2414014"/>
            <a:ext cx="6455391" cy="144569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GL.png"/>
          <p:cNvPicPr>
            <a:picLocks noChangeAspect="1"/>
          </p:cNvPicPr>
          <p:nvPr/>
        </p:nvPicPr>
        <p:blipFill>
          <a:blip r:embed="rId2"/>
          <a:srcRect l="1000" t="20000" r="1000" b="25000"/>
          <a:stretch>
            <a:fillRect/>
          </a:stretch>
        </p:blipFill>
        <p:spPr>
          <a:xfrm>
            <a:off x="1058400" y="698400"/>
            <a:ext cx="4572000" cy="1620000"/>
          </a:xfrm>
          <a:prstGeom prst="rect">
            <a:avLst/>
          </a:prstGeom>
        </p:spPr>
      </p:pic>
      <p:pic>
        <p:nvPicPr>
          <p:cNvPr id="7" name="Picture 6" descr="Caractéristiques_intensité_GL.png"/>
          <p:cNvPicPr>
            <a:picLocks noChangeAspect="1"/>
          </p:cNvPicPr>
          <p:nvPr/>
        </p:nvPicPr>
        <p:blipFill>
          <a:blip r:embed="rId3"/>
          <a:srcRect l="1000" t="20000" r="1000" b="20000"/>
          <a:stretch>
            <a:fillRect/>
          </a:stretch>
        </p:blipFill>
        <p:spPr>
          <a:xfrm>
            <a:off x="86400" y="43236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Saint-gilles croix de vie</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476800"/>
            <a:ext cx="6397200" cy="756000"/>
          </a:xfrm>
          <a:prstGeom prst="rect">
            <a:avLst/>
          </a:prstGeom>
          <a:noFill/>
        </p:spPr>
        <p:txBody>
          <a:bodyPr wrap="square">
            <a:spAutoFit/>
          </a:bodyPr>
          <a:lstStyle/>
          <a:p>
            <a:pPr>
              <a:defRPr sz="1275"/>
            </a:pPr>
            <a:r>
              <a:t>• Pour la criée de Saint-gilles croix de vie, l’instabilité des prix pour le mois de août 2026 est un peu plus importante que celle observée en août de 2021 à 2025, ce qui signifie que le risque prix des producteurs a légèrement augmenté. Parallèlement, l’instabilité des volumes est beaucoup plus important, ce qui signifie que le risque d’approvisionnement des acheteurs a fortement augmenté.</a:t>
            </a:r>
          </a:p>
        </p:txBody>
      </p:sp>
      <p:sp>
        <p:nvSpPr>
          <p:cNvPr id="11" name="TextBox 10"/>
          <p:cNvSpPr txBox="1"/>
          <p:nvPr/>
        </p:nvSpPr>
        <p:spPr>
          <a:xfrm>
            <a:off x="259200" y="6840000"/>
            <a:ext cx="6397200" cy="756000"/>
          </a:xfrm>
          <a:prstGeom prst="rect">
            <a:avLst/>
          </a:prstGeom>
          <a:noFill/>
        </p:spPr>
        <p:txBody>
          <a:bodyPr wrap="square">
            <a:spAutoFit/>
          </a:bodyPr>
          <a:lstStyle/>
          <a:p>
            <a:pPr>
              <a:defRPr sz="1275"/>
            </a:pPr>
            <a:r>
              <a:t>• Pour la criée de Saint-gilles croix de vie, en août 2026 comparé aux mois de août de 2021 à 2025, le nombre d’acheteurs est un peu plus important, le nombre de transactions est un peu moins important. De plus, la concurrence a légèrement diminué, ce qui signifie que le pouvoir de marché des gros acheteurs a légèrement augmenté.</a:t>
            </a:r>
          </a:p>
        </p:txBody>
      </p:sp>
    </p:spTree>
    <p:extLst>
      <p:ext uri="{BB962C8B-B14F-4D97-AF65-F5344CB8AC3E}">
        <p14:creationId xmlns:p14="http://schemas.microsoft.com/office/powerpoint/2010/main" val="28110424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04BEB31-20F5-463B-A2D4-62D6A608FD1C}"/>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56814005-C483-41B3-94FB-06FD9B1716B3}"/>
              </a:ext>
            </a:extLst>
          </p:cNvPr>
          <p:cNvSpPr/>
          <p:nvPr/>
        </p:nvSpPr>
        <p:spPr>
          <a:xfrm>
            <a:off x="201302" y="2138600"/>
            <a:ext cx="6455391" cy="295975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E7229722-E072-455D-95DE-FFE361A4461F}"/>
              </a:ext>
            </a:extLst>
          </p:cNvPr>
          <p:cNvSpPr/>
          <p:nvPr/>
        </p:nvSpPr>
        <p:spPr>
          <a:xfrm>
            <a:off x="180000" y="6816932"/>
            <a:ext cx="6455391" cy="2514067"/>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GL_Espèce.png"/>
          <p:cNvPicPr>
            <a:picLocks noChangeAspect="1"/>
          </p:cNvPicPr>
          <p:nvPr/>
        </p:nvPicPr>
        <p:blipFill>
          <a:blip r:embed="rId2"/>
          <a:stretch>
            <a:fillRect/>
          </a:stretch>
        </p:blipFill>
        <p:spPr>
          <a:xfrm>
            <a:off x="1144800" y="475200"/>
            <a:ext cx="4572000" cy="1620000"/>
          </a:xfrm>
          <a:prstGeom prst="rect">
            <a:avLst/>
          </a:prstGeom>
        </p:spPr>
      </p:pic>
      <p:pic>
        <p:nvPicPr>
          <p:cNvPr id="7" name="Picture 6" descr="Caractéristiques_intensité_GL_Espèce.png"/>
          <p:cNvPicPr>
            <a:picLocks noChangeAspect="1"/>
          </p:cNvPicPr>
          <p:nvPr/>
        </p:nvPicPr>
        <p:blipFill>
          <a:blip r:embed="rId3"/>
          <a:stretch>
            <a:fillRect/>
          </a:stretch>
        </p:blipFill>
        <p:spPr>
          <a:xfrm>
            <a:off x="86400" y="51624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Saint-gilles croix de vie</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214000"/>
            <a:ext cx="6397200" cy="756000"/>
          </a:xfrm>
          <a:prstGeom prst="rect">
            <a:avLst/>
          </a:prstGeom>
          <a:noFill/>
        </p:spPr>
        <p:txBody>
          <a:bodyPr wrap="square">
            <a:spAutoFit/>
          </a:bodyPr>
          <a:lstStyle/>
          <a:p>
            <a:pPr>
              <a:defRPr sz="1275"/>
            </a:pPr>
            <a:r>
              <a:t>• Pour la sardine de la criée de Saint-gilles croix de vie, l’instabilité des prix pour le mois de août 2026 est similaire que celle observée en août de 2021 à 2025, ce qui signifie que le risque prix des producteurs est inchangé. Parallèlement, l’instabilité des volumes est beaucoup plus important, ce qui signifie que le risque d’approvisionnement des acheteurs a fortement augmenté.</a:t>
            </a:r>
          </a:p>
        </p:txBody>
      </p:sp>
      <p:sp>
        <p:nvSpPr>
          <p:cNvPr id="11" name="TextBox 10"/>
          <p:cNvSpPr txBox="1"/>
          <p:nvPr/>
        </p:nvSpPr>
        <p:spPr>
          <a:xfrm>
            <a:off x="259200" y="6775200"/>
            <a:ext cx="6397200" cy="756000"/>
          </a:xfrm>
          <a:prstGeom prst="rect">
            <a:avLst/>
          </a:prstGeom>
          <a:noFill/>
        </p:spPr>
        <p:txBody>
          <a:bodyPr wrap="square">
            <a:spAutoFit/>
          </a:bodyPr>
          <a:lstStyle/>
          <a:p>
            <a:pPr>
              <a:defRPr sz="1275"/>
            </a:pPr>
            <a:r>
              <a:t>• Pour la sardine de la criée de Saint-gilles croix de vie, en août 2026 comparé aux mois de août de 2021 à 2025, le nombre d’acheteurs est un peu plus important, le nombre de transactions est beaucoup moins important. De plus, la concurrence est inchangé, ce qui signifie que le pouvoir de marché des gros acheteurs est inchangée.</a:t>
            </a:r>
          </a:p>
        </p:txBody>
      </p:sp>
      <p:sp>
        <p:nvSpPr>
          <p:cNvPr id="12" name="TextBox 11"/>
          <p:cNvSpPr txBox="1"/>
          <p:nvPr/>
        </p:nvSpPr>
        <p:spPr>
          <a:xfrm>
            <a:off x="259200" y="3171600"/>
            <a:ext cx="6397200" cy="756000"/>
          </a:xfrm>
          <a:prstGeom prst="rect">
            <a:avLst/>
          </a:prstGeom>
          <a:noFill/>
        </p:spPr>
        <p:txBody>
          <a:bodyPr wrap="square">
            <a:spAutoFit/>
          </a:bodyPr>
          <a:lstStyle/>
          <a:p>
            <a:pPr>
              <a:defRPr sz="1275"/>
            </a:pPr>
            <a:r>
              <a:t>• Pour le maigre commun de la criée de Saint-gilles croix de vie, l’instabilité des prix pour le mois de août 2026 est beaucoup moins importante que celle observée en août de 2021 à 2025, ce qui signifie que le risque prix des producteurs a fortement diminué. Parallèlement, l’instabilité des volumes est moins important, ce qui signifie que le risque d’approvisionnement des acheteurs a diminué.</a:t>
            </a:r>
          </a:p>
        </p:txBody>
      </p:sp>
      <p:sp>
        <p:nvSpPr>
          <p:cNvPr id="13" name="TextBox 12"/>
          <p:cNvSpPr txBox="1"/>
          <p:nvPr/>
        </p:nvSpPr>
        <p:spPr>
          <a:xfrm>
            <a:off x="259200" y="7628400"/>
            <a:ext cx="6397200" cy="756000"/>
          </a:xfrm>
          <a:prstGeom prst="rect">
            <a:avLst/>
          </a:prstGeom>
          <a:noFill/>
        </p:spPr>
        <p:txBody>
          <a:bodyPr wrap="square">
            <a:spAutoFit/>
          </a:bodyPr>
          <a:lstStyle/>
          <a:p>
            <a:pPr>
              <a:defRPr sz="1275"/>
            </a:pPr>
            <a:r>
              <a:t>• Pour le maigre commun de la criée de Saint-gilles croix de vie, en août 2026 comparé aux mois de août de 2021 à 2025, le nombre d’acheteurs est beaucoup plus important, le nombre de transactions est beaucoup plus important. De plus, la concurrence a fortement augmenté, ce qui signifie que le pouvoir de marché des gros acheteurs a fortement diminué.</a:t>
            </a:r>
          </a:p>
        </p:txBody>
      </p:sp>
      <p:sp>
        <p:nvSpPr>
          <p:cNvPr id="14" name="TextBox 13"/>
          <p:cNvSpPr txBox="1"/>
          <p:nvPr/>
        </p:nvSpPr>
        <p:spPr>
          <a:xfrm>
            <a:off x="259200" y="4129200"/>
            <a:ext cx="6397200" cy="756000"/>
          </a:xfrm>
          <a:prstGeom prst="rect">
            <a:avLst/>
          </a:prstGeom>
          <a:noFill/>
        </p:spPr>
        <p:txBody>
          <a:bodyPr wrap="square">
            <a:spAutoFit/>
          </a:bodyPr>
          <a:lstStyle/>
          <a:p>
            <a:pPr>
              <a:defRPr sz="1275"/>
            </a:pPr>
            <a:r>
              <a:t>• Pour le merlu de la criée de Saint-gilles croix de vie, l’instabilité des prix pour le mois de août 2026 est plus importante que celle observée en août de 2021 à 2025, ce qui signifie que le risque prix des producteurs a augmenté. Parallèlement, l’instabilité des volumes est beaucoup moins important, ce qui signifie que le risque d’approvisionnement des acheteurs a fortement diminué.</a:t>
            </a:r>
          </a:p>
        </p:txBody>
      </p:sp>
      <p:sp>
        <p:nvSpPr>
          <p:cNvPr id="15" name="TextBox 14"/>
          <p:cNvSpPr txBox="1"/>
          <p:nvPr/>
        </p:nvSpPr>
        <p:spPr>
          <a:xfrm>
            <a:off x="259200" y="8456400"/>
            <a:ext cx="6397200" cy="756000"/>
          </a:xfrm>
          <a:prstGeom prst="rect">
            <a:avLst/>
          </a:prstGeom>
          <a:noFill/>
        </p:spPr>
        <p:txBody>
          <a:bodyPr wrap="square">
            <a:spAutoFit/>
          </a:bodyPr>
          <a:lstStyle/>
          <a:p>
            <a:pPr>
              <a:defRPr sz="1275"/>
            </a:pPr>
            <a:r>
              <a:t>• Pour le merlu de la criée de Saint-gilles croix de vie, en août 2026 comparé aux mois de août de 2021 à 2025, le nombre d’acheteurs est un peu plus important, le nombre de transactions est beaucoup moins important. De plus, la concurrence a fortement diminué, ce qui signifie que le pouvoir de marché des gros acheteurs a fortement augmenté.</a:t>
            </a:r>
          </a:p>
        </p:txBody>
      </p:sp>
    </p:spTree>
    <p:extLst>
      <p:ext uri="{BB962C8B-B14F-4D97-AF65-F5344CB8AC3E}">
        <p14:creationId xmlns:p14="http://schemas.microsoft.com/office/powerpoint/2010/main" val="39269220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4" name="Image 3">
            <a:extLst>
              <a:ext uri="{FF2B5EF4-FFF2-40B4-BE49-F238E27FC236}">
                <a16:creationId xmlns:a16="http://schemas.microsoft.com/office/drawing/2014/main" id="{37A59D5A-1D62-41C7-B3CD-68F39FBC0D43}"/>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0E6F1EE9-3921-49B2-BCC9-C859EB64BD96}"/>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Guilvinec.png"/>
          <p:cNvPicPr>
            <a:picLocks noChangeAspect="1"/>
          </p:cNvPicPr>
          <p:nvPr/>
        </p:nvPicPr>
        <p:blipFill>
          <a:blip r:embed="rId4"/>
          <a:srcRect t="12000" r="5000" b="5000"/>
          <a:stretch>
            <a:fillRect/>
          </a:stretch>
        </p:blipFill>
        <p:spPr>
          <a:xfrm>
            <a:off x="295200" y="410399"/>
            <a:ext cx="6271200" cy="3420000"/>
          </a:xfrm>
          <a:prstGeom prst="rect">
            <a:avLst/>
          </a:prstGeom>
        </p:spPr>
      </p:pic>
      <p:pic>
        <p:nvPicPr>
          <p:cNvPr id="8" name="Picture 7" descr="Resultat 2026_08_Guilvinec_Indices de ventes en valeur.png"/>
          <p:cNvPicPr>
            <a:picLocks noChangeAspect="1"/>
          </p:cNvPicPr>
          <p:nvPr/>
        </p:nvPicPr>
        <p:blipFill>
          <a:blip r:embed="rId5"/>
          <a:srcRect t="12000" r="5000" b="5000"/>
          <a:stretch>
            <a:fillRect/>
          </a:stretch>
        </p:blipFill>
        <p:spPr>
          <a:xfrm>
            <a:off x="2937600" y="3848400"/>
            <a:ext cx="3873600" cy="1980000"/>
          </a:xfrm>
          <a:prstGeom prst="rect">
            <a:avLst/>
          </a:prstGeom>
        </p:spPr>
      </p:pic>
      <p:pic>
        <p:nvPicPr>
          <p:cNvPr id="9" name="Picture 8" descr="Resultat 2026_08_Guilvinec_Indices de prix de vente.png"/>
          <p:cNvPicPr>
            <a:picLocks noChangeAspect="1"/>
          </p:cNvPicPr>
          <p:nvPr/>
        </p:nvPicPr>
        <p:blipFill>
          <a:blip r:embed="rId6"/>
          <a:srcRect t="12000" r="5000" b="5000"/>
          <a:stretch>
            <a:fillRect/>
          </a:stretch>
        </p:blipFill>
        <p:spPr>
          <a:xfrm>
            <a:off x="2937600" y="5846399"/>
            <a:ext cx="3873600" cy="1980000"/>
          </a:xfrm>
          <a:prstGeom prst="rect">
            <a:avLst/>
          </a:prstGeom>
        </p:spPr>
      </p:pic>
      <p:pic>
        <p:nvPicPr>
          <p:cNvPr id="10" name="Picture 9" descr="Resultat 2026_08_Guilvinec_Indices de ventes en volume.png"/>
          <p:cNvPicPr>
            <a:picLocks noChangeAspect="1"/>
          </p:cNvPicPr>
          <p:nvPr/>
        </p:nvPicPr>
        <p:blipFill>
          <a:blip r:embed="rId7"/>
          <a:srcRect t="12000" r="5000" b="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endParaRPr/>
          </a:p>
          <a:p>
            <a:pPr algn="ctr">
              <a:defRPr sz="2267"/>
            </a:pPr>
            <a:r>
              <a:t>Guilvinec</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 la criée du Guilvinec est inférieur à celui de la période de référence (2021).</a:t>
            </a:r>
          </a:p>
        </p:txBody>
      </p:sp>
      <p:sp>
        <p:nvSpPr>
          <p:cNvPr id="18" name="TextBox 17"/>
          <p:cNvSpPr txBox="1"/>
          <p:nvPr/>
        </p:nvSpPr>
        <p:spPr>
          <a:xfrm>
            <a:off x="194400" y="5619600"/>
            <a:ext cx="2343600" cy="1436400"/>
          </a:xfrm>
          <a:prstGeom prst="rect">
            <a:avLst/>
          </a:prstGeom>
          <a:noFill/>
        </p:spPr>
        <p:txBody>
          <a:bodyPr wrap="square">
            <a:spAutoFit/>
          </a:bodyPr>
          <a:lstStyle/>
          <a:p>
            <a:pPr>
              <a:defRPr sz="1275"/>
            </a:pPr>
            <a:r>
              <a:t>• L'indice de prix de ventes est supérieur à ceux de la période de référence et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ceux de la période de référence et de la moyenne nationale.</a:t>
            </a:r>
          </a:p>
        </p:txBody>
      </p:sp>
    </p:spTree>
    <p:extLst>
      <p:ext uri="{BB962C8B-B14F-4D97-AF65-F5344CB8AC3E}">
        <p14:creationId xmlns:p14="http://schemas.microsoft.com/office/powerpoint/2010/main" val="35641881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04BEB31-20F5-463B-A2D4-62D6A608FD1C}"/>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9B1D2FCF-6CCF-4540-AB28-71FBEF948086}"/>
              </a:ext>
            </a:extLst>
          </p:cNvPr>
          <p:cNvSpPr/>
          <p:nvPr/>
        </p:nvSpPr>
        <p:spPr>
          <a:xfrm>
            <a:off x="201304" y="5944548"/>
            <a:ext cx="6455391" cy="2450152"/>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a:extLst>
              <a:ext uri="{FF2B5EF4-FFF2-40B4-BE49-F238E27FC236}">
                <a16:creationId xmlns:a16="http://schemas.microsoft.com/office/drawing/2014/main" id="{9910C5E8-5936-4F2B-8797-2F8545D0CA49}"/>
              </a:ext>
            </a:extLst>
          </p:cNvPr>
          <p:cNvSpPr/>
          <p:nvPr/>
        </p:nvSpPr>
        <p:spPr>
          <a:xfrm>
            <a:off x="201304" y="2414014"/>
            <a:ext cx="6455391" cy="144569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GV.png"/>
          <p:cNvPicPr>
            <a:picLocks noChangeAspect="1"/>
          </p:cNvPicPr>
          <p:nvPr/>
        </p:nvPicPr>
        <p:blipFill>
          <a:blip r:embed="rId2"/>
          <a:srcRect l="1000" t="20000" r="1000" b="25000"/>
          <a:stretch>
            <a:fillRect/>
          </a:stretch>
        </p:blipFill>
        <p:spPr>
          <a:xfrm>
            <a:off x="1058400" y="698400"/>
            <a:ext cx="4572000" cy="1620000"/>
          </a:xfrm>
          <a:prstGeom prst="rect">
            <a:avLst/>
          </a:prstGeom>
        </p:spPr>
      </p:pic>
      <p:pic>
        <p:nvPicPr>
          <p:cNvPr id="7" name="Picture 6" descr="Caractéristiques_intensité_GV.png"/>
          <p:cNvPicPr>
            <a:picLocks noChangeAspect="1"/>
          </p:cNvPicPr>
          <p:nvPr/>
        </p:nvPicPr>
        <p:blipFill>
          <a:blip r:embed="rId3"/>
          <a:srcRect l="1000" t="20000" r="1000" b="20000"/>
          <a:stretch>
            <a:fillRect/>
          </a:stretch>
        </p:blipFill>
        <p:spPr>
          <a:xfrm>
            <a:off x="86400" y="43236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Guilvinec</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476800"/>
            <a:ext cx="6397200" cy="756000"/>
          </a:xfrm>
          <a:prstGeom prst="rect">
            <a:avLst/>
          </a:prstGeom>
          <a:noFill/>
        </p:spPr>
        <p:txBody>
          <a:bodyPr wrap="square">
            <a:spAutoFit/>
          </a:bodyPr>
          <a:lstStyle/>
          <a:p>
            <a:pPr>
              <a:defRPr sz="1275"/>
            </a:pPr>
            <a:r>
              <a:t>• Pour la criée du Guilvinec, l’instabilité des prix pour le mois de août 2026 est similaire que celle observée en août de 2021 à 2025, ce qui signifie que le risque prix des producteurs est inchangé. Parallèlement, l’instabilité des volumes est un peu plus important, ce qui signifie que le risque d’approvisionnement des acheteurs a légèrement augmenté.</a:t>
            </a:r>
          </a:p>
        </p:txBody>
      </p:sp>
      <p:sp>
        <p:nvSpPr>
          <p:cNvPr id="11" name="TextBox 10"/>
          <p:cNvSpPr txBox="1"/>
          <p:nvPr/>
        </p:nvSpPr>
        <p:spPr>
          <a:xfrm>
            <a:off x="259200" y="6840000"/>
            <a:ext cx="6397200" cy="756000"/>
          </a:xfrm>
          <a:prstGeom prst="rect">
            <a:avLst/>
          </a:prstGeom>
          <a:noFill/>
        </p:spPr>
        <p:txBody>
          <a:bodyPr wrap="square">
            <a:spAutoFit/>
          </a:bodyPr>
          <a:lstStyle/>
          <a:p>
            <a:pPr>
              <a:defRPr sz="1275"/>
            </a:pPr>
            <a:r>
              <a:t>• Pour la criée du Guilvinec, en août 2026 comparé aux mois de août de 2021 à 2025, le nombre d’acheteurs est plus important, le nombre de transactions est moins important. De plus, la concurrence a fortement diminué, ce qui signifie que le pouvoir de marché des gros acheteurs a fortement augmenté.</a:t>
            </a:r>
          </a:p>
        </p:txBody>
      </p:sp>
    </p:spTree>
    <p:extLst>
      <p:ext uri="{BB962C8B-B14F-4D97-AF65-F5344CB8AC3E}">
        <p14:creationId xmlns:p14="http://schemas.microsoft.com/office/powerpoint/2010/main" val="15975680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04BEB31-20F5-463B-A2D4-62D6A608FD1C}"/>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56814005-C483-41B3-94FB-06FD9B1716B3}"/>
              </a:ext>
            </a:extLst>
          </p:cNvPr>
          <p:cNvSpPr/>
          <p:nvPr/>
        </p:nvSpPr>
        <p:spPr>
          <a:xfrm>
            <a:off x="201302" y="2138600"/>
            <a:ext cx="6455391" cy="295975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E7229722-E072-455D-95DE-FFE361A4461F}"/>
              </a:ext>
            </a:extLst>
          </p:cNvPr>
          <p:cNvSpPr/>
          <p:nvPr/>
        </p:nvSpPr>
        <p:spPr>
          <a:xfrm>
            <a:off x="180000" y="6816932"/>
            <a:ext cx="6455391" cy="2514067"/>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GV_Espèce.png"/>
          <p:cNvPicPr>
            <a:picLocks noChangeAspect="1"/>
          </p:cNvPicPr>
          <p:nvPr/>
        </p:nvPicPr>
        <p:blipFill>
          <a:blip r:embed="rId2"/>
          <a:stretch>
            <a:fillRect/>
          </a:stretch>
        </p:blipFill>
        <p:spPr>
          <a:xfrm>
            <a:off x="1144800" y="475200"/>
            <a:ext cx="4572000" cy="1620000"/>
          </a:xfrm>
          <a:prstGeom prst="rect">
            <a:avLst/>
          </a:prstGeom>
        </p:spPr>
      </p:pic>
      <p:pic>
        <p:nvPicPr>
          <p:cNvPr id="7" name="Picture 6" descr="Caractéristiques_intensité_GV_Espèce.png"/>
          <p:cNvPicPr>
            <a:picLocks noChangeAspect="1"/>
          </p:cNvPicPr>
          <p:nvPr/>
        </p:nvPicPr>
        <p:blipFill>
          <a:blip r:embed="rId3"/>
          <a:stretch>
            <a:fillRect/>
          </a:stretch>
        </p:blipFill>
        <p:spPr>
          <a:xfrm>
            <a:off x="86400" y="51624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Guilvinec</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214000"/>
            <a:ext cx="6397200" cy="756000"/>
          </a:xfrm>
          <a:prstGeom prst="rect">
            <a:avLst/>
          </a:prstGeom>
          <a:noFill/>
        </p:spPr>
        <p:txBody>
          <a:bodyPr wrap="square">
            <a:spAutoFit/>
          </a:bodyPr>
          <a:lstStyle/>
          <a:p>
            <a:pPr>
              <a:defRPr sz="1275"/>
            </a:pPr>
            <a:r>
              <a:t>• Pour la baudroie de la criée du Guilvinec, l’instabilité des prix pour le mois de août 2026 est beaucoup moins importante que celle observée en août de 2021 à 2025, ce qui signifie que le risque prix des producteurs a fortement diminué. Parallèlement, l’instabilité des volumes est similaire, ce qui signifie que le risque d’approvisionnement des acheteurs est inchangé.</a:t>
            </a:r>
          </a:p>
        </p:txBody>
      </p:sp>
      <p:sp>
        <p:nvSpPr>
          <p:cNvPr id="11" name="TextBox 10"/>
          <p:cNvSpPr txBox="1"/>
          <p:nvPr/>
        </p:nvSpPr>
        <p:spPr>
          <a:xfrm>
            <a:off x="259200" y="6775200"/>
            <a:ext cx="6397200" cy="756000"/>
          </a:xfrm>
          <a:prstGeom prst="rect">
            <a:avLst/>
          </a:prstGeom>
          <a:noFill/>
        </p:spPr>
        <p:txBody>
          <a:bodyPr wrap="square">
            <a:spAutoFit/>
          </a:bodyPr>
          <a:lstStyle/>
          <a:p>
            <a:pPr>
              <a:defRPr sz="1275"/>
            </a:pPr>
            <a:r>
              <a:t>• Pour la baudroie de la criée du Guilvinec, en août 2026 comparé aux mois de août de 2021 à 2025, le nombre d’acheteurs est un peu plus important, le nombre de transactions est beaucoup moins important. De plus, la concurrence est inchangé, ce qui signifie que le pouvoir de marché des gros acheteurs est inchangée.</a:t>
            </a:r>
          </a:p>
        </p:txBody>
      </p:sp>
      <p:sp>
        <p:nvSpPr>
          <p:cNvPr id="12" name="TextBox 11"/>
          <p:cNvSpPr txBox="1"/>
          <p:nvPr/>
        </p:nvSpPr>
        <p:spPr>
          <a:xfrm>
            <a:off x="259200" y="3171600"/>
            <a:ext cx="6397200" cy="756000"/>
          </a:xfrm>
          <a:prstGeom prst="rect">
            <a:avLst/>
          </a:prstGeom>
          <a:noFill/>
        </p:spPr>
        <p:txBody>
          <a:bodyPr wrap="square">
            <a:spAutoFit/>
          </a:bodyPr>
          <a:lstStyle/>
          <a:p>
            <a:pPr>
              <a:defRPr sz="1275"/>
            </a:pPr>
            <a:r>
              <a:t>• Pour le germon de la criée du Guilvinec, l’instabilité des prix pour le mois de août 2026 est beaucoup plus importante que celle observée en août de 2021 à 2025, ce qui signifie que le risque prix des producteurs a fortement augmenté. Parallèlement, l’instabilité des volumes est beaucoup plus important, ce qui signifie que le risque d’approvisionnement des acheteurs a fortement augmenté.</a:t>
            </a:r>
          </a:p>
        </p:txBody>
      </p:sp>
      <p:sp>
        <p:nvSpPr>
          <p:cNvPr id="13" name="TextBox 12"/>
          <p:cNvSpPr txBox="1"/>
          <p:nvPr/>
        </p:nvSpPr>
        <p:spPr>
          <a:xfrm>
            <a:off x="259200" y="7628400"/>
            <a:ext cx="6397200" cy="756000"/>
          </a:xfrm>
          <a:prstGeom prst="rect">
            <a:avLst/>
          </a:prstGeom>
          <a:noFill/>
        </p:spPr>
        <p:txBody>
          <a:bodyPr wrap="square">
            <a:spAutoFit/>
          </a:bodyPr>
          <a:lstStyle/>
          <a:p>
            <a:pPr>
              <a:defRPr sz="1275"/>
            </a:pPr>
            <a:r>
              <a:t>• Pour le germon de la criée du Guilvinec, en août 2026 comparé aux mois de août de 2021 à 2025, le nombre d’acheteurs est beaucoup plus important, le nombre de transactions est beaucoup plus important. De plus, la concurrence a fortement diminué, ce qui signifie que le pouvoir de marché des gros acheteurs a fortement augmenté.</a:t>
            </a:r>
          </a:p>
        </p:txBody>
      </p:sp>
      <p:sp>
        <p:nvSpPr>
          <p:cNvPr id="14" name="TextBox 13"/>
          <p:cNvSpPr txBox="1"/>
          <p:nvPr/>
        </p:nvSpPr>
        <p:spPr>
          <a:xfrm>
            <a:off x="259200" y="4129200"/>
            <a:ext cx="6397200" cy="756000"/>
          </a:xfrm>
          <a:prstGeom prst="rect">
            <a:avLst/>
          </a:prstGeom>
          <a:noFill/>
        </p:spPr>
        <p:txBody>
          <a:bodyPr wrap="square">
            <a:spAutoFit/>
          </a:bodyPr>
          <a:lstStyle/>
          <a:p>
            <a:pPr>
              <a:defRPr sz="1275"/>
            </a:pPr>
            <a:r>
              <a:t>• Pour la langoustine de la criée du Guilvinec, l’instabilité des prix pour le mois de août 2026 est moins importante que celle observée en août de 2021 à 2025, ce qui signifie que le risque prix des producteurs a diminué. Parallèlement, l’instabilité des volumes est beaucoup moins important, ce qui signifie que le risque d’approvisionnement des acheteurs a fortement diminué.</a:t>
            </a:r>
          </a:p>
        </p:txBody>
      </p:sp>
      <p:sp>
        <p:nvSpPr>
          <p:cNvPr id="15" name="TextBox 14"/>
          <p:cNvSpPr txBox="1"/>
          <p:nvPr/>
        </p:nvSpPr>
        <p:spPr>
          <a:xfrm>
            <a:off x="259200" y="8456400"/>
            <a:ext cx="6397200" cy="756000"/>
          </a:xfrm>
          <a:prstGeom prst="rect">
            <a:avLst/>
          </a:prstGeom>
          <a:noFill/>
        </p:spPr>
        <p:txBody>
          <a:bodyPr wrap="square">
            <a:spAutoFit/>
          </a:bodyPr>
          <a:lstStyle/>
          <a:p>
            <a:pPr>
              <a:defRPr sz="1275"/>
            </a:pPr>
            <a:r>
              <a:t>• Pour la langoustine de la criée du Guilvinec, en août 2026 comparé aux mois de août de 2021 à 2025, le nombre d’acheteurs est similaire, le nombre de transactions est similaire. De plus, la concurrence a fortement augmenté, ce qui signifie que le pouvoir de marché des gros acheteurs a fortement diminué.</a:t>
            </a:r>
          </a:p>
        </p:txBody>
      </p:sp>
    </p:spTree>
    <p:extLst>
      <p:ext uri="{BB962C8B-B14F-4D97-AF65-F5344CB8AC3E}">
        <p14:creationId xmlns:p14="http://schemas.microsoft.com/office/powerpoint/2010/main" val="27762177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4" name="Image 3">
            <a:extLst>
              <a:ext uri="{FF2B5EF4-FFF2-40B4-BE49-F238E27FC236}">
                <a16:creationId xmlns:a16="http://schemas.microsoft.com/office/drawing/2014/main" id="{37A59D5A-1D62-41C7-B3CD-68F39FBC0D43}"/>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0E6F1EE9-3921-49B2-BCC9-C859EB64BD96}"/>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Oléron.png"/>
          <p:cNvPicPr>
            <a:picLocks noChangeAspect="1"/>
          </p:cNvPicPr>
          <p:nvPr/>
        </p:nvPicPr>
        <p:blipFill>
          <a:blip r:embed="rId4"/>
          <a:srcRect t="12000" r="5000" b="5000"/>
          <a:stretch>
            <a:fillRect/>
          </a:stretch>
        </p:blipFill>
        <p:spPr>
          <a:xfrm>
            <a:off x="295200" y="410399"/>
            <a:ext cx="6271200" cy="3420000"/>
          </a:xfrm>
          <a:prstGeom prst="rect">
            <a:avLst/>
          </a:prstGeom>
        </p:spPr>
      </p:pic>
      <p:pic>
        <p:nvPicPr>
          <p:cNvPr id="8" name="Picture 7" descr="Resultat 2026_08_Oléron_Indices de ventes en valeur.png"/>
          <p:cNvPicPr>
            <a:picLocks noChangeAspect="1"/>
          </p:cNvPicPr>
          <p:nvPr/>
        </p:nvPicPr>
        <p:blipFill>
          <a:blip r:embed="rId5"/>
          <a:srcRect t="12000" r="5000" b="5000"/>
          <a:stretch>
            <a:fillRect/>
          </a:stretch>
        </p:blipFill>
        <p:spPr>
          <a:xfrm>
            <a:off x="2937600" y="3848400"/>
            <a:ext cx="3873600" cy="1980000"/>
          </a:xfrm>
          <a:prstGeom prst="rect">
            <a:avLst/>
          </a:prstGeom>
        </p:spPr>
      </p:pic>
      <p:pic>
        <p:nvPicPr>
          <p:cNvPr id="9" name="Picture 8" descr="Resultat 2026_08_Oléron_Indices de prix de vente.png"/>
          <p:cNvPicPr>
            <a:picLocks noChangeAspect="1"/>
          </p:cNvPicPr>
          <p:nvPr/>
        </p:nvPicPr>
        <p:blipFill>
          <a:blip r:embed="rId6"/>
          <a:srcRect t="12000" r="5000" b="5000"/>
          <a:stretch>
            <a:fillRect/>
          </a:stretch>
        </p:blipFill>
        <p:spPr>
          <a:xfrm>
            <a:off x="2937600" y="5846399"/>
            <a:ext cx="3873600" cy="1980000"/>
          </a:xfrm>
          <a:prstGeom prst="rect">
            <a:avLst/>
          </a:prstGeom>
        </p:spPr>
      </p:pic>
      <p:pic>
        <p:nvPicPr>
          <p:cNvPr id="10" name="Picture 9" descr="Resultat 2026_08_Oléron_Indices de ventes en volume.png"/>
          <p:cNvPicPr>
            <a:picLocks noChangeAspect="1"/>
          </p:cNvPicPr>
          <p:nvPr/>
        </p:nvPicPr>
        <p:blipFill>
          <a:blip r:embed="rId7"/>
          <a:srcRect t="12000" r="5000" b="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endParaRPr/>
          </a:p>
          <a:p>
            <a:pPr algn="ctr">
              <a:defRPr sz="2267"/>
            </a:pPr>
            <a:r>
              <a:t>Oléron</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 la criée d'Oleron est supérieur à celui de la période de référence (2021).</a:t>
            </a:r>
          </a:p>
        </p:txBody>
      </p:sp>
      <p:sp>
        <p:nvSpPr>
          <p:cNvPr id="18" name="TextBox 17"/>
          <p:cNvSpPr txBox="1"/>
          <p:nvPr/>
        </p:nvSpPr>
        <p:spPr>
          <a:xfrm>
            <a:off x="194400" y="5619600"/>
            <a:ext cx="2343600" cy="1436400"/>
          </a:xfrm>
          <a:prstGeom prst="rect">
            <a:avLst/>
          </a:prstGeom>
          <a:noFill/>
        </p:spPr>
        <p:txBody>
          <a:bodyPr wrap="square">
            <a:spAutoFit/>
          </a:bodyPr>
          <a:lstStyle/>
          <a:p>
            <a:pPr>
              <a:defRPr sz="1275"/>
            </a:pPr>
            <a:r>
              <a:t>• L'indice de prix de ventes est supérieur à celui de la période de référence mais proche de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celui de la période de référence mais proche de celui de la moyenne nationale.</a:t>
            </a:r>
          </a:p>
        </p:txBody>
      </p:sp>
    </p:spTree>
    <p:extLst>
      <p:ext uri="{BB962C8B-B14F-4D97-AF65-F5344CB8AC3E}">
        <p14:creationId xmlns:p14="http://schemas.microsoft.com/office/powerpoint/2010/main" val="31147344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04BEB31-20F5-463B-A2D4-62D6A608FD1C}"/>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9B1D2FCF-6CCF-4540-AB28-71FBEF948086}"/>
              </a:ext>
            </a:extLst>
          </p:cNvPr>
          <p:cNvSpPr/>
          <p:nvPr/>
        </p:nvSpPr>
        <p:spPr>
          <a:xfrm>
            <a:off x="201304" y="5944548"/>
            <a:ext cx="6455391" cy="2450152"/>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a:extLst>
              <a:ext uri="{FF2B5EF4-FFF2-40B4-BE49-F238E27FC236}">
                <a16:creationId xmlns:a16="http://schemas.microsoft.com/office/drawing/2014/main" id="{9910C5E8-5936-4F2B-8797-2F8545D0CA49}"/>
              </a:ext>
            </a:extLst>
          </p:cNvPr>
          <p:cNvSpPr/>
          <p:nvPr/>
        </p:nvSpPr>
        <p:spPr>
          <a:xfrm>
            <a:off x="201304" y="2414014"/>
            <a:ext cx="6455391" cy="144569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IO.png"/>
          <p:cNvPicPr>
            <a:picLocks noChangeAspect="1"/>
          </p:cNvPicPr>
          <p:nvPr/>
        </p:nvPicPr>
        <p:blipFill>
          <a:blip r:embed="rId2"/>
          <a:srcRect l="1000" t="20000" r="1000" b="25000"/>
          <a:stretch>
            <a:fillRect/>
          </a:stretch>
        </p:blipFill>
        <p:spPr>
          <a:xfrm>
            <a:off x="1058400" y="698400"/>
            <a:ext cx="4572000" cy="1620000"/>
          </a:xfrm>
          <a:prstGeom prst="rect">
            <a:avLst/>
          </a:prstGeom>
        </p:spPr>
      </p:pic>
      <p:pic>
        <p:nvPicPr>
          <p:cNvPr id="7" name="Picture 6" descr="Caractéristiques_intensité_IO.png"/>
          <p:cNvPicPr>
            <a:picLocks noChangeAspect="1"/>
          </p:cNvPicPr>
          <p:nvPr/>
        </p:nvPicPr>
        <p:blipFill>
          <a:blip r:embed="rId3"/>
          <a:srcRect l="1000" t="20000" r="1000" b="20000"/>
          <a:stretch>
            <a:fillRect/>
          </a:stretch>
        </p:blipFill>
        <p:spPr>
          <a:xfrm>
            <a:off x="86400" y="43236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Oléron</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476800"/>
            <a:ext cx="6397200" cy="756000"/>
          </a:xfrm>
          <a:prstGeom prst="rect">
            <a:avLst/>
          </a:prstGeom>
          <a:noFill/>
        </p:spPr>
        <p:txBody>
          <a:bodyPr wrap="square">
            <a:spAutoFit/>
          </a:bodyPr>
          <a:lstStyle/>
          <a:p>
            <a:pPr>
              <a:defRPr sz="1275"/>
            </a:pPr>
            <a:r>
              <a:t>• Pour la criée d'Oleron, l’instabilité des prix pour le mois de août 2026 est similaire que celle observée en août de 2021 à 2025, ce qui signifie que le risque prix des producteurs est inchangé. Parallèlement, l’instabilité des volumes est moins important, ce qui signifie que le risque d’approvisionnement des acheteurs a diminué.</a:t>
            </a:r>
          </a:p>
        </p:txBody>
      </p:sp>
      <p:sp>
        <p:nvSpPr>
          <p:cNvPr id="11" name="TextBox 10"/>
          <p:cNvSpPr txBox="1"/>
          <p:nvPr/>
        </p:nvSpPr>
        <p:spPr>
          <a:xfrm>
            <a:off x="259200" y="6840000"/>
            <a:ext cx="6397200" cy="756000"/>
          </a:xfrm>
          <a:prstGeom prst="rect">
            <a:avLst/>
          </a:prstGeom>
          <a:noFill/>
        </p:spPr>
        <p:txBody>
          <a:bodyPr wrap="square">
            <a:spAutoFit/>
          </a:bodyPr>
          <a:lstStyle/>
          <a:p>
            <a:pPr>
              <a:defRPr sz="1275"/>
            </a:pPr>
            <a:r>
              <a:t>• Pour la criée d'Oleron, en août 2026 comparé aux mois de août de 2021 à 2025, le nombre d’acheteurs est similaire, le nombre de transactions est similaire. De plus, la concurrence est inchangé, ce qui signifie que le pouvoir de marché des gros acheteurs est inchangée.</a:t>
            </a:r>
          </a:p>
        </p:txBody>
      </p:sp>
    </p:spTree>
    <p:extLst>
      <p:ext uri="{BB962C8B-B14F-4D97-AF65-F5344CB8AC3E}">
        <p14:creationId xmlns:p14="http://schemas.microsoft.com/office/powerpoint/2010/main" val="35650896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04BEB31-20F5-463B-A2D4-62D6A608FD1C}"/>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56814005-C483-41B3-94FB-06FD9B1716B3}"/>
              </a:ext>
            </a:extLst>
          </p:cNvPr>
          <p:cNvSpPr/>
          <p:nvPr/>
        </p:nvSpPr>
        <p:spPr>
          <a:xfrm>
            <a:off x="201302" y="2138600"/>
            <a:ext cx="6455391" cy="295975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E7229722-E072-455D-95DE-FFE361A4461F}"/>
              </a:ext>
            </a:extLst>
          </p:cNvPr>
          <p:cNvSpPr/>
          <p:nvPr/>
        </p:nvSpPr>
        <p:spPr>
          <a:xfrm>
            <a:off x="180000" y="6816932"/>
            <a:ext cx="6455391" cy="2514067"/>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IO_Espèce.png"/>
          <p:cNvPicPr>
            <a:picLocks noChangeAspect="1"/>
          </p:cNvPicPr>
          <p:nvPr/>
        </p:nvPicPr>
        <p:blipFill>
          <a:blip r:embed="rId2"/>
          <a:stretch>
            <a:fillRect/>
          </a:stretch>
        </p:blipFill>
        <p:spPr>
          <a:xfrm>
            <a:off x="1144800" y="475200"/>
            <a:ext cx="4572000" cy="1620000"/>
          </a:xfrm>
          <a:prstGeom prst="rect">
            <a:avLst/>
          </a:prstGeom>
        </p:spPr>
      </p:pic>
      <p:pic>
        <p:nvPicPr>
          <p:cNvPr id="7" name="Picture 6" descr="Caractéristiques_intensité_IO_Espèce.png"/>
          <p:cNvPicPr>
            <a:picLocks noChangeAspect="1"/>
          </p:cNvPicPr>
          <p:nvPr/>
        </p:nvPicPr>
        <p:blipFill>
          <a:blip r:embed="rId3"/>
          <a:stretch>
            <a:fillRect/>
          </a:stretch>
        </p:blipFill>
        <p:spPr>
          <a:xfrm>
            <a:off x="86400" y="51624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Oléron</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214000"/>
            <a:ext cx="6397200" cy="756000"/>
          </a:xfrm>
          <a:prstGeom prst="rect">
            <a:avLst/>
          </a:prstGeom>
          <a:noFill/>
        </p:spPr>
        <p:txBody>
          <a:bodyPr wrap="square">
            <a:spAutoFit/>
          </a:bodyPr>
          <a:lstStyle/>
          <a:p>
            <a:pPr>
              <a:defRPr sz="1275"/>
            </a:pPr>
            <a:r>
              <a:t>• Pour le maigre commun de la criée d'Oleron, l’instabilité des prix pour le mois de août 2026 est beaucoup moins importante que celle observée en août de 2021 à 2025, ce qui signifie que le risque prix des producteurs a fortement diminué. Parallèlement, l’instabilité des volumes est beaucoup moins important, ce qui signifie que le risque d’approvisionnement des acheteurs a fortement diminué.</a:t>
            </a:r>
          </a:p>
        </p:txBody>
      </p:sp>
      <p:sp>
        <p:nvSpPr>
          <p:cNvPr id="11" name="TextBox 10"/>
          <p:cNvSpPr txBox="1"/>
          <p:nvPr/>
        </p:nvSpPr>
        <p:spPr>
          <a:xfrm>
            <a:off x="259200" y="6775200"/>
            <a:ext cx="6397200" cy="756000"/>
          </a:xfrm>
          <a:prstGeom prst="rect">
            <a:avLst/>
          </a:prstGeom>
          <a:noFill/>
        </p:spPr>
        <p:txBody>
          <a:bodyPr wrap="square">
            <a:spAutoFit/>
          </a:bodyPr>
          <a:lstStyle/>
          <a:p>
            <a:pPr>
              <a:defRPr sz="1275"/>
            </a:pPr>
            <a:r>
              <a:t>• Pour le maigre commun de la criée d'Oleron, en août 2026 comparé aux mois de août de 2021 à 2025, le nombre d’acheteurs est un peu plus important, le nombre de transactions est beaucoup plus important. De plus, la concurrence a légèrement augmenté, ce qui signifie que le pouvoir de marché des gros acheteurs a légèrement diminué.</a:t>
            </a:r>
          </a:p>
        </p:txBody>
      </p:sp>
      <p:sp>
        <p:nvSpPr>
          <p:cNvPr id="12" name="TextBox 11"/>
          <p:cNvSpPr txBox="1"/>
          <p:nvPr/>
        </p:nvSpPr>
        <p:spPr>
          <a:xfrm>
            <a:off x="259200" y="3171600"/>
            <a:ext cx="6397200" cy="756000"/>
          </a:xfrm>
          <a:prstGeom prst="rect">
            <a:avLst/>
          </a:prstGeom>
          <a:noFill/>
        </p:spPr>
        <p:txBody>
          <a:bodyPr wrap="square">
            <a:spAutoFit/>
          </a:bodyPr>
          <a:lstStyle/>
          <a:p>
            <a:pPr>
              <a:defRPr sz="1275"/>
            </a:pPr>
            <a:r>
              <a:t>• Pour la sole de la criée d'Oleron, l’instabilité des prix pour le mois de août 2026 est un peu moins importante que celle observée en août de 2021 à 2025, ce qui signifie que le risque prix des producteurs a légèrement diminué. Parallèlement, l’instabilité des volumes est un peu moins important, ce qui signifie que le risque d’approvisionnement des acheteurs a légèrement diminué.</a:t>
            </a:r>
          </a:p>
        </p:txBody>
      </p:sp>
      <p:sp>
        <p:nvSpPr>
          <p:cNvPr id="13" name="TextBox 12"/>
          <p:cNvSpPr txBox="1"/>
          <p:nvPr/>
        </p:nvSpPr>
        <p:spPr>
          <a:xfrm>
            <a:off x="259200" y="7628400"/>
            <a:ext cx="6397200" cy="756000"/>
          </a:xfrm>
          <a:prstGeom prst="rect">
            <a:avLst/>
          </a:prstGeom>
          <a:noFill/>
        </p:spPr>
        <p:txBody>
          <a:bodyPr wrap="square">
            <a:spAutoFit/>
          </a:bodyPr>
          <a:lstStyle/>
          <a:p>
            <a:pPr>
              <a:defRPr sz="1275"/>
            </a:pPr>
            <a:r>
              <a:t>• Pour la sole de la criée d'Oleron, en août 2026 comparé aux mois de août de 2021 à 2025, le nombre d’acheteurs est un peu moins important, le nombre de transactions est moins important. De plus, la concurrence a légèrement augmenté, ce qui signifie que le pouvoir de marché des gros acheteurs a légèrement diminué.</a:t>
            </a:r>
          </a:p>
        </p:txBody>
      </p:sp>
      <p:sp>
        <p:nvSpPr>
          <p:cNvPr id="14" name="TextBox 13"/>
          <p:cNvSpPr txBox="1"/>
          <p:nvPr/>
        </p:nvSpPr>
        <p:spPr>
          <a:xfrm>
            <a:off x="259200" y="4129200"/>
            <a:ext cx="6397200" cy="756000"/>
          </a:xfrm>
          <a:prstGeom prst="rect">
            <a:avLst/>
          </a:prstGeom>
          <a:noFill/>
        </p:spPr>
        <p:txBody>
          <a:bodyPr wrap="square">
            <a:spAutoFit/>
          </a:bodyPr>
          <a:lstStyle/>
          <a:p>
            <a:pPr>
              <a:defRPr sz="1275"/>
            </a:pPr>
            <a:r>
              <a:t>• Pour la seiche de la criée d'Oleron, l’instabilité des prix pour le mois de août 2026 est moins importante que celle observée en août de 2021 à 2025, ce qui signifie que le risque prix des producteurs a diminué. Parallèlement, l’instabilité des volumes est moins important, ce qui signifie que le risque d’approvisionnement des acheteurs a diminué.</a:t>
            </a:r>
          </a:p>
        </p:txBody>
      </p:sp>
      <p:sp>
        <p:nvSpPr>
          <p:cNvPr id="15" name="TextBox 14"/>
          <p:cNvSpPr txBox="1"/>
          <p:nvPr/>
        </p:nvSpPr>
        <p:spPr>
          <a:xfrm>
            <a:off x="259200" y="8456400"/>
            <a:ext cx="6397200" cy="756000"/>
          </a:xfrm>
          <a:prstGeom prst="rect">
            <a:avLst/>
          </a:prstGeom>
          <a:noFill/>
        </p:spPr>
        <p:txBody>
          <a:bodyPr wrap="square">
            <a:spAutoFit/>
          </a:bodyPr>
          <a:lstStyle/>
          <a:p>
            <a:pPr>
              <a:defRPr sz="1275"/>
            </a:pPr>
            <a:r>
              <a:t>• Pour la seiche de la criée d'Oleron, en août 2026 comparé aux mois de août de 2021 à 2025, le nombre d’acheteurs est plus important, le nombre de transactions est beaucoup plus important. De plus, la concurrence a légèrement augmenté, ce qui signifie que le pouvoir de marché des gros acheteurs a légèrement diminué.</a:t>
            </a:r>
          </a:p>
        </p:txBody>
      </p:sp>
    </p:spTree>
    <p:extLst>
      <p:ext uri="{BB962C8B-B14F-4D97-AF65-F5344CB8AC3E}">
        <p14:creationId xmlns:p14="http://schemas.microsoft.com/office/powerpoint/2010/main" val="41619030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4" name="Image 3">
            <a:extLst>
              <a:ext uri="{FF2B5EF4-FFF2-40B4-BE49-F238E27FC236}">
                <a16:creationId xmlns:a16="http://schemas.microsoft.com/office/drawing/2014/main" id="{37A59D5A-1D62-41C7-B3CD-68F39FBC0D43}"/>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0E6F1EE9-3921-49B2-BCC9-C859EB64BD96}"/>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Loctudy.png"/>
          <p:cNvPicPr>
            <a:picLocks noChangeAspect="1"/>
          </p:cNvPicPr>
          <p:nvPr/>
        </p:nvPicPr>
        <p:blipFill>
          <a:blip r:embed="rId4"/>
          <a:srcRect t="12000" r="5000" b="5000"/>
          <a:stretch>
            <a:fillRect/>
          </a:stretch>
        </p:blipFill>
        <p:spPr>
          <a:xfrm>
            <a:off x="295200" y="410399"/>
            <a:ext cx="6271200" cy="3420000"/>
          </a:xfrm>
          <a:prstGeom prst="rect">
            <a:avLst/>
          </a:prstGeom>
        </p:spPr>
      </p:pic>
      <p:pic>
        <p:nvPicPr>
          <p:cNvPr id="8" name="Picture 7" descr="Resultat 2026_08_Loctudy_Indices de ventes en valeur.png"/>
          <p:cNvPicPr>
            <a:picLocks noChangeAspect="1"/>
          </p:cNvPicPr>
          <p:nvPr/>
        </p:nvPicPr>
        <p:blipFill>
          <a:blip r:embed="rId5"/>
          <a:srcRect t="12000" r="5000" b="5000"/>
          <a:stretch>
            <a:fillRect/>
          </a:stretch>
        </p:blipFill>
        <p:spPr>
          <a:xfrm>
            <a:off x="2937600" y="3848400"/>
            <a:ext cx="3873600" cy="1980000"/>
          </a:xfrm>
          <a:prstGeom prst="rect">
            <a:avLst/>
          </a:prstGeom>
        </p:spPr>
      </p:pic>
      <p:pic>
        <p:nvPicPr>
          <p:cNvPr id="9" name="Picture 8" descr="Resultat 2026_08_Loctudy_Indices de prix de vente.png"/>
          <p:cNvPicPr>
            <a:picLocks noChangeAspect="1"/>
          </p:cNvPicPr>
          <p:nvPr/>
        </p:nvPicPr>
        <p:blipFill>
          <a:blip r:embed="rId6"/>
          <a:srcRect t="12000" r="5000" b="5000"/>
          <a:stretch>
            <a:fillRect/>
          </a:stretch>
        </p:blipFill>
        <p:spPr>
          <a:xfrm>
            <a:off x="2937600" y="5846399"/>
            <a:ext cx="3873600" cy="1980000"/>
          </a:xfrm>
          <a:prstGeom prst="rect">
            <a:avLst/>
          </a:prstGeom>
        </p:spPr>
      </p:pic>
      <p:pic>
        <p:nvPicPr>
          <p:cNvPr id="10" name="Picture 9" descr="Resultat 2026_08_Loctudy_Indices de ventes en volume.png"/>
          <p:cNvPicPr>
            <a:picLocks noChangeAspect="1"/>
          </p:cNvPicPr>
          <p:nvPr/>
        </p:nvPicPr>
        <p:blipFill>
          <a:blip r:embed="rId7"/>
          <a:srcRect t="12000" r="5000" b="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endParaRPr/>
          </a:p>
          <a:p>
            <a:pPr algn="ctr">
              <a:defRPr sz="2267"/>
            </a:pPr>
            <a:r>
              <a:t>Loctudy</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 la criée de Loctudy est proche de celui de la période de référence (2021).</a:t>
            </a:r>
          </a:p>
        </p:txBody>
      </p:sp>
      <p:sp>
        <p:nvSpPr>
          <p:cNvPr id="18" name="TextBox 17"/>
          <p:cNvSpPr txBox="1"/>
          <p:nvPr/>
        </p:nvSpPr>
        <p:spPr>
          <a:xfrm>
            <a:off x="194400" y="5619600"/>
            <a:ext cx="2343600" cy="1436400"/>
          </a:xfrm>
          <a:prstGeom prst="rect">
            <a:avLst/>
          </a:prstGeom>
          <a:noFill/>
        </p:spPr>
        <p:txBody>
          <a:bodyPr wrap="square">
            <a:spAutoFit/>
          </a:bodyPr>
          <a:lstStyle/>
          <a:p>
            <a:pPr>
              <a:defRPr sz="1275"/>
            </a:pPr>
            <a:r>
              <a:t>• L'indice de prix de ventes est supérieur à ceux de la période de référence et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ceux de la période de référence et de la moyenne nationale.</a:t>
            </a:r>
          </a:p>
        </p:txBody>
      </p:sp>
    </p:spTree>
    <p:extLst>
      <p:ext uri="{BB962C8B-B14F-4D97-AF65-F5344CB8AC3E}">
        <p14:creationId xmlns:p14="http://schemas.microsoft.com/office/powerpoint/2010/main" val="34595713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04BEB31-20F5-463B-A2D4-62D6A608FD1C}"/>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9B1D2FCF-6CCF-4540-AB28-71FBEF948086}"/>
              </a:ext>
            </a:extLst>
          </p:cNvPr>
          <p:cNvSpPr/>
          <p:nvPr/>
        </p:nvSpPr>
        <p:spPr>
          <a:xfrm>
            <a:off x="201304" y="5944548"/>
            <a:ext cx="6455391" cy="2450152"/>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a:extLst>
              <a:ext uri="{FF2B5EF4-FFF2-40B4-BE49-F238E27FC236}">
                <a16:creationId xmlns:a16="http://schemas.microsoft.com/office/drawing/2014/main" id="{9910C5E8-5936-4F2B-8797-2F8545D0CA49}"/>
              </a:ext>
            </a:extLst>
          </p:cNvPr>
          <p:cNvSpPr/>
          <p:nvPr/>
        </p:nvSpPr>
        <p:spPr>
          <a:xfrm>
            <a:off x="201304" y="2414014"/>
            <a:ext cx="6455391" cy="144569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LC.png"/>
          <p:cNvPicPr>
            <a:picLocks noChangeAspect="1"/>
          </p:cNvPicPr>
          <p:nvPr/>
        </p:nvPicPr>
        <p:blipFill>
          <a:blip r:embed="rId2"/>
          <a:srcRect l="1000" t="20000" r="1000" b="25000"/>
          <a:stretch>
            <a:fillRect/>
          </a:stretch>
        </p:blipFill>
        <p:spPr>
          <a:xfrm>
            <a:off x="1058400" y="698400"/>
            <a:ext cx="4572000" cy="1620000"/>
          </a:xfrm>
          <a:prstGeom prst="rect">
            <a:avLst/>
          </a:prstGeom>
        </p:spPr>
      </p:pic>
      <p:pic>
        <p:nvPicPr>
          <p:cNvPr id="7" name="Picture 6" descr="Caractéristiques_intensité_LC.png"/>
          <p:cNvPicPr>
            <a:picLocks noChangeAspect="1"/>
          </p:cNvPicPr>
          <p:nvPr/>
        </p:nvPicPr>
        <p:blipFill>
          <a:blip r:embed="rId3"/>
          <a:srcRect l="1000" t="20000" r="1000" b="20000"/>
          <a:stretch>
            <a:fillRect/>
          </a:stretch>
        </p:blipFill>
        <p:spPr>
          <a:xfrm>
            <a:off x="86400" y="43236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Loctudy</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476800"/>
            <a:ext cx="6397200" cy="756000"/>
          </a:xfrm>
          <a:prstGeom prst="rect">
            <a:avLst/>
          </a:prstGeom>
          <a:noFill/>
        </p:spPr>
        <p:txBody>
          <a:bodyPr wrap="square">
            <a:spAutoFit/>
          </a:bodyPr>
          <a:lstStyle/>
          <a:p>
            <a:pPr>
              <a:defRPr sz="1275"/>
            </a:pPr>
            <a:r>
              <a:t>• Pour la criée de Loctudy, l’instabilité des prix pour le mois de août 2026 est un peu moins importante que celle observée en août de 2021 à 2025, ce qui signifie que le risque prix des producteurs a légèrement diminué. Parallèlement, l’instabilité des volumes est moins important, ce qui signifie que le risque d’approvisionnement des acheteurs a diminué.</a:t>
            </a:r>
          </a:p>
        </p:txBody>
      </p:sp>
      <p:sp>
        <p:nvSpPr>
          <p:cNvPr id="11" name="TextBox 10"/>
          <p:cNvSpPr txBox="1"/>
          <p:nvPr/>
        </p:nvSpPr>
        <p:spPr>
          <a:xfrm>
            <a:off x="259200" y="6840000"/>
            <a:ext cx="6397200" cy="756000"/>
          </a:xfrm>
          <a:prstGeom prst="rect">
            <a:avLst/>
          </a:prstGeom>
          <a:noFill/>
        </p:spPr>
        <p:txBody>
          <a:bodyPr wrap="square">
            <a:spAutoFit/>
          </a:bodyPr>
          <a:lstStyle/>
          <a:p>
            <a:pPr>
              <a:defRPr sz="1275"/>
            </a:pPr>
            <a:r>
              <a:t>• Pour la criée de Loctudy, en août 2026 comparé aux mois de août de 2021 à 2025, le nombre d’acheteurs est un peu moins important, le nombre de transactions est beaucoup moins important. De plus, la concurrence a diminué, ce qui signifie que le pouvoir de marché des gros acheteurs a augmenté.</a:t>
            </a:r>
          </a:p>
        </p:txBody>
      </p:sp>
    </p:spTree>
    <p:extLst>
      <p:ext uri="{BB962C8B-B14F-4D97-AF65-F5344CB8AC3E}">
        <p14:creationId xmlns:p14="http://schemas.microsoft.com/office/powerpoint/2010/main" val="443125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41659"/>
          </a:xfrm>
          <a:prstGeom prst="rect">
            <a:avLst/>
          </a:prstGeom>
          <a:solidFill>
            <a:schemeClr val="tx2">
              <a:lumMod val="20000"/>
              <a:lumOff val="80000"/>
            </a:schemeClr>
          </a:solidFill>
        </p:spPr>
        <p:txBody>
          <a:bodyPr wrap="square" rtlCol="0">
            <a:spAutoFit/>
          </a:bodyPr>
          <a:lstStyle/>
          <a:p>
            <a:pPr algn="ctr"/>
            <a:r>
              <a:rPr lang="fr-FR" sz="2270" dirty="0"/>
              <a:t>Interprétation des indicateurs de marché</a:t>
            </a:r>
          </a:p>
        </p:txBody>
      </p:sp>
      <p:sp>
        <p:nvSpPr>
          <p:cNvPr id="2" name="ZoneTexte 1">
            <a:extLst>
              <a:ext uri="{FF2B5EF4-FFF2-40B4-BE49-F238E27FC236}">
                <a16:creationId xmlns:a16="http://schemas.microsoft.com/office/drawing/2014/main" id="{109CD248-805E-4313-A5BC-A2FF5B1822DE}"/>
              </a:ext>
            </a:extLst>
          </p:cNvPr>
          <p:cNvSpPr txBox="1"/>
          <p:nvPr/>
        </p:nvSpPr>
        <p:spPr>
          <a:xfrm>
            <a:off x="395785" y="955343"/>
            <a:ext cx="2838734" cy="369332"/>
          </a:xfrm>
          <a:prstGeom prst="rect">
            <a:avLst/>
          </a:prstGeom>
          <a:noFill/>
        </p:spPr>
        <p:txBody>
          <a:bodyPr wrap="square" rtlCol="0">
            <a:spAutoFit/>
          </a:bodyPr>
          <a:lstStyle/>
          <a:p>
            <a:r>
              <a:rPr lang="fr-FR" u="sng" dirty="0"/>
              <a:t>Instabilité prix : </a:t>
            </a:r>
          </a:p>
        </p:txBody>
      </p:sp>
      <p:sp>
        <p:nvSpPr>
          <p:cNvPr id="5" name="ZoneTexte 4">
            <a:extLst>
              <a:ext uri="{FF2B5EF4-FFF2-40B4-BE49-F238E27FC236}">
                <a16:creationId xmlns:a16="http://schemas.microsoft.com/office/drawing/2014/main" id="{3AFAF57F-9CD3-4F0C-8E0D-272F0116AA31}"/>
              </a:ext>
            </a:extLst>
          </p:cNvPr>
          <p:cNvSpPr txBox="1"/>
          <p:nvPr/>
        </p:nvSpPr>
        <p:spPr>
          <a:xfrm>
            <a:off x="143302" y="1396331"/>
            <a:ext cx="6571398" cy="2817759"/>
          </a:xfrm>
          <a:prstGeom prst="rect">
            <a:avLst/>
          </a:prstGeom>
          <a:noFill/>
        </p:spPr>
        <p:txBody>
          <a:bodyPr wrap="square" rtlCol="0">
            <a:spAutoFit/>
          </a:bodyPr>
          <a:lstStyle/>
          <a:p>
            <a:pPr algn="just">
              <a:lnSpc>
                <a:spcPct val="107000"/>
              </a:lnSpc>
              <a:spcAft>
                <a:spcPts val="800"/>
              </a:spcAft>
            </a:pPr>
            <a:r>
              <a:rPr lang="fr-FR" sz="1600" b="1" dirty="0">
                <a:effectLst/>
                <a:latin typeface="Calibri" panose="020F0502020204030204" pitchFamily="34" charset="0"/>
                <a:ea typeface="Times New Roman" panose="02020603050405020304" pitchFamily="18" charset="0"/>
                <a:cs typeface="Times New Roman" panose="02020603050405020304" pitchFamily="18" charset="0"/>
              </a:rPr>
              <a:t>Instabilité des prix pour les producteurs =&gt; incertitude supplémentaire</a:t>
            </a:r>
          </a:p>
          <a:p>
            <a:pPr algn="just">
              <a:lnSpc>
                <a:spcPct val="107000"/>
              </a:lnSpc>
              <a:spcAft>
                <a:spcPts val="800"/>
              </a:spcAft>
            </a:pPr>
            <a:endParaRPr lang="fr-FR"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7000"/>
              </a:lnSpc>
              <a:spcAft>
                <a:spcPts val="800"/>
              </a:spcAft>
            </a:pPr>
            <a:r>
              <a:rPr lang="fr-FR" sz="1600" dirty="0">
                <a:effectLst/>
                <a:latin typeface="Calibri" panose="020F0502020204030204" pitchFamily="34" charset="0"/>
                <a:ea typeface="Times New Roman" panose="02020603050405020304" pitchFamily="18" charset="0"/>
                <a:cs typeface="Times New Roman" panose="02020603050405020304" pitchFamily="18" charset="0"/>
              </a:rPr>
              <a:t>Sur un marché ouvert le lundi et le mardi, le prix moyen est le lundi de 5 € et le mardi de 15 €. La semaine suivante, le prix moyen est de 10 € le lundi et le mardi. La moyenne par semaine est la même (10 €) mais la volatilité est plus importante la première semaine. Dans l’ensemble, cette instabilité peut engendrer une incertitude pour le producteur sur son chiffre d’affaires (qui sera plus faible s’il vend principalement le lundi de la première semaine).</a:t>
            </a:r>
            <a:r>
              <a:rPr lang="fr-FR" sz="1600" strike="sngStrike" dirty="0">
                <a:effectLst/>
                <a:latin typeface="Calibri" panose="020F0502020204030204" pitchFamily="34" charset="0"/>
                <a:ea typeface="Times New Roman" panose="02020603050405020304" pitchFamily="18" charset="0"/>
                <a:cs typeface="Times New Roman" panose="02020603050405020304" pitchFamily="18" charset="0"/>
              </a:rPr>
              <a:t> </a:t>
            </a:r>
            <a:endParaRPr lang="fr-FR" sz="16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fr-FR" dirty="0"/>
          </a:p>
        </p:txBody>
      </p:sp>
      <p:sp>
        <p:nvSpPr>
          <p:cNvPr id="7" name="ZoneTexte 6">
            <a:extLst>
              <a:ext uri="{FF2B5EF4-FFF2-40B4-BE49-F238E27FC236}">
                <a16:creationId xmlns:a16="http://schemas.microsoft.com/office/drawing/2014/main" id="{8C48888F-AB07-4495-A5B4-DADF8634AEE6}"/>
              </a:ext>
            </a:extLst>
          </p:cNvPr>
          <p:cNvSpPr txBox="1"/>
          <p:nvPr/>
        </p:nvSpPr>
        <p:spPr>
          <a:xfrm>
            <a:off x="269543" y="4192433"/>
            <a:ext cx="2838734" cy="369332"/>
          </a:xfrm>
          <a:prstGeom prst="rect">
            <a:avLst/>
          </a:prstGeom>
          <a:noFill/>
        </p:spPr>
        <p:txBody>
          <a:bodyPr wrap="square" rtlCol="0">
            <a:spAutoFit/>
          </a:bodyPr>
          <a:lstStyle/>
          <a:p>
            <a:r>
              <a:rPr lang="fr-FR" u="sng" dirty="0"/>
              <a:t>Instabilité volume : </a:t>
            </a:r>
          </a:p>
        </p:txBody>
      </p:sp>
      <p:sp>
        <p:nvSpPr>
          <p:cNvPr id="8" name="ZoneTexte 7">
            <a:extLst>
              <a:ext uri="{FF2B5EF4-FFF2-40B4-BE49-F238E27FC236}">
                <a16:creationId xmlns:a16="http://schemas.microsoft.com/office/drawing/2014/main" id="{1B3DD3C2-6BDF-45BE-ACFD-B586B2A3826D}"/>
              </a:ext>
            </a:extLst>
          </p:cNvPr>
          <p:cNvSpPr txBox="1"/>
          <p:nvPr/>
        </p:nvSpPr>
        <p:spPr>
          <a:xfrm>
            <a:off x="143301" y="4589470"/>
            <a:ext cx="6571398" cy="3048335"/>
          </a:xfrm>
          <a:prstGeom prst="rect">
            <a:avLst/>
          </a:prstGeom>
          <a:noFill/>
        </p:spPr>
        <p:txBody>
          <a:bodyPr wrap="square" rtlCol="0">
            <a:spAutoFit/>
          </a:bodyPr>
          <a:lstStyle/>
          <a:p>
            <a:pPr algn="just">
              <a:lnSpc>
                <a:spcPct val="107000"/>
              </a:lnSpc>
              <a:spcAft>
                <a:spcPts val="800"/>
              </a:spcAft>
            </a:pPr>
            <a:r>
              <a:rPr lang="fr-FR" sz="1600" b="1" dirty="0">
                <a:effectLst/>
                <a:latin typeface="Calibri" panose="020F0502020204030204" pitchFamily="34" charset="0"/>
                <a:ea typeface="Times New Roman" panose="02020603050405020304" pitchFamily="18" charset="0"/>
                <a:cs typeface="Times New Roman" panose="02020603050405020304" pitchFamily="18" charset="0"/>
              </a:rPr>
              <a:t>Instabilité des volumes pour les acheteurs =&gt; incertitude supplémentaire</a:t>
            </a:r>
          </a:p>
          <a:p>
            <a:pPr algn="just">
              <a:lnSpc>
                <a:spcPct val="107000"/>
              </a:lnSpc>
              <a:spcAft>
                <a:spcPts val="800"/>
              </a:spcAft>
            </a:pPr>
            <a:endParaRPr lang="fr-FR"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7000"/>
              </a:lnSpc>
              <a:spcAft>
                <a:spcPts val="800"/>
              </a:spcAft>
            </a:pPr>
            <a:r>
              <a:rPr lang="fr-FR" sz="1600" dirty="0">
                <a:effectLst/>
                <a:latin typeface="Calibri" panose="020F0502020204030204" pitchFamily="34" charset="0"/>
                <a:ea typeface="Times New Roman" panose="02020603050405020304" pitchFamily="18" charset="0"/>
                <a:cs typeface="Times New Roman" panose="02020603050405020304" pitchFamily="18" charset="0"/>
              </a:rPr>
              <a:t>Sur un marché ouvert le lundi et le mardi, la quantité moyenne est le lundi de 5 kg et le mardi de 10 kg. La semaine suivante, la quantité moyenne est de 10 kg le lundi et le mardi. La moyenne par semaine est la même (10 kg) mais la volatilité est plus importante la première semaine. Dans l’ensemble, cette instabilité peut engendrer une incertitude pour l’acheteur sur son volume (qui sera plus faible s’il achète principalement le lundi de la première semaine).</a:t>
            </a:r>
            <a:r>
              <a:rPr lang="fr-FR" sz="1600" strike="sngStrike" dirty="0">
                <a:effectLst/>
                <a:latin typeface="Calibri" panose="020F0502020204030204" pitchFamily="34" charset="0"/>
                <a:ea typeface="Times New Roman" panose="02020603050405020304" pitchFamily="18" charset="0"/>
                <a:cs typeface="Times New Roman" panose="02020603050405020304" pitchFamily="18" charset="0"/>
              </a:rPr>
              <a:t> </a:t>
            </a:r>
            <a:endParaRPr lang="fr-FR" sz="16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fr-FR" dirty="0"/>
          </a:p>
        </p:txBody>
      </p:sp>
      <p:sp>
        <p:nvSpPr>
          <p:cNvPr id="9" name="ZoneTexte 8">
            <a:extLst>
              <a:ext uri="{FF2B5EF4-FFF2-40B4-BE49-F238E27FC236}">
                <a16:creationId xmlns:a16="http://schemas.microsoft.com/office/drawing/2014/main" id="{123110B6-6F5C-4180-8B99-EDE3F31F1E4D}"/>
              </a:ext>
            </a:extLst>
          </p:cNvPr>
          <p:cNvSpPr txBox="1"/>
          <p:nvPr/>
        </p:nvSpPr>
        <p:spPr>
          <a:xfrm>
            <a:off x="395785" y="7704405"/>
            <a:ext cx="2838734" cy="369332"/>
          </a:xfrm>
          <a:prstGeom prst="rect">
            <a:avLst/>
          </a:prstGeom>
          <a:noFill/>
        </p:spPr>
        <p:txBody>
          <a:bodyPr wrap="square" rtlCol="0">
            <a:spAutoFit/>
          </a:bodyPr>
          <a:lstStyle/>
          <a:p>
            <a:r>
              <a:rPr lang="fr-FR" u="sng" dirty="0"/>
              <a:t>Degré de concurrence: </a:t>
            </a:r>
          </a:p>
        </p:txBody>
      </p:sp>
      <p:sp>
        <p:nvSpPr>
          <p:cNvPr id="10" name="ZoneTexte 9">
            <a:extLst>
              <a:ext uri="{FF2B5EF4-FFF2-40B4-BE49-F238E27FC236}">
                <a16:creationId xmlns:a16="http://schemas.microsoft.com/office/drawing/2014/main" id="{9CE7882E-5A63-4F3B-8E29-5CDE0C5DDEE2}"/>
              </a:ext>
            </a:extLst>
          </p:cNvPr>
          <p:cNvSpPr txBox="1"/>
          <p:nvPr/>
        </p:nvSpPr>
        <p:spPr>
          <a:xfrm>
            <a:off x="143301" y="8147451"/>
            <a:ext cx="6571398" cy="1107996"/>
          </a:xfrm>
          <a:prstGeom prst="rect">
            <a:avLst/>
          </a:prstGeom>
          <a:noFill/>
        </p:spPr>
        <p:txBody>
          <a:bodyPr wrap="square" rtlCol="0">
            <a:spAutoFit/>
          </a:bodyPr>
          <a:lstStyle/>
          <a:p>
            <a:r>
              <a:rPr lang="fr-FR" sz="1600" dirty="0">
                <a:effectLst/>
                <a:latin typeface="Calibri" panose="020F0502020204030204" pitchFamily="34" charset="0"/>
                <a:ea typeface="Times New Roman" panose="02020603050405020304" pitchFamily="18" charset="0"/>
                <a:cs typeface="Times New Roman" panose="02020603050405020304" pitchFamily="18" charset="0"/>
              </a:rPr>
              <a:t>Le degré de concurrence permet de savoir si un marché est concentré sur un petit nombre d’acheteurs qui disposent de parts de marché élevées. Plus cet indicateur s’élève, plus le marché est concurrentiel. </a:t>
            </a:r>
          </a:p>
          <a:p>
            <a:endParaRPr lang="fr-FR" dirty="0"/>
          </a:p>
        </p:txBody>
      </p:sp>
    </p:spTree>
    <p:extLst>
      <p:ext uri="{BB962C8B-B14F-4D97-AF65-F5344CB8AC3E}">
        <p14:creationId xmlns:p14="http://schemas.microsoft.com/office/powerpoint/2010/main" val="1666958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04BEB31-20F5-463B-A2D4-62D6A608FD1C}"/>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56814005-C483-41B3-94FB-06FD9B1716B3}"/>
              </a:ext>
            </a:extLst>
          </p:cNvPr>
          <p:cNvSpPr/>
          <p:nvPr/>
        </p:nvSpPr>
        <p:spPr>
          <a:xfrm>
            <a:off x="201302" y="2138600"/>
            <a:ext cx="6455391" cy="295975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E7229722-E072-455D-95DE-FFE361A4461F}"/>
              </a:ext>
            </a:extLst>
          </p:cNvPr>
          <p:cNvSpPr/>
          <p:nvPr/>
        </p:nvSpPr>
        <p:spPr>
          <a:xfrm>
            <a:off x="180000" y="6816932"/>
            <a:ext cx="6455391" cy="2514067"/>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LC_Espèce.png"/>
          <p:cNvPicPr>
            <a:picLocks noChangeAspect="1"/>
          </p:cNvPicPr>
          <p:nvPr/>
        </p:nvPicPr>
        <p:blipFill>
          <a:blip r:embed="rId2"/>
          <a:stretch>
            <a:fillRect/>
          </a:stretch>
        </p:blipFill>
        <p:spPr>
          <a:xfrm>
            <a:off x="1144800" y="475200"/>
            <a:ext cx="4572000" cy="1620000"/>
          </a:xfrm>
          <a:prstGeom prst="rect">
            <a:avLst/>
          </a:prstGeom>
        </p:spPr>
      </p:pic>
      <p:pic>
        <p:nvPicPr>
          <p:cNvPr id="7" name="Picture 6" descr="Caractéristiques_intensité_LC_Espèce.png"/>
          <p:cNvPicPr>
            <a:picLocks noChangeAspect="1"/>
          </p:cNvPicPr>
          <p:nvPr/>
        </p:nvPicPr>
        <p:blipFill>
          <a:blip r:embed="rId3"/>
          <a:stretch>
            <a:fillRect/>
          </a:stretch>
        </p:blipFill>
        <p:spPr>
          <a:xfrm>
            <a:off x="86400" y="51624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Loctudy</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214000"/>
            <a:ext cx="6397200" cy="756000"/>
          </a:xfrm>
          <a:prstGeom prst="rect">
            <a:avLst/>
          </a:prstGeom>
          <a:noFill/>
        </p:spPr>
        <p:txBody>
          <a:bodyPr wrap="square">
            <a:spAutoFit/>
          </a:bodyPr>
          <a:lstStyle/>
          <a:p>
            <a:pPr>
              <a:defRPr sz="1275"/>
            </a:pPr>
            <a:r>
              <a:t>• Pour la sole de la criée de Loctudy, l’instabilité des prix pour le mois de août 2026 est un peu moins importante que celle observée en août de 2021 à 2025, ce qui signifie que le risque prix des producteurs a légèrement diminué. Parallèlement, l’instabilité des volumes est moins important, ce qui signifie que le risque d’approvisionnement des acheteurs a diminué.</a:t>
            </a:r>
          </a:p>
        </p:txBody>
      </p:sp>
      <p:sp>
        <p:nvSpPr>
          <p:cNvPr id="11" name="TextBox 10"/>
          <p:cNvSpPr txBox="1"/>
          <p:nvPr/>
        </p:nvSpPr>
        <p:spPr>
          <a:xfrm>
            <a:off x="259200" y="6775200"/>
            <a:ext cx="6397200" cy="756000"/>
          </a:xfrm>
          <a:prstGeom prst="rect">
            <a:avLst/>
          </a:prstGeom>
          <a:noFill/>
        </p:spPr>
        <p:txBody>
          <a:bodyPr wrap="square">
            <a:spAutoFit/>
          </a:bodyPr>
          <a:lstStyle/>
          <a:p>
            <a:pPr>
              <a:defRPr sz="1275"/>
            </a:pPr>
            <a:r>
              <a:t>• Pour la sole de la criée de Loctudy, en août 2026 comparé aux mois de août de 2021 à 2025, le nombre d’acheteurs est moins important, le nombre de transactions est beaucoup moins important. De plus, la concurrence est inchangé, ce qui signifie que le pouvoir de marché des gros acheteurs est inchangée.</a:t>
            </a:r>
          </a:p>
        </p:txBody>
      </p:sp>
      <p:sp>
        <p:nvSpPr>
          <p:cNvPr id="12" name="TextBox 11"/>
          <p:cNvSpPr txBox="1"/>
          <p:nvPr/>
        </p:nvSpPr>
        <p:spPr>
          <a:xfrm>
            <a:off x="259200" y="3171600"/>
            <a:ext cx="6397200" cy="756000"/>
          </a:xfrm>
          <a:prstGeom prst="rect">
            <a:avLst/>
          </a:prstGeom>
          <a:noFill/>
        </p:spPr>
        <p:txBody>
          <a:bodyPr wrap="square">
            <a:spAutoFit/>
          </a:bodyPr>
          <a:lstStyle/>
          <a:p>
            <a:pPr>
              <a:defRPr sz="1275"/>
            </a:pPr>
            <a:r>
              <a:t>• Pour le bar de la criée de Loctudy, l’instabilité des prix pour le mois de août 2026 est similaire que celle observée en août de 2021 à 2025, ce qui signifie que le risque prix des producteurs est inchangé. Parallèlement, l’instabilité des volumes est un peu plus important, ce qui signifie que le risque d’approvisionnement des acheteurs a légèrement augmenté.</a:t>
            </a:r>
          </a:p>
        </p:txBody>
      </p:sp>
      <p:sp>
        <p:nvSpPr>
          <p:cNvPr id="13" name="TextBox 12"/>
          <p:cNvSpPr txBox="1"/>
          <p:nvPr/>
        </p:nvSpPr>
        <p:spPr>
          <a:xfrm>
            <a:off x="259200" y="7628400"/>
            <a:ext cx="6397200" cy="756000"/>
          </a:xfrm>
          <a:prstGeom prst="rect">
            <a:avLst/>
          </a:prstGeom>
          <a:noFill/>
        </p:spPr>
        <p:txBody>
          <a:bodyPr wrap="square">
            <a:spAutoFit/>
          </a:bodyPr>
          <a:lstStyle/>
          <a:p>
            <a:pPr>
              <a:defRPr sz="1275"/>
            </a:pPr>
            <a:r>
              <a:t>• Pour le bar de la criée de Loctudy, en août 2026 comparé aux mois de août de 2021 à 2025, le nombre d’acheteurs est un peu plus important, le nombre de transactions est un peu plus important. De plus, la concurrence a diminué, ce qui signifie que le pouvoir de marché des gros acheteurs a augmenté.</a:t>
            </a:r>
          </a:p>
        </p:txBody>
      </p:sp>
      <p:sp>
        <p:nvSpPr>
          <p:cNvPr id="14" name="TextBox 13"/>
          <p:cNvSpPr txBox="1"/>
          <p:nvPr/>
        </p:nvSpPr>
        <p:spPr>
          <a:xfrm>
            <a:off x="259200" y="4129200"/>
            <a:ext cx="6397200" cy="756000"/>
          </a:xfrm>
          <a:prstGeom prst="rect">
            <a:avLst/>
          </a:prstGeom>
          <a:noFill/>
        </p:spPr>
        <p:txBody>
          <a:bodyPr wrap="square">
            <a:spAutoFit/>
          </a:bodyPr>
          <a:lstStyle/>
          <a:p>
            <a:pPr>
              <a:defRPr sz="1275"/>
            </a:pPr>
            <a:r>
              <a:t>• Pour le merlu de la criée de Loctudy, l’instabilité des prix pour le mois de août 2026 est similaire que celle observée en août de 2021 à 2025, ce qui signifie que le risque prix des producteurs est inchangé. Parallèlement, l’instabilité des volumes est beaucoup moins important, ce qui signifie que le risque d’approvisionnement des acheteurs a fortement diminué.</a:t>
            </a:r>
          </a:p>
        </p:txBody>
      </p:sp>
      <p:sp>
        <p:nvSpPr>
          <p:cNvPr id="15" name="TextBox 14"/>
          <p:cNvSpPr txBox="1"/>
          <p:nvPr/>
        </p:nvSpPr>
        <p:spPr>
          <a:xfrm>
            <a:off x="259200" y="8456400"/>
            <a:ext cx="6397200" cy="756000"/>
          </a:xfrm>
          <a:prstGeom prst="rect">
            <a:avLst/>
          </a:prstGeom>
          <a:noFill/>
        </p:spPr>
        <p:txBody>
          <a:bodyPr wrap="square">
            <a:spAutoFit/>
          </a:bodyPr>
          <a:lstStyle/>
          <a:p>
            <a:pPr>
              <a:defRPr sz="1275"/>
            </a:pPr>
            <a:r>
              <a:t>• Pour le merlu de la criée de Loctudy, en août 2026 comparé aux mois de août de 2021 à 2025, le nombre d’acheteurs est moins important, le nombre de transactions est similaire. De plus, la concurrence a diminué, ce qui signifie que le pouvoir de marché des gros acheteurs a augmenté.</a:t>
            </a:r>
          </a:p>
        </p:txBody>
      </p:sp>
    </p:spTree>
    <p:extLst>
      <p:ext uri="{BB962C8B-B14F-4D97-AF65-F5344CB8AC3E}">
        <p14:creationId xmlns:p14="http://schemas.microsoft.com/office/powerpoint/2010/main" val="23576719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4" name="Image 3">
            <a:extLst>
              <a:ext uri="{FF2B5EF4-FFF2-40B4-BE49-F238E27FC236}">
                <a16:creationId xmlns:a16="http://schemas.microsoft.com/office/drawing/2014/main" id="{37A59D5A-1D62-41C7-B3CD-68F39FBC0D43}"/>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0E6F1EE9-3921-49B2-BCC9-C859EB64BD96}"/>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Lorient.png"/>
          <p:cNvPicPr>
            <a:picLocks noChangeAspect="1"/>
          </p:cNvPicPr>
          <p:nvPr/>
        </p:nvPicPr>
        <p:blipFill>
          <a:blip r:embed="rId4"/>
          <a:srcRect t="12000" r="5000" b="5000"/>
          <a:stretch>
            <a:fillRect/>
          </a:stretch>
        </p:blipFill>
        <p:spPr>
          <a:xfrm>
            <a:off x="295200" y="410399"/>
            <a:ext cx="6271200" cy="3420000"/>
          </a:xfrm>
          <a:prstGeom prst="rect">
            <a:avLst/>
          </a:prstGeom>
        </p:spPr>
      </p:pic>
      <p:pic>
        <p:nvPicPr>
          <p:cNvPr id="8" name="Picture 7" descr="Resultat 2026_08_Lorient_Indices de ventes en valeur.png"/>
          <p:cNvPicPr>
            <a:picLocks noChangeAspect="1"/>
          </p:cNvPicPr>
          <p:nvPr/>
        </p:nvPicPr>
        <p:blipFill>
          <a:blip r:embed="rId5"/>
          <a:srcRect t="12000" r="5000" b="5000"/>
          <a:stretch>
            <a:fillRect/>
          </a:stretch>
        </p:blipFill>
        <p:spPr>
          <a:xfrm>
            <a:off x="2937600" y="3848400"/>
            <a:ext cx="3873600" cy="1980000"/>
          </a:xfrm>
          <a:prstGeom prst="rect">
            <a:avLst/>
          </a:prstGeom>
        </p:spPr>
      </p:pic>
      <p:pic>
        <p:nvPicPr>
          <p:cNvPr id="9" name="Picture 8" descr="Resultat 2026_08_Lorient_Indices de prix de vente.png"/>
          <p:cNvPicPr>
            <a:picLocks noChangeAspect="1"/>
          </p:cNvPicPr>
          <p:nvPr/>
        </p:nvPicPr>
        <p:blipFill>
          <a:blip r:embed="rId6"/>
          <a:srcRect t="12000" r="5000" b="5000"/>
          <a:stretch>
            <a:fillRect/>
          </a:stretch>
        </p:blipFill>
        <p:spPr>
          <a:xfrm>
            <a:off x="2937600" y="5846399"/>
            <a:ext cx="3873600" cy="1980000"/>
          </a:xfrm>
          <a:prstGeom prst="rect">
            <a:avLst/>
          </a:prstGeom>
        </p:spPr>
      </p:pic>
      <p:pic>
        <p:nvPicPr>
          <p:cNvPr id="10" name="Picture 9" descr="Resultat 2026_08_Lorient_Indices de ventes en volume.png"/>
          <p:cNvPicPr>
            <a:picLocks noChangeAspect="1"/>
          </p:cNvPicPr>
          <p:nvPr/>
        </p:nvPicPr>
        <p:blipFill>
          <a:blip r:embed="rId7"/>
          <a:srcRect t="12000" r="5000" b="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endParaRPr/>
          </a:p>
          <a:p>
            <a:pPr algn="ctr">
              <a:defRPr sz="2267"/>
            </a:pPr>
            <a:r>
              <a:t>Lorient</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 la criée de Lorient est inférieur à celui de la période de référence (2021).</a:t>
            </a:r>
          </a:p>
        </p:txBody>
      </p:sp>
      <p:sp>
        <p:nvSpPr>
          <p:cNvPr id="18" name="TextBox 17"/>
          <p:cNvSpPr txBox="1"/>
          <p:nvPr/>
        </p:nvSpPr>
        <p:spPr>
          <a:xfrm>
            <a:off x="194400" y="5619600"/>
            <a:ext cx="2343600" cy="1436400"/>
          </a:xfrm>
          <a:prstGeom prst="rect">
            <a:avLst/>
          </a:prstGeom>
          <a:noFill/>
        </p:spPr>
        <p:txBody>
          <a:bodyPr wrap="square">
            <a:spAutoFit/>
          </a:bodyPr>
          <a:lstStyle/>
          <a:p>
            <a:pPr>
              <a:defRPr sz="1275"/>
            </a:pPr>
            <a:r>
              <a:t>• L'indice de prix de ventes est supérieur à ceux de la période de référence et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ceux de la période de référence et de la moyenne nationale.</a:t>
            </a:r>
          </a:p>
        </p:txBody>
      </p:sp>
    </p:spTree>
    <p:extLst>
      <p:ext uri="{BB962C8B-B14F-4D97-AF65-F5344CB8AC3E}">
        <p14:creationId xmlns:p14="http://schemas.microsoft.com/office/powerpoint/2010/main" val="6818812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04BEB31-20F5-463B-A2D4-62D6A608FD1C}"/>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9B1D2FCF-6CCF-4540-AB28-71FBEF948086}"/>
              </a:ext>
            </a:extLst>
          </p:cNvPr>
          <p:cNvSpPr/>
          <p:nvPr/>
        </p:nvSpPr>
        <p:spPr>
          <a:xfrm>
            <a:off x="201304" y="5944548"/>
            <a:ext cx="6455391" cy="2450152"/>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a:extLst>
              <a:ext uri="{FF2B5EF4-FFF2-40B4-BE49-F238E27FC236}">
                <a16:creationId xmlns:a16="http://schemas.microsoft.com/office/drawing/2014/main" id="{9910C5E8-5936-4F2B-8797-2F8545D0CA49}"/>
              </a:ext>
            </a:extLst>
          </p:cNvPr>
          <p:cNvSpPr/>
          <p:nvPr/>
        </p:nvSpPr>
        <p:spPr>
          <a:xfrm>
            <a:off x="201304" y="2414014"/>
            <a:ext cx="6455391" cy="144569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LO.png"/>
          <p:cNvPicPr>
            <a:picLocks noChangeAspect="1"/>
          </p:cNvPicPr>
          <p:nvPr/>
        </p:nvPicPr>
        <p:blipFill>
          <a:blip r:embed="rId2"/>
          <a:srcRect l="1000" t="20000" r="1000" b="25000"/>
          <a:stretch>
            <a:fillRect/>
          </a:stretch>
        </p:blipFill>
        <p:spPr>
          <a:xfrm>
            <a:off x="1058400" y="698400"/>
            <a:ext cx="4572000" cy="1620000"/>
          </a:xfrm>
          <a:prstGeom prst="rect">
            <a:avLst/>
          </a:prstGeom>
        </p:spPr>
      </p:pic>
      <p:pic>
        <p:nvPicPr>
          <p:cNvPr id="7" name="Picture 6" descr="Caractéristiques_intensité_LO.png"/>
          <p:cNvPicPr>
            <a:picLocks noChangeAspect="1"/>
          </p:cNvPicPr>
          <p:nvPr/>
        </p:nvPicPr>
        <p:blipFill>
          <a:blip r:embed="rId3"/>
          <a:srcRect l="1000" t="20000" r="1000" b="20000"/>
          <a:stretch>
            <a:fillRect/>
          </a:stretch>
        </p:blipFill>
        <p:spPr>
          <a:xfrm>
            <a:off x="86400" y="43236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Lorient</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476800"/>
            <a:ext cx="6397200" cy="756000"/>
          </a:xfrm>
          <a:prstGeom prst="rect">
            <a:avLst/>
          </a:prstGeom>
          <a:noFill/>
        </p:spPr>
        <p:txBody>
          <a:bodyPr wrap="square">
            <a:spAutoFit/>
          </a:bodyPr>
          <a:lstStyle/>
          <a:p>
            <a:pPr>
              <a:defRPr sz="1275"/>
            </a:pPr>
            <a:r>
              <a:t>• Pour la criée de Lorient, l’instabilité des prix pour le mois de août 2026 est un peu moins importante que celle observée en août de 2021 à 2025, ce qui signifie que le risque prix des producteurs a légèrement diminué. Parallèlement, l’instabilité des volumes est un peu moins important, ce qui signifie que le risque d’approvisionnement des acheteurs a légèrement diminué.</a:t>
            </a:r>
          </a:p>
        </p:txBody>
      </p:sp>
      <p:sp>
        <p:nvSpPr>
          <p:cNvPr id="11" name="TextBox 10"/>
          <p:cNvSpPr txBox="1"/>
          <p:nvPr/>
        </p:nvSpPr>
        <p:spPr>
          <a:xfrm>
            <a:off x="259200" y="6840000"/>
            <a:ext cx="6397200" cy="756000"/>
          </a:xfrm>
          <a:prstGeom prst="rect">
            <a:avLst/>
          </a:prstGeom>
          <a:noFill/>
        </p:spPr>
        <p:txBody>
          <a:bodyPr wrap="square">
            <a:spAutoFit/>
          </a:bodyPr>
          <a:lstStyle/>
          <a:p>
            <a:pPr>
              <a:defRPr sz="1275"/>
            </a:pPr>
            <a:r>
              <a:t>• Pour la criée de Lorient, en août 2026 comparé aux mois de août de 2021 à 2025, le nombre d’acheteurs est un peu moins important, le nombre de transactions est un peu moins important. De plus, la concurrence a fortement augmenté, ce qui signifie que le pouvoir de marché des gros acheteurs a fortement diminué.</a:t>
            </a:r>
          </a:p>
        </p:txBody>
      </p:sp>
    </p:spTree>
    <p:extLst>
      <p:ext uri="{BB962C8B-B14F-4D97-AF65-F5344CB8AC3E}">
        <p14:creationId xmlns:p14="http://schemas.microsoft.com/office/powerpoint/2010/main" val="4242203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04BEB31-20F5-463B-A2D4-62D6A608FD1C}"/>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56814005-C483-41B3-94FB-06FD9B1716B3}"/>
              </a:ext>
            </a:extLst>
          </p:cNvPr>
          <p:cNvSpPr/>
          <p:nvPr/>
        </p:nvSpPr>
        <p:spPr>
          <a:xfrm>
            <a:off x="201302" y="2138600"/>
            <a:ext cx="6455391" cy="295975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E7229722-E072-455D-95DE-FFE361A4461F}"/>
              </a:ext>
            </a:extLst>
          </p:cNvPr>
          <p:cNvSpPr/>
          <p:nvPr/>
        </p:nvSpPr>
        <p:spPr>
          <a:xfrm>
            <a:off x="180000" y="6816932"/>
            <a:ext cx="6455391" cy="2514067"/>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LO_Espèce.png"/>
          <p:cNvPicPr>
            <a:picLocks noChangeAspect="1"/>
          </p:cNvPicPr>
          <p:nvPr/>
        </p:nvPicPr>
        <p:blipFill>
          <a:blip r:embed="rId2"/>
          <a:stretch>
            <a:fillRect/>
          </a:stretch>
        </p:blipFill>
        <p:spPr>
          <a:xfrm>
            <a:off x="1144800" y="475200"/>
            <a:ext cx="4572000" cy="1620000"/>
          </a:xfrm>
          <a:prstGeom prst="rect">
            <a:avLst/>
          </a:prstGeom>
        </p:spPr>
      </p:pic>
      <p:pic>
        <p:nvPicPr>
          <p:cNvPr id="7" name="Picture 6" descr="Caractéristiques_intensité_LO_Espèce.png"/>
          <p:cNvPicPr>
            <a:picLocks noChangeAspect="1"/>
          </p:cNvPicPr>
          <p:nvPr/>
        </p:nvPicPr>
        <p:blipFill>
          <a:blip r:embed="rId3"/>
          <a:stretch>
            <a:fillRect/>
          </a:stretch>
        </p:blipFill>
        <p:spPr>
          <a:xfrm>
            <a:off x="86400" y="51624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Lorient</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214000"/>
            <a:ext cx="6397200" cy="756000"/>
          </a:xfrm>
          <a:prstGeom prst="rect">
            <a:avLst/>
          </a:prstGeom>
          <a:noFill/>
        </p:spPr>
        <p:txBody>
          <a:bodyPr wrap="square">
            <a:spAutoFit/>
          </a:bodyPr>
          <a:lstStyle/>
          <a:p>
            <a:pPr>
              <a:defRPr sz="1275"/>
            </a:pPr>
            <a:r>
              <a:t>• Pour la langoustine de la criée de Lorient, l’instabilité des prix pour le mois de août 2026 est moins importante que celle observée en août de 2021 à 2025, ce qui signifie que le risque prix des producteurs a diminué. Parallèlement, l’instabilité des volumes est similaire, ce qui signifie que le risque d’approvisionnement des acheteurs est inchangé.</a:t>
            </a:r>
          </a:p>
        </p:txBody>
      </p:sp>
      <p:sp>
        <p:nvSpPr>
          <p:cNvPr id="11" name="TextBox 10"/>
          <p:cNvSpPr txBox="1"/>
          <p:nvPr/>
        </p:nvSpPr>
        <p:spPr>
          <a:xfrm>
            <a:off x="259200" y="6775200"/>
            <a:ext cx="6397200" cy="756000"/>
          </a:xfrm>
          <a:prstGeom prst="rect">
            <a:avLst/>
          </a:prstGeom>
          <a:noFill/>
        </p:spPr>
        <p:txBody>
          <a:bodyPr wrap="square">
            <a:spAutoFit/>
          </a:bodyPr>
          <a:lstStyle/>
          <a:p>
            <a:pPr>
              <a:defRPr sz="1275"/>
            </a:pPr>
            <a:r>
              <a:t>• Pour la langoustine de la criée de Lorient, en août 2026 comparé aux mois de août de 2021 à 2025, le nombre d’acheteurs est un peu moins important, le nombre de transactions est un peu moins important. De plus, la concurrence a fortement diminué, ce qui signifie que le pouvoir de marché des gros acheteurs a fortement augmenté.</a:t>
            </a:r>
          </a:p>
        </p:txBody>
      </p:sp>
      <p:sp>
        <p:nvSpPr>
          <p:cNvPr id="12" name="TextBox 11"/>
          <p:cNvSpPr txBox="1"/>
          <p:nvPr/>
        </p:nvSpPr>
        <p:spPr>
          <a:xfrm>
            <a:off x="259200" y="3171600"/>
            <a:ext cx="6397200" cy="756000"/>
          </a:xfrm>
          <a:prstGeom prst="rect">
            <a:avLst/>
          </a:prstGeom>
          <a:noFill/>
        </p:spPr>
        <p:txBody>
          <a:bodyPr wrap="square">
            <a:spAutoFit/>
          </a:bodyPr>
          <a:lstStyle/>
          <a:p>
            <a:pPr>
              <a:defRPr sz="1275"/>
            </a:pPr>
            <a:r>
              <a:t>• Pour la lingue bleue de la criée de Lorient, l’instabilité des prix pour le mois de août 2026 est beaucoup moins importante que celle observée en août de 2021 à 2025, ce qui signifie que le risque prix des producteurs a fortement diminué. Parallèlement, l’instabilité des volumes est beaucoup moins important, ce qui signifie que le risque d’approvisionnement des acheteurs a fortement diminué.</a:t>
            </a:r>
          </a:p>
        </p:txBody>
      </p:sp>
      <p:sp>
        <p:nvSpPr>
          <p:cNvPr id="13" name="TextBox 12"/>
          <p:cNvSpPr txBox="1"/>
          <p:nvPr/>
        </p:nvSpPr>
        <p:spPr>
          <a:xfrm>
            <a:off x="259200" y="7628400"/>
            <a:ext cx="6397200" cy="756000"/>
          </a:xfrm>
          <a:prstGeom prst="rect">
            <a:avLst/>
          </a:prstGeom>
          <a:noFill/>
        </p:spPr>
        <p:txBody>
          <a:bodyPr wrap="square">
            <a:spAutoFit/>
          </a:bodyPr>
          <a:lstStyle/>
          <a:p>
            <a:pPr>
              <a:defRPr sz="1275"/>
            </a:pPr>
            <a:r>
              <a:t>• Pour la lingue bleue de la criée de Lorient, en août 2026 comparé aux mois de août de 2021 à 2025, le nombre d’acheteurs est un peu plus important, le nombre de transactions est un peu plus important. De plus, la concurrence a fortement augmenté, ce qui signifie que le pouvoir de marché des gros acheteurs a fortement diminué.</a:t>
            </a:r>
          </a:p>
        </p:txBody>
      </p:sp>
      <p:sp>
        <p:nvSpPr>
          <p:cNvPr id="14" name="TextBox 13"/>
          <p:cNvSpPr txBox="1"/>
          <p:nvPr/>
        </p:nvSpPr>
        <p:spPr>
          <a:xfrm>
            <a:off x="259200" y="4129200"/>
            <a:ext cx="6397200" cy="756000"/>
          </a:xfrm>
          <a:prstGeom prst="rect">
            <a:avLst/>
          </a:prstGeom>
          <a:noFill/>
        </p:spPr>
        <p:txBody>
          <a:bodyPr wrap="square">
            <a:spAutoFit/>
          </a:bodyPr>
          <a:lstStyle/>
          <a:p>
            <a:pPr>
              <a:defRPr sz="1275"/>
            </a:pPr>
            <a:r>
              <a:t>• Pour le lieu noir de la criée de Lorient, l’instabilité des prix pour le mois de août 2026 est beaucoup moins importante que celle observée en août de 2021 à 2025, ce qui signifie que le risque prix des producteurs a fortement diminué. Parallèlement, l’instabilité des volumes est beaucoup plus important, ce qui signifie que le risque d’approvisionnement des acheteurs a fortement augmenté.</a:t>
            </a:r>
          </a:p>
        </p:txBody>
      </p:sp>
      <p:sp>
        <p:nvSpPr>
          <p:cNvPr id="15" name="TextBox 14"/>
          <p:cNvSpPr txBox="1"/>
          <p:nvPr/>
        </p:nvSpPr>
        <p:spPr>
          <a:xfrm>
            <a:off x="259200" y="8456400"/>
            <a:ext cx="6397200" cy="756000"/>
          </a:xfrm>
          <a:prstGeom prst="rect">
            <a:avLst/>
          </a:prstGeom>
          <a:noFill/>
        </p:spPr>
        <p:txBody>
          <a:bodyPr wrap="square">
            <a:spAutoFit/>
          </a:bodyPr>
          <a:lstStyle/>
          <a:p>
            <a:pPr>
              <a:defRPr sz="1275"/>
            </a:pPr>
            <a:r>
              <a:t>• Pour le lieu noir de la criée de Lorient, en août 2026 comparé aux mois de août de 2021 à 2025, le nombre d’acheteurs est beaucoup moins important, le nombre de transactions est beaucoup moins important. De plus, la concurrence a légèrement augmenté, ce qui signifie que le pouvoir de marché des gros acheteurs a légèrement diminué.</a:t>
            </a:r>
          </a:p>
        </p:txBody>
      </p:sp>
    </p:spTree>
    <p:extLst>
      <p:ext uri="{BB962C8B-B14F-4D97-AF65-F5344CB8AC3E}">
        <p14:creationId xmlns:p14="http://schemas.microsoft.com/office/powerpoint/2010/main" val="27766270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4" name="Image 3">
            <a:extLst>
              <a:ext uri="{FF2B5EF4-FFF2-40B4-BE49-F238E27FC236}">
                <a16:creationId xmlns:a16="http://schemas.microsoft.com/office/drawing/2014/main" id="{37A59D5A-1D62-41C7-B3CD-68F39FBC0D43}"/>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FC9159B5-036F-44DF-8F14-4E0D2FC17E65}"/>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La rochelle.png"/>
          <p:cNvPicPr>
            <a:picLocks noChangeAspect="1"/>
          </p:cNvPicPr>
          <p:nvPr/>
        </p:nvPicPr>
        <p:blipFill>
          <a:blip r:embed="rId4"/>
          <a:srcRect t="12000" r="5000" b="5000"/>
          <a:stretch>
            <a:fillRect/>
          </a:stretch>
        </p:blipFill>
        <p:spPr>
          <a:xfrm>
            <a:off x="295200" y="410399"/>
            <a:ext cx="6271200" cy="3420000"/>
          </a:xfrm>
          <a:prstGeom prst="rect">
            <a:avLst/>
          </a:prstGeom>
        </p:spPr>
      </p:pic>
      <p:pic>
        <p:nvPicPr>
          <p:cNvPr id="8" name="Picture 7" descr="Resultat 2026_08_La rochelle_Indices de ventes en valeur.png"/>
          <p:cNvPicPr>
            <a:picLocks noChangeAspect="1"/>
          </p:cNvPicPr>
          <p:nvPr/>
        </p:nvPicPr>
        <p:blipFill>
          <a:blip r:embed="rId5"/>
          <a:srcRect t="12000" r="5000" b="5000"/>
          <a:stretch>
            <a:fillRect/>
          </a:stretch>
        </p:blipFill>
        <p:spPr>
          <a:xfrm>
            <a:off x="2937600" y="3848400"/>
            <a:ext cx="3873600" cy="1980000"/>
          </a:xfrm>
          <a:prstGeom prst="rect">
            <a:avLst/>
          </a:prstGeom>
        </p:spPr>
      </p:pic>
      <p:pic>
        <p:nvPicPr>
          <p:cNvPr id="9" name="Picture 8" descr="Resultat 2026_08_La rochelle_Indices de prix de vente.png"/>
          <p:cNvPicPr>
            <a:picLocks noChangeAspect="1"/>
          </p:cNvPicPr>
          <p:nvPr/>
        </p:nvPicPr>
        <p:blipFill>
          <a:blip r:embed="rId6"/>
          <a:srcRect t="12000" r="5000" b="5000"/>
          <a:stretch>
            <a:fillRect/>
          </a:stretch>
        </p:blipFill>
        <p:spPr>
          <a:xfrm>
            <a:off x="2937600" y="5846399"/>
            <a:ext cx="3873600" cy="1980000"/>
          </a:xfrm>
          <a:prstGeom prst="rect">
            <a:avLst/>
          </a:prstGeom>
        </p:spPr>
      </p:pic>
      <p:pic>
        <p:nvPicPr>
          <p:cNvPr id="10" name="Picture 9" descr="Resultat 2026_08_La rochelle_Indices de ventes en volume.png"/>
          <p:cNvPicPr>
            <a:picLocks noChangeAspect="1"/>
          </p:cNvPicPr>
          <p:nvPr/>
        </p:nvPicPr>
        <p:blipFill>
          <a:blip r:embed="rId7"/>
          <a:srcRect t="12000" r="5000" b="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endParaRPr/>
          </a:p>
          <a:p>
            <a:pPr algn="ctr">
              <a:defRPr sz="2267"/>
            </a:pPr>
            <a:r>
              <a:t>La rochelle</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 la criée de La rochelle est supérieur à celui de la période de référence (2021).</a:t>
            </a:r>
          </a:p>
        </p:txBody>
      </p:sp>
      <p:sp>
        <p:nvSpPr>
          <p:cNvPr id="18" name="TextBox 17"/>
          <p:cNvSpPr txBox="1"/>
          <p:nvPr/>
        </p:nvSpPr>
        <p:spPr>
          <a:xfrm>
            <a:off x="194400" y="5619600"/>
            <a:ext cx="2343600" cy="1436400"/>
          </a:xfrm>
          <a:prstGeom prst="rect">
            <a:avLst/>
          </a:prstGeom>
          <a:noFill/>
        </p:spPr>
        <p:txBody>
          <a:bodyPr wrap="square">
            <a:spAutoFit/>
          </a:bodyPr>
          <a:lstStyle/>
          <a:p>
            <a:pPr>
              <a:defRPr sz="1275"/>
            </a:pPr>
            <a:r>
              <a:t>• L'indice de prix de ventes est supérieur à celui de la période de référence mais proche de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supérieur à ceux de la période de référence et de la moyenne nationale.</a:t>
            </a:r>
          </a:p>
        </p:txBody>
      </p:sp>
    </p:spTree>
    <p:extLst>
      <p:ext uri="{BB962C8B-B14F-4D97-AF65-F5344CB8AC3E}">
        <p14:creationId xmlns:p14="http://schemas.microsoft.com/office/powerpoint/2010/main" val="27587907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7EEA9DC-2EAE-4AD4-873D-C103CDCB549C}"/>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CB9A7824-D25B-4E5C-A0DB-7FC1DD1ABF9E}"/>
              </a:ext>
            </a:extLst>
          </p:cNvPr>
          <p:cNvSpPr/>
          <p:nvPr/>
        </p:nvSpPr>
        <p:spPr>
          <a:xfrm>
            <a:off x="201304" y="5944548"/>
            <a:ext cx="6455391" cy="2450152"/>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a:extLst>
              <a:ext uri="{FF2B5EF4-FFF2-40B4-BE49-F238E27FC236}">
                <a16:creationId xmlns:a16="http://schemas.microsoft.com/office/drawing/2014/main" id="{343346F7-15CA-41FC-8457-C5145154F0C4}"/>
              </a:ext>
            </a:extLst>
          </p:cNvPr>
          <p:cNvSpPr/>
          <p:nvPr/>
        </p:nvSpPr>
        <p:spPr>
          <a:xfrm>
            <a:off x="201304" y="2414014"/>
            <a:ext cx="6455391" cy="144569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LR.png"/>
          <p:cNvPicPr>
            <a:picLocks noChangeAspect="1"/>
          </p:cNvPicPr>
          <p:nvPr/>
        </p:nvPicPr>
        <p:blipFill>
          <a:blip r:embed="rId2"/>
          <a:srcRect l="1000" t="20000" r="1000" b="25000"/>
          <a:stretch>
            <a:fillRect/>
          </a:stretch>
        </p:blipFill>
        <p:spPr>
          <a:xfrm>
            <a:off x="1058400" y="698400"/>
            <a:ext cx="4572000" cy="1620000"/>
          </a:xfrm>
          <a:prstGeom prst="rect">
            <a:avLst/>
          </a:prstGeom>
        </p:spPr>
      </p:pic>
      <p:pic>
        <p:nvPicPr>
          <p:cNvPr id="7" name="Picture 6" descr="Caractéristiques_intensité_LR.png"/>
          <p:cNvPicPr>
            <a:picLocks noChangeAspect="1"/>
          </p:cNvPicPr>
          <p:nvPr/>
        </p:nvPicPr>
        <p:blipFill>
          <a:blip r:embed="rId3"/>
          <a:srcRect l="1000" t="20000" r="1000" b="20000"/>
          <a:stretch>
            <a:fillRect/>
          </a:stretch>
        </p:blipFill>
        <p:spPr>
          <a:xfrm>
            <a:off x="86400" y="43236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La rochelle</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476800"/>
            <a:ext cx="6397200" cy="756000"/>
          </a:xfrm>
          <a:prstGeom prst="rect">
            <a:avLst/>
          </a:prstGeom>
          <a:noFill/>
        </p:spPr>
        <p:txBody>
          <a:bodyPr wrap="square">
            <a:spAutoFit/>
          </a:bodyPr>
          <a:lstStyle/>
          <a:p>
            <a:pPr>
              <a:defRPr sz="1275"/>
            </a:pPr>
            <a:r>
              <a:t>• Pour la criée de La rochelle, l’instabilité des prix pour le mois de août 2026 est un peu moins importante que celle observée en août de 2021 à 2025, ce qui signifie que le risque prix des producteurs a légèrement diminué. Parallèlement, l’instabilité des volumes est beaucoup moins important, ce qui signifie que le risque d’approvisionnement des acheteurs a fortement diminué.</a:t>
            </a:r>
          </a:p>
        </p:txBody>
      </p:sp>
      <p:sp>
        <p:nvSpPr>
          <p:cNvPr id="11" name="TextBox 10"/>
          <p:cNvSpPr txBox="1"/>
          <p:nvPr/>
        </p:nvSpPr>
        <p:spPr>
          <a:xfrm>
            <a:off x="259200" y="6840000"/>
            <a:ext cx="6397200" cy="756000"/>
          </a:xfrm>
          <a:prstGeom prst="rect">
            <a:avLst/>
          </a:prstGeom>
          <a:noFill/>
        </p:spPr>
        <p:txBody>
          <a:bodyPr wrap="square">
            <a:spAutoFit/>
          </a:bodyPr>
          <a:lstStyle/>
          <a:p>
            <a:pPr>
              <a:defRPr sz="1275"/>
            </a:pPr>
            <a:r>
              <a:t>• Pour la criée de La rochelle, en août 2026 comparé aux mois de août de 2021 à 2025, le nombre d’acheteurs est un peu plus important, le nombre de transactions est moins important. De plus, la concurrence a fortement augmenté, ce qui signifie que le pouvoir de marché des gros acheteurs a fortement diminué.</a:t>
            </a:r>
          </a:p>
        </p:txBody>
      </p:sp>
    </p:spTree>
    <p:extLst>
      <p:ext uri="{BB962C8B-B14F-4D97-AF65-F5344CB8AC3E}">
        <p14:creationId xmlns:p14="http://schemas.microsoft.com/office/powerpoint/2010/main" val="24833545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7EEA9DC-2EAE-4AD4-873D-C103CDCB549C}"/>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06025E08-3DAB-40CA-8472-B278128E52C7}"/>
              </a:ext>
            </a:extLst>
          </p:cNvPr>
          <p:cNvSpPr/>
          <p:nvPr/>
        </p:nvSpPr>
        <p:spPr>
          <a:xfrm>
            <a:off x="201302" y="2138600"/>
            <a:ext cx="6455391" cy="295975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4FE807D5-250F-4BC7-BC07-6B86B7F59D3E}"/>
              </a:ext>
            </a:extLst>
          </p:cNvPr>
          <p:cNvSpPr/>
          <p:nvPr/>
        </p:nvSpPr>
        <p:spPr>
          <a:xfrm>
            <a:off x="180000" y="6816932"/>
            <a:ext cx="6455391" cy="2514067"/>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LR_Espèce.png"/>
          <p:cNvPicPr>
            <a:picLocks noChangeAspect="1"/>
          </p:cNvPicPr>
          <p:nvPr/>
        </p:nvPicPr>
        <p:blipFill>
          <a:blip r:embed="rId2"/>
          <a:stretch>
            <a:fillRect/>
          </a:stretch>
        </p:blipFill>
        <p:spPr>
          <a:xfrm>
            <a:off x="1144800" y="475200"/>
            <a:ext cx="4572000" cy="1620000"/>
          </a:xfrm>
          <a:prstGeom prst="rect">
            <a:avLst/>
          </a:prstGeom>
        </p:spPr>
      </p:pic>
      <p:pic>
        <p:nvPicPr>
          <p:cNvPr id="7" name="Picture 6" descr="Caractéristiques_intensité_LR_Espèce.png"/>
          <p:cNvPicPr>
            <a:picLocks noChangeAspect="1"/>
          </p:cNvPicPr>
          <p:nvPr/>
        </p:nvPicPr>
        <p:blipFill>
          <a:blip r:embed="rId3"/>
          <a:stretch>
            <a:fillRect/>
          </a:stretch>
        </p:blipFill>
        <p:spPr>
          <a:xfrm>
            <a:off x="86400" y="51624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La rochelle</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214000"/>
            <a:ext cx="6397200" cy="756000"/>
          </a:xfrm>
          <a:prstGeom prst="rect">
            <a:avLst/>
          </a:prstGeom>
          <a:noFill/>
        </p:spPr>
        <p:txBody>
          <a:bodyPr wrap="square">
            <a:spAutoFit/>
          </a:bodyPr>
          <a:lstStyle/>
          <a:p>
            <a:pPr>
              <a:defRPr sz="1275"/>
            </a:pPr>
            <a:r>
              <a:t>• Pour le maigre commun de la criée de La rochelle, l’instabilité des prix pour le mois de août 2026 est beaucoup moins importante que celle observée en août de 2021 à 2025, ce qui signifie que le risque prix des producteurs a fortement diminué. Parallèlement, l’instabilité des volumes est beaucoup moins important, ce qui signifie que le risque d’approvisionnement des acheteurs a fortement diminué.</a:t>
            </a:r>
          </a:p>
        </p:txBody>
      </p:sp>
      <p:sp>
        <p:nvSpPr>
          <p:cNvPr id="11" name="TextBox 10"/>
          <p:cNvSpPr txBox="1"/>
          <p:nvPr/>
        </p:nvSpPr>
        <p:spPr>
          <a:xfrm>
            <a:off x="259200" y="6775200"/>
            <a:ext cx="6397200" cy="756000"/>
          </a:xfrm>
          <a:prstGeom prst="rect">
            <a:avLst/>
          </a:prstGeom>
          <a:noFill/>
        </p:spPr>
        <p:txBody>
          <a:bodyPr wrap="square">
            <a:spAutoFit/>
          </a:bodyPr>
          <a:lstStyle/>
          <a:p>
            <a:pPr>
              <a:defRPr sz="1275"/>
            </a:pPr>
            <a:r>
              <a:t>• Pour le maigre commun de la criée de La rochelle, en août 2026 comparé aux mois de août de 2021 à 2025, le nombre d’acheteurs est plus important, le nombre de transactions est beaucoup plus important. De plus, la concurrence a légèrement augmenté, ce qui signifie que le pouvoir de marché des gros acheteurs a légèrement diminué.</a:t>
            </a:r>
          </a:p>
        </p:txBody>
      </p:sp>
      <p:sp>
        <p:nvSpPr>
          <p:cNvPr id="12" name="TextBox 11"/>
          <p:cNvSpPr txBox="1"/>
          <p:nvPr/>
        </p:nvSpPr>
        <p:spPr>
          <a:xfrm>
            <a:off x="259200" y="3171600"/>
            <a:ext cx="6397200" cy="756000"/>
          </a:xfrm>
          <a:prstGeom prst="rect">
            <a:avLst/>
          </a:prstGeom>
          <a:noFill/>
        </p:spPr>
        <p:txBody>
          <a:bodyPr wrap="square">
            <a:spAutoFit/>
          </a:bodyPr>
          <a:lstStyle/>
          <a:p>
            <a:pPr>
              <a:defRPr sz="1275"/>
            </a:pPr>
            <a:r>
              <a:t>• Pour le merlu de la criée de La rochelle, l’instabilité des prix pour le mois de août 2026 est plus importante que celle observée en août de 2021 à 2025, ce qui signifie que le risque prix des producteurs a augmenté. Parallèlement, l’instabilité des volumes est moins important, ce qui signifie que le risque d’approvisionnement des acheteurs a diminué.</a:t>
            </a:r>
          </a:p>
        </p:txBody>
      </p:sp>
      <p:sp>
        <p:nvSpPr>
          <p:cNvPr id="13" name="TextBox 12"/>
          <p:cNvSpPr txBox="1"/>
          <p:nvPr/>
        </p:nvSpPr>
        <p:spPr>
          <a:xfrm>
            <a:off x="259200" y="7628400"/>
            <a:ext cx="6397200" cy="756000"/>
          </a:xfrm>
          <a:prstGeom prst="rect">
            <a:avLst/>
          </a:prstGeom>
          <a:noFill/>
        </p:spPr>
        <p:txBody>
          <a:bodyPr wrap="square">
            <a:spAutoFit/>
          </a:bodyPr>
          <a:lstStyle/>
          <a:p>
            <a:pPr>
              <a:defRPr sz="1275"/>
            </a:pPr>
            <a:r>
              <a:t>• Pour le merlu de la criée de La rochelle, en août 2026 comparé aux mois de août de 2021 à 2025, le nombre d’acheteurs est un peu plus important, le nombre de transactions est un peu moins important. De plus, la concurrence a fortement augmenté, ce qui signifie que le pouvoir de marché des gros acheteurs a fortement diminué.</a:t>
            </a:r>
          </a:p>
        </p:txBody>
      </p:sp>
      <p:sp>
        <p:nvSpPr>
          <p:cNvPr id="14" name="TextBox 13"/>
          <p:cNvSpPr txBox="1"/>
          <p:nvPr/>
        </p:nvSpPr>
        <p:spPr>
          <a:xfrm>
            <a:off x="259200" y="4129200"/>
            <a:ext cx="6397200" cy="756000"/>
          </a:xfrm>
          <a:prstGeom prst="rect">
            <a:avLst/>
          </a:prstGeom>
          <a:noFill/>
        </p:spPr>
        <p:txBody>
          <a:bodyPr wrap="square">
            <a:spAutoFit/>
          </a:bodyPr>
          <a:lstStyle/>
          <a:p>
            <a:pPr>
              <a:defRPr sz="1275"/>
            </a:pPr>
            <a:r>
              <a:t>• Pour le bar de la criée de La rochelle, l’instabilité des prix pour le mois de août 2026 est un peu plus importante que celle observée en août de 2021 à 2025, ce qui signifie que le risque prix des producteurs a légèrement augmenté. Parallèlement, l’instabilité des volumes est plus important, ce qui signifie que le risque d’approvisionnement des acheteurs a augmenté.</a:t>
            </a:r>
          </a:p>
        </p:txBody>
      </p:sp>
      <p:sp>
        <p:nvSpPr>
          <p:cNvPr id="15" name="TextBox 14"/>
          <p:cNvSpPr txBox="1"/>
          <p:nvPr/>
        </p:nvSpPr>
        <p:spPr>
          <a:xfrm>
            <a:off x="259200" y="8456400"/>
            <a:ext cx="6397200" cy="756000"/>
          </a:xfrm>
          <a:prstGeom prst="rect">
            <a:avLst/>
          </a:prstGeom>
          <a:noFill/>
        </p:spPr>
        <p:txBody>
          <a:bodyPr wrap="square">
            <a:spAutoFit/>
          </a:bodyPr>
          <a:lstStyle/>
          <a:p>
            <a:pPr>
              <a:defRPr sz="1275"/>
            </a:pPr>
            <a:r>
              <a:t>• Pour le bar de la criée de La rochelle, en août 2026 comparé aux mois de août de 2021 à 2025, le nombre d’acheteurs est similaire, le nombre de transactions est beaucoup moins important. De plus, la concurrence a légèrement augmenté, ce qui signifie que le pouvoir de marché des gros acheteurs a légèrement diminué.</a:t>
            </a:r>
          </a:p>
        </p:txBody>
      </p:sp>
    </p:spTree>
    <p:extLst>
      <p:ext uri="{BB962C8B-B14F-4D97-AF65-F5344CB8AC3E}">
        <p14:creationId xmlns:p14="http://schemas.microsoft.com/office/powerpoint/2010/main" val="41841920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4" name="Image 3">
            <a:extLst>
              <a:ext uri="{FF2B5EF4-FFF2-40B4-BE49-F238E27FC236}">
                <a16:creationId xmlns:a16="http://schemas.microsoft.com/office/drawing/2014/main" id="{37A59D5A-1D62-41C7-B3CD-68F39FBC0D43}"/>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0E6F1EE9-3921-49B2-BCC9-C859EB64BD96}"/>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Les sables d'Olonne.png"/>
          <p:cNvPicPr>
            <a:picLocks noChangeAspect="1"/>
          </p:cNvPicPr>
          <p:nvPr/>
        </p:nvPicPr>
        <p:blipFill>
          <a:blip r:embed="rId4"/>
          <a:srcRect t="12000" r="5000" b="5000"/>
          <a:stretch>
            <a:fillRect/>
          </a:stretch>
        </p:blipFill>
        <p:spPr>
          <a:xfrm>
            <a:off x="295200" y="410399"/>
            <a:ext cx="6271200" cy="3420000"/>
          </a:xfrm>
          <a:prstGeom prst="rect">
            <a:avLst/>
          </a:prstGeom>
        </p:spPr>
      </p:pic>
      <p:pic>
        <p:nvPicPr>
          <p:cNvPr id="8" name="Picture 7" descr="Resultat 2026_08_Les sables d'Olonne_Indices de ventes en valeur.png"/>
          <p:cNvPicPr>
            <a:picLocks noChangeAspect="1"/>
          </p:cNvPicPr>
          <p:nvPr/>
        </p:nvPicPr>
        <p:blipFill>
          <a:blip r:embed="rId5"/>
          <a:srcRect t="12000" r="5000" b="5000"/>
          <a:stretch>
            <a:fillRect/>
          </a:stretch>
        </p:blipFill>
        <p:spPr>
          <a:xfrm>
            <a:off x="2937600" y="3848400"/>
            <a:ext cx="3873600" cy="1980000"/>
          </a:xfrm>
          <a:prstGeom prst="rect">
            <a:avLst/>
          </a:prstGeom>
        </p:spPr>
      </p:pic>
      <p:pic>
        <p:nvPicPr>
          <p:cNvPr id="9" name="Picture 8" descr="Resultat 2026_08_Les sables d'Olonne_Indices de prix de vente.png"/>
          <p:cNvPicPr>
            <a:picLocks noChangeAspect="1"/>
          </p:cNvPicPr>
          <p:nvPr/>
        </p:nvPicPr>
        <p:blipFill>
          <a:blip r:embed="rId6"/>
          <a:srcRect t="12000" r="5000" b="5000"/>
          <a:stretch>
            <a:fillRect/>
          </a:stretch>
        </p:blipFill>
        <p:spPr>
          <a:xfrm>
            <a:off x="2937600" y="5846399"/>
            <a:ext cx="3873600" cy="1980000"/>
          </a:xfrm>
          <a:prstGeom prst="rect">
            <a:avLst/>
          </a:prstGeom>
        </p:spPr>
      </p:pic>
      <p:pic>
        <p:nvPicPr>
          <p:cNvPr id="10" name="Picture 9" descr="Resultat 2026_08_Les sables d'Olonne_Indices de ventes en volume.png"/>
          <p:cNvPicPr>
            <a:picLocks noChangeAspect="1"/>
          </p:cNvPicPr>
          <p:nvPr/>
        </p:nvPicPr>
        <p:blipFill>
          <a:blip r:embed="rId7"/>
          <a:srcRect t="12000" r="5000" b="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endParaRPr/>
          </a:p>
          <a:p>
            <a:pPr algn="ctr">
              <a:defRPr sz="2267"/>
            </a:pPr>
            <a:r>
              <a:t>Les sables d'Olonne</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 la criée des sables d olonne est proche de celui de la période de référence (2021).</a:t>
            </a:r>
          </a:p>
        </p:txBody>
      </p:sp>
      <p:sp>
        <p:nvSpPr>
          <p:cNvPr id="18" name="TextBox 17"/>
          <p:cNvSpPr txBox="1"/>
          <p:nvPr/>
        </p:nvSpPr>
        <p:spPr>
          <a:xfrm>
            <a:off x="194400" y="5619600"/>
            <a:ext cx="2343600" cy="1436400"/>
          </a:xfrm>
          <a:prstGeom prst="rect">
            <a:avLst/>
          </a:prstGeom>
          <a:noFill/>
        </p:spPr>
        <p:txBody>
          <a:bodyPr wrap="square">
            <a:spAutoFit/>
          </a:bodyPr>
          <a:lstStyle/>
          <a:p>
            <a:pPr>
              <a:defRPr sz="1275"/>
            </a:pPr>
            <a:r>
              <a:t>• L'indice de prix de ventes est supérieur à celui de la période de référence mais proche de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ceux de la période de référence et de la moyenne nationale.</a:t>
            </a:r>
          </a:p>
        </p:txBody>
      </p:sp>
    </p:spTree>
    <p:extLst>
      <p:ext uri="{BB962C8B-B14F-4D97-AF65-F5344CB8AC3E}">
        <p14:creationId xmlns:p14="http://schemas.microsoft.com/office/powerpoint/2010/main" val="32248154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04BEB31-20F5-463B-A2D4-62D6A608FD1C}"/>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9B1D2FCF-6CCF-4540-AB28-71FBEF948086}"/>
              </a:ext>
            </a:extLst>
          </p:cNvPr>
          <p:cNvSpPr/>
          <p:nvPr/>
        </p:nvSpPr>
        <p:spPr>
          <a:xfrm>
            <a:off x="201304" y="5944548"/>
            <a:ext cx="6455391" cy="2450152"/>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a:extLst>
              <a:ext uri="{FF2B5EF4-FFF2-40B4-BE49-F238E27FC236}">
                <a16:creationId xmlns:a16="http://schemas.microsoft.com/office/drawing/2014/main" id="{9910C5E8-5936-4F2B-8797-2F8545D0CA49}"/>
              </a:ext>
            </a:extLst>
          </p:cNvPr>
          <p:cNvSpPr/>
          <p:nvPr/>
        </p:nvSpPr>
        <p:spPr>
          <a:xfrm>
            <a:off x="201304" y="2414014"/>
            <a:ext cx="6455391" cy="144569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LS.png"/>
          <p:cNvPicPr>
            <a:picLocks noChangeAspect="1"/>
          </p:cNvPicPr>
          <p:nvPr/>
        </p:nvPicPr>
        <p:blipFill>
          <a:blip r:embed="rId2"/>
          <a:srcRect l="1000" t="20000" r="1000" b="25000"/>
          <a:stretch>
            <a:fillRect/>
          </a:stretch>
        </p:blipFill>
        <p:spPr>
          <a:xfrm>
            <a:off x="1058400" y="698400"/>
            <a:ext cx="4572000" cy="1620000"/>
          </a:xfrm>
          <a:prstGeom prst="rect">
            <a:avLst/>
          </a:prstGeom>
        </p:spPr>
      </p:pic>
      <p:pic>
        <p:nvPicPr>
          <p:cNvPr id="7" name="Picture 6" descr="Caractéristiques_intensité_LS.png"/>
          <p:cNvPicPr>
            <a:picLocks noChangeAspect="1"/>
          </p:cNvPicPr>
          <p:nvPr/>
        </p:nvPicPr>
        <p:blipFill>
          <a:blip r:embed="rId3"/>
          <a:srcRect l="1000" t="20000" r="1000" b="20000"/>
          <a:stretch>
            <a:fillRect/>
          </a:stretch>
        </p:blipFill>
        <p:spPr>
          <a:xfrm>
            <a:off x="86400" y="43236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Les sables d'Olonne</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476800"/>
            <a:ext cx="6397200" cy="756000"/>
          </a:xfrm>
          <a:prstGeom prst="rect">
            <a:avLst/>
          </a:prstGeom>
          <a:noFill/>
        </p:spPr>
        <p:txBody>
          <a:bodyPr wrap="square">
            <a:spAutoFit/>
          </a:bodyPr>
          <a:lstStyle/>
          <a:p>
            <a:pPr>
              <a:defRPr sz="1275"/>
            </a:pPr>
            <a:r>
              <a:t>• Pour la criée des sables d olonne, l’instabilité des prix pour le mois de août 2026 est un peu moins importante que celle observée en août de 2021 à 2025, ce qui signifie que le risque prix des producteurs a légèrement diminué. Parallèlement, l’instabilité des volumes est beaucoup moins important, ce qui signifie que le risque d’approvisionnement des acheteurs a fortement diminué.</a:t>
            </a:r>
          </a:p>
        </p:txBody>
      </p:sp>
      <p:sp>
        <p:nvSpPr>
          <p:cNvPr id="11" name="TextBox 10"/>
          <p:cNvSpPr txBox="1"/>
          <p:nvPr/>
        </p:nvSpPr>
        <p:spPr>
          <a:xfrm>
            <a:off x="259200" y="6840000"/>
            <a:ext cx="6397200" cy="756000"/>
          </a:xfrm>
          <a:prstGeom prst="rect">
            <a:avLst/>
          </a:prstGeom>
          <a:noFill/>
        </p:spPr>
        <p:txBody>
          <a:bodyPr wrap="square">
            <a:spAutoFit/>
          </a:bodyPr>
          <a:lstStyle/>
          <a:p>
            <a:pPr>
              <a:defRPr sz="1275"/>
            </a:pPr>
            <a:r>
              <a:t>• Pour la criée des sables d olonne, en août 2026 comparé aux mois de août de 2021 à 2025, le nombre d’acheteurs est similaire, le nombre de transactions est un peu moins important. De plus, la concurrence a fortement augmenté, ce qui signifie que le pouvoir de marché des gros acheteurs a fortement diminué.</a:t>
            </a:r>
          </a:p>
        </p:txBody>
      </p:sp>
    </p:spTree>
    <p:extLst>
      <p:ext uri="{BB962C8B-B14F-4D97-AF65-F5344CB8AC3E}">
        <p14:creationId xmlns:p14="http://schemas.microsoft.com/office/powerpoint/2010/main" val="37901916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04BEB31-20F5-463B-A2D4-62D6A608FD1C}"/>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56814005-C483-41B3-94FB-06FD9B1716B3}"/>
              </a:ext>
            </a:extLst>
          </p:cNvPr>
          <p:cNvSpPr/>
          <p:nvPr/>
        </p:nvSpPr>
        <p:spPr>
          <a:xfrm>
            <a:off x="201302" y="2138600"/>
            <a:ext cx="6455391" cy="295975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E7229722-E072-455D-95DE-FFE361A4461F}"/>
              </a:ext>
            </a:extLst>
          </p:cNvPr>
          <p:cNvSpPr/>
          <p:nvPr/>
        </p:nvSpPr>
        <p:spPr>
          <a:xfrm>
            <a:off x="180000" y="6816932"/>
            <a:ext cx="6455391" cy="2514067"/>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LS_Espèce.png"/>
          <p:cNvPicPr>
            <a:picLocks noChangeAspect="1"/>
          </p:cNvPicPr>
          <p:nvPr/>
        </p:nvPicPr>
        <p:blipFill>
          <a:blip r:embed="rId2"/>
          <a:stretch>
            <a:fillRect/>
          </a:stretch>
        </p:blipFill>
        <p:spPr>
          <a:xfrm>
            <a:off x="1144800" y="475200"/>
            <a:ext cx="4572000" cy="1620000"/>
          </a:xfrm>
          <a:prstGeom prst="rect">
            <a:avLst/>
          </a:prstGeom>
        </p:spPr>
      </p:pic>
      <p:pic>
        <p:nvPicPr>
          <p:cNvPr id="7" name="Picture 6" descr="Caractéristiques_intensité_LS_Espèce.png"/>
          <p:cNvPicPr>
            <a:picLocks noChangeAspect="1"/>
          </p:cNvPicPr>
          <p:nvPr/>
        </p:nvPicPr>
        <p:blipFill>
          <a:blip r:embed="rId3"/>
          <a:stretch>
            <a:fillRect/>
          </a:stretch>
        </p:blipFill>
        <p:spPr>
          <a:xfrm>
            <a:off x="86400" y="51624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Les sables d'Olonne</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214000"/>
            <a:ext cx="6397200" cy="756000"/>
          </a:xfrm>
          <a:prstGeom prst="rect">
            <a:avLst/>
          </a:prstGeom>
          <a:noFill/>
        </p:spPr>
        <p:txBody>
          <a:bodyPr wrap="square">
            <a:spAutoFit/>
          </a:bodyPr>
          <a:lstStyle/>
          <a:p>
            <a:pPr>
              <a:defRPr sz="1275"/>
            </a:pPr>
            <a:r>
              <a:t>• Pour le thon rouge de l'atlantique de la criée des sables d olonne, l’instabilité des prix pour le mois de août 2026 est beaucoup plus importante que celle observée en août de 2021 à 2025, ce qui signifie que le risque prix des producteurs a fortement augmenté. Parallèlement, l’instabilité des volumes est similaire, ce qui signifie que le risque d’approvisionnement des acheteurs est inchangé.</a:t>
            </a:r>
          </a:p>
        </p:txBody>
      </p:sp>
      <p:sp>
        <p:nvSpPr>
          <p:cNvPr id="11" name="TextBox 10"/>
          <p:cNvSpPr txBox="1"/>
          <p:nvPr/>
        </p:nvSpPr>
        <p:spPr>
          <a:xfrm>
            <a:off x="259200" y="6775200"/>
            <a:ext cx="6397200" cy="756000"/>
          </a:xfrm>
          <a:prstGeom prst="rect">
            <a:avLst/>
          </a:prstGeom>
          <a:noFill/>
        </p:spPr>
        <p:txBody>
          <a:bodyPr wrap="square">
            <a:spAutoFit/>
          </a:bodyPr>
          <a:lstStyle/>
          <a:p>
            <a:pPr>
              <a:defRPr sz="1275"/>
            </a:pPr>
            <a:r>
              <a:t>• Pour le thon rouge de l'atlantique de la criée des sables d olonne, en août 2026 comparé aux mois de août de 2021 à 2025, le nombre d’acheteurs est beaucoup plus important, le nombre de transactions est beaucoup plus important. De plus, la concurrence a fortement augmenté, ce qui signifie que le pouvoir de marché des gros acheteurs a fortement diminué.</a:t>
            </a:r>
          </a:p>
        </p:txBody>
      </p:sp>
      <p:sp>
        <p:nvSpPr>
          <p:cNvPr id="12" name="TextBox 11"/>
          <p:cNvSpPr txBox="1"/>
          <p:nvPr/>
        </p:nvSpPr>
        <p:spPr>
          <a:xfrm>
            <a:off x="259200" y="3171600"/>
            <a:ext cx="6397200" cy="756000"/>
          </a:xfrm>
          <a:prstGeom prst="rect">
            <a:avLst/>
          </a:prstGeom>
          <a:noFill/>
        </p:spPr>
        <p:txBody>
          <a:bodyPr wrap="square">
            <a:spAutoFit/>
          </a:bodyPr>
          <a:lstStyle/>
          <a:p>
            <a:pPr>
              <a:defRPr sz="1275"/>
            </a:pPr>
            <a:r>
              <a:t>• Pour le merlu de la criée des sables d olonne, l’instabilité des prix pour le mois de août 2026 est moins importante que celle observée en août de 2021 à 2025, ce qui signifie que le risque prix des producteurs a diminué. Parallèlement, l’instabilité des volumes est beaucoup moins important, ce qui signifie que le risque d’approvisionnement des acheteurs a fortement diminué.</a:t>
            </a:r>
          </a:p>
        </p:txBody>
      </p:sp>
      <p:sp>
        <p:nvSpPr>
          <p:cNvPr id="13" name="TextBox 12"/>
          <p:cNvSpPr txBox="1"/>
          <p:nvPr/>
        </p:nvSpPr>
        <p:spPr>
          <a:xfrm>
            <a:off x="259200" y="7628400"/>
            <a:ext cx="6397200" cy="756000"/>
          </a:xfrm>
          <a:prstGeom prst="rect">
            <a:avLst/>
          </a:prstGeom>
          <a:noFill/>
        </p:spPr>
        <p:txBody>
          <a:bodyPr wrap="square">
            <a:spAutoFit/>
          </a:bodyPr>
          <a:lstStyle/>
          <a:p>
            <a:pPr>
              <a:defRPr sz="1275"/>
            </a:pPr>
            <a:r>
              <a:t>• Pour le merlu de la criée des sables d olonne, en août 2026 comparé aux mois de août de 2021 à 2025, le nombre d’acheteurs est un peu moins important, le nombre de transactions est beaucoup moins important. De plus, la concurrence a légèrement diminué, ce qui signifie que le pouvoir de marché des gros acheteurs a légèrement augmenté.</a:t>
            </a:r>
          </a:p>
        </p:txBody>
      </p:sp>
      <p:sp>
        <p:nvSpPr>
          <p:cNvPr id="14" name="TextBox 13"/>
          <p:cNvSpPr txBox="1"/>
          <p:nvPr/>
        </p:nvSpPr>
        <p:spPr>
          <a:xfrm>
            <a:off x="259200" y="4129200"/>
            <a:ext cx="6397200" cy="756000"/>
          </a:xfrm>
          <a:prstGeom prst="rect">
            <a:avLst/>
          </a:prstGeom>
          <a:noFill/>
        </p:spPr>
        <p:txBody>
          <a:bodyPr wrap="square">
            <a:spAutoFit/>
          </a:bodyPr>
          <a:lstStyle/>
          <a:p>
            <a:pPr>
              <a:defRPr sz="1275"/>
            </a:pPr>
            <a:r>
              <a:t>• Pour la sole de la criée des sables d olonne, l’instabilité des prix pour le mois de août 2026 est un peu plus importante que celle observée en août de 2021 à 2025, ce qui signifie que le risque prix des producteurs a légèrement augmenté. Parallèlement, l’instabilité des volumes est moins important, ce qui signifie que le risque d’approvisionnement des acheteurs a diminué.</a:t>
            </a:r>
          </a:p>
        </p:txBody>
      </p:sp>
      <p:sp>
        <p:nvSpPr>
          <p:cNvPr id="15" name="TextBox 14"/>
          <p:cNvSpPr txBox="1"/>
          <p:nvPr/>
        </p:nvSpPr>
        <p:spPr>
          <a:xfrm>
            <a:off x="259200" y="8456400"/>
            <a:ext cx="6397200" cy="756000"/>
          </a:xfrm>
          <a:prstGeom prst="rect">
            <a:avLst/>
          </a:prstGeom>
          <a:noFill/>
        </p:spPr>
        <p:txBody>
          <a:bodyPr wrap="square">
            <a:spAutoFit/>
          </a:bodyPr>
          <a:lstStyle/>
          <a:p>
            <a:pPr>
              <a:defRPr sz="1275"/>
            </a:pPr>
            <a:r>
              <a:t>• Pour la sole de la criée des sables d olonne, en août 2026 comparé aux mois de août de 2021 à 2025, le nombre d’acheteurs est similaire, le nombre de transactions est un peu moins important. De plus, la concurrence a légèrement augmenté, ce qui signifie que le pouvoir de marché des gros acheteurs a légèrement diminué.</a:t>
            </a:r>
          </a:p>
        </p:txBody>
      </p:sp>
    </p:spTree>
    <p:extLst>
      <p:ext uri="{BB962C8B-B14F-4D97-AF65-F5344CB8AC3E}">
        <p14:creationId xmlns:p14="http://schemas.microsoft.com/office/powerpoint/2010/main" val="30854146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4" name="Image 3">
            <a:extLst>
              <a:ext uri="{FF2B5EF4-FFF2-40B4-BE49-F238E27FC236}">
                <a16:creationId xmlns:a16="http://schemas.microsoft.com/office/drawing/2014/main" id="{37A59D5A-1D62-41C7-B3CD-68F39FBC0D43}"/>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0E6F1EE9-3921-49B2-BCC9-C859EB64BD96}"/>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Golfe de Gascogne.png"/>
          <p:cNvPicPr>
            <a:picLocks noChangeAspect="1"/>
          </p:cNvPicPr>
          <p:nvPr/>
        </p:nvPicPr>
        <p:blipFill>
          <a:blip r:embed="rId4"/>
          <a:srcRect t="12000" r="5000" b="5000"/>
          <a:stretch>
            <a:fillRect/>
          </a:stretch>
        </p:blipFill>
        <p:spPr>
          <a:xfrm>
            <a:off x="295200" y="410399"/>
            <a:ext cx="6271200" cy="3420000"/>
          </a:xfrm>
          <a:prstGeom prst="rect">
            <a:avLst/>
          </a:prstGeom>
        </p:spPr>
      </p:pic>
      <p:pic>
        <p:nvPicPr>
          <p:cNvPr id="8" name="Picture 7" descr="Resultat 2026_08_Golfe de Gascogne_Indices de ventes en valeur.png"/>
          <p:cNvPicPr>
            <a:picLocks noChangeAspect="1"/>
          </p:cNvPicPr>
          <p:nvPr/>
        </p:nvPicPr>
        <p:blipFill>
          <a:blip r:embed="rId5"/>
          <a:srcRect t="12000" r="5000" b="5000"/>
          <a:stretch>
            <a:fillRect/>
          </a:stretch>
        </p:blipFill>
        <p:spPr>
          <a:xfrm>
            <a:off x="2937600" y="3848400"/>
            <a:ext cx="3873600" cy="1980000"/>
          </a:xfrm>
          <a:prstGeom prst="rect">
            <a:avLst/>
          </a:prstGeom>
        </p:spPr>
      </p:pic>
      <p:pic>
        <p:nvPicPr>
          <p:cNvPr id="9" name="Picture 8" descr="Resultat 2026_08_Golfe de Gascogne_Indices de prix de vente.png"/>
          <p:cNvPicPr>
            <a:picLocks noChangeAspect="1"/>
          </p:cNvPicPr>
          <p:nvPr/>
        </p:nvPicPr>
        <p:blipFill>
          <a:blip r:embed="rId6"/>
          <a:srcRect t="12000" r="5000" b="5000"/>
          <a:stretch>
            <a:fillRect/>
          </a:stretch>
        </p:blipFill>
        <p:spPr>
          <a:xfrm>
            <a:off x="2937600" y="5846399"/>
            <a:ext cx="3873600" cy="1980000"/>
          </a:xfrm>
          <a:prstGeom prst="rect">
            <a:avLst/>
          </a:prstGeom>
        </p:spPr>
      </p:pic>
      <p:pic>
        <p:nvPicPr>
          <p:cNvPr id="10" name="Picture 9" descr="Resultat 2026_08_Golfe de Gascogne_Indices de ventes en volume.png"/>
          <p:cNvPicPr>
            <a:picLocks noChangeAspect="1"/>
          </p:cNvPicPr>
          <p:nvPr/>
        </p:nvPicPr>
        <p:blipFill>
          <a:blip r:embed="rId7"/>
          <a:srcRect t="12000" r="5000" b="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endParaRPr/>
          </a:p>
          <a:p>
            <a:pPr algn="ctr">
              <a:defRPr sz="2267"/>
            </a:pPr>
            <a:r>
              <a:t>Golfe de Gascogne</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 l’ensemble des criées du Golfe de Gascogne est proche de celui de la période de référence (2021).</a:t>
            </a:r>
          </a:p>
        </p:txBody>
      </p:sp>
      <p:sp>
        <p:nvSpPr>
          <p:cNvPr id="18" name="TextBox 17"/>
          <p:cNvSpPr txBox="1"/>
          <p:nvPr/>
        </p:nvSpPr>
        <p:spPr>
          <a:xfrm>
            <a:off x="194400" y="5619600"/>
            <a:ext cx="2343600" cy="1436400"/>
          </a:xfrm>
          <a:prstGeom prst="rect">
            <a:avLst/>
          </a:prstGeom>
          <a:noFill/>
        </p:spPr>
        <p:txBody>
          <a:bodyPr wrap="square">
            <a:spAutoFit/>
          </a:bodyPr>
          <a:lstStyle/>
          <a:p>
            <a:pPr>
              <a:defRPr sz="1275"/>
            </a:pPr>
            <a:r>
              <a:t>• L'indice de prix de ventes est supérieur à ceux de la période de référence et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ceux de la période de référence et de la moyenne nationale.</a:t>
            </a:r>
          </a:p>
        </p:txBody>
      </p:sp>
    </p:spTree>
    <p:extLst>
      <p:ext uri="{BB962C8B-B14F-4D97-AF65-F5344CB8AC3E}">
        <p14:creationId xmlns:p14="http://schemas.microsoft.com/office/powerpoint/2010/main" val="17400930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A8953C20-112F-4070-B154-E5F22191C8CA}"/>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E48E7E96-5CE3-4465-AE35-E69EFD0972B6}"/>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Noirmoutier.png"/>
          <p:cNvPicPr>
            <a:picLocks noChangeAspect="1"/>
          </p:cNvPicPr>
          <p:nvPr/>
        </p:nvPicPr>
        <p:blipFill>
          <a:blip r:embed="rId4"/>
          <a:srcRect t="12000" r="5000" b="5000"/>
          <a:stretch>
            <a:fillRect/>
          </a:stretch>
        </p:blipFill>
        <p:spPr>
          <a:xfrm>
            <a:off x="295200" y="410399"/>
            <a:ext cx="6271200" cy="3420000"/>
          </a:xfrm>
          <a:prstGeom prst="rect">
            <a:avLst/>
          </a:prstGeom>
        </p:spPr>
      </p:pic>
      <p:pic>
        <p:nvPicPr>
          <p:cNvPr id="8" name="Picture 7" descr="Resultat 2026_08_Noirmoutier_Indices de ventes en valeur.png"/>
          <p:cNvPicPr>
            <a:picLocks noChangeAspect="1"/>
          </p:cNvPicPr>
          <p:nvPr/>
        </p:nvPicPr>
        <p:blipFill>
          <a:blip r:embed="rId5"/>
          <a:srcRect t="12000" r="5000" b="5000"/>
          <a:stretch>
            <a:fillRect/>
          </a:stretch>
        </p:blipFill>
        <p:spPr>
          <a:xfrm>
            <a:off x="2937600" y="3848400"/>
            <a:ext cx="3873600" cy="1980000"/>
          </a:xfrm>
          <a:prstGeom prst="rect">
            <a:avLst/>
          </a:prstGeom>
        </p:spPr>
      </p:pic>
      <p:pic>
        <p:nvPicPr>
          <p:cNvPr id="9" name="Picture 8" descr="Resultat 2026_08_Noirmoutier_Indices de prix de vente.png"/>
          <p:cNvPicPr>
            <a:picLocks noChangeAspect="1"/>
          </p:cNvPicPr>
          <p:nvPr/>
        </p:nvPicPr>
        <p:blipFill>
          <a:blip r:embed="rId6"/>
          <a:srcRect t="12000" r="5000" b="5000"/>
          <a:stretch>
            <a:fillRect/>
          </a:stretch>
        </p:blipFill>
        <p:spPr>
          <a:xfrm>
            <a:off x="2937600" y="5846399"/>
            <a:ext cx="3873600" cy="1980000"/>
          </a:xfrm>
          <a:prstGeom prst="rect">
            <a:avLst/>
          </a:prstGeom>
        </p:spPr>
      </p:pic>
      <p:pic>
        <p:nvPicPr>
          <p:cNvPr id="10" name="Picture 9" descr="Resultat 2026_08_Noirmoutier_Indices de ventes en volume.png"/>
          <p:cNvPicPr>
            <a:picLocks noChangeAspect="1"/>
          </p:cNvPicPr>
          <p:nvPr/>
        </p:nvPicPr>
        <p:blipFill>
          <a:blip r:embed="rId7"/>
          <a:srcRect t="12000" r="5000" b="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endParaRPr/>
          </a:p>
          <a:p>
            <a:pPr algn="ctr">
              <a:defRPr sz="2267"/>
            </a:pPr>
            <a:r>
              <a:t>Noirmoutier</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 la criée de Noirmoutier est supérieur à celui de la période de référence (2021).</a:t>
            </a:r>
          </a:p>
        </p:txBody>
      </p:sp>
      <p:sp>
        <p:nvSpPr>
          <p:cNvPr id="18" name="TextBox 17"/>
          <p:cNvSpPr txBox="1"/>
          <p:nvPr/>
        </p:nvSpPr>
        <p:spPr>
          <a:xfrm>
            <a:off x="194400" y="5619600"/>
            <a:ext cx="2343600" cy="1436400"/>
          </a:xfrm>
          <a:prstGeom prst="rect">
            <a:avLst/>
          </a:prstGeom>
          <a:noFill/>
        </p:spPr>
        <p:txBody>
          <a:bodyPr wrap="square">
            <a:spAutoFit/>
          </a:bodyPr>
          <a:lstStyle/>
          <a:p>
            <a:pPr>
              <a:defRPr sz="1275"/>
            </a:pPr>
            <a:r>
              <a:t>• L'indice de prix de ventes est supérieur à ceux de la période de référence et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ceux de la période de référence et de la moyenne nationale.</a:t>
            </a:r>
          </a:p>
        </p:txBody>
      </p:sp>
    </p:spTree>
    <p:extLst>
      <p:ext uri="{BB962C8B-B14F-4D97-AF65-F5344CB8AC3E}">
        <p14:creationId xmlns:p14="http://schemas.microsoft.com/office/powerpoint/2010/main" val="39398082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28A6EF7-A32F-412A-AA0F-5963EABDAC14}"/>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E3D26DE6-AFAB-4B9B-8F7C-1DAA3A78D0A2}"/>
              </a:ext>
            </a:extLst>
          </p:cNvPr>
          <p:cNvSpPr/>
          <p:nvPr/>
        </p:nvSpPr>
        <p:spPr>
          <a:xfrm>
            <a:off x="201304" y="5944548"/>
            <a:ext cx="6455391" cy="2450152"/>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a:extLst>
              <a:ext uri="{FF2B5EF4-FFF2-40B4-BE49-F238E27FC236}">
                <a16:creationId xmlns:a16="http://schemas.microsoft.com/office/drawing/2014/main" id="{CCE91216-FDDD-4721-885A-55C1260FE1BF}"/>
              </a:ext>
            </a:extLst>
          </p:cNvPr>
          <p:cNvSpPr/>
          <p:nvPr/>
        </p:nvSpPr>
        <p:spPr>
          <a:xfrm>
            <a:off x="201304" y="2414014"/>
            <a:ext cx="6455391" cy="144569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NO.png"/>
          <p:cNvPicPr>
            <a:picLocks noChangeAspect="1"/>
          </p:cNvPicPr>
          <p:nvPr/>
        </p:nvPicPr>
        <p:blipFill>
          <a:blip r:embed="rId2"/>
          <a:srcRect l="1000" t="20000" r="1000" b="25000"/>
          <a:stretch>
            <a:fillRect/>
          </a:stretch>
        </p:blipFill>
        <p:spPr>
          <a:xfrm>
            <a:off x="1058400" y="698400"/>
            <a:ext cx="4572000" cy="1620000"/>
          </a:xfrm>
          <a:prstGeom prst="rect">
            <a:avLst/>
          </a:prstGeom>
        </p:spPr>
      </p:pic>
      <p:pic>
        <p:nvPicPr>
          <p:cNvPr id="7" name="Picture 6" descr="Caractéristiques_intensité_NO.png"/>
          <p:cNvPicPr>
            <a:picLocks noChangeAspect="1"/>
          </p:cNvPicPr>
          <p:nvPr/>
        </p:nvPicPr>
        <p:blipFill>
          <a:blip r:embed="rId3"/>
          <a:srcRect l="1000" t="20000" r="1000" b="20000"/>
          <a:stretch>
            <a:fillRect/>
          </a:stretch>
        </p:blipFill>
        <p:spPr>
          <a:xfrm>
            <a:off x="86400" y="43236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Noirmoutier</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476800"/>
            <a:ext cx="6397200" cy="756000"/>
          </a:xfrm>
          <a:prstGeom prst="rect">
            <a:avLst/>
          </a:prstGeom>
          <a:noFill/>
        </p:spPr>
        <p:txBody>
          <a:bodyPr wrap="square">
            <a:spAutoFit/>
          </a:bodyPr>
          <a:lstStyle/>
          <a:p>
            <a:pPr>
              <a:defRPr sz="1275"/>
            </a:pPr>
            <a:r>
              <a:t>• Pour la criée de Noirmoutier, l’instabilité des prix pour le mois de août 2026 est un peu moins importante que celle observée en août de 2021 à 2025, ce qui signifie que le risque prix des producteurs a légèrement diminué. Parallèlement, l’instabilité des volumes est beaucoup moins important, ce qui signifie que le risque d’approvisionnement des acheteurs a fortement diminué.</a:t>
            </a:r>
          </a:p>
        </p:txBody>
      </p:sp>
      <p:sp>
        <p:nvSpPr>
          <p:cNvPr id="11" name="TextBox 10"/>
          <p:cNvSpPr txBox="1"/>
          <p:nvPr/>
        </p:nvSpPr>
        <p:spPr>
          <a:xfrm>
            <a:off x="259200" y="6840000"/>
            <a:ext cx="6397200" cy="756000"/>
          </a:xfrm>
          <a:prstGeom prst="rect">
            <a:avLst/>
          </a:prstGeom>
          <a:noFill/>
        </p:spPr>
        <p:txBody>
          <a:bodyPr wrap="square">
            <a:spAutoFit/>
          </a:bodyPr>
          <a:lstStyle/>
          <a:p>
            <a:pPr>
              <a:defRPr sz="1275"/>
            </a:pPr>
            <a:r>
              <a:t>• Pour la criée de Noirmoutier, en août 2026 comparé aux mois de août de 2021 à 2025, le nombre d’acheteurs est un peu moins important, le nombre de transactions est un peu moins important. De plus, la concurrence a légèrement augmenté, ce qui signifie que le pouvoir de marché des gros acheteurs a légèrement diminué.</a:t>
            </a:r>
          </a:p>
        </p:txBody>
      </p:sp>
    </p:spTree>
    <p:extLst>
      <p:ext uri="{BB962C8B-B14F-4D97-AF65-F5344CB8AC3E}">
        <p14:creationId xmlns:p14="http://schemas.microsoft.com/office/powerpoint/2010/main" val="18532869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28A6EF7-A32F-412A-AA0F-5963EABDAC14}"/>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D751498F-43FE-4C29-A5CC-F51EA7358E31}"/>
              </a:ext>
            </a:extLst>
          </p:cNvPr>
          <p:cNvSpPr/>
          <p:nvPr/>
        </p:nvSpPr>
        <p:spPr>
          <a:xfrm>
            <a:off x="201302" y="2138600"/>
            <a:ext cx="6455391" cy="295975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D94D7BFD-1B8B-477E-9612-3385967ADFC8}"/>
              </a:ext>
            </a:extLst>
          </p:cNvPr>
          <p:cNvSpPr/>
          <p:nvPr/>
        </p:nvSpPr>
        <p:spPr>
          <a:xfrm>
            <a:off x="180000" y="6816932"/>
            <a:ext cx="6455391" cy="2514067"/>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NO_Espèce.png"/>
          <p:cNvPicPr>
            <a:picLocks noChangeAspect="1"/>
          </p:cNvPicPr>
          <p:nvPr/>
        </p:nvPicPr>
        <p:blipFill>
          <a:blip r:embed="rId2"/>
          <a:stretch>
            <a:fillRect/>
          </a:stretch>
        </p:blipFill>
        <p:spPr>
          <a:xfrm>
            <a:off x="1144800" y="475200"/>
            <a:ext cx="4572000" cy="1620000"/>
          </a:xfrm>
          <a:prstGeom prst="rect">
            <a:avLst/>
          </a:prstGeom>
        </p:spPr>
      </p:pic>
      <p:pic>
        <p:nvPicPr>
          <p:cNvPr id="7" name="Picture 6" descr="Caractéristiques_intensité_NO_Espèce.png"/>
          <p:cNvPicPr>
            <a:picLocks noChangeAspect="1"/>
          </p:cNvPicPr>
          <p:nvPr/>
        </p:nvPicPr>
        <p:blipFill>
          <a:blip r:embed="rId3"/>
          <a:stretch>
            <a:fillRect/>
          </a:stretch>
        </p:blipFill>
        <p:spPr>
          <a:xfrm>
            <a:off x="86400" y="51624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Noirmoutier</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214000"/>
            <a:ext cx="6397200" cy="756000"/>
          </a:xfrm>
          <a:prstGeom prst="rect">
            <a:avLst/>
          </a:prstGeom>
          <a:noFill/>
        </p:spPr>
        <p:txBody>
          <a:bodyPr wrap="square">
            <a:spAutoFit/>
          </a:bodyPr>
          <a:lstStyle/>
          <a:p>
            <a:pPr>
              <a:defRPr sz="1275"/>
            </a:pPr>
            <a:r>
              <a:t>• Pour le bar de la criée de Noirmoutier, l’instabilité des prix pour le mois de août 2026 est un peu moins importante que celle observée en août de 2021 à 2025, ce qui signifie que le risque prix des producteurs a légèrement diminué. Parallèlement, l’instabilité des volumes est similaire, ce qui signifie que le risque d’approvisionnement des acheteurs est inchangé.</a:t>
            </a:r>
          </a:p>
        </p:txBody>
      </p:sp>
      <p:sp>
        <p:nvSpPr>
          <p:cNvPr id="11" name="TextBox 10"/>
          <p:cNvSpPr txBox="1"/>
          <p:nvPr/>
        </p:nvSpPr>
        <p:spPr>
          <a:xfrm>
            <a:off x="259200" y="6775200"/>
            <a:ext cx="6397200" cy="756000"/>
          </a:xfrm>
          <a:prstGeom prst="rect">
            <a:avLst/>
          </a:prstGeom>
          <a:noFill/>
        </p:spPr>
        <p:txBody>
          <a:bodyPr wrap="square">
            <a:spAutoFit/>
          </a:bodyPr>
          <a:lstStyle/>
          <a:p>
            <a:pPr>
              <a:defRPr sz="1275"/>
            </a:pPr>
            <a:r>
              <a:t>• Pour le bar de la criée de Noirmoutier, en août 2026 comparé aux mois de août de 2021 à 2025, le nombre d’acheteurs est moins important, le nombre de transactions est un peu moins important. De plus, la concurrence est inchangé, ce qui signifie que le pouvoir de marché des gros acheteurs est inchangée.</a:t>
            </a:r>
          </a:p>
        </p:txBody>
      </p:sp>
      <p:sp>
        <p:nvSpPr>
          <p:cNvPr id="12" name="TextBox 11"/>
          <p:cNvSpPr txBox="1"/>
          <p:nvPr/>
        </p:nvSpPr>
        <p:spPr>
          <a:xfrm>
            <a:off x="259200" y="3171600"/>
            <a:ext cx="6397200" cy="756000"/>
          </a:xfrm>
          <a:prstGeom prst="rect">
            <a:avLst/>
          </a:prstGeom>
          <a:noFill/>
        </p:spPr>
        <p:txBody>
          <a:bodyPr wrap="square">
            <a:spAutoFit/>
          </a:bodyPr>
          <a:lstStyle/>
          <a:p>
            <a:pPr>
              <a:defRPr sz="1275"/>
            </a:pPr>
            <a:r>
              <a:t>• Pour le maigre commun de la criée de Noirmoutier, l’instabilité des prix pour le mois de août 2026 est beaucoup moins importante que celle observée en août de 2021 à 2025, ce qui signifie que le risque prix des producteurs a fortement diminué. Parallèlement, l’instabilité des volumes est beaucoup moins important, ce qui signifie que le risque d’approvisionnement des acheteurs a fortement diminué.</a:t>
            </a:r>
          </a:p>
        </p:txBody>
      </p:sp>
      <p:sp>
        <p:nvSpPr>
          <p:cNvPr id="13" name="TextBox 12"/>
          <p:cNvSpPr txBox="1"/>
          <p:nvPr/>
        </p:nvSpPr>
        <p:spPr>
          <a:xfrm>
            <a:off x="259200" y="7628400"/>
            <a:ext cx="6397200" cy="756000"/>
          </a:xfrm>
          <a:prstGeom prst="rect">
            <a:avLst/>
          </a:prstGeom>
          <a:noFill/>
        </p:spPr>
        <p:txBody>
          <a:bodyPr wrap="square">
            <a:spAutoFit/>
          </a:bodyPr>
          <a:lstStyle/>
          <a:p>
            <a:pPr>
              <a:defRPr sz="1275"/>
            </a:pPr>
            <a:r>
              <a:t>• Pour le maigre commun de la criée de Noirmoutier, en août 2026 comparé aux mois de août de 2021 à 2025, le nombre d’acheteurs est beaucoup plus important, le nombre de transactions est beaucoup plus important. De plus, la concurrence a fortement augmenté, ce qui signifie que le pouvoir de marché des gros acheteurs a fortement diminué.</a:t>
            </a:r>
          </a:p>
        </p:txBody>
      </p:sp>
      <p:sp>
        <p:nvSpPr>
          <p:cNvPr id="14" name="TextBox 13"/>
          <p:cNvSpPr txBox="1"/>
          <p:nvPr/>
        </p:nvSpPr>
        <p:spPr>
          <a:xfrm>
            <a:off x="259200" y="4129200"/>
            <a:ext cx="6397200" cy="756000"/>
          </a:xfrm>
          <a:prstGeom prst="rect">
            <a:avLst/>
          </a:prstGeom>
          <a:noFill/>
        </p:spPr>
        <p:txBody>
          <a:bodyPr wrap="square">
            <a:spAutoFit/>
          </a:bodyPr>
          <a:lstStyle/>
          <a:p>
            <a:pPr>
              <a:defRPr sz="1275"/>
            </a:pPr>
            <a:r>
              <a:t>• Pour la sole de la criée de Noirmoutier, l’instabilité des prix pour le mois de août 2026 est similaire que celle observée en août de 2021 à 2025, ce qui signifie que le risque prix des producteurs est inchangé. Parallèlement, l’instabilité des volumes est beaucoup moins important, ce qui signifie que le risque d’approvisionnement des acheteurs a fortement diminué.</a:t>
            </a:r>
          </a:p>
        </p:txBody>
      </p:sp>
      <p:sp>
        <p:nvSpPr>
          <p:cNvPr id="15" name="TextBox 14"/>
          <p:cNvSpPr txBox="1"/>
          <p:nvPr/>
        </p:nvSpPr>
        <p:spPr>
          <a:xfrm>
            <a:off x="259200" y="8456400"/>
            <a:ext cx="6397200" cy="756000"/>
          </a:xfrm>
          <a:prstGeom prst="rect">
            <a:avLst/>
          </a:prstGeom>
          <a:noFill/>
        </p:spPr>
        <p:txBody>
          <a:bodyPr wrap="square">
            <a:spAutoFit/>
          </a:bodyPr>
          <a:lstStyle/>
          <a:p>
            <a:pPr>
              <a:defRPr sz="1275"/>
            </a:pPr>
            <a:r>
              <a:t>• Pour la sole de la criée de Noirmoutier, en août 2026 comparé aux mois de août de 2021 à 2025, le nombre d’acheteurs est un peu plus important, le nombre de transactions est beaucoup plus important. De plus, la concurrence a légèrement diminué, ce qui signifie que le pouvoir de marché des gros acheteurs a légèrement augmenté.</a:t>
            </a:r>
          </a:p>
        </p:txBody>
      </p:sp>
    </p:spTree>
    <p:extLst>
      <p:ext uri="{BB962C8B-B14F-4D97-AF65-F5344CB8AC3E}">
        <p14:creationId xmlns:p14="http://schemas.microsoft.com/office/powerpoint/2010/main" val="35111223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FBA57063-CA25-467E-A8CE-234DF099922D}"/>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BB9E75FF-75A5-4481-8ED0-4882FAAA56D5}"/>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Quiberon.png"/>
          <p:cNvPicPr>
            <a:picLocks noChangeAspect="1"/>
          </p:cNvPicPr>
          <p:nvPr/>
        </p:nvPicPr>
        <p:blipFill>
          <a:blip r:embed="rId4"/>
          <a:srcRect t="12000" r="5000" b="5000"/>
          <a:stretch>
            <a:fillRect/>
          </a:stretch>
        </p:blipFill>
        <p:spPr>
          <a:xfrm>
            <a:off x="295200" y="410399"/>
            <a:ext cx="6271200" cy="3420000"/>
          </a:xfrm>
          <a:prstGeom prst="rect">
            <a:avLst/>
          </a:prstGeom>
        </p:spPr>
      </p:pic>
      <p:pic>
        <p:nvPicPr>
          <p:cNvPr id="8" name="Picture 7" descr="Resultat 2026_08_Quiberon_Indices de ventes en valeur.png"/>
          <p:cNvPicPr>
            <a:picLocks noChangeAspect="1"/>
          </p:cNvPicPr>
          <p:nvPr/>
        </p:nvPicPr>
        <p:blipFill>
          <a:blip r:embed="rId5"/>
          <a:srcRect t="12000" r="5000" b="5000"/>
          <a:stretch>
            <a:fillRect/>
          </a:stretch>
        </p:blipFill>
        <p:spPr>
          <a:xfrm>
            <a:off x="2937600" y="3848400"/>
            <a:ext cx="3873600" cy="1980000"/>
          </a:xfrm>
          <a:prstGeom prst="rect">
            <a:avLst/>
          </a:prstGeom>
        </p:spPr>
      </p:pic>
      <p:pic>
        <p:nvPicPr>
          <p:cNvPr id="9" name="Picture 8" descr="Resultat 2026_08_Quiberon_Indices de prix de vente.png"/>
          <p:cNvPicPr>
            <a:picLocks noChangeAspect="1"/>
          </p:cNvPicPr>
          <p:nvPr/>
        </p:nvPicPr>
        <p:blipFill>
          <a:blip r:embed="rId6"/>
          <a:srcRect t="12000" r="5000" b="5000"/>
          <a:stretch>
            <a:fillRect/>
          </a:stretch>
        </p:blipFill>
        <p:spPr>
          <a:xfrm>
            <a:off x="2937600" y="5846399"/>
            <a:ext cx="3873600" cy="1980000"/>
          </a:xfrm>
          <a:prstGeom prst="rect">
            <a:avLst/>
          </a:prstGeom>
        </p:spPr>
      </p:pic>
      <p:pic>
        <p:nvPicPr>
          <p:cNvPr id="10" name="Picture 9" descr="Resultat 2026_08_Quiberon_Indices de ventes en volume.png"/>
          <p:cNvPicPr>
            <a:picLocks noChangeAspect="1"/>
          </p:cNvPicPr>
          <p:nvPr/>
        </p:nvPicPr>
        <p:blipFill>
          <a:blip r:embed="rId7"/>
          <a:srcRect t="12000" r="5000" b="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endParaRPr/>
          </a:p>
          <a:p>
            <a:pPr algn="ctr">
              <a:defRPr sz="2267"/>
            </a:pPr>
            <a:r>
              <a:t>Quiberon</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 la criée de Quiberon est inférieur à celui de la période de référence (2021).</a:t>
            </a:r>
          </a:p>
        </p:txBody>
      </p:sp>
      <p:sp>
        <p:nvSpPr>
          <p:cNvPr id="18" name="TextBox 17"/>
          <p:cNvSpPr txBox="1"/>
          <p:nvPr/>
        </p:nvSpPr>
        <p:spPr>
          <a:xfrm>
            <a:off x="194400" y="5619600"/>
            <a:ext cx="2343600" cy="1436400"/>
          </a:xfrm>
          <a:prstGeom prst="rect">
            <a:avLst/>
          </a:prstGeom>
          <a:noFill/>
        </p:spPr>
        <p:txBody>
          <a:bodyPr wrap="square">
            <a:spAutoFit/>
          </a:bodyPr>
          <a:lstStyle/>
          <a:p>
            <a:pPr>
              <a:defRPr sz="1275"/>
            </a:pPr>
            <a:r>
              <a:t>• L'indice de prix de ventes est supérieur à celui de la période de référence mais inférieur à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ceux de la période de référence et de la moyenne nationale.</a:t>
            </a:r>
          </a:p>
        </p:txBody>
      </p:sp>
    </p:spTree>
    <p:extLst>
      <p:ext uri="{BB962C8B-B14F-4D97-AF65-F5344CB8AC3E}">
        <p14:creationId xmlns:p14="http://schemas.microsoft.com/office/powerpoint/2010/main" val="40970744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4127FCE-2CBD-4612-A868-47E4A145A57E}"/>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54409010-3853-4649-84CC-8F500BEE130C}"/>
              </a:ext>
            </a:extLst>
          </p:cNvPr>
          <p:cNvSpPr/>
          <p:nvPr/>
        </p:nvSpPr>
        <p:spPr>
          <a:xfrm>
            <a:off x="201304" y="5944548"/>
            <a:ext cx="6455391" cy="2450152"/>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a:extLst>
              <a:ext uri="{FF2B5EF4-FFF2-40B4-BE49-F238E27FC236}">
                <a16:creationId xmlns:a16="http://schemas.microsoft.com/office/drawing/2014/main" id="{94D3BCDF-BB7A-4E05-B103-2328827B68A2}"/>
              </a:ext>
            </a:extLst>
          </p:cNvPr>
          <p:cNvSpPr/>
          <p:nvPr/>
        </p:nvSpPr>
        <p:spPr>
          <a:xfrm>
            <a:off x="201304" y="2414014"/>
            <a:ext cx="6455391" cy="144569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QB.png"/>
          <p:cNvPicPr>
            <a:picLocks noChangeAspect="1"/>
          </p:cNvPicPr>
          <p:nvPr/>
        </p:nvPicPr>
        <p:blipFill>
          <a:blip r:embed="rId2"/>
          <a:srcRect l="1000" t="20000" r="1000" b="25000"/>
          <a:stretch>
            <a:fillRect/>
          </a:stretch>
        </p:blipFill>
        <p:spPr>
          <a:xfrm>
            <a:off x="1058400" y="698400"/>
            <a:ext cx="4572000" cy="1620000"/>
          </a:xfrm>
          <a:prstGeom prst="rect">
            <a:avLst/>
          </a:prstGeom>
        </p:spPr>
      </p:pic>
      <p:pic>
        <p:nvPicPr>
          <p:cNvPr id="7" name="Picture 6" descr="Caractéristiques_intensité_QB.png"/>
          <p:cNvPicPr>
            <a:picLocks noChangeAspect="1"/>
          </p:cNvPicPr>
          <p:nvPr/>
        </p:nvPicPr>
        <p:blipFill>
          <a:blip r:embed="rId3"/>
          <a:srcRect l="1000" t="20000" r="1000" b="20000"/>
          <a:stretch>
            <a:fillRect/>
          </a:stretch>
        </p:blipFill>
        <p:spPr>
          <a:xfrm>
            <a:off x="86400" y="43236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Quiberon</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476800"/>
            <a:ext cx="6397200" cy="756000"/>
          </a:xfrm>
          <a:prstGeom prst="rect">
            <a:avLst/>
          </a:prstGeom>
          <a:noFill/>
        </p:spPr>
        <p:txBody>
          <a:bodyPr wrap="square">
            <a:spAutoFit/>
          </a:bodyPr>
          <a:lstStyle/>
          <a:p>
            <a:pPr>
              <a:defRPr sz="1275"/>
            </a:pPr>
            <a:r>
              <a:t>• Pour la criée de Quiberon, l’instabilité des prix pour le mois de août 2026 est plus importante que celle observée en août de 2021 à 2025, ce qui signifie que le risque prix des producteurs a augmenté. Parallèlement, l’instabilité des volumes est moins important, ce qui signifie que le risque d’approvisionnement des acheteurs a diminué.</a:t>
            </a:r>
          </a:p>
        </p:txBody>
      </p:sp>
      <p:sp>
        <p:nvSpPr>
          <p:cNvPr id="11" name="TextBox 10"/>
          <p:cNvSpPr txBox="1"/>
          <p:nvPr/>
        </p:nvSpPr>
        <p:spPr>
          <a:xfrm>
            <a:off x="259200" y="6840000"/>
            <a:ext cx="6397200" cy="756000"/>
          </a:xfrm>
          <a:prstGeom prst="rect">
            <a:avLst/>
          </a:prstGeom>
          <a:noFill/>
        </p:spPr>
        <p:txBody>
          <a:bodyPr wrap="square">
            <a:spAutoFit/>
          </a:bodyPr>
          <a:lstStyle/>
          <a:p>
            <a:pPr>
              <a:defRPr sz="1275"/>
            </a:pPr>
            <a:r>
              <a:t>• Pour la criée de Quiberon, en août 2026 comparé aux mois de août de 2021 à 2025, le nombre d’acheteurs est un peu moins important, le nombre de transactions est moins important. De plus, la concurrence a légèrement diminué, ce qui signifie que le pouvoir de marché des gros acheteurs a légèrement augmenté.</a:t>
            </a:r>
          </a:p>
        </p:txBody>
      </p:sp>
    </p:spTree>
    <p:extLst>
      <p:ext uri="{BB962C8B-B14F-4D97-AF65-F5344CB8AC3E}">
        <p14:creationId xmlns:p14="http://schemas.microsoft.com/office/powerpoint/2010/main" val="4415598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4127FCE-2CBD-4612-A868-47E4A145A57E}"/>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991A6789-1C0D-44E1-9859-B354AC8E2E04}"/>
              </a:ext>
            </a:extLst>
          </p:cNvPr>
          <p:cNvSpPr/>
          <p:nvPr/>
        </p:nvSpPr>
        <p:spPr>
          <a:xfrm>
            <a:off x="201302" y="2138600"/>
            <a:ext cx="6455391" cy="295975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4C28A219-B6E4-4F61-A92B-ABC5898145B5}"/>
              </a:ext>
            </a:extLst>
          </p:cNvPr>
          <p:cNvSpPr/>
          <p:nvPr/>
        </p:nvSpPr>
        <p:spPr>
          <a:xfrm>
            <a:off x="180000" y="6816932"/>
            <a:ext cx="6455391" cy="2514067"/>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QB_Espèce.png"/>
          <p:cNvPicPr>
            <a:picLocks noChangeAspect="1"/>
          </p:cNvPicPr>
          <p:nvPr/>
        </p:nvPicPr>
        <p:blipFill>
          <a:blip r:embed="rId2"/>
          <a:stretch>
            <a:fillRect/>
          </a:stretch>
        </p:blipFill>
        <p:spPr>
          <a:xfrm>
            <a:off x="1144800" y="475200"/>
            <a:ext cx="4572000" cy="1620000"/>
          </a:xfrm>
          <a:prstGeom prst="rect">
            <a:avLst/>
          </a:prstGeom>
        </p:spPr>
      </p:pic>
      <p:pic>
        <p:nvPicPr>
          <p:cNvPr id="7" name="Picture 6" descr="Caractéristiques_intensité_QB_Espèce.png"/>
          <p:cNvPicPr>
            <a:picLocks noChangeAspect="1"/>
          </p:cNvPicPr>
          <p:nvPr/>
        </p:nvPicPr>
        <p:blipFill>
          <a:blip r:embed="rId3"/>
          <a:stretch>
            <a:fillRect/>
          </a:stretch>
        </p:blipFill>
        <p:spPr>
          <a:xfrm>
            <a:off x="86400" y="51624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Quiberon</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214000"/>
            <a:ext cx="6397200" cy="756000"/>
          </a:xfrm>
          <a:prstGeom prst="rect">
            <a:avLst/>
          </a:prstGeom>
          <a:noFill/>
        </p:spPr>
        <p:txBody>
          <a:bodyPr wrap="square">
            <a:spAutoFit/>
          </a:bodyPr>
          <a:lstStyle/>
          <a:p>
            <a:pPr>
              <a:defRPr sz="1275"/>
            </a:pPr>
            <a:r>
              <a:t>• Pour la sardine de la criée de Quiberon, l’instabilité des prix pour le mois de août 2026 est un peu moins importante que celle observée en août de 2021 à 2025, ce qui signifie que le risque prix des producteurs a légèrement diminué. Parallèlement, l’instabilité des volumes est moins important, ce qui signifie que le risque d’approvisionnement des acheteurs a diminué.</a:t>
            </a:r>
          </a:p>
        </p:txBody>
      </p:sp>
      <p:sp>
        <p:nvSpPr>
          <p:cNvPr id="11" name="TextBox 10"/>
          <p:cNvSpPr txBox="1"/>
          <p:nvPr/>
        </p:nvSpPr>
        <p:spPr>
          <a:xfrm>
            <a:off x="259200" y="6775200"/>
            <a:ext cx="6397200" cy="756000"/>
          </a:xfrm>
          <a:prstGeom prst="rect">
            <a:avLst/>
          </a:prstGeom>
          <a:noFill/>
        </p:spPr>
        <p:txBody>
          <a:bodyPr wrap="square">
            <a:spAutoFit/>
          </a:bodyPr>
          <a:lstStyle/>
          <a:p>
            <a:pPr>
              <a:defRPr sz="1275"/>
            </a:pPr>
            <a:r>
              <a:t>• Pour la sardine de la criée de Quiberon, en août 2026 comparé aux mois de août de 2021 à 2025, le nombre d’acheteurs est un peu moins important, le nombre de transactions est un peu plus important. De plus, la concurrence est inchangé, ce qui signifie que le pouvoir de marché des gros acheteurs est inchangée.</a:t>
            </a:r>
          </a:p>
        </p:txBody>
      </p:sp>
      <p:sp>
        <p:nvSpPr>
          <p:cNvPr id="12" name="TextBox 11"/>
          <p:cNvSpPr txBox="1"/>
          <p:nvPr/>
        </p:nvSpPr>
        <p:spPr>
          <a:xfrm>
            <a:off x="259200" y="3171600"/>
            <a:ext cx="6397200" cy="756000"/>
          </a:xfrm>
          <a:prstGeom prst="rect">
            <a:avLst/>
          </a:prstGeom>
          <a:noFill/>
        </p:spPr>
        <p:txBody>
          <a:bodyPr wrap="square">
            <a:spAutoFit/>
          </a:bodyPr>
          <a:lstStyle/>
          <a:p>
            <a:pPr>
              <a:defRPr sz="1275"/>
            </a:pPr>
            <a:r>
              <a:t>• Pour le bar de la criée de Quiberon, l’instabilité des prix pour le mois de août 2026 est un peu plus importante que celle observée en août de 2021 à 2025, ce qui signifie que le risque prix des producteurs a légèrement augmenté. Parallèlement, l’instabilité des volumes est beaucoup plus important, ce qui signifie que le risque d’approvisionnement des acheteurs a fortement augmenté.</a:t>
            </a:r>
          </a:p>
        </p:txBody>
      </p:sp>
      <p:sp>
        <p:nvSpPr>
          <p:cNvPr id="13" name="TextBox 12"/>
          <p:cNvSpPr txBox="1"/>
          <p:nvPr/>
        </p:nvSpPr>
        <p:spPr>
          <a:xfrm>
            <a:off x="259200" y="7628400"/>
            <a:ext cx="6397200" cy="756000"/>
          </a:xfrm>
          <a:prstGeom prst="rect">
            <a:avLst/>
          </a:prstGeom>
          <a:noFill/>
        </p:spPr>
        <p:txBody>
          <a:bodyPr wrap="square">
            <a:spAutoFit/>
          </a:bodyPr>
          <a:lstStyle/>
          <a:p>
            <a:pPr>
              <a:defRPr sz="1275"/>
            </a:pPr>
            <a:r>
              <a:t>• Pour le bar de la criée de Quiberon, en août 2026 comparé aux mois de août de 2021 à 2025, le nombre d’acheteurs est un peu moins important, le nombre de transactions est beaucoup moins important. De plus, la concurrence a diminué, ce qui signifie que le pouvoir de marché des gros acheteurs a augmenté.</a:t>
            </a:r>
          </a:p>
        </p:txBody>
      </p:sp>
      <p:sp>
        <p:nvSpPr>
          <p:cNvPr id="14" name="TextBox 13"/>
          <p:cNvSpPr txBox="1"/>
          <p:nvPr/>
        </p:nvSpPr>
        <p:spPr>
          <a:xfrm>
            <a:off x="259200" y="4129200"/>
            <a:ext cx="6397200" cy="756000"/>
          </a:xfrm>
          <a:prstGeom prst="rect">
            <a:avLst/>
          </a:prstGeom>
          <a:noFill/>
        </p:spPr>
        <p:txBody>
          <a:bodyPr wrap="square">
            <a:spAutoFit/>
          </a:bodyPr>
          <a:lstStyle/>
          <a:p>
            <a:pPr>
              <a:defRPr sz="1275"/>
            </a:pPr>
            <a:r>
              <a:t>• Pour la pieuvre de la criée de Quiberon, l’instabilité des prix pour le mois de août 2026 est beaucoup moins importante que celle observée en août de 2021 à 2025, ce qui signifie que le risque prix des producteurs a fortement diminué. Parallèlement, l’instabilité des volumes est beaucoup moins important, ce qui signifie que le risque d’approvisionnement des acheteurs a fortement diminué.</a:t>
            </a:r>
          </a:p>
        </p:txBody>
      </p:sp>
      <p:sp>
        <p:nvSpPr>
          <p:cNvPr id="15" name="TextBox 14"/>
          <p:cNvSpPr txBox="1"/>
          <p:nvPr/>
        </p:nvSpPr>
        <p:spPr>
          <a:xfrm>
            <a:off x="259200" y="8456400"/>
            <a:ext cx="6397200" cy="756000"/>
          </a:xfrm>
          <a:prstGeom prst="rect">
            <a:avLst/>
          </a:prstGeom>
          <a:noFill/>
        </p:spPr>
        <p:txBody>
          <a:bodyPr wrap="square">
            <a:spAutoFit/>
          </a:bodyPr>
          <a:lstStyle/>
          <a:p>
            <a:pPr>
              <a:defRPr sz="1275"/>
            </a:pPr>
            <a:r>
              <a:t>• Pour la pieuvre de la criée de Quiberon, en août 2026 comparé aux mois de août de 2021 à 2025, le nombre d’acheteurs est un peu moins important, le nombre de transactions est beaucoup moins important. De plus, la concurrence a légèrement augmenté, ce qui signifie que le pouvoir de marché des gros acheteurs a légèrement diminué.</a:t>
            </a:r>
          </a:p>
        </p:txBody>
      </p:sp>
    </p:spTree>
    <p:extLst>
      <p:ext uri="{BB962C8B-B14F-4D97-AF65-F5344CB8AC3E}">
        <p14:creationId xmlns:p14="http://schemas.microsoft.com/office/powerpoint/2010/main" val="40676513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360E9C76-A4DF-412C-B8D3-534D02B4AFCD}"/>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39233A5B-56C5-4602-95C8-039CF98740FC}"/>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Royan.png"/>
          <p:cNvPicPr>
            <a:picLocks noChangeAspect="1"/>
          </p:cNvPicPr>
          <p:nvPr/>
        </p:nvPicPr>
        <p:blipFill>
          <a:blip r:embed="rId4"/>
          <a:srcRect t="12000" r="5000" b="5000"/>
          <a:stretch>
            <a:fillRect/>
          </a:stretch>
        </p:blipFill>
        <p:spPr>
          <a:xfrm>
            <a:off x="295200" y="410399"/>
            <a:ext cx="6271200" cy="3420000"/>
          </a:xfrm>
          <a:prstGeom prst="rect">
            <a:avLst/>
          </a:prstGeom>
        </p:spPr>
      </p:pic>
      <p:pic>
        <p:nvPicPr>
          <p:cNvPr id="8" name="Picture 7" descr="Resultat 2026_08_Royan_Indices de ventes en valeur.png"/>
          <p:cNvPicPr>
            <a:picLocks noChangeAspect="1"/>
          </p:cNvPicPr>
          <p:nvPr/>
        </p:nvPicPr>
        <p:blipFill>
          <a:blip r:embed="rId5"/>
          <a:srcRect t="12000" r="5000" b="5000"/>
          <a:stretch>
            <a:fillRect/>
          </a:stretch>
        </p:blipFill>
        <p:spPr>
          <a:xfrm>
            <a:off x="2937600" y="3848400"/>
            <a:ext cx="3873600" cy="1980000"/>
          </a:xfrm>
          <a:prstGeom prst="rect">
            <a:avLst/>
          </a:prstGeom>
        </p:spPr>
      </p:pic>
      <p:pic>
        <p:nvPicPr>
          <p:cNvPr id="9" name="Picture 8" descr="Resultat 2026_08_Royan_Indices de prix de vente.png"/>
          <p:cNvPicPr>
            <a:picLocks noChangeAspect="1"/>
          </p:cNvPicPr>
          <p:nvPr/>
        </p:nvPicPr>
        <p:blipFill>
          <a:blip r:embed="rId6"/>
          <a:srcRect t="12000" r="5000" b="5000"/>
          <a:stretch>
            <a:fillRect/>
          </a:stretch>
        </p:blipFill>
        <p:spPr>
          <a:xfrm>
            <a:off x="2937600" y="5846399"/>
            <a:ext cx="3873600" cy="1980000"/>
          </a:xfrm>
          <a:prstGeom prst="rect">
            <a:avLst/>
          </a:prstGeom>
        </p:spPr>
      </p:pic>
      <p:pic>
        <p:nvPicPr>
          <p:cNvPr id="10" name="Picture 9" descr="Resultat 2026_08_Royan_Indices de ventes en volume.png"/>
          <p:cNvPicPr>
            <a:picLocks noChangeAspect="1"/>
          </p:cNvPicPr>
          <p:nvPr/>
        </p:nvPicPr>
        <p:blipFill>
          <a:blip r:embed="rId7"/>
          <a:srcRect t="12000" r="5000" b="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endParaRPr/>
          </a:p>
          <a:p>
            <a:pPr algn="ctr">
              <a:defRPr sz="2267"/>
            </a:pPr>
            <a:r>
              <a:t>Royan</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 la criée de Royan est inférieur à celui de la période de référence (2021).</a:t>
            </a:r>
          </a:p>
        </p:txBody>
      </p:sp>
      <p:sp>
        <p:nvSpPr>
          <p:cNvPr id="18" name="TextBox 17"/>
          <p:cNvSpPr txBox="1"/>
          <p:nvPr/>
        </p:nvSpPr>
        <p:spPr>
          <a:xfrm>
            <a:off x="194400" y="5619600"/>
            <a:ext cx="2343600" cy="1436400"/>
          </a:xfrm>
          <a:prstGeom prst="rect">
            <a:avLst/>
          </a:prstGeom>
          <a:noFill/>
        </p:spPr>
        <p:txBody>
          <a:bodyPr wrap="square">
            <a:spAutoFit/>
          </a:bodyPr>
          <a:lstStyle/>
          <a:p>
            <a:pPr>
              <a:defRPr sz="1275"/>
            </a:pPr>
            <a:r>
              <a:t>• L'indice de prix de ventes est supérieur à celui de la période de référence mais inférieur à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ceux de la période de référence et de la moyenne nationale.</a:t>
            </a:r>
          </a:p>
        </p:txBody>
      </p:sp>
    </p:spTree>
    <p:extLst>
      <p:ext uri="{BB962C8B-B14F-4D97-AF65-F5344CB8AC3E}">
        <p14:creationId xmlns:p14="http://schemas.microsoft.com/office/powerpoint/2010/main" val="3523634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DD7FDF8-FC14-4A97-87C9-394D30867700}"/>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A4786720-8EFA-47B3-8F96-6629EA2FBBB6}"/>
              </a:ext>
            </a:extLst>
          </p:cNvPr>
          <p:cNvSpPr/>
          <p:nvPr/>
        </p:nvSpPr>
        <p:spPr>
          <a:xfrm>
            <a:off x="201304" y="5944548"/>
            <a:ext cx="6455391" cy="2450152"/>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a:extLst>
              <a:ext uri="{FF2B5EF4-FFF2-40B4-BE49-F238E27FC236}">
                <a16:creationId xmlns:a16="http://schemas.microsoft.com/office/drawing/2014/main" id="{48109D40-0BC6-4A5C-A5B8-05E33E26E888}"/>
              </a:ext>
            </a:extLst>
          </p:cNvPr>
          <p:cNvSpPr/>
          <p:nvPr/>
        </p:nvSpPr>
        <p:spPr>
          <a:xfrm>
            <a:off x="201304" y="2414014"/>
            <a:ext cx="6455391" cy="144569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RY.png"/>
          <p:cNvPicPr>
            <a:picLocks noChangeAspect="1"/>
          </p:cNvPicPr>
          <p:nvPr/>
        </p:nvPicPr>
        <p:blipFill>
          <a:blip r:embed="rId2"/>
          <a:srcRect l="1000" t="20000" r="1000" b="25000"/>
          <a:stretch>
            <a:fillRect/>
          </a:stretch>
        </p:blipFill>
        <p:spPr>
          <a:xfrm>
            <a:off x="1058400" y="698400"/>
            <a:ext cx="4572000" cy="1620000"/>
          </a:xfrm>
          <a:prstGeom prst="rect">
            <a:avLst/>
          </a:prstGeom>
        </p:spPr>
      </p:pic>
      <p:pic>
        <p:nvPicPr>
          <p:cNvPr id="7" name="Picture 6" descr="Caractéristiques_intensité_RY.png"/>
          <p:cNvPicPr>
            <a:picLocks noChangeAspect="1"/>
          </p:cNvPicPr>
          <p:nvPr/>
        </p:nvPicPr>
        <p:blipFill>
          <a:blip r:embed="rId3"/>
          <a:srcRect l="1000" t="20000" r="1000" b="20000"/>
          <a:stretch>
            <a:fillRect/>
          </a:stretch>
        </p:blipFill>
        <p:spPr>
          <a:xfrm>
            <a:off x="86400" y="43236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Royan</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476800"/>
            <a:ext cx="6397200" cy="756000"/>
          </a:xfrm>
          <a:prstGeom prst="rect">
            <a:avLst/>
          </a:prstGeom>
          <a:noFill/>
        </p:spPr>
        <p:txBody>
          <a:bodyPr wrap="square">
            <a:spAutoFit/>
          </a:bodyPr>
          <a:lstStyle/>
          <a:p>
            <a:pPr>
              <a:defRPr sz="1275"/>
            </a:pPr>
            <a:r>
              <a:t>• Pour la criée de Royan, l’instabilité des prix pour le mois de août 2026 est similaire que celle observée en août de 2021 à 2025, ce qui signifie que le risque prix des producteurs est inchangé. Parallèlement, l’instabilité des volumes est similaire, ce qui signifie que le risque d’approvisionnement des acheteurs est inchangé.</a:t>
            </a:r>
          </a:p>
        </p:txBody>
      </p:sp>
      <p:sp>
        <p:nvSpPr>
          <p:cNvPr id="11" name="TextBox 10"/>
          <p:cNvSpPr txBox="1"/>
          <p:nvPr/>
        </p:nvSpPr>
        <p:spPr>
          <a:xfrm>
            <a:off x="259200" y="6840000"/>
            <a:ext cx="6397200" cy="756000"/>
          </a:xfrm>
          <a:prstGeom prst="rect">
            <a:avLst/>
          </a:prstGeom>
          <a:noFill/>
        </p:spPr>
        <p:txBody>
          <a:bodyPr wrap="square">
            <a:spAutoFit/>
          </a:bodyPr>
          <a:lstStyle/>
          <a:p>
            <a:pPr>
              <a:defRPr sz="1275"/>
            </a:pPr>
            <a:r>
              <a:t>• Pour la criée de Royan, en août 2026 comparé aux mois de août de 2021 à 2025, le nombre d’acheteurs est similaire, le nombre de transactions est un peu plus important. De plus, la concurrence est inchangé, ce qui signifie que le pouvoir de marché des gros acheteurs est inchangée.</a:t>
            </a:r>
          </a:p>
        </p:txBody>
      </p:sp>
    </p:spTree>
    <p:extLst>
      <p:ext uri="{BB962C8B-B14F-4D97-AF65-F5344CB8AC3E}">
        <p14:creationId xmlns:p14="http://schemas.microsoft.com/office/powerpoint/2010/main" val="179067212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4127FCE-2CBD-4612-A868-47E4A145A57E}"/>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BC90B2EC-C592-42D0-A592-295F83809E85}"/>
              </a:ext>
            </a:extLst>
          </p:cNvPr>
          <p:cNvSpPr/>
          <p:nvPr/>
        </p:nvSpPr>
        <p:spPr>
          <a:xfrm>
            <a:off x="201302" y="2138600"/>
            <a:ext cx="6455391" cy="295975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72855439-77C7-4C14-AD00-3132B157EC80}"/>
              </a:ext>
            </a:extLst>
          </p:cNvPr>
          <p:cNvSpPr/>
          <p:nvPr/>
        </p:nvSpPr>
        <p:spPr>
          <a:xfrm>
            <a:off x="180000" y="6816932"/>
            <a:ext cx="6455391" cy="2514067"/>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RY_Espèce.png"/>
          <p:cNvPicPr>
            <a:picLocks noChangeAspect="1"/>
          </p:cNvPicPr>
          <p:nvPr/>
        </p:nvPicPr>
        <p:blipFill>
          <a:blip r:embed="rId2"/>
          <a:stretch>
            <a:fillRect/>
          </a:stretch>
        </p:blipFill>
        <p:spPr>
          <a:xfrm>
            <a:off x="1144800" y="475200"/>
            <a:ext cx="4572000" cy="1620000"/>
          </a:xfrm>
          <a:prstGeom prst="rect">
            <a:avLst/>
          </a:prstGeom>
        </p:spPr>
      </p:pic>
      <p:pic>
        <p:nvPicPr>
          <p:cNvPr id="7" name="Picture 6" descr="Caractéristiques_intensité_RY_Espèce.png"/>
          <p:cNvPicPr>
            <a:picLocks noChangeAspect="1"/>
          </p:cNvPicPr>
          <p:nvPr/>
        </p:nvPicPr>
        <p:blipFill>
          <a:blip r:embed="rId3"/>
          <a:stretch>
            <a:fillRect/>
          </a:stretch>
        </p:blipFill>
        <p:spPr>
          <a:xfrm>
            <a:off x="86400" y="51624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Royan</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214000"/>
            <a:ext cx="6397200" cy="756000"/>
          </a:xfrm>
          <a:prstGeom prst="rect">
            <a:avLst/>
          </a:prstGeom>
          <a:noFill/>
        </p:spPr>
        <p:txBody>
          <a:bodyPr wrap="square">
            <a:spAutoFit/>
          </a:bodyPr>
          <a:lstStyle/>
          <a:p>
            <a:pPr>
              <a:defRPr sz="1275"/>
            </a:pPr>
            <a:r>
              <a:t>• Pour le maigre commun de la criée de Royan, l’instabilité des prix pour le mois de août 2026 est beaucoup moins importante que celle observée en août de 2021 à 2025, ce qui signifie que le risque prix des producteurs a fortement diminué. Parallèlement, l’instabilité des volumes est un peu moins important, ce qui signifie que le risque d’approvisionnement des acheteurs a légèrement diminué.</a:t>
            </a:r>
          </a:p>
        </p:txBody>
      </p:sp>
      <p:sp>
        <p:nvSpPr>
          <p:cNvPr id="11" name="TextBox 10"/>
          <p:cNvSpPr txBox="1"/>
          <p:nvPr/>
        </p:nvSpPr>
        <p:spPr>
          <a:xfrm>
            <a:off x="259200" y="6775200"/>
            <a:ext cx="6397200" cy="756000"/>
          </a:xfrm>
          <a:prstGeom prst="rect">
            <a:avLst/>
          </a:prstGeom>
          <a:noFill/>
        </p:spPr>
        <p:txBody>
          <a:bodyPr wrap="square">
            <a:spAutoFit/>
          </a:bodyPr>
          <a:lstStyle/>
          <a:p>
            <a:pPr>
              <a:defRPr sz="1275"/>
            </a:pPr>
            <a:r>
              <a:t>• Pour le maigre commun de la criée de Royan, en août 2026 comparé aux mois de août de 2021 à 2025, le nombre d’acheteurs est un peu plus important, le nombre de transactions est beaucoup plus important. De plus, la concurrence a augmenté, ce qui signifie que le pouvoir de marché des gros acheteurs a diminué.</a:t>
            </a:r>
          </a:p>
        </p:txBody>
      </p:sp>
      <p:sp>
        <p:nvSpPr>
          <p:cNvPr id="12" name="TextBox 11"/>
          <p:cNvSpPr txBox="1"/>
          <p:nvPr/>
        </p:nvSpPr>
        <p:spPr>
          <a:xfrm>
            <a:off x="259200" y="3171600"/>
            <a:ext cx="6397200" cy="756000"/>
          </a:xfrm>
          <a:prstGeom prst="rect">
            <a:avLst/>
          </a:prstGeom>
          <a:noFill/>
        </p:spPr>
        <p:txBody>
          <a:bodyPr wrap="square">
            <a:spAutoFit/>
          </a:bodyPr>
          <a:lstStyle/>
          <a:p>
            <a:pPr>
              <a:defRPr sz="1275"/>
            </a:pPr>
            <a:r>
              <a:t>• Pour la sole de la criée de Royan, l’instabilité des prix pour le mois de août 2026 est moins importante que celle observée en août de 2021 à 2025, ce qui signifie que le risque prix des producteurs a diminué. Parallèlement, l’instabilité des volumes est similaire, ce qui signifie que le risque d’approvisionnement des acheteurs est inchangé.</a:t>
            </a:r>
          </a:p>
        </p:txBody>
      </p:sp>
      <p:sp>
        <p:nvSpPr>
          <p:cNvPr id="13" name="TextBox 12"/>
          <p:cNvSpPr txBox="1"/>
          <p:nvPr/>
        </p:nvSpPr>
        <p:spPr>
          <a:xfrm>
            <a:off x="259200" y="7628400"/>
            <a:ext cx="6397200" cy="756000"/>
          </a:xfrm>
          <a:prstGeom prst="rect">
            <a:avLst/>
          </a:prstGeom>
          <a:noFill/>
        </p:spPr>
        <p:txBody>
          <a:bodyPr wrap="square">
            <a:spAutoFit/>
          </a:bodyPr>
          <a:lstStyle/>
          <a:p>
            <a:pPr>
              <a:defRPr sz="1275"/>
            </a:pPr>
            <a:r>
              <a:t>• Pour la sole de la criée de Royan, en août 2026 comparé aux mois de août de 2021 à 2025, le nombre d’acheteurs est un peu moins important, le nombre de transactions est beaucoup moins important. De plus, la concurrence a fortement augmenté, ce qui signifie que le pouvoir de marché des gros acheteurs a fortement diminué.</a:t>
            </a:r>
          </a:p>
        </p:txBody>
      </p:sp>
      <p:sp>
        <p:nvSpPr>
          <p:cNvPr id="14" name="TextBox 13"/>
          <p:cNvSpPr txBox="1"/>
          <p:nvPr/>
        </p:nvSpPr>
        <p:spPr>
          <a:xfrm>
            <a:off x="259200" y="4129200"/>
            <a:ext cx="6397200" cy="756000"/>
          </a:xfrm>
          <a:prstGeom prst="rect">
            <a:avLst/>
          </a:prstGeom>
          <a:noFill/>
        </p:spPr>
        <p:txBody>
          <a:bodyPr wrap="square">
            <a:spAutoFit/>
          </a:bodyPr>
          <a:lstStyle/>
          <a:p>
            <a:pPr>
              <a:defRPr sz="1275"/>
            </a:pPr>
            <a:r>
              <a:t>• Pour le bar de la criée de Royan, l’instabilité des prix pour le mois de août 2026 est moins importante que celle observée en août de 2021 à 2025, ce qui signifie que le risque prix des producteurs a diminué. Parallèlement, l’instabilité des volumes est un peu plus important, ce qui signifie que le risque d’approvisionnement des acheteurs a légèrement augmenté.</a:t>
            </a:r>
          </a:p>
        </p:txBody>
      </p:sp>
      <p:sp>
        <p:nvSpPr>
          <p:cNvPr id="15" name="TextBox 14"/>
          <p:cNvSpPr txBox="1"/>
          <p:nvPr/>
        </p:nvSpPr>
        <p:spPr>
          <a:xfrm>
            <a:off x="259200" y="8456400"/>
            <a:ext cx="6397200" cy="756000"/>
          </a:xfrm>
          <a:prstGeom prst="rect">
            <a:avLst/>
          </a:prstGeom>
          <a:noFill/>
        </p:spPr>
        <p:txBody>
          <a:bodyPr wrap="square">
            <a:spAutoFit/>
          </a:bodyPr>
          <a:lstStyle/>
          <a:p>
            <a:pPr>
              <a:defRPr sz="1275"/>
            </a:pPr>
            <a:r>
              <a:t>• Pour le bar de la criée de Royan, en août 2026 comparé aux mois de août de 2021 à 2025, le nombre d’acheteurs est un peu plus important, le nombre de transactions est beaucoup moins important. De plus, la concurrence est inchangé, ce qui signifie que le pouvoir de marché des gros acheteurs est inchangée.</a:t>
            </a:r>
          </a:p>
        </p:txBody>
      </p:sp>
    </p:spTree>
    <p:extLst>
      <p:ext uri="{BB962C8B-B14F-4D97-AF65-F5344CB8AC3E}">
        <p14:creationId xmlns:p14="http://schemas.microsoft.com/office/powerpoint/2010/main" val="331207623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F7C59D59-F4AE-4053-A471-05E82338229C}"/>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2D92AD62-FB44-4C19-A088-2F6034A0976E}"/>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Saint-guenole.png"/>
          <p:cNvPicPr>
            <a:picLocks noChangeAspect="1"/>
          </p:cNvPicPr>
          <p:nvPr/>
        </p:nvPicPr>
        <p:blipFill>
          <a:blip r:embed="rId4"/>
          <a:srcRect t="12000" r="5000" b="5000"/>
          <a:stretch>
            <a:fillRect/>
          </a:stretch>
        </p:blipFill>
        <p:spPr>
          <a:xfrm>
            <a:off x="295200" y="410399"/>
            <a:ext cx="6271200" cy="3420000"/>
          </a:xfrm>
          <a:prstGeom prst="rect">
            <a:avLst/>
          </a:prstGeom>
        </p:spPr>
      </p:pic>
      <p:pic>
        <p:nvPicPr>
          <p:cNvPr id="8" name="Picture 7" descr="Resultat 2026_08_Saint-guenole_Indices de ventes en valeur.png"/>
          <p:cNvPicPr>
            <a:picLocks noChangeAspect="1"/>
          </p:cNvPicPr>
          <p:nvPr/>
        </p:nvPicPr>
        <p:blipFill>
          <a:blip r:embed="rId5"/>
          <a:srcRect t="12000" r="5000" b="5000"/>
          <a:stretch>
            <a:fillRect/>
          </a:stretch>
        </p:blipFill>
        <p:spPr>
          <a:xfrm>
            <a:off x="2937600" y="3848400"/>
            <a:ext cx="3873600" cy="1980000"/>
          </a:xfrm>
          <a:prstGeom prst="rect">
            <a:avLst/>
          </a:prstGeom>
        </p:spPr>
      </p:pic>
      <p:pic>
        <p:nvPicPr>
          <p:cNvPr id="9" name="Picture 8" descr="Resultat 2026_08_Saint-guenole_Indices de prix de vente.png"/>
          <p:cNvPicPr>
            <a:picLocks noChangeAspect="1"/>
          </p:cNvPicPr>
          <p:nvPr/>
        </p:nvPicPr>
        <p:blipFill>
          <a:blip r:embed="rId6"/>
          <a:srcRect t="12000" r="5000" b="5000"/>
          <a:stretch>
            <a:fillRect/>
          </a:stretch>
        </p:blipFill>
        <p:spPr>
          <a:xfrm>
            <a:off x="2937600" y="5846399"/>
            <a:ext cx="3873600" cy="1980000"/>
          </a:xfrm>
          <a:prstGeom prst="rect">
            <a:avLst/>
          </a:prstGeom>
        </p:spPr>
      </p:pic>
      <p:pic>
        <p:nvPicPr>
          <p:cNvPr id="10" name="Picture 9" descr="Resultat 2026_08_Saint-guenole_Indices de ventes en volume.png"/>
          <p:cNvPicPr>
            <a:picLocks noChangeAspect="1"/>
          </p:cNvPicPr>
          <p:nvPr/>
        </p:nvPicPr>
        <p:blipFill>
          <a:blip r:embed="rId7"/>
          <a:srcRect t="12000" r="5000" b="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endParaRPr/>
          </a:p>
          <a:p>
            <a:pPr algn="ctr">
              <a:defRPr sz="2267"/>
            </a:pPr>
            <a:r>
              <a:t>Saint-guenole</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 la criée de Saint-guenole est inférieur à celui de la période de référence (2021).</a:t>
            </a:r>
          </a:p>
        </p:txBody>
      </p:sp>
      <p:sp>
        <p:nvSpPr>
          <p:cNvPr id="18" name="TextBox 17"/>
          <p:cNvSpPr txBox="1"/>
          <p:nvPr/>
        </p:nvSpPr>
        <p:spPr>
          <a:xfrm>
            <a:off x="194400" y="5619600"/>
            <a:ext cx="2343600" cy="1436400"/>
          </a:xfrm>
          <a:prstGeom prst="rect">
            <a:avLst/>
          </a:prstGeom>
          <a:noFill/>
        </p:spPr>
        <p:txBody>
          <a:bodyPr wrap="square">
            <a:spAutoFit/>
          </a:bodyPr>
          <a:lstStyle/>
          <a:p>
            <a:pPr>
              <a:defRPr sz="1275"/>
            </a:pPr>
            <a:r>
              <a:t>• L'indice de prix de ventes est supérieur à celui de la période de référence mais proche de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ceux de la période de référence et de la moyenne nationale.</a:t>
            </a:r>
          </a:p>
        </p:txBody>
      </p:sp>
    </p:spTree>
    <p:extLst>
      <p:ext uri="{BB962C8B-B14F-4D97-AF65-F5344CB8AC3E}">
        <p14:creationId xmlns:p14="http://schemas.microsoft.com/office/powerpoint/2010/main" val="34358830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04BEB31-20F5-463B-A2D4-62D6A608FD1C}"/>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9B1D2FCF-6CCF-4540-AB28-71FBEF948086}"/>
              </a:ext>
            </a:extLst>
          </p:cNvPr>
          <p:cNvSpPr/>
          <p:nvPr/>
        </p:nvSpPr>
        <p:spPr>
          <a:xfrm>
            <a:off x="201304" y="5944548"/>
            <a:ext cx="6455391" cy="2450152"/>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a:extLst>
              <a:ext uri="{FF2B5EF4-FFF2-40B4-BE49-F238E27FC236}">
                <a16:creationId xmlns:a16="http://schemas.microsoft.com/office/drawing/2014/main" id="{9910C5E8-5936-4F2B-8797-2F8545D0CA49}"/>
              </a:ext>
            </a:extLst>
          </p:cNvPr>
          <p:cNvSpPr/>
          <p:nvPr/>
        </p:nvSpPr>
        <p:spPr>
          <a:xfrm>
            <a:off x="201304" y="2414014"/>
            <a:ext cx="6455391" cy="144569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GG.png"/>
          <p:cNvPicPr>
            <a:picLocks noChangeAspect="1"/>
          </p:cNvPicPr>
          <p:nvPr/>
        </p:nvPicPr>
        <p:blipFill>
          <a:blip r:embed="rId2"/>
          <a:srcRect l="1000" t="20000" r="1000" b="25000"/>
          <a:stretch>
            <a:fillRect/>
          </a:stretch>
        </p:blipFill>
        <p:spPr>
          <a:xfrm>
            <a:off x="1058400" y="698400"/>
            <a:ext cx="4572000" cy="1620000"/>
          </a:xfrm>
          <a:prstGeom prst="rect">
            <a:avLst/>
          </a:prstGeom>
        </p:spPr>
      </p:pic>
      <p:pic>
        <p:nvPicPr>
          <p:cNvPr id="7" name="Picture 6" descr="Caractéristiques_intensité_GG.png"/>
          <p:cNvPicPr>
            <a:picLocks noChangeAspect="1"/>
          </p:cNvPicPr>
          <p:nvPr/>
        </p:nvPicPr>
        <p:blipFill>
          <a:blip r:embed="rId3"/>
          <a:srcRect l="1000" t="20000" r="1000" b="20000"/>
          <a:stretch>
            <a:fillRect/>
          </a:stretch>
        </p:blipFill>
        <p:spPr>
          <a:xfrm>
            <a:off x="86400" y="43236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Golfe de Gascogne</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476800"/>
            <a:ext cx="6397200" cy="756000"/>
          </a:xfrm>
          <a:prstGeom prst="rect">
            <a:avLst/>
          </a:prstGeom>
          <a:noFill/>
        </p:spPr>
        <p:txBody>
          <a:bodyPr wrap="square">
            <a:spAutoFit/>
          </a:bodyPr>
          <a:lstStyle/>
          <a:p>
            <a:pPr>
              <a:defRPr sz="1275"/>
            </a:pPr>
            <a:r>
              <a:t>• Pour l’ensemble des criées du Golfe de Gascogne, l’instabilité des prix pour le mois de août 2026 est un peu moins importante que celle observée en août de 2021 à 2025, ce qui signifie que le risque prix des producteurs a légèrement diminué. Parallèlement, l’instabilité des volumes est un peu moins important, ce qui signifie que le risque d’approvisionnement des acheteurs a légèrement diminué.</a:t>
            </a:r>
          </a:p>
        </p:txBody>
      </p:sp>
      <p:sp>
        <p:nvSpPr>
          <p:cNvPr id="11" name="TextBox 10"/>
          <p:cNvSpPr txBox="1"/>
          <p:nvPr/>
        </p:nvSpPr>
        <p:spPr>
          <a:xfrm>
            <a:off x="259200" y="6840000"/>
            <a:ext cx="6397200" cy="756000"/>
          </a:xfrm>
          <a:prstGeom prst="rect">
            <a:avLst/>
          </a:prstGeom>
          <a:noFill/>
        </p:spPr>
        <p:txBody>
          <a:bodyPr wrap="square">
            <a:spAutoFit/>
          </a:bodyPr>
          <a:lstStyle/>
          <a:p>
            <a:pPr>
              <a:defRPr sz="1275"/>
            </a:pPr>
            <a:r>
              <a:t>• Pour l’ensemble des criées du Golfe de Gascogne, en août 2026 comparé aux mois de août de 2021 à 2025, le nombre d’acheteurs est similaire, le nombre de transactions est un peu moins important. De plus, la concurrence a légèrement diminué, ce qui signifie que le pouvoir de marché des gros acheteurs a légèrement augmenté.</a:t>
            </a:r>
          </a:p>
        </p:txBody>
      </p:sp>
    </p:spTree>
    <p:extLst>
      <p:ext uri="{BB962C8B-B14F-4D97-AF65-F5344CB8AC3E}">
        <p14:creationId xmlns:p14="http://schemas.microsoft.com/office/powerpoint/2010/main" val="103200663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63E24EC2-B53A-4428-891E-0CC210DE3BFF}"/>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7FAE49AB-CF6B-4AE2-83EE-B48C3108F643}"/>
              </a:ext>
            </a:extLst>
          </p:cNvPr>
          <p:cNvSpPr/>
          <p:nvPr/>
        </p:nvSpPr>
        <p:spPr>
          <a:xfrm>
            <a:off x="201304" y="5944548"/>
            <a:ext cx="6455391" cy="2450152"/>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a:extLst>
              <a:ext uri="{FF2B5EF4-FFF2-40B4-BE49-F238E27FC236}">
                <a16:creationId xmlns:a16="http://schemas.microsoft.com/office/drawing/2014/main" id="{A7CA2555-A457-41B0-92CE-88CC41321698}"/>
              </a:ext>
            </a:extLst>
          </p:cNvPr>
          <p:cNvSpPr/>
          <p:nvPr/>
        </p:nvSpPr>
        <p:spPr>
          <a:xfrm>
            <a:off x="201304" y="2414014"/>
            <a:ext cx="6455391" cy="144569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SG.png"/>
          <p:cNvPicPr>
            <a:picLocks noChangeAspect="1"/>
          </p:cNvPicPr>
          <p:nvPr/>
        </p:nvPicPr>
        <p:blipFill>
          <a:blip r:embed="rId2"/>
          <a:srcRect l="1000" t="20000" r="1000" b="25000"/>
          <a:stretch>
            <a:fillRect/>
          </a:stretch>
        </p:blipFill>
        <p:spPr>
          <a:xfrm>
            <a:off x="1058400" y="698400"/>
            <a:ext cx="4572000" cy="1620000"/>
          </a:xfrm>
          <a:prstGeom prst="rect">
            <a:avLst/>
          </a:prstGeom>
        </p:spPr>
      </p:pic>
      <p:pic>
        <p:nvPicPr>
          <p:cNvPr id="7" name="Picture 6" descr="Caractéristiques_intensité_SG.png"/>
          <p:cNvPicPr>
            <a:picLocks noChangeAspect="1"/>
          </p:cNvPicPr>
          <p:nvPr/>
        </p:nvPicPr>
        <p:blipFill>
          <a:blip r:embed="rId3"/>
          <a:srcRect l="1000" t="20000" r="1000" b="20000"/>
          <a:stretch>
            <a:fillRect/>
          </a:stretch>
        </p:blipFill>
        <p:spPr>
          <a:xfrm>
            <a:off x="86400" y="43236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Saint-guenole</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476800"/>
            <a:ext cx="6397200" cy="756000"/>
          </a:xfrm>
          <a:prstGeom prst="rect">
            <a:avLst/>
          </a:prstGeom>
          <a:noFill/>
        </p:spPr>
        <p:txBody>
          <a:bodyPr wrap="square">
            <a:spAutoFit/>
          </a:bodyPr>
          <a:lstStyle/>
          <a:p>
            <a:pPr>
              <a:defRPr sz="1275"/>
            </a:pPr>
            <a:r>
              <a:t>• Pour la criée de Saint-guenole, l’instabilité des prix pour le mois de août 2026 est similaire que celle observée en août de 2021 à 2025, ce qui signifie que le risque prix des producteurs est inchangé. Parallèlement, l’instabilité des volumes est beaucoup moins important, ce qui signifie que le risque d’approvisionnement des acheteurs a fortement diminué.</a:t>
            </a:r>
          </a:p>
        </p:txBody>
      </p:sp>
      <p:sp>
        <p:nvSpPr>
          <p:cNvPr id="11" name="TextBox 10"/>
          <p:cNvSpPr txBox="1"/>
          <p:nvPr/>
        </p:nvSpPr>
        <p:spPr>
          <a:xfrm>
            <a:off x="259200" y="6840000"/>
            <a:ext cx="6397200" cy="756000"/>
          </a:xfrm>
          <a:prstGeom prst="rect">
            <a:avLst/>
          </a:prstGeom>
          <a:noFill/>
        </p:spPr>
        <p:txBody>
          <a:bodyPr wrap="square">
            <a:spAutoFit/>
          </a:bodyPr>
          <a:lstStyle/>
          <a:p>
            <a:pPr>
              <a:defRPr sz="1275"/>
            </a:pPr>
            <a:r>
              <a:t>• Pour la criée de Saint-guenole, en août 2026 comparé aux mois de août de 2021 à 2025, le nombre d’acheteurs est un peu moins important, le nombre de transactions est beaucoup moins important. De plus, la concurrence a fortement diminué, ce qui signifie que le pouvoir de marché des gros acheteurs a fortement augmenté.</a:t>
            </a:r>
          </a:p>
        </p:txBody>
      </p:sp>
    </p:spTree>
    <p:extLst>
      <p:ext uri="{BB962C8B-B14F-4D97-AF65-F5344CB8AC3E}">
        <p14:creationId xmlns:p14="http://schemas.microsoft.com/office/powerpoint/2010/main" val="146950183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4127FCE-2CBD-4612-A868-47E4A145A57E}"/>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0538BCD6-8135-496B-A2EF-EB15DC6BB8E0}"/>
              </a:ext>
            </a:extLst>
          </p:cNvPr>
          <p:cNvSpPr/>
          <p:nvPr/>
        </p:nvSpPr>
        <p:spPr>
          <a:xfrm>
            <a:off x="201302" y="2138600"/>
            <a:ext cx="6455391" cy="295975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6018BF41-640F-465A-AB6B-637782DCCBD9}"/>
              </a:ext>
            </a:extLst>
          </p:cNvPr>
          <p:cNvSpPr/>
          <p:nvPr/>
        </p:nvSpPr>
        <p:spPr>
          <a:xfrm>
            <a:off x="180000" y="6816932"/>
            <a:ext cx="6455391" cy="2514067"/>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SG_Espèce.png"/>
          <p:cNvPicPr>
            <a:picLocks noChangeAspect="1"/>
          </p:cNvPicPr>
          <p:nvPr/>
        </p:nvPicPr>
        <p:blipFill>
          <a:blip r:embed="rId2"/>
          <a:stretch>
            <a:fillRect/>
          </a:stretch>
        </p:blipFill>
        <p:spPr>
          <a:xfrm>
            <a:off x="1144800" y="475200"/>
            <a:ext cx="4572000" cy="1620000"/>
          </a:xfrm>
          <a:prstGeom prst="rect">
            <a:avLst/>
          </a:prstGeom>
        </p:spPr>
      </p:pic>
      <p:pic>
        <p:nvPicPr>
          <p:cNvPr id="7" name="Picture 6" descr="Caractéristiques_intensité_SG_Espèce.png"/>
          <p:cNvPicPr>
            <a:picLocks noChangeAspect="1"/>
          </p:cNvPicPr>
          <p:nvPr/>
        </p:nvPicPr>
        <p:blipFill>
          <a:blip r:embed="rId3"/>
          <a:stretch>
            <a:fillRect/>
          </a:stretch>
        </p:blipFill>
        <p:spPr>
          <a:xfrm>
            <a:off x="86400" y="51624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Saint-guenole</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214000"/>
            <a:ext cx="6397200" cy="756000"/>
          </a:xfrm>
          <a:prstGeom prst="rect">
            <a:avLst/>
          </a:prstGeom>
          <a:noFill/>
        </p:spPr>
        <p:txBody>
          <a:bodyPr wrap="square">
            <a:spAutoFit/>
          </a:bodyPr>
          <a:lstStyle/>
          <a:p>
            <a:pPr>
              <a:defRPr sz="1275"/>
            </a:pPr>
            <a:r>
              <a:t>• Pour la sardine de la criée de Saint-guenole, l’instabilité des prix pour le mois de août 2026 est beaucoup moins importante que celle observée en août de 2021 à 2025, ce qui signifie que le risque prix des producteurs a fortement diminué. Parallèlement, l’instabilité des volumes est beaucoup moins important, ce qui signifie que le risque d’approvisionnement des acheteurs a fortement diminué.</a:t>
            </a:r>
          </a:p>
        </p:txBody>
      </p:sp>
      <p:sp>
        <p:nvSpPr>
          <p:cNvPr id="11" name="TextBox 10"/>
          <p:cNvSpPr txBox="1"/>
          <p:nvPr/>
        </p:nvSpPr>
        <p:spPr>
          <a:xfrm>
            <a:off x="259200" y="6775200"/>
            <a:ext cx="6397200" cy="756000"/>
          </a:xfrm>
          <a:prstGeom prst="rect">
            <a:avLst/>
          </a:prstGeom>
          <a:noFill/>
        </p:spPr>
        <p:txBody>
          <a:bodyPr wrap="square">
            <a:spAutoFit/>
          </a:bodyPr>
          <a:lstStyle/>
          <a:p>
            <a:pPr>
              <a:defRPr sz="1275"/>
            </a:pPr>
            <a:r>
              <a:t>• Pour la sardine de la criée de Saint-guenole, en août 2026 comparé aux mois de août de 2021 à 2025, le nombre d’acheteurs est similaire, le nombre de transactions est beaucoup moins important. De plus, la concurrence a diminué, ce qui signifie que le pouvoir de marché des gros acheteurs a augmenté.</a:t>
            </a:r>
          </a:p>
        </p:txBody>
      </p:sp>
      <p:sp>
        <p:nvSpPr>
          <p:cNvPr id="12" name="TextBox 11"/>
          <p:cNvSpPr txBox="1"/>
          <p:nvPr/>
        </p:nvSpPr>
        <p:spPr>
          <a:xfrm>
            <a:off x="259200" y="3171600"/>
            <a:ext cx="6397200" cy="756000"/>
          </a:xfrm>
          <a:prstGeom prst="rect">
            <a:avLst/>
          </a:prstGeom>
          <a:noFill/>
        </p:spPr>
        <p:txBody>
          <a:bodyPr wrap="square">
            <a:spAutoFit/>
          </a:bodyPr>
          <a:lstStyle/>
          <a:p>
            <a:pPr>
              <a:defRPr sz="1275"/>
            </a:pPr>
            <a:r>
              <a:t>• Pour l'anchois de la criée de Saint-guenole, l’instabilité des prix pour le mois de août 2026 est beaucoup moins importante que celle observée en août de 2021 à 2025, ce qui signifie que le risque prix des producteurs a fortement diminué. Parallèlement, l’instabilité des volumes est un peu moins important, ce qui signifie que le risque d’approvisionnement des acheteurs a légèrement diminué.</a:t>
            </a:r>
          </a:p>
        </p:txBody>
      </p:sp>
      <p:sp>
        <p:nvSpPr>
          <p:cNvPr id="13" name="TextBox 12"/>
          <p:cNvSpPr txBox="1"/>
          <p:nvPr/>
        </p:nvSpPr>
        <p:spPr>
          <a:xfrm>
            <a:off x="259200" y="7628400"/>
            <a:ext cx="6397200" cy="756000"/>
          </a:xfrm>
          <a:prstGeom prst="rect">
            <a:avLst/>
          </a:prstGeom>
          <a:noFill/>
        </p:spPr>
        <p:txBody>
          <a:bodyPr wrap="square">
            <a:spAutoFit/>
          </a:bodyPr>
          <a:lstStyle/>
          <a:p>
            <a:pPr>
              <a:defRPr sz="1275"/>
            </a:pPr>
            <a:r>
              <a:t>• Pour l'anchois de la criée de Saint-guenole, en août 2026 comparé aux mois de août de 2021 à 2025, le nombre d’acheteurs est beaucoup moins important, le nombre de transactions est beaucoup moins important. De plus, la concurrence a fortement diminué, ce qui signifie que le pouvoir de marché des gros acheteurs a fortement augmenté.</a:t>
            </a:r>
          </a:p>
        </p:txBody>
      </p:sp>
      <p:sp>
        <p:nvSpPr>
          <p:cNvPr id="14" name="TextBox 13"/>
          <p:cNvSpPr txBox="1"/>
          <p:nvPr/>
        </p:nvSpPr>
        <p:spPr>
          <a:xfrm>
            <a:off x="259200" y="4129200"/>
            <a:ext cx="6397200" cy="756000"/>
          </a:xfrm>
          <a:prstGeom prst="rect">
            <a:avLst/>
          </a:prstGeom>
          <a:noFill/>
        </p:spPr>
        <p:txBody>
          <a:bodyPr wrap="square">
            <a:spAutoFit/>
          </a:bodyPr>
          <a:lstStyle/>
          <a:p>
            <a:pPr>
              <a:defRPr sz="1275"/>
            </a:pPr>
            <a:r>
              <a:t>• Pour le saint-pierre de la criée de Saint-guenole, l’instabilité des prix pour le mois de août 2026 est beaucoup plus importante que celle observée en août de 2021 à 2025, ce qui signifie que le risque prix des producteurs a fortement augmenté. Parallèlement, l’instabilité des volumes est beaucoup moins important, ce qui signifie que le risque d’approvisionnement des acheteurs a fortement diminué.</a:t>
            </a:r>
          </a:p>
        </p:txBody>
      </p:sp>
      <p:sp>
        <p:nvSpPr>
          <p:cNvPr id="15" name="TextBox 14"/>
          <p:cNvSpPr txBox="1"/>
          <p:nvPr/>
        </p:nvSpPr>
        <p:spPr>
          <a:xfrm>
            <a:off x="259200" y="8456400"/>
            <a:ext cx="6397200" cy="756000"/>
          </a:xfrm>
          <a:prstGeom prst="rect">
            <a:avLst/>
          </a:prstGeom>
          <a:noFill/>
        </p:spPr>
        <p:txBody>
          <a:bodyPr wrap="square">
            <a:spAutoFit/>
          </a:bodyPr>
          <a:lstStyle/>
          <a:p>
            <a:pPr>
              <a:defRPr sz="1275"/>
            </a:pPr>
            <a:r>
              <a:t>• Pour le saint-pierre de la criée de Saint-guenole, en août 2026 comparé aux mois de août de 2021 à 2025, le nombre d’acheteurs est similaire, le nombre de transactions est beaucoup moins important. De plus, la concurrence a fortement augmenté, ce qui signifie que le pouvoir de marché des gros acheteurs a fortement diminué.</a:t>
            </a:r>
          </a:p>
        </p:txBody>
      </p:sp>
    </p:spTree>
    <p:extLst>
      <p:ext uri="{BB962C8B-B14F-4D97-AF65-F5344CB8AC3E}">
        <p14:creationId xmlns:p14="http://schemas.microsoft.com/office/powerpoint/2010/main" val="50491284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226454A7-0139-4A87-8379-85887DE18AA9}"/>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A5437FEC-62EE-458B-9B19-4CC3A5B874CB}"/>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Saint-jean de luz.png"/>
          <p:cNvPicPr>
            <a:picLocks noChangeAspect="1"/>
          </p:cNvPicPr>
          <p:nvPr/>
        </p:nvPicPr>
        <p:blipFill>
          <a:blip r:embed="rId4"/>
          <a:srcRect t="12000" r="5000" b="5000"/>
          <a:stretch>
            <a:fillRect/>
          </a:stretch>
        </p:blipFill>
        <p:spPr>
          <a:xfrm>
            <a:off x="295200" y="410399"/>
            <a:ext cx="6271200" cy="3420000"/>
          </a:xfrm>
          <a:prstGeom prst="rect">
            <a:avLst/>
          </a:prstGeom>
        </p:spPr>
      </p:pic>
      <p:pic>
        <p:nvPicPr>
          <p:cNvPr id="8" name="Picture 7" descr="Resultat 2026_08_Saint-jean de luz_Indices de ventes en valeur.png"/>
          <p:cNvPicPr>
            <a:picLocks noChangeAspect="1"/>
          </p:cNvPicPr>
          <p:nvPr/>
        </p:nvPicPr>
        <p:blipFill>
          <a:blip r:embed="rId5"/>
          <a:srcRect t="12000" r="5000" b="5000"/>
          <a:stretch>
            <a:fillRect/>
          </a:stretch>
        </p:blipFill>
        <p:spPr>
          <a:xfrm>
            <a:off x="2937600" y="3848400"/>
            <a:ext cx="3873600" cy="1980000"/>
          </a:xfrm>
          <a:prstGeom prst="rect">
            <a:avLst/>
          </a:prstGeom>
        </p:spPr>
      </p:pic>
      <p:pic>
        <p:nvPicPr>
          <p:cNvPr id="9" name="Picture 8" descr="Resultat 2026_08_Saint-jean de luz_Indices de prix de vente.png"/>
          <p:cNvPicPr>
            <a:picLocks noChangeAspect="1"/>
          </p:cNvPicPr>
          <p:nvPr/>
        </p:nvPicPr>
        <p:blipFill>
          <a:blip r:embed="rId6"/>
          <a:srcRect t="12000" r="5000" b="5000"/>
          <a:stretch>
            <a:fillRect/>
          </a:stretch>
        </p:blipFill>
        <p:spPr>
          <a:xfrm>
            <a:off x="2937600" y="5846399"/>
            <a:ext cx="3873600" cy="1980000"/>
          </a:xfrm>
          <a:prstGeom prst="rect">
            <a:avLst/>
          </a:prstGeom>
        </p:spPr>
      </p:pic>
      <p:pic>
        <p:nvPicPr>
          <p:cNvPr id="10" name="Picture 9" descr="Resultat 2026_08_Saint-jean de luz_Indices de ventes en volume.png"/>
          <p:cNvPicPr>
            <a:picLocks noChangeAspect="1"/>
          </p:cNvPicPr>
          <p:nvPr/>
        </p:nvPicPr>
        <p:blipFill>
          <a:blip r:embed="rId7"/>
          <a:srcRect t="12000" r="5000" b="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endParaRPr/>
          </a:p>
          <a:p>
            <a:pPr algn="ctr">
              <a:defRPr sz="2267"/>
            </a:pPr>
            <a:r>
              <a:t>Saint-jean de luz</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 la criée de Saint-jean de luz Cibou est inférieur à celui de la période de référence (2021).</a:t>
            </a:r>
          </a:p>
        </p:txBody>
      </p:sp>
      <p:sp>
        <p:nvSpPr>
          <p:cNvPr id="18" name="TextBox 17"/>
          <p:cNvSpPr txBox="1"/>
          <p:nvPr/>
        </p:nvSpPr>
        <p:spPr>
          <a:xfrm>
            <a:off x="194400" y="5619600"/>
            <a:ext cx="2343600" cy="1436400"/>
          </a:xfrm>
          <a:prstGeom prst="rect">
            <a:avLst/>
          </a:prstGeom>
          <a:noFill/>
        </p:spPr>
        <p:txBody>
          <a:bodyPr wrap="square">
            <a:spAutoFit/>
          </a:bodyPr>
          <a:lstStyle/>
          <a:p>
            <a:pPr>
              <a:defRPr sz="1275"/>
            </a:pPr>
            <a:r>
              <a:t>• L'indice de prix de ventes est supérieur à ceux de la période de référence et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ceux de la période de référence et de la moyenne nationale.</a:t>
            </a:r>
          </a:p>
        </p:txBody>
      </p:sp>
    </p:spTree>
    <p:extLst>
      <p:ext uri="{BB962C8B-B14F-4D97-AF65-F5344CB8AC3E}">
        <p14:creationId xmlns:p14="http://schemas.microsoft.com/office/powerpoint/2010/main" val="14364713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595AE5C-B0DF-45CF-89F5-1DBAF62F216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2BC51F80-5575-4D35-AF41-26660A253516}"/>
              </a:ext>
            </a:extLst>
          </p:cNvPr>
          <p:cNvSpPr/>
          <p:nvPr/>
        </p:nvSpPr>
        <p:spPr>
          <a:xfrm>
            <a:off x="201304" y="5944548"/>
            <a:ext cx="6455391" cy="2450152"/>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a:extLst>
              <a:ext uri="{FF2B5EF4-FFF2-40B4-BE49-F238E27FC236}">
                <a16:creationId xmlns:a16="http://schemas.microsoft.com/office/drawing/2014/main" id="{C0E7E3DD-9169-42A6-B91D-A81C31BEC9B1}"/>
              </a:ext>
            </a:extLst>
          </p:cNvPr>
          <p:cNvSpPr/>
          <p:nvPr/>
        </p:nvSpPr>
        <p:spPr>
          <a:xfrm>
            <a:off x="201304" y="2414014"/>
            <a:ext cx="6455391" cy="144569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SJ.png"/>
          <p:cNvPicPr>
            <a:picLocks noChangeAspect="1"/>
          </p:cNvPicPr>
          <p:nvPr/>
        </p:nvPicPr>
        <p:blipFill>
          <a:blip r:embed="rId2"/>
          <a:srcRect l="1000" t="20000" r="1000" b="25000"/>
          <a:stretch>
            <a:fillRect/>
          </a:stretch>
        </p:blipFill>
        <p:spPr>
          <a:xfrm>
            <a:off x="1058400" y="698400"/>
            <a:ext cx="4572000" cy="1620000"/>
          </a:xfrm>
          <a:prstGeom prst="rect">
            <a:avLst/>
          </a:prstGeom>
        </p:spPr>
      </p:pic>
      <p:pic>
        <p:nvPicPr>
          <p:cNvPr id="7" name="Picture 6" descr="Caractéristiques_intensité_SJ.png"/>
          <p:cNvPicPr>
            <a:picLocks noChangeAspect="1"/>
          </p:cNvPicPr>
          <p:nvPr/>
        </p:nvPicPr>
        <p:blipFill>
          <a:blip r:embed="rId3"/>
          <a:srcRect l="1000" t="20000" r="1000" b="20000"/>
          <a:stretch>
            <a:fillRect/>
          </a:stretch>
        </p:blipFill>
        <p:spPr>
          <a:xfrm>
            <a:off x="86400" y="43236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Saint-jean de luz</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476800"/>
            <a:ext cx="6397200" cy="756000"/>
          </a:xfrm>
          <a:prstGeom prst="rect">
            <a:avLst/>
          </a:prstGeom>
          <a:noFill/>
        </p:spPr>
        <p:txBody>
          <a:bodyPr wrap="square">
            <a:spAutoFit/>
          </a:bodyPr>
          <a:lstStyle/>
          <a:p>
            <a:pPr>
              <a:defRPr sz="1275"/>
            </a:pPr>
            <a:r>
              <a:t>• Pour la criée de Saint-jean de luz Cibou, l’instabilité des prix pour le mois de août 2026 est un peu moins importante que celle observée en août de 2021 à 2025, ce qui signifie que le risque prix des producteurs a légèrement diminué. Parallèlement, l’instabilité des volumes est un peu plus important, ce qui signifie que le risque d’approvisionnement des acheteurs a légèrement augmenté.</a:t>
            </a:r>
          </a:p>
        </p:txBody>
      </p:sp>
      <p:sp>
        <p:nvSpPr>
          <p:cNvPr id="11" name="TextBox 10"/>
          <p:cNvSpPr txBox="1"/>
          <p:nvPr/>
        </p:nvSpPr>
        <p:spPr>
          <a:xfrm>
            <a:off x="259200" y="6840000"/>
            <a:ext cx="6397200" cy="756000"/>
          </a:xfrm>
          <a:prstGeom prst="rect">
            <a:avLst/>
          </a:prstGeom>
          <a:noFill/>
        </p:spPr>
        <p:txBody>
          <a:bodyPr wrap="square">
            <a:spAutoFit/>
          </a:bodyPr>
          <a:lstStyle/>
          <a:p>
            <a:pPr>
              <a:defRPr sz="1275"/>
            </a:pPr>
            <a:r>
              <a:t>• Pour la criée de Saint-jean de luz Cibou, en août 2026 comparé aux mois de août de 2021 à 2025, le nombre d’acheteurs est moins important, le nombre de transactions est beaucoup moins important. De plus, la concurrence a légèrement augmenté, ce qui signifie que le pouvoir de marché des gros acheteurs a légèrement diminué.</a:t>
            </a:r>
          </a:p>
        </p:txBody>
      </p:sp>
    </p:spTree>
    <p:extLst>
      <p:ext uri="{BB962C8B-B14F-4D97-AF65-F5344CB8AC3E}">
        <p14:creationId xmlns:p14="http://schemas.microsoft.com/office/powerpoint/2010/main" val="24710665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4127FCE-2CBD-4612-A868-47E4A145A57E}"/>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3A7023DA-5392-426B-98ED-8CEF32CCAD30}"/>
              </a:ext>
            </a:extLst>
          </p:cNvPr>
          <p:cNvSpPr/>
          <p:nvPr/>
        </p:nvSpPr>
        <p:spPr>
          <a:xfrm>
            <a:off x="201302" y="2138600"/>
            <a:ext cx="6455391" cy="295975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FE64C9B8-4943-4C8C-B152-E7DBA98457EE}"/>
              </a:ext>
            </a:extLst>
          </p:cNvPr>
          <p:cNvSpPr/>
          <p:nvPr/>
        </p:nvSpPr>
        <p:spPr>
          <a:xfrm>
            <a:off x="180000" y="6816932"/>
            <a:ext cx="6455391" cy="2514067"/>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SJ_Espèce.png"/>
          <p:cNvPicPr>
            <a:picLocks noChangeAspect="1"/>
          </p:cNvPicPr>
          <p:nvPr/>
        </p:nvPicPr>
        <p:blipFill>
          <a:blip r:embed="rId2"/>
          <a:stretch>
            <a:fillRect/>
          </a:stretch>
        </p:blipFill>
        <p:spPr>
          <a:xfrm>
            <a:off x="1144800" y="475200"/>
            <a:ext cx="4572000" cy="1620000"/>
          </a:xfrm>
          <a:prstGeom prst="rect">
            <a:avLst/>
          </a:prstGeom>
        </p:spPr>
      </p:pic>
      <p:pic>
        <p:nvPicPr>
          <p:cNvPr id="7" name="Picture 6" descr="Caractéristiques_intensité_SJ_Espèce.png"/>
          <p:cNvPicPr>
            <a:picLocks noChangeAspect="1"/>
          </p:cNvPicPr>
          <p:nvPr/>
        </p:nvPicPr>
        <p:blipFill>
          <a:blip r:embed="rId3"/>
          <a:stretch>
            <a:fillRect/>
          </a:stretch>
        </p:blipFill>
        <p:spPr>
          <a:xfrm>
            <a:off x="86400" y="51624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Saint-jean de luz</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214000"/>
            <a:ext cx="6397200" cy="756000"/>
          </a:xfrm>
          <a:prstGeom prst="rect">
            <a:avLst/>
          </a:prstGeom>
          <a:noFill/>
        </p:spPr>
        <p:txBody>
          <a:bodyPr wrap="square">
            <a:spAutoFit/>
          </a:bodyPr>
          <a:lstStyle/>
          <a:p>
            <a:pPr>
              <a:defRPr sz="1275"/>
            </a:pPr>
            <a:r>
              <a:t>• Pour le merlu de la criée de Saint-jean de luz Cibou, l’instabilité des prix pour le mois de août 2026 est un peu plus importante que celle observée en août de 2021 à 2025, ce qui signifie que le risque prix des producteurs a légèrement augmenté. Parallèlement, l’instabilité des volumes est plus important, ce qui signifie que le risque d’approvisionnement des acheteurs a augmenté.</a:t>
            </a:r>
          </a:p>
        </p:txBody>
      </p:sp>
      <p:sp>
        <p:nvSpPr>
          <p:cNvPr id="11" name="TextBox 10"/>
          <p:cNvSpPr txBox="1"/>
          <p:nvPr/>
        </p:nvSpPr>
        <p:spPr>
          <a:xfrm>
            <a:off x="259200" y="6775200"/>
            <a:ext cx="6397200" cy="756000"/>
          </a:xfrm>
          <a:prstGeom prst="rect">
            <a:avLst/>
          </a:prstGeom>
          <a:noFill/>
        </p:spPr>
        <p:txBody>
          <a:bodyPr wrap="square">
            <a:spAutoFit/>
          </a:bodyPr>
          <a:lstStyle/>
          <a:p>
            <a:pPr>
              <a:defRPr sz="1275"/>
            </a:pPr>
            <a:r>
              <a:t>• Pour le merlu de la criée de Saint-jean de luz Cibou, en août 2026 comparé aux mois de août de 2021 à 2025, le nombre d’acheteurs est moins important, le nombre de transactions est beaucoup moins important. De plus, la concurrence a fortement augmenté, ce qui signifie que le pouvoir de marché des gros acheteurs a fortement diminué.</a:t>
            </a:r>
          </a:p>
        </p:txBody>
      </p:sp>
      <p:sp>
        <p:nvSpPr>
          <p:cNvPr id="12" name="TextBox 11"/>
          <p:cNvSpPr txBox="1"/>
          <p:nvPr/>
        </p:nvSpPr>
        <p:spPr>
          <a:xfrm>
            <a:off x="259200" y="3171600"/>
            <a:ext cx="6397200" cy="756000"/>
          </a:xfrm>
          <a:prstGeom prst="rect">
            <a:avLst/>
          </a:prstGeom>
          <a:noFill/>
        </p:spPr>
        <p:txBody>
          <a:bodyPr wrap="square">
            <a:spAutoFit/>
          </a:bodyPr>
          <a:lstStyle/>
          <a:p>
            <a:pPr>
              <a:defRPr sz="1275"/>
            </a:pPr>
            <a:r>
              <a:t>• Pour le thon rouge de l'atlantique de la criée de Saint-jean de luz Cibou, l’instabilité des prix pour le mois de août 2026 est beaucoup plus importante que celle observée en août de 2021 à 2025, ce qui signifie que le risque prix des producteurs a fortement augmenté. Parallèlement, l’instabilité des volumes est moins important, ce qui signifie que le risque d’approvisionnement des acheteurs a diminué.</a:t>
            </a:r>
          </a:p>
        </p:txBody>
      </p:sp>
      <p:sp>
        <p:nvSpPr>
          <p:cNvPr id="13" name="TextBox 12"/>
          <p:cNvSpPr txBox="1"/>
          <p:nvPr/>
        </p:nvSpPr>
        <p:spPr>
          <a:xfrm>
            <a:off x="259200" y="7628400"/>
            <a:ext cx="6397200" cy="756000"/>
          </a:xfrm>
          <a:prstGeom prst="rect">
            <a:avLst/>
          </a:prstGeom>
          <a:noFill/>
        </p:spPr>
        <p:txBody>
          <a:bodyPr wrap="square">
            <a:spAutoFit/>
          </a:bodyPr>
          <a:lstStyle/>
          <a:p>
            <a:pPr>
              <a:defRPr sz="1275"/>
            </a:pPr>
            <a:r>
              <a:t>• Pour le thon rouge de l'atlantique de la criée de Saint-jean de luz Cibou, en août 2026 comparé aux mois de août de 2021 à 2025, le nombre d’acheteurs est un peu moins important, le nombre de transactions est moins important. De plus, la concurrence a fortement diminué, ce qui signifie que le pouvoir de marché des gros acheteurs a fortement augmenté.</a:t>
            </a:r>
          </a:p>
        </p:txBody>
      </p:sp>
      <p:sp>
        <p:nvSpPr>
          <p:cNvPr id="14" name="TextBox 13"/>
          <p:cNvSpPr txBox="1"/>
          <p:nvPr/>
        </p:nvSpPr>
        <p:spPr>
          <a:xfrm>
            <a:off x="259200" y="4129200"/>
            <a:ext cx="6397200" cy="756000"/>
          </a:xfrm>
          <a:prstGeom prst="rect">
            <a:avLst/>
          </a:prstGeom>
          <a:noFill/>
        </p:spPr>
        <p:txBody>
          <a:bodyPr wrap="square">
            <a:spAutoFit/>
          </a:bodyPr>
          <a:lstStyle/>
          <a:p>
            <a:pPr>
              <a:defRPr sz="1275"/>
            </a:pPr>
            <a:r>
              <a:t>• Pour la lingue franche de la criée de Saint-jean de luz Cibou, l’instabilité des prix pour le mois de août 2026 est un peu moins importante que celle observée en août de 2021 à 2025, ce qui signifie que le risque prix des producteurs a légèrement diminué. Parallèlement, l’instabilité des volumes est beaucoup moins important, ce qui signifie que le risque d’approvisionnement des acheteurs a fortement diminué.</a:t>
            </a:r>
          </a:p>
        </p:txBody>
      </p:sp>
      <p:sp>
        <p:nvSpPr>
          <p:cNvPr id="15" name="TextBox 14"/>
          <p:cNvSpPr txBox="1"/>
          <p:nvPr/>
        </p:nvSpPr>
        <p:spPr>
          <a:xfrm>
            <a:off x="259200" y="8456400"/>
            <a:ext cx="6397200" cy="756000"/>
          </a:xfrm>
          <a:prstGeom prst="rect">
            <a:avLst/>
          </a:prstGeom>
          <a:noFill/>
        </p:spPr>
        <p:txBody>
          <a:bodyPr wrap="square">
            <a:spAutoFit/>
          </a:bodyPr>
          <a:lstStyle/>
          <a:p>
            <a:pPr>
              <a:defRPr sz="1275"/>
            </a:pPr>
            <a:r>
              <a:t>• Pour la lingue franche de la criée de Saint-jean de luz Cibou, en août 2026 comparé aux mois de août de 2021 à 2025, le nombre d’acheteurs est beaucoup moins important, le nombre de transactions est beaucoup moins important. De plus, la concurrence est inchangé, ce qui signifie que le pouvoir de marché des gros acheteurs est inchangée.</a:t>
            </a:r>
          </a:p>
        </p:txBody>
      </p:sp>
    </p:spTree>
    <p:extLst>
      <p:ext uri="{BB962C8B-B14F-4D97-AF65-F5344CB8AC3E}">
        <p14:creationId xmlns:p14="http://schemas.microsoft.com/office/powerpoint/2010/main" val="42353644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9FF87E6B-A128-4970-A055-C582F7375736}"/>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72C96FF6-27DC-4143-AEB0-AEF430199C38}"/>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La Turballe.png"/>
          <p:cNvPicPr>
            <a:picLocks noChangeAspect="1"/>
          </p:cNvPicPr>
          <p:nvPr/>
        </p:nvPicPr>
        <p:blipFill>
          <a:blip r:embed="rId4"/>
          <a:srcRect t="12000" r="5000" b="5000"/>
          <a:stretch>
            <a:fillRect/>
          </a:stretch>
        </p:blipFill>
        <p:spPr>
          <a:xfrm>
            <a:off x="295200" y="410399"/>
            <a:ext cx="6271200" cy="3420000"/>
          </a:xfrm>
          <a:prstGeom prst="rect">
            <a:avLst/>
          </a:prstGeom>
        </p:spPr>
      </p:pic>
      <p:pic>
        <p:nvPicPr>
          <p:cNvPr id="8" name="Picture 7" descr="Resultat 2026_08_La Turballe_Indices de ventes en valeur.png"/>
          <p:cNvPicPr>
            <a:picLocks noChangeAspect="1"/>
          </p:cNvPicPr>
          <p:nvPr/>
        </p:nvPicPr>
        <p:blipFill>
          <a:blip r:embed="rId5"/>
          <a:srcRect t="12000" r="5000" b="5000"/>
          <a:stretch>
            <a:fillRect/>
          </a:stretch>
        </p:blipFill>
        <p:spPr>
          <a:xfrm>
            <a:off x="2937600" y="3848400"/>
            <a:ext cx="3873600" cy="1980000"/>
          </a:xfrm>
          <a:prstGeom prst="rect">
            <a:avLst/>
          </a:prstGeom>
        </p:spPr>
      </p:pic>
      <p:pic>
        <p:nvPicPr>
          <p:cNvPr id="9" name="Picture 8" descr="Resultat 2026_08_La Turballe_Indices de prix de vente.png"/>
          <p:cNvPicPr>
            <a:picLocks noChangeAspect="1"/>
          </p:cNvPicPr>
          <p:nvPr/>
        </p:nvPicPr>
        <p:blipFill>
          <a:blip r:embed="rId6"/>
          <a:srcRect t="12000" r="5000" b="5000"/>
          <a:stretch>
            <a:fillRect/>
          </a:stretch>
        </p:blipFill>
        <p:spPr>
          <a:xfrm>
            <a:off x="2937600" y="5846399"/>
            <a:ext cx="3873600" cy="1980000"/>
          </a:xfrm>
          <a:prstGeom prst="rect">
            <a:avLst/>
          </a:prstGeom>
        </p:spPr>
      </p:pic>
      <p:pic>
        <p:nvPicPr>
          <p:cNvPr id="10" name="Picture 9" descr="Resultat 2026_08_La Turballe_Indices de ventes en volume.png"/>
          <p:cNvPicPr>
            <a:picLocks noChangeAspect="1"/>
          </p:cNvPicPr>
          <p:nvPr/>
        </p:nvPicPr>
        <p:blipFill>
          <a:blip r:embed="rId7"/>
          <a:srcRect t="12000" r="5000" b="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endParaRPr/>
          </a:p>
          <a:p>
            <a:pPr algn="ctr">
              <a:defRPr sz="2267"/>
            </a:pPr>
            <a:r>
              <a:t>La Turballe</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 la criée de La Turballe est supérieur à celui de la période de référence (2021).</a:t>
            </a:r>
          </a:p>
        </p:txBody>
      </p:sp>
      <p:sp>
        <p:nvSpPr>
          <p:cNvPr id="18" name="TextBox 17"/>
          <p:cNvSpPr txBox="1"/>
          <p:nvPr/>
        </p:nvSpPr>
        <p:spPr>
          <a:xfrm>
            <a:off x="194400" y="5619600"/>
            <a:ext cx="2343600" cy="1436400"/>
          </a:xfrm>
          <a:prstGeom prst="rect">
            <a:avLst/>
          </a:prstGeom>
          <a:noFill/>
        </p:spPr>
        <p:txBody>
          <a:bodyPr wrap="square">
            <a:spAutoFit/>
          </a:bodyPr>
          <a:lstStyle/>
          <a:p>
            <a:pPr>
              <a:defRPr sz="1275"/>
            </a:pPr>
            <a:r>
              <a:t>• L'indice de prix de ventes est supérieur à celui de la période de référence mais inférieur à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proche de celui de la période de référence mais supérieur à celui de la moyenne nationale.</a:t>
            </a:r>
          </a:p>
        </p:txBody>
      </p:sp>
    </p:spTree>
    <p:extLst>
      <p:ext uri="{BB962C8B-B14F-4D97-AF65-F5344CB8AC3E}">
        <p14:creationId xmlns:p14="http://schemas.microsoft.com/office/powerpoint/2010/main" val="175380113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F04225-4409-47E2-919B-B53281069194}"/>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35A6A0B7-BA9E-453B-961C-05FD4483EAC4}"/>
              </a:ext>
            </a:extLst>
          </p:cNvPr>
          <p:cNvSpPr/>
          <p:nvPr/>
        </p:nvSpPr>
        <p:spPr>
          <a:xfrm>
            <a:off x="201304" y="5944548"/>
            <a:ext cx="6455391" cy="2450152"/>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a:extLst>
              <a:ext uri="{FF2B5EF4-FFF2-40B4-BE49-F238E27FC236}">
                <a16:creationId xmlns:a16="http://schemas.microsoft.com/office/drawing/2014/main" id="{51AD5A46-F25F-4049-B9E0-1AE8F2529A3A}"/>
              </a:ext>
            </a:extLst>
          </p:cNvPr>
          <p:cNvSpPr/>
          <p:nvPr/>
        </p:nvSpPr>
        <p:spPr>
          <a:xfrm>
            <a:off x="201304" y="2414014"/>
            <a:ext cx="6455391" cy="144569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TB.png"/>
          <p:cNvPicPr>
            <a:picLocks noChangeAspect="1"/>
          </p:cNvPicPr>
          <p:nvPr/>
        </p:nvPicPr>
        <p:blipFill>
          <a:blip r:embed="rId2"/>
          <a:srcRect l="1000" t="20000" r="1000" b="25000"/>
          <a:stretch>
            <a:fillRect/>
          </a:stretch>
        </p:blipFill>
        <p:spPr>
          <a:xfrm>
            <a:off x="1058400" y="698400"/>
            <a:ext cx="4572000" cy="1620000"/>
          </a:xfrm>
          <a:prstGeom prst="rect">
            <a:avLst/>
          </a:prstGeom>
        </p:spPr>
      </p:pic>
      <p:pic>
        <p:nvPicPr>
          <p:cNvPr id="7" name="Picture 6" descr="Caractéristiques_intensité_TB.png"/>
          <p:cNvPicPr>
            <a:picLocks noChangeAspect="1"/>
          </p:cNvPicPr>
          <p:nvPr/>
        </p:nvPicPr>
        <p:blipFill>
          <a:blip r:embed="rId3"/>
          <a:srcRect l="1000" t="20000" r="1000" b="20000"/>
          <a:stretch>
            <a:fillRect/>
          </a:stretch>
        </p:blipFill>
        <p:spPr>
          <a:xfrm>
            <a:off x="86400" y="43236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La Turballe</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476800"/>
            <a:ext cx="6397200" cy="756000"/>
          </a:xfrm>
          <a:prstGeom prst="rect">
            <a:avLst/>
          </a:prstGeom>
          <a:noFill/>
        </p:spPr>
        <p:txBody>
          <a:bodyPr wrap="square">
            <a:spAutoFit/>
          </a:bodyPr>
          <a:lstStyle/>
          <a:p>
            <a:pPr>
              <a:defRPr sz="1275"/>
            </a:pPr>
            <a:r>
              <a:t>• Pour la criée de La Turballe, l’instabilité des prix pour le mois de août 2026 est similaire que celle observée en août de 2021 à 2025, ce qui signifie que le risque prix des producteurs est inchangé. Parallèlement, l’instabilité des volumes est un peu moins important, ce qui signifie que le risque d’approvisionnement des acheteurs a légèrement diminué.</a:t>
            </a:r>
          </a:p>
        </p:txBody>
      </p:sp>
      <p:sp>
        <p:nvSpPr>
          <p:cNvPr id="11" name="TextBox 10"/>
          <p:cNvSpPr txBox="1"/>
          <p:nvPr/>
        </p:nvSpPr>
        <p:spPr>
          <a:xfrm>
            <a:off x="259200" y="6840000"/>
            <a:ext cx="6397200" cy="756000"/>
          </a:xfrm>
          <a:prstGeom prst="rect">
            <a:avLst/>
          </a:prstGeom>
          <a:noFill/>
        </p:spPr>
        <p:txBody>
          <a:bodyPr wrap="square">
            <a:spAutoFit/>
          </a:bodyPr>
          <a:lstStyle/>
          <a:p>
            <a:pPr>
              <a:defRPr sz="1275"/>
            </a:pPr>
            <a:r>
              <a:t>• Pour la criée de La Turballe, en août 2026 comparé aux mois de août de 2021 à 2025, le nombre d’acheteurs est similaire, le nombre de transactions est moins important. De plus, la concurrence a diminué, ce qui signifie que le pouvoir de marché des gros acheteurs a augmenté.</a:t>
            </a:r>
          </a:p>
        </p:txBody>
      </p:sp>
    </p:spTree>
    <p:extLst>
      <p:ext uri="{BB962C8B-B14F-4D97-AF65-F5344CB8AC3E}">
        <p14:creationId xmlns:p14="http://schemas.microsoft.com/office/powerpoint/2010/main" val="22345266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4127FCE-2CBD-4612-A868-47E4A145A57E}"/>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2B4E863C-80E3-4EFB-AE5E-A610D52EFEE3}"/>
              </a:ext>
            </a:extLst>
          </p:cNvPr>
          <p:cNvSpPr/>
          <p:nvPr/>
        </p:nvSpPr>
        <p:spPr>
          <a:xfrm>
            <a:off x="201302" y="2138600"/>
            <a:ext cx="6455391" cy="295975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2946E06D-DA5C-4A4C-90A9-D7CF2EF0031C}"/>
              </a:ext>
            </a:extLst>
          </p:cNvPr>
          <p:cNvSpPr/>
          <p:nvPr/>
        </p:nvSpPr>
        <p:spPr>
          <a:xfrm>
            <a:off x="180000" y="6816932"/>
            <a:ext cx="6455391" cy="2514067"/>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TB_Espèce.png"/>
          <p:cNvPicPr>
            <a:picLocks noChangeAspect="1"/>
          </p:cNvPicPr>
          <p:nvPr/>
        </p:nvPicPr>
        <p:blipFill>
          <a:blip r:embed="rId2"/>
          <a:stretch>
            <a:fillRect/>
          </a:stretch>
        </p:blipFill>
        <p:spPr>
          <a:xfrm>
            <a:off x="1144800" y="475200"/>
            <a:ext cx="4572000" cy="1620000"/>
          </a:xfrm>
          <a:prstGeom prst="rect">
            <a:avLst/>
          </a:prstGeom>
        </p:spPr>
      </p:pic>
      <p:pic>
        <p:nvPicPr>
          <p:cNvPr id="7" name="Picture 6" descr="Caractéristiques_intensité_TB_Espèce.png"/>
          <p:cNvPicPr>
            <a:picLocks noChangeAspect="1"/>
          </p:cNvPicPr>
          <p:nvPr/>
        </p:nvPicPr>
        <p:blipFill>
          <a:blip r:embed="rId3"/>
          <a:stretch>
            <a:fillRect/>
          </a:stretch>
        </p:blipFill>
        <p:spPr>
          <a:xfrm>
            <a:off x="86400" y="51624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La Turballe</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214000"/>
            <a:ext cx="6397200" cy="756000"/>
          </a:xfrm>
          <a:prstGeom prst="rect">
            <a:avLst/>
          </a:prstGeom>
          <a:noFill/>
        </p:spPr>
        <p:txBody>
          <a:bodyPr wrap="square">
            <a:spAutoFit/>
          </a:bodyPr>
          <a:lstStyle/>
          <a:p>
            <a:pPr>
              <a:defRPr sz="1275"/>
            </a:pPr>
            <a:r>
              <a:t>• Pour le thon rouge de l'atlantique de la criée de La Turballe, l’instabilité des prix pour le mois de août 2026 est beaucoup plus importante que celle observée en août de 2021 à 2025, ce qui signifie que le risque prix des producteurs a fortement augmenté. Parallèlement, l’instabilité des volumes est beaucoup moins important, ce qui signifie que le risque d’approvisionnement des acheteurs a fortement diminué.</a:t>
            </a:r>
          </a:p>
        </p:txBody>
      </p:sp>
      <p:sp>
        <p:nvSpPr>
          <p:cNvPr id="11" name="TextBox 10"/>
          <p:cNvSpPr txBox="1"/>
          <p:nvPr/>
        </p:nvSpPr>
        <p:spPr>
          <a:xfrm>
            <a:off x="259200" y="6775200"/>
            <a:ext cx="6397200" cy="756000"/>
          </a:xfrm>
          <a:prstGeom prst="rect">
            <a:avLst/>
          </a:prstGeom>
          <a:noFill/>
        </p:spPr>
        <p:txBody>
          <a:bodyPr wrap="square">
            <a:spAutoFit/>
          </a:bodyPr>
          <a:lstStyle/>
          <a:p>
            <a:pPr>
              <a:defRPr sz="1275"/>
            </a:pPr>
            <a:r>
              <a:t>• Pour le thon rouge de l'atlantique de la criée de La Turballe, en août 2026 comparé aux mois de août de 2021 à 2025, le nombre d’acheteurs est beaucoup plus important, le nombre de transactions est beaucoup plus important. De plus, la concurrence a fortement augmenté, ce qui signifie que le pouvoir de marché des gros acheteurs a fortement diminué.</a:t>
            </a:r>
          </a:p>
        </p:txBody>
      </p:sp>
      <p:sp>
        <p:nvSpPr>
          <p:cNvPr id="12" name="TextBox 11"/>
          <p:cNvSpPr txBox="1"/>
          <p:nvPr/>
        </p:nvSpPr>
        <p:spPr>
          <a:xfrm>
            <a:off x="259200" y="3171600"/>
            <a:ext cx="6397200" cy="756000"/>
          </a:xfrm>
          <a:prstGeom prst="rect">
            <a:avLst/>
          </a:prstGeom>
          <a:noFill/>
        </p:spPr>
        <p:txBody>
          <a:bodyPr wrap="square">
            <a:spAutoFit/>
          </a:bodyPr>
          <a:lstStyle/>
          <a:p>
            <a:pPr>
              <a:defRPr sz="1275"/>
            </a:pPr>
            <a:r>
              <a:t>• Pour le bar de la criée de La Turballe, l’instabilité des prix pour le mois de août 2026 est similaire que celle observée en août de 2021 à 2025, ce qui signifie que le risque prix des producteurs est inchangé. Parallèlement, l’instabilité des volumes est plus important, ce qui signifie que le risque d’approvisionnement des acheteurs a augmenté.</a:t>
            </a:r>
          </a:p>
        </p:txBody>
      </p:sp>
      <p:sp>
        <p:nvSpPr>
          <p:cNvPr id="13" name="TextBox 12"/>
          <p:cNvSpPr txBox="1"/>
          <p:nvPr/>
        </p:nvSpPr>
        <p:spPr>
          <a:xfrm>
            <a:off x="259200" y="7628400"/>
            <a:ext cx="6397200" cy="756000"/>
          </a:xfrm>
          <a:prstGeom prst="rect">
            <a:avLst/>
          </a:prstGeom>
          <a:noFill/>
        </p:spPr>
        <p:txBody>
          <a:bodyPr wrap="square">
            <a:spAutoFit/>
          </a:bodyPr>
          <a:lstStyle/>
          <a:p>
            <a:pPr>
              <a:defRPr sz="1275"/>
            </a:pPr>
            <a:r>
              <a:t>• Pour le bar de la criée de La Turballe, en août 2026 comparé aux mois de août de 2021 à 2025, le nombre d’acheteurs est un peu plus important, le nombre de transactions est un peu moins important. De plus, la concurrence a diminué, ce qui signifie que le pouvoir de marché des gros acheteurs a augmenté.</a:t>
            </a:r>
          </a:p>
        </p:txBody>
      </p:sp>
      <p:sp>
        <p:nvSpPr>
          <p:cNvPr id="14" name="TextBox 13"/>
          <p:cNvSpPr txBox="1"/>
          <p:nvPr/>
        </p:nvSpPr>
        <p:spPr>
          <a:xfrm>
            <a:off x="259200" y="4129200"/>
            <a:ext cx="6397200" cy="756000"/>
          </a:xfrm>
          <a:prstGeom prst="rect">
            <a:avLst/>
          </a:prstGeom>
          <a:noFill/>
        </p:spPr>
        <p:txBody>
          <a:bodyPr wrap="square">
            <a:spAutoFit/>
          </a:bodyPr>
          <a:lstStyle/>
          <a:p>
            <a:pPr>
              <a:defRPr sz="1275"/>
            </a:pPr>
            <a:r>
              <a:t>• Pour le maigre commun de la criée de La Turballe, l’instabilité des prix pour le mois de août 2026 est un peu moins importante que celle observée en août de 2021 à 2025, ce qui signifie que le risque prix des producteurs a légèrement diminué. Parallèlement, l’instabilité des volumes est beaucoup moins important, ce qui signifie que le risque d’approvisionnement des acheteurs a fortement diminué.</a:t>
            </a:r>
          </a:p>
        </p:txBody>
      </p:sp>
      <p:sp>
        <p:nvSpPr>
          <p:cNvPr id="15" name="TextBox 14"/>
          <p:cNvSpPr txBox="1"/>
          <p:nvPr/>
        </p:nvSpPr>
        <p:spPr>
          <a:xfrm>
            <a:off x="259200" y="8456400"/>
            <a:ext cx="6397200" cy="756000"/>
          </a:xfrm>
          <a:prstGeom prst="rect">
            <a:avLst/>
          </a:prstGeom>
          <a:noFill/>
        </p:spPr>
        <p:txBody>
          <a:bodyPr wrap="square">
            <a:spAutoFit/>
          </a:bodyPr>
          <a:lstStyle/>
          <a:p>
            <a:pPr>
              <a:defRPr sz="1275"/>
            </a:pPr>
            <a:r>
              <a:t>• Pour le maigre commun de la criée de La Turballe, en août 2026 comparé aux mois de août de 2021 à 2025, le nombre d’acheteurs est beaucoup plus important, le nombre de transactions est beaucoup plus important. De plus, la concurrence a augmenté, ce qui signifie que le pouvoir de marché des gros acheteurs a diminué.</a:t>
            </a:r>
          </a:p>
        </p:txBody>
      </p:sp>
    </p:spTree>
    <p:extLst>
      <p:ext uri="{BB962C8B-B14F-4D97-AF65-F5344CB8AC3E}">
        <p14:creationId xmlns:p14="http://schemas.microsoft.com/office/powerpoint/2010/main" val="161294244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94C6C08D-7CD7-4207-9818-0AFF154308F6}"/>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Manche mer du nord.png"/>
          <p:cNvPicPr>
            <a:picLocks noChangeAspect="1"/>
          </p:cNvPicPr>
          <p:nvPr/>
        </p:nvPicPr>
        <p:blipFill>
          <a:blip r:embed="rId4"/>
          <a:srcRect t="12000" r="5000" b="5000"/>
          <a:stretch>
            <a:fillRect/>
          </a:stretch>
        </p:blipFill>
        <p:spPr>
          <a:xfrm>
            <a:off x="295200" y="410399"/>
            <a:ext cx="6271200" cy="3420000"/>
          </a:xfrm>
          <a:prstGeom prst="rect">
            <a:avLst/>
          </a:prstGeom>
        </p:spPr>
      </p:pic>
      <p:pic>
        <p:nvPicPr>
          <p:cNvPr id="8" name="Picture 7" descr="Resultat 2026_08_Manche mer du nord_Indices de ventes en valeur.png"/>
          <p:cNvPicPr>
            <a:picLocks noChangeAspect="1"/>
          </p:cNvPicPr>
          <p:nvPr/>
        </p:nvPicPr>
        <p:blipFill>
          <a:blip r:embed="rId5"/>
          <a:srcRect t="12000" r="5000" b="5000"/>
          <a:stretch>
            <a:fillRect/>
          </a:stretch>
        </p:blipFill>
        <p:spPr>
          <a:xfrm>
            <a:off x="2937600" y="3848400"/>
            <a:ext cx="3873600" cy="1980000"/>
          </a:xfrm>
          <a:prstGeom prst="rect">
            <a:avLst/>
          </a:prstGeom>
        </p:spPr>
      </p:pic>
      <p:pic>
        <p:nvPicPr>
          <p:cNvPr id="9" name="Picture 8" descr="Resultat 2026_08_Manche mer du nord_Indices de prix de vente.png"/>
          <p:cNvPicPr>
            <a:picLocks noChangeAspect="1"/>
          </p:cNvPicPr>
          <p:nvPr/>
        </p:nvPicPr>
        <p:blipFill>
          <a:blip r:embed="rId6"/>
          <a:srcRect t="12000" r="5000" b="5000"/>
          <a:stretch>
            <a:fillRect/>
          </a:stretch>
        </p:blipFill>
        <p:spPr>
          <a:xfrm>
            <a:off x="2937600" y="5846399"/>
            <a:ext cx="3873600" cy="1980000"/>
          </a:xfrm>
          <a:prstGeom prst="rect">
            <a:avLst/>
          </a:prstGeom>
        </p:spPr>
      </p:pic>
      <p:pic>
        <p:nvPicPr>
          <p:cNvPr id="10" name="Picture 9" descr="Resultat 2026_08_Manche mer du nord_Indices de ventes en volume.png"/>
          <p:cNvPicPr>
            <a:picLocks noChangeAspect="1"/>
          </p:cNvPicPr>
          <p:nvPr/>
        </p:nvPicPr>
        <p:blipFill>
          <a:blip r:embed="rId7"/>
          <a:srcRect t="12000" r="5000" b="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endParaRPr/>
          </a:p>
          <a:p>
            <a:pPr algn="ctr">
              <a:defRPr sz="2267"/>
            </a:pPr>
            <a:r>
              <a:t>Manche mer du nord</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 l’ensemble des criées de la Manche et de la Mer du nord est supérieur à celui de la période de référence (2021).</a:t>
            </a:r>
          </a:p>
        </p:txBody>
      </p:sp>
      <p:sp>
        <p:nvSpPr>
          <p:cNvPr id="18" name="TextBox 17"/>
          <p:cNvSpPr txBox="1"/>
          <p:nvPr/>
        </p:nvSpPr>
        <p:spPr>
          <a:xfrm>
            <a:off x="194400" y="5619600"/>
            <a:ext cx="2343600" cy="1436400"/>
          </a:xfrm>
          <a:prstGeom prst="rect">
            <a:avLst/>
          </a:prstGeom>
          <a:noFill/>
        </p:spPr>
        <p:txBody>
          <a:bodyPr wrap="square">
            <a:spAutoFit/>
          </a:bodyPr>
          <a:lstStyle/>
          <a:p>
            <a:pPr>
              <a:defRPr sz="1275"/>
            </a:pPr>
            <a:r>
              <a:t>• L'indice de prix de ventes est supérieur à celui de la période de référence mais proche de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supérieur à ceux de la période de référence et de la moyenne nationale.</a:t>
            </a:r>
          </a:p>
        </p:txBody>
      </p:sp>
    </p:spTree>
    <p:extLst>
      <p:ext uri="{BB962C8B-B14F-4D97-AF65-F5344CB8AC3E}">
        <p14:creationId xmlns:p14="http://schemas.microsoft.com/office/powerpoint/2010/main" val="201374776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D19AF6C-CF1E-47F3-86BC-D63030C6C8C9}"/>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2AD080D4-7A6F-4FED-8268-43B641E1DB5F}"/>
              </a:ext>
            </a:extLst>
          </p:cNvPr>
          <p:cNvSpPr/>
          <p:nvPr/>
        </p:nvSpPr>
        <p:spPr>
          <a:xfrm>
            <a:off x="201304" y="5944548"/>
            <a:ext cx="6455391" cy="2450152"/>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a:extLst>
              <a:ext uri="{FF2B5EF4-FFF2-40B4-BE49-F238E27FC236}">
                <a16:creationId xmlns:a16="http://schemas.microsoft.com/office/drawing/2014/main" id="{DFF9024D-EBA8-49AA-A6ED-C5C59F593B33}"/>
              </a:ext>
            </a:extLst>
          </p:cNvPr>
          <p:cNvSpPr/>
          <p:nvPr/>
        </p:nvSpPr>
        <p:spPr>
          <a:xfrm>
            <a:off x="201304" y="2414014"/>
            <a:ext cx="6455391" cy="144569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MMN.png"/>
          <p:cNvPicPr>
            <a:picLocks noChangeAspect="1"/>
          </p:cNvPicPr>
          <p:nvPr/>
        </p:nvPicPr>
        <p:blipFill>
          <a:blip r:embed="rId2"/>
          <a:srcRect l="1000" t="20000" r="1000" b="25000"/>
          <a:stretch>
            <a:fillRect/>
          </a:stretch>
        </p:blipFill>
        <p:spPr>
          <a:xfrm>
            <a:off x="1058400" y="698400"/>
            <a:ext cx="4572000" cy="1620000"/>
          </a:xfrm>
          <a:prstGeom prst="rect">
            <a:avLst/>
          </a:prstGeom>
        </p:spPr>
      </p:pic>
      <p:pic>
        <p:nvPicPr>
          <p:cNvPr id="7" name="Picture 6" descr="Caractéristiques_intensité_MMN.png"/>
          <p:cNvPicPr>
            <a:picLocks noChangeAspect="1"/>
          </p:cNvPicPr>
          <p:nvPr/>
        </p:nvPicPr>
        <p:blipFill>
          <a:blip r:embed="rId3"/>
          <a:srcRect l="1000" t="20000" r="1000" b="20000"/>
          <a:stretch>
            <a:fillRect/>
          </a:stretch>
        </p:blipFill>
        <p:spPr>
          <a:xfrm>
            <a:off x="86400" y="43236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Manche mer du nord</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476800"/>
            <a:ext cx="6397200" cy="756000"/>
          </a:xfrm>
          <a:prstGeom prst="rect">
            <a:avLst/>
          </a:prstGeom>
          <a:noFill/>
        </p:spPr>
        <p:txBody>
          <a:bodyPr wrap="square">
            <a:spAutoFit/>
          </a:bodyPr>
          <a:lstStyle/>
          <a:p>
            <a:pPr>
              <a:defRPr sz="1275"/>
            </a:pPr>
            <a:r>
              <a:t>• Pour l’ensemble des criées de la Manche et de la Mer du nord, l’instabilité des prix pour le mois de août 2026 est un peu moins importante que celle observée en août de 2021 à 2025, ce qui signifie que le risque prix des producteurs a légèrement diminué. Parallèlement, l’instabilité des volumes est moins important, ce qui signifie que le risque d’approvisionnement des acheteurs a diminué.</a:t>
            </a:r>
          </a:p>
        </p:txBody>
      </p:sp>
      <p:sp>
        <p:nvSpPr>
          <p:cNvPr id="11" name="TextBox 10"/>
          <p:cNvSpPr txBox="1"/>
          <p:nvPr/>
        </p:nvSpPr>
        <p:spPr>
          <a:xfrm>
            <a:off x="259200" y="6840000"/>
            <a:ext cx="6397200" cy="756000"/>
          </a:xfrm>
          <a:prstGeom prst="rect">
            <a:avLst/>
          </a:prstGeom>
          <a:noFill/>
        </p:spPr>
        <p:txBody>
          <a:bodyPr wrap="square">
            <a:spAutoFit/>
          </a:bodyPr>
          <a:lstStyle/>
          <a:p>
            <a:pPr>
              <a:defRPr sz="1275"/>
            </a:pPr>
            <a:r>
              <a:t>• Pour l’ensemble des criées de la Manche et de la Mer du nord, en août 2026 comparé aux mois de août de 2021 à 2025, le nombre d’acheteurs est similaire, le nombre de transactions est un peu moins important. De plus, la concurrence a légèrement diminué, ce qui signifie que le pouvoir de marché des gros acheteurs a légèrement augmenté.</a:t>
            </a:r>
          </a:p>
        </p:txBody>
      </p:sp>
    </p:spTree>
    <p:extLst>
      <p:ext uri="{BB962C8B-B14F-4D97-AF65-F5344CB8AC3E}">
        <p14:creationId xmlns:p14="http://schemas.microsoft.com/office/powerpoint/2010/main" val="41746997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04BEB31-20F5-463B-A2D4-62D6A608FD1C}"/>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56814005-C483-41B3-94FB-06FD9B1716B3}"/>
              </a:ext>
            </a:extLst>
          </p:cNvPr>
          <p:cNvSpPr/>
          <p:nvPr/>
        </p:nvSpPr>
        <p:spPr>
          <a:xfrm>
            <a:off x="201302" y="2138600"/>
            <a:ext cx="6455391" cy="295975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E7229722-E072-455D-95DE-FFE361A4461F}"/>
              </a:ext>
            </a:extLst>
          </p:cNvPr>
          <p:cNvSpPr/>
          <p:nvPr/>
        </p:nvSpPr>
        <p:spPr>
          <a:xfrm>
            <a:off x="180000" y="6816932"/>
            <a:ext cx="6455391" cy="2514067"/>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GG_Espèce.png"/>
          <p:cNvPicPr>
            <a:picLocks noChangeAspect="1"/>
          </p:cNvPicPr>
          <p:nvPr/>
        </p:nvPicPr>
        <p:blipFill>
          <a:blip r:embed="rId2"/>
          <a:stretch>
            <a:fillRect/>
          </a:stretch>
        </p:blipFill>
        <p:spPr>
          <a:xfrm>
            <a:off x="1144800" y="475200"/>
            <a:ext cx="4572000" cy="1620000"/>
          </a:xfrm>
          <a:prstGeom prst="rect">
            <a:avLst/>
          </a:prstGeom>
        </p:spPr>
      </p:pic>
      <p:pic>
        <p:nvPicPr>
          <p:cNvPr id="7" name="Picture 6" descr="Caractéristiques_intensité_GG_Espèce.png"/>
          <p:cNvPicPr>
            <a:picLocks noChangeAspect="1"/>
          </p:cNvPicPr>
          <p:nvPr/>
        </p:nvPicPr>
        <p:blipFill>
          <a:blip r:embed="rId3"/>
          <a:stretch>
            <a:fillRect/>
          </a:stretch>
        </p:blipFill>
        <p:spPr>
          <a:xfrm>
            <a:off x="86400" y="51624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Golfe de Gascogne</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214000"/>
            <a:ext cx="6397200" cy="756000"/>
          </a:xfrm>
          <a:prstGeom prst="rect">
            <a:avLst/>
          </a:prstGeom>
          <a:noFill/>
        </p:spPr>
        <p:txBody>
          <a:bodyPr wrap="square">
            <a:spAutoFit/>
          </a:bodyPr>
          <a:lstStyle/>
          <a:p>
            <a:pPr>
              <a:defRPr sz="1275"/>
            </a:pPr>
            <a:r>
              <a:t>• Pour la langoustine de l’ensemble des criées du Golfe de Gascogne, l’instabilité des prix pour le mois de août 2026 est moins importante que celle observée en août de 2021 à 2025, ce qui signifie que le risque prix des producteurs a diminué. Parallèlement, l’instabilité des volumes est moins important, ce qui signifie que le risque d’approvisionnement des acheteurs a diminué.</a:t>
            </a:r>
          </a:p>
        </p:txBody>
      </p:sp>
      <p:sp>
        <p:nvSpPr>
          <p:cNvPr id="11" name="TextBox 10"/>
          <p:cNvSpPr txBox="1"/>
          <p:nvPr/>
        </p:nvSpPr>
        <p:spPr>
          <a:xfrm>
            <a:off x="259200" y="6775200"/>
            <a:ext cx="6397200" cy="756000"/>
          </a:xfrm>
          <a:prstGeom prst="rect">
            <a:avLst/>
          </a:prstGeom>
          <a:noFill/>
        </p:spPr>
        <p:txBody>
          <a:bodyPr wrap="square">
            <a:spAutoFit/>
          </a:bodyPr>
          <a:lstStyle/>
          <a:p>
            <a:pPr>
              <a:defRPr sz="1275"/>
            </a:pPr>
            <a:r>
              <a:t>• Pour la langoustine de l’ensemble des criées du Golfe de Gascogne, en août 2026 comparé aux mois de août de 2021 à 2025, le nombre d’acheteurs est un peu moins important, le nombre de transactions est moins important. De plus, la concurrence a légèrement diminué, ce qui signifie que le pouvoir de marché des gros acheteurs a légèrement augmenté.</a:t>
            </a:r>
          </a:p>
        </p:txBody>
      </p:sp>
      <p:sp>
        <p:nvSpPr>
          <p:cNvPr id="12" name="TextBox 11"/>
          <p:cNvSpPr txBox="1"/>
          <p:nvPr/>
        </p:nvSpPr>
        <p:spPr>
          <a:xfrm>
            <a:off x="259200" y="3171600"/>
            <a:ext cx="6397200" cy="756000"/>
          </a:xfrm>
          <a:prstGeom prst="rect">
            <a:avLst/>
          </a:prstGeom>
          <a:noFill/>
        </p:spPr>
        <p:txBody>
          <a:bodyPr wrap="square">
            <a:spAutoFit/>
          </a:bodyPr>
          <a:lstStyle/>
          <a:p>
            <a:pPr>
              <a:defRPr sz="1275"/>
            </a:pPr>
            <a:r>
              <a:t>• Pour le merlu de l’ensemble des criées du Golfe de Gascogne, l’instabilité des prix pour le mois de août 2026 est similaire que celle observée en août de 2021 à 2025, ce qui signifie que le risque prix des producteurs est inchangé. Parallèlement, l’instabilité des volumes est moins important, ce qui signifie que le risque d’approvisionnement des acheteurs a diminué.</a:t>
            </a:r>
          </a:p>
        </p:txBody>
      </p:sp>
      <p:sp>
        <p:nvSpPr>
          <p:cNvPr id="13" name="TextBox 12"/>
          <p:cNvSpPr txBox="1"/>
          <p:nvPr/>
        </p:nvSpPr>
        <p:spPr>
          <a:xfrm>
            <a:off x="259200" y="7628400"/>
            <a:ext cx="6397200" cy="756000"/>
          </a:xfrm>
          <a:prstGeom prst="rect">
            <a:avLst/>
          </a:prstGeom>
          <a:noFill/>
        </p:spPr>
        <p:txBody>
          <a:bodyPr wrap="square">
            <a:spAutoFit/>
          </a:bodyPr>
          <a:lstStyle/>
          <a:p>
            <a:pPr>
              <a:defRPr sz="1275"/>
            </a:pPr>
            <a:r>
              <a:t>• Pour le merlu de l’ensemble des criées du Golfe de Gascogne, en août 2026 comparé aux mois de août de 2021 à 2025, le nombre d’acheteurs est similaire, le nombre de transactions est un peu moins important. De plus, la concurrence a fortement augmenté, ce qui signifie que le pouvoir de marché des gros acheteurs a fortement diminué.</a:t>
            </a:r>
          </a:p>
        </p:txBody>
      </p:sp>
      <p:sp>
        <p:nvSpPr>
          <p:cNvPr id="14" name="TextBox 13"/>
          <p:cNvSpPr txBox="1"/>
          <p:nvPr/>
        </p:nvSpPr>
        <p:spPr>
          <a:xfrm>
            <a:off x="259200" y="4129200"/>
            <a:ext cx="6397200" cy="756000"/>
          </a:xfrm>
          <a:prstGeom prst="rect">
            <a:avLst/>
          </a:prstGeom>
          <a:noFill/>
        </p:spPr>
        <p:txBody>
          <a:bodyPr wrap="square">
            <a:spAutoFit/>
          </a:bodyPr>
          <a:lstStyle/>
          <a:p>
            <a:pPr>
              <a:defRPr sz="1275"/>
            </a:pPr>
            <a:r>
              <a:t>• Pour la sole de l’ensemble des criées du Golfe de Gascogne, l’instabilité des prix pour le mois de août 2026 est similaire que celle observée en août de 2021 à 2025, ce qui signifie que le risque prix des producteurs est inchangé. Parallèlement, l’instabilité des volumes est un peu moins important, ce qui signifie que le risque d’approvisionnement des acheteurs a légèrement diminué.</a:t>
            </a:r>
          </a:p>
        </p:txBody>
      </p:sp>
      <p:sp>
        <p:nvSpPr>
          <p:cNvPr id="15" name="TextBox 14"/>
          <p:cNvSpPr txBox="1"/>
          <p:nvPr/>
        </p:nvSpPr>
        <p:spPr>
          <a:xfrm>
            <a:off x="259200" y="8456400"/>
            <a:ext cx="6397200" cy="756000"/>
          </a:xfrm>
          <a:prstGeom prst="rect">
            <a:avLst/>
          </a:prstGeom>
          <a:noFill/>
        </p:spPr>
        <p:txBody>
          <a:bodyPr wrap="square">
            <a:spAutoFit/>
          </a:bodyPr>
          <a:lstStyle/>
          <a:p>
            <a:pPr>
              <a:defRPr sz="1275"/>
            </a:pPr>
            <a:r>
              <a:t>• Pour la sole de l’ensemble des criées du Golfe de Gascogne, en août 2026 comparé aux mois de août de 2021 à 2025, le nombre d’acheteurs est un peu moins important, le nombre de transactions est moins important. De plus, la concurrence est inchangé, ce qui signifie que le pouvoir de marché des gros acheteurs est inchangée.</a:t>
            </a:r>
          </a:p>
        </p:txBody>
      </p:sp>
    </p:spTree>
    <p:extLst>
      <p:ext uri="{BB962C8B-B14F-4D97-AF65-F5344CB8AC3E}">
        <p14:creationId xmlns:p14="http://schemas.microsoft.com/office/powerpoint/2010/main" val="211317277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ABCE0F6-F05A-4345-B841-282AE4825EE9}"/>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73548BA9-A4B2-4728-9D35-8860C5BF9E74}"/>
              </a:ext>
            </a:extLst>
          </p:cNvPr>
          <p:cNvSpPr/>
          <p:nvPr/>
        </p:nvSpPr>
        <p:spPr>
          <a:xfrm>
            <a:off x="201302" y="2138600"/>
            <a:ext cx="6455391" cy="295975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81ACEE93-51BB-49A1-BBC2-30C896986668}"/>
              </a:ext>
            </a:extLst>
          </p:cNvPr>
          <p:cNvSpPr/>
          <p:nvPr/>
        </p:nvSpPr>
        <p:spPr>
          <a:xfrm>
            <a:off x="180000" y="6816932"/>
            <a:ext cx="6455391" cy="2514067"/>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MMN_Espèce.png"/>
          <p:cNvPicPr>
            <a:picLocks noChangeAspect="1"/>
          </p:cNvPicPr>
          <p:nvPr/>
        </p:nvPicPr>
        <p:blipFill>
          <a:blip r:embed="rId2"/>
          <a:stretch>
            <a:fillRect/>
          </a:stretch>
        </p:blipFill>
        <p:spPr>
          <a:xfrm>
            <a:off x="1144800" y="475200"/>
            <a:ext cx="4572000" cy="1620000"/>
          </a:xfrm>
          <a:prstGeom prst="rect">
            <a:avLst/>
          </a:prstGeom>
        </p:spPr>
      </p:pic>
      <p:pic>
        <p:nvPicPr>
          <p:cNvPr id="7" name="Picture 6" descr="Caractéristiques_intensité_MMN_Espèce.png"/>
          <p:cNvPicPr>
            <a:picLocks noChangeAspect="1"/>
          </p:cNvPicPr>
          <p:nvPr/>
        </p:nvPicPr>
        <p:blipFill>
          <a:blip r:embed="rId3"/>
          <a:stretch>
            <a:fillRect/>
          </a:stretch>
        </p:blipFill>
        <p:spPr>
          <a:xfrm>
            <a:off x="86400" y="51624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Manche mer du nord</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214000"/>
            <a:ext cx="6397200" cy="756000"/>
          </a:xfrm>
          <a:prstGeom prst="rect">
            <a:avLst/>
          </a:prstGeom>
          <a:noFill/>
        </p:spPr>
        <p:txBody>
          <a:bodyPr wrap="square">
            <a:spAutoFit/>
          </a:bodyPr>
          <a:lstStyle/>
          <a:p>
            <a:pPr>
              <a:defRPr sz="1275"/>
            </a:pPr>
            <a:r>
              <a:t>• Pour la seiche de l’ensemble des criées de la Manche et de la Mer du nord, l’instabilité des prix pour le mois de août 2026 est beaucoup moins importante que celle observée en août de 2021 à 2025, ce qui signifie que le risque prix des producteurs a fortement diminué. Parallèlement, l’instabilité des volumes est moins important, ce qui signifie que le risque d’approvisionnement des acheteurs a diminué.</a:t>
            </a:r>
          </a:p>
        </p:txBody>
      </p:sp>
      <p:sp>
        <p:nvSpPr>
          <p:cNvPr id="11" name="TextBox 10"/>
          <p:cNvSpPr txBox="1"/>
          <p:nvPr/>
        </p:nvSpPr>
        <p:spPr>
          <a:xfrm>
            <a:off x="259200" y="6775200"/>
            <a:ext cx="6397200" cy="756000"/>
          </a:xfrm>
          <a:prstGeom prst="rect">
            <a:avLst/>
          </a:prstGeom>
          <a:noFill/>
        </p:spPr>
        <p:txBody>
          <a:bodyPr wrap="square">
            <a:spAutoFit/>
          </a:bodyPr>
          <a:lstStyle/>
          <a:p>
            <a:pPr>
              <a:defRPr sz="1275"/>
            </a:pPr>
            <a:r>
              <a:t>• Pour la seiche de l’ensemble des criées de la Manche et de la Mer du nord, en août 2026 comparé aux mois de août de 2021 à 2025, le nombre d’acheteurs est un peu moins important, le nombre de transactions est similaire. De plus, la concurrence a légèrement diminué, ce qui signifie que le pouvoir de marché des gros acheteurs a légèrement augmenté.</a:t>
            </a:r>
          </a:p>
        </p:txBody>
      </p:sp>
      <p:sp>
        <p:nvSpPr>
          <p:cNvPr id="12" name="TextBox 11"/>
          <p:cNvSpPr txBox="1"/>
          <p:nvPr/>
        </p:nvSpPr>
        <p:spPr>
          <a:xfrm>
            <a:off x="259200" y="3171600"/>
            <a:ext cx="6397200" cy="756000"/>
          </a:xfrm>
          <a:prstGeom prst="rect">
            <a:avLst/>
          </a:prstGeom>
          <a:noFill/>
        </p:spPr>
        <p:txBody>
          <a:bodyPr wrap="square">
            <a:spAutoFit/>
          </a:bodyPr>
          <a:lstStyle/>
          <a:p>
            <a:pPr>
              <a:defRPr sz="1275"/>
            </a:pPr>
            <a:r>
              <a:t>• Pour la baudroie de l’ensemble des criées de la Manche et de la Mer du nord, l’instabilité des prix pour le mois de août 2026 est moins importante que celle observée en août de 2021 à 2025, ce qui signifie que le risque prix des producteurs a diminué. Parallèlement, l’instabilité des volumes est un peu moins important, ce qui signifie que le risque d’approvisionnement des acheteurs a légèrement diminué.</a:t>
            </a:r>
          </a:p>
        </p:txBody>
      </p:sp>
      <p:sp>
        <p:nvSpPr>
          <p:cNvPr id="13" name="TextBox 12"/>
          <p:cNvSpPr txBox="1"/>
          <p:nvPr/>
        </p:nvSpPr>
        <p:spPr>
          <a:xfrm>
            <a:off x="259200" y="7628400"/>
            <a:ext cx="6397200" cy="756000"/>
          </a:xfrm>
          <a:prstGeom prst="rect">
            <a:avLst/>
          </a:prstGeom>
          <a:noFill/>
        </p:spPr>
        <p:txBody>
          <a:bodyPr wrap="square">
            <a:spAutoFit/>
          </a:bodyPr>
          <a:lstStyle/>
          <a:p>
            <a:pPr>
              <a:defRPr sz="1275"/>
            </a:pPr>
            <a:r>
              <a:t>• Pour la baudroie de l’ensemble des criées de la Manche et de la Mer du nord, en août 2026 comparé aux mois de août de 2021 à 2025, le nombre d’acheteurs est un peu moins important, le nombre de transactions est un peu moins important. De plus, la concurrence a augmenté, ce qui signifie que le pouvoir de marché des gros acheteurs a diminué.</a:t>
            </a:r>
          </a:p>
        </p:txBody>
      </p:sp>
      <p:sp>
        <p:nvSpPr>
          <p:cNvPr id="14" name="TextBox 13"/>
          <p:cNvSpPr txBox="1"/>
          <p:nvPr/>
        </p:nvSpPr>
        <p:spPr>
          <a:xfrm>
            <a:off x="259200" y="4129200"/>
            <a:ext cx="6397200" cy="756000"/>
          </a:xfrm>
          <a:prstGeom prst="rect">
            <a:avLst/>
          </a:prstGeom>
          <a:noFill/>
        </p:spPr>
        <p:txBody>
          <a:bodyPr wrap="square">
            <a:spAutoFit/>
          </a:bodyPr>
          <a:lstStyle/>
          <a:p>
            <a:pPr>
              <a:defRPr sz="1275"/>
            </a:pPr>
            <a:r>
              <a:t>• Pour le saint-pierre de l’ensemble des criées de la Manche et de la Mer du nord, l’instabilité des prix pour le mois de août 2026 est beaucoup plus importante que celle observée en août de 2021 à 2025, ce qui signifie que le risque prix des producteurs a fortement augmenté. Parallèlement, l’instabilité des volumes est plus important, ce qui signifie que le risque d’approvisionnement des acheteurs a augmenté.</a:t>
            </a:r>
          </a:p>
        </p:txBody>
      </p:sp>
      <p:sp>
        <p:nvSpPr>
          <p:cNvPr id="15" name="TextBox 14"/>
          <p:cNvSpPr txBox="1"/>
          <p:nvPr/>
        </p:nvSpPr>
        <p:spPr>
          <a:xfrm>
            <a:off x="259200" y="8456400"/>
            <a:ext cx="6397200" cy="756000"/>
          </a:xfrm>
          <a:prstGeom prst="rect">
            <a:avLst/>
          </a:prstGeom>
          <a:noFill/>
        </p:spPr>
        <p:txBody>
          <a:bodyPr wrap="square">
            <a:spAutoFit/>
          </a:bodyPr>
          <a:lstStyle/>
          <a:p>
            <a:pPr>
              <a:defRPr sz="1275"/>
            </a:pPr>
            <a:r>
              <a:t>• Pour le saint-pierre de l’ensemble des criées de la Manche et de la Mer du nord, en août 2026 comparé aux mois de août de 2021 à 2025, le nombre d’acheteurs est similaire, le nombre de transactions est un peu moins important. De plus, la concurrence a fortement augmenté, ce qui signifie que le pouvoir de marché des gros acheteurs a fortement diminué.</a:t>
            </a:r>
          </a:p>
        </p:txBody>
      </p:sp>
    </p:spTree>
    <p:extLst>
      <p:ext uri="{BB962C8B-B14F-4D97-AF65-F5344CB8AC3E}">
        <p14:creationId xmlns:p14="http://schemas.microsoft.com/office/powerpoint/2010/main" val="316397202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F0015DBB-87EE-4A3C-8B30-C1D5A1A5BECA}"/>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Boulogne-sur-mer.png"/>
          <p:cNvPicPr>
            <a:picLocks noChangeAspect="1"/>
          </p:cNvPicPr>
          <p:nvPr/>
        </p:nvPicPr>
        <p:blipFill>
          <a:blip r:embed="rId4"/>
          <a:srcRect t="12000" r="5000" b="5000"/>
          <a:stretch>
            <a:fillRect/>
          </a:stretch>
        </p:blipFill>
        <p:spPr>
          <a:xfrm>
            <a:off x="295200" y="410399"/>
            <a:ext cx="6271200" cy="3420000"/>
          </a:xfrm>
          <a:prstGeom prst="rect">
            <a:avLst/>
          </a:prstGeom>
        </p:spPr>
      </p:pic>
      <p:pic>
        <p:nvPicPr>
          <p:cNvPr id="8" name="Picture 7" descr="Resultat 2026_08_Boulogne-sur-mer_Indices de ventes en valeur.png"/>
          <p:cNvPicPr>
            <a:picLocks noChangeAspect="1"/>
          </p:cNvPicPr>
          <p:nvPr/>
        </p:nvPicPr>
        <p:blipFill>
          <a:blip r:embed="rId5"/>
          <a:srcRect t="12000" r="5000" b="5000"/>
          <a:stretch>
            <a:fillRect/>
          </a:stretch>
        </p:blipFill>
        <p:spPr>
          <a:xfrm>
            <a:off x="2937600" y="3848400"/>
            <a:ext cx="3873600" cy="1980000"/>
          </a:xfrm>
          <a:prstGeom prst="rect">
            <a:avLst/>
          </a:prstGeom>
        </p:spPr>
      </p:pic>
      <p:pic>
        <p:nvPicPr>
          <p:cNvPr id="9" name="Picture 8" descr="Resultat 2026_08_Boulogne-sur-mer_Indices de prix de vente.png"/>
          <p:cNvPicPr>
            <a:picLocks noChangeAspect="1"/>
          </p:cNvPicPr>
          <p:nvPr/>
        </p:nvPicPr>
        <p:blipFill>
          <a:blip r:embed="rId6"/>
          <a:srcRect t="12000" r="5000" b="5000"/>
          <a:stretch>
            <a:fillRect/>
          </a:stretch>
        </p:blipFill>
        <p:spPr>
          <a:xfrm>
            <a:off x="2937600" y="5846399"/>
            <a:ext cx="3873600" cy="1980000"/>
          </a:xfrm>
          <a:prstGeom prst="rect">
            <a:avLst/>
          </a:prstGeom>
        </p:spPr>
      </p:pic>
      <p:pic>
        <p:nvPicPr>
          <p:cNvPr id="10" name="Picture 9" descr="Resultat 2026_08_Boulogne-sur-mer_Indices de ventes en volume.png"/>
          <p:cNvPicPr>
            <a:picLocks noChangeAspect="1"/>
          </p:cNvPicPr>
          <p:nvPr/>
        </p:nvPicPr>
        <p:blipFill>
          <a:blip r:embed="rId7"/>
          <a:srcRect t="12000" r="5000" b="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endParaRPr/>
          </a:p>
          <a:p>
            <a:pPr algn="ctr">
              <a:defRPr sz="2267"/>
            </a:pPr>
            <a:r>
              <a:t>Boulogne-sur-mer</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 la criée de Boulogne-sur-mer est supérieur à celui de la période de référence (2021).</a:t>
            </a:r>
          </a:p>
        </p:txBody>
      </p:sp>
      <p:sp>
        <p:nvSpPr>
          <p:cNvPr id="18" name="TextBox 17"/>
          <p:cNvSpPr txBox="1"/>
          <p:nvPr/>
        </p:nvSpPr>
        <p:spPr>
          <a:xfrm>
            <a:off x="194400" y="5619600"/>
            <a:ext cx="2343600" cy="1436400"/>
          </a:xfrm>
          <a:prstGeom prst="rect">
            <a:avLst/>
          </a:prstGeom>
          <a:noFill/>
        </p:spPr>
        <p:txBody>
          <a:bodyPr wrap="square">
            <a:spAutoFit/>
          </a:bodyPr>
          <a:lstStyle/>
          <a:p>
            <a:pPr>
              <a:defRPr sz="1275"/>
            </a:pPr>
            <a:r>
              <a:t>• L'indice de prix de ventes est supérieur à celui de la période de référence mais inférieur à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supérieur à ceux de la période de référence et de la moyenne nationale.</a:t>
            </a:r>
          </a:p>
        </p:txBody>
      </p:sp>
    </p:spTree>
    <p:extLst>
      <p:ext uri="{BB962C8B-B14F-4D97-AF65-F5344CB8AC3E}">
        <p14:creationId xmlns:p14="http://schemas.microsoft.com/office/powerpoint/2010/main" val="70333321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B7236871-B828-4D4E-829F-DEEBD680C4D9}"/>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039B50DB-997E-48E7-AA94-4B6017EE694C}"/>
              </a:ext>
            </a:extLst>
          </p:cNvPr>
          <p:cNvSpPr/>
          <p:nvPr/>
        </p:nvSpPr>
        <p:spPr>
          <a:xfrm>
            <a:off x="201304" y="5944548"/>
            <a:ext cx="6455391" cy="2450152"/>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a:extLst>
              <a:ext uri="{FF2B5EF4-FFF2-40B4-BE49-F238E27FC236}">
                <a16:creationId xmlns:a16="http://schemas.microsoft.com/office/drawing/2014/main" id="{AA7622C6-F9C8-4108-91CD-8ADCB3895EB6}"/>
              </a:ext>
            </a:extLst>
          </p:cNvPr>
          <p:cNvSpPr/>
          <p:nvPr/>
        </p:nvSpPr>
        <p:spPr>
          <a:xfrm>
            <a:off x="201304" y="2414014"/>
            <a:ext cx="6455391" cy="144569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BL.png"/>
          <p:cNvPicPr>
            <a:picLocks noChangeAspect="1"/>
          </p:cNvPicPr>
          <p:nvPr/>
        </p:nvPicPr>
        <p:blipFill>
          <a:blip r:embed="rId2"/>
          <a:srcRect l="1000" t="20000" r="1000" b="25000"/>
          <a:stretch>
            <a:fillRect/>
          </a:stretch>
        </p:blipFill>
        <p:spPr>
          <a:xfrm>
            <a:off x="1058400" y="698400"/>
            <a:ext cx="4572000" cy="1620000"/>
          </a:xfrm>
          <a:prstGeom prst="rect">
            <a:avLst/>
          </a:prstGeom>
        </p:spPr>
      </p:pic>
      <p:pic>
        <p:nvPicPr>
          <p:cNvPr id="7" name="Picture 6" descr="Caractéristiques_intensité_BL.png"/>
          <p:cNvPicPr>
            <a:picLocks noChangeAspect="1"/>
          </p:cNvPicPr>
          <p:nvPr/>
        </p:nvPicPr>
        <p:blipFill>
          <a:blip r:embed="rId3"/>
          <a:srcRect l="1000" t="20000" r="1000" b="20000"/>
          <a:stretch>
            <a:fillRect/>
          </a:stretch>
        </p:blipFill>
        <p:spPr>
          <a:xfrm>
            <a:off x="86400" y="43236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Boulogne-sur-mer</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476800"/>
            <a:ext cx="6397200" cy="756000"/>
          </a:xfrm>
          <a:prstGeom prst="rect">
            <a:avLst/>
          </a:prstGeom>
          <a:noFill/>
        </p:spPr>
        <p:txBody>
          <a:bodyPr wrap="square">
            <a:spAutoFit/>
          </a:bodyPr>
          <a:lstStyle/>
          <a:p>
            <a:pPr>
              <a:defRPr sz="1275"/>
            </a:pPr>
            <a:r>
              <a:t>• Pour la criée de Boulogne-sur-mer, l’instabilité des prix pour le mois de août 2026 est un peu moins importante que celle observée en août de 2021 à 2025, ce qui signifie que le risque prix des producteurs a légèrement diminué. Parallèlement, l’instabilité des volumes est similaire, ce qui signifie que le risque d’approvisionnement des acheteurs est inchangé.</a:t>
            </a:r>
          </a:p>
        </p:txBody>
      </p:sp>
      <p:sp>
        <p:nvSpPr>
          <p:cNvPr id="11" name="TextBox 10"/>
          <p:cNvSpPr txBox="1"/>
          <p:nvPr/>
        </p:nvSpPr>
        <p:spPr>
          <a:xfrm>
            <a:off x="259200" y="6840000"/>
            <a:ext cx="6397200" cy="756000"/>
          </a:xfrm>
          <a:prstGeom prst="rect">
            <a:avLst/>
          </a:prstGeom>
          <a:noFill/>
        </p:spPr>
        <p:txBody>
          <a:bodyPr wrap="square">
            <a:spAutoFit/>
          </a:bodyPr>
          <a:lstStyle/>
          <a:p>
            <a:pPr>
              <a:defRPr sz="1275"/>
            </a:pPr>
            <a:r>
              <a:t>• Pour la criée de Boulogne-sur-mer, en août 2026 comparé aux mois de août de 2021 à 2025, le nombre d’acheteurs est similaire, le nombre de transactions est moins important. De plus, la concurrence a fortement diminué, ce qui signifie que le pouvoir de marché des gros acheteurs a fortement augmenté.</a:t>
            </a:r>
          </a:p>
        </p:txBody>
      </p:sp>
    </p:spTree>
    <p:extLst>
      <p:ext uri="{BB962C8B-B14F-4D97-AF65-F5344CB8AC3E}">
        <p14:creationId xmlns:p14="http://schemas.microsoft.com/office/powerpoint/2010/main" val="405174834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ABCE0F6-F05A-4345-B841-282AE4825EE9}"/>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E818DA38-D410-484D-9C32-0BB902F0D417}"/>
              </a:ext>
            </a:extLst>
          </p:cNvPr>
          <p:cNvSpPr/>
          <p:nvPr/>
        </p:nvSpPr>
        <p:spPr>
          <a:xfrm>
            <a:off x="201302" y="2138600"/>
            <a:ext cx="6455391" cy="295975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63473F52-BD8D-4CED-B674-4E25CA43DAD7}"/>
              </a:ext>
            </a:extLst>
          </p:cNvPr>
          <p:cNvSpPr/>
          <p:nvPr/>
        </p:nvSpPr>
        <p:spPr>
          <a:xfrm>
            <a:off x="180000" y="6816932"/>
            <a:ext cx="6455391" cy="2514067"/>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BL_Espèce.png"/>
          <p:cNvPicPr>
            <a:picLocks noChangeAspect="1"/>
          </p:cNvPicPr>
          <p:nvPr/>
        </p:nvPicPr>
        <p:blipFill>
          <a:blip r:embed="rId2"/>
          <a:stretch>
            <a:fillRect/>
          </a:stretch>
        </p:blipFill>
        <p:spPr>
          <a:xfrm>
            <a:off x="1144800" y="475200"/>
            <a:ext cx="4572000" cy="1620000"/>
          </a:xfrm>
          <a:prstGeom prst="rect">
            <a:avLst/>
          </a:prstGeom>
        </p:spPr>
      </p:pic>
      <p:pic>
        <p:nvPicPr>
          <p:cNvPr id="7" name="Picture 6" descr="Caractéristiques_intensité_BL_Espèce.png"/>
          <p:cNvPicPr>
            <a:picLocks noChangeAspect="1"/>
          </p:cNvPicPr>
          <p:nvPr/>
        </p:nvPicPr>
        <p:blipFill>
          <a:blip r:embed="rId3"/>
          <a:stretch>
            <a:fillRect/>
          </a:stretch>
        </p:blipFill>
        <p:spPr>
          <a:xfrm>
            <a:off x="86400" y="51624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Boulogne-sur-mer</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214000"/>
            <a:ext cx="6397200" cy="756000"/>
          </a:xfrm>
          <a:prstGeom prst="rect">
            <a:avLst/>
          </a:prstGeom>
          <a:noFill/>
        </p:spPr>
        <p:txBody>
          <a:bodyPr wrap="square">
            <a:spAutoFit/>
          </a:bodyPr>
          <a:lstStyle/>
          <a:p>
            <a:pPr>
              <a:defRPr sz="1275"/>
            </a:pPr>
            <a:r>
              <a:t>• Pour la seiche de la criée de Boulogne-sur-mer, l’instabilité des prix pour le mois de août 2026 est beaucoup moins importante que celle observée en août de 2021 à 2025, ce qui signifie que le risque prix des producteurs a fortement diminué. Parallèlement, l’instabilité des volumes est similaire, ce qui signifie que le risque d’approvisionnement des acheteurs est inchangé.</a:t>
            </a:r>
          </a:p>
        </p:txBody>
      </p:sp>
      <p:sp>
        <p:nvSpPr>
          <p:cNvPr id="11" name="TextBox 10"/>
          <p:cNvSpPr txBox="1"/>
          <p:nvPr/>
        </p:nvSpPr>
        <p:spPr>
          <a:xfrm>
            <a:off x="259200" y="6775200"/>
            <a:ext cx="6397200" cy="756000"/>
          </a:xfrm>
          <a:prstGeom prst="rect">
            <a:avLst/>
          </a:prstGeom>
          <a:noFill/>
        </p:spPr>
        <p:txBody>
          <a:bodyPr wrap="square">
            <a:spAutoFit/>
          </a:bodyPr>
          <a:lstStyle/>
          <a:p>
            <a:pPr>
              <a:defRPr sz="1275"/>
            </a:pPr>
            <a:r>
              <a:t>• Pour la seiche de la criée de Boulogne-sur-mer, en août 2026 comparé aux mois de août de 2021 à 2025, le nombre d’acheteurs est un peu moins important, le nombre de transactions est moins important. De plus, la concurrence a légèrement diminué, ce qui signifie que le pouvoir de marché des gros acheteurs a légèrement augmenté.</a:t>
            </a:r>
          </a:p>
        </p:txBody>
      </p:sp>
      <p:sp>
        <p:nvSpPr>
          <p:cNvPr id="12" name="TextBox 11"/>
          <p:cNvSpPr txBox="1"/>
          <p:nvPr/>
        </p:nvSpPr>
        <p:spPr>
          <a:xfrm>
            <a:off x="259200" y="3171600"/>
            <a:ext cx="6397200" cy="756000"/>
          </a:xfrm>
          <a:prstGeom prst="rect">
            <a:avLst/>
          </a:prstGeom>
          <a:noFill/>
        </p:spPr>
        <p:txBody>
          <a:bodyPr wrap="square">
            <a:spAutoFit/>
          </a:bodyPr>
          <a:lstStyle/>
          <a:p>
            <a:pPr>
              <a:defRPr sz="1275"/>
            </a:pPr>
            <a:r>
              <a:t>• Pour le rouget de roche de la criée de Boulogne-sur-mer, l’instabilité des prix pour le mois de août 2026 est moins importante que celle observée en août de 2021 à 2025, ce qui signifie que le risque prix des producteurs a diminué. Parallèlement, l’instabilité des volumes est un peu moins important, ce qui signifie que le risque d’approvisionnement des acheteurs a légèrement diminué.</a:t>
            </a:r>
          </a:p>
        </p:txBody>
      </p:sp>
      <p:sp>
        <p:nvSpPr>
          <p:cNvPr id="13" name="TextBox 12"/>
          <p:cNvSpPr txBox="1"/>
          <p:nvPr/>
        </p:nvSpPr>
        <p:spPr>
          <a:xfrm>
            <a:off x="259200" y="7628400"/>
            <a:ext cx="6397200" cy="756000"/>
          </a:xfrm>
          <a:prstGeom prst="rect">
            <a:avLst/>
          </a:prstGeom>
          <a:noFill/>
        </p:spPr>
        <p:txBody>
          <a:bodyPr wrap="square">
            <a:spAutoFit/>
          </a:bodyPr>
          <a:lstStyle/>
          <a:p>
            <a:pPr>
              <a:defRPr sz="1275"/>
            </a:pPr>
            <a:r>
              <a:t>• Pour le rouget de roche de la criée de Boulogne-sur-mer, en août 2026 comparé aux mois de août de 2021 à 2025, le nombre d’acheteurs est similaire, le nombre de transactions est beaucoup moins important. De plus, la concurrence a fortement diminué, ce qui signifie que le pouvoir de marché des gros acheteurs a fortement augmenté.</a:t>
            </a:r>
          </a:p>
        </p:txBody>
      </p:sp>
      <p:sp>
        <p:nvSpPr>
          <p:cNvPr id="14" name="TextBox 13"/>
          <p:cNvSpPr txBox="1"/>
          <p:nvPr/>
        </p:nvSpPr>
        <p:spPr>
          <a:xfrm>
            <a:off x="259200" y="4129200"/>
            <a:ext cx="6397200" cy="756000"/>
          </a:xfrm>
          <a:prstGeom prst="rect">
            <a:avLst/>
          </a:prstGeom>
          <a:noFill/>
        </p:spPr>
        <p:txBody>
          <a:bodyPr wrap="square">
            <a:spAutoFit/>
          </a:bodyPr>
          <a:lstStyle/>
          <a:p>
            <a:pPr>
              <a:defRPr sz="1275"/>
            </a:pPr>
            <a:r>
              <a:t>• Pour le lieu noir de la criée de Boulogne-sur-mer, l’instabilité des prix pour le mois de août 2026 est beaucoup moins importante que celle observée en août de 2021 à 2025, ce qui signifie que le risque prix des producteurs a fortement diminué. Parallèlement, l’instabilité des volumes est beaucoup plus important, ce qui signifie que le risque d’approvisionnement des acheteurs a fortement augmenté.</a:t>
            </a:r>
          </a:p>
        </p:txBody>
      </p:sp>
      <p:sp>
        <p:nvSpPr>
          <p:cNvPr id="15" name="TextBox 14"/>
          <p:cNvSpPr txBox="1"/>
          <p:nvPr/>
        </p:nvSpPr>
        <p:spPr>
          <a:xfrm>
            <a:off x="259200" y="8456400"/>
            <a:ext cx="6397200" cy="756000"/>
          </a:xfrm>
          <a:prstGeom prst="rect">
            <a:avLst/>
          </a:prstGeom>
          <a:noFill/>
        </p:spPr>
        <p:txBody>
          <a:bodyPr wrap="square">
            <a:spAutoFit/>
          </a:bodyPr>
          <a:lstStyle/>
          <a:p>
            <a:pPr>
              <a:defRPr sz="1275"/>
            </a:pPr>
            <a:r>
              <a:t>• Pour le lieu noir de la criée de Boulogne-sur-mer, en août 2026 comparé aux mois de août de 2021 à 2025, le nombre d’acheteurs est similaire, le nombre de transactions est moins important. De plus, la concurrence a fortement diminué, ce qui signifie que le pouvoir de marché des gros acheteurs a fortement augmenté.</a:t>
            </a:r>
          </a:p>
        </p:txBody>
      </p:sp>
    </p:spTree>
    <p:extLst>
      <p:ext uri="{BB962C8B-B14F-4D97-AF65-F5344CB8AC3E}">
        <p14:creationId xmlns:p14="http://schemas.microsoft.com/office/powerpoint/2010/main" val="104920961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5B6F9588-D897-4C3A-9509-F3C97D4B8DAB}"/>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Brest.png"/>
          <p:cNvPicPr>
            <a:picLocks noChangeAspect="1"/>
          </p:cNvPicPr>
          <p:nvPr/>
        </p:nvPicPr>
        <p:blipFill>
          <a:blip r:embed="rId4"/>
          <a:srcRect t="12000" r="5000" b="5000"/>
          <a:stretch>
            <a:fillRect/>
          </a:stretch>
        </p:blipFill>
        <p:spPr>
          <a:xfrm>
            <a:off x="295200" y="410399"/>
            <a:ext cx="6271200" cy="3420000"/>
          </a:xfrm>
          <a:prstGeom prst="rect">
            <a:avLst/>
          </a:prstGeom>
        </p:spPr>
      </p:pic>
      <p:pic>
        <p:nvPicPr>
          <p:cNvPr id="8" name="Picture 7" descr="Resultat 2026_08_Brest_Indices de ventes en valeur.png"/>
          <p:cNvPicPr>
            <a:picLocks noChangeAspect="1"/>
          </p:cNvPicPr>
          <p:nvPr/>
        </p:nvPicPr>
        <p:blipFill>
          <a:blip r:embed="rId5"/>
          <a:srcRect t="12000" r="5000" b="5000"/>
          <a:stretch>
            <a:fillRect/>
          </a:stretch>
        </p:blipFill>
        <p:spPr>
          <a:xfrm>
            <a:off x="2937600" y="3848400"/>
            <a:ext cx="3873600" cy="1980000"/>
          </a:xfrm>
          <a:prstGeom prst="rect">
            <a:avLst/>
          </a:prstGeom>
        </p:spPr>
      </p:pic>
      <p:pic>
        <p:nvPicPr>
          <p:cNvPr id="9" name="Picture 8" descr="Resultat 2026_08_Brest_Indices de prix de vente.png"/>
          <p:cNvPicPr>
            <a:picLocks noChangeAspect="1"/>
          </p:cNvPicPr>
          <p:nvPr/>
        </p:nvPicPr>
        <p:blipFill>
          <a:blip r:embed="rId6"/>
          <a:srcRect t="12000" r="5000" b="5000"/>
          <a:stretch>
            <a:fillRect/>
          </a:stretch>
        </p:blipFill>
        <p:spPr>
          <a:xfrm>
            <a:off x="2937600" y="5846399"/>
            <a:ext cx="3873600" cy="1980000"/>
          </a:xfrm>
          <a:prstGeom prst="rect">
            <a:avLst/>
          </a:prstGeom>
        </p:spPr>
      </p:pic>
      <p:pic>
        <p:nvPicPr>
          <p:cNvPr id="10" name="Picture 9" descr="Resultat 2026_08_Brest_Indices de ventes en volume.png"/>
          <p:cNvPicPr>
            <a:picLocks noChangeAspect="1"/>
          </p:cNvPicPr>
          <p:nvPr/>
        </p:nvPicPr>
        <p:blipFill>
          <a:blip r:embed="rId7"/>
          <a:srcRect t="12000" r="5000" b="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endParaRPr/>
          </a:p>
          <a:p>
            <a:pPr algn="ctr">
              <a:defRPr sz="2267"/>
            </a:pPr>
            <a:r>
              <a:t>Brest</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 la criée de Brest est supérieur à celui de la période de référence (2021).</a:t>
            </a:r>
          </a:p>
        </p:txBody>
      </p:sp>
      <p:sp>
        <p:nvSpPr>
          <p:cNvPr id="18" name="TextBox 17"/>
          <p:cNvSpPr txBox="1"/>
          <p:nvPr/>
        </p:nvSpPr>
        <p:spPr>
          <a:xfrm>
            <a:off x="194400" y="5619600"/>
            <a:ext cx="2343600" cy="1436400"/>
          </a:xfrm>
          <a:prstGeom prst="rect">
            <a:avLst/>
          </a:prstGeom>
          <a:noFill/>
        </p:spPr>
        <p:txBody>
          <a:bodyPr wrap="square">
            <a:spAutoFit/>
          </a:bodyPr>
          <a:lstStyle/>
          <a:p>
            <a:pPr>
              <a:defRPr sz="1275"/>
            </a:pPr>
            <a:r>
              <a:t>• L'indice de prix de ventes est supérieur à celui de la période de référence mais inférieur à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supérieur à ceux de la période de référence et de la moyenne nationale.</a:t>
            </a:r>
          </a:p>
        </p:txBody>
      </p:sp>
    </p:spTree>
    <p:extLst>
      <p:ext uri="{BB962C8B-B14F-4D97-AF65-F5344CB8AC3E}">
        <p14:creationId xmlns:p14="http://schemas.microsoft.com/office/powerpoint/2010/main" val="369204338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05B5FA2F-E827-4402-A6EC-6678A2A1E57D}"/>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3B1BF8C4-CD4A-44B1-A4AD-C4C74158F57A}"/>
              </a:ext>
            </a:extLst>
          </p:cNvPr>
          <p:cNvSpPr/>
          <p:nvPr/>
        </p:nvSpPr>
        <p:spPr>
          <a:xfrm>
            <a:off x="201304" y="5944548"/>
            <a:ext cx="6455391" cy="2450152"/>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a:extLst>
              <a:ext uri="{FF2B5EF4-FFF2-40B4-BE49-F238E27FC236}">
                <a16:creationId xmlns:a16="http://schemas.microsoft.com/office/drawing/2014/main" id="{CDDD6685-8972-4256-9354-B01F3B13AB7E}"/>
              </a:ext>
            </a:extLst>
          </p:cNvPr>
          <p:cNvSpPr/>
          <p:nvPr/>
        </p:nvSpPr>
        <p:spPr>
          <a:xfrm>
            <a:off x="201304" y="2414014"/>
            <a:ext cx="6455391" cy="144569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BT.png"/>
          <p:cNvPicPr>
            <a:picLocks noChangeAspect="1"/>
          </p:cNvPicPr>
          <p:nvPr/>
        </p:nvPicPr>
        <p:blipFill>
          <a:blip r:embed="rId2"/>
          <a:srcRect l="1000" t="20000" r="1000" b="25000"/>
          <a:stretch>
            <a:fillRect/>
          </a:stretch>
        </p:blipFill>
        <p:spPr>
          <a:xfrm>
            <a:off x="1058400" y="698400"/>
            <a:ext cx="4572000" cy="1620000"/>
          </a:xfrm>
          <a:prstGeom prst="rect">
            <a:avLst/>
          </a:prstGeom>
        </p:spPr>
      </p:pic>
      <p:pic>
        <p:nvPicPr>
          <p:cNvPr id="7" name="Picture 6" descr="Caractéristiques_intensité_BT.png"/>
          <p:cNvPicPr>
            <a:picLocks noChangeAspect="1"/>
          </p:cNvPicPr>
          <p:nvPr/>
        </p:nvPicPr>
        <p:blipFill>
          <a:blip r:embed="rId3"/>
          <a:srcRect l="1000" t="20000" r="1000" b="20000"/>
          <a:stretch>
            <a:fillRect/>
          </a:stretch>
        </p:blipFill>
        <p:spPr>
          <a:xfrm>
            <a:off x="86400" y="43236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Brest</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476800"/>
            <a:ext cx="6397200" cy="756000"/>
          </a:xfrm>
          <a:prstGeom prst="rect">
            <a:avLst/>
          </a:prstGeom>
          <a:noFill/>
        </p:spPr>
        <p:txBody>
          <a:bodyPr wrap="square">
            <a:spAutoFit/>
          </a:bodyPr>
          <a:lstStyle/>
          <a:p>
            <a:pPr>
              <a:defRPr sz="1275"/>
            </a:pPr>
            <a:r>
              <a:t>• Pour la criée de Brest, l’instabilité des prix pour le mois de août 2026 est moins importante que celle observée en août de 2021 à 2025, ce qui signifie que le risque prix des producteurs a diminué. Parallèlement, l’instabilité des volumes est similaire, ce qui signifie que le risque d’approvisionnement des acheteurs est inchangé.</a:t>
            </a:r>
          </a:p>
        </p:txBody>
      </p:sp>
      <p:sp>
        <p:nvSpPr>
          <p:cNvPr id="11" name="TextBox 10"/>
          <p:cNvSpPr txBox="1"/>
          <p:nvPr/>
        </p:nvSpPr>
        <p:spPr>
          <a:xfrm>
            <a:off x="259200" y="6840000"/>
            <a:ext cx="6397200" cy="756000"/>
          </a:xfrm>
          <a:prstGeom prst="rect">
            <a:avLst/>
          </a:prstGeom>
          <a:noFill/>
        </p:spPr>
        <p:txBody>
          <a:bodyPr wrap="square">
            <a:spAutoFit/>
          </a:bodyPr>
          <a:lstStyle/>
          <a:p>
            <a:pPr>
              <a:defRPr sz="1275"/>
            </a:pPr>
            <a:r>
              <a:t>• Pour la criée de Brest, en août 2026 comparé aux mois de août de 2021 à 2025, le nombre d’acheteurs est similaire, le nombre de transactions est moins important. De plus, la concurrence est inchangé, ce qui signifie que le pouvoir de marché des gros acheteurs est inchangée.</a:t>
            </a:r>
          </a:p>
        </p:txBody>
      </p:sp>
    </p:spTree>
    <p:extLst>
      <p:ext uri="{BB962C8B-B14F-4D97-AF65-F5344CB8AC3E}">
        <p14:creationId xmlns:p14="http://schemas.microsoft.com/office/powerpoint/2010/main" val="160399742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ABCE0F6-F05A-4345-B841-282AE4825EE9}"/>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B9737C01-F59D-48BD-AF4A-84D41F04B128}"/>
              </a:ext>
            </a:extLst>
          </p:cNvPr>
          <p:cNvSpPr/>
          <p:nvPr/>
        </p:nvSpPr>
        <p:spPr>
          <a:xfrm>
            <a:off x="201302" y="2138600"/>
            <a:ext cx="6455391" cy="295975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B7076429-95B6-49D9-BA01-38B98B51FBE1}"/>
              </a:ext>
            </a:extLst>
          </p:cNvPr>
          <p:cNvSpPr/>
          <p:nvPr/>
        </p:nvSpPr>
        <p:spPr>
          <a:xfrm>
            <a:off x="180000" y="6816932"/>
            <a:ext cx="6455391" cy="2514067"/>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BT_Espèce.png"/>
          <p:cNvPicPr>
            <a:picLocks noChangeAspect="1"/>
          </p:cNvPicPr>
          <p:nvPr/>
        </p:nvPicPr>
        <p:blipFill>
          <a:blip r:embed="rId2"/>
          <a:stretch>
            <a:fillRect/>
          </a:stretch>
        </p:blipFill>
        <p:spPr>
          <a:xfrm>
            <a:off x="1144800" y="475200"/>
            <a:ext cx="4572000" cy="1620000"/>
          </a:xfrm>
          <a:prstGeom prst="rect">
            <a:avLst/>
          </a:prstGeom>
        </p:spPr>
      </p:pic>
      <p:pic>
        <p:nvPicPr>
          <p:cNvPr id="7" name="Picture 6" descr="Caractéristiques_intensité_BT_Espèce.png"/>
          <p:cNvPicPr>
            <a:picLocks noChangeAspect="1"/>
          </p:cNvPicPr>
          <p:nvPr/>
        </p:nvPicPr>
        <p:blipFill>
          <a:blip r:embed="rId3"/>
          <a:stretch>
            <a:fillRect/>
          </a:stretch>
        </p:blipFill>
        <p:spPr>
          <a:xfrm>
            <a:off x="86400" y="51624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Brest</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214000"/>
            <a:ext cx="6397200" cy="756000"/>
          </a:xfrm>
          <a:prstGeom prst="rect">
            <a:avLst/>
          </a:prstGeom>
          <a:noFill/>
        </p:spPr>
        <p:txBody>
          <a:bodyPr wrap="square">
            <a:spAutoFit/>
          </a:bodyPr>
          <a:lstStyle/>
          <a:p>
            <a:pPr>
              <a:defRPr sz="1275"/>
            </a:pPr>
            <a:r>
              <a:t>• Pour la langouste rouge de la criée de Brest, l’instabilité des prix pour le mois de août 2026 est beaucoup moins importante que celle observée en août de 2021 à 2025, ce qui signifie que le risque prix des producteurs a fortement diminué. Parallèlement, l’instabilité des volumes est beaucoup moins important, ce qui signifie que le risque d’approvisionnement des acheteurs a fortement diminué.</a:t>
            </a:r>
          </a:p>
        </p:txBody>
      </p:sp>
      <p:sp>
        <p:nvSpPr>
          <p:cNvPr id="11" name="TextBox 10"/>
          <p:cNvSpPr txBox="1"/>
          <p:nvPr/>
        </p:nvSpPr>
        <p:spPr>
          <a:xfrm>
            <a:off x="259200" y="6775200"/>
            <a:ext cx="6397200" cy="756000"/>
          </a:xfrm>
          <a:prstGeom prst="rect">
            <a:avLst/>
          </a:prstGeom>
          <a:noFill/>
        </p:spPr>
        <p:txBody>
          <a:bodyPr wrap="square">
            <a:spAutoFit/>
          </a:bodyPr>
          <a:lstStyle/>
          <a:p>
            <a:pPr>
              <a:defRPr sz="1275"/>
            </a:pPr>
            <a:r>
              <a:t>• Pour la langouste rouge de la criée de Brest, en août 2026 comparé aux mois de août de 2021 à 2025, le nombre d’acheteurs est beaucoup plus important, le nombre de transactions est beaucoup plus important. De plus, la concurrence a fortement augmenté, ce qui signifie que le pouvoir de marché des gros acheteurs a fortement diminué.</a:t>
            </a:r>
          </a:p>
        </p:txBody>
      </p:sp>
      <p:sp>
        <p:nvSpPr>
          <p:cNvPr id="12" name="TextBox 11"/>
          <p:cNvSpPr txBox="1"/>
          <p:nvPr/>
        </p:nvSpPr>
        <p:spPr>
          <a:xfrm>
            <a:off x="259200" y="3171600"/>
            <a:ext cx="6397200" cy="756000"/>
          </a:xfrm>
          <a:prstGeom prst="rect">
            <a:avLst/>
          </a:prstGeom>
          <a:noFill/>
        </p:spPr>
        <p:txBody>
          <a:bodyPr wrap="square">
            <a:spAutoFit/>
          </a:bodyPr>
          <a:lstStyle/>
          <a:p>
            <a:pPr>
              <a:defRPr sz="1275"/>
            </a:pPr>
            <a:r>
              <a:t>• Pour la baudroie de la criée de Brest, l’instabilité des prix pour le mois de août 2026 est moins importante que celle observée en août de 2021 à 2025, ce qui signifie que le risque prix des producteurs a diminué. Parallèlement, l’instabilité des volumes est beaucoup moins important, ce qui signifie que le risque d’approvisionnement des acheteurs a fortement diminué.</a:t>
            </a:r>
          </a:p>
        </p:txBody>
      </p:sp>
      <p:sp>
        <p:nvSpPr>
          <p:cNvPr id="13" name="TextBox 12"/>
          <p:cNvSpPr txBox="1"/>
          <p:nvPr/>
        </p:nvSpPr>
        <p:spPr>
          <a:xfrm>
            <a:off x="259200" y="7628400"/>
            <a:ext cx="6397200" cy="756000"/>
          </a:xfrm>
          <a:prstGeom prst="rect">
            <a:avLst/>
          </a:prstGeom>
          <a:noFill/>
        </p:spPr>
        <p:txBody>
          <a:bodyPr wrap="square">
            <a:spAutoFit/>
          </a:bodyPr>
          <a:lstStyle/>
          <a:p>
            <a:pPr>
              <a:defRPr sz="1275"/>
            </a:pPr>
            <a:r>
              <a:t>• Pour la baudroie de la criée de Brest, en août 2026 comparé aux mois de août de 2021 à 2025, le nombre d’acheteurs est un peu plus important, le nombre de transactions est similaire. De plus, la concurrence a fortement augmenté, ce qui signifie que le pouvoir de marché des gros acheteurs a fortement diminué.</a:t>
            </a:r>
          </a:p>
        </p:txBody>
      </p:sp>
      <p:sp>
        <p:nvSpPr>
          <p:cNvPr id="14" name="TextBox 13"/>
          <p:cNvSpPr txBox="1"/>
          <p:nvPr/>
        </p:nvSpPr>
        <p:spPr>
          <a:xfrm>
            <a:off x="259200" y="4129200"/>
            <a:ext cx="6397200" cy="756000"/>
          </a:xfrm>
          <a:prstGeom prst="rect">
            <a:avLst/>
          </a:prstGeom>
          <a:noFill/>
        </p:spPr>
        <p:txBody>
          <a:bodyPr wrap="square">
            <a:spAutoFit/>
          </a:bodyPr>
          <a:lstStyle/>
          <a:p>
            <a:pPr>
              <a:defRPr sz="1275"/>
            </a:pPr>
            <a:r>
              <a:t>• Pour la dorade royale de la criée de Brest, l’instabilité des prix pour le mois de août 2026 est beaucoup plus importante que celle observée en août de 2021 à 2025, ce qui signifie que le risque prix des producteurs a fortement augmenté. Parallèlement, l’instabilité des volumes est beaucoup moins important, ce qui signifie que le risque d’approvisionnement des acheteurs a fortement diminué.</a:t>
            </a:r>
          </a:p>
        </p:txBody>
      </p:sp>
      <p:sp>
        <p:nvSpPr>
          <p:cNvPr id="15" name="TextBox 14"/>
          <p:cNvSpPr txBox="1"/>
          <p:nvPr/>
        </p:nvSpPr>
        <p:spPr>
          <a:xfrm>
            <a:off x="259200" y="8456400"/>
            <a:ext cx="6397200" cy="756000"/>
          </a:xfrm>
          <a:prstGeom prst="rect">
            <a:avLst/>
          </a:prstGeom>
          <a:noFill/>
        </p:spPr>
        <p:txBody>
          <a:bodyPr wrap="square">
            <a:spAutoFit/>
          </a:bodyPr>
          <a:lstStyle/>
          <a:p>
            <a:pPr>
              <a:defRPr sz="1275"/>
            </a:pPr>
            <a:r>
              <a:t>• Pour la dorade royale de la criée de Brest, en août 2026 comparé aux mois de août de 2021 à 2025, le nombre d’acheteurs est beaucoup plus important, le nombre de transactions est beaucoup plus important. De plus, la concurrence a légèrement diminué, ce qui signifie que le pouvoir de marché des gros acheteurs a légèrement augmenté.</a:t>
            </a:r>
          </a:p>
        </p:txBody>
      </p:sp>
    </p:spTree>
    <p:extLst>
      <p:ext uri="{BB962C8B-B14F-4D97-AF65-F5344CB8AC3E}">
        <p14:creationId xmlns:p14="http://schemas.microsoft.com/office/powerpoint/2010/main" val="137916464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1E640CA7-D2B9-47D7-84F7-8A3F29CDFB56}"/>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Cherbourg.png"/>
          <p:cNvPicPr>
            <a:picLocks noChangeAspect="1"/>
          </p:cNvPicPr>
          <p:nvPr/>
        </p:nvPicPr>
        <p:blipFill>
          <a:blip r:embed="rId4"/>
          <a:srcRect t="12000" r="5000" b="5000"/>
          <a:stretch>
            <a:fillRect/>
          </a:stretch>
        </p:blipFill>
        <p:spPr>
          <a:xfrm>
            <a:off x="295200" y="410399"/>
            <a:ext cx="6271200" cy="3420000"/>
          </a:xfrm>
          <a:prstGeom prst="rect">
            <a:avLst/>
          </a:prstGeom>
        </p:spPr>
      </p:pic>
      <p:pic>
        <p:nvPicPr>
          <p:cNvPr id="8" name="Picture 7" descr="Resultat 2026_08_Cherbourg_Indices de ventes en valeur.png"/>
          <p:cNvPicPr>
            <a:picLocks noChangeAspect="1"/>
          </p:cNvPicPr>
          <p:nvPr/>
        </p:nvPicPr>
        <p:blipFill>
          <a:blip r:embed="rId5"/>
          <a:srcRect t="12000" r="5000" b="5000"/>
          <a:stretch>
            <a:fillRect/>
          </a:stretch>
        </p:blipFill>
        <p:spPr>
          <a:xfrm>
            <a:off x="2937600" y="3848400"/>
            <a:ext cx="3873600" cy="1980000"/>
          </a:xfrm>
          <a:prstGeom prst="rect">
            <a:avLst/>
          </a:prstGeom>
        </p:spPr>
      </p:pic>
      <p:pic>
        <p:nvPicPr>
          <p:cNvPr id="9" name="Picture 8" descr="Resultat 2026_08_Cherbourg_Indices de prix de vente.png"/>
          <p:cNvPicPr>
            <a:picLocks noChangeAspect="1"/>
          </p:cNvPicPr>
          <p:nvPr/>
        </p:nvPicPr>
        <p:blipFill>
          <a:blip r:embed="rId6"/>
          <a:srcRect t="12000" r="5000" b="5000"/>
          <a:stretch>
            <a:fillRect/>
          </a:stretch>
        </p:blipFill>
        <p:spPr>
          <a:xfrm>
            <a:off x="2937600" y="5846399"/>
            <a:ext cx="3873600" cy="1980000"/>
          </a:xfrm>
          <a:prstGeom prst="rect">
            <a:avLst/>
          </a:prstGeom>
        </p:spPr>
      </p:pic>
      <p:pic>
        <p:nvPicPr>
          <p:cNvPr id="10" name="Picture 9" descr="Resultat 2026_08_Cherbourg_Indices de ventes en volume.png"/>
          <p:cNvPicPr>
            <a:picLocks noChangeAspect="1"/>
          </p:cNvPicPr>
          <p:nvPr/>
        </p:nvPicPr>
        <p:blipFill>
          <a:blip r:embed="rId7"/>
          <a:srcRect t="12000" r="5000" b="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endParaRPr/>
          </a:p>
          <a:p>
            <a:pPr algn="ctr">
              <a:defRPr sz="2267"/>
            </a:pPr>
            <a:r>
              <a:t>Cherbourg</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 la criée de Cherbourg est inférieur à celui de la période de référence (2021).</a:t>
            </a:r>
          </a:p>
        </p:txBody>
      </p:sp>
      <p:sp>
        <p:nvSpPr>
          <p:cNvPr id="18" name="TextBox 17"/>
          <p:cNvSpPr txBox="1"/>
          <p:nvPr/>
        </p:nvSpPr>
        <p:spPr>
          <a:xfrm>
            <a:off x="194400" y="5619600"/>
            <a:ext cx="2343600" cy="1436400"/>
          </a:xfrm>
          <a:prstGeom prst="rect">
            <a:avLst/>
          </a:prstGeom>
          <a:noFill/>
        </p:spPr>
        <p:txBody>
          <a:bodyPr wrap="square">
            <a:spAutoFit/>
          </a:bodyPr>
          <a:lstStyle/>
          <a:p>
            <a:pPr>
              <a:defRPr sz="1275"/>
            </a:pPr>
            <a:r>
              <a:t>• L'indice de prix de ventes est supérieur à celui de la période de référence mais inférieur à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ceux de la période de référence et de la moyenne nationale.</a:t>
            </a:r>
          </a:p>
        </p:txBody>
      </p:sp>
    </p:spTree>
    <p:extLst>
      <p:ext uri="{BB962C8B-B14F-4D97-AF65-F5344CB8AC3E}">
        <p14:creationId xmlns:p14="http://schemas.microsoft.com/office/powerpoint/2010/main" val="175052190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ABCE0F6-F05A-4345-B841-282AE4825EE9}"/>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C8D6CA0E-9D78-48EB-9495-FF40A69C5130}"/>
              </a:ext>
            </a:extLst>
          </p:cNvPr>
          <p:cNvSpPr/>
          <p:nvPr/>
        </p:nvSpPr>
        <p:spPr>
          <a:xfrm>
            <a:off x="201304" y="5944548"/>
            <a:ext cx="6455391" cy="2450152"/>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a:extLst>
              <a:ext uri="{FF2B5EF4-FFF2-40B4-BE49-F238E27FC236}">
                <a16:creationId xmlns:a16="http://schemas.microsoft.com/office/drawing/2014/main" id="{52D85CA1-D411-4D47-AC08-5139E7C96054}"/>
              </a:ext>
            </a:extLst>
          </p:cNvPr>
          <p:cNvSpPr/>
          <p:nvPr/>
        </p:nvSpPr>
        <p:spPr>
          <a:xfrm>
            <a:off x="201304" y="2414014"/>
            <a:ext cx="6455391" cy="144569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CH.png"/>
          <p:cNvPicPr>
            <a:picLocks noChangeAspect="1"/>
          </p:cNvPicPr>
          <p:nvPr/>
        </p:nvPicPr>
        <p:blipFill>
          <a:blip r:embed="rId2"/>
          <a:srcRect l="1000" t="20000" r="1000" b="25000"/>
          <a:stretch>
            <a:fillRect/>
          </a:stretch>
        </p:blipFill>
        <p:spPr>
          <a:xfrm>
            <a:off x="1058400" y="698400"/>
            <a:ext cx="4572000" cy="1620000"/>
          </a:xfrm>
          <a:prstGeom prst="rect">
            <a:avLst/>
          </a:prstGeom>
        </p:spPr>
      </p:pic>
      <p:pic>
        <p:nvPicPr>
          <p:cNvPr id="7" name="Picture 6" descr="Caractéristiques_intensité_CH.png"/>
          <p:cNvPicPr>
            <a:picLocks noChangeAspect="1"/>
          </p:cNvPicPr>
          <p:nvPr/>
        </p:nvPicPr>
        <p:blipFill>
          <a:blip r:embed="rId3"/>
          <a:srcRect l="1000" t="20000" r="1000" b="20000"/>
          <a:stretch>
            <a:fillRect/>
          </a:stretch>
        </p:blipFill>
        <p:spPr>
          <a:xfrm>
            <a:off x="86400" y="43236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Cherbourg</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476800"/>
            <a:ext cx="6397200" cy="756000"/>
          </a:xfrm>
          <a:prstGeom prst="rect">
            <a:avLst/>
          </a:prstGeom>
          <a:noFill/>
        </p:spPr>
        <p:txBody>
          <a:bodyPr wrap="square">
            <a:spAutoFit/>
          </a:bodyPr>
          <a:lstStyle/>
          <a:p>
            <a:pPr>
              <a:defRPr sz="1275"/>
            </a:pPr>
            <a:r>
              <a:t>• Pour la criée de Cherbourg, l’instabilité des prix pour le mois de août 2026 est moins importante que celle observée en août de 2021 à 2025, ce qui signifie que le risque prix des producteurs a diminué. Parallèlement, l’instabilité des volumes est beaucoup moins important, ce qui signifie que le risque d’approvisionnement des acheteurs a fortement diminué.</a:t>
            </a:r>
          </a:p>
        </p:txBody>
      </p:sp>
      <p:sp>
        <p:nvSpPr>
          <p:cNvPr id="11" name="TextBox 10"/>
          <p:cNvSpPr txBox="1"/>
          <p:nvPr/>
        </p:nvSpPr>
        <p:spPr>
          <a:xfrm>
            <a:off x="259200" y="6840000"/>
            <a:ext cx="6397200" cy="756000"/>
          </a:xfrm>
          <a:prstGeom prst="rect">
            <a:avLst/>
          </a:prstGeom>
          <a:noFill/>
        </p:spPr>
        <p:txBody>
          <a:bodyPr wrap="square">
            <a:spAutoFit/>
          </a:bodyPr>
          <a:lstStyle/>
          <a:p>
            <a:pPr>
              <a:defRPr sz="1275"/>
            </a:pPr>
            <a:r>
              <a:t>• Pour la criée de Cherbourg, en août 2026 comparé aux mois de août de 2021 à 2025, le nombre d’acheteurs est un peu moins important, le nombre de transactions est moins important. De plus, la concurrence a diminué, ce qui signifie que le pouvoir de marché des gros acheteurs a augmenté.</a:t>
            </a:r>
          </a:p>
        </p:txBody>
      </p:sp>
    </p:spTree>
    <p:extLst>
      <p:ext uri="{BB962C8B-B14F-4D97-AF65-F5344CB8AC3E}">
        <p14:creationId xmlns:p14="http://schemas.microsoft.com/office/powerpoint/2010/main" val="34157241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ABCE0F6-F05A-4345-B841-282AE4825EE9}"/>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344F9459-6E53-44C8-8002-DB2D0BB1985C}"/>
              </a:ext>
            </a:extLst>
          </p:cNvPr>
          <p:cNvSpPr/>
          <p:nvPr/>
        </p:nvSpPr>
        <p:spPr>
          <a:xfrm>
            <a:off x="201302" y="2138600"/>
            <a:ext cx="6455391" cy="295975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4DDEA63D-5194-46E5-B84B-10CA3609B387}"/>
              </a:ext>
            </a:extLst>
          </p:cNvPr>
          <p:cNvSpPr/>
          <p:nvPr/>
        </p:nvSpPr>
        <p:spPr>
          <a:xfrm>
            <a:off x="180000" y="6816932"/>
            <a:ext cx="6455391" cy="2514067"/>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CH_Espèce.png"/>
          <p:cNvPicPr>
            <a:picLocks noChangeAspect="1"/>
          </p:cNvPicPr>
          <p:nvPr/>
        </p:nvPicPr>
        <p:blipFill>
          <a:blip r:embed="rId2"/>
          <a:stretch>
            <a:fillRect/>
          </a:stretch>
        </p:blipFill>
        <p:spPr>
          <a:xfrm>
            <a:off x="1144800" y="475200"/>
            <a:ext cx="4572000" cy="1620000"/>
          </a:xfrm>
          <a:prstGeom prst="rect">
            <a:avLst/>
          </a:prstGeom>
        </p:spPr>
      </p:pic>
      <p:pic>
        <p:nvPicPr>
          <p:cNvPr id="7" name="Picture 6" descr="Caractéristiques_intensité_CH_Espèce.png"/>
          <p:cNvPicPr>
            <a:picLocks noChangeAspect="1"/>
          </p:cNvPicPr>
          <p:nvPr/>
        </p:nvPicPr>
        <p:blipFill>
          <a:blip r:embed="rId3"/>
          <a:stretch>
            <a:fillRect/>
          </a:stretch>
        </p:blipFill>
        <p:spPr>
          <a:xfrm>
            <a:off x="86400" y="51624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Cherbourg</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214000"/>
            <a:ext cx="6397200" cy="756000"/>
          </a:xfrm>
          <a:prstGeom prst="rect">
            <a:avLst/>
          </a:prstGeom>
          <a:noFill/>
        </p:spPr>
        <p:txBody>
          <a:bodyPr wrap="square">
            <a:spAutoFit/>
          </a:bodyPr>
          <a:lstStyle/>
          <a:p>
            <a:pPr>
              <a:defRPr sz="1275"/>
            </a:pPr>
            <a:r>
              <a:t>• Pour le merlan de la criée de Cherbourg, l’instabilité des prix pour le mois de août 2026 est un peu moins importante que celle observée en août de 2021 à 2025, ce qui signifie que le risque prix des producteurs a légèrement diminué. Parallèlement, l’instabilité des volumes est beaucoup moins important, ce qui signifie que le risque d’approvisionnement des acheteurs a fortement diminué.</a:t>
            </a:r>
          </a:p>
        </p:txBody>
      </p:sp>
      <p:sp>
        <p:nvSpPr>
          <p:cNvPr id="11" name="TextBox 10"/>
          <p:cNvSpPr txBox="1"/>
          <p:nvPr/>
        </p:nvSpPr>
        <p:spPr>
          <a:xfrm>
            <a:off x="259200" y="6775200"/>
            <a:ext cx="6397200" cy="756000"/>
          </a:xfrm>
          <a:prstGeom prst="rect">
            <a:avLst/>
          </a:prstGeom>
          <a:noFill/>
        </p:spPr>
        <p:txBody>
          <a:bodyPr wrap="square">
            <a:spAutoFit/>
          </a:bodyPr>
          <a:lstStyle/>
          <a:p>
            <a:pPr>
              <a:defRPr sz="1275"/>
            </a:pPr>
            <a:r>
              <a:t>• Pour le merlan de la criée de Cherbourg, en août 2026 comparé aux mois de août de 2021 à 2025, le nombre d’acheteurs est un peu moins important, le nombre de transactions est beaucoup moins important. De plus, la concurrence est inchangé, ce qui signifie que le pouvoir de marché des gros acheteurs est inchangée.</a:t>
            </a:r>
          </a:p>
        </p:txBody>
      </p:sp>
      <p:sp>
        <p:nvSpPr>
          <p:cNvPr id="12" name="TextBox 11"/>
          <p:cNvSpPr txBox="1"/>
          <p:nvPr/>
        </p:nvSpPr>
        <p:spPr>
          <a:xfrm>
            <a:off x="259200" y="3171600"/>
            <a:ext cx="6397200" cy="756000"/>
          </a:xfrm>
          <a:prstGeom prst="rect">
            <a:avLst/>
          </a:prstGeom>
          <a:noFill/>
        </p:spPr>
        <p:txBody>
          <a:bodyPr wrap="square">
            <a:spAutoFit/>
          </a:bodyPr>
          <a:lstStyle/>
          <a:p>
            <a:pPr>
              <a:defRPr sz="1275"/>
            </a:pPr>
            <a:r>
              <a:t>• Pour le calmars côtiers de la criée de Cherbourg, l’instabilité des prix pour le mois de août 2026 est moins importante que celle observée en août de 2021 à 2025, ce qui signifie que le risque prix des producteurs a diminué. Parallèlement, l’instabilité des volumes est beaucoup moins important, ce qui signifie que le risque d’approvisionnement des acheteurs a fortement diminué.</a:t>
            </a:r>
          </a:p>
        </p:txBody>
      </p:sp>
      <p:sp>
        <p:nvSpPr>
          <p:cNvPr id="13" name="TextBox 12"/>
          <p:cNvSpPr txBox="1"/>
          <p:nvPr/>
        </p:nvSpPr>
        <p:spPr>
          <a:xfrm>
            <a:off x="259200" y="7628400"/>
            <a:ext cx="6397200" cy="756000"/>
          </a:xfrm>
          <a:prstGeom prst="rect">
            <a:avLst/>
          </a:prstGeom>
          <a:noFill/>
        </p:spPr>
        <p:txBody>
          <a:bodyPr wrap="square">
            <a:spAutoFit/>
          </a:bodyPr>
          <a:lstStyle/>
          <a:p>
            <a:pPr>
              <a:defRPr sz="1275"/>
            </a:pPr>
            <a:r>
              <a:t>• Pour le calmars côtiers de la criée de Cherbourg, en août 2026 comparé aux mois de août de 2021 à 2025, le nombre d’acheteurs est beaucoup moins important, le nombre de transactions est un peu plus important. De plus, la concurrence a légèrement augmenté, ce qui signifie que le pouvoir de marché des gros acheteurs a légèrement diminué.</a:t>
            </a:r>
          </a:p>
        </p:txBody>
      </p:sp>
      <p:sp>
        <p:nvSpPr>
          <p:cNvPr id="14" name="TextBox 13"/>
          <p:cNvSpPr txBox="1"/>
          <p:nvPr/>
        </p:nvSpPr>
        <p:spPr>
          <a:xfrm>
            <a:off x="259200" y="4129200"/>
            <a:ext cx="6397200" cy="756000"/>
          </a:xfrm>
          <a:prstGeom prst="rect">
            <a:avLst/>
          </a:prstGeom>
          <a:noFill/>
        </p:spPr>
        <p:txBody>
          <a:bodyPr wrap="square">
            <a:spAutoFit/>
          </a:bodyPr>
          <a:lstStyle/>
          <a:p>
            <a:pPr>
              <a:defRPr sz="1275"/>
            </a:pPr>
            <a:r>
              <a:t>• Pour le saint-pierre de la criée de Cherbourg, l’instabilité des prix pour le mois de août 2026 est plus importante que celle observée en août de 2021 à 2025, ce qui signifie que le risque prix des producteurs a augmenté. Parallèlement, l’instabilité des volumes est un peu plus important, ce qui signifie que le risque d’approvisionnement des acheteurs a légèrement augmenté.</a:t>
            </a:r>
          </a:p>
        </p:txBody>
      </p:sp>
      <p:sp>
        <p:nvSpPr>
          <p:cNvPr id="15" name="TextBox 14"/>
          <p:cNvSpPr txBox="1"/>
          <p:nvPr/>
        </p:nvSpPr>
        <p:spPr>
          <a:xfrm>
            <a:off x="259200" y="8456400"/>
            <a:ext cx="6397200" cy="756000"/>
          </a:xfrm>
          <a:prstGeom prst="rect">
            <a:avLst/>
          </a:prstGeom>
          <a:noFill/>
        </p:spPr>
        <p:txBody>
          <a:bodyPr wrap="square">
            <a:spAutoFit/>
          </a:bodyPr>
          <a:lstStyle/>
          <a:p>
            <a:pPr>
              <a:defRPr sz="1275"/>
            </a:pPr>
            <a:r>
              <a:t>• Pour le saint-pierre de la criée de Cherbourg, en août 2026 comparé aux mois de août de 2021 à 2025, le nombre d’acheteurs est moins important, le nombre de transactions est moins important. De plus, la concurrence a légèrement augmenté, ce qui signifie que le pouvoir de marché des gros acheteurs a légèrement diminué.</a:t>
            </a:r>
          </a:p>
        </p:txBody>
      </p:sp>
    </p:spTree>
    <p:extLst>
      <p:ext uri="{BB962C8B-B14F-4D97-AF65-F5344CB8AC3E}">
        <p14:creationId xmlns:p14="http://schemas.microsoft.com/office/powerpoint/2010/main" val="28097883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4" name="Image 3">
            <a:extLst>
              <a:ext uri="{FF2B5EF4-FFF2-40B4-BE49-F238E27FC236}">
                <a16:creationId xmlns:a16="http://schemas.microsoft.com/office/drawing/2014/main" id="{37A59D5A-1D62-41C7-B3CD-68F39FBC0D43}"/>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0E6F1EE9-3921-49B2-BCC9-C859EB64BD96}"/>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Arcachon.png"/>
          <p:cNvPicPr>
            <a:picLocks noChangeAspect="1"/>
          </p:cNvPicPr>
          <p:nvPr/>
        </p:nvPicPr>
        <p:blipFill>
          <a:blip r:embed="rId4"/>
          <a:srcRect t="12000" r="5000" b="5000"/>
          <a:stretch>
            <a:fillRect/>
          </a:stretch>
        </p:blipFill>
        <p:spPr>
          <a:xfrm>
            <a:off x="295200" y="410399"/>
            <a:ext cx="6271200" cy="3420000"/>
          </a:xfrm>
          <a:prstGeom prst="rect">
            <a:avLst/>
          </a:prstGeom>
        </p:spPr>
      </p:pic>
      <p:pic>
        <p:nvPicPr>
          <p:cNvPr id="8" name="Picture 7" descr="Resultat 2026_08_Arcachon_Indices de ventes en valeur.png"/>
          <p:cNvPicPr>
            <a:picLocks noChangeAspect="1"/>
          </p:cNvPicPr>
          <p:nvPr/>
        </p:nvPicPr>
        <p:blipFill>
          <a:blip r:embed="rId5"/>
          <a:srcRect t="12000" r="5000" b="5000"/>
          <a:stretch>
            <a:fillRect/>
          </a:stretch>
        </p:blipFill>
        <p:spPr>
          <a:xfrm>
            <a:off x="2937600" y="3848400"/>
            <a:ext cx="3873600" cy="1980000"/>
          </a:xfrm>
          <a:prstGeom prst="rect">
            <a:avLst/>
          </a:prstGeom>
        </p:spPr>
      </p:pic>
      <p:pic>
        <p:nvPicPr>
          <p:cNvPr id="9" name="Picture 8" descr="Resultat 2026_08_Arcachon_Indices de prix de vente.png"/>
          <p:cNvPicPr>
            <a:picLocks noChangeAspect="1"/>
          </p:cNvPicPr>
          <p:nvPr/>
        </p:nvPicPr>
        <p:blipFill>
          <a:blip r:embed="rId6"/>
          <a:srcRect t="12000" r="5000" b="5000"/>
          <a:stretch>
            <a:fillRect/>
          </a:stretch>
        </p:blipFill>
        <p:spPr>
          <a:xfrm>
            <a:off x="2937600" y="5846399"/>
            <a:ext cx="3873600" cy="1980000"/>
          </a:xfrm>
          <a:prstGeom prst="rect">
            <a:avLst/>
          </a:prstGeom>
        </p:spPr>
      </p:pic>
      <p:pic>
        <p:nvPicPr>
          <p:cNvPr id="10" name="Picture 9" descr="Resultat 2026_08_Arcachon_Indices de ventes en volume.png"/>
          <p:cNvPicPr>
            <a:picLocks noChangeAspect="1"/>
          </p:cNvPicPr>
          <p:nvPr/>
        </p:nvPicPr>
        <p:blipFill>
          <a:blip r:embed="rId7"/>
          <a:srcRect t="12000" r="5000" b="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endParaRPr/>
          </a:p>
          <a:p>
            <a:pPr algn="ctr">
              <a:defRPr sz="2267"/>
            </a:pPr>
            <a:r>
              <a:t>Arcachon</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 la criée d'Arcachon est supérieur à celui de la période de référence (2021).</a:t>
            </a:r>
          </a:p>
        </p:txBody>
      </p:sp>
      <p:sp>
        <p:nvSpPr>
          <p:cNvPr id="18" name="TextBox 17"/>
          <p:cNvSpPr txBox="1"/>
          <p:nvPr/>
        </p:nvSpPr>
        <p:spPr>
          <a:xfrm>
            <a:off x="194400" y="5619600"/>
            <a:ext cx="2343600" cy="1436400"/>
          </a:xfrm>
          <a:prstGeom prst="rect">
            <a:avLst/>
          </a:prstGeom>
          <a:noFill/>
        </p:spPr>
        <p:txBody>
          <a:bodyPr wrap="square">
            <a:spAutoFit/>
          </a:bodyPr>
          <a:lstStyle/>
          <a:p>
            <a:pPr>
              <a:defRPr sz="1275"/>
            </a:pPr>
            <a:r>
              <a:t>• L'indice de prix de ventes est supérieur à ceux de la période de référence et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supérieur à ceux de la période de référence et de la moyenne nationale.</a:t>
            </a:r>
          </a:p>
        </p:txBody>
      </p:sp>
    </p:spTree>
    <p:extLst>
      <p:ext uri="{BB962C8B-B14F-4D97-AF65-F5344CB8AC3E}">
        <p14:creationId xmlns:p14="http://schemas.microsoft.com/office/powerpoint/2010/main" val="231538855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1E640CA7-D2B9-47D7-84F7-8A3F29CDFB56}"/>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Dieppe.png"/>
          <p:cNvPicPr>
            <a:picLocks noChangeAspect="1"/>
          </p:cNvPicPr>
          <p:nvPr/>
        </p:nvPicPr>
        <p:blipFill>
          <a:blip r:embed="rId4"/>
          <a:srcRect t="12000" r="5000" b="5000"/>
          <a:stretch>
            <a:fillRect/>
          </a:stretch>
        </p:blipFill>
        <p:spPr>
          <a:xfrm>
            <a:off x="295200" y="410399"/>
            <a:ext cx="6271200" cy="3420000"/>
          </a:xfrm>
          <a:prstGeom prst="rect">
            <a:avLst/>
          </a:prstGeom>
        </p:spPr>
      </p:pic>
      <p:pic>
        <p:nvPicPr>
          <p:cNvPr id="8" name="Picture 7" descr="Resultat 2026_08_Dieppe_Indices de ventes en valeur.png"/>
          <p:cNvPicPr>
            <a:picLocks noChangeAspect="1"/>
          </p:cNvPicPr>
          <p:nvPr/>
        </p:nvPicPr>
        <p:blipFill>
          <a:blip r:embed="rId5"/>
          <a:srcRect t="12000" r="5000" b="5000"/>
          <a:stretch>
            <a:fillRect/>
          </a:stretch>
        </p:blipFill>
        <p:spPr>
          <a:xfrm>
            <a:off x="2937600" y="3848400"/>
            <a:ext cx="3873600" cy="1980000"/>
          </a:xfrm>
          <a:prstGeom prst="rect">
            <a:avLst/>
          </a:prstGeom>
        </p:spPr>
      </p:pic>
      <p:pic>
        <p:nvPicPr>
          <p:cNvPr id="9" name="Picture 8" descr="Resultat 2026_08_Dieppe_Indices de prix de vente.png"/>
          <p:cNvPicPr>
            <a:picLocks noChangeAspect="1"/>
          </p:cNvPicPr>
          <p:nvPr/>
        </p:nvPicPr>
        <p:blipFill>
          <a:blip r:embed="rId6"/>
          <a:srcRect t="12000" r="5000" b="5000"/>
          <a:stretch>
            <a:fillRect/>
          </a:stretch>
        </p:blipFill>
        <p:spPr>
          <a:xfrm>
            <a:off x="2937600" y="5846399"/>
            <a:ext cx="3873600" cy="1980000"/>
          </a:xfrm>
          <a:prstGeom prst="rect">
            <a:avLst/>
          </a:prstGeom>
        </p:spPr>
      </p:pic>
      <p:pic>
        <p:nvPicPr>
          <p:cNvPr id="10" name="Picture 9" descr="Resultat 2026_08_Dieppe_Indices de ventes en volume.png"/>
          <p:cNvPicPr>
            <a:picLocks noChangeAspect="1"/>
          </p:cNvPicPr>
          <p:nvPr/>
        </p:nvPicPr>
        <p:blipFill>
          <a:blip r:embed="rId7"/>
          <a:srcRect t="12000" r="5000" b="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endParaRPr/>
          </a:p>
          <a:p>
            <a:pPr algn="ctr">
              <a:defRPr sz="2267"/>
            </a:pPr>
            <a:r>
              <a:t>Dieppe</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 la criée de Dieppe est supérieur à celui de la période de référence (2021).</a:t>
            </a:r>
          </a:p>
        </p:txBody>
      </p:sp>
      <p:sp>
        <p:nvSpPr>
          <p:cNvPr id="18" name="TextBox 17"/>
          <p:cNvSpPr txBox="1"/>
          <p:nvPr/>
        </p:nvSpPr>
        <p:spPr>
          <a:xfrm>
            <a:off x="194400" y="5619600"/>
            <a:ext cx="2343600" cy="1436400"/>
          </a:xfrm>
          <a:prstGeom prst="rect">
            <a:avLst/>
          </a:prstGeom>
          <a:noFill/>
        </p:spPr>
        <p:txBody>
          <a:bodyPr wrap="square">
            <a:spAutoFit/>
          </a:bodyPr>
          <a:lstStyle/>
          <a:p>
            <a:pPr>
              <a:defRPr sz="1275"/>
            </a:pPr>
            <a:r>
              <a:t>• L'indice de prix de ventes est supérieur à celui de la période de référence mais inférieur à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supérieur à ceux de la période de référence et de la moyenne nationale.</a:t>
            </a:r>
          </a:p>
        </p:txBody>
      </p:sp>
    </p:spTree>
    <p:extLst>
      <p:ext uri="{BB962C8B-B14F-4D97-AF65-F5344CB8AC3E}">
        <p14:creationId xmlns:p14="http://schemas.microsoft.com/office/powerpoint/2010/main" val="141749887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ABCE0F6-F05A-4345-B841-282AE4825EE9}"/>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C8D6CA0E-9D78-48EB-9495-FF40A69C5130}"/>
              </a:ext>
            </a:extLst>
          </p:cNvPr>
          <p:cNvSpPr/>
          <p:nvPr/>
        </p:nvSpPr>
        <p:spPr>
          <a:xfrm>
            <a:off x="201304" y="5944548"/>
            <a:ext cx="6455391" cy="2450152"/>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a:extLst>
              <a:ext uri="{FF2B5EF4-FFF2-40B4-BE49-F238E27FC236}">
                <a16:creationId xmlns:a16="http://schemas.microsoft.com/office/drawing/2014/main" id="{52D85CA1-D411-4D47-AC08-5139E7C96054}"/>
              </a:ext>
            </a:extLst>
          </p:cNvPr>
          <p:cNvSpPr/>
          <p:nvPr/>
        </p:nvSpPr>
        <p:spPr>
          <a:xfrm>
            <a:off x="201304" y="2414014"/>
            <a:ext cx="6455391" cy="144569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DP.png"/>
          <p:cNvPicPr>
            <a:picLocks noChangeAspect="1"/>
          </p:cNvPicPr>
          <p:nvPr/>
        </p:nvPicPr>
        <p:blipFill>
          <a:blip r:embed="rId2"/>
          <a:srcRect l="1000" t="20000" r="1000" b="25000"/>
          <a:stretch>
            <a:fillRect/>
          </a:stretch>
        </p:blipFill>
        <p:spPr>
          <a:xfrm>
            <a:off x="1058400" y="698400"/>
            <a:ext cx="4572000" cy="1620000"/>
          </a:xfrm>
          <a:prstGeom prst="rect">
            <a:avLst/>
          </a:prstGeom>
        </p:spPr>
      </p:pic>
      <p:pic>
        <p:nvPicPr>
          <p:cNvPr id="7" name="Picture 6" descr="Caractéristiques_intensité_DP.png"/>
          <p:cNvPicPr>
            <a:picLocks noChangeAspect="1"/>
          </p:cNvPicPr>
          <p:nvPr/>
        </p:nvPicPr>
        <p:blipFill>
          <a:blip r:embed="rId3"/>
          <a:srcRect l="1000" t="20000" r="1000" b="20000"/>
          <a:stretch>
            <a:fillRect/>
          </a:stretch>
        </p:blipFill>
        <p:spPr>
          <a:xfrm>
            <a:off x="86400" y="43236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Dieppe</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476800"/>
            <a:ext cx="6397200" cy="756000"/>
          </a:xfrm>
          <a:prstGeom prst="rect">
            <a:avLst/>
          </a:prstGeom>
          <a:noFill/>
        </p:spPr>
        <p:txBody>
          <a:bodyPr wrap="square">
            <a:spAutoFit/>
          </a:bodyPr>
          <a:lstStyle/>
          <a:p>
            <a:pPr>
              <a:defRPr sz="1275"/>
            </a:pPr>
            <a:r>
              <a:t>• Pour la criée de Dieppe, l’instabilité des prix pour le mois de août 2026 est beaucoup moins importante que celle observée en août de 2021 à 2025, ce qui signifie que le risque prix des producteurs a fortement diminué. Parallèlement, l’instabilité des volumes est beaucoup plus important, ce qui signifie que le risque d’approvisionnement des acheteurs a fortement augmenté.</a:t>
            </a:r>
          </a:p>
        </p:txBody>
      </p:sp>
      <p:sp>
        <p:nvSpPr>
          <p:cNvPr id="11" name="TextBox 10"/>
          <p:cNvSpPr txBox="1"/>
          <p:nvPr/>
        </p:nvSpPr>
        <p:spPr>
          <a:xfrm>
            <a:off x="259200" y="6840000"/>
            <a:ext cx="6397200" cy="756000"/>
          </a:xfrm>
          <a:prstGeom prst="rect">
            <a:avLst/>
          </a:prstGeom>
          <a:noFill/>
        </p:spPr>
        <p:txBody>
          <a:bodyPr wrap="square">
            <a:spAutoFit/>
          </a:bodyPr>
          <a:lstStyle/>
          <a:p>
            <a:pPr>
              <a:defRPr sz="1275"/>
            </a:pPr>
            <a:r>
              <a:t>• Pour la criée de Dieppe, en août 2026 comparé aux mois de août de 2021 à 2025, le nombre d’acheteurs est similaire, le nombre de transactions est beaucoup moins important. De plus, la concurrence a diminué, ce qui signifie que le pouvoir de marché des gros acheteurs a augmenté.</a:t>
            </a:r>
          </a:p>
        </p:txBody>
      </p:sp>
    </p:spTree>
    <p:extLst>
      <p:ext uri="{BB962C8B-B14F-4D97-AF65-F5344CB8AC3E}">
        <p14:creationId xmlns:p14="http://schemas.microsoft.com/office/powerpoint/2010/main" val="202751932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ABCE0F6-F05A-4345-B841-282AE4825EE9}"/>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344F9459-6E53-44C8-8002-DB2D0BB1985C}"/>
              </a:ext>
            </a:extLst>
          </p:cNvPr>
          <p:cNvSpPr/>
          <p:nvPr/>
        </p:nvSpPr>
        <p:spPr>
          <a:xfrm>
            <a:off x="201302" y="2138600"/>
            <a:ext cx="6455391" cy="295975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4DDEA63D-5194-46E5-B84B-10CA3609B387}"/>
              </a:ext>
            </a:extLst>
          </p:cNvPr>
          <p:cNvSpPr/>
          <p:nvPr/>
        </p:nvSpPr>
        <p:spPr>
          <a:xfrm>
            <a:off x="180000" y="6816932"/>
            <a:ext cx="6455391" cy="2514067"/>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DP_Espèce.png"/>
          <p:cNvPicPr>
            <a:picLocks noChangeAspect="1"/>
          </p:cNvPicPr>
          <p:nvPr/>
        </p:nvPicPr>
        <p:blipFill>
          <a:blip r:embed="rId2"/>
          <a:stretch>
            <a:fillRect/>
          </a:stretch>
        </p:blipFill>
        <p:spPr>
          <a:xfrm>
            <a:off x="1144800" y="475200"/>
            <a:ext cx="4572000" cy="1620000"/>
          </a:xfrm>
          <a:prstGeom prst="rect">
            <a:avLst/>
          </a:prstGeom>
        </p:spPr>
      </p:pic>
      <p:pic>
        <p:nvPicPr>
          <p:cNvPr id="7" name="Picture 6" descr="Caractéristiques_intensité_DP_Espèce.png"/>
          <p:cNvPicPr>
            <a:picLocks noChangeAspect="1"/>
          </p:cNvPicPr>
          <p:nvPr/>
        </p:nvPicPr>
        <p:blipFill>
          <a:blip r:embed="rId3"/>
          <a:stretch>
            <a:fillRect/>
          </a:stretch>
        </p:blipFill>
        <p:spPr>
          <a:xfrm>
            <a:off x="86400" y="51624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Dieppe</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214000"/>
            <a:ext cx="6397200" cy="756000"/>
          </a:xfrm>
          <a:prstGeom prst="rect">
            <a:avLst/>
          </a:prstGeom>
          <a:noFill/>
        </p:spPr>
        <p:txBody>
          <a:bodyPr wrap="square">
            <a:spAutoFit/>
          </a:bodyPr>
          <a:lstStyle/>
          <a:p>
            <a:pPr>
              <a:defRPr sz="1275"/>
            </a:pPr>
            <a:r>
              <a:t>• Pour le buccin de la criée de Dieppe, l’instabilité des prix pour le mois de août 2026 est beaucoup moins importante que celle observée en août de 2021 à 2025, ce qui signifie que le risque prix des producteurs a fortement diminué. Parallèlement, l’instabilité des volumes est un peu moins important, ce qui signifie que le risque d’approvisionnement des acheteurs a légèrement diminué.</a:t>
            </a:r>
          </a:p>
        </p:txBody>
      </p:sp>
      <p:sp>
        <p:nvSpPr>
          <p:cNvPr id="11" name="TextBox 10"/>
          <p:cNvSpPr txBox="1"/>
          <p:nvPr/>
        </p:nvSpPr>
        <p:spPr>
          <a:xfrm>
            <a:off x="259200" y="6775200"/>
            <a:ext cx="6397200" cy="756000"/>
          </a:xfrm>
          <a:prstGeom prst="rect">
            <a:avLst/>
          </a:prstGeom>
          <a:noFill/>
        </p:spPr>
        <p:txBody>
          <a:bodyPr wrap="square">
            <a:spAutoFit/>
          </a:bodyPr>
          <a:lstStyle/>
          <a:p>
            <a:pPr>
              <a:defRPr sz="1275"/>
            </a:pPr>
            <a:r>
              <a:t>• Pour le buccin de la criée de Dieppe, en août 2026 comparé aux mois de août de 2021 à 2025, le nombre d’acheteurs est similaire, le nombre de transactions est moins important. De plus, la concurrence a fortement diminué, ce qui signifie que le pouvoir de marché des gros acheteurs a fortement augmenté.</a:t>
            </a:r>
          </a:p>
        </p:txBody>
      </p:sp>
      <p:sp>
        <p:nvSpPr>
          <p:cNvPr id="12" name="TextBox 11"/>
          <p:cNvSpPr txBox="1"/>
          <p:nvPr/>
        </p:nvSpPr>
        <p:spPr>
          <a:xfrm>
            <a:off x="259200" y="3171600"/>
            <a:ext cx="6397200" cy="756000"/>
          </a:xfrm>
          <a:prstGeom prst="rect">
            <a:avLst/>
          </a:prstGeom>
          <a:noFill/>
        </p:spPr>
        <p:txBody>
          <a:bodyPr wrap="square">
            <a:spAutoFit/>
          </a:bodyPr>
          <a:lstStyle/>
          <a:p>
            <a:pPr>
              <a:defRPr sz="1275"/>
            </a:pPr>
            <a:r>
              <a:t>• Pour la raie bouclée de la criée de Dieppe, l’instabilité des prix pour le mois de août 2026 est beaucoup moins importante que celle observée en août de 2021 à 2025, ce qui signifie que le risque prix des producteurs a fortement diminué. Parallèlement, l’instabilité des volumes est un peu moins important, ce qui signifie que le risque d’approvisionnement des acheteurs a légèrement diminué.</a:t>
            </a:r>
          </a:p>
        </p:txBody>
      </p:sp>
      <p:sp>
        <p:nvSpPr>
          <p:cNvPr id="13" name="TextBox 12"/>
          <p:cNvSpPr txBox="1"/>
          <p:nvPr/>
        </p:nvSpPr>
        <p:spPr>
          <a:xfrm>
            <a:off x="259200" y="7628400"/>
            <a:ext cx="6397200" cy="756000"/>
          </a:xfrm>
          <a:prstGeom prst="rect">
            <a:avLst/>
          </a:prstGeom>
          <a:noFill/>
        </p:spPr>
        <p:txBody>
          <a:bodyPr wrap="square">
            <a:spAutoFit/>
          </a:bodyPr>
          <a:lstStyle/>
          <a:p>
            <a:pPr>
              <a:defRPr sz="1275"/>
            </a:pPr>
            <a:r>
              <a:t>• Pour la raie bouclée de la criée de Dieppe, en août 2026 comparé aux mois de août de 2021 à 2025, le nombre d’acheteurs est similaire, le nombre de transactions est beaucoup moins important. De plus, la concurrence est inchangé, ce qui signifie que le pouvoir de marché des gros acheteurs est inchangée.</a:t>
            </a:r>
          </a:p>
        </p:txBody>
      </p:sp>
      <p:sp>
        <p:nvSpPr>
          <p:cNvPr id="14" name="TextBox 13"/>
          <p:cNvSpPr txBox="1"/>
          <p:nvPr/>
        </p:nvSpPr>
        <p:spPr>
          <a:xfrm>
            <a:off x="259200" y="4129200"/>
            <a:ext cx="6397200" cy="756000"/>
          </a:xfrm>
          <a:prstGeom prst="rect">
            <a:avLst/>
          </a:prstGeom>
          <a:noFill/>
        </p:spPr>
        <p:txBody>
          <a:bodyPr wrap="square">
            <a:spAutoFit/>
          </a:bodyPr>
          <a:lstStyle/>
          <a:p>
            <a:pPr>
              <a:defRPr sz="1275"/>
            </a:pPr>
            <a:r>
              <a:t>• Pour la seiche de la criée de Dieppe, l’instabilité des prix pour le mois de août 2026 est beaucoup moins importante que celle observée en août de 2021 à 2025, ce qui signifie que le risque prix des producteurs a fortement diminué. Parallèlement, l’instabilité des volumes est beaucoup moins important, ce qui signifie que le risque d’approvisionnement des acheteurs a fortement diminué.</a:t>
            </a:r>
          </a:p>
        </p:txBody>
      </p:sp>
      <p:sp>
        <p:nvSpPr>
          <p:cNvPr id="15" name="TextBox 14"/>
          <p:cNvSpPr txBox="1"/>
          <p:nvPr/>
        </p:nvSpPr>
        <p:spPr>
          <a:xfrm>
            <a:off x="259200" y="8456400"/>
            <a:ext cx="6397200" cy="756000"/>
          </a:xfrm>
          <a:prstGeom prst="rect">
            <a:avLst/>
          </a:prstGeom>
          <a:noFill/>
        </p:spPr>
        <p:txBody>
          <a:bodyPr wrap="square">
            <a:spAutoFit/>
          </a:bodyPr>
          <a:lstStyle/>
          <a:p>
            <a:pPr>
              <a:defRPr sz="1275"/>
            </a:pPr>
            <a:r>
              <a:t>• Pour la seiche de la criée de Dieppe, en août 2026 comparé aux mois de août de 2021 à 2025, le nombre d’acheteurs est beaucoup moins important, le nombre de transactions est beaucoup moins important. De plus, la concurrence a fortement diminué, ce qui signifie que le pouvoir de marché des gros acheteurs a fortement augmenté.</a:t>
            </a:r>
          </a:p>
        </p:txBody>
      </p:sp>
    </p:spTree>
    <p:extLst>
      <p:ext uri="{BB962C8B-B14F-4D97-AF65-F5344CB8AC3E}">
        <p14:creationId xmlns:p14="http://schemas.microsoft.com/office/powerpoint/2010/main" val="389621927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1E640CA7-D2B9-47D7-84F7-8A3F29CDFB56}"/>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Erquy.png"/>
          <p:cNvPicPr>
            <a:picLocks noChangeAspect="1"/>
          </p:cNvPicPr>
          <p:nvPr/>
        </p:nvPicPr>
        <p:blipFill>
          <a:blip r:embed="rId4"/>
          <a:srcRect t="12000" r="5000" b="5000"/>
          <a:stretch>
            <a:fillRect/>
          </a:stretch>
        </p:blipFill>
        <p:spPr>
          <a:xfrm>
            <a:off x="295200" y="410399"/>
            <a:ext cx="6271200" cy="3420000"/>
          </a:xfrm>
          <a:prstGeom prst="rect">
            <a:avLst/>
          </a:prstGeom>
        </p:spPr>
      </p:pic>
      <p:pic>
        <p:nvPicPr>
          <p:cNvPr id="8" name="Picture 7" descr="Resultat 2026_08_Erquy_Indices de ventes en valeur.png"/>
          <p:cNvPicPr>
            <a:picLocks noChangeAspect="1"/>
          </p:cNvPicPr>
          <p:nvPr/>
        </p:nvPicPr>
        <p:blipFill>
          <a:blip r:embed="rId5"/>
          <a:srcRect t="12000" r="5000" b="5000"/>
          <a:stretch>
            <a:fillRect/>
          </a:stretch>
        </p:blipFill>
        <p:spPr>
          <a:xfrm>
            <a:off x="2937600" y="3848400"/>
            <a:ext cx="3873600" cy="1980000"/>
          </a:xfrm>
          <a:prstGeom prst="rect">
            <a:avLst/>
          </a:prstGeom>
        </p:spPr>
      </p:pic>
      <p:pic>
        <p:nvPicPr>
          <p:cNvPr id="9" name="Picture 8" descr="Resultat 2026_08_Erquy_Indices de prix de vente.png"/>
          <p:cNvPicPr>
            <a:picLocks noChangeAspect="1"/>
          </p:cNvPicPr>
          <p:nvPr/>
        </p:nvPicPr>
        <p:blipFill>
          <a:blip r:embed="rId6"/>
          <a:srcRect t="12000" r="5000" b="5000"/>
          <a:stretch>
            <a:fillRect/>
          </a:stretch>
        </p:blipFill>
        <p:spPr>
          <a:xfrm>
            <a:off x="2937600" y="5846399"/>
            <a:ext cx="3873600" cy="1980000"/>
          </a:xfrm>
          <a:prstGeom prst="rect">
            <a:avLst/>
          </a:prstGeom>
        </p:spPr>
      </p:pic>
      <p:pic>
        <p:nvPicPr>
          <p:cNvPr id="10" name="Picture 9" descr="Resultat 2026_08_Erquy_Indices de ventes en volume.png"/>
          <p:cNvPicPr>
            <a:picLocks noChangeAspect="1"/>
          </p:cNvPicPr>
          <p:nvPr/>
        </p:nvPicPr>
        <p:blipFill>
          <a:blip r:embed="rId7"/>
          <a:srcRect t="12000" r="5000" b="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endParaRPr/>
          </a:p>
          <a:p>
            <a:pPr algn="ctr">
              <a:defRPr sz="2267"/>
            </a:pPr>
            <a:r>
              <a:t>Erquy</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 la criée d'Erquy est supérieur à celui de la période de référence (2021).</a:t>
            </a:r>
          </a:p>
        </p:txBody>
      </p:sp>
      <p:sp>
        <p:nvSpPr>
          <p:cNvPr id="18" name="TextBox 17"/>
          <p:cNvSpPr txBox="1"/>
          <p:nvPr/>
        </p:nvSpPr>
        <p:spPr>
          <a:xfrm>
            <a:off x="194400" y="5619600"/>
            <a:ext cx="2343600" cy="1436400"/>
          </a:xfrm>
          <a:prstGeom prst="rect">
            <a:avLst/>
          </a:prstGeom>
          <a:noFill/>
        </p:spPr>
        <p:txBody>
          <a:bodyPr wrap="square">
            <a:spAutoFit/>
          </a:bodyPr>
          <a:lstStyle/>
          <a:p>
            <a:pPr>
              <a:defRPr sz="1275"/>
            </a:pPr>
            <a:r>
              <a:t>• L'indice de prix de ventes est supérieur à ceux de la période de référence et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proche de celui de la période de référence mais supérieur à celui de la moyenne nationale.</a:t>
            </a:r>
          </a:p>
        </p:txBody>
      </p:sp>
    </p:spTree>
    <p:extLst>
      <p:ext uri="{BB962C8B-B14F-4D97-AF65-F5344CB8AC3E}">
        <p14:creationId xmlns:p14="http://schemas.microsoft.com/office/powerpoint/2010/main" val="57144802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ABCE0F6-F05A-4345-B841-282AE4825EE9}"/>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C8D6CA0E-9D78-48EB-9495-FF40A69C5130}"/>
              </a:ext>
            </a:extLst>
          </p:cNvPr>
          <p:cNvSpPr/>
          <p:nvPr/>
        </p:nvSpPr>
        <p:spPr>
          <a:xfrm>
            <a:off x="201304" y="5944548"/>
            <a:ext cx="6455391" cy="2450152"/>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a:extLst>
              <a:ext uri="{FF2B5EF4-FFF2-40B4-BE49-F238E27FC236}">
                <a16:creationId xmlns:a16="http://schemas.microsoft.com/office/drawing/2014/main" id="{52D85CA1-D411-4D47-AC08-5139E7C96054}"/>
              </a:ext>
            </a:extLst>
          </p:cNvPr>
          <p:cNvSpPr/>
          <p:nvPr/>
        </p:nvSpPr>
        <p:spPr>
          <a:xfrm>
            <a:off x="201304" y="2414014"/>
            <a:ext cx="6455391" cy="144569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EQ.png"/>
          <p:cNvPicPr>
            <a:picLocks noChangeAspect="1"/>
          </p:cNvPicPr>
          <p:nvPr/>
        </p:nvPicPr>
        <p:blipFill>
          <a:blip r:embed="rId2"/>
          <a:srcRect l="1000" t="20000" r="1000" b="25000"/>
          <a:stretch>
            <a:fillRect/>
          </a:stretch>
        </p:blipFill>
        <p:spPr>
          <a:xfrm>
            <a:off x="1058400" y="698400"/>
            <a:ext cx="4572000" cy="1620000"/>
          </a:xfrm>
          <a:prstGeom prst="rect">
            <a:avLst/>
          </a:prstGeom>
        </p:spPr>
      </p:pic>
      <p:pic>
        <p:nvPicPr>
          <p:cNvPr id="7" name="Picture 6" descr="Caractéristiques_intensité_EQ.png"/>
          <p:cNvPicPr>
            <a:picLocks noChangeAspect="1"/>
          </p:cNvPicPr>
          <p:nvPr/>
        </p:nvPicPr>
        <p:blipFill>
          <a:blip r:embed="rId3"/>
          <a:srcRect l="1000" t="20000" r="1000" b="20000"/>
          <a:stretch>
            <a:fillRect/>
          </a:stretch>
        </p:blipFill>
        <p:spPr>
          <a:xfrm>
            <a:off x="86400" y="43236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Erquy</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476800"/>
            <a:ext cx="6397200" cy="756000"/>
          </a:xfrm>
          <a:prstGeom prst="rect">
            <a:avLst/>
          </a:prstGeom>
          <a:noFill/>
        </p:spPr>
        <p:txBody>
          <a:bodyPr wrap="square">
            <a:spAutoFit/>
          </a:bodyPr>
          <a:lstStyle/>
          <a:p>
            <a:pPr>
              <a:defRPr sz="1275"/>
            </a:pPr>
            <a:r>
              <a:t>• Pour la criée d'Erquy, l’instabilité des prix pour le mois de août 2026 est similaire que celle observée en août de 2021 à 2025, ce qui signifie que le risque prix des producteurs est inchangé. Parallèlement, l’instabilité des volumes est similaire, ce qui signifie que le risque d’approvisionnement des acheteurs est inchangé.</a:t>
            </a:r>
          </a:p>
        </p:txBody>
      </p:sp>
      <p:sp>
        <p:nvSpPr>
          <p:cNvPr id="11" name="TextBox 10"/>
          <p:cNvSpPr txBox="1"/>
          <p:nvPr/>
        </p:nvSpPr>
        <p:spPr>
          <a:xfrm>
            <a:off x="259200" y="6840000"/>
            <a:ext cx="6397200" cy="756000"/>
          </a:xfrm>
          <a:prstGeom prst="rect">
            <a:avLst/>
          </a:prstGeom>
          <a:noFill/>
        </p:spPr>
        <p:txBody>
          <a:bodyPr wrap="square">
            <a:spAutoFit/>
          </a:bodyPr>
          <a:lstStyle/>
          <a:p>
            <a:pPr>
              <a:defRPr sz="1275"/>
            </a:pPr>
            <a:r>
              <a:t>• Pour la criée d'Erquy, en août 2026 comparé aux mois de août de 2021 à 2025, le nombre d’acheteurs est similaire, le nombre de transactions est moins important. De plus, la concurrence a légèrement augmenté, ce qui signifie que le pouvoir de marché des gros acheteurs a légèrement diminué.</a:t>
            </a:r>
          </a:p>
        </p:txBody>
      </p:sp>
    </p:spTree>
    <p:extLst>
      <p:ext uri="{BB962C8B-B14F-4D97-AF65-F5344CB8AC3E}">
        <p14:creationId xmlns:p14="http://schemas.microsoft.com/office/powerpoint/2010/main" val="283140818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ABCE0F6-F05A-4345-B841-282AE4825EE9}"/>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344F9459-6E53-44C8-8002-DB2D0BB1985C}"/>
              </a:ext>
            </a:extLst>
          </p:cNvPr>
          <p:cNvSpPr/>
          <p:nvPr/>
        </p:nvSpPr>
        <p:spPr>
          <a:xfrm>
            <a:off x="201302" y="2138600"/>
            <a:ext cx="6455391" cy="295975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4DDEA63D-5194-46E5-B84B-10CA3609B387}"/>
              </a:ext>
            </a:extLst>
          </p:cNvPr>
          <p:cNvSpPr/>
          <p:nvPr/>
        </p:nvSpPr>
        <p:spPr>
          <a:xfrm>
            <a:off x="180000" y="6816932"/>
            <a:ext cx="6455391" cy="2514067"/>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EQ_Espèce.png"/>
          <p:cNvPicPr>
            <a:picLocks noChangeAspect="1"/>
          </p:cNvPicPr>
          <p:nvPr/>
        </p:nvPicPr>
        <p:blipFill>
          <a:blip r:embed="rId2"/>
          <a:stretch>
            <a:fillRect/>
          </a:stretch>
        </p:blipFill>
        <p:spPr>
          <a:xfrm>
            <a:off x="1144800" y="475200"/>
            <a:ext cx="4572000" cy="1620000"/>
          </a:xfrm>
          <a:prstGeom prst="rect">
            <a:avLst/>
          </a:prstGeom>
        </p:spPr>
      </p:pic>
      <p:pic>
        <p:nvPicPr>
          <p:cNvPr id="7" name="Picture 6" descr="Caractéristiques_intensité_EQ_Espèce.png"/>
          <p:cNvPicPr>
            <a:picLocks noChangeAspect="1"/>
          </p:cNvPicPr>
          <p:nvPr/>
        </p:nvPicPr>
        <p:blipFill>
          <a:blip r:embed="rId3"/>
          <a:stretch>
            <a:fillRect/>
          </a:stretch>
        </p:blipFill>
        <p:spPr>
          <a:xfrm>
            <a:off x="86400" y="51624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Erquy</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214000"/>
            <a:ext cx="6397200" cy="756000"/>
          </a:xfrm>
          <a:prstGeom prst="rect">
            <a:avLst/>
          </a:prstGeom>
          <a:noFill/>
        </p:spPr>
        <p:txBody>
          <a:bodyPr wrap="square">
            <a:spAutoFit/>
          </a:bodyPr>
          <a:lstStyle/>
          <a:p>
            <a:pPr>
              <a:defRPr sz="1275"/>
            </a:pPr>
            <a:r>
              <a:t>• Pour le saint-pierre de la criée d'Erquy, l’instabilité des prix pour le mois de août 2026 est beaucoup plus importante que celle observée en août de 2021 à 2025, ce qui signifie que le risque prix des producteurs a fortement augmenté. Parallèlement, l’instabilité des volumes est plus important, ce qui signifie que le risque d’approvisionnement des acheteurs a augmenté.</a:t>
            </a:r>
          </a:p>
        </p:txBody>
      </p:sp>
      <p:sp>
        <p:nvSpPr>
          <p:cNvPr id="11" name="TextBox 10"/>
          <p:cNvSpPr txBox="1"/>
          <p:nvPr/>
        </p:nvSpPr>
        <p:spPr>
          <a:xfrm>
            <a:off x="259200" y="6775200"/>
            <a:ext cx="6397200" cy="756000"/>
          </a:xfrm>
          <a:prstGeom prst="rect">
            <a:avLst/>
          </a:prstGeom>
          <a:noFill/>
        </p:spPr>
        <p:txBody>
          <a:bodyPr wrap="square">
            <a:spAutoFit/>
          </a:bodyPr>
          <a:lstStyle/>
          <a:p>
            <a:pPr>
              <a:defRPr sz="1275"/>
            </a:pPr>
            <a:r>
              <a:t>• Pour le saint-pierre de la criée d'Erquy, en août 2026 comparé aux mois de août de 2021 à 2025, le nombre d’acheteurs est plus important, le nombre de transactions est plus important. De plus, la concurrence a fortement augmenté, ce qui signifie que le pouvoir de marché des gros acheteurs a fortement diminué.</a:t>
            </a:r>
          </a:p>
        </p:txBody>
      </p:sp>
      <p:sp>
        <p:nvSpPr>
          <p:cNvPr id="12" name="TextBox 11"/>
          <p:cNvSpPr txBox="1"/>
          <p:nvPr/>
        </p:nvSpPr>
        <p:spPr>
          <a:xfrm>
            <a:off x="259200" y="3171600"/>
            <a:ext cx="6397200" cy="756000"/>
          </a:xfrm>
          <a:prstGeom prst="rect">
            <a:avLst/>
          </a:prstGeom>
          <a:noFill/>
        </p:spPr>
        <p:txBody>
          <a:bodyPr wrap="square">
            <a:spAutoFit/>
          </a:bodyPr>
          <a:lstStyle/>
          <a:p>
            <a:pPr>
              <a:defRPr sz="1275"/>
            </a:pPr>
            <a:r>
              <a:t>• Pour la baudroie de la criée d'Erquy, l’instabilité des prix pour le mois de août 2026 est moins importante que celle observée en août de 2021 à 2025, ce qui signifie que le risque prix des producteurs a diminué. Parallèlement, l’instabilité des volumes est un peu moins important, ce qui signifie que le risque d’approvisionnement des acheteurs a légèrement diminué.</a:t>
            </a:r>
          </a:p>
        </p:txBody>
      </p:sp>
      <p:sp>
        <p:nvSpPr>
          <p:cNvPr id="13" name="TextBox 12"/>
          <p:cNvSpPr txBox="1"/>
          <p:nvPr/>
        </p:nvSpPr>
        <p:spPr>
          <a:xfrm>
            <a:off x="259200" y="7628400"/>
            <a:ext cx="6397200" cy="756000"/>
          </a:xfrm>
          <a:prstGeom prst="rect">
            <a:avLst/>
          </a:prstGeom>
          <a:noFill/>
        </p:spPr>
        <p:txBody>
          <a:bodyPr wrap="square">
            <a:spAutoFit/>
          </a:bodyPr>
          <a:lstStyle/>
          <a:p>
            <a:pPr>
              <a:defRPr sz="1275"/>
            </a:pPr>
            <a:r>
              <a:t>• Pour la baudroie de la criée d'Erquy, en août 2026 comparé aux mois de août de 2021 à 2025, le nombre d’acheteurs est similaire, le nombre de transactions est moins important. De plus, la concurrence a légèrement augmenté, ce qui signifie que le pouvoir de marché des gros acheteurs a légèrement diminué.</a:t>
            </a:r>
          </a:p>
        </p:txBody>
      </p:sp>
      <p:sp>
        <p:nvSpPr>
          <p:cNvPr id="14" name="TextBox 13"/>
          <p:cNvSpPr txBox="1"/>
          <p:nvPr/>
        </p:nvSpPr>
        <p:spPr>
          <a:xfrm>
            <a:off x="259200" y="4129200"/>
            <a:ext cx="6397200" cy="756000"/>
          </a:xfrm>
          <a:prstGeom prst="rect">
            <a:avLst/>
          </a:prstGeom>
          <a:noFill/>
        </p:spPr>
        <p:txBody>
          <a:bodyPr wrap="square">
            <a:spAutoFit/>
          </a:bodyPr>
          <a:lstStyle/>
          <a:p>
            <a:pPr>
              <a:defRPr sz="1275"/>
            </a:pPr>
            <a:r>
              <a:t>• Pour le calmars côtiers de la criée d'Erquy, l’instabilité des prix pour le mois de août 2026 est un peu moins importante que celle observée en août de 2021 à 2025, ce qui signifie que le risque prix des producteurs a légèrement diminué. Parallèlement, l’instabilité des volumes est un peu plus important, ce qui signifie que le risque d’approvisionnement des acheteurs a légèrement augmenté.</a:t>
            </a:r>
          </a:p>
        </p:txBody>
      </p:sp>
      <p:sp>
        <p:nvSpPr>
          <p:cNvPr id="15" name="TextBox 14"/>
          <p:cNvSpPr txBox="1"/>
          <p:nvPr/>
        </p:nvSpPr>
        <p:spPr>
          <a:xfrm>
            <a:off x="259200" y="8456400"/>
            <a:ext cx="6397200" cy="756000"/>
          </a:xfrm>
          <a:prstGeom prst="rect">
            <a:avLst/>
          </a:prstGeom>
          <a:noFill/>
        </p:spPr>
        <p:txBody>
          <a:bodyPr wrap="square">
            <a:spAutoFit/>
          </a:bodyPr>
          <a:lstStyle/>
          <a:p>
            <a:pPr>
              <a:defRPr sz="1275"/>
            </a:pPr>
            <a:r>
              <a:t>• Pour le calmars côtiers de la criée d'Erquy, en août 2026 comparé aux mois de août de 2021 à 2025, le nombre d’acheteurs est similaire, le nombre de transactions est un peu plus important. De plus, la concurrence a légèrement diminué, ce qui signifie que le pouvoir de marché des gros acheteurs a légèrement augmenté.</a:t>
            </a:r>
          </a:p>
        </p:txBody>
      </p:sp>
    </p:spTree>
    <p:extLst>
      <p:ext uri="{BB962C8B-B14F-4D97-AF65-F5344CB8AC3E}">
        <p14:creationId xmlns:p14="http://schemas.microsoft.com/office/powerpoint/2010/main" val="29619367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1E640CA7-D2B9-47D7-84F7-8A3F29CDFB56}"/>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Fécamp.png"/>
          <p:cNvPicPr>
            <a:picLocks noChangeAspect="1"/>
          </p:cNvPicPr>
          <p:nvPr/>
        </p:nvPicPr>
        <p:blipFill>
          <a:blip r:embed="rId4"/>
          <a:srcRect t="12000" r="5000" b="5000"/>
          <a:stretch>
            <a:fillRect/>
          </a:stretch>
        </p:blipFill>
        <p:spPr>
          <a:xfrm>
            <a:off x="295200" y="410399"/>
            <a:ext cx="6271200" cy="3420000"/>
          </a:xfrm>
          <a:prstGeom prst="rect">
            <a:avLst/>
          </a:prstGeom>
        </p:spPr>
      </p:pic>
      <p:pic>
        <p:nvPicPr>
          <p:cNvPr id="8" name="Picture 7" descr="Resultat 2026_08_Fécamp_Indices de ventes en valeur.png"/>
          <p:cNvPicPr>
            <a:picLocks noChangeAspect="1"/>
          </p:cNvPicPr>
          <p:nvPr/>
        </p:nvPicPr>
        <p:blipFill>
          <a:blip r:embed="rId5"/>
          <a:srcRect t="12000" r="5000" b="5000"/>
          <a:stretch>
            <a:fillRect/>
          </a:stretch>
        </p:blipFill>
        <p:spPr>
          <a:xfrm>
            <a:off x="2937600" y="3848400"/>
            <a:ext cx="3873600" cy="1980000"/>
          </a:xfrm>
          <a:prstGeom prst="rect">
            <a:avLst/>
          </a:prstGeom>
        </p:spPr>
      </p:pic>
      <p:pic>
        <p:nvPicPr>
          <p:cNvPr id="9" name="Picture 8" descr="Resultat 2026_08_Fécamp_Indices de prix de vente.png"/>
          <p:cNvPicPr>
            <a:picLocks noChangeAspect="1"/>
          </p:cNvPicPr>
          <p:nvPr/>
        </p:nvPicPr>
        <p:blipFill>
          <a:blip r:embed="rId6"/>
          <a:srcRect t="12000" r="5000" b="5000"/>
          <a:stretch>
            <a:fillRect/>
          </a:stretch>
        </p:blipFill>
        <p:spPr>
          <a:xfrm>
            <a:off x="2937600" y="5846399"/>
            <a:ext cx="3873600" cy="1980000"/>
          </a:xfrm>
          <a:prstGeom prst="rect">
            <a:avLst/>
          </a:prstGeom>
        </p:spPr>
      </p:pic>
      <p:pic>
        <p:nvPicPr>
          <p:cNvPr id="10" name="Picture 9" descr="Resultat 2026_08_Fécamp_Indices de ventes en volume.png"/>
          <p:cNvPicPr>
            <a:picLocks noChangeAspect="1"/>
          </p:cNvPicPr>
          <p:nvPr/>
        </p:nvPicPr>
        <p:blipFill>
          <a:blip r:embed="rId7"/>
          <a:srcRect t="12000" r="5000" b="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endParaRPr/>
          </a:p>
          <a:p>
            <a:pPr algn="ctr">
              <a:defRPr sz="2267"/>
            </a:pPr>
            <a:r>
              <a:t>Fécamp</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 la criée de Fécamp est supérieur à celui de la période de référence (2021).</a:t>
            </a:r>
          </a:p>
        </p:txBody>
      </p:sp>
      <p:sp>
        <p:nvSpPr>
          <p:cNvPr id="18" name="TextBox 17"/>
          <p:cNvSpPr txBox="1"/>
          <p:nvPr/>
        </p:nvSpPr>
        <p:spPr>
          <a:xfrm>
            <a:off x="194400" y="5619600"/>
            <a:ext cx="2343600" cy="1436400"/>
          </a:xfrm>
          <a:prstGeom prst="rect">
            <a:avLst/>
          </a:prstGeom>
          <a:noFill/>
        </p:spPr>
        <p:txBody>
          <a:bodyPr wrap="square">
            <a:spAutoFit/>
          </a:bodyPr>
          <a:lstStyle/>
          <a:p>
            <a:pPr>
              <a:defRPr sz="1275"/>
            </a:pPr>
            <a:r>
              <a:t>• L'indice de prix de ventes est supérieur à celui de la période de référence mais inférieur à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supérieur à ceux de la période de référence et de la moyenne nationale.</a:t>
            </a:r>
          </a:p>
        </p:txBody>
      </p:sp>
    </p:spTree>
    <p:extLst>
      <p:ext uri="{BB962C8B-B14F-4D97-AF65-F5344CB8AC3E}">
        <p14:creationId xmlns:p14="http://schemas.microsoft.com/office/powerpoint/2010/main" val="278181486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ABCE0F6-F05A-4345-B841-282AE4825EE9}"/>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C8D6CA0E-9D78-48EB-9495-FF40A69C5130}"/>
              </a:ext>
            </a:extLst>
          </p:cNvPr>
          <p:cNvSpPr/>
          <p:nvPr/>
        </p:nvSpPr>
        <p:spPr>
          <a:xfrm>
            <a:off x="201304" y="5944548"/>
            <a:ext cx="6455391" cy="2450152"/>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a:extLst>
              <a:ext uri="{FF2B5EF4-FFF2-40B4-BE49-F238E27FC236}">
                <a16:creationId xmlns:a16="http://schemas.microsoft.com/office/drawing/2014/main" id="{52D85CA1-D411-4D47-AC08-5139E7C96054}"/>
              </a:ext>
            </a:extLst>
          </p:cNvPr>
          <p:cNvSpPr/>
          <p:nvPr/>
        </p:nvSpPr>
        <p:spPr>
          <a:xfrm>
            <a:off x="201304" y="2414014"/>
            <a:ext cx="6455391" cy="144569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FP.png"/>
          <p:cNvPicPr>
            <a:picLocks noChangeAspect="1"/>
          </p:cNvPicPr>
          <p:nvPr/>
        </p:nvPicPr>
        <p:blipFill>
          <a:blip r:embed="rId2"/>
          <a:srcRect l="1000" t="20000" r="1000" b="25000"/>
          <a:stretch>
            <a:fillRect/>
          </a:stretch>
        </p:blipFill>
        <p:spPr>
          <a:xfrm>
            <a:off x="1058400" y="698400"/>
            <a:ext cx="4572000" cy="1620000"/>
          </a:xfrm>
          <a:prstGeom prst="rect">
            <a:avLst/>
          </a:prstGeom>
        </p:spPr>
      </p:pic>
      <p:pic>
        <p:nvPicPr>
          <p:cNvPr id="7" name="Picture 6" descr="Caractéristiques_intensité_FP.png"/>
          <p:cNvPicPr>
            <a:picLocks noChangeAspect="1"/>
          </p:cNvPicPr>
          <p:nvPr/>
        </p:nvPicPr>
        <p:blipFill>
          <a:blip r:embed="rId3"/>
          <a:srcRect l="1000" t="20000" r="1000" b="20000"/>
          <a:stretch>
            <a:fillRect/>
          </a:stretch>
        </p:blipFill>
        <p:spPr>
          <a:xfrm>
            <a:off x="86400" y="43236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Fécamp</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476800"/>
            <a:ext cx="6397200" cy="756000"/>
          </a:xfrm>
          <a:prstGeom prst="rect">
            <a:avLst/>
          </a:prstGeom>
          <a:noFill/>
        </p:spPr>
        <p:txBody>
          <a:bodyPr wrap="square">
            <a:spAutoFit/>
          </a:bodyPr>
          <a:lstStyle/>
          <a:p>
            <a:pPr>
              <a:defRPr sz="1275"/>
            </a:pPr>
            <a:r>
              <a:t>• Pour la criée de Fécamp, l’instabilité des prix pour le mois de août 2026 est moins importante que celle observée en août de 2021 à 2025, ce qui signifie que le risque prix des producteurs a diminué. Parallèlement, l’instabilité des volumes est un peu moins important, ce qui signifie que le risque d’approvisionnement des acheteurs a légèrement diminué.</a:t>
            </a:r>
          </a:p>
        </p:txBody>
      </p:sp>
      <p:sp>
        <p:nvSpPr>
          <p:cNvPr id="11" name="TextBox 10"/>
          <p:cNvSpPr txBox="1"/>
          <p:nvPr/>
        </p:nvSpPr>
        <p:spPr>
          <a:xfrm>
            <a:off x="259200" y="6840000"/>
            <a:ext cx="6397200" cy="756000"/>
          </a:xfrm>
          <a:prstGeom prst="rect">
            <a:avLst/>
          </a:prstGeom>
          <a:noFill/>
        </p:spPr>
        <p:txBody>
          <a:bodyPr wrap="square">
            <a:spAutoFit/>
          </a:bodyPr>
          <a:lstStyle/>
          <a:p>
            <a:pPr>
              <a:defRPr sz="1275"/>
            </a:pPr>
            <a:r>
              <a:t>• Pour la criée de Fécamp, en août 2026 comparé aux mois de août de 2021 à 2025, le nombre d’acheteurs est un peu moins important, le nombre de transactions est moins important. De plus, la concurrence est inchangé, ce qui signifie que le pouvoir de marché des gros acheteurs est inchangée.</a:t>
            </a:r>
          </a:p>
        </p:txBody>
      </p:sp>
    </p:spTree>
    <p:extLst>
      <p:ext uri="{BB962C8B-B14F-4D97-AF65-F5344CB8AC3E}">
        <p14:creationId xmlns:p14="http://schemas.microsoft.com/office/powerpoint/2010/main" val="305799165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ABCE0F6-F05A-4345-B841-282AE4825EE9}"/>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344F9459-6E53-44C8-8002-DB2D0BB1985C}"/>
              </a:ext>
            </a:extLst>
          </p:cNvPr>
          <p:cNvSpPr/>
          <p:nvPr/>
        </p:nvSpPr>
        <p:spPr>
          <a:xfrm>
            <a:off x="201302" y="2138600"/>
            <a:ext cx="6455391" cy="295975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4DDEA63D-5194-46E5-B84B-10CA3609B387}"/>
              </a:ext>
            </a:extLst>
          </p:cNvPr>
          <p:cNvSpPr/>
          <p:nvPr/>
        </p:nvSpPr>
        <p:spPr>
          <a:xfrm>
            <a:off x="180000" y="6816932"/>
            <a:ext cx="6455391" cy="2514067"/>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FP_Espèce.png"/>
          <p:cNvPicPr>
            <a:picLocks noChangeAspect="1"/>
          </p:cNvPicPr>
          <p:nvPr/>
        </p:nvPicPr>
        <p:blipFill>
          <a:blip r:embed="rId2"/>
          <a:stretch>
            <a:fillRect/>
          </a:stretch>
        </p:blipFill>
        <p:spPr>
          <a:xfrm>
            <a:off x="1144800" y="475200"/>
            <a:ext cx="4572000" cy="1620000"/>
          </a:xfrm>
          <a:prstGeom prst="rect">
            <a:avLst/>
          </a:prstGeom>
        </p:spPr>
      </p:pic>
      <p:pic>
        <p:nvPicPr>
          <p:cNvPr id="7" name="Picture 6" descr="Caractéristiques_intensité_FP_Espèce.png"/>
          <p:cNvPicPr>
            <a:picLocks noChangeAspect="1"/>
          </p:cNvPicPr>
          <p:nvPr/>
        </p:nvPicPr>
        <p:blipFill>
          <a:blip r:embed="rId3"/>
          <a:stretch>
            <a:fillRect/>
          </a:stretch>
        </p:blipFill>
        <p:spPr>
          <a:xfrm>
            <a:off x="86400" y="51624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Fécamp</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214000"/>
            <a:ext cx="6397200" cy="756000"/>
          </a:xfrm>
          <a:prstGeom prst="rect">
            <a:avLst/>
          </a:prstGeom>
          <a:noFill/>
        </p:spPr>
        <p:txBody>
          <a:bodyPr wrap="square">
            <a:spAutoFit/>
          </a:bodyPr>
          <a:lstStyle/>
          <a:p>
            <a:pPr>
              <a:defRPr sz="1275"/>
            </a:pPr>
            <a:r>
              <a:t>• Pour le buccin de la criée de Fécamp, l’instabilité des prix pour le mois de août 2026 est beaucoup moins importante que celle observée en août de 2021 à 2025, ce qui signifie que le risque prix des producteurs a fortement diminué. Parallèlement, l’instabilité des volumes est beaucoup moins important, ce qui signifie que le risque d’approvisionnement des acheteurs a fortement diminué.</a:t>
            </a:r>
          </a:p>
        </p:txBody>
      </p:sp>
      <p:sp>
        <p:nvSpPr>
          <p:cNvPr id="11" name="TextBox 10"/>
          <p:cNvSpPr txBox="1"/>
          <p:nvPr/>
        </p:nvSpPr>
        <p:spPr>
          <a:xfrm>
            <a:off x="259200" y="6775200"/>
            <a:ext cx="6397200" cy="756000"/>
          </a:xfrm>
          <a:prstGeom prst="rect">
            <a:avLst/>
          </a:prstGeom>
          <a:noFill/>
        </p:spPr>
        <p:txBody>
          <a:bodyPr wrap="square">
            <a:spAutoFit/>
          </a:bodyPr>
          <a:lstStyle/>
          <a:p>
            <a:pPr>
              <a:defRPr sz="1275"/>
            </a:pPr>
            <a:r>
              <a:t>• Pour le buccin de la criée de Fécamp, en août 2026 comparé aux mois de août de 2021 à 2025, le nombre d’acheteurs est un peu moins important, le nombre de transactions est beaucoup plus important. De plus, la concurrence a fortement diminué, ce qui signifie que le pouvoir de marché des gros acheteurs a fortement augmenté.</a:t>
            </a:r>
          </a:p>
        </p:txBody>
      </p:sp>
      <p:sp>
        <p:nvSpPr>
          <p:cNvPr id="12" name="TextBox 11"/>
          <p:cNvSpPr txBox="1"/>
          <p:nvPr/>
        </p:nvSpPr>
        <p:spPr>
          <a:xfrm>
            <a:off x="259200" y="3171600"/>
            <a:ext cx="6397200" cy="756000"/>
          </a:xfrm>
          <a:prstGeom prst="rect">
            <a:avLst/>
          </a:prstGeom>
          <a:noFill/>
        </p:spPr>
        <p:txBody>
          <a:bodyPr wrap="square">
            <a:spAutoFit/>
          </a:bodyPr>
          <a:lstStyle/>
          <a:p>
            <a:pPr>
              <a:defRPr sz="1275"/>
            </a:pPr>
            <a:r>
              <a:t>• Pour la sole de la criée de Fécamp, l’instabilité des prix pour le mois de août 2026 est similaire que celle observée en août de 2021 à 2025, ce qui signifie que le risque prix des producteurs est inchangé. Parallèlement, l’instabilité des volumes est beaucoup moins important, ce qui signifie que le risque d’approvisionnement des acheteurs a fortement diminué.</a:t>
            </a:r>
          </a:p>
        </p:txBody>
      </p:sp>
      <p:sp>
        <p:nvSpPr>
          <p:cNvPr id="13" name="TextBox 12"/>
          <p:cNvSpPr txBox="1"/>
          <p:nvPr/>
        </p:nvSpPr>
        <p:spPr>
          <a:xfrm>
            <a:off x="259200" y="7628400"/>
            <a:ext cx="6397200" cy="756000"/>
          </a:xfrm>
          <a:prstGeom prst="rect">
            <a:avLst/>
          </a:prstGeom>
          <a:noFill/>
        </p:spPr>
        <p:txBody>
          <a:bodyPr wrap="square">
            <a:spAutoFit/>
          </a:bodyPr>
          <a:lstStyle/>
          <a:p>
            <a:pPr>
              <a:defRPr sz="1275"/>
            </a:pPr>
            <a:r>
              <a:t>• Pour la sole de la criée de Fécamp, en août 2026 comparé aux mois de août de 2021 à 2025, le nombre d’acheteurs est moins important, le nombre de transactions est beaucoup moins important. De plus, la concurrence a diminué, ce qui signifie que le pouvoir de marché des gros acheteurs a augmenté.</a:t>
            </a:r>
          </a:p>
        </p:txBody>
      </p:sp>
      <p:sp>
        <p:nvSpPr>
          <p:cNvPr id="14" name="TextBox 13"/>
          <p:cNvSpPr txBox="1"/>
          <p:nvPr/>
        </p:nvSpPr>
        <p:spPr>
          <a:xfrm>
            <a:off x="259200" y="4129200"/>
            <a:ext cx="6397200" cy="756000"/>
          </a:xfrm>
          <a:prstGeom prst="rect">
            <a:avLst/>
          </a:prstGeom>
          <a:noFill/>
        </p:spPr>
        <p:txBody>
          <a:bodyPr wrap="square">
            <a:spAutoFit/>
          </a:bodyPr>
          <a:lstStyle/>
          <a:p>
            <a:pPr>
              <a:defRPr sz="1275"/>
            </a:pPr>
            <a:r>
              <a:t>• Pour le maquereau de la criée de Fécamp, l’instabilité des prix pour le mois de août 2026 est un peu moins importante que celle observée en août de 2021 à 2025, ce qui signifie que le risque prix des producteurs a légèrement diminué. Parallèlement, l’instabilité des volumes est moins important, ce qui signifie que le risque d’approvisionnement des acheteurs a diminué.</a:t>
            </a:r>
          </a:p>
        </p:txBody>
      </p:sp>
      <p:sp>
        <p:nvSpPr>
          <p:cNvPr id="15" name="TextBox 14"/>
          <p:cNvSpPr txBox="1"/>
          <p:nvPr/>
        </p:nvSpPr>
        <p:spPr>
          <a:xfrm>
            <a:off x="259200" y="8456400"/>
            <a:ext cx="6397200" cy="756000"/>
          </a:xfrm>
          <a:prstGeom prst="rect">
            <a:avLst/>
          </a:prstGeom>
          <a:noFill/>
        </p:spPr>
        <p:txBody>
          <a:bodyPr wrap="square">
            <a:spAutoFit/>
          </a:bodyPr>
          <a:lstStyle/>
          <a:p>
            <a:pPr>
              <a:defRPr sz="1275"/>
            </a:pPr>
            <a:r>
              <a:t>• Pour le maquereau de la criée de Fécamp, en août 2026 comparé aux mois de août de 2021 à 2025, le nombre d’acheteurs est un peu moins important, le nombre de transactions est moins important. De plus, la concurrence a fortement augmenté, ce qui signifie que le pouvoir de marché des gros acheteurs a fortement diminué.</a:t>
            </a:r>
          </a:p>
        </p:txBody>
      </p:sp>
    </p:spTree>
    <p:extLst>
      <p:ext uri="{BB962C8B-B14F-4D97-AF65-F5344CB8AC3E}">
        <p14:creationId xmlns:p14="http://schemas.microsoft.com/office/powerpoint/2010/main" val="28635432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1E640CA7-D2B9-47D7-84F7-8A3F29CDFB56}"/>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Granville.png"/>
          <p:cNvPicPr>
            <a:picLocks noChangeAspect="1"/>
          </p:cNvPicPr>
          <p:nvPr/>
        </p:nvPicPr>
        <p:blipFill>
          <a:blip r:embed="rId4"/>
          <a:srcRect t="12000" r="5000" b="5000"/>
          <a:stretch>
            <a:fillRect/>
          </a:stretch>
        </p:blipFill>
        <p:spPr>
          <a:xfrm>
            <a:off x="295200" y="410399"/>
            <a:ext cx="6271200" cy="3420000"/>
          </a:xfrm>
          <a:prstGeom prst="rect">
            <a:avLst/>
          </a:prstGeom>
        </p:spPr>
      </p:pic>
      <p:pic>
        <p:nvPicPr>
          <p:cNvPr id="8" name="Picture 7" descr="Resultat 2026_08_Granville_Indices de ventes en valeur.png"/>
          <p:cNvPicPr>
            <a:picLocks noChangeAspect="1"/>
          </p:cNvPicPr>
          <p:nvPr/>
        </p:nvPicPr>
        <p:blipFill>
          <a:blip r:embed="rId5"/>
          <a:srcRect t="12000" r="5000" b="5000"/>
          <a:stretch>
            <a:fillRect/>
          </a:stretch>
        </p:blipFill>
        <p:spPr>
          <a:xfrm>
            <a:off x="2937600" y="3848400"/>
            <a:ext cx="3873600" cy="1980000"/>
          </a:xfrm>
          <a:prstGeom prst="rect">
            <a:avLst/>
          </a:prstGeom>
        </p:spPr>
      </p:pic>
      <p:pic>
        <p:nvPicPr>
          <p:cNvPr id="9" name="Picture 8" descr="Resultat 2026_08_Granville_Indices de prix de vente.png"/>
          <p:cNvPicPr>
            <a:picLocks noChangeAspect="1"/>
          </p:cNvPicPr>
          <p:nvPr/>
        </p:nvPicPr>
        <p:blipFill>
          <a:blip r:embed="rId6"/>
          <a:srcRect t="12000" r="5000" b="5000"/>
          <a:stretch>
            <a:fillRect/>
          </a:stretch>
        </p:blipFill>
        <p:spPr>
          <a:xfrm>
            <a:off x="2937600" y="5846399"/>
            <a:ext cx="3873600" cy="1980000"/>
          </a:xfrm>
          <a:prstGeom prst="rect">
            <a:avLst/>
          </a:prstGeom>
        </p:spPr>
      </p:pic>
      <p:pic>
        <p:nvPicPr>
          <p:cNvPr id="10" name="Picture 9" descr="Resultat 2026_08_Granville_Indices de ventes en volume.png"/>
          <p:cNvPicPr>
            <a:picLocks noChangeAspect="1"/>
          </p:cNvPicPr>
          <p:nvPr/>
        </p:nvPicPr>
        <p:blipFill>
          <a:blip r:embed="rId7"/>
          <a:srcRect t="12000" r="5000" b="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endParaRPr/>
          </a:p>
          <a:p>
            <a:pPr algn="ctr">
              <a:defRPr sz="2267"/>
            </a:pPr>
            <a:r>
              <a:t>Granville</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 la criée de Granville est supérieur à celui de la période de référence (2021).</a:t>
            </a:r>
          </a:p>
        </p:txBody>
      </p:sp>
      <p:sp>
        <p:nvSpPr>
          <p:cNvPr id="18" name="TextBox 17"/>
          <p:cNvSpPr txBox="1"/>
          <p:nvPr/>
        </p:nvSpPr>
        <p:spPr>
          <a:xfrm>
            <a:off x="194400" y="5619600"/>
            <a:ext cx="2343600" cy="1436400"/>
          </a:xfrm>
          <a:prstGeom prst="rect">
            <a:avLst/>
          </a:prstGeom>
          <a:noFill/>
        </p:spPr>
        <p:txBody>
          <a:bodyPr wrap="square">
            <a:spAutoFit/>
          </a:bodyPr>
          <a:lstStyle/>
          <a:p>
            <a:pPr>
              <a:defRPr sz="1275"/>
            </a:pPr>
            <a:r>
              <a:t>• L'indice de prix de ventes est supérieur à ceux de la période de référence et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supérieur à ceux de la période de référence et de la moyenne nationale.</a:t>
            </a:r>
          </a:p>
        </p:txBody>
      </p:sp>
    </p:spTree>
    <p:extLst>
      <p:ext uri="{BB962C8B-B14F-4D97-AF65-F5344CB8AC3E}">
        <p14:creationId xmlns:p14="http://schemas.microsoft.com/office/powerpoint/2010/main" val="11141944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04BEB31-20F5-463B-A2D4-62D6A608FD1C}"/>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9B1D2FCF-6CCF-4540-AB28-71FBEF948086}"/>
              </a:ext>
            </a:extLst>
          </p:cNvPr>
          <p:cNvSpPr/>
          <p:nvPr/>
        </p:nvSpPr>
        <p:spPr>
          <a:xfrm>
            <a:off x="201304" y="5944548"/>
            <a:ext cx="6455391" cy="2450152"/>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a:extLst>
              <a:ext uri="{FF2B5EF4-FFF2-40B4-BE49-F238E27FC236}">
                <a16:creationId xmlns:a16="http://schemas.microsoft.com/office/drawing/2014/main" id="{9910C5E8-5936-4F2B-8797-2F8545D0CA49}"/>
              </a:ext>
            </a:extLst>
          </p:cNvPr>
          <p:cNvSpPr/>
          <p:nvPr/>
        </p:nvSpPr>
        <p:spPr>
          <a:xfrm>
            <a:off x="201304" y="2414014"/>
            <a:ext cx="6455391" cy="144569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AC.png"/>
          <p:cNvPicPr>
            <a:picLocks noChangeAspect="1"/>
          </p:cNvPicPr>
          <p:nvPr/>
        </p:nvPicPr>
        <p:blipFill>
          <a:blip r:embed="rId2"/>
          <a:srcRect l="1000" t="20000" r="1000" b="25000"/>
          <a:stretch>
            <a:fillRect/>
          </a:stretch>
        </p:blipFill>
        <p:spPr>
          <a:xfrm>
            <a:off x="1058400" y="698400"/>
            <a:ext cx="4572000" cy="1620000"/>
          </a:xfrm>
          <a:prstGeom prst="rect">
            <a:avLst/>
          </a:prstGeom>
        </p:spPr>
      </p:pic>
      <p:pic>
        <p:nvPicPr>
          <p:cNvPr id="7" name="Picture 6" descr="Caractéristiques_intensité_AC.png"/>
          <p:cNvPicPr>
            <a:picLocks noChangeAspect="1"/>
          </p:cNvPicPr>
          <p:nvPr/>
        </p:nvPicPr>
        <p:blipFill>
          <a:blip r:embed="rId3"/>
          <a:srcRect l="1000" t="20000" r="1000" b="20000"/>
          <a:stretch>
            <a:fillRect/>
          </a:stretch>
        </p:blipFill>
        <p:spPr>
          <a:xfrm>
            <a:off x="86400" y="43236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Arcachon</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476800"/>
            <a:ext cx="6397200" cy="756000"/>
          </a:xfrm>
          <a:prstGeom prst="rect">
            <a:avLst/>
          </a:prstGeom>
          <a:noFill/>
        </p:spPr>
        <p:txBody>
          <a:bodyPr wrap="square">
            <a:spAutoFit/>
          </a:bodyPr>
          <a:lstStyle/>
          <a:p>
            <a:pPr>
              <a:defRPr sz="1275"/>
            </a:pPr>
            <a:r>
              <a:t>• Pour la criée d'Arcachon, l’instabilité des prix pour le mois de août 2026 est similaire que celle observée en août de 2021 à 2025, ce qui signifie que le risque prix des producteurs est inchangé. Parallèlement, l’instabilité des volumes est beaucoup plus important, ce qui signifie que le risque d’approvisionnement des acheteurs a fortement augmenté.</a:t>
            </a:r>
          </a:p>
        </p:txBody>
      </p:sp>
      <p:sp>
        <p:nvSpPr>
          <p:cNvPr id="11" name="TextBox 10"/>
          <p:cNvSpPr txBox="1"/>
          <p:nvPr/>
        </p:nvSpPr>
        <p:spPr>
          <a:xfrm>
            <a:off x="259200" y="6840000"/>
            <a:ext cx="6397200" cy="756000"/>
          </a:xfrm>
          <a:prstGeom prst="rect">
            <a:avLst/>
          </a:prstGeom>
          <a:noFill/>
        </p:spPr>
        <p:txBody>
          <a:bodyPr wrap="square">
            <a:spAutoFit/>
          </a:bodyPr>
          <a:lstStyle/>
          <a:p>
            <a:pPr>
              <a:defRPr sz="1275"/>
            </a:pPr>
            <a:r>
              <a:t>• Pour la criée d'Arcachon, en août 2026 comparé aux mois de août de 2021 à 2025, le nombre d’acheteurs est plus important, le nombre de transactions est similaire. De plus, la concurrence a diminué, ce qui signifie que le pouvoir de marché des gros acheteurs a augmenté.</a:t>
            </a:r>
          </a:p>
        </p:txBody>
      </p:sp>
    </p:spTree>
    <p:extLst>
      <p:ext uri="{BB962C8B-B14F-4D97-AF65-F5344CB8AC3E}">
        <p14:creationId xmlns:p14="http://schemas.microsoft.com/office/powerpoint/2010/main" val="100931079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ABCE0F6-F05A-4345-B841-282AE4825EE9}"/>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C8D6CA0E-9D78-48EB-9495-FF40A69C5130}"/>
              </a:ext>
            </a:extLst>
          </p:cNvPr>
          <p:cNvSpPr/>
          <p:nvPr/>
        </p:nvSpPr>
        <p:spPr>
          <a:xfrm>
            <a:off x="201304" y="5944548"/>
            <a:ext cx="6455391" cy="2450152"/>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a:extLst>
              <a:ext uri="{FF2B5EF4-FFF2-40B4-BE49-F238E27FC236}">
                <a16:creationId xmlns:a16="http://schemas.microsoft.com/office/drawing/2014/main" id="{52D85CA1-D411-4D47-AC08-5139E7C96054}"/>
              </a:ext>
            </a:extLst>
          </p:cNvPr>
          <p:cNvSpPr/>
          <p:nvPr/>
        </p:nvSpPr>
        <p:spPr>
          <a:xfrm>
            <a:off x="201304" y="2414014"/>
            <a:ext cx="6455391" cy="144569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GR.png"/>
          <p:cNvPicPr>
            <a:picLocks noChangeAspect="1"/>
          </p:cNvPicPr>
          <p:nvPr/>
        </p:nvPicPr>
        <p:blipFill>
          <a:blip r:embed="rId2"/>
          <a:srcRect l="1000" t="20000" r="1000" b="25000"/>
          <a:stretch>
            <a:fillRect/>
          </a:stretch>
        </p:blipFill>
        <p:spPr>
          <a:xfrm>
            <a:off x="1058400" y="698400"/>
            <a:ext cx="4572000" cy="1620000"/>
          </a:xfrm>
          <a:prstGeom prst="rect">
            <a:avLst/>
          </a:prstGeom>
        </p:spPr>
      </p:pic>
      <p:pic>
        <p:nvPicPr>
          <p:cNvPr id="7" name="Picture 6" descr="Caractéristiques_intensité_GR.png"/>
          <p:cNvPicPr>
            <a:picLocks noChangeAspect="1"/>
          </p:cNvPicPr>
          <p:nvPr/>
        </p:nvPicPr>
        <p:blipFill>
          <a:blip r:embed="rId3"/>
          <a:srcRect l="1000" t="20000" r="1000" b="20000"/>
          <a:stretch>
            <a:fillRect/>
          </a:stretch>
        </p:blipFill>
        <p:spPr>
          <a:xfrm>
            <a:off x="86400" y="43236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Granville</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476800"/>
            <a:ext cx="6397200" cy="756000"/>
          </a:xfrm>
          <a:prstGeom prst="rect">
            <a:avLst/>
          </a:prstGeom>
          <a:noFill/>
        </p:spPr>
        <p:txBody>
          <a:bodyPr wrap="square">
            <a:spAutoFit/>
          </a:bodyPr>
          <a:lstStyle/>
          <a:p>
            <a:pPr>
              <a:defRPr sz="1275"/>
            </a:pPr>
            <a:r>
              <a:t>• Pour la criée de Granville, l’instabilité des prix pour le mois de août 2026 est un peu moins importante que celle observée en août de 2021 à 2025, ce qui signifie que le risque prix des producteurs a légèrement diminué. Parallèlement, l’instabilité des volumes est un peu moins important, ce qui signifie que le risque d’approvisionnement des acheteurs a légèrement diminué.</a:t>
            </a:r>
          </a:p>
        </p:txBody>
      </p:sp>
      <p:sp>
        <p:nvSpPr>
          <p:cNvPr id="11" name="TextBox 10"/>
          <p:cNvSpPr txBox="1"/>
          <p:nvPr/>
        </p:nvSpPr>
        <p:spPr>
          <a:xfrm>
            <a:off x="259200" y="6840000"/>
            <a:ext cx="6397200" cy="756000"/>
          </a:xfrm>
          <a:prstGeom prst="rect">
            <a:avLst/>
          </a:prstGeom>
          <a:noFill/>
        </p:spPr>
        <p:txBody>
          <a:bodyPr wrap="square">
            <a:spAutoFit/>
          </a:bodyPr>
          <a:lstStyle/>
          <a:p>
            <a:pPr>
              <a:defRPr sz="1275"/>
            </a:pPr>
            <a:r>
              <a:t>• Pour la criée de Granville, en août 2026 comparé aux mois de août de 2021 à 2025, le nombre d’acheteurs est un peu moins important, le nombre de transactions est beaucoup plus important. De plus, la concurrence a légèrement diminué, ce qui signifie que le pouvoir de marché des gros acheteurs a légèrement augmenté.</a:t>
            </a:r>
          </a:p>
        </p:txBody>
      </p:sp>
    </p:spTree>
    <p:extLst>
      <p:ext uri="{BB962C8B-B14F-4D97-AF65-F5344CB8AC3E}">
        <p14:creationId xmlns:p14="http://schemas.microsoft.com/office/powerpoint/2010/main" val="182912131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ABCE0F6-F05A-4345-B841-282AE4825EE9}"/>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344F9459-6E53-44C8-8002-DB2D0BB1985C}"/>
              </a:ext>
            </a:extLst>
          </p:cNvPr>
          <p:cNvSpPr/>
          <p:nvPr/>
        </p:nvSpPr>
        <p:spPr>
          <a:xfrm>
            <a:off x="201302" y="2138600"/>
            <a:ext cx="6455391" cy="295975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4DDEA63D-5194-46E5-B84B-10CA3609B387}"/>
              </a:ext>
            </a:extLst>
          </p:cNvPr>
          <p:cNvSpPr/>
          <p:nvPr/>
        </p:nvSpPr>
        <p:spPr>
          <a:xfrm>
            <a:off x="180000" y="6816932"/>
            <a:ext cx="6455391" cy="2514067"/>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GR_Espèce.png"/>
          <p:cNvPicPr>
            <a:picLocks noChangeAspect="1"/>
          </p:cNvPicPr>
          <p:nvPr/>
        </p:nvPicPr>
        <p:blipFill>
          <a:blip r:embed="rId2"/>
          <a:stretch>
            <a:fillRect/>
          </a:stretch>
        </p:blipFill>
        <p:spPr>
          <a:xfrm>
            <a:off x="1144800" y="475200"/>
            <a:ext cx="4572000" cy="1620000"/>
          </a:xfrm>
          <a:prstGeom prst="rect">
            <a:avLst/>
          </a:prstGeom>
        </p:spPr>
      </p:pic>
      <p:pic>
        <p:nvPicPr>
          <p:cNvPr id="7" name="Picture 6" descr="Caractéristiques_intensité_GR_Espèce.png"/>
          <p:cNvPicPr>
            <a:picLocks noChangeAspect="1"/>
          </p:cNvPicPr>
          <p:nvPr/>
        </p:nvPicPr>
        <p:blipFill>
          <a:blip r:embed="rId3"/>
          <a:stretch>
            <a:fillRect/>
          </a:stretch>
        </p:blipFill>
        <p:spPr>
          <a:xfrm>
            <a:off x="86400" y="51624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Granville</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214000"/>
            <a:ext cx="6397200" cy="756000"/>
          </a:xfrm>
          <a:prstGeom prst="rect">
            <a:avLst/>
          </a:prstGeom>
          <a:noFill/>
        </p:spPr>
        <p:txBody>
          <a:bodyPr wrap="square">
            <a:spAutoFit/>
          </a:bodyPr>
          <a:lstStyle/>
          <a:p>
            <a:pPr>
              <a:defRPr sz="1275"/>
            </a:pPr>
            <a:r>
              <a:t>• Pour le buccin de la criée de Granville, l’instabilité des prix pour le mois de août 2026 est beaucoup moins importante que celle observée en août de 2021 à 2025, ce qui signifie que le risque prix des producteurs a fortement diminué. Parallèlement, l’instabilité des volumes est beaucoup moins important, ce qui signifie que le risque d’approvisionnement des acheteurs a fortement diminué.</a:t>
            </a:r>
          </a:p>
        </p:txBody>
      </p:sp>
      <p:sp>
        <p:nvSpPr>
          <p:cNvPr id="11" name="TextBox 10"/>
          <p:cNvSpPr txBox="1"/>
          <p:nvPr/>
        </p:nvSpPr>
        <p:spPr>
          <a:xfrm>
            <a:off x="259200" y="6775200"/>
            <a:ext cx="6397200" cy="756000"/>
          </a:xfrm>
          <a:prstGeom prst="rect">
            <a:avLst/>
          </a:prstGeom>
          <a:noFill/>
        </p:spPr>
        <p:txBody>
          <a:bodyPr wrap="square">
            <a:spAutoFit/>
          </a:bodyPr>
          <a:lstStyle/>
          <a:p>
            <a:pPr>
              <a:defRPr sz="1275"/>
            </a:pPr>
            <a:r>
              <a:t>• Pour le buccin de la criée de Granville, en août 2026 comparé aux mois de août de 2021 à 2025, le nombre d’acheteurs est beaucoup moins important, le nombre de transactions est beaucoup moins important. De plus, la concurrence est inchangé, ce qui signifie que le pouvoir de marché des gros acheteurs est inchangée.</a:t>
            </a:r>
          </a:p>
        </p:txBody>
      </p:sp>
      <p:sp>
        <p:nvSpPr>
          <p:cNvPr id="12" name="TextBox 11"/>
          <p:cNvSpPr txBox="1"/>
          <p:nvPr/>
        </p:nvSpPr>
        <p:spPr>
          <a:xfrm>
            <a:off x="259200" y="3171600"/>
            <a:ext cx="6397200" cy="756000"/>
          </a:xfrm>
          <a:prstGeom prst="rect">
            <a:avLst/>
          </a:prstGeom>
          <a:noFill/>
        </p:spPr>
        <p:txBody>
          <a:bodyPr wrap="square">
            <a:spAutoFit/>
          </a:bodyPr>
          <a:lstStyle/>
          <a:p>
            <a:pPr>
              <a:defRPr sz="1275"/>
            </a:pPr>
            <a:r>
              <a:t>• Pour le calmars côtiers de la criée de Granville, l’instabilité des prix pour le mois de août 2026 est beaucoup moins importante que celle observée en août de 2021 à 2025, ce qui signifie que le risque prix des producteurs a fortement diminué. Parallèlement, l’instabilité des volumes est beaucoup moins important, ce qui signifie que le risque d’approvisionnement des acheteurs a fortement diminué.</a:t>
            </a:r>
          </a:p>
        </p:txBody>
      </p:sp>
      <p:sp>
        <p:nvSpPr>
          <p:cNvPr id="13" name="TextBox 12"/>
          <p:cNvSpPr txBox="1"/>
          <p:nvPr/>
        </p:nvSpPr>
        <p:spPr>
          <a:xfrm>
            <a:off x="259200" y="7628400"/>
            <a:ext cx="6397200" cy="756000"/>
          </a:xfrm>
          <a:prstGeom prst="rect">
            <a:avLst/>
          </a:prstGeom>
          <a:noFill/>
        </p:spPr>
        <p:txBody>
          <a:bodyPr wrap="square">
            <a:spAutoFit/>
          </a:bodyPr>
          <a:lstStyle/>
          <a:p>
            <a:pPr>
              <a:defRPr sz="1275"/>
            </a:pPr>
            <a:r>
              <a:t>• Pour le calmars côtiers de la criée de Granville, en août 2026 comparé aux mois de août de 2021 à 2025, le nombre d’acheteurs est un peu plus important, le nombre de transactions est beaucoup plus important. De plus, la concurrence a fortement diminué, ce qui signifie que le pouvoir de marché des gros acheteurs a fortement augmenté.</a:t>
            </a:r>
          </a:p>
        </p:txBody>
      </p:sp>
      <p:sp>
        <p:nvSpPr>
          <p:cNvPr id="14" name="TextBox 13"/>
          <p:cNvSpPr txBox="1"/>
          <p:nvPr/>
        </p:nvSpPr>
        <p:spPr>
          <a:xfrm>
            <a:off x="259200" y="4129200"/>
            <a:ext cx="6397200" cy="756000"/>
          </a:xfrm>
          <a:prstGeom prst="rect">
            <a:avLst/>
          </a:prstGeom>
          <a:noFill/>
        </p:spPr>
        <p:txBody>
          <a:bodyPr wrap="square">
            <a:spAutoFit/>
          </a:bodyPr>
          <a:lstStyle/>
          <a:p>
            <a:pPr>
              <a:defRPr sz="1275"/>
            </a:pPr>
            <a:r>
              <a:t>• Pour la seiche de la criée de Granville, l’instabilité des prix pour le mois de août 2026 est moins importante que celle observée en août de 2021 à 2025, ce qui signifie que le risque prix des producteurs a diminué. Parallèlement, l’instabilité des volumes est moins important, ce qui signifie que le risque d’approvisionnement des acheteurs a diminué.</a:t>
            </a:r>
          </a:p>
        </p:txBody>
      </p:sp>
      <p:sp>
        <p:nvSpPr>
          <p:cNvPr id="15" name="TextBox 14"/>
          <p:cNvSpPr txBox="1"/>
          <p:nvPr/>
        </p:nvSpPr>
        <p:spPr>
          <a:xfrm>
            <a:off x="259200" y="8456400"/>
            <a:ext cx="6397200" cy="756000"/>
          </a:xfrm>
          <a:prstGeom prst="rect">
            <a:avLst/>
          </a:prstGeom>
          <a:noFill/>
        </p:spPr>
        <p:txBody>
          <a:bodyPr wrap="square">
            <a:spAutoFit/>
          </a:bodyPr>
          <a:lstStyle/>
          <a:p>
            <a:pPr>
              <a:defRPr sz="1275"/>
            </a:pPr>
            <a:r>
              <a:t>• Pour la seiche de la criée de Granville, en août 2026 comparé aux mois de août de 2021 à 2025, le nombre d’acheteurs est similaire, le nombre de transactions est plus important. De plus, la concurrence a augmenté, ce qui signifie que le pouvoir de marché des gros acheteurs a diminué.</a:t>
            </a:r>
          </a:p>
        </p:txBody>
      </p:sp>
    </p:spTree>
    <p:extLst>
      <p:ext uri="{BB962C8B-B14F-4D97-AF65-F5344CB8AC3E}">
        <p14:creationId xmlns:p14="http://schemas.microsoft.com/office/powerpoint/2010/main" val="276056371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1E640CA7-D2B9-47D7-84F7-8A3F29CDFB56}"/>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Roscoff.png"/>
          <p:cNvPicPr>
            <a:picLocks noChangeAspect="1"/>
          </p:cNvPicPr>
          <p:nvPr/>
        </p:nvPicPr>
        <p:blipFill>
          <a:blip r:embed="rId4"/>
          <a:srcRect t="12000" r="5000" b="5000"/>
          <a:stretch>
            <a:fillRect/>
          </a:stretch>
        </p:blipFill>
        <p:spPr>
          <a:xfrm>
            <a:off x="295200" y="410399"/>
            <a:ext cx="6271200" cy="3420000"/>
          </a:xfrm>
          <a:prstGeom prst="rect">
            <a:avLst/>
          </a:prstGeom>
        </p:spPr>
      </p:pic>
      <p:pic>
        <p:nvPicPr>
          <p:cNvPr id="8" name="Picture 7" descr="Resultat 2026_08_Roscoff_Indices de ventes en valeur.png"/>
          <p:cNvPicPr>
            <a:picLocks noChangeAspect="1"/>
          </p:cNvPicPr>
          <p:nvPr/>
        </p:nvPicPr>
        <p:blipFill>
          <a:blip r:embed="rId5"/>
          <a:srcRect t="12000" r="5000" b="5000"/>
          <a:stretch>
            <a:fillRect/>
          </a:stretch>
        </p:blipFill>
        <p:spPr>
          <a:xfrm>
            <a:off x="2937600" y="3848400"/>
            <a:ext cx="3873600" cy="1980000"/>
          </a:xfrm>
          <a:prstGeom prst="rect">
            <a:avLst/>
          </a:prstGeom>
        </p:spPr>
      </p:pic>
      <p:pic>
        <p:nvPicPr>
          <p:cNvPr id="9" name="Picture 8" descr="Resultat 2026_08_Roscoff_Indices de prix de vente.png"/>
          <p:cNvPicPr>
            <a:picLocks noChangeAspect="1"/>
          </p:cNvPicPr>
          <p:nvPr/>
        </p:nvPicPr>
        <p:blipFill>
          <a:blip r:embed="rId6"/>
          <a:srcRect t="12000" r="5000" b="5000"/>
          <a:stretch>
            <a:fillRect/>
          </a:stretch>
        </p:blipFill>
        <p:spPr>
          <a:xfrm>
            <a:off x="2937600" y="5846399"/>
            <a:ext cx="3873600" cy="1980000"/>
          </a:xfrm>
          <a:prstGeom prst="rect">
            <a:avLst/>
          </a:prstGeom>
        </p:spPr>
      </p:pic>
      <p:pic>
        <p:nvPicPr>
          <p:cNvPr id="10" name="Picture 9" descr="Resultat 2026_08_Roscoff_Indices de ventes en volume.png"/>
          <p:cNvPicPr>
            <a:picLocks noChangeAspect="1"/>
          </p:cNvPicPr>
          <p:nvPr/>
        </p:nvPicPr>
        <p:blipFill>
          <a:blip r:embed="rId7"/>
          <a:srcRect t="12000" r="5000" b="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endParaRPr/>
          </a:p>
          <a:p>
            <a:pPr algn="ctr">
              <a:defRPr sz="2267"/>
            </a:pPr>
            <a:r>
              <a:t>Roscoff</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 la criée de Roscoff est supérieur à celui de la période de référence (2021).</a:t>
            </a:r>
          </a:p>
        </p:txBody>
      </p:sp>
      <p:sp>
        <p:nvSpPr>
          <p:cNvPr id="18" name="TextBox 17"/>
          <p:cNvSpPr txBox="1"/>
          <p:nvPr/>
        </p:nvSpPr>
        <p:spPr>
          <a:xfrm>
            <a:off x="194400" y="5619600"/>
            <a:ext cx="2343600" cy="1436400"/>
          </a:xfrm>
          <a:prstGeom prst="rect">
            <a:avLst/>
          </a:prstGeom>
          <a:noFill/>
        </p:spPr>
        <p:txBody>
          <a:bodyPr wrap="square">
            <a:spAutoFit/>
          </a:bodyPr>
          <a:lstStyle/>
          <a:p>
            <a:pPr>
              <a:defRPr sz="1275"/>
            </a:pPr>
            <a:r>
              <a:t>• L'indice de prix de ventes est supérieur à ceux de la période de référence et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supérieur à ceux de la période de référence et de la moyenne nationale.</a:t>
            </a:r>
          </a:p>
        </p:txBody>
      </p:sp>
    </p:spTree>
    <p:extLst>
      <p:ext uri="{BB962C8B-B14F-4D97-AF65-F5344CB8AC3E}">
        <p14:creationId xmlns:p14="http://schemas.microsoft.com/office/powerpoint/2010/main" val="281918193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ABCE0F6-F05A-4345-B841-282AE4825EE9}"/>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C8D6CA0E-9D78-48EB-9495-FF40A69C5130}"/>
              </a:ext>
            </a:extLst>
          </p:cNvPr>
          <p:cNvSpPr/>
          <p:nvPr/>
        </p:nvSpPr>
        <p:spPr>
          <a:xfrm>
            <a:off x="201304" y="5944548"/>
            <a:ext cx="6455391" cy="2450152"/>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a:extLst>
              <a:ext uri="{FF2B5EF4-FFF2-40B4-BE49-F238E27FC236}">
                <a16:creationId xmlns:a16="http://schemas.microsoft.com/office/drawing/2014/main" id="{52D85CA1-D411-4D47-AC08-5139E7C96054}"/>
              </a:ext>
            </a:extLst>
          </p:cNvPr>
          <p:cNvSpPr/>
          <p:nvPr/>
        </p:nvSpPr>
        <p:spPr>
          <a:xfrm>
            <a:off x="201304" y="2414014"/>
            <a:ext cx="6455391" cy="144569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RO.png"/>
          <p:cNvPicPr>
            <a:picLocks noChangeAspect="1"/>
          </p:cNvPicPr>
          <p:nvPr/>
        </p:nvPicPr>
        <p:blipFill>
          <a:blip r:embed="rId2"/>
          <a:srcRect l="1000" t="20000" r="1000" b="25000"/>
          <a:stretch>
            <a:fillRect/>
          </a:stretch>
        </p:blipFill>
        <p:spPr>
          <a:xfrm>
            <a:off x="1058400" y="698400"/>
            <a:ext cx="4572000" cy="1620000"/>
          </a:xfrm>
          <a:prstGeom prst="rect">
            <a:avLst/>
          </a:prstGeom>
        </p:spPr>
      </p:pic>
      <p:pic>
        <p:nvPicPr>
          <p:cNvPr id="7" name="Picture 6" descr="Caractéristiques_intensité_RO.png"/>
          <p:cNvPicPr>
            <a:picLocks noChangeAspect="1"/>
          </p:cNvPicPr>
          <p:nvPr/>
        </p:nvPicPr>
        <p:blipFill>
          <a:blip r:embed="rId3"/>
          <a:srcRect l="1000" t="20000" r="1000" b="20000"/>
          <a:stretch>
            <a:fillRect/>
          </a:stretch>
        </p:blipFill>
        <p:spPr>
          <a:xfrm>
            <a:off x="86400" y="43236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Roscoff</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476800"/>
            <a:ext cx="6397200" cy="756000"/>
          </a:xfrm>
          <a:prstGeom prst="rect">
            <a:avLst/>
          </a:prstGeom>
          <a:noFill/>
        </p:spPr>
        <p:txBody>
          <a:bodyPr wrap="square">
            <a:spAutoFit/>
          </a:bodyPr>
          <a:lstStyle/>
          <a:p>
            <a:pPr>
              <a:defRPr sz="1275"/>
            </a:pPr>
            <a:r>
              <a:t>• Pour la criée de Roscoff, l’instabilité des prix pour le mois de août 2026 est un peu moins importante que celle observée en août de 2021 à 2025, ce qui signifie que le risque prix des producteurs a légèrement diminué. Parallèlement, l’instabilité des volumes est un peu moins important, ce qui signifie que le risque d’approvisionnement des acheteurs a légèrement diminué.</a:t>
            </a:r>
          </a:p>
        </p:txBody>
      </p:sp>
      <p:sp>
        <p:nvSpPr>
          <p:cNvPr id="11" name="TextBox 10"/>
          <p:cNvSpPr txBox="1"/>
          <p:nvPr/>
        </p:nvSpPr>
        <p:spPr>
          <a:xfrm>
            <a:off x="259200" y="6840000"/>
            <a:ext cx="6397200" cy="756000"/>
          </a:xfrm>
          <a:prstGeom prst="rect">
            <a:avLst/>
          </a:prstGeom>
          <a:noFill/>
        </p:spPr>
        <p:txBody>
          <a:bodyPr wrap="square">
            <a:spAutoFit/>
          </a:bodyPr>
          <a:lstStyle/>
          <a:p>
            <a:pPr>
              <a:defRPr sz="1275"/>
            </a:pPr>
            <a:r>
              <a:t>• Pour la criée de Roscoff, en août 2026 comparé aux mois de août de 2021 à 2025, le nombre d’acheteurs est similaire, le nombre de transactions est similaire. De plus, la concurrence a diminué, ce qui signifie que le pouvoir de marché des gros acheteurs a augmenté.</a:t>
            </a:r>
          </a:p>
        </p:txBody>
      </p:sp>
    </p:spTree>
    <p:extLst>
      <p:ext uri="{BB962C8B-B14F-4D97-AF65-F5344CB8AC3E}">
        <p14:creationId xmlns:p14="http://schemas.microsoft.com/office/powerpoint/2010/main" val="69102586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ABCE0F6-F05A-4345-B841-282AE4825EE9}"/>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344F9459-6E53-44C8-8002-DB2D0BB1985C}"/>
              </a:ext>
            </a:extLst>
          </p:cNvPr>
          <p:cNvSpPr/>
          <p:nvPr/>
        </p:nvSpPr>
        <p:spPr>
          <a:xfrm>
            <a:off x="201302" y="2138600"/>
            <a:ext cx="6455391" cy="295975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4DDEA63D-5194-46E5-B84B-10CA3609B387}"/>
              </a:ext>
            </a:extLst>
          </p:cNvPr>
          <p:cNvSpPr/>
          <p:nvPr/>
        </p:nvSpPr>
        <p:spPr>
          <a:xfrm>
            <a:off x="180000" y="6816932"/>
            <a:ext cx="6455391" cy="2514067"/>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RO_Espèce.png"/>
          <p:cNvPicPr>
            <a:picLocks noChangeAspect="1"/>
          </p:cNvPicPr>
          <p:nvPr/>
        </p:nvPicPr>
        <p:blipFill>
          <a:blip r:embed="rId2"/>
          <a:stretch>
            <a:fillRect/>
          </a:stretch>
        </p:blipFill>
        <p:spPr>
          <a:xfrm>
            <a:off x="1144800" y="475200"/>
            <a:ext cx="4572000" cy="1620000"/>
          </a:xfrm>
          <a:prstGeom prst="rect">
            <a:avLst/>
          </a:prstGeom>
        </p:spPr>
      </p:pic>
      <p:pic>
        <p:nvPicPr>
          <p:cNvPr id="7" name="Picture 6" descr="Caractéristiques_intensité_RO_Espèce.png"/>
          <p:cNvPicPr>
            <a:picLocks noChangeAspect="1"/>
          </p:cNvPicPr>
          <p:nvPr/>
        </p:nvPicPr>
        <p:blipFill>
          <a:blip r:embed="rId3"/>
          <a:stretch>
            <a:fillRect/>
          </a:stretch>
        </p:blipFill>
        <p:spPr>
          <a:xfrm>
            <a:off x="86400" y="51624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Roscoff</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214000"/>
            <a:ext cx="6397200" cy="756000"/>
          </a:xfrm>
          <a:prstGeom prst="rect">
            <a:avLst/>
          </a:prstGeom>
          <a:noFill/>
        </p:spPr>
        <p:txBody>
          <a:bodyPr wrap="square">
            <a:spAutoFit/>
          </a:bodyPr>
          <a:lstStyle/>
          <a:p>
            <a:pPr>
              <a:defRPr sz="1275"/>
            </a:pPr>
            <a:r>
              <a:t>• Pour la baudroie de la criée de Roscoff, l’instabilité des prix pour le mois de août 2026 est un peu moins importante que celle observée en août de 2021 à 2025, ce qui signifie que le risque prix des producteurs a légèrement diminué. Parallèlement, l’instabilité des volumes est beaucoup moins important, ce qui signifie que le risque d’approvisionnement des acheteurs a fortement diminué.</a:t>
            </a:r>
          </a:p>
        </p:txBody>
      </p:sp>
      <p:sp>
        <p:nvSpPr>
          <p:cNvPr id="11" name="TextBox 10"/>
          <p:cNvSpPr txBox="1"/>
          <p:nvPr/>
        </p:nvSpPr>
        <p:spPr>
          <a:xfrm>
            <a:off x="259200" y="6775200"/>
            <a:ext cx="6397200" cy="756000"/>
          </a:xfrm>
          <a:prstGeom prst="rect">
            <a:avLst/>
          </a:prstGeom>
          <a:noFill/>
        </p:spPr>
        <p:txBody>
          <a:bodyPr wrap="square">
            <a:spAutoFit/>
          </a:bodyPr>
          <a:lstStyle/>
          <a:p>
            <a:pPr>
              <a:defRPr sz="1275"/>
            </a:pPr>
            <a:r>
              <a:t>• Pour la baudroie de la criée de Roscoff, en août 2026 comparé aux mois de août de 2021 à 2025, le nombre d’acheteurs est un peu moins important, le nombre de transactions est similaire. De plus, la concurrence est inchangé, ce qui signifie que le pouvoir de marché des gros acheteurs est inchangée.</a:t>
            </a:r>
          </a:p>
        </p:txBody>
      </p:sp>
      <p:sp>
        <p:nvSpPr>
          <p:cNvPr id="12" name="TextBox 11"/>
          <p:cNvSpPr txBox="1"/>
          <p:nvPr/>
        </p:nvSpPr>
        <p:spPr>
          <a:xfrm>
            <a:off x="259200" y="3171600"/>
            <a:ext cx="6397200" cy="756000"/>
          </a:xfrm>
          <a:prstGeom prst="rect">
            <a:avLst/>
          </a:prstGeom>
          <a:noFill/>
        </p:spPr>
        <p:txBody>
          <a:bodyPr wrap="square">
            <a:spAutoFit/>
          </a:bodyPr>
          <a:lstStyle/>
          <a:p>
            <a:pPr>
              <a:defRPr sz="1275"/>
            </a:pPr>
            <a:r>
              <a:t>• Pour la pieuvre de la criée de Roscoff, l’instabilité des prix pour le mois de août 2026 est beaucoup moins importante que celle observée en août de 2021 à 2025, ce qui signifie que le risque prix des producteurs a fortement diminué. Parallèlement, l’instabilité des volumes est beaucoup plus important, ce qui signifie que le risque d’approvisionnement des acheteurs a fortement augmenté.</a:t>
            </a:r>
          </a:p>
        </p:txBody>
      </p:sp>
      <p:sp>
        <p:nvSpPr>
          <p:cNvPr id="13" name="TextBox 12"/>
          <p:cNvSpPr txBox="1"/>
          <p:nvPr/>
        </p:nvSpPr>
        <p:spPr>
          <a:xfrm>
            <a:off x="259200" y="7628400"/>
            <a:ext cx="6397200" cy="756000"/>
          </a:xfrm>
          <a:prstGeom prst="rect">
            <a:avLst/>
          </a:prstGeom>
          <a:noFill/>
        </p:spPr>
        <p:txBody>
          <a:bodyPr wrap="square">
            <a:spAutoFit/>
          </a:bodyPr>
          <a:lstStyle/>
          <a:p>
            <a:pPr>
              <a:defRPr sz="1275"/>
            </a:pPr>
            <a:r>
              <a:t>• Pour la pieuvre de la criée de Roscoff, en août 2026 comparé aux mois de août de 2021 à 2025, le nombre d’acheteurs est beaucoup plus important, le nombre de transactions est beaucoup plus important. De plus, la concurrence a légèrement augmenté, ce qui signifie que le pouvoir de marché des gros acheteurs a légèrement diminué.</a:t>
            </a:r>
          </a:p>
        </p:txBody>
      </p:sp>
      <p:sp>
        <p:nvSpPr>
          <p:cNvPr id="14" name="TextBox 13"/>
          <p:cNvSpPr txBox="1"/>
          <p:nvPr/>
        </p:nvSpPr>
        <p:spPr>
          <a:xfrm>
            <a:off x="259200" y="4129200"/>
            <a:ext cx="6397200" cy="756000"/>
          </a:xfrm>
          <a:prstGeom prst="rect">
            <a:avLst/>
          </a:prstGeom>
          <a:noFill/>
        </p:spPr>
        <p:txBody>
          <a:bodyPr wrap="square">
            <a:spAutoFit/>
          </a:bodyPr>
          <a:lstStyle/>
          <a:p>
            <a:pPr>
              <a:defRPr sz="1275"/>
            </a:pPr>
            <a:r>
              <a:t>• Pour le calmars côtiers de la criée de Roscoff, l’instabilité des prix pour le mois de août 2026 est un peu moins importante que celle observée en août de 2021 à 2025, ce qui signifie que le risque prix des producteurs a légèrement diminué. Parallèlement, l’instabilité des volumes est un peu moins important, ce qui signifie que le risque d’approvisionnement des acheteurs a légèrement diminué.</a:t>
            </a:r>
          </a:p>
        </p:txBody>
      </p:sp>
      <p:sp>
        <p:nvSpPr>
          <p:cNvPr id="15" name="TextBox 14"/>
          <p:cNvSpPr txBox="1"/>
          <p:nvPr/>
        </p:nvSpPr>
        <p:spPr>
          <a:xfrm>
            <a:off x="259200" y="8456400"/>
            <a:ext cx="6397200" cy="756000"/>
          </a:xfrm>
          <a:prstGeom prst="rect">
            <a:avLst/>
          </a:prstGeom>
          <a:noFill/>
        </p:spPr>
        <p:txBody>
          <a:bodyPr wrap="square">
            <a:spAutoFit/>
          </a:bodyPr>
          <a:lstStyle/>
          <a:p>
            <a:pPr>
              <a:defRPr sz="1275"/>
            </a:pPr>
            <a:r>
              <a:t>• Pour le calmars côtiers de la criée de Roscoff, en août 2026 comparé aux mois de août de 2021 à 2025, le nombre d’acheteurs est plus important, le nombre de transactions est beaucoup plus important. De plus, la concurrence a légèrement diminué, ce qui signifie que le pouvoir de marché des gros acheteurs a légèrement augmenté.</a:t>
            </a:r>
          </a:p>
        </p:txBody>
      </p:sp>
    </p:spTree>
    <p:extLst>
      <p:ext uri="{BB962C8B-B14F-4D97-AF65-F5344CB8AC3E}">
        <p14:creationId xmlns:p14="http://schemas.microsoft.com/office/powerpoint/2010/main" val="347906957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1E640CA7-D2B9-47D7-84F7-8A3F29CDFB56}"/>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Saint-quay-portrieux.png"/>
          <p:cNvPicPr>
            <a:picLocks noChangeAspect="1"/>
          </p:cNvPicPr>
          <p:nvPr/>
        </p:nvPicPr>
        <p:blipFill>
          <a:blip r:embed="rId4"/>
          <a:srcRect t="12000" r="5000" b="5000"/>
          <a:stretch>
            <a:fillRect/>
          </a:stretch>
        </p:blipFill>
        <p:spPr>
          <a:xfrm>
            <a:off x="295200" y="410399"/>
            <a:ext cx="6271200" cy="3420000"/>
          </a:xfrm>
          <a:prstGeom prst="rect">
            <a:avLst/>
          </a:prstGeom>
        </p:spPr>
      </p:pic>
      <p:pic>
        <p:nvPicPr>
          <p:cNvPr id="8" name="Picture 7" descr="Resultat 2026_08_Saint-quay-portrieux_Indices de ventes en valeur.png"/>
          <p:cNvPicPr>
            <a:picLocks noChangeAspect="1"/>
          </p:cNvPicPr>
          <p:nvPr/>
        </p:nvPicPr>
        <p:blipFill>
          <a:blip r:embed="rId5"/>
          <a:srcRect t="12000" r="5000" b="5000"/>
          <a:stretch>
            <a:fillRect/>
          </a:stretch>
        </p:blipFill>
        <p:spPr>
          <a:xfrm>
            <a:off x="2937600" y="3848400"/>
            <a:ext cx="3873600" cy="1980000"/>
          </a:xfrm>
          <a:prstGeom prst="rect">
            <a:avLst/>
          </a:prstGeom>
        </p:spPr>
      </p:pic>
      <p:pic>
        <p:nvPicPr>
          <p:cNvPr id="9" name="Picture 8" descr="Resultat 2026_08_Saint-quay-portrieux_Indices de prix de vente.png"/>
          <p:cNvPicPr>
            <a:picLocks noChangeAspect="1"/>
          </p:cNvPicPr>
          <p:nvPr/>
        </p:nvPicPr>
        <p:blipFill>
          <a:blip r:embed="rId6"/>
          <a:srcRect t="12000" r="5000" b="5000"/>
          <a:stretch>
            <a:fillRect/>
          </a:stretch>
        </p:blipFill>
        <p:spPr>
          <a:xfrm>
            <a:off x="2937600" y="5846399"/>
            <a:ext cx="3873600" cy="1980000"/>
          </a:xfrm>
          <a:prstGeom prst="rect">
            <a:avLst/>
          </a:prstGeom>
        </p:spPr>
      </p:pic>
      <p:pic>
        <p:nvPicPr>
          <p:cNvPr id="10" name="Picture 9" descr="Resultat 2026_08_Saint-quay-portrieux_Indices de ventes en volume.png"/>
          <p:cNvPicPr>
            <a:picLocks noChangeAspect="1"/>
          </p:cNvPicPr>
          <p:nvPr/>
        </p:nvPicPr>
        <p:blipFill>
          <a:blip r:embed="rId7"/>
          <a:srcRect t="12000" r="5000" b="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endParaRPr/>
          </a:p>
          <a:p>
            <a:pPr algn="ctr">
              <a:defRPr sz="2267"/>
            </a:pPr>
            <a:r>
              <a:t>Saint-quay-portrieux</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 la criée de Saint-quay-portrieux est supérieur à celui de la période de référence (2021).</a:t>
            </a:r>
          </a:p>
        </p:txBody>
      </p:sp>
      <p:sp>
        <p:nvSpPr>
          <p:cNvPr id="18" name="TextBox 17"/>
          <p:cNvSpPr txBox="1"/>
          <p:nvPr/>
        </p:nvSpPr>
        <p:spPr>
          <a:xfrm>
            <a:off x="194400" y="5619600"/>
            <a:ext cx="2343600" cy="1436400"/>
          </a:xfrm>
          <a:prstGeom prst="rect">
            <a:avLst/>
          </a:prstGeom>
          <a:noFill/>
        </p:spPr>
        <p:txBody>
          <a:bodyPr wrap="square">
            <a:spAutoFit/>
          </a:bodyPr>
          <a:lstStyle/>
          <a:p>
            <a:pPr>
              <a:defRPr sz="1275"/>
            </a:pPr>
            <a:r>
              <a:t>• L'indice de prix de ventes est supérieur à celui de la période de référence mais proche de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supérieur à ceux de la période de référence et de la moyenne nationale.</a:t>
            </a:r>
          </a:p>
        </p:txBody>
      </p:sp>
    </p:spTree>
    <p:extLst>
      <p:ext uri="{BB962C8B-B14F-4D97-AF65-F5344CB8AC3E}">
        <p14:creationId xmlns:p14="http://schemas.microsoft.com/office/powerpoint/2010/main" val="357104360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ABCE0F6-F05A-4345-B841-282AE4825EE9}"/>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C8D6CA0E-9D78-48EB-9495-FF40A69C5130}"/>
              </a:ext>
            </a:extLst>
          </p:cNvPr>
          <p:cNvSpPr/>
          <p:nvPr/>
        </p:nvSpPr>
        <p:spPr>
          <a:xfrm>
            <a:off x="201304" y="5944548"/>
            <a:ext cx="6455391" cy="2450152"/>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a:extLst>
              <a:ext uri="{FF2B5EF4-FFF2-40B4-BE49-F238E27FC236}">
                <a16:creationId xmlns:a16="http://schemas.microsoft.com/office/drawing/2014/main" id="{52D85CA1-D411-4D47-AC08-5139E7C96054}"/>
              </a:ext>
            </a:extLst>
          </p:cNvPr>
          <p:cNvSpPr/>
          <p:nvPr/>
        </p:nvSpPr>
        <p:spPr>
          <a:xfrm>
            <a:off x="201304" y="2414014"/>
            <a:ext cx="6455391" cy="144569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SQ.png"/>
          <p:cNvPicPr>
            <a:picLocks noChangeAspect="1"/>
          </p:cNvPicPr>
          <p:nvPr/>
        </p:nvPicPr>
        <p:blipFill>
          <a:blip r:embed="rId2"/>
          <a:srcRect l="1000" t="20000" r="1000" b="25000"/>
          <a:stretch>
            <a:fillRect/>
          </a:stretch>
        </p:blipFill>
        <p:spPr>
          <a:xfrm>
            <a:off x="1058400" y="698400"/>
            <a:ext cx="4572000" cy="1620000"/>
          </a:xfrm>
          <a:prstGeom prst="rect">
            <a:avLst/>
          </a:prstGeom>
        </p:spPr>
      </p:pic>
      <p:pic>
        <p:nvPicPr>
          <p:cNvPr id="7" name="Picture 6" descr="Caractéristiques_intensité_SQ.png"/>
          <p:cNvPicPr>
            <a:picLocks noChangeAspect="1"/>
          </p:cNvPicPr>
          <p:nvPr/>
        </p:nvPicPr>
        <p:blipFill>
          <a:blip r:embed="rId3"/>
          <a:srcRect l="1000" t="20000" r="1000" b="20000"/>
          <a:stretch>
            <a:fillRect/>
          </a:stretch>
        </p:blipFill>
        <p:spPr>
          <a:xfrm>
            <a:off x="86400" y="43236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Saint-quay-portrieux</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476800"/>
            <a:ext cx="6397200" cy="756000"/>
          </a:xfrm>
          <a:prstGeom prst="rect">
            <a:avLst/>
          </a:prstGeom>
          <a:noFill/>
        </p:spPr>
        <p:txBody>
          <a:bodyPr wrap="square">
            <a:spAutoFit/>
          </a:bodyPr>
          <a:lstStyle/>
          <a:p>
            <a:pPr>
              <a:defRPr sz="1275"/>
            </a:pPr>
            <a:r>
              <a:t>• Pour la criée de Saint-quay-portrieux, l’instabilité des prix pour le mois de août 2026 est un peu moins importante que celle observée en août de 2021 à 2025, ce qui signifie que le risque prix des producteurs a légèrement diminué. Parallèlement, l’instabilité des volumes est un peu plus important, ce qui signifie que le risque d’approvisionnement des acheteurs a légèrement augmenté.</a:t>
            </a:r>
          </a:p>
        </p:txBody>
      </p:sp>
      <p:sp>
        <p:nvSpPr>
          <p:cNvPr id="11" name="TextBox 10"/>
          <p:cNvSpPr txBox="1"/>
          <p:nvPr/>
        </p:nvSpPr>
        <p:spPr>
          <a:xfrm>
            <a:off x="259200" y="6840000"/>
            <a:ext cx="6397200" cy="756000"/>
          </a:xfrm>
          <a:prstGeom prst="rect">
            <a:avLst/>
          </a:prstGeom>
          <a:noFill/>
        </p:spPr>
        <p:txBody>
          <a:bodyPr wrap="square">
            <a:spAutoFit/>
          </a:bodyPr>
          <a:lstStyle/>
          <a:p>
            <a:pPr>
              <a:defRPr sz="1275"/>
            </a:pPr>
            <a:r>
              <a:t>• Pour la criée de Saint-quay-portrieux, en août 2026 comparé aux mois de août de 2021 à 2025, le nombre d’acheteurs est similaire, le nombre de transactions est similaire. De plus, la concurrence a augmenté, ce qui signifie que le pouvoir de marché des gros acheteurs a diminué.</a:t>
            </a:r>
          </a:p>
        </p:txBody>
      </p:sp>
    </p:spTree>
    <p:extLst>
      <p:ext uri="{BB962C8B-B14F-4D97-AF65-F5344CB8AC3E}">
        <p14:creationId xmlns:p14="http://schemas.microsoft.com/office/powerpoint/2010/main" val="186351130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ABCE0F6-F05A-4345-B841-282AE4825EE9}"/>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344F9459-6E53-44C8-8002-DB2D0BB1985C}"/>
              </a:ext>
            </a:extLst>
          </p:cNvPr>
          <p:cNvSpPr/>
          <p:nvPr/>
        </p:nvSpPr>
        <p:spPr>
          <a:xfrm>
            <a:off x="201302" y="2138600"/>
            <a:ext cx="6455391" cy="295975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4DDEA63D-5194-46E5-B84B-10CA3609B387}"/>
              </a:ext>
            </a:extLst>
          </p:cNvPr>
          <p:cNvSpPr/>
          <p:nvPr/>
        </p:nvSpPr>
        <p:spPr>
          <a:xfrm>
            <a:off x="180000" y="6816932"/>
            <a:ext cx="6455391" cy="2514067"/>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SQ_Espèce.png"/>
          <p:cNvPicPr>
            <a:picLocks noChangeAspect="1"/>
          </p:cNvPicPr>
          <p:nvPr/>
        </p:nvPicPr>
        <p:blipFill>
          <a:blip r:embed="rId2"/>
          <a:stretch>
            <a:fillRect/>
          </a:stretch>
        </p:blipFill>
        <p:spPr>
          <a:xfrm>
            <a:off x="1144800" y="475200"/>
            <a:ext cx="4572000" cy="1620000"/>
          </a:xfrm>
          <a:prstGeom prst="rect">
            <a:avLst/>
          </a:prstGeom>
        </p:spPr>
      </p:pic>
      <p:pic>
        <p:nvPicPr>
          <p:cNvPr id="7" name="Picture 6" descr="Caractéristiques_intensité_SQ_Espèce.png"/>
          <p:cNvPicPr>
            <a:picLocks noChangeAspect="1"/>
          </p:cNvPicPr>
          <p:nvPr/>
        </p:nvPicPr>
        <p:blipFill>
          <a:blip r:embed="rId3"/>
          <a:stretch>
            <a:fillRect/>
          </a:stretch>
        </p:blipFill>
        <p:spPr>
          <a:xfrm>
            <a:off x="86400" y="51624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Saint-quay-portrieux</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214000"/>
            <a:ext cx="6397200" cy="756000"/>
          </a:xfrm>
          <a:prstGeom prst="rect">
            <a:avLst/>
          </a:prstGeom>
          <a:noFill/>
        </p:spPr>
        <p:txBody>
          <a:bodyPr wrap="square">
            <a:spAutoFit/>
          </a:bodyPr>
          <a:lstStyle/>
          <a:p>
            <a:pPr>
              <a:defRPr sz="1275"/>
            </a:pPr>
            <a:r>
              <a:t>• Pour le saint-pierre de la criée de Saint-quay-portrieux, l’instabilité des prix pour le mois de août 2026 est beaucoup plus importante que celle observée en août de 2021 à 2025, ce qui signifie que le risque prix des producteurs a fortement augmenté. Parallèlement, l’instabilité des volumes est un peu plus important, ce qui signifie que le risque d’approvisionnement des acheteurs a légèrement augmenté.</a:t>
            </a:r>
          </a:p>
        </p:txBody>
      </p:sp>
      <p:sp>
        <p:nvSpPr>
          <p:cNvPr id="11" name="TextBox 10"/>
          <p:cNvSpPr txBox="1"/>
          <p:nvPr/>
        </p:nvSpPr>
        <p:spPr>
          <a:xfrm>
            <a:off x="259200" y="6775200"/>
            <a:ext cx="6397200" cy="756000"/>
          </a:xfrm>
          <a:prstGeom prst="rect">
            <a:avLst/>
          </a:prstGeom>
          <a:noFill/>
        </p:spPr>
        <p:txBody>
          <a:bodyPr wrap="square">
            <a:spAutoFit/>
          </a:bodyPr>
          <a:lstStyle/>
          <a:p>
            <a:pPr>
              <a:defRPr sz="1275"/>
            </a:pPr>
            <a:r>
              <a:t>• Pour le saint-pierre de la criée de Saint-quay-portrieux, en août 2026 comparé aux mois de août de 2021 à 2025, le nombre d’acheteurs est un peu plus important, le nombre de transactions est plus important. De plus, la concurrence a fortement augmenté, ce qui signifie que le pouvoir de marché des gros acheteurs a fortement diminué.</a:t>
            </a:r>
          </a:p>
        </p:txBody>
      </p:sp>
      <p:sp>
        <p:nvSpPr>
          <p:cNvPr id="12" name="TextBox 11"/>
          <p:cNvSpPr txBox="1"/>
          <p:nvPr/>
        </p:nvSpPr>
        <p:spPr>
          <a:xfrm>
            <a:off x="259200" y="3171600"/>
            <a:ext cx="6397200" cy="756000"/>
          </a:xfrm>
          <a:prstGeom prst="rect">
            <a:avLst/>
          </a:prstGeom>
          <a:noFill/>
        </p:spPr>
        <p:txBody>
          <a:bodyPr wrap="square">
            <a:spAutoFit/>
          </a:bodyPr>
          <a:lstStyle/>
          <a:p>
            <a:pPr>
              <a:defRPr sz="1275"/>
            </a:pPr>
            <a:r>
              <a:t>• Pour la pieuvre de la criée de Saint-quay-portrieux, l’instabilité des prix pour le mois de août 2026 est beaucoup moins importante que celle observée en août de 2021 à 2025, ce qui signifie que le risque prix des producteurs a fortement diminué. Parallèlement, l’instabilité des volumes est un peu moins important, ce qui signifie que le risque d’approvisionnement des acheteurs a légèrement diminué.</a:t>
            </a:r>
          </a:p>
        </p:txBody>
      </p:sp>
      <p:sp>
        <p:nvSpPr>
          <p:cNvPr id="13" name="TextBox 12"/>
          <p:cNvSpPr txBox="1"/>
          <p:nvPr/>
        </p:nvSpPr>
        <p:spPr>
          <a:xfrm>
            <a:off x="259200" y="7628400"/>
            <a:ext cx="6397200" cy="756000"/>
          </a:xfrm>
          <a:prstGeom prst="rect">
            <a:avLst/>
          </a:prstGeom>
          <a:noFill/>
        </p:spPr>
        <p:txBody>
          <a:bodyPr wrap="square">
            <a:spAutoFit/>
          </a:bodyPr>
          <a:lstStyle/>
          <a:p>
            <a:pPr>
              <a:defRPr sz="1275"/>
            </a:pPr>
            <a:r>
              <a:t>• Pour la pieuvre de la criée de Saint-quay-portrieux, en août 2026 comparé aux mois de août de 2021 à 2025, le nombre d’acheteurs est beaucoup plus important, le nombre de transactions est beaucoup plus important. De plus, la concurrence est inchangé, ce qui signifie que le pouvoir de marché des gros acheteurs est inchangée.</a:t>
            </a:r>
          </a:p>
        </p:txBody>
      </p:sp>
      <p:sp>
        <p:nvSpPr>
          <p:cNvPr id="14" name="TextBox 13"/>
          <p:cNvSpPr txBox="1"/>
          <p:nvPr/>
        </p:nvSpPr>
        <p:spPr>
          <a:xfrm>
            <a:off x="259200" y="4129200"/>
            <a:ext cx="6397200" cy="756000"/>
          </a:xfrm>
          <a:prstGeom prst="rect">
            <a:avLst/>
          </a:prstGeom>
          <a:noFill/>
        </p:spPr>
        <p:txBody>
          <a:bodyPr wrap="square">
            <a:spAutoFit/>
          </a:bodyPr>
          <a:lstStyle/>
          <a:p>
            <a:pPr>
              <a:defRPr sz="1275"/>
            </a:pPr>
            <a:r>
              <a:t>• Pour la baudroie de la criée de Saint-quay-portrieux, l’instabilité des prix pour le mois de août 2026 est moins importante que celle observée en août de 2021 à 2025, ce qui signifie que le risque prix des producteurs a diminué. Parallèlement, l’instabilité des volumes est plus important, ce qui signifie que le risque d’approvisionnement des acheteurs a augmenté.</a:t>
            </a:r>
          </a:p>
        </p:txBody>
      </p:sp>
      <p:sp>
        <p:nvSpPr>
          <p:cNvPr id="15" name="TextBox 14"/>
          <p:cNvSpPr txBox="1"/>
          <p:nvPr/>
        </p:nvSpPr>
        <p:spPr>
          <a:xfrm>
            <a:off x="259200" y="8456400"/>
            <a:ext cx="6397200" cy="756000"/>
          </a:xfrm>
          <a:prstGeom prst="rect">
            <a:avLst/>
          </a:prstGeom>
          <a:noFill/>
        </p:spPr>
        <p:txBody>
          <a:bodyPr wrap="square">
            <a:spAutoFit/>
          </a:bodyPr>
          <a:lstStyle/>
          <a:p>
            <a:pPr>
              <a:defRPr sz="1275"/>
            </a:pPr>
            <a:r>
              <a:t>• Pour la baudroie de la criée de Saint-quay-portrieux, en août 2026 comparé aux mois de août de 2021 à 2025, le nombre d’acheteurs est un peu moins important, le nombre de transactions est un peu plus important. De plus, la concurrence a fortement augmenté, ce qui signifie que le pouvoir de marché des gros acheteurs a fortement diminué.</a:t>
            </a:r>
          </a:p>
        </p:txBody>
      </p:sp>
    </p:spTree>
    <p:extLst>
      <p:ext uri="{BB962C8B-B14F-4D97-AF65-F5344CB8AC3E}">
        <p14:creationId xmlns:p14="http://schemas.microsoft.com/office/powerpoint/2010/main" val="3488674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1E640CA7-D2B9-47D7-84F7-8A3F29CDFB56}"/>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Port en Bessin.png"/>
          <p:cNvPicPr>
            <a:picLocks noChangeAspect="1"/>
          </p:cNvPicPr>
          <p:nvPr/>
        </p:nvPicPr>
        <p:blipFill>
          <a:blip r:embed="rId4"/>
          <a:srcRect t="12000" r="5000" b="5000"/>
          <a:stretch>
            <a:fillRect/>
          </a:stretch>
        </p:blipFill>
        <p:spPr>
          <a:xfrm>
            <a:off x="295200" y="410399"/>
            <a:ext cx="6271200" cy="3420000"/>
          </a:xfrm>
          <a:prstGeom prst="rect">
            <a:avLst/>
          </a:prstGeom>
        </p:spPr>
      </p:pic>
      <p:pic>
        <p:nvPicPr>
          <p:cNvPr id="8" name="Picture 7" descr="Resultat 2026_08_Port en Bessin_Indices de ventes en valeur.png"/>
          <p:cNvPicPr>
            <a:picLocks noChangeAspect="1"/>
          </p:cNvPicPr>
          <p:nvPr/>
        </p:nvPicPr>
        <p:blipFill>
          <a:blip r:embed="rId5"/>
          <a:srcRect t="12000" r="5000" b="5000"/>
          <a:stretch>
            <a:fillRect/>
          </a:stretch>
        </p:blipFill>
        <p:spPr>
          <a:xfrm>
            <a:off x="2937600" y="3848400"/>
            <a:ext cx="3873600" cy="1980000"/>
          </a:xfrm>
          <a:prstGeom prst="rect">
            <a:avLst/>
          </a:prstGeom>
        </p:spPr>
      </p:pic>
      <p:pic>
        <p:nvPicPr>
          <p:cNvPr id="9" name="Picture 8" descr="Resultat 2026_08_Port en Bessin_Indices de prix de vente.png"/>
          <p:cNvPicPr>
            <a:picLocks noChangeAspect="1"/>
          </p:cNvPicPr>
          <p:nvPr/>
        </p:nvPicPr>
        <p:blipFill>
          <a:blip r:embed="rId6"/>
          <a:srcRect t="12000" r="5000" b="5000"/>
          <a:stretch>
            <a:fillRect/>
          </a:stretch>
        </p:blipFill>
        <p:spPr>
          <a:xfrm>
            <a:off x="2937600" y="5846399"/>
            <a:ext cx="3873600" cy="1980000"/>
          </a:xfrm>
          <a:prstGeom prst="rect">
            <a:avLst/>
          </a:prstGeom>
        </p:spPr>
      </p:pic>
      <p:pic>
        <p:nvPicPr>
          <p:cNvPr id="10" name="Picture 9" descr="Resultat 2026_08_Port en Bessin_Indices de ventes en volume.png"/>
          <p:cNvPicPr>
            <a:picLocks noChangeAspect="1"/>
          </p:cNvPicPr>
          <p:nvPr/>
        </p:nvPicPr>
        <p:blipFill>
          <a:blip r:embed="rId7"/>
          <a:srcRect t="12000" r="5000" b="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endParaRPr/>
          </a:p>
          <a:p>
            <a:pPr algn="ctr">
              <a:defRPr sz="2267"/>
            </a:pPr>
            <a:r>
              <a:t>Port en Bessin</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 la criée de Port en Bessin est supérieur à celui de la période de référence (2021).</a:t>
            </a:r>
          </a:p>
        </p:txBody>
      </p:sp>
      <p:sp>
        <p:nvSpPr>
          <p:cNvPr id="18" name="TextBox 17"/>
          <p:cNvSpPr txBox="1"/>
          <p:nvPr/>
        </p:nvSpPr>
        <p:spPr>
          <a:xfrm>
            <a:off x="194400" y="5619600"/>
            <a:ext cx="2343600" cy="1436400"/>
          </a:xfrm>
          <a:prstGeom prst="rect">
            <a:avLst/>
          </a:prstGeom>
          <a:noFill/>
        </p:spPr>
        <p:txBody>
          <a:bodyPr wrap="square">
            <a:spAutoFit/>
          </a:bodyPr>
          <a:lstStyle/>
          <a:p>
            <a:pPr>
              <a:defRPr sz="1275"/>
            </a:pPr>
            <a:r>
              <a:t>• L'indice de prix de ventes est supérieur à celui de la période de référence mais inférieur à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supérieur à ceux de la période de référence et de la moyenne nationale.</a:t>
            </a:r>
          </a:p>
        </p:txBody>
      </p:sp>
    </p:spTree>
    <p:extLst>
      <p:ext uri="{BB962C8B-B14F-4D97-AF65-F5344CB8AC3E}">
        <p14:creationId xmlns:p14="http://schemas.microsoft.com/office/powerpoint/2010/main" val="354355195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ABCE0F6-F05A-4345-B841-282AE4825EE9}"/>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C8D6CA0E-9D78-48EB-9495-FF40A69C5130}"/>
              </a:ext>
            </a:extLst>
          </p:cNvPr>
          <p:cNvSpPr/>
          <p:nvPr/>
        </p:nvSpPr>
        <p:spPr>
          <a:xfrm>
            <a:off x="201304" y="5944548"/>
            <a:ext cx="6455391" cy="2450152"/>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a:extLst>
              <a:ext uri="{FF2B5EF4-FFF2-40B4-BE49-F238E27FC236}">
                <a16:creationId xmlns:a16="http://schemas.microsoft.com/office/drawing/2014/main" id="{52D85CA1-D411-4D47-AC08-5139E7C96054}"/>
              </a:ext>
            </a:extLst>
          </p:cNvPr>
          <p:cNvSpPr/>
          <p:nvPr/>
        </p:nvSpPr>
        <p:spPr>
          <a:xfrm>
            <a:off x="201304" y="2414014"/>
            <a:ext cx="6455391" cy="144569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PB.png"/>
          <p:cNvPicPr>
            <a:picLocks noChangeAspect="1"/>
          </p:cNvPicPr>
          <p:nvPr/>
        </p:nvPicPr>
        <p:blipFill>
          <a:blip r:embed="rId2"/>
          <a:srcRect l="1000" t="20000" r="1000" b="25000"/>
          <a:stretch>
            <a:fillRect/>
          </a:stretch>
        </p:blipFill>
        <p:spPr>
          <a:xfrm>
            <a:off x="1058400" y="698400"/>
            <a:ext cx="4572000" cy="1620000"/>
          </a:xfrm>
          <a:prstGeom prst="rect">
            <a:avLst/>
          </a:prstGeom>
        </p:spPr>
      </p:pic>
      <p:pic>
        <p:nvPicPr>
          <p:cNvPr id="7" name="Picture 6" descr="Caractéristiques_intensité_PB.png"/>
          <p:cNvPicPr>
            <a:picLocks noChangeAspect="1"/>
          </p:cNvPicPr>
          <p:nvPr/>
        </p:nvPicPr>
        <p:blipFill>
          <a:blip r:embed="rId3"/>
          <a:srcRect l="1000" t="20000" r="1000" b="20000"/>
          <a:stretch>
            <a:fillRect/>
          </a:stretch>
        </p:blipFill>
        <p:spPr>
          <a:xfrm>
            <a:off x="86400" y="43236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Port en Bessin</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476800"/>
            <a:ext cx="6397200" cy="756000"/>
          </a:xfrm>
          <a:prstGeom prst="rect">
            <a:avLst/>
          </a:prstGeom>
          <a:noFill/>
        </p:spPr>
        <p:txBody>
          <a:bodyPr wrap="square">
            <a:spAutoFit/>
          </a:bodyPr>
          <a:lstStyle/>
          <a:p>
            <a:pPr>
              <a:defRPr sz="1275"/>
            </a:pPr>
            <a:r>
              <a:t>• Pour la criée de Port en Bessin, l’instabilité des prix pour le mois de août 2026 est un peu moins importante que celle observée en août de 2021 à 2025, ce qui signifie que le risque prix des producteurs a légèrement diminué. Parallèlement, l’instabilité des volumes est similaire, ce qui signifie que le risque d’approvisionnement des acheteurs est inchangé.</a:t>
            </a:r>
          </a:p>
        </p:txBody>
      </p:sp>
      <p:sp>
        <p:nvSpPr>
          <p:cNvPr id="11" name="TextBox 10"/>
          <p:cNvSpPr txBox="1"/>
          <p:nvPr/>
        </p:nvSpPr>
        <p:spPr>
          <a:xfrm>
            <a:off x="259200" y="6840000"/>
            <a:ext cx="6397200" cy="756000"/>
          </a:xfrm>
          <a:prstGeom prst="rect">
            <a:avLst/>
          </a:prstGeom>
          <a:noFill/>
        </p:spPr>
        <p:txBody>
          <a:bodyPr wrap="square">
            <a:spAutoFit/>
          </a:bodyPr>
          <a:lstStyle/>
          <a:p>
            <a:pPr>
              <a:defRPr sz="1275"/>
            </a:pPr>
            <a:r>
              <a:t>• Pour la criée de Port en Bessin, en août 2026 comparé aux mois de août de 2021 à 2025, le nombre d’acheteurs est similaire, le nombre de transactions est moins important. De plus, la concurrence a fortement diminué, ce qui signifie que le pouvoir de marché des gros acheteurs a fortement augmenté.</a:t>
            </a:r>
          </a:p>
        </p:txBody>
      </p:sp>
    </p:spTree>
    <p:extLst>
      <p:ext uri="{BB962C8B-B14F-4D97-AF65-F5344CB8AC3E}">
        <p14:creationId xmlns:p14="http://schemas.microsoft.com/office/powerpoint/2010/main" val="4149144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04BEB31-20F5-463B-A2D4-62D6A608FD1C}"/>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56814005-C483-41B3-94FB-06FD9B1716B3}"/>
              </a:ext>
            </a:extLst>
          </p:cNvPr>
          <p:cNvSpPr/>
          <p:nvPr/>
        </p:nvSpPr>
        <p:spPr>
          <a:xfrm>
            <a:off x="201302" y="2138600"/>
            <a:ext cx="6455391" cy="295975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E7229722-E072-455D-95DE-FFE361A4461F}"/>
              </a:ext>
            </a:extLst>
          </p:cNvPr>
          <p:cNvSpPr/>
          <p:nvPr/>
        </p:nvSpPr>
        <p:spPr>
          <a:xfrm>
            <a:off x="180000" y="6816932"/>
            <a:ext cx="6455391" cy="2514067"/>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AC_Espèce.png"/>
          <p:cNvPicPr>
            <a:picLocks noChangeAspect="1"/>
          </p:cNvPicPr>
          <p:nvPr/>
        </p:nvPicPr>
        <p:blipFill>
          <a:blip r:embed="rId2"/>
          <a:stretch>
            <a:fillRect/>
          </a:stretch>
        </p:blipFill>
        <p:spPr>
          <a:xfrm>
            <a:off x="1144800" y="475200"/>
            <a:ext cx="4572000" cy="1620000"/>
          </a:xfrm>
          <a:prstGeom prst="rect">
            <a:avLst/>
          </a:prstGeom>
        </p:spPr>
      </p:pic>
      <p:pic>
        <p:nvPicPr>
          <p:cNvPr id="7" name="Picture 6" descr="Caractéristiques_intensité_AC_Espèce.png"/>
          <p:cNvPicPr>
            <a:picLocks noChangeAspect="1"/>
          </p:cNvPicPr>
          <p:nvPr/>
        </p:nvPicPr>
        <p:blipFill>
          <a:blip r:embed="rId3"/>
          <a:stretch>
            <a:fillRect/>
          </a:stretch>
        </p:blipFill>
        <p:spPr>
          <a:xfrm>
            <a:off x="86400" y="51624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Arcachon</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214000"/>
            <a:ext cx="6397200" cy="756000"/>
          </a:xfrm>
          <a:prstGeom prst="rect">
            <a:avLst/>
          </a:prstGeom>
          <a:noFill/>
        </p:spPr>
        <p:txBody>
          <a:bodyPr wrap="square">
            <a:spAutoFit/>
          </a:bodyPr>
          <a:lstStyle/>
          <a:p>
            <a:pPr>
              <a:defRPr sz="1275"/>
            </a:pPr>
            <a:r>
              <a:t>• Pour la sole de la criée d'Arcachon, l’instabilité des prix pour le mois de août 2026 est similaire que celle observée en août de 2021 à 2025, ce qui signifie que le risque prix des producteurs est inchangé. Parallèlement, l’instabilité des volumes est moins important, ce qui signifie que le risque d’approvisionnement des acheteurs a diminué.</a:t>
            </a:r>
          </a:p>
        </p:txBody>
      </p:sp>
      <p:sp>
        <p:nvSpPr>
          <p:cNvPr id="11" name="TextBox 10"/>
          <p:cNvSpPr txBox="1"/>
          <p:nvPr/>
        </p:nvSpPr>
        <p:spPr>
          <a:xfrm>
            <a:off x="259200" y="6775200"/>
            <a:ext cx="6397200" cy="756000"/>
          </a:xfrm>
          <a:prstGeom prst="rect">
            <a:avLst/>
          </a:prstGeom>
          <a:noFill/>
        </p:spPr>
        <p:txBody>
          <a:bodyPr wrap="square">
            <a:spAutoFit/>
          </a:bodyPr>
          <a:lstStyle/>
          <a:p>
            <a:pPr>
              <a:defRPr sz="1275"/>
            </a:pPr>
            <a:r>
              <a:t>• Pour la sole de la criée d'Arcachon, en août 2026 comparé aux mois de août de 2021 à 2025, le nombre d’acheteurs est plus important, le nombre de transactions est moins important. De plus, la concurrence est inchangé, ce qui signifie que le pouvoir de marché des gros acheteurs est inchangée.</a:t>
            </a:r>
          </a:p>
        </p:txBody>
      </p:sp>
      <p:sp>
        <p:nvSpPr>
          <p:cNvPr id="12" name="TextBox 11"/>
          <p:cNvSpPr txBox="1"/>
          <p:nvPr/>
        </p:nvSpPr>
        <p:spPr>
          <a:xfrm>
            <a:off x="259200" y="3171600"/>
            <a:ext cx="6397200" cy="756000"/>
          </a:xfrm>
          <a:prstGeom prst="rect">
            <a:avLst/>
          </a:prstGeom>
          <a:noFill/>
        </p:spPr>
        <p:txBody>
          <a:bodyPr wrap="square">
            <a:spAutoFit/>
          </a:bodyPr>
          <a:lstStyle/>
          <a:p>
            <a:pPr>
              <a:defRPr sz="1275"/>
            </a:pPr>
            <a:r>
              <a:t>• Pour la dorade royale de la criée d'Arcachon, l’instabilité des prix pour le mois de août 2026 est un peu moins importante que celle observée en août de 2021 à 2025, ce qui signifie que le risque prix des producteurs a légèrement diminué. Parallèlement, l’instabilité des volumes est beaucoup moins important, ce qui signifie que le risque d’approvisionnement des acheteurs a fortement diminué.</a:t>
            </a:r>
          </a:p>
        </p:txBody>
      </p:sp>
      <p:sp>
        <p:nvSpPr>
          <p:cNvPr id="13" name="TextBox 12"/>
          <p:cNvSpPr txBox="1"/>
          <p:nvPr/>
        </p:nvSpPr>
        <p:spPr>
          <a:xfrm>
            <a:off x="259200" y="7628400"/>
            <a:ext cx="6397200" cy="756000"/>
          </a:xfrm>
          <a:prstGeom prst="rect">
            <a:avLst/>
          </a:prstGeom>
          <a:noFill/>
        </p:spPr>
        <p:txBody>
          <a:bodyPr wrap="square">
            <a:spAutoFit/>
          </a:bodyPr>
          <a:lstStyle/>
          <a:p>
            <a:pPr>
              <a:defRPr sz="1275"/>
            </a:pPr>
            <a:r>
              <a:t>• Pour la dorade royale de la criée d'Arcachon, en août 2026 comparé aux mois de août de 2021 à 2025, le nombre d’acheteurs est beaucoup plus important, le nombre de transactions est beaucoup plus important. De plus, la concurrence a fortement diminué, ce qui signifie que le pouvoir de marché des gros acheteurs a fortement augmenté.</a:t>
            </a:r>
          </a:p>
        </p:txBody>
      </p:sp>
      <p:sp>
        <p:nvSpPr>
          <p:cNvPr id="14" name="TextBox 13"/>
          <p:cNvSpPr txBox="1"/>
          <p:nvPr/>
        </p:nvSpPr>
        <p:spPr>
          <a:xfrm>
            <a:off x="259200" y="4129200"/>
            <a:ext cx="6397200" cy="756000"/>
          </a:xfrm>
          <a:prstGeom prst="rect">
            <a:avLst/>
          </a:prstGeom>
          <a:noFill/>
        </p:spPr>
        <p:txBody>
          <a:bodyPr wrap="square">
            <a:spAutoFit/>
          </a:bodyPr>
          <a:lstStyle/>
          <a:p>
            <a:pPr>
              <a:defRPr sz="1275"/>
            </a:pPr>
            <a:r>
              <a:rPr dirty="0"/>
              <a:t>• Pour le maigre </a:t>
            </a:r>
            <a:r>
              <a:rPr dirty="0" err="1"/>
              <a:t>commun</a:t>
            </a:r>
            <a:r>
              <a:rPr dirty="0"/>
              <a:t> de la </a:t>
            </a:r>
            <a:r>
              <a:rPr dirty="0" err="1"/>
              <a:t>criée</a:t>
            </a:r>
            <a:r>
              <a:rPr dirty="0"/>
              <a:t> </a:t>
            </a:r>
            <a:r>
              <a:rPr dirty="0" err="1"/>
              <a:t>d'Arcachon</a:t>
            </a:r>
            <a:r>
              <a:rPr dirty="0"/>
              <a:t>, </a:t>
            </a:r>
            <a:r>
              <a:rPr dirty="0" err="1"/>
              <a:t>l’instabilité</a:t>
            </a:r>
            <a:r>
              <a:rPr dirty="0"/>
              <a:t> des prix pour le </a:t>
            </a:r>
            <a:r>
              <a:rPr dirty="0" err="1"/>
              <a:t>mois</a:t>
            </a:r>
            <a:r>
              <a:rPr dirty="0"/>
              <a:t> de </a:t>
            </a:r>
            <a:r>
              <a:rPr dirty="0" err="1"/>
              <a:t>août</a:t>
            </a:r>
            <a:r>
              <a:rPr dirty="0"/>
              <a:t> 2026 </a:t>
            </a:r>
            <a:r>
              <a:rPr dirty="0" err="1"/>
              <a:t>est</a:t>
            </a:r>
            <a:r>
              <a:rPr dirty="0"/>
              <a:t> beaucoup </a:t>
            </a:r>
            <a:r>
              <a:rPr dirty="0" err="1"/>
              <a:t>moins</a:t>
            </a:r>
            <a:r>
              <a:rPr dirty="0"/>
              <a:t> </a:t>
            </a:r>
            <a:r>
              <a:rPr dirty="0" err="1"/>
              <a:t>importante</a:t>
            </a:r>
            <a:r>
              <a:rPr dirty="0"/>
              <a:t> que </a:t>
            </a:r>
            <a:r>
              <a:rPr dirty="0" err="1"/>
              <a:t>celle</a:t>
            </a:r>
            <a:r>
              <a:rPr dirty="0"/>
              <a:t> </a:t>
            </a:r>
            <a:r>
              <a:rPr dirty="0" err="1"/>
              <a:t>observée</a:t>
            </a:r>
            <a:r>
              <a:rPr dirty="0"/>
              <a:t> </a:t>
            </a:r>
            <a:r>
              <a:rPr dirty="0" err="1"/>
              <a:t>en</a:t>
            </a:r>
            <a:r>
              <a:rPr dirty="0"/>
              <a:t> </a:t>
            </a:r>
            <a:r>
              <a:rPr dirty="0" err="1"/>
              <a:t>août</a:t>
            </a:r>
            <a:r>
              <a:rPr dirty="0"/>
              <a:t> de 2021 à 2025, </a:t>
            </a:r>
            <a:r>
              <a:rPr dirty="0" err="1"/>
              <a:t>ce</a:t>
            </a:r>
            <a:r>
              <a:rPr dirty="0"/>
              <a:t> qui </a:t>
            </a:r>
            <a:r>
              <a:rPr dirty="0" err="1"/>
              <a:t>signifie</a:t>
            </a:r>
            <a:r>
              <a:rPr dirty="0"/>
              <a:t> que le </a:t>
            </a:r>
            <a:r>
              <a:rPr dirty="0" err="1"/>
              <a:t>risque</a:t>
            </a:r>
            <a:r>
              <a:rPr dirty="0"/>
              <a:t> prix des </a:t>
            </a:r>
            <a:r>
              <a:rPr dirty="0" err="1"/>
              <a:t>producteurs</a:t>
            </a:r>
            <a:r>
              <a:rPr dirty="0"/>
              <a:t> a </a:t>
            </a:r>
            <a:r>
              <a:rPr dirty="0" err="1"/>
              <a:t>fortement</a:t>
            </a:r>
            <a:r>
              <a:rPr dirty="0"/>
              <a:t> </a:t>
            </a:r>
            <a:r>
              <a:rPr dirty="0" err="1"/>
              <a:t>diminué</a:t>
            </a:r>
            <a:r>
              <a:rPr dirty="0"/>
              <a:t>. </a:t>
            </a:r>
            <a:r>
              <a:rPr dirty="0" err="1"/>
              <a:t>Parallèlement</a:t>
            </a:r>
            <a:r>
              <a:rPr dirty="0"/>
              <a:t>, </a:t>
            </a:r>
            <a:r>
              <a:rPr dirty="0" err="1"/>
              <a:t>l’instabilité</a:t>
            </a:r>
            <a:r>
              <a:rPr dirty="0"/>
              <a:t> des volumes </a:t>
            </a:r>
            <a:r>
              <a:rPr dirty="0" err="1"/>
              <a:t>est</a:t>
            </a:r>
            <a:r>
              <a:rPr dirty="0"/>
              <a:t> beaucoup </a:t>
            </a:r>
            <a:r>
              <a:rPr dirty="0" err="1"/>
              <a:t>moins</a:t>
            </a:r>
            <a:r>
              <a:rPr dirty="0"/>
              <a:t> important, </a:t>
            </a:r>
            <a:r>
              <a:rPr dirty="0" err="1"/>
              <a:t>ce</a:t>
            </a:r>
            <a:r>
              <a:rPr dirty="0"/>
              <a:t> qui </a:t>
            </a:r>
            <a:r>
              <a:rPr dirty="0" err="1"/>
              <a:t>signifie</a:t>
            </a:r>
            <a:r>
              <a:rPr dirty="0"/>
              <a:t> que le </a:t>
            </a:r>
            <a:r>
              <a:rPr dirty="0" err="1"/>
              <a:t>risque</a:t>
            </a:r>
            <a:r>
              <a:rPr dirty="0"/>
              <a:t> </a:t>
            </a:r>
            <a:r>
              <a:rPr dirty="0" err="1"/>
              <a:t>d’approvisionnement</a:t>
            </a:r>
            <a:r>
              <a:rPr dirty="0"/>
              <a:t> des </a:t>
            </a:r>
            <a:r>
              <a:rPr dirty="0" err="1"/>
              <a:t>acheteurs</a:t>
            </a:r>
            <a:r>
              <a:rPr dirty="0"/>
              <a:t> a </a:t>
            </a:r>
            <a:r>
              <a:rPr dirty="0" err="1"/>
              <a:t>fortement</a:t>
            </a:r>
            <a:r>
              <a:rPr dirty="0"/>
              <a:t> </a:t>
            </a:r>
            <a:r>
              <a:rPr dirty="0" err="1"/>
              <a:t>diminué</a:t>
            </a:r>
            <a:r>
              <a:rPr dirty="0"/>
              <a:t>.</a:t>
            </a:r>
          </a:p>
        </p:txBody>
      </p:sp>
      <p:sp>
        <p:nvSpPr>
          <p:cNvPr id="15" name="TextBox 14"/>
          <p:cNvSpPr txBox="1"/>
          <p:nvPr/>
        </p:nvSpPr>
        <p:spPr>
          <a:xfrm>
            <a:off x="259200" y="8456400"/>
            <a:ext cx="6397200" cy="756000"/>
          </a:xfrm>
          <a:prstGeom prst="rect">
            <a:avLst/>
          </a:prstGeom>
          <a:noFill/>
        </p:spPr>
        <p:txBody>
          <a:bodyPr wrap="square">
            <a:spAutoFit/>
          </a:bodyPr>
          <a:lstStyle/>
          <a:p>
            <a:pPr>
              <a:defRPr sz="1275"/>
            </a:pPr>
            <a:r>
              <a:t>• Pour le maigre commun de la criée d'Arcachon, en août 2026 comparé aux mois de août de 2021 à 2025, le nombre d’acheteurs est beaucoup plus important, le nombre de transactions est beaucoup plus important. De plus, la concurrence a légèrement diminué, ce qui signifie que le pouvoir de marché des gros acheteurs a légèrement augmenté.</a:t>
            </a:r>
          </a:p>
        </p:txBody>
      </p:sp>
    </p:spTree>
    <p:extLst>
      <p:ext uri="{BB962C8B-B14F-4D97-AF65-F5344CB8AC3E}">
        <p14:creationId xmlns:p14="http://schemas.microsoft.com/office/powerpoint/2010/main" val="8911721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ABCE0F6-F05A-4345-B841-282AE4825EE9}"/>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344F9459-6E53-44C8-8002-DB2D0BB1985C}"/>
              </a:ext>
            </a:extLst>
          </p:cNvPr>
          <p:cNvSpPr/>
          <p:nvPr/>
        </p:nvSpPr>
        <p:spPr>
          <a:xfrm>
            <a:off x="201302" y="2138600"/>
            <a:ext cx="6455391" cy="295975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4DDEA63D-5194-46E5-B84B-10CA3609B387}"/>
              </a:ext>
            </a:extLst>
          </p:cNvPr>
          <p:cNvSpPr/>
          <p:nvPr/>
        </p:nvSpPr>
        <p:spPr>
          <a:xfrm>
            <a:off x="180000" y="6816932"/>
            <a:ext cx="6455391" cy="2514067"/>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PB_Espèce.png"/>
          <p:cNvPicPr>
            <a:picLocks noChangeAspect="1"/>
          </p:cNvPicPr>
          <p:nvPr/>
        </p:nvPicPr>
        <p:blipFill>
          <a:blip r:embed="rId2"/>
          <a:stretch>
            <a:fillRect/>
          </a:stretch>
        </p:blipFill>
        <p:spPr>
          <a:xfrm>
            <a:off x="1144800" y="475200"/>
            <a:ext cx="4572000" cy="1620000"/>
          </a:xfrm>
          <a:prstGeom prst="rect">
            <a:avLst/>
          </a:prstGeom>
        </p:spPr>
      </p:pic>
      <p:pic>
        <p:nvPicPr>
          <p:cNvPr id="7" name="Picture 6" descr="Caractéristiques_intensité_PB_Espèce.png"/>
          <p:cNvPicPr>
            <a:picLocks noChangeAspect="1"/>
          </p:cNvPicPr>
          <p:nvPr/>
        </p:nvPicPr>
        <p:blipFill>
          <a:blip r:embed="rId3"/>
          <a:stretch>
            <a:fillRect/>
          </a:stretch>
        </p:blipFill>
        <p:spPr>
          <a:xfrm>
            <a:off x="86400" y="51624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Port en Bessin</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214000"/>
            <a:ext cx="6397200" cy="756000"/>
          </a:xfrm>
          <a:prstGeom prst="rect">
            <a:avLst/>
          </a:prstGeom>
          <a:noFill/>
        </p:spPr>
        <p:txBody>
          <a:bodyPr wrap="square">
            <a:spAutoFit/>
          </a:bodyPr>
          <a:lstStyle/>
          <a:p>
            <a:pPr>
              <a:defRPr sz="1275"/>
            </a:pPr>
            <a:r>
              <a:t>• Pour la seiche de la criée de Port en Bessin, l’instabilité des prix pour le mois de août 2026 est beaucoup moins importante que celle observée en août de 2021 à 2025, ce qui signifie que le risque prix des producteurs a fortement diminué. Parallèlement, l’instabilité des volumes est beaucoup moins important, ce qui signifie que le risque d’approvisionnement des acheteurs a fortement diminué.</a:t>
            </a:r>
          </a:p>
        </p:txBody>
      </p:sp>
      <p:sp>
        <p:nvSpPr>
          <p:cNvPr id="11" name="TextBox 10"/>
          <p:cNvSpPr txBox="1"/>
          <p:nvPr/>
        </p:nvSpPr>
        <p:spPr>
          <a:xfrm>
            <a:off x="259200" y="6775200"/>
            <a:ext cx="6397200" cy="756000"/>
          </a:xfrm>
          <a:prstGeom prst="rect">
            <a:avLst/>
          </a:prstGeom>
          <a:noFill/>
        </p:spPr>
        <p:txBody>
          <a:bodyPr wrap="square">
            <a:spAutoFit/>
          </a:bodyPr>
          <a:lstStyle/>
          <a:p>
            <a:pPr>
              <a:defRPr sz="1275"/>
            </a:pPr>
            <a:r>
              <a:t>• Pour la seiche de la criée de Port en Bessin, en août 2026 comparé aux mois de août de 2021 à 2025, le nombre d’acheteurs est similaire, le nombre de transactions est plus important. De plus, la concurrence a fortement diminué, ce qui signifie que le pouvoir de marché des gros acheteurs a fortement augmenté.</a:t>
            </a:r>
          </a:p>
        </p:txBody>
      </p:sp>
      <p:sp>
        <p:nvSpPr>
          <p:cNvPr id="12" name="TextBox 11"/>
          <p:cNvSpPr txBox="1"/>
          <p:nvPr/>
        </p:nvSpPr>
        <p:spPr>
          <a:xfrm>
            <a:off x="259200" y="3171600"/>
            <a:ext cx="6397200" cy="756000"/>
          </a:xfrm>
          <a:prstGeom prst="rect">
            <a:avLst/>
          </a:prstGeom>
          <a:noFill/>
        </p:spPr>
        <p:txBody>
          <a:bodyPr wrap="square">
            <a:spAutoFit/>
          </a:bodyPr>
          <a:lstStyle/>
          <a:p>
            <a:pPr>
              <a:defRPr sz="1275"/>
            </a:pPr>
            <a:r>
              <a:t>• Pour le maquereau de la criée de Port en Bessin, l’instabilité des prix pour le mois de août 2026 est un peu moins importante que celle observée en août de 2021 à 2025, ce qui signifie que le risque prix des producteurs a légèrement diminué. Parallèlement, l’instabilité des volumes est un peu plus important, ce qui signifie que le risque d’approvisionnement des acheteurs a légèrement augmenté.</a:t>
            </a:r>
          </a:p>
        </p:txBody>
      </p:sp>
      <p:sp>
        <p:nvSpPr>
          <p:cNvPr id="13" name="TextBox 12"/>
          <p:cNvSpPr txBox="1"/>
          <p:nvPr/>
        </p:nvSpPr>
        <p:spPr>
          <a:xfrm>
            <a:off x="259200" y="7628400"/>
            <a:ext cx="6397200" cy="756000"/>
          </a:xfrm>
          <a:prstGeom prst="rect">
            <a:avLst/>
          </a:prstGeom>
          <a:noFill/>
        </p:spPr>
        <p:txBody>
          <a:bodyPr wrap="square">
            <a:spAutoFit/>
          </a:bodyPr>
          <a:lstStyle/>
          <a:p>
            <a:pPr>
              <a:defRPr sz="1275"/>
            </a:pPr>
            <a:r>
              <a:t>• Pour le maquereau de la criée de Port en Bessin, en août 2026 comparé aux mois de août de 2021 à 2025, le nombre d’acheteurs est un peu moins important, le nombre de transactions est moins important. De plus, la concurrence a fortement diminué, ce qui signifie que le pouvoir de marché des gros acheteurs a fortement augmenté.</a:t>
            </a:r>
          </a:p>
        </p:txBody>
      </p:sp>
      <p:sp>
        <p:nvSpPr>
          <p:cNvPr id="14" name="TextBox 13"/>
          <p:cNvSpPr txBox="1"/>
          <p:nvPr/>
        </p:nvSpPr>
        <p:spPr>
          <a:xfrm>
            <a:off x="259200" y="4129200"/>
            <a:ext cx="6397200" cy="756000"/>
          </a:xfrm>
          <a:prstGeom prst="rect">
            <a:avLst/>
          </a:prstGeom>
          <a:noFill/>
        </p:spPr>
        <p:txBody>
          <a:bodyPr wrap="square">
            <a:spAutoFit/>
          </a:bodyPr>
          <a:lstStyle/>
          <a:p>
            <a:pPr>
              <a:defRPr sz="1275"/>
            </a:pPr>
            <a:r>
              <a:t>• Pour le calmars côtiers de la criée de Port en Bessin, l’instabilité des prix pour le mois de août 2026 est beaucoup moins importante que celle observée en août de 2021 à 2025, ce qui signifie que le risque prix des producteurs a fortement diminué. Parallèlement, l’instabilité des volumes est beaucoup moins important, ce qui signifie que le risque d’approvisionnement des acheteurs a fortement diminué.</a:t>
            </a:r>
          </a:p>
        </p:txBody>
      </p:sp>
      <p:sp>
        <p:nvSpPr>
          <p:cNvPr id="15" name="TextBox 14"/>
          <p:cNvSpPr txBox="1"/>
          <p:nvPr/>
        </p:nvSpPr>
        <p:spPr>
          <a:xfrm>
            <a:off x="259200" y="8456400"/>
            <a:ext cx="6397200" cy="756000"/>
          </a:xfrm>
          <a:prstGeom prst="rect">
            <a:avLst/>
          </a:prstGeom>
          <a:noFill/>
        </p:spPr>
        <p:txBody>
          <a:bodyPr wrap="square">
            <a:spAutoFit/>
          </a:bodyPr>
          <a:lstStyle/>
          <a:p>
            <a:pPr>
              <a:defRPr sz="1275"/>
            </a:pPr>
            <a:r>
              <a:t>• Pour le calmars côtiers de la criée de Port en Bessin, en août 2026 comparé aux mois de août de 2021 à 2025, le nombre d’acheteurs est un peu moins important, le nombre de transactions est un peu plus important. De plus, la concurrence a fortement diminué, ce qui signifie que le pouvoir de marché des gros acheteurs a fortement augmenté.</a:t>
            </a:r>
          </a:p>
        </p:txBody>
      </p:sp>
    </p:spTree>
    <p:extLst>
      <p:ext uri="{BB962C8B-B14F-4D97-AF65-F5344CB8AC3E}">
        <p14:creationId xmlns:p14="http://schemas.microsoft.com/office/powerpoint/2010/main" val="181765218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2">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B499BF22-DA1A-46DF-BEDD-6BF7A42A2D76}"/>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Méditerranée.png"/>
          <p:cNvPicPr>
            <a:picLocks noChangeAspect="1"/>
          </p:cNvPicPr>
          <p:nvPr/>
        </p:nvPicPr>
        <p:blipFill>
          <a:blip r:embed="rId4"/>
          <a:srcRect t="12000" r="5000" b="5000"/>
          <a:stretch>
            <a:fillRect/>
          </a:stretch>
        </p:blipFill>
        <p:spPr>
          <a:xfrm>
            <a:off x="295200" y="410399"/>
            <a:ext cx="6271200" cy="3420000"/>
          </a:xfrm>
          <a:prstGeom prst="rect">
            <a:avLst/>
          </a:prstGeom>
        </p:spPr>
      </p:pic>
      <p:pic>
        <p:nvPicPr>
          <p:cNvPr id="8" name="Picture 7" descr="Resultat 2026_08_Méditerranée_Indices de ventes en valeur.png"/>
          <p:cNvPicPr>
            <a:picLocks noChangeAspect="1"/>
          </p:cNvPicPr>
          <p:nvPr/>
        </p:nvPicPr>
        <p:blipFill>
          <a:blip r:embed="rId5"/>
          <a:srcRect t="12000" r="5000" b="5000"/>
          <a:stretch>
            <a:fillRect/>
          </a:stretch>
        </p:blipFill>
        <p:spPr>
          <a:xfrm>
            <a:off x="2937600" y="3848400"/>
            <a:ext cx="3873600" cy="1980000"/>
          </a:xfrm>
          <a:prstGeom prst="rect">
            <a:avLst/>
          </a:prstGeom>
        </p:spPr>
      </p:pic>
      <p:pic>
        <p:nvPicPr>
          <p:cNvPr id="9" name="Picture 8" descr="Resultat 2026_08_Méditerranée_Indices de prix de vente.png"/>
          <p:cNvPicPr>
            <a:picLocks noChangeAspect="1"/>
          </p:cNvPicPr>
          <p:nvPr/>
        </p:nvPicPr>
        <p:blipFill>
          <a:blip r:embed="rId6"/>
          <a:srcRect t="12000" r="5000" b="5000"/>
          <a:stretch>
            <a:fillRect/>
          </a:stretch>
        </p:blipFill>
        <p:spPr>
          <a:xfrm>
            <a:off x="2937600" y="5846399"/>
            <a:ext cx="3873600" cy="1980000"/>
          </a:xfrm>
          <a:prstGeom prst="rect">
            <a:avLst/>
          </a:prstGeom>
        </p:spPr>
      </p:pic>
      <p:pic>
        <p:nvPicPr>
          <p:cNvPr id="10" name="Picture 9" descr="Resultat 2026_08_Méditerranée_Indices de ventes en volume.png"/>
          <p:cNvPicPr>
            <a:picLocks noChangeAspect="1"/>
          </p:cNvPicPr>
          <p:nvPr/>
        </p:nvPicPr>
        <p:blipFill>
          <a:blip r:embed="rId7"/>
          <a:srcRect t="12000" r="5000" b="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endParaRPr/>
          </a:p>
          <a:p>
            <a:pPr algn="ctr">
              <a:defRPr sz="2267"/>
            </a:pPr>
            <a:r>
              <a:t>Méditerranée</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 l’ensemble des criées de Méditerranée est supérieur à celui de la période de référence (2021).</a:t>
            </a:r>
          </a:p>
        </p:txBody>
      </p:sp>
      <p:sp>
        <p:nvSpPr>
          <p:cNvPr id="18" name="TextBox 17"/>
          <p:cNvSpPr txBox="1"/>
          <p:nvPr/>
        </p:nvSpPr>
        <p:spPr>
          <a:xfrm>
            <a:off x="194400" y="5619600"/>
            <a:ext cx="2343600" cy="1436400"/>
          </a:xfrm>
          <a:prstGeom prst="rect">
            <a:avLst/>
          </a:prstGeom>
          <a:noFill/>
        </p:spPr>
        <p:txBody>
          <a:bodyPr wrap="square">
            <a:spAutoFit/>
          </a:bodyPr>
          <a:lstStyle/>
          <a:p>
            <a:pPr>
              <a:defRPr sz="1275"/>
            </a:pPr>
            <a:r>
              <a:t>• L'indice de prix de ventes est supérieur à celui de la période de référence mais proche de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celui de la période de référence mais supérieur à celui de la moyenne nationale.</a:t>
            </a:r>
          </a:p>
        </p:txBody>
      </p:sp>
    </p:spTree>
    <p:extLst>
      <p:ext uri="{BB962C8B-B14F-4D97-AF65-F5344CB8AC3E}">
        <p14:creationId xmlns:p14="http://schemas.microsoft.com/office/powerpoint/2010/main" val="28326312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73992424-0914-4DD7-9B07-2E5E39D91EE7}"/>
              </a:ext>
            </a:extLst>
          </p:cNvPr>
          <p:cNvSpPr txBox="1"/>
          <p:nvPr/>
        </p:nvSpPr>
        <p:spPr>
          <a:xfrm>
            <a:off x="0" y="0"/>
            <a:ext cx="6858000" cy="400110"/>
          </a:xfrm>
          <a:prstGeom prst="rect">
            <a:avLst/>
          </a:prstGeom>
          <a:solidFill>
            <a:schemeClr val="accent2">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8C0F493B-24DD-43C8-AFA4-4435AB4FD890}"/>
              </a:ext>
            </a:extLst>
          </p:cNvPr>
          <p:cNvSpPr/>
          <p:nvPr/>
        </p:nvSpPr>
        <p:spPr>
          <a:xfrm>
            <a:off x="201304" y="5944548"/>
            <a:ext cx="6455391" cy="2450152"/>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a:extLst>
              <a:ext uri="{FF2B5EF4-FFF2-40B4-BE49-F238E27FC236}">
                <a16:creationId xmlns:a16="http://schemas.microsoft.com/office/drawing/2014/main" id="{2E50599F-81D5-46B4-B449-12EDDD9D74A5}"/>
              </a:ext>
            </a:extLst>
          </p:cNvPr>
          <p:cNvSpPr/>
          <p:nvPr/>
        </p:nvSpPr>
        <p:spPr>
          <a:xfrm>
            <a:off x="201304" y="2414014"/>
            <a:ext cx="6455391" cy="144569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MED.png"/>
          <p:cNvPicPr>
            <a:picLocks noChangeAspect="1"/>
          </p:cNvPicPr>
          <p:nvPr/>
        </p:nvPicPr>
        <p:blipFill>
          <a:blip r:embed="rId2"/>
          <a:srcRect l="1000" t="20000" r="1000" b="25000"/>
          <a:stretch>
            <a:fillRect/>
          </a:stretch>
        </p:blipFill>
        <p:spPr>
          <a:xfrm>
            <a:off x="1058400" y="698400"/>
            <a:ext cx="4572000" cy="1620000"/>
          </a:xfrm>
          <a:prstGeom prst="rect">
            <a:avLst/>
          </a:prstGeom>
        </p:spPr>
      </p:pic>
      <p:pic>
        <p:nvPicPr>
          <p:cNvPr id="7" name="Picture 6" descr="Caractéristiques_intensité_MED.png"/>
          <p:cNvPicPr>
            <a:picLocks noChangeAspect="1"/>
          </p:cNvPicPr>
          <p:nvPr/>
        </p:nvPicPr>
        <p:blipFill>
          <a:blip r:embed="rId3"/>
          <a:srcRect l="1000" t="20000" r="1000" b="20000"/>
          <a:stretch>
            <a:fillRect/>
          </a:stretch>
        </p:blipFill>
        <p:spPr>
          <a:xfrm>
            <a:off x="86400" y="43236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Méditerranée</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476800"/>
            <a:ext cx="6397200" cy="756000"/>
          </a:xfrm>
          <a:prstGeom prst="rect">
            <a:avLst/>
          </a:prstGeom>
          <a:noFill/>
        </p:spPr>
        <p:txBody>
          <a:bodyPr wrap="square">
            <a:spAutoFit/>
          </a:bodyPr>
          <a:lstStyle/>
          <a:p>
            <a:pPr>
              <a:defRPr sz="1275"/>
            </a:pPr>
            <a:r>
              <a:t>• Pour l’ensemble des criées de Méditerranée, l’instabilité des prix pour le mois de août 2026 est un peu moins importante que celle observée en août de 2021 à 2025, ce qui signifie que le risque prix des producteurs a légèrement diminué. Parallèlement, l’instabilité des volumes est beaucoup plus important, ce qui signifie que le risque d’approvisionnement des acheteurs a fortement augmenté.</a:t>
            </a:r>
          </a:p>
        </p:txBody>
      </p:sp>
      <p:sp>
        <p:nvSpPr>
          <p:cNvPr id="11" name="TextBox 10"/>
          <p:cNvSpPr txBox="1"/>
          <p:nvPr/>
        </p:nvSpPr>
        <p:spPr>
          <a:xfrm>
            <a:off x="259200" y="6840000"/>
            <a:ext cx="6397200" cy="756000"/>
          </a:xfrm>
          <a:prstGeom prst="rect">
            <a:avLst/>
          </a:prstGeom>
          <a:noFill/>
        </p:spPr>
        <p:txBody>
          <a:bodyPr wrap="square">
            <a:spAutoFit/>
          </a:bodyPr>
          <a:lstStyle/>
          <a:p>
            <a:pPr>
              <a:defRPr sz="1275"/>
            </a:pPr>
            <a:r>
              <a:t>• Pour l’ensemble des criées de Méditerranée, en août 2026 comparé aux mois de août de 2021 à 2025, le nombre d’acheteurs est similaire, le nombre de transactions est moins important. De plus, la concurrence a légèrement augmenté, ce qui signifie que le pouvoir de marché des gros acheteurs a légèrement diminué.</a:t>
            </a:r>
          </a:p>
        </p:txBody>
      </p:sp>
    </p:spTree>
    <p:extLst>
      <p:ext uri="{BB962C8B-B14F-4D97-AF65-F5344CB8AC3E}">
        <p14:creationId xmlns:p14="http://schemas.microsoft.com/office/powerpoint/2010/main" val="412586559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73992424-0914-4DD7-9B07-2E5E39D91EE7}"/>
              </a:ext>
            </a:extLst>
          </p:cNvPr>
          <p:cNvSpPr txBox="1"/>
          <p:nvPr/>
        </p:nvSpPr>
        <p:spPr>
          <a:xfrm>
            <a:off x="0" y="0"/>
            <a:ext cx="6858000" cy="400110"/>
          </a:xfrm>
          <a:prstGeom prst="rect">
            <a:avLst/>
          </a:prstGeom>
          <a:solidFill>
            <a:schemeClr val="accent2">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94BAA518-19BA-487E-A9F5-60364381DB07}"/>
              </a:ext>
            </a:extLst>
          </p:cNvPr>
          <p:cNvSpPr/>
          <p:nvPr/>
        </p:nvSpPr>
        <p:spPr>
          <a:xfrm>
            <a:off x="201302" y="2138600"/>
            <a:ext cx="6455391" cy="295975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7E94C76A-94B5-432A-B0FD-E9CE5C7EAA79}"/>
              </a:ext>
            </a:extLst>
          </p:cNvPr>
          <p:cNvSpPr/>
          <p:nvPr/>
        </p:nvSpPr>
        <p:spPr>
          <a:xfrm>
            <a:off x="180000" y="6816932"/>
            <a:ext cx="6455391" cy="2514067"/>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MED_Espèce.png"/>
          <p:cNvPicPr>
            <a:picLocks noChangeAspect="1"/>
          </p:cNvPicPr>
          <p:nvPr/>
        </p:nvPicPr>
        <p:blipFill>
          <a:blip r:embed="rId2"/>
          <a:stretch>
            <a:fillRect/>
          </a:stretch>
        </p:blipFill>
        <p:spPr>
          <a:xfrm>
            <a:off x="1144800" y="475200"/>
            <a:ext cx="4572000" cy="1620000"/>
          </a:xfrm>
          <a:prstGeom prst="rect">
            <a:avLst/>
          </a:prstGeom>
        </p:spPr>
      </p:pic>
      <p:pic>
        <p:nvPicPr>
          <p:cNvPr id="7" name="Picture 6" descr="Caractéristiques_intensité_MED_Espèce.png"/>
          <p:cNvPicPr>
            <a:picLocks noChangeAspect="1"/>
          </p:cNvPicPr>
          <p:nvPr/>
        </p:nvPicPr>
        <p:blipFill>
          <a:blip r:embed="rId3"/>
          <a:stretch>
            <a:fillRect/>
          </a:stretch>
        </p:blipFill>
        <p:spPr>
          <a:xfrm>
            <a:off x="86400" y="51624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Méditerranée</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214000"/>
            <a:ext cx="6397200" cy="756000"/>
          </a:xfrm>
          <a:prstGeom prst="rect">
            <a:avLst/>
          </a:prstGeom>
          <a:noFill/>
        </p:spPr>
        <p:txBody>
          <a:bodyPr wrap="square">
            <a:spAutoFit/>
          </a:bodyPr>
          <a:lstStyle/>
          <a:p>
            <a:pPr>
              <a:defRPr sz="1275"/>
            </a:pPr>
            <a:r>
              <a:t>• Pour la dorade royale de l’ensemble des criées de Méditerranée, l’instabilité des prix pour le mois de août 2026 est un peu plus importante que celle observée en août de 2021 à 2025, ce qui signifie que le risque prix des producteurs a légèrement augmenté. Parallèlement, l’instabilité des volumes est beaucoup plus important, ce qui signifie que le risque d’approvisionnement des acheteurs a fortement augmenté.</a:t>
            </a:r>
          </a:p>
        </p:txBody>
      </p:sp>
      <p:sp>
        <p:nvSpPr>
          <p:cNvPr id="11" name="TextBox 10"/>
          <p:cNvSpPr txBox="1"/>
          <p:nvPr/>
        </p:nvSpPr>
        <p:spPr>
          <a:xfrm>
            <a:off x="259200" y="6775200"/>
            <a:ext cx="6397200" cy="756000"/>
          </a:xfrm>
          <a:prstGeom prst="rect">
            <a:avLst/>
          </a:prstGeom>
          <a:noFill/>
        </p:spPr>
        <p:txBody>
          <a:bodyPr wrap="square">
            <a:spAutoFit/>
          </a:bodyPr>
          <a:lstStyle/>
          <a:p>
            <a:pPr>
              <a:defRPr sz="1275"/>
            </a:pPr>
            <a:r>
              <a:t>• Pour la dorade royale de l’ensemble des criées de Méditerranée, en août 2026 comparé aux mois de août de 2021 à 2025, le nombre d’acheteurs est similaire, le nombre de transactions est un peu plus important. De plus, la concurrence a diminué, ce qui signifie que le pouvoir de marché des gros acheteurs a augmenté.</a:t>
            </a:r>
          </a:p>
        </p:txBody>
      </p:sp>
      <p:sp>
        <p:nvSpPr>
          <p:cNvPr id="12" name="TextBox 11"/>
          <p:cNvSpPr txBox="1"/>
          <p:nvPr/>
        </p:nvSpPr>
        <p:spPr>
          <a:xfrm>
            <a:off x="259200" y="3171600"/>
            <a:ext cx="6397200" cy="756000"/>
          </a:xfrm>
          <a:prstGeom prst="rect">
            <a:avLst/>
          </a:prstGeom>
          <a:noFill/>
        </p:spPr>
        <p:txBody>
          <a:bodyPr wrap="square">
            <a:spAutoFit/>
          </a:bodyPr>
          <a:lstStyle/>
          <a:p>
            <a:pPr>
              <a:defRPr sz="1275"/>
            </a:pPr>
            <a:r>
              <a:t>• Pour la pieuvre de l’ensemble des criées de Méditerranée, l’instabilité des prix pour le mois de août 2026 est beaucoup moins importante que celle observée en août de 2021 à 2025, ce qui signifie que le risque prix des producteurs a fortement diminué. Parallèlement, l’instabilité des volumes est beaucoup plus important, ce qui signifie que le risque d’approvisionnement des acheteurs a fortement augmenté.</a:t>
            </a:r>
          </a:p>
        </p:txBody>
      </p:sp>
      <p:sp>
        <p:nvSpPr>
          <p:cNvPr id="13" name="TextBox 12"/>
          <p:cNvSpPr txBox="1"/>
          <p:nvPr/>
        </p:nvSpPr>
        <p:spPr>
          <a:xfrm>
            <a:off x="259200" y="7628400"/>
            <a:ext cx="6397200" cy="756000"/>
          </a:xfrm>
          <a:prstGeom prst="rect">
            <a:avLst/>
          </a:prstGeom>
          <a:noFill/>
        </p:spPr>
        <p:txBody>
          <a:bodyPr wrap="square">
            <a:spAutoFit/>
          </a:bodyPr>
          <a:lstStyle/>
          <a:p>
            <a:pPr>
              <a:defRPr sz="1275"/>
            </a:pPr>
            <a:r>
              <a:t>• Pour la pieuvre de l’ensemble des criées de Méditerranée, en août 2026 comparé aux mois de août de 2021 à 2025, le nombre d’acheteurs est similaire, le nombre de transactions est beaucoup moins important. De plus, la concurrence a légèrement augmenté, ce qui signifie que le pouvoir de marché des gros acheteurs a légèrement diminué.</a:t>
            </a:r>
          </a:p>
        </p:txBody>
      </p:sp>
      <p:sp>
        <p:nvSpPr>
          <p:cNvPr id="14" name="TextBox 13"/>
          <p:cNvSpPr txBox="1"/>
          <p:nvPr/>
        </p:nvSpPr>
        <p:spPr>
          <a:xfrm>
            <a:off x="259200" y="4129200"/>
            <a:ext cx="6397200" cy="756000"/>
          </a:xfrm>
          <a:prstGeom prst="rect">
            <a:avLst/>
          </a:prstGeom>
          <a:noFill/>
        </p:spPr>
        <p:txBody>
          <a:bodyPr wrap="square">
            <a:spAutoFit/>
          </a:bodyPr>
          <a:lstStyle/>
          <a:p>
            <a:pPr>
              <a:defRPr sz="1275"/>
            </a:pPr>
            <a:r>
              <a:t>• Pour la baudroie de l’ensemble des criées de Méditerranée, l’instabilité des prix pour le mois de août 2026 est moins importante que celle observée en août de 2021 à 2025, ce qui signifie que le risque prix des producteurs a diminué. Parallèlement, l’instabilité des volumes est similaire, ce qui signifie que le risque d’approvisionnement des acheteurs est inchangé.</a:t>
            </a:r>
          </a:p>
        </p:txBody>
      </p:sp>
      <p:sp>
        <p:nvSpPr>
          <p:cNvPr id="15" name="TextBox 14"/>
          <p:cNvSpPr txBox="1"/>
          <p:nvPr/>
        </p:nvSpPr>
        <p:spPr>
          <a:xfrm>
            <a:off x="259200" y="8456400"/>
            <a:ext cx="6397200" cy="756000"/>
          </a:xfrm>
          <a:prstGeom prst="rect">
            <a:avLst/>
          </a:prstGeom>
          <a:noFill/>
        </p:spPr>
        <p:txBody>
          <a:bodyPr wrap="square">
            <a:spAutoFit/>
          </a:bodyPr>
          <a:lstStyle/>
          <a:p>
            <a:pPr>
              <a:defRPr sz="1275"/>
            </a:pPr>
            <a:r>
              <a:t>• Pour la baudroie de l’ensemble des criées de Méditerranée, en août 2026 comparé aux mois de août de 2021 à 2025, le nombre d’acheteurs est moins important, le nombre de transactions est beaucoup moins important. De plus, la concurrence a légèrement diminué, ce qui signifie que le pouvoir de marché des gros acheteurs a légèrement augmenté.</a:t>
            </a:r>
          </a:p>
        </p:txBody>
      </p:sp>
    </p:spTree>
    <p:extLst>
      <p:ext uri="{BB962C8B-B14F-4D97-AF65-F5344CB8AC3E}">
        <p14:creationId xmlns:p14="http://schemas.microsoft.com/office/powerpoint/2010/main" val="89791290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2">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C9A5A4B2-A327-4F3F-8DBC-7840433E73AB}"/>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Grau d'agde.png"/>
          <p:cNvPicPr>
            <a:picLocks noChangeAspect="1"/>
          </p:cNvPicPr>
          <p:nvPr/>
        </p:nvPicPr>
        <p:blipFill>
          <a:blip r:embed="rId4"/>
          <a:srcRect t="12000" r="5000" b="5000"/>
          <a:stretch>
            <a:fillRect/>
          </a:stretch>
        </p:blipFill>
        <p:spPr>
          <a:xfrm>
            <a:off x="295200" y="410399"/>
            <a:ext cx="6271200" cy="3420000"/>
          </a:xfrm>
          <a:prstGeom prst="rect">
            <a:avLst/>
          </a:prstGeom>
        </p:spPr>
      </p:pic>
      <p:pic>
        <p:nvPicPr>
          <p:cNvPr id="8" name="Picture 7" descr="Resultat 2026_08_Grau d'agde_Indices de ventes en valeur.png"/>
          <p:cNvPicPr>
            <a:picLocks noChangeAspect="1"/>
          </p:cNvPicPr>
          <p:nvPr/>
        </p:nvPicPr>
        <p:blipFill>
          <a:blip r:embed="rId5"/>
          <a:srcRect t="12000" r="5000" b="5000"/>
          <a:stretch>
            <a:fillRect/>
          </a:stretch>
        </p:blipFill>
        <p:spPr>
          <a:xfrm>
            <a:off x="2937600" y="3848400"/>
            <a:ext cx="3873600" cy="1980000"/>
          </a:xfrm>
          <a:prstGeom prst="rect">
            <a:avLst/>
          </a:prstGeom>
        </p:spPr>
      </p:pic>
      <p:pic>
        <p:nvPicPr>
          <p:cNvPr id="9" name="Picture 8" descr="Resultat 2026_08_Grau d'agde_Indices de prix de vente.png"/>
          <p:cNvPicPr>
            <a:picLocks noChangeAspect="1"/>
          </p:cNvPicPr>
          <p:nvPr/>
        </p:nvPicPr>
        <p:blipFill>
          <a:blip r:embed="rId6"/>
          <a:srcRect t="12000" r="5000" b="5000"/>
          <a:stretch>
            <a:fillRect/>
          </a:stretch>
        </p:blipFill>
        <p:spPr>
          <a:xfrm>
            <a:off x="2937600" y="5846399"/>
            <a:ext cx="3873600" cy="1980000"/>
          </a:xfrm>
          <a:prstGeom prst="rect">
            <a:avLst/>
          </a:prstGeom>
        </p:spPr>
      </p:pic>
      <p:pic>
        <p:nvPicPr>
          <p:cNvPr id="10" name="Picture 9" descr="Resultat 2026_08_Grau d'agde_Indices de ventes en volume.png"/>
          <p:cNvPicPr>
            <a:picLocks noChangeAspect="1"/>
          </p:cNvPicPr>
          <p:nvPr/>
        </p:nvPicPr>
        <p:blipFill>
          <a:blip r:embed="rId7"/>
          <a:srcRect t="12000" r="5000" b="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endParaRPr/>
          </a:p>
          <a:p>
            <a:pPr algn="ctr">
              <a:defRPr sz="2267"/>
            </a:pPr>
            <a:r>
              <a:t>Grau d'agde</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 la criée du Grau d'agde est supérieur à celui de la période de référence (2021).</a:t>
            </a:r>
          </a:p>
        </p:txBody>
      </p:sp>
      <p:sp>
        <p:nvSpPr>
          <p:cNvPr id="18" name="TextBox 17"/>
          <p:cNvSpPr txBox="1"/>
          <p:nvPr/>
        </p:nvSpPr>
        <p:spPr>
          <a:xfrm>
            <a:off x="194400" y="5619600"/>
            <a:ext cx="2343600" cy="1436400"/>
          </a:xfrm>
          <a:prstGeom prst="rect">
            <a:avLst/>
          </a:prstGeom>
          <a:noFill/>
        </p:spPr>
        <p:txBody>
          <a:bodyPr wrap="square">
            <a:spAutoFit/>
          </a:bodyPr>
          <a:lstStyle/>
          <a:p>
            <a:pPr>
              <a:defRPr sz="1275"/>
            </a:pPr>
            <a:r>
              <a:t>• L'indice de prix de ventes est supérieur à ceux de la période de référence et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supérieur à ceux de la période de référence et de la moyenne nationale.</a:t>
            </a:r>
          </a:p>
        </p:txBody>
      </p:sp>
    </p:spTree>
    <p:extLst>
      <p:ext uri="{BB962C8B-B14F-4D97-AF65-F5344CB8AC3E}">
        <p14:creationId xmlns:p14="http://schemas.microsoft.com/office/powerpoint/2010/main" val="153093738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73992424-0914-4DD7-9B07-2E5E39D91EE7}"/>
              </a:ext>
            </a:extLst>
          </p:cNvPr>
          <p:cNvSpPr txBox="1"/>
          <p:nvPr/>
        </p:nvSpPr>
        <p:spPr>
          <a:xfrm>
            <a:off x="0" y="0"/>
            <a:ext cx="6858000" cy="400110"/>
          </a:xfrm>
          <a:prstGeom prst="rect">
            <a:avLst/>
          </a:prstGeom>
          <a:solidFill>
            <a:schemeClr val="accent2">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6676DD44-300D-4F24-AB99-D012B8022885}"/>
              </a:ext>
            </a:extLst>
          </p:cNvPr>
          <p:cNvSpPr/>
          <p:nvPr/>
        </p:nvSpPr>
        <p:spPr>
          <a:xfrm>
            <a:off x="201304" y="5944548"/>
            <a:ext cx="6455391" cy="2450152"/>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a:extLst>
              <a:ext uri="{FF2B5EF4-FFF2-40B4-BE49-F238E27FC236}">
                <a16:creationId xmlns:a16="http://schemas.microsoft.com/office/drawing/2014/main" id="{D87E3908-8734-4E81-8271-91F7E3F232BB}"/>
              </a:ext>
            </a:extLst>
          </p:cNvPr>
          <p:cNvSpPr/>
          <p:nvPr/>
        </p:nvSpPr>
        <p:spPr>
          <a:xfrm>
            <a:off x="201304" y="2414014"/>
            <a:ext cx="6455391" cy="144569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AG.png"/>
          <p:cNvPicPr>
            <a:picLocks noChangeAspect="1"/>
          </p:cNvPicPr>
          <p:nvPr/>
        </p:nvPicPr>
        <p:blipFill>
          <a:blip r:embed="rId2"/>
          <a:srcRect l="1000" t="20000" r="1000" b="25000"/>
          <a:stretch>
            <a:fillRect/>
          </a:stretch>
        </p:blipFill>
        <p:spPr>
          <a:xfrm>
            <a:off x="1058400" y="698400"/>
            <a:ext cx="4572000" cy="1620000"/>
          </a:xfrm>
          <a:prstGeom prst="rect">
            <a:avLst/>
          </a:prstGeom>
        </p:spPr>
      </p:pic>
      <p:pic>
        <p:nvPicPr>
          <p:cNvPr id="7" name="Picture 6" descr="Caractéristiques_intensité_AG.png"/>
          <p:cNvPicPr>
            <a:picLocks noChangeAspect="1"/>
          </p:cNvPicPr>
          <p:nvPr/>
        </p:nvPicPr>
        <p:blipFill>
          <a:blip r:embed="rId3"/>
          <a:srcRect l="1000" t="20000" r="1000" b="20000"/>
          <a:stretch>
            <a:fillRect/>
          </a:stretch>
        </p:blipFill>
        <p:spPr>
          <a:xfrm>
            <a:off x="86400" y="43236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Grau d'agde</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476800"/>
            <a:ext cx="6397200" cy="756000"/>
          </a:xfrm>
          <a:prstGeom prst="rect">
            <a:avLst/>
          </a:prstGeom>
          <a:noFill/>
        </p:spPr>
        <p:txBody>
          <a:bodyPr wrap="square">
            <a:spAutoFit/>
          </a:bodyPr>
          <a:lstStyle/>
          <a:p>
            <a:pPr>
              <a:defRPr sz="1275"/>
            </a:pPr>
            <a:r>
              <a:t>• Pour la criée du Grau d'agde, l’instabilité des prix pour le mois de août 2026 est un peu moins importante que celle observée en août de 2021 à 2025, ce qui signifie que le risque prix des producteurs a légèrement diminué. Parallèlement, l’instabilité des volumes est beaucoup plus important, ce qui signifie que le risque d’approvisionnement des acheteurs a fortement augmenté.</a:t>
            </a:r>
          </a:p>
        </p:txBody>
      </p:sp>
      <p:sp>
        <p:nvSpPr>
          <p:cNvPr id="11" name="TextBox 10"/>
          <p:cNvSpPr txBox="1"/>
          <p:nvPr/>
        </p:nvSpPr>
        <p:spPr>
          <a:xfrm>
            <a:off x="259200" y="6840000"/>
            <a:ext cx="6397200" cy="756000"/>
          </a:xfrm>
          <a:prstGeom prst="rect">
            <a:avLst/>
          </a:prstGeom>
          <a:noFill/>
        </p:spPr>
        <p:txBody>
          <a:bodyPr wrap="square">
            <a:spAutoFit/>
          </a:bodyPr>
          <a:lstStyle/>
          <a:p>
            <a:pPr>
              <a:defRPr sz="1275"/>
            </a:pPr>
            <a:r>
              <a:t>• Pour la criée du Grau d'agde, en août 2026 comparé aux mois de août de 2021 à 2025, le nombre d’acheteurs est un peu plus important, le nombre de transactions est moins important. De plus, la concurrence a diminué, ce qui signifie que le pouvoir de marché des gros acheteurs a augmenté.</a:t>
            </a:r>
          </a:p>
        </p:txBody>
      </p:sp>
    </p:spTree>
    <p:extLst>
      <p:ext uri="{BB962C8B-B14F-4D97-AF65-F5344CB8AC3E}">
        <p14:creationId xmlns:p14="http://schemas.microsoft.com/office/powerpoint/2010/main" val="313804586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73992424-0914-4DD7-9B07-2E5E39D91EE7}"/>
              </a:ext>
            </a:extLst>
          </p:cNvPr>
          <p:cNvSpPr txBox="1"/>
          <p:nvPr/>
        </p:nvSpPr>
        <p:spPr>
          <a:xfrm>
            <a:off x="0" y="0"/>
            <a:ext cx="6858000" cy="400110"/>
          </a:xfrm>
          <a:prstGeom prst="rect">
            <a:avLst/>
          </a:prstGeom>
          <a:solidFill>
            <a:schemeClr val="accent2">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E385750D-4408-4C12-900A-9A0B24F31AA5}"/>
              </a:ext>
            </a:extLst>
          </p:cNvPr>
          <p:cNvSpPr/>
          <p:nvPr/>
        </p:nvSpPr>
        <p:spPr>
          <a:xfrm>
            <a:off x="201302" y="2138600"/>
            <a:ext cx="6455391" cy="295975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3CB27B7A-5D06-4BB5-AFC6-3C54F664FB60}"/>
              </a:ext>
            </a:extLst>
          </p:cNvPr>
          <p:cNvSpPr/>
          <p:nvPr/>
        </p:nvSpPr>
        <p:spPr>
          <a:xfrm>
            <a:off x="180000" y="6816932"/>
            <a:ext cx="6455391" cy="2514067"/>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AG_Espèce.png"/>
          <p:cNvPicPr>
            <a:picLocks noChangeAspect="1"/>
          </p:cNvPicPr>
          <p:nvPr/>
        </p:nvPicPr>
        <p:blipFill>
          <a:blip r:embed="rId2"/>
          <a:stretch>
            <a:fillRect/>
          </a:stretch>
        </p:blipFill>
        <p:spPr>
          <a:xfrm>
            <a:off x="1144800" y="475200"/>
            <a:ext cx="4572000" cy="1620000"/>
          </a:xfrm>
          <a:prstGeom prst="rect">
            <a:avLst/>
          </a:prstGeom>
        </p:spPr>
      </p:pic>
      <p:pic>
        <p:nvPicPr>
          <p:cNvPr id="7" name="Picture 6" descr="Caractéristiques_intensité_AG_Espèce.png"/>
          <p:cNvPicPr>
            <a:picLocks noChangeAspect="1"/>
          </p:cNvPicPr>
          <p:nvPr/>
        </p:nvPicPr>
        <p:blipFill>
          <a:blip r:embed="rId3"/>
          <a:stretch>
            <a:fillRect/>
          </a:stretch>
        </p:blipFill>
        <p:spPr>
          <a:xfrm>
            <a:off x="86400" y="51624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Grau d'agde</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214000"/>
            <a:ext cx="6397200" cy="756000"/>
          </a:xfrm>
          <a:prstGeom prst="rect">
            <a:avLst/>
          </a:prstGeom>
          <a:noFill/>
        </p:spPr>
        <p:txBody>
          <a:bodyPr wrap="square">
            <a:spAutoFit/>
          </a:bodyPr>
          <a:lstStyle/>
          <a:p>
            <a:pPr>
              <a:defRPr sz="1275"/>
            </a:pPr>
            <a:r>
              <a:t>• Pour la dorade royale de la criée du Grau d'agde, l’instabilité des prix pour le mois de août 2026 est plus importante que celle observée en août de 2021 à 2025, ce qui signifie que le risque prix des producteurs a augmenté. Parallèlement, l’instabilité des volumes est un peu moins important, ce qui signifie que le risque d’approvisionnement des acheteurs a légèrement diminué.</a:t>
            </a:r>
          </a:p>
        </p:txBody>
      </p:sp>
      <p:sp>
        <p:nvSpPr>
          <p:cNvPr id="11" name="TextBox 10"/>
          <p:cNvSpPr txBox="1"/>
          <p:nvPr/>
        </p:nvSpPr>
        <p:spPr>
          <a:xfrm>
            <a:off x="259200" y="6775200"/>
            <a:ext cx="6397200" cy="756000"/>
          </a:xfrm>
          <a:prstGeom prst="rect">
            <a:avLst/>
          </a:prstGeom>
          <a:noFill/>
        </p:spPr>
        <p:txBody>
          <a:bodyPr wrap="square">
            <a:spAutoFit/>
          </a:bodyPr>
          <a:lstStyle/>
          <a:p>
            <a:pPr>
              <a:defRPr sz="1275"/>
            </a:pPr>
            <a:r>
              <a:t>• Pour la dorade royale de la criée du Grau d'agde, en août 2026 comparé aux mois de août de 2021 à 2025, le nombre d’acheteurs est un peu plus important, le nombre de transactions est beaucoup plus important. De plus, la concurrence a fortement diminué, ce qui signifie que le pouvoir de marché des gros acheteurs a fortement augmenté.</a:t>
            </a:r>
          </a:p>
        </p:txBody>
      </p:sp>
      <p:sp>
        <p:nvSpPr>
          <p:cNvPr id="12" name="TextBox 11"/>
          <p:cNvSpPr txBox="1"/>
          <p:nvPr/>
        </p:nvSpPr>
        <p:spPr>
          <a:xfrm>
            <a:off x="259200" y="3171600"/>
            <a:ext cx="6397200" cy="756000"/>
          </a:xfrm>
          <a:prstGeom prst="rect">
            <a:avLst/>
          </a:prstGeom>
          <a:noFill/>
        </p:spPr>
        <p:txBody>
          <a:bodyPr wrap="square">
            <a:spAutoFit/>
          </a:bodyPr>
          <a:lstStyle/>
          <a:p>
            <a:pPr>
              <a:defRPr sz="1275"/>
            </a:pPr>
            <a:r>
              <a:t>• Pour le thon rouge de l'atlantique de la criée du Grau d'agde, l’instabilité des prix pour le mois de août 2026 est beaucoup moins importante que celle observée en août de 2021 à 2025, ce qui signifie que le risque prix des producteurs a fortement diminué. Parallèlement, l’instabilité des volumes est un peu plus important, ce qui signifie que le risque d’approvisionnement des acheteurs a légèrement augmenté.</a:t>
            </a:r>
          </a:p>
        </p:txBody>
      </p:sp>
      <p:sp>
        <p:nvSpPr>
          <p:cNvPr id="13" name="TextBox 12"/>
          <p:cNvSpPr txBox="1"/>
          <p:nvPr/>
        </p:nvSpPr>
        <p:spPr>
          <a:xfrm>
            <a:off x="259200" y="7628400"/>
            <a:ext cx="6397200" cy="756000"/>
          </a:xfrm>
          <a:prstGeom prst="rect">
            <a:avLst/>
          </a:prstGeom>
          <a:noFill/>
        </p:spPr>
        <p:txBody>
          <a:bodyPr wrap="square">
            <a:spAutoFit/>
          </a:bodyPr>
          <a:lstStyle/>
          <a:p>
            <a:pPr>
              <a:defRPr sz="1275"/>
            </a:pPr>
            <a:r>
              <a:t>• Pour le thon rouge de l'atlantique de la criée du Grau d'agde, en août 2026 comparé aux mois de août de 2021 à 2025, le nombre d’acheteurs est plus important, le nombre de transactions est moins important. De plus, la concurrence a fortement augmenté, ce qui signifie que le pouvoir de marché des gros acheteurs a fortement diminué.</a:t>
            </a:r>
          </a:p>
        </p:txBody>
      </p:sp>
      <p:sp>
        <p:nvSpPr>
          <p:cNvPr id="14" name="TextBox 13"/>
          <p:cNvSpPr txBox="1"/>
          <p:nvPr/>
        </p:nvSpPr>
        <p:spPr>
          <a:xfrm>
            <a:off x="259200" y="4129200"/>
            <a:ext cx="6397200" cy="756000"/>
          </a:xfrm>
          <a:prstGeom prst="rect">
            <a:avLst/>
          </a:prstGeom>
          <a:noFill/>
        </p:spPr>
        <p:txBody>
          <a:bodyPr wrap="square">
            <a:spAutoFit/>
          </a:bodyPr>
          <a:lstStyle/>
          <a:p>
            <a:pPr>
              <a:defRPr sz="1275"/>
            </a:pPr>
            <a:r>
              <a:t>• Pour le bar de la criée du Grau d'agde, l’instabilité des prix pour le mois de août 2026 est beaucoup plus importante que celle observée en août de 2021 à 2025, ce qui signifie que le risque prix des producteurs a fortement augmenté. Parallèlement, l’instabilité des volumes est similaire, ce qui signifie que le risque d’approvisionnement des acheteurs est inchangé.</a:t>
            </a:r>
          </a:p>
        </p:txBody>
      </p:sp>
      <p:sp>
        <p:nvSpPr>
          <p:cNvPr id="15" name="TextBox 14"/>
          <p:cNvSpPr txBox="1"/>
          <p:nvPr/>
        </p:nvSpPr>
        <p:spPr>
          <a:xfrm>
            <a:off x="259200" y="8456400"/>
            <a:ext cx="6397200" cy="756000"/>
          </a:xfrm>
          <a:prstGeom prst="rect">
            <a:avLst/>
          </a:prstGeom>
          <a:noFill/>
        </p:spPr>
        <p:txBody>
          <a:bodyPr wrap="square">
            <a:spAutoFit/>
          </a:bodyPr>
          <a:lstStyle/>
          <a:p>
            <a:pPr>
              <a:defRPr sz="1275"/>
            </a:pPr>
            <a:r>
              <a:t>• Pour le bar de la criée du Grau d'agde, en août 2026 comparé aux mois de août de 2021 à 2025, le nombre d’acheteurs est beaucoup plus important, le nombre de transactions est beaucoup plus important. De plus, la concurrence a augmenté, ce qui signifie que le pouvoir de marché des gros acheteurs a diminué.</a:t>
            </a:r>
          </a:p>
        </p:txBody>
      </p:sp>
    </p:spTree>
    <p:extLst>
      <p:ext uri="{BB962C8B-B14F-4D97-AF65-F5344CB8AC3E}">
        <p14:creationId xmlns:p14="http://schemas.microsoft.com/office/powerpoint/2010/main" val="214964059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2">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588C4700-4FF0-4BA5-9165-1478AE44A8A9}"/>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Port la nouvelle.png"/>
          <p:cNvPicPr>
            <a:picLocks noChangeAspect="1"/>
          </p:cNvPicPr>
          <p:nvPr/>
        </p:nvPicPr>
        <p:blipFill>
          <a:blip r:embed="rId4"/>
          <a:srcRect t="12000" r="5000" b="5000"/>
          <a:stretch>
            <a:fillRect/>
          </a:stretch>
        </p:blipFill>
        <p:spPr>
          <a:xfrm>
            <a:off x="295200" y="410399"/>
            <a:ext cx="6271200" cy="3420000"/>
          </a:xfrm>
          <a:prstGeom prst="rect">
            <a:avLst/>
          </a:prstGeom>
        </p:spPr>
      </p:pic>
      <p:pic>
        <p:nvPicPr>
          <p:cNvPr id="8" name="Picture 7" descr="Resultat 2026_08_Port la nouvelle_Indices de ventes en valeur.png"/>
          <p:cNvPicPr>
            <a:picLocks noChangeAspect="1"/>
          </p:cNvPicPr>
          <p:nvPr/>
        </p:nvPicPr>
        <p:blipFill>
          <a:blip r:embed="rId5"/>
          <a:srcRect t="12000" r="5000" b="5000"/>
          <a:stretch>
            <a:fillRect/>
          </a:stretch>
        </p:blipFill>
        <p:spPr>
          <a:xfrm>
            <a:off x="2937600" y="3848400"/>
            <a:ext cx="3873600" cy="1980000"/>
          </a:xfrm>
          <a:prstGeom prst="rect">
            <a:avLst/>
          </a:prstGeom>
        </p:spPr>
      </p:pic>
      <p:pic>
        <p:nvPicPr>
          <p:cNvPr id="9" name="Picture 8" descr="Resultat 2026_08_Port la nouvelle_Indices de prix de vente.png"/>
          <p:cNvPicPr>
            <a:picLocks noChangeAspect="1"/>
          </p:cNvPicPr>
          <p:nvPr/>
        </p:nvPicPr>
        <p:blipFill>
          <a:blip r:embed="rId6"/>
          <a:srcRect t="12000" r="5000" b="5000"/>
          <a:stretch>
            <a:fillRect/>
          </a:stretch>
        </p:blipFill>
        <p:spPr>
          <a:xfrm>
            <a:off x="2937600" y="5846399"/>
            <a:ext cx="3873600" cy="1980000"/>
          </a:xfrm>
          <a:prstGeom prst="rect">
            <a:avLst/>
          </a:prstGeom>
        </p:spPr>
      </p:pic>
      <p:pic>
        <p:nvPicPr>
          <p:cNvPr id="10" name="Picture 9" descr="Resultat 2026_08_Port la nouvelle_Indices de ventes en volume.png"/>
          <p:cNvPicPr>
            <a:picLocks noChangeAspect="1"/>
          </p:cNvPicPr>
          <p:nvPr/>
        </p:nvPicPr>
        <p:blipFill>
          <a:blip r:embed="rId7"/>
          <a:srcRect t="12000" r="5000" b="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endParaRPr/>
          </a:p>
          <a:p>
            <a:pPr algn="ctr">
              <a:defRPr sz="2267"/>
            </a:pPr>
            <a:r>
              <a:t>Port la nouvelle</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 la criée de Port la nouvelle est proche de celui de la période de référence (2021).</a:t>
            </a:r>
          </a:p>
        </p:txBody>
      </p:sp>
      <p:sp>
        <p:nvSpPr>
          <p:cNvPr id="18" name="TextBox 17"/>
          <p:cNvSpPr txBox="1"/>
          <p:nvPr/>
        </p:nvSpPr>
        <p:spPr>
          <a:xfrm>
            <a:off x="194400" y="5619600"/>
            <a:ext cx="2343600" cy="1436400"/>
          </a:xfrm>
          <a:prstGeom prst="rect">
            <a:avLst/>
          </a:prstGeom>
          <a:noFill/>
        </p:spPr>
        <p:txBody>
          <a:bodyPr wrap="square">
            <a:spAutoFit/>
          </a:bodyPr>
          <a:lstStyle/>
          <a:p>
            <a:pPr>
              <a:defRPr sz="1275"/>
            </a:pPr>
            <a:r>
              <a:t>• L'indice de prix de ventes est supérieur à celui de la période de référence mais proche de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ceux de la période de référence et de la moyenne nationale.</a:t>
            </a:r>
          </a:p>
        </p:txBody>
      </p:sp>
    </p:spTree>
    <p:extLst>
      <p:ext uri="{BB962C8B-B14F-4D97-AF65-F5344CB8AC3E}">
        <p14:creationId xmlns:p14="http://schemas.microsoft.com/office/powerpoint/2010/main" val="16439044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EE8D979B-8AAA-4E6C-8CF4-1731976FF700}"/>
              </a:ext>
            </a:extLst>
          </p:cNvPr>
          <p:cNvSpPr txBox="1"/>
          <p:nvPr/>
        </p:nvSpPr>
        <p:spPr>
          <a:xfrm>
            <a:off x="0" y="0"/>
            <a:ext cx="6858000" cy="400110"/>
          </a:xfrm>
          <a:prstGeom prst="rect">
            <a:avLst/>
          </a:prstGeom>
          <a:solidFill>
            <a:schemeClr val="accent2">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8FCDA210-D4EA-4E02-B853-D2C4487FE730}"/>
              </a:ext>
            </a:extLst>
          </p:cNvPr>
          <p:cNvSpPr/>
          <p:nvPr/>
        </p:nvSpPr>
        <p:spPr>
          <a:xfrm>
            <a:off x="201304" y="5944548"/>
            <a:ext cx="6455391" cy="2450152"/>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a:extLst>
              <a:ext uri="{FF2B5EF4-FFF2-40B4-BE49-F238E27FC236}">
                <a16:creationId xmlns:a16="http://schemas.microsoft.com/office/drawing/2014/main" id="{67B0CC43-C3B4-4196-B7D6-4783518FC902}"/>
              </a:ext>
            </a:extLst>
          </p:cNvPr>
          <p:cNvSpPr/>
          <p:nvPr/>
        </p:nvSpPr>
        <p:spPr>
          <a:xfrm>
            <a:off x="201304" y="2414014"/>
            <a:ext cx="6455391" cy="144569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PN.png"/>
          <p:cNvPicPr>
            <a:picLocks noChangeAspect="1"/>
          </p:cNvPicPr>
          <p:nvPr/>
        </p:nvPicPr>
        <p:blipFill>
          <a:blip r:embed="rId2"/>
          <a:srcRect l="1000" t="20000" r="1000" b="25000"/>
          <a:stretch>
            <a:fillRect/>
          </a:stretch>
        </p:blipFill>
        <p:spPr>
          <a:xfrm>
            <a:off x="1058400" y="698400"/>
            <a:ext cx="4572000" cy="1620000"/>
          </a:xfrm>
          <a:prstGeom prst="rect">
            <a:avLst/>
          </a:prstGeom>
        </p:spPr>
      </p:pic>
      <p:pic>
        <p:nvPicPr>
          <p:cNvPr id="7" name="Picture 6" descr="Caractéristiques_intensité_PN.png"/>
          <p:cNvPicPr>
            <a:picLocks noChangeAspect="1"/>
          </p:cNvPicPr>
          <p:nvPr/>
        </p:nvPicPr>
        <p:blipFill>
          <a:blip r:embed="rId3"/>
          <a:srcRect l="1000" t="20000" r="1000" b="20000"/>
          <a:stretch>
            <a:fillRect/>
          </a:stretch>
        </p:blipFill>
        <p:spPr>
          <a:xfrm>
            <a:off x="86400" y="43236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Port la nouvelle</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476800"/>
            <a:ext cx="6397200" cy="756000"/>
          </a:xfrm>
          <a:prstGeom prst="rect">
            <a:avLst/>
          </a:prstGeom>
          <a:noFill/>
        </p:spPr>
        <p:txBody>
          <a:bodyPr wrap="square">
            <a:spAutoFit/>
          </a:bodyPr>
          <a:lstStyle/>
          <a:p>
            <a:pPr>
              <a:defRPr sz="1275"/>
            </a:pPr>
            <a:r>
              <a:t>• Pour la criée de Port la nouvelle, l’instabilité des prix pour le mois de août 2026 est un peu moins importante que celle observée en août de 2021 à 2025, ce qui signifie que le risque prix des producteurs a légèrement diminué. Parallèlement, l’instabilité des volumes est moins important, ce qui signifie que le risque d’approvisionnement des acheteurs a diminué.</a:t>
            </a:r>
          </a:p>
        </p:txBody>
      </p:sp>
      <p:sp>
        <p:nvSpPr>
          <p:cNvPr id="11" name="TextBox 10"/>
          <p:cNvSpPr txBox="1"/>
          <p:nvPr/>
        </p:nvSpPr>
        <p:spPr>
          <a:xfrm>
            <a:off x="259200" y="6840000"/>
            <a:ext cx="6397200" cy="756000"/>
          </a:xfrm>
          <a:prstGeom prst="rect">
            <a:avLst/>
          </a:prstGeom>
          <a:noFill/>
        </p:spPr>
        <p:txBody>
          <a:bodyPr wrap="square">
            <a:spAutoFit/>
          </a:bodyPr>
          <a:lstStyle/>
          <a:p>
            <a:pPr>
              <a:defRPr sz="1275"/>
            </a:pPr>
            <a:r>
              <a:t>• Pour la criée de Port la nouvelle, en août 2026 comparé aux mois de août de 2021 à 2025, le nombre d’acheteurs est moins important, le nombre de transactions est beaucoup moins important. De plus, la concurrence a diminué, ce qui signifie que le pouvoir de marché des gros acheteurs a augmenté.</a:t>
            </a:r>
          </a:p>
        </p:txBody>
      </p:sp>
    </p:spTree>
    <p:extLst>
      <p:ext uri="{BB962C8B-B14F-4D97-AF65-F5344CB8AC3E}">
        <p14:creationId xmlns:p14="http://schemas.microsoft.com/office/powerpoint/2010/main" val="373683863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73992424-0914-4DD7-9B07-2E5E39D91EE7}"/>
              </a:ext>
            </a:extLst>
          </p:cNvPr>
          <p:cNvSpPr txBox="1"/>
          <p:nvPr/>
        </p:nvSpPr>
        <p:spPr>
          <a:xfrm>
            <a:off x="0" y="0"/>
            <a:ext cx="6858000" cy="400110"/>
          </a:xfrm>
          <a:prstGeom prst="rect">
            <a:avLst/>
          </a:prstGeom>
          <a:solidFill>
            <a:schemeClr val="accent2">
              <a:lumMod val="20000"/>
              <a:lumOff val="80000"/>
            </a:schemeClr>
          </a:solidFill>
        </p:spPr>
        <p:txBody>
          <a:bodyPr wrap="square" rtlCol="0">
            <a:spAutoFit/>
          </a:bodyPr>
          <a:lstStyle/>
          <a:p>
            <a:pPr algn="ctr"/>
            <a:endParaRPr lang="fr-FR" sz="2000" b="1" dirty="0"/>
          </a:p>
        </p:txBody>
      </p:sp>
      <p:sp>
        <p:nvSpPr>
          <p:cNvPr id="4" name="Rectangle 3">
            <a:extLst>
              <a:ext uri="{FF2B5EF4-FFF2-40B4-BE49-F238E27FC236}">
                <a16:creationId xmlns:a16="http://schemas.microsoft.com/office/drawing/2014/main" id="{430B50AB-668E-499B-B57F-FF2083E90CA8}"/>
              </a:ext>
            </a:extLst>
          </p:cNvPr>
          <p:cNvSpPr/>
          <p:nvPr/>
        </p:nvSpPr>
        <p:spPr>
          <a:xfrm>
            <a:off x="201302" y="2138600"/>
            <a:ext cx="6455391" cy="295975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8D4B8269-ED58-4CC4-A623-CFEDAEEA1DC6}"/>
              </a:ext>
            </a:extLst>
          </p:cNvPr>
          <p:cNvSpPr/>
          <p:nvPr/>
        </p:nvSpPr>
        <p:spPr>
          <a:xfrm>
            <a:off x="180000" y="6816932"/>
            <a:ext cx="6455391" cy="2514067"/>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descr="Etat_du_marche_PN_Espèce.png"/>
          <p:cNvPicPr>
            <a:picLocks noChangeAspect="1"/>
          </p:cNvPicPr>
          <p:nvPr/>
        </p:nvPicPr>
        <p:blipFill>
          <a:blip r:embed="rId2"/>
          <a:stretch>
            <a:fillRect/>
          </a:stretch>
        </p:blipFill>
        <p:spPr>
          <a:xfrm>
            <a:off x="1144800" y="475200"/>
            <a:ext cx="4572000" cy="1620000"/>
          </a:xfrm>
          <a:prstGeom prst="rect">
            <a:avLst/>
          </a:prstGeom>
        </p:spPr>
      </p:pic>
      <p:pic>
        <p:nvPicPr>
          <p:cNvPr id="7" name="Picture 6" descr="Caractéristiques_intensité_PN_Espèce.png"/>
          <p:cNvPicPr>
            <a:picLocks noChangeAspect="1"/>
          </p:cNvPicPr>
          <p:nvPr/>
        </p:nvPicPr>
        <p:blipFill>
          <a:blip r:embed="rId3"/>
          <a:stretch>
            <a:fillRect/>
          </a:stretch>
        </p:blipFill>
        <p:spPr>
          <a:xfrm>
            <a:off x="86400" y="5162400"/>
            <a:ext cx="6688799" cy="1620000"/>
          </a:xfrm>
          <a:prstGeom prst="rect">
            <a:avLst/>
          </a:prstGeom>
        </p:spPr>
      </p:pic>
      <p:sp>
        <p:nvSpPr>
          <p:cNvPr id="8" name="TextBox 7"/>
          <p:cNvSpPr txBox="1"/>
          <p:nvPr/>
        </p:nvSpPr>
        <p:spPr>
          <a:xfrm>
            <a:off x="0" y="-288000"/>
            <a:ext cx="6858000" cy="720000"/>
          </a:xfrm>
          <a:prstGeom prst="rect">
            <a:avLst/>
          </a:prstGeom>
          <a:noFill/>
        </p:spPr>
        <p:txBody>
          <a:bodyPr wrap="none">
            <a:spAutoFit/>
          </a:bodyPr>
          <a:lstStyle/>
          <a:p>
            <a:endParaRPr/>
          </a:p>
          <a:p>
            <a:pPr algn="ctr">
              <a:defRPr sz="2267"/>
            </a:pPr>
            <a:r>
              <a:t>Port la nouvelle</a:t>
            </a:r>
          </a:p>
        </p:txBody>
      </p:sp>
      <p:sp>
        <p:nvSpPr>
          <p:cNvPr id="9" name="TextBox 8"/>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
        <p:nvSpPr>
          <p:cNvPr id="10" name="TextBox 9"/>
          <p:cNvSpPr txBox="1"/>
          <p:nvPr/>
        </p:nvSpPr>
        <p:spPr>
          <a:xfrm>
            <a:off x="259200" y="2214000"/>
            <a:ext cx="6397200" cy="756000"/>
          </a:xfrm>
          <a:prstGeom prst="rect">
            <a:avLst/>
          </a:prstGeom>
          <a:noFill/>
        </p:spPr>
        <p:txBody>
          <a:bodyPr wrap="square">
            <a:spAutoFit/>
          </a:bodyPr>
          <a:lstStyle/>
          <a:p>
            <a:pPr>
              <a:defRPr sz="1275"/>
            </a:pPr>
            <a:r>
              <a:t>• Pour la pieuvre de la criée de Port la nouvelle, l’instabilité des prix pour le mois de août 2026 est beaucoup moins importante que celle observée en août de 2021 à 2025, ce qui signifie que le risque prix des producteurs a fortement diminué. Parallèlement, l’instabilité des volumes est beaucoup moins important, ce qui signifie que le risque d’approvisionnement des acheteurs a fortement diminué.</a:t>
            </a:r>
          </a:p>
        </p:txBody>
      </p:sp>
      <p:sp>
        <p:nvSpPr>
          <p:cNvPr id="11" name="TextBox 10"/>
          <p:cNvSpPr txBox="1"/>
          <p:nvPr/>
        </p:nvSpPr>
        <p:spPr>
          <a:xfrm>
            <a:off x="259200" y="6775200"/>
            <a:ext cx="6397200" cy="756000"/>
          </a:xfrm>
          <a:prstGeom prst="rect">
            <a:avLst/>
          </a:prstGeom>
          <a:noFill/>
        </p:spPr>
        <p:txBody>
          <a:bodyPr wrap="square">
            <a:spAutoFit/>
          </a:bodyPr>
          <a:lstStyle/>
          <a:p>
            <a:pPr>
              <a:defRPr sz="1275"/>
            </a:pPr>
            <a:r>
              <a:t>• Pour la pieuvre de la criée de Port la nouvelle, en août 2026 comparé aux mois de août de 2021 à 2025, le nombre d’acheteurs est beaucoup moins important, le nombre de transactions est beaucoup moins important. De plus, la concurrence a fortement diminué, ce qui signifie que le pouvoir de marché des gros acheteurs a fortement augmenté.</a:t>
            </a:r>
          </a:p>
        </p:txBody>
      </p:sp>
      <p:sp>
        <p:nvSpPr>
          <p:cNvPr id="12" name="TextBox 11"/>
          <p:cNvSpPr txBox="1"/>
          <p:nvPr/>
        </p:nvSpPr>
        <p:spPr>
          <a:xfrm>
            <a:off x="259200" y="3171600"/>
            <a:ext cx="6397200" cy="756000"/>
          </a:xfrm>
          <a:prstGeom prst="rect">
            <a:avLst/>
          </a:prstGeom>
          <a:noFill/>
        </p:spPr>
        <p:txBody>
          <a:bodyPr wrap="square">
            <a:spAutoFit/>
          </a:bodyPr>
          <a:lstStyle/>
          <a:p>
            <a:pPr>
              <a:defRPr sz="1275"/>
            </a:pPr>
            <a:r>
              <a:t>• Pour la dorade royale de la criée de Port la nouvelle, l’instabilité des prix pour le mois de août 2026 est beaucoup plus importante que celle observée en août de 2021 à 2025, ce qui signifie que le risque prix des producteurs a fortement augmenté. Parallèlement, l’instabilité des volumes est un peu plus important, ce qui signifie que le risque d’approvisionnement des acheteurs a légèrement augmenté.</a:t>
            </a:r>
          </a:p>
        </p:txBody>
      </p:sp>
      <p:sp>
        <p:nvSpPr>
          <p:cNvPr id="13" name="TextBox 12"/>
          <p:cNvSpPr txBox="1"/>
          <p:nvPr/>
        </p:nvSpPr>
        <p:spPr>
          <a:xfrm>
            <a:off x="259200" y="7628400"/>
            <a:ext cx="6397200" cy="756000"/>
          </a:xfrm>
          <a:prstGeom prst="rect">
            <a:avLst/>
          </a:prstGeom>
          <a:noFill/>
        </p:spPr>
        <p:txBody>
          <a:bodyPr wrap="square">
            <a:spAutoFit/>
          </a:bodyPr>
          <a:lstStyle/>
          <a:p>
            <a:pPr>
              <a:defRPr sz="1275"/>
            </a:pPr>
            <a:r>
              <a:t>• Pour la dorade royale de la criée de Port la nouvelle, en août 2026 comparé aux mois de août de 2021 à 2025, le nombre d’acheteurs est moins important, le nombre de transactions est un peu plus important. De plus, la concurrence a fortement diminué, ce qui signifie que le pouvoir de marché des gros acheteurs a fortement augmenté.</a:t>
            </a:r>
          </a:p>
        </p:txBody>
      </p:sp>
      <p:sp>
        <p:nvSpPr>
          <p:cNvPr id="14" name="TextBox 13"/>
          <p:cNvSpPr txBox="1"/>
          <p:nvPr/>
        </p:nvSpPr>
        <p:spPr>
          <a:xfrm>
            <a:off x="259200" y="4129200"/>
            <a:ext cx="6397200" cy="756000"/>
          </a:xfrm>
          <a:prstGeom prst="rect">
            <a:avLst/>
          </a:prstGeom>
          <a:noFill/>
        </p:spPr>
        <p:txBody>
          <a:bodyPr wrap="square">
            <a:spAutoFit/>
          </a:bodyPr>
          <a:lstStyle/>
          <a:p>
            <a:pPr>
              <a:defRPr sz="1275"/>
            </a:pPr>
            <a:r>
              <a:t>• Pour la baudroie de la criée de Port la nouvelle, l’instabilité des prix pour le mois de août 2026 est beaucoup moins importante que celle observée en août de 2021 à 2025, ce qui signifie que le risque prix des producteurs a fortement diminué. Parallèlement, l’instabilité des volumes est beaucoup moins important, ce qui signifie que le risque d’approvisionnement des acheteurs a fortement diminué.</a:t>
            </a:r>
          </a:p>
        </p:txBody>
      </p:sp>
      <p:sp>
        <p:nvSpPr>
          <p:cNvPr id="15" name="TextBox 14"/>
          <p:cNvSpPr txBox="1"/>
          <p:nvPr/>
        </p:nvSpPr>
        <p:spPr>
          <a:xfrm>
            <a:off x="259200" y="8456400"/>
            <a:ext cx="6397200" cy="756000"/>
          </a:xfrm>
          <a:prstGeom prst="rect">
            <a:avLst/>
          </a:prstGeom>
          <a:noFill/>
        </p:spPr>
        <p:txBody>
          <a:bodyPr wrap="square">
            <a:spAutoFit/>
          </a:bodyPr>
          <a:lstStyle/>
          <a:p>
            <a:pPr>
              <a:defRPr sz="1275"/>
            </a:pPr>
            <a:r>
              <a:t>• Pour la baudroie de la criée de Port la nouvelle, en août 2026 comparé aux mois de août de 2021 à 2025, le nombre d’acheteurs est beaucoup moins important, le nombre de transactions est beaucoup moins important. De plus, la concurrence est inchangé, ce qui signifie que le pouvoir de marché des gros acheteurs est inchangée.</a:t>
            </a:r>
          </a:p>
        </p:txBody>
      </p:sp>
    </p:spTree>
    <p:extLst>
      <p:ext uri="{BB962C8B-B14F-4D97-AF65-F5344CB8AC3E}">
        <p14:creationId xmlns:p14="http://schemas.microsoft.com/office/powerpoint/2010/main" val="1435631208"/>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427</TotalTime>
  <Words>27175</Words>
  <Application>Microsoft Office PowerPoint</Application>
  <PresentationFormat>Format A4 (210 x 297 mm)</PresentationFormat>
  <Paragraphs>838</Paragraphs>
  <Slides>105</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105</vt:i4>
      </vt:variant>
    </vt:vector>
  </HeadingPairs>
  <TitlesOfParts>
    <vt:vector size="109" baseType="lpstr">
      <vt:lpstr>Arial</vt:lpstr>
      <vt:lpstr>Calibri</vt:lpstr>
      <vt:lpstr>Calibri Light</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Manon CABREJAS</dc:creator>
  <cp:lastModifiedBy>Manon CABREJAS</cp:lastModifiedBy>
  <cp:revision>60</cp:revision>
  <dcterms:created xsi:type="dcterms:W3CDTF">2025-01-07T08:04:05Z</dcterms:created>
  <dcterms:modified xsi:type="dcterms:W3CDTF">2026-09-10T09:33:08Z</dcterms:modified>
</cp:coreProperties>
</file>