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image5.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7" r:id="rId2"/>
    <p:sldId id="329" r:id="rId3"/>
    <p:sldId id="314" r:id="rId4"/>
    <p:sldId id="304" r:id="rId5"/>
    <p:sldId id="270" r:id="rId6"/>
    <p:sldId id="269" r:id="rId7"/>
    <p:sldId id="260" r:id="rId8"/>
    <p:sldId id="261" r:id="rId9"/>
    <p:sldId id="326" r:id="rId10"/>
    <p:sldId id="262" r:id="rId11"/>
    <p:sldId id="263" r:id="rId12"/>
    <p:sldId id="264" r:id="rId13"/>
    <p:sldId id="271" r:id="rId14"/>
    <p:sldId id="272" r:id="rId15"/>
    <p:sldId id="275" r:id="rId16"/>
    <p:sldId id="276" r:id="rId17"/>
    <p:sldId id="277" r:id="rId18"/>
    <p:sldId id="278" r:id="rId19"/>
    <p:sldId id="305" r:id="rId20"/>
    <p:sldId id="306" r:id="rId21"/>
    <p:sldId id="307" r:id="rId22"/>
    <p:sldId id="308" r:id="rId23"/>
    <p:sldId id="315" r:id="rId24"/>
    <p:sldId id="279" r:id="rId25"/>
    <p:sldId id="281" r:id="rId26"/>
    <p:sldId id="310" r:id="rId27"/>
    <p:sldId id="282" r:id="rId28"/>
    <p:sldId id="283" r:id="rId29"/>
    <p:sldId id="284" r:id="rId30"/>
    <p:sldId id="286" r:id="rId31"/>
    <p:sldId id="287" r:id="rId32"/>
    <p:sldId id="309" r:id="rId33"/>
    <p:sldId id="288" r:id="rId34"/>
    <p:sldId id="289" r:id="rId35"/>
    <p:sldId id="290" r:id="rId36"/>
    <p:sldId id="291" r:id="rId37"/>
    <p:sldId id="316" r:id="rId38"/>
    <p:sldId id="317" r:id="rId39"/>
    <p:sldId id="292" r:id="rId40"/>
    <p:sldId id="293" r:id="rId41"/>
    <p:sldId id="295" r:id="rId42"/>
    <p:sldId id="296" r:id="rId43"/>
    <p:sldId id="297" r:id="rId44"/>
    <p:sldId id="312" r:id="rId45"/>
    <p:sldId id="319" r:id="rId46"/>
    <p:sldId id="320" r:id="rId4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presProps" Target="presProps.xml"/><Relationship Id="rId49" Type="http://schemas.openxmlformats.org/officeDocument/2006/relationships/viewProps" Target="viewProps.xml"/><Relationship Id="rId50" Type="http://schemas.openxmlformats.org/officeDocument/2006/relationships/theme" Target="theme/theme1.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24527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223836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07577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403434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0BB5BB2-5467-4642-A09B-5BFA0DA40E46}" type="datetimeFigureOut">
              <a:rPr lang="fr-FR" smtClean="0"/>
              <a:t>20/04/2026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72460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640302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0BB5BB2-5467-4642-A09B-5BFA0DA40E46}" type="datetimeFigureOut">
              <a:rPr lang="fr-FR" smtClean="0"/>
              <a:t>20/04/2026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69623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0BB5BB2-5467-4642-A09B-5BFA0DA40E46}" type="datetimeFigureOut">
              <a:rPr lang="fr-FR" smtClean="0"/>
              <a:t>20/04/2026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59937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BB5BB2-5467-4642-A09B-5BFA0DA40E46}" type="datetimeFigureOut">
              <a:rPr lang="fr-FR" smtClean="0"/>
              <a:t>20/04/2026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9988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173173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0BB5BB2-5467-4642-A09B-5BFA0DA40E46}" type="datetimeFigureOut">
              <a:rPr lang="fr-FR" smtClean="0"/>
              <a:t>20/04/2026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53FD9C6-D709-4E8B-826B-FA50D64E0065}" type="slidenum">
              <a:rPr lang="fr-FR" smtClean="0"/>
              <a:t>‹N°›</a:t>
            </a:fld>
            <a:endParaRPr lang="fr-FR"/>
          </a:p>
        </p:txBody>
      </p:sp>
    </p:spTree>
    <p:extLst>
      <p:ext uri="{BB962C8B-B14F-4D97-AF65-F5344CB8AC3E}">
        <p14:creationId xmlns:p14="http://schemas.microsoft.com/office/powerpoint/2010/main" val="3072302498"/>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40BB5BB2-5467-4642-A09B-5BFA0DA40E46}" type="datetimeFigureOut">
              <a:rPr lang="fr-FR" smtClean="0"/>
              <a:t>20/04/2026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53FD9C6-D709-4E8B-826B-FA50D64E0065}" type="slidenum">
              <a:rPr lang="fr-FR" smtClean="0"/>
              <a:t>‹N°›</a:t>
            </a:fld>
            <a:endParaRPr lang="fr-FR"/>
          </a:p>
        </p:txBody>
      </p:sp>
    </p:spTree>
    <p:extLst>
      <p:ext uri="{BB962C8B-B14F-4D97-AF65-F5344CB8AC3E}">
        <p14:creationId xmlns:p14="http://schemas.microsoft.com/office/powerpoint/2010/main" val="1896734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image" Target="../media/image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55.png"/><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image" Target="../media/image65.png"/><Relationship Id="rId7"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7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7" Type="http://schemas.openxmlformats.org/officeDocument/2006/relationships/image" Target="../media/image7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5.png"/><Relationship Id="rId5" Type="http://schemas.openxmlformats.org/officeDocument/2006/relationships/image" Target="../media/image76.png"/><Relationship Id="rId6" Type="http://schemas.openxmlformats.org/officeDocument/2006/relationships/image" Target="../media/image77.png"/><Relationship Id="rId7" Type="http://schemas.openxmlformats.org/officeDocument/2006/relationships/image" Target="../media/image7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9.png"/><Relationship Id="rId5" Type="http://schemas.openxmlformats.org/officeDocument/2006/relationships/image" Target="../media/image80.png"/><Relationship Id="rId6" Type="http://schemas.openxmlformats.org/officeDocument/2006/relationships/image" Target="../media/image81.png"/><Relationship Id="rId7" Type="http://schemas.openxmlformats.org/officeDocument/2006/relationships/image" Target="../media/image8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85.png"/><Relationship Id="rId7" Type="http://schemas.openxmlformats.org/officeDocument/2006/relationships/image" Target="../media/image8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91.png"/><Relationship Id="rId5" Type="http://schemas.openxmlformats.org/officeDocument/2006/relationships/image" Target="../media/image92.png"/><Relationship Id="rId6" Type="http://schemas.openxmlformats.org/officeDocument/2006/relationships/image" Target="../media/image93.png"/><Relationship Id="rId7" Type="http://schemas.openxmlformats.org/officeDocument/2006/relationships/image" Target="../media/image9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95.png"/><Relationship Id="rId5" Type="http://schemas.openxmlformats.org/officeDocument/2006/relationships/image" Target="../media/image96.png"/><Relationship Id="rId6" Type="http://schemas.openxmlformats.org/officeDocument/2006/relationships/image" Target="../media/image97.png"/><Relationship Id="rId7" Type="http://schemas.openxmlformats.org/officeDocument/2006/relationships/image" Target="../media/image9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99.png"/><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10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03.png"/><Relationship Id="rId5" Type="http://schemas.openxmlformats.org/officeDocument/2006/relationships/image" Target="../media/image104.png"/><Relationship Id="rId6" Type="http://schemas.openxmlformats.org/officeDocument/2006/relationships/image" Target="../media/image105.png"/><Relationship Id="rId7" Type="http://schemas.openxmlformats.org/officeDocument/2006/relationships/image" Target="../media/image10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07.png"/><Relationship Id="rId5" Type="http://schemas.openxmlformats.org/officeDocument/2006/relationships/image" Target="../media/image108.png"/><Relationship Id="rId6" Type="http://schemas.openxmlformats.org/officeDocument/2006/relationships/image" Target="../media/image109.png"/><Relationship Id="rId7" Type="http://schemas.openxmlformats.org/officeDocument/2006/relationships/image" Target="../media/image1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1.png"/><Relationship Id="rId5" Type="http://schemas.openxmlformats.org/officeDocument/2006/relationships/image" Target="../media/image112.png"/><Relationship Id="rId6" Type="http://schemas.openxmlformats.org/officeDocument/2006/relationships/image" Target="../media/image113.png"/><Relationship Id="rId7" Type="http://schemas.openxmlformats.org/officeDocument/2006/relationships/image" Target="../media/image1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5.png"/><Relationship Id="rId5" Type="http://schemas.openxmlformats.org/officeDocument/2006/relationships/image" Target="../media/image116.png"/><Relationship Id="rId6" Type="http://schemas.openxmlformats.org/officeDocument/2006/relationships/image" Target="../media/image117.png"/><Relationship Id="rId7" Type="http://schemas.openxmlformats.org/officeDocument/2006/relationships/image" Target="../media/image1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9.png"/><Relationship Id="rId5" Type="http://schemas.openxmlformats.org/officeDocument/2006/relationships/image" Target="../media/image120.png"/><Relationship Id="rId6" Type="http://schemas.openxmlformats.org/officeDocument/2006/relationships/image" Target="../media/image121.png"/><Relationship Id="rId7" Type="http://schemas.openxmlformats.org/officeDocument/2006/relationships/image" Target="../media/image1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23.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27.png"/><Relationship Id="rId5" Type="http://schemas.openxmlformats.org/officeDocument/2006/relationships/image" Target="../media/image128.png"/><Relationship Id="rId6" Type="http://schemas.openxmlformats.org/officeDocument/2006/relationships/image" Target="../media/image129.png"/><Relationship Id="rId7" Type="http://schemas.openxmlformats.org/officeDocument/2006/relationships/image" Target="../media/image13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31.png"/><Relationship Id="rId5" Type="http://schemas.openxmlformats.org/officeDocument/2006/relationships/image" Target="../media/image132.png"/><Relationship Id="rId6" Type="http://schemas.openxmlformats.org/officeDocument/2006/relationships/image" Target="../media/image133.png"/><Relationship Id="rId7" Type="http://schemas.openxmlformats.org/officeDocument/2006/relationships/image" Target="../media/image1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35.png"/><Relationship Id="rId5" Type="http://schemas.openxmlformats.org/officeDocument/2006/relationships/image" Target="../media/image136.png"/><Relationship Id="rId6" Type="http://schemas.openxmlformats.org/officeDocument/2006/relationships/image" Target="../media/image137.png"/><Relationship Id="rId7" Type="http://schemas.openxmlformats.org/officeDocument/2006/relationships/image" Target="../media/image13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39.png"/><Relationship Id="rId5" Type="http://schemas.openxmlformats.org/officeDocument/2006/relationships/image" Target="../media/image140.png"/><Relationship Id="rId6" Type="http://schemas.openxmlformats.org/officeDocument/2006/relationships/image" Target="../media/image141.png"/><Relationship Id="rId7" Type="http://schemas.openxmlformats.org/officeDocument/2006/relationships/image" Target="../media/image14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43.png"/><Relationship Id="rId5" Type="http://schemas.openxmlformats.org/officeDocument/2006/relationships/image" Target="../media/image144.png"/><Relationship Id="rId6" Type="http://schemas.openxmlformats.org/officeDocument/2006/relationships/image" Target="../media/image145.png"/><Relationship Id="rId7" Type="http://schemas.openxmlformats.org/officeDocument/2006/relationships/image" Target="../media/image1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47.png"/><Relationship Id="rId5" Type="http://schemas.openxmlformats.org/officeDocument/2006/relationships/image" Target="../media/image148.png"/><Relationship Id="rId6" Type="http://schemas.openxmlformats.org/officeDocument/2006/relationships/image" Target="../media/image149.png"/><Relationship Id="rId7" Type="http://schemas.openxmlformats.org/officeDocument/2006/relationships/image" Target="../media/image15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51.png"/><Relationship Id="rId5" Type="http://schemas.openxmlformats.org/officeDocument/2006/relationships/image" Target="../media/image152.png"/><Relationship Id="rId6" Type="http://schemas.openxmlformats.org/officeDocument/2006/relationships/image" Target="../media/image153.png"/><Relationship Id="rId7" Type="http://schemas.openxmlformats.org/officeDocument/2006/relationships/image" Target="../media/image15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55.png"/><Relationship Id="rId5" Type="http://schemas.openxmlformats.org/officeDocument/2006/relationships/image" Target="../media/image156.png"/><Relationship Id="rId6" Type="http://schemas.openxmlformats.org/officeDocument/2006/relationships/image" Target="../media/image157.png"/><Relationship Id="rId7" Type="http://schemas.openxmlformats.org/officeDocument/2006/relationships/image" Target="../media/image15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59.png"/><Relationship Id="rId5" Type="http://schemas.openxmlformats.org/officeDocument/2006/relationships/image" Target="../media/image160.png"/><Relationship Id="rId6" Type="http://schemas.openxmlformats.org/officeDocument/2006/relationships/image" Target="../media/image161.png"/><Relationship Id="rId7" Type="http://schemas.openxmlformats.org/officeDocument/2006/relationships/image" Target="../media/image16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63.png"/><Relationship Id="rId5" Type="http://schemas.openxmlformats.org/officeDocument/2006/relationships/image" Target="../media/image164.png"/><Relationship Id="rId6" Type="http://schemas.openxmlformats.org/officeDocument/2006/relationships/image" Target="../media/image165.png"/><Relationship Id="rId7" Type="http://schemas.openxmlformats.org/officeDocument/2006/relationships/image" Target="../media/image16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67.png"/><Relationship Id="rId5" Type="http://schemas.openxmlformats.org/officeDocument/2006/relationships/image" Target="../media/image168.png"/><Relationship Id="rId6" Type="http://schemas.openxmlformats.org/officeDocument/2006/relationships/image" Target="../media/image169.png"/><Relationship Id="rId7" Type="http://schemas.openxmlformats.org/officeDocument/2006/relationships/image" Target="../media/image17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71.png"/><Relationship Id="rId5" Type="http://schemas.openxmlformats.org/officeDocument/2006/relationships/image" Target="../media/image172.png"/><Relationship Id="rId6" Type="http://schemas.openxmlformats.org/officeDocument/2006/relationships/image" Target="../media/image173.png"/><Relationship Id="rId7" Type="http://schemas.openxmlformats.org/officeDocument/2006/relationships/image" Target="../media/image17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sv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137B70A-1670-4A8E-93FC-8C8FBA14D43C}"/>
              </a:ext>
            </a:extLst>
          </p:cNvPr>
          <p:cNvSpPr txBox="1"/>
          <p:nvPr/>
        </p:nvSpPr>
        <p:spPr>
          <a:xfrm>
            <a:off x="1354540" y="3683758"/>
            <a:ext cx="4148920" cy="1569660"/>
          </a:xfrm>
          <a:prstGeom prst="rect">
            <a:avLst/>
          </a:prstGeom>
          <a:noFill/>
        </p:spPr>
        <p:txBody>
          <a:bodyPr wrap="square" rtlCol="0">
            <a:spAutoFit/>
          </a:bodyPr>
          <a:lstStyle/>
          <a:p>
            <a:pPr algn="ctr"/>
            <a:r>
              <a:rPr lang="fr-FR" sz="2400" dirty="0"/>
              <a:t>Outil Conjoncturel </a:t>
            </a:r>
          </a:p>
          <a:p>
            <a:pPr algn="ctr"/>
            <a:r>
              <a:rPr lang="fr-FR" sz="2400" dirty="0"/>
              <a:t>- </a:t>
            </a:r>
          </a:p>
          <a:p>
            <a:pPr algn="ctr"/>
            <a:r>
              <a:rPr lang="fr-FR" sz="2400" dirty="0"/>
              <a:t>Evolution de l'activité des producteurs</a:t>
            </a:r>
          </a:p>
        </p:txBody>
      </p:sp>
      <p:sp>
        <p:nvSpPr>
          <p:cNvPr id="2" name="ZoneTexte 1">
            <a:extLst>
              <a:ext uri="{FF2B5EF4-FFF2-40B4-BE49-F238E27FC236}">
                <a16:creationId xmlns:a16="http://schemas.microsoft.com/office/drawing/2014/main" id="{88FF0683-2E1A-1248-221E-F6F421F03B3E}"/>
              </a:ext>
            </a:extLst>
          </p:cNvPr>
          <p:cNvSpPr txBox="1"/>
          <p:nvPr/>
        </p:nvSpPr>
        <p:spPr>
          <a:xfrm>
            <a:off x="0" y="9259669"/>
            <a:ext cx="6858000" cy="646331"/>
          </a:xfrm>
          <a:prstGeom prst="rect">
            <a:avLst/>
          </a:prstGeom>
          <a:noFill/>
        </p:spPr>
        <p:txBody>
          <a:bodyPr wrap="square" rtlCol="0">
            <a:spAutoFit/>
          </a:bodyPr>
          <a:lstStyle/>
          <a:p>
            <a:r>
              <a:rPr lang="fr-FR" dirty="0"/>
              <a:t>Outil conjoncturel basé sur les données des premières ventes de pêche issues de l’application </a:t>
            </a:r>
            <a:r>
              <a:rPr lang="fr-FR" dirty="0" err="1"/>
              <a:t>VISIOMer</a:t>
            </a:r>
            <a:r>
              <a:rPr lang="fr-FR" dirty="0"/>
              <a:t> FranceAgriMer.</a:t>
            </a:r>
          </a:p>
        </p:txBody>
      </p:sp>
      <p:pic>
        <p:nvPicPr>
          <p:cNvPr id="4" name="Image 3">
            <a:extLst>
              <a:ext uri="{FF2B5EF4-FFF2-40B4-BE49-F238E27FC236}">
                <a16:creationId xmlns:a16="http://schemas.microsoft.com/office/drawing/2014/main" id="{9D3FE473-B479-3566-A58E-830BD9F87836}"/>
              </a:ext>
            </a:extLst>
          </p:cNvPr>
          <p:cNvPicPr>
            <a:picLocks noChangeAspect="1"/>
          </p:cNvPicPr>
          <p:nvPr/>
        </p:nvPicPr>
        <p:blipFill>
          <a:blip r:embed="rId2"/>
          <a:stretch>
            <a:fillRect/>
          </a:stretch>
        </p:blipFill>
        <p:spPr>
          <a:xfrm>
            <a:off x="253837" y="97770"/>
            <a:ext cx="6350326" cy="749339"/>
          </a:xfrm>
          <a:prstGeom prst="rect">
            <a:avLst/>
          </a:prstGeom>
        </p:spPr>
      </p:pic>
    </p:spTree>
    <p:extLst>
      <p:ext uri="{BB962C8B-B14F-4D97-AF65-F5344CB8AC3E}">
        <p14:creationId xmlns:p14="http://schemas.microsoft.com/office/powerpoint/2010/main" val="219509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7C59D59-F4AE-4053-A471-05E82338229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530C9F5-3A22-4C5C-B932-9E016FCD70F8}"/>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18 à 24 mètres du Golfe de Gascogne</a:t>
            </a:r>
            <a:br/>
            <a:r>
              <a:t>(GG_DFN_18m_≤24m)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18 à 24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435883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226454A7-0139-4A87-8379-85887DE18AA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B0ED737-880D-4F4A-8A26-84617DD52509}"/>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8 à 10 mètres du Golfe de Gascogne</a:t>
            </a:r>
            <a:br/>
            <a:r>
              <a:t>(GG_DTS_8m_≤10m)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8 à 10 mètres du Golfe de Gascogne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ceux de la période de référence et de la moyenne nationale.</a:t>
            </a:r>
          </a:p>
        </p:txBody>
      </p:sp>
    </p:spTree>
    <p:extLst>
      <p:ext uri="{BB962C8B-B14F-4D97-AF65-F5344CB8AC3E}">
        <p14:creationId xmlns:p14="http://schemas.microsoft.com/office/powerpoint/2010/main" val="1436471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9FF87E6B-A128-4970-A055-C582F737573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710BED92-7649-4D60-A288-4605D3752DF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10 à 12 mètres du Golfe de Gascogne</a:t>
            </a:r>
            <a:br/>
            <a:r>
              <a:t>(GG_DTS_10m_≤12m)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10 à 12 mètres du Golfe de Gascogne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753801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ED4E8B86-170D-4176-99D3-6DE81ADE7852}"/>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12 à 18 mètres du Golfe de Gascogne</a:t>
            </a:r>
            <a:br/>
            <a:r>
              <a:t>(GG_DTS_12m_≤18m)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12 à 18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2013747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3C6D43B-1330-43F3-B942-D60657C5B6E8}"/>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18 à 24 mètres du Golfe de Gascogne</a:t>
            </a:r>
            <a:br/>
            <a:r>
              <a:t>(GG_DTS_18m_≤24m)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18 à 24 mètres du Golfe de Gascogne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130067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10EDF0A-FD46-48E3-861F-E98BEED5FB6D}"/>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TS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TS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TS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TS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plus de 24 mètres du Golfe de Gascogne</a:t>
            </a:r>
            <a:br/>
            <a:r>
              <a:t>(GG_DTS_24m)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plus de 24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ceux de la période de référence et de la moyenne nationale.</a:t>
            </a:r>
          </a:p>
        </p:txBody>
      </p:sp>
    </p:spTree>
    <p:extLst>
      <p:ext uri="{BB962C8B-B14F-4D97-AF65-F5344CB8AC3E}">
        <p14:creationId xmlns:p14="http://schemas.microsoft.com/office/powerpoint/2010/main" val="3692043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E5ECAE93-2CF3-413B-92E1-219F88C3F5F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FPO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FPO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FPO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FPO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8 à 10 mètres du Golfe de Gascogne</a:t>
            </a:r>
            <a:br/>
            <a:r>
              <a:t>(GG_FPO_8m_≤10m)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8 à 10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83263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D268135-E233-4090-BDF9-2616B06221F1}"/>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FPO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FPO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FPO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FPO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moins de 8 mètres du Golfe de Gascogne</a:t>
            </a:r>
            <a:br/>
            <a:r>
              <a:t>(GG_FPO_≤8m)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moins de 8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530937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HOK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HOK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HOK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HOK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moins de 8 mètres du Golfe de Gascogne</a:t>
            </a:r>
            <a:br/>
            <a:r>
              <a:t>(GG_HOK_≤8m)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moins de 8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64390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HOK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HOK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HOK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HOK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8 à 10 mètres du Golfe de Gascogne</a:t>
            </a:r>
            <a:br/>
            <a:r>
              <a:t>(GG_HOK_8m_≤10m)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8 à 10 mètres du Golfe de Gascogne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611259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9517B3-DA63-4C07-AB0D-84D38FD1CF4C}"/>
              </a:ext>
            </a:extLst>
          </p:cNvPr>
          <p:cNvSpPr/>
          <p:nvPr/>
        </p:nvSpPr>
        <p:spPr>
          <a:xfrm>
            <a:off x="0" y="0"/>
            <a:ext cx="6858000" cy="49298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8C2897BA-E9F1-4AD5-979C-53F8E5C42026}"/>
              </a:ext>
            </a:extLst>
          </p:cNvPr>
          <p:cNvPicPr>
            <a:picLocks noChangeAspect="1"/>
          </p:cNvPicPr>
          <p:nvPr/>
        </p:nvPicPr>
        <p:blipFill>
          <a:blip r:embed="rId2"/>
          <a:stretch/>
        </p:blipFill>
        <p:spPr bwMode="auto">
          <a:xfrm>
            <a:off x="0" y="-221841"/>
            <a:ext cx="6858000" cy="841248"/>
          </a:xfrm>
          <a:prstGeom prst="rect">
            <a:avLst/>
          </a:prstGeom>
          <a:solidFill>
            <a:schemeClr val="bg2"/>
          </a:solidFill>
          <a:ln>
            <a:solidFill>
              <a:schemeClr val="bg2"/>
            </a:solidFill>
          </a:ln>
        </p:spPr>
      </p:pic>
      <p:sp>
        <p:nvSpPr>
          <p:cNvPr id="5" name="ZoneTexte 2">
            <a:extLst>
              <a:ext uri="{FF2B5EF4-FFF2-40B4-BE49-F238E27FC236}">
                <a16:creationId xmlns:a16="http://schemas.microsoft.com/office/drawing/2014/main" id="{B9DE8A27-ECE9-4BD7-8E96-860BE500D8C1}"/>
              </a:ext>
            </a:extLst>
          </p:cNvPr>
          <p:cNvSpPr txBox="1"/>
          <p:nvPr/>
        </p:nvSpPr>
        <p:spPr bwMode="auto">
          <a:xfrm>
            <a:off x="545418" y="1523279"/>
            <a:ext cx="5767164" cy="1569660"/>
          </a:xfrm>
          <a:prstGeom prst="rect">
            <a:avLst/>
          </a:prstGeom>
          <a:noFill/>
        </p:spPr>
        <p:txBody>
          <a:bodyPr wrap="square" rtlCol="0">
            <a:spAutoFit/>
          </a:bodyPr>
          <a:ls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fr-FR" sz="1600" dirty="0"/>
              <a:t>Règles retenues pour qu’un bateau soit dans le panel :</a:t>
            </a:r>
            <a:endParaRPr dirty="0"/>
          </a:p>
          <a:p>
            <a:pPr>
              <a:defRPr/>
            </a:pPr>
            <a:r>
              <a:rPr lang="fr-FR" sz="1600" dirty="0"/>
              <a:t>-Façade Golfe de Gascogne, Méditerranée ou Manche-Mer du Nord</a:t>
            </a:r>
            <a:endParaRPr dirty="0"/>
          </a:p>
          <a:p>
            <a:pPr>
              <a:defRPr/>
            </a:pPr>
            <a:r>
              <a:rPr lang="fr-FR" sz="1600" dirty="0"/>
              <a:t>-Pas de changement de strate entre 2023 et 2024</a:t>
            </a:r>
            <a:endParaRPr dirty="0"/>
          </a:p>
          <a:p>
            <a:pPr>
              <a:defRPr/>
            </a:pPr>
            <a:r>
              <a:rPr lang="fr-FR" sz="1600" dirty="0"/>
              <a:t>-Présent dans </a:t>
            </a:r>
            <a:r>
              <a:rPr lang="fr-FR" sz="1600" dirty="0" err="1"/>
              <a:t>VisioMer</a:t>
            </a:r>
            <a:r>
              <a:rPr lang="fr-FR" sz="1600" dirty="0"/>
              <a:t> de 2023 à 2025</a:t>
            </a:r>
            <a:endParaRPr dirty="0"/>
          </a:p>
          <a:p>
            <a:pPr>
              <a:defRPr/>
            </a:pPr>
            <a:r>
              <a:rPr lang="fr-FR" sz="1600" dirty="0"/>
              <a:t>-Plus de 10 bateaux dans le panel (exception pour SDN≥18m dans le GG)</a:t>
            </a:r>
            <a:endParaRPr dirty="0"/>
          </a:p>
        </p:txBody>
      </p:sp>
      <p:graphicFrame>
        <p:nvGraphicFramePr>
          <p:cNvPr id="6" name="Tableau 5">
            <a:extLst>
              <a:ext uri="{FF2B5EF4-FFF2-40B4-BE49-F238E27FC236}">
                <a16:creationId xmlns:a16="http://schemas.microsoft.com/office/drawing/2014/main" id="{3E6122B0-E253-4130-B9AB-4EE45594FD94}"/>
              </a:ext>
            </a:extLst>
          </p:cNvPr>
          <p:cNvGraphicFramePr>
            <a:graphicFrameLocks noGrp="1"/>
          </p:cNvGraphicFramePr>
          <p:nvPr>
            <p:extLst>
              <p:ext uri="{D42A27DB-BD31-4B8C-83A1-F6EECF244321}">
                <p14:modId xmlns:p14="http://schemas.microsoft.com/office/powerpoint/2010/main" val="3099982510"/>
              </p:ext>
            </p:extLst>
          </p:nvPr>
        </p:nvGraphicFramePr>
        <p:xfrm>
          <a:off x="82550" y="3535273"/>
          <a:ext cx="6692900" cy="5009456"/>
        </p:xfrm>
        <a:graphic>
          <a:graphicData uri="http://schemas.openxmlformats.org/drawingml/2006/table">
            <a:tbl>
              <a:tblPr/>
              <a:tblGrid>
                <a:gridCol w="1155700">
                  <a:extLst>
                    <a:ext uri="{9D8B030D-6E8A-4147-A177-3AD203B41FA5}">
                      <a16:colId xmlns:a16="http://schemas.microsoft.com/office/drawing/2014/main" val="445488321"/>
                    </a:ext>
                  </a:extLst>
                </a:gridCol>
                <a:gridCol w="1778000">
                  <a:extLst>
                    <a:ext uri="{9D8B030D-6E8A-4147-A177-3AD203B41FA5}">
                      <a16:colId xmlns:a16="http://schemas.microsoft.com/office/drawing/2014/main" val="2496830915"/>
                    </a:ext>
                  </a:extLst>
                </a:gridCol>
                <a:gridCol w="679450">
                  <a:extLst>
                    <a:ext uri="{9D8B030D-6E8A-4147-A177-3AD203B41FA5}">
                      <a16:colId xmlns:a16="http://schemas.microsoft.com/office/drawing/2014/main" val="3766439990"/>
                    </a:ext>
                  </a:extLst>
                </a:gridCol>
                <a:gridCol w="577850">
                  <a:extLst>
                    <a:ext uri="{9D8B030D-6E8A-4147-A177-3AD203B41FA5}">
                      <a16:colId xmlns:a16="http://schemas.microsoft.com/office/drawing/2014/main" val="99746049"/>
                    </a:ext>
                  </a:extLst>
                </a:gridCol>
                <a:gridCol w="819150">
                  <a:extLst>
                    <a:ext uri="{9D8B030D-6E8A-4147-A177-3AD203B41FA5}">
                      <a16:colId xmlns:a16="http://schemas.microsoft.com/office/drawing/2014/main" val="419612928"/>
                    </a:ext>
                  </a:extLst>
                </a:gridCol>
                <a:gridCol w="838200">
                  <a:extLst>
                    <a:ext uri="{9D8B030D-6E8A-4147-A177-3AD203B41FA5}">
                      <a16:colId xmlns:a16="http://schemas.microsoft.com/office/drawing/2014/main" val="3799563480"/>
                    </a:ext>
                  </a:extLst>
                </a:gridCol>
                <a:gridCol w="844550">
                  <a:extLst>
                    <a:ext uri="{9D8B030D-6E8A-4147-A177-3AD203B41FA5}">
                      <a16:colId xmlns:a16="http://schemas.microsoft.com/office/drawing/2014/main" val="2506820515"/>
                    </a:ext>
                  </a:extLst>
                </a:gridCol>
              </a:tblGrid>
              <a:tr h="325515">
                <a:tc>
                  <a:txBody>
                    <a:bodyPr/>
                    <a:lstStyle/>
                    <a:p>
                      <a:pPr algn="ctr" fontAlgn="ctr"/>
                      <a:r>
                        <a:rPr lang="fr-FR" sz="900" b="1" i="0" u="none" strike="noStrike" dirty="0">
                          <a:solidFill>
                            <a:srgbClr val="FFFFFF"/>
                          </a:solidFill>
                          <a:effectLst/>
                          <a:latin typeface="Aptos Narrow" panose="020B0004020202020204" pitchFamily="34" charset="0"/>
                        </a:rPr>
                        <a:t>Code segment</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fr-FR" sz="900" b="1" i="0" u="none" strike="noStrike" dirty="0">
                          <a:solidFill>
                            <a:srgbClr val="FFFFFF"/>
                          </a:solidFill>
                          <a:effectLst/>
                          <a:latin typeface="Aptos Narrow" panose="020B0004020202020204" pitchFamily="34" charset="0"/>
                        </a:rPr>
                        <a:t>Libellé segment</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fr-FR" sz="900" b="1" i="0" u="none" strike="noStrike" dirty="0">
                          <a:solidFill>
                            <a:srgbClr val="FFFFFF"/>
                          </a:solidFill>
                          <a:effectLst/>
                          <a:latin typeface="Aptos Narrow" panose="020B0004020202020204" pitchFamily="34" charset="0"/>
                        </a:rPr>
                        <a:t>Nombre de </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dans le panel</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fr-FR" sz="900" b="1" i="0" u="none" strike="noStrike">
                          <a:solidFill>
                            <a:srgbClr val="FFFFFF"/>
                          </a:solidFill>
                          <a:effectLst/>
                          <a:latin typeface="Aptos Narrow" panose="020B0004020202020204" pitchFamily="34" charset="0"/>
                        </a:rPr>
                        <a:t>Nombre de </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bateaux</a:t>
                      </a:r>
                      <a:br>
                        <a:rPr lang="fr-FR" sz="900" b="1" i="0" u="none" strike="noStrike">
                          <a:solidFill>
                            <a:srgbClr val="FFFFFF"/>
                          </a:solidFill>
                          <a:effectLst/>
                          <a:latin typeface="Aptos Narrow" panose="020B0004020202020204" pitchFamily="34" charset="0"/>
                        </a:rPr>
                      </a:br>
                      <a:r>
                        <a:rPr lang="fr-FR" sz="900" b="1" i="0" u="none" strike="noStrike">
                          <a:solidFill>
                            <a:srgbClr val="FFFFFF"/>
                          </a:solidFill>
                          <a:effectLst/>
                          <a:latin typeface="Aptos Narrow" panose="020B0004020202020204" pitchFamily="34" charset="0"/>
                        </a:rPr>
                        <a:t>moyen</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 </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 </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valeur</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 </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volume</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extLst>
                  <a:ext uri="{0D108BD9-81ED-4DB2-BD59-A6C34878D82A}">
                    <a16:rowId xmlns:a16="http://schemas.microsoft.com/office/drawing/2014/main" val="4124027185"/>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GG_DFN_≤8m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moins de 8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76</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128</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59%</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66%</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834482791"/>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GG_DFN_&gt;8m_≤10m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Fileyeurs de 8 à 10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66</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105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71%</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68%</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816026152"/>
                  </a:ext>
                </a:extLst>
              </a:tr>
              <a:tr h="217010">
                <a:tc>
                  <a:txBody>
                    <a:bodyPr/>
                    <a:lstStyle/>
                    <a:p>
                      <a:pPr algn="ctr" fontAlgn="ctr"/>
                      <a:r>
                        <a:rPr lang="fr-FR" sz="900" b="0" i="0" u="none" strike="noStrike">
                          <a:solidFill>
                            <a:srgbClr val="000000"/>
                          </a:solidFill>
                          <a:effectLst/>
                          <a:latin typeface="Aptos Narrow" panose="020B0004020202020204" pitchFamily="34" charset="0"/>
                        </a:rPr>
                        <a:t>GG_DFN_&gt;10m_≤12m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10 à 12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75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71%</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74%</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586228773"/>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GG_DFN_&gt;12m_≤18m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Fileyeurs de 12 à 18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24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29</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83%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81%</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79%</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774460975"/>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GG_DFN_&gt;18m_≤24m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18 à 24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18</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23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78%</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87%</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86%</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721161472"/>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GG_DTS_&gt;8m_≤10m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Chalutiers de 8 à 10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30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42</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71%</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74%</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03878873"/>
                  </a:ext>
                </a:extLst>
              </a:tr>
              <a:tr h="217010">
                <a:tc>
                  <a:txBody>
                    <a:bodyPr/>
                    <a:lstStyle/>
                    <a:p>
                      <a:pPr algn="ctr" fontAlgn="ctr"/>
                      <a:r>
                        <a:rPr lang="fr-FR" sz="900" b="0" i="0" u="none" strike="noStrike">
                          <a:solidFill>
                            <a:srgbClr val="000000"/>
                          </a:solidFill>
                          <a:effectLst/>
                          <a:latin typeface="Aptos Narrow" panose="020B0004020202020204" pitchFamily="34" charset="0"/>
                        </a:rPr>
                        <a:t>GG_DTS_&gt;10m_≤12m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Chalutiers de 10 à 12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65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84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77%</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77%</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76%</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2911487011"/>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GG_DTS_&gt;12m_≤18m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Chalutiers de 12 à 18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95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79%</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80%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80%</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767705920"/>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GG_DTS_&gt;18m_≤24m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Chalutiers de 18 à 24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28</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46</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61%</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80%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76%</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2223198174"/>
                  </a:ext>
                </a:extLst>
              </a:tr>
              <a:tr h="217010">
                <a:tc>
                  <a:txBody>
                    <a:bodyPr/>
                    <a:lstStyle/>
                    <a:p>
                      <a:pPr algn="ctr" fontAlgn="ctr"/>
                      <a:r>
                        <a:rPr lang="fr-FR" sz="900" b="0" i="0" u="none" strike="noStrike">
                          <a:solidFill>
                            <a:srgbClr val="000000"/>
                          </a:solidFill>
                          <a:effectLst/>
                          <a:latin typeface="Aptos Narrow" panose="020B0004020202020204" pitchFamily="34" charset="0"/>
                        </a:rPr>
                        <a:t>GG_DTS_&gt;24m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Chalutiers de plus de 24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34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44%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93%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92%</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053249132"/>
                  </a:ext>
                </a:extLst>
              </a:tr>
              <a:tr h="217010">
                <a:tc>
                  <a:txBody>
                    <a:bodyPr/>
                    <a:lstStyle/>
                    <a:p>
                      <a:pPr algn="ctr" fontAlgn="ctr"/>
                      <a:r>
                        <a:rPr lang="fr-FR" sz="900" b="0" i="0" u="none" strike="noStrike">
                          <a:solidFill>
                            <a:srgbClr val="000000"/>
                          </a:solidFill>
                          <a:effectLst/>
                          <a:latin typeface="Aptos Narrow" panose="020B0004020202020204" pitchFamily="34" charset="0"/>
                        </a:rPr>
                        <a:t>GG_FPO_&gt;8m_≤10m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Caseyeurs de 8 à 10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23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42%</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41%</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37%</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2249906419"/>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GG_FPO_≤8m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Caseyeurs de moins de 8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12</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27</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44%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86%</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571637797"/>
                  </a:ext>
                </a:extLst>
              </a:tr>
              <a:tr h="217010">
                <a:tc>
                  <a:txBody>
                    <a:bodyPr/>
                    <a:lstStyle/>
                    <a:p>
                      <a:pPr algn="ctr" fontAlgn="ctr"/>
                      <a:r>
                        <a:rPr lang="fr-FR" sz="900" b="0" i="0" u="none" strike="noStrike">
                          <a:solidFill>
                            <a:srgbClr val="000000"/>
                          </a:solidFill>
                          <a:effectLst/>
                          <a:latin typeface="Aptos Narrow" panose="020B0004020202020204" pitchFamily="34" charset="0"/>
                        </a:rPr>
                        <a:t>GG_HOK_≤8m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Ligneurs ou palangriers de moins de 8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27</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48</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56%</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57%</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65%</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1065189736"/>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GG_HOK_&gt;8m_≤10m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Ligneurs ou palangriers de 8 à 10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104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67%</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567310041"/>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GG_HOK_&gt;10m_≤12m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Ligneurs ou palangriers de 10 à 12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33</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47</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70%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68%</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71%</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2757755711"/>
                  </a:ext>
                </a:extLst>
              </a:tr>
              <a:tr h="325515">
                <a:tc>
                  <a:txBody>
                    <a:bodyPr/>
                    <a:lstStyle/>
                    <a:p>
                      <a:pPr algn="ctr" fontAlgn="ctr"/>
                      <a:r>
                        <a:rPr lang="fr-FR" sz="900" b="0" i="0" u="none" strike="noStrike">
                          <a:solidFill>
                            <a:srgbClr val="000000"/>
                          </a:solidFill>
                          <a:effectLst/>
                          <a:latin typeface="Aptos Narrow" panose="020B0004020202020204" pitchFamily="34" charset="0"/>
                        </a:rPr>
                        <a:t>GG_MGO_≤8m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Navires utilisant d’autres engins mobiles de moins de 8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112</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66%</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66%</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62%</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832760013"/>
                  </a:ext>
                </a:extLst>
              </a:tr>
              <a:tr h="325515">
                <a:tc>
                  <a:txBody>
                    <a:bodyPr/>
                    <a:lstStyle/>
                    <a:p>
                      <a:pPr algn="ctr" fontAlgn="ctr"/>
                      <a:r>
                        <a:rPr lang="fr-FR" sz="900" b="0" i="0" u="none" strike="noStrike" dirty="0">
                          <a:solidFill>
                            <a:srgbClr val="000000"/>
                          </a:solidFill>
                          <a:effectLst/>
                          <a:latin typeface="Aptos Narrow" panose="020B0004020202020204" pitchFamily="34" charset="0"/>
                        </a:rPr>
                        <a:t>GG_MGO_&gt;8m_≤10m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ctr"/>
                      <a:r>
                        <a:rPr lang="fr-FR" sz="800" b="0" i="0" u="none" strike="noStrike" dirty="0">
                          <a:solidFill>
                            <a:srgbClr val="000000"/>
                          </a:solidFill>
                          <a:effectLst/>
                          <a:latin typeface="Aptos Narrow" panose="020B0004020202020204" pitchFamily="34" charset="0"/>
                        </a:rPr>
                        <a:t>Navires utilisant d’autres engins mobiles de 8 à 10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34</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58</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a:solidFill>
                            <a:srgbClr val="000000"/>
                          </a:solidFill>
                          <a:effectLst/>
                          <a:latin typeface="Aptos Narrow" panose="020B0004020202020204" pitchFamily="34" charset="0"/>
                        </a:rPr>
                        <a:t>59%</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66%</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ctr" fontAlgn="ctr"/>
                      <a:r>
                        <a:rPr lang="fr-FR" sz="1200" b="0" i="0" u="none" strike="noStrike" dirty="0">
                          <a:solidFill>
                            <a:srgbClr val="000000"/>
                          </a:solidFill>
                          <a:effectLst/>
                          <a:latin typeface="Aptos Narrow" panose="020B0004020202020204" pitchFamily="34" charset="0"/>
                        </a:rPr>
                        <a:t>62%</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896145530"/>
                  </a:ext>
                </a:extLst>
              </a:tr>
              <a:tr h="217010">
                <a:tc>
                  <a:txBody>
                    <a:bodyPr/>
                    <a:lstStyle/>
                    <a:p>
                      <a:pPr algn="ctr" fontAlgn="ctr"/>
                      <a:r>
                        <a:rPr lang="fr-FR" sz="900" b="0" i="0" u="none" strike="noStrike" dirty="0">
                          <a:solidFill>
                            <a:srgbClr val="000000"/>
                          </a:solidFill>
                          <a:effectLst/>
                          <a:latin typeface="Aptos Narrow" panose="020B0004020202020204" pitchFamily="34" charset="0"/>
                        </a:rPr>
                        <a:t>GG_SDN≥18m</a:t>
                      </a:r>
                    </a:p>
                  </a:txBody>
                  <a:tcPr marL="4521" marR="4521" marT="4521"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Senneurs danois de plus de 18 m du Golfe de Gascogne</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50%</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55%</a:t>
                      </a:r>
                    </a:p>
                  </a:txBody>
                  <a:tcPr marL="4521" marR="4521" marT="4521"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56%</a:t>
                      </a:r>
                    </a:p>
                  </a:txBody>
                  <a:tcPr marL="4521" marR="4521" marT="4521"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255121998"/>
                  </a:ext>
                </a:extLst>
              </a:tr>
            </a:tbl>
          </a:graphicData>
        </a:graphic>
      </p:graphicFrame>
    </p:spTree>
    <p:extLst>
      <p:ext uri="{BB962C8B-B14F-4D97-AF65-F5344CB8AC3E}">
        <p14:creationId xmlns:p14="http://schemas.microsoft.com/office/powerpoint/2010/main" val="3872306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HOK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HOK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HOK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HOK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10 à 12 mètres du Golfe de Gascogne</a:t>
            </a:r>
            <a:br/>
            <a:r>
              <a:t>(GG_HOK_10m_≤12m)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10 à 12 mètres du Golfe de Gascogne est inférieur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529017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MGO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MGO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MGO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MGO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utilisant d’autres engins mobiles de moins de 8 mètres du Golfe de Gascogne</a:t>
            </a:r>
            <a:br/>
            <a:r>
              <a:t>(GG_MGO_≤8m)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utilisant d’autres engins mobiles de moins de 8 mètres du Golfe de Gascogne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inférieur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968932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MGO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MGO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MGO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MGO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utilisant d’autres engins mobiles de 8 à 10 mètres du Golfe de Gascogne</a:t>
            </a:r>
            <a:br/>
            <a:r>
              <a:t>(GG_MGO_8m_≤10m)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utilisant d’autres engins mobiles de 8 à 10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462030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1B3325CA-80EA-4C97-84E3-91759F91E5AC}"/>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SDN≥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SDN≥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SDN≥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SDN≥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Senneurs danois de plus de 18 mètres du Golfe de Gascogne</a:t>
            </a:r>
            <a:br/>
            <a:r>
              <a:t>(GG_SDN≥18m)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senneurs danois de plus de 18 mètres du Golfe de Gascogne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147880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207C01A8-BAC9-4B26-B0C9-C9186A8FE47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anche Mer du Nord.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anche Mer du Nord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anche Mer du Nord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anche Mer du Nord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Manche Mer du Nord</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navires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2445744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2D89A3F3-45CE-4EC7-9B45-53EB4094B680}"/>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FN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FN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FN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FN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10 à 12 mètres de la Manche/Mer du Nord</a:t>
            </a:r>
            <a:br/>
            <a:r>
              <a:t>(MMN_DFN_10m_≤12m)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10 à 12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ceux de la période de référence et de la moyenne nationale.</a:t>
            </a:r>
          </a:p>
        </p:txBody>
      </p:sp>
    </p:spTree>
    <p:extLst>
      <p:ext uri="{BB962C8B-B14F-4D97-AF65-F5344CB8AC3E}">
        <p14:creationId xmlns:p14="http://schemas.microsoft.com/office/powerpoint/2010/main" val="2995744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2D89A3F3-45CE-4EC7-9B45-53EB4094B680}"/>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FN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FN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FN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FN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12 à 18 mètres de la Manche/Mer du Nord</a:t>
            </a:r>
            <a:br/>
            <a:r>
              <a:t>(MMN_DFN_12m_≤18m)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12 à 18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704147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CCB39DD-8DF7-4811-9CA1-E34144506610}"/>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RB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RB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RB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RB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Dragueurs de 8 à 10 mètres de la Manche/Mer du Nord</a:t>
            </a:r>
            <a:br/>
            <a:r>
              <a:t>(MMN_DRB_8m_≤10m)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dragueurs de 8 à 10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269543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A9E5A92-4CEB-444A-A7A9-CB78F4D03C9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RB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RB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RB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RB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Dragueurs de 10 à 12 mètres de la Manche/Mer du Nord</a:t>
            </a:r>
            <a:br/>
            <a:r>
              <a:t>(MMN_DRB_10m_≤12m)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dragueurs de 10 à 12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777368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C1987535-53B4-4614-9D15-58DB831C3B59}"/>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RB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RB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RB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RB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Dragueurs de 12 à 18 mètres de la Manche/Mer du Nord</a:t>
            </a:r>
            <a:br/>
            <a:r>
              <a:t>(MMN_DRB_12m_≤18m)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dragueurs de 12 à 18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057396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D7587BE-2F1D-4712-ACD2-48946767223D}"/>
              </a:ext>
            </a:extLst>
          </p:cNvPr>
          <p:cNvSpPr/>
          <p:nvPr/>
        </p:nvSpPr>
        <p:spPr>
          <a:xfrm>
            <a:off x="0" y="0"/>
            <a:ext cx="6858000" cy="492981"/>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5C2FA771-8789-4F13-B071-1B5B39254A78}"/>
              </a:ext>
            </a:extLst>
          </p:cNvPr>
          <p:cNvPicPr>
            <a:picLocks noChangeAspect="1"/>
          </p:cNvPicPr>
          <p:nvPr/>
        </p:nvPicPr>
        <p:blipFill>
          <a:blip r:embed="rId2"/>
          <a:stretch/>
        </p:blipFill>
        <p:spPr bwMode="auto">
          <a:xfrm>
            <a:off x="0" y="-221841"/>
            <a:ext cx="6858000" cy="841248"/>
          </a:xfrm>
          <a:prstGeom prst="rect">
            <a:avLst/>
          </a:prstGeom>
          <a:solidFill>
            <a:schemeClr val="bg2"/>
          </a:solidFill>
          <a:ln>
            <a:solidFill>
              <a:schemeClr val="bg2"/>
            </a:solidFill>
          </a:ln>
        </p:spPr>
      </p:pic>
      <p:graphicFrame>
        <p:nvGraphicFramePr>
          <p:cNvPr id="3" name="Tableau 2">
            <a:extLst>
              <a:ext uri="{FF2B5EF4-FFF2-40B4-BE49-F238E27FC236}">
                <a16:creationId xmlns:a16="http://schemas.microsoft.com/office/drawing/2014/main" id="{22F05406-D501-AC7F-0D7C-C4B58734EC12}"/>
              </a:ext>
            </a:extLst>
          </p:cNvPr>
          <p:cNvGraphicFramePr>
            <a:graphicFrameLocks noGrp="1"/>
          </p:cNvGraphicFramePr>
          <p:nvPr>
            <p:extLst>
              <p:ext uri="{D42A27DB-BD31-4B8C-83A1-F6EECF244321}">
                <p14:modId xmlns:p14="http://schemas.microsoft.com/office/powerpoint/2010/main" val="332255486"/>
              </p:ext>
            </p:extLst>
          </p:nvPr>
        </p:nvGraphicFramePr>
        <p:xfrm>
          <a:off x="61912" y="1151179"/>
          <a:ext cx="6734176" cy="4009586"/>
        </p:xfrm>
        <a:graphic>
          <a:graphicData uri="http://schemas.openxmlformats.org/drawingml/2006/table">
            <a:tbl>
              <a:tblPr/>
              <a:tblGrid>
                <a:gridCol w="1343807">
                  <a:extLst>
                    <a:ext uri="{9D8B030D-6E8A-4147-A177-3AD203B41FA5}">
                      <a16:colId xmlns:a16="http://schemas.microsoft.com/office/drawing/2014/main" val="2036099658"/>
                    </a:ext>
                  </a:extLst>
                </a:gridCol>
                <a:gridCol w="1744610">
                  <a:extLst>
                    <a:ext uri="{9D8B030D-6E8A-4147-A177-3AD203B41FA5}">
                      <a16:colId xmlns:a16="http://schemas.microsoft.com/office/drawing/2014/main" val="624501931"/>
                    </a:ext>
                  </a:extLst>
                </a:gridCol>
                <a:gridCol w="654909">
                  <a:extLst>
                    <a:ext uri="{9D8B030D-6E8A-4147-A177-3AD203B41FA5}">
                      <a16:colId xmlns:a16="http://schemas.microsoft.com/office/drawing/2014/main" val="3021297649"/>
                    </a:ext>
                  </a:extLst>
                </a:gridCol>
                <a:gridCol w="566737">
                  <a:extLst>
                    <a:ext uri="{9D8B030D-6E8A-4147-A177-3AD203B41FA5}">
                      <a16:colId xmlns:a16="http://schemas.microsoft.com/office/drawing/2014/main" val="924875353"/>
                    </a:ext>
                  </a:extLst>
                </a:gridCol>
                <a:gridCol w="804863">
                  <a:extLst>
                    <a:ext uri="{9D8B030D-6E8A-4147-A177-3AD203B41FA5}">
                      <a16:colId xmlns:a16="http://schemas.microsoft.com/office/drawing/2014/main" val="2490227312"/>
                    </a:ext>
                  </a:extLst>
                </a:gridCol>
                <a:gridCol w="809625">
                  <a:extLst>
                    <a:ext uri="{9D8B030D-6E8A-4147-A177-3AD203B41FA5}">
                      <a16:colId xmlns:a16="http://schemas.microsoft.com/office/drawing/2014/main" val="1460790409"/>
                    </a:ext>
                  </a:extLst>
                </a:gridCol>
                <a:gridCol w="809625">
                  <a:extLst>
                    <a:ext uri="{9D8B030D-6E8A-4147-A177-3AD203B41FA5}">
                      <a16:colId xmlns:a16="http://schemas.microsoft.com/office/drawing/2014/main" val="420055164"/>
                    </a:ext>
                  </a:extLst>
                </a:gridCol>
              </a:tblGrid>
              <a:tr h="349281">
                <a:tc>
                  <a:txBody>
                    <a:bodyPr/>
                    <a:lstStyle/>
                    <a:p>
                      <a:pPr algn="ctr" fontAlgn="ctr"/>
                      <a:r>
                        <a:rPr lang="fr-FR" sz="900" b="1" i="0" u="none" strike="noStrike" dirty="0">
                          <a:solidFill>
                            <a:srgbClr val="FFFFFF"/>
                          </a:solidFill>
                          <a:effectLst/>
                          <a:latin typeface="Aptos Narrow" panose="020B0004020202020204" pitchFamily="34" charset="0"/>
                        </a:rPr>
                        <a:t>Code segment</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Libellé segment</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Nombre de bateaux</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dans le panel</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Nombre de bateaux</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moyen</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valeur</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volume</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C000"/>
                    </a:solidFill>
                  </a:tcPr>
                </a:tc>
                <a:extLst>
                  <a:ext uri="{0D108BD9-81ED-4DB2-BD59-A6C34878D82A}">
                    <a16:rowId xmlns:a16="http://schemas.microsoft.com/office/drawing/2014/main" val="2281144508"/>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MMN_DFN_&gt;10m_≤12m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10 à 12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35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64%</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75%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67%</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2382733894"/>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MMN_DFN_&gt;12m_≤18m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Fileyeurs de 12 à 18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17</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25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68%</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57%</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extLst>
                  <a:ext uri="{0D108BD9-81ED-4DB2-BD59-A6C34878D82A}">
                    <a16:rowId xmlns:a16="http://schemas.microsoft.com/office/drawing/2014/main" val="3551228136"/>
                  </a:ext>
                </a:extLst>
              </a:tr>
              <a:tr h="232854">
                <a:tc>
                  <a:txBody>
                    <a:bodyPr/>
                    <a:lstStyle/>
                    <a:p>
                      <a:pPr algn="ctr" fontAlgn="ctr"/>
                      <a:r>
                        <a:rPr lang="fr-FR" sz="1000" b="0" i="0" u="none" strike="noStrike">
                          <a:solidFill>
                            <a:srgbClr val="000000"/>
                          </a:solidFill>
                          <a:effectLst/>
                          <a:latin typeface="Aptos Narrow" panose="020B0004020202020204" pitchFamily="34" charset="0"/>
                        </a:rPr>
                        <a:t>MMN_DRB_&gt;8m_≤10m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Dragueurs de 8 à 10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40</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67%</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80%</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3839566130"/>
                  </a:ext>
                </a:extLst>
              </a:tr>
              <a:tr h="232854">
                <a:tc>
                  <a:txBody>
                    <a:bodyPr/>
                    <a:lstStyle/>
                    <a:p>
                      <a:pPr algn="ctr" fontAlgn="ctr"/>
                      <a:r>
                        <a:rPr lang="fr-FR" sz="1000" b="0" i="0" u="none" strike="noStrike">
                          <a:solidFill>
                            <a:srgbClr val="000000"/>
                          </a:solidFill>
                          <a:effectLst/>
                          <a:latin typeface="Aptos Narrow" panose="020B0004020202020204" pitchFamily="34" charset="0"/>
                        </a:rPr>
                        <a:t>MMN_DRB_&gt;10m_≤12m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Dragueurs de 10 à 12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64</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102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66%</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64%</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extLst>
                  <a:ext uri="{0D108BD9-81ED-4DB2-BD59-A6C34878D82A}">
                    <a16:rowId xmlns:a16="http://schemas.microsoft.com/office/drawing/2014/main" val="3753955547"/>
                  </a:ext>
                </a:extLst>
              </a:tr>
              <a:tr h="232854">
                <a:tc>
                  <a:txBody>
                    <a:bodyPr/>
                    <a:lstStyle/>
                    <a:p>
                      <a:pPr algn="ctr" fontAlgn="ctr"/>
                      <a:r>
                        <a:rPr lang="fr-FR" sz="1000" b="0" i="0" u="none" strike="noStrike">
                          <a:solidFill>
                            <a:srgbClr val="000000"/>
                          </a:solidFill>
                          <a:effectLst/>
                          <a:latin typeface="Aptos Narrow" panose="020B0004020202020204" pitchFamily="34" charset="0"/>
                        </a:rPr>
                        <a:t>MMN_DTS_&gt;18m_≤24m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a:solidFill>
                            <a:srgbClr val="000000"/>
                          </a:solidFill>
                          <a:effectLst/>
                          <a:latin typeface="Aptos Narrow" panose="020B0004020202020204" pitchFamily="34" charset="0"/>
                        </a:rPr>
                        <a:t>Chalutiers de 18 à 24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22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32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69%</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81%</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81%</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1322734431"/>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MMN_DTS_&gt;24m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Chalutiers de plus de 24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21</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31</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68%</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83%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77%</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extLst>
                  <a:ext uri="{0D108BD9-81ED-4DB2-BD59-A6C34878D82A}">
                    <a16:rowId xmlns:a16="http://schemas.microsoft.com/office/drawing/2014/main" val="2240992215"/>
                  </a:ext>
                </a:extLst>
              </a:tr>
              <a:tr h="232854">
                <a:tc>
                  <a:txBody>
                    <a:bodyPr/>
                    <a:lstStyle/>
                    <a:p>
                      <a:pPr algn="ctr" fontAlgn="ctr"/>
                      <a:r>
                        <a:rPr lang="fr-FR" sz="1000" b="0" i="0" u="none" strike="noStrike">
                          <a:solidFill>
                            <a:srgbClr val="000000"/>
                          </a:solidFill>
                          <a:effectLst/>
                          <a:latin typeface="Aptos Narrow" panose="020B0004020202020204" pitchFamily="34" charset="0"/>
                        </a:rPr>
                        <a:t>MMN_FPO_≤8m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Caseyeurs de moins de 8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48</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103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47%</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50%</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1377189257"/>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MMN_FPO_&gt;8m_≤10m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Caseyeurs de 8 à 10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42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70</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60%</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68%</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extLst>
                  <a:ext uri="{0D108BD9-81ED-4DB2-BD59-A6C34878D82A}">
                    <a16:rowId xmlns:a16="http://schemas.microsoft.com/office/drawing/2014/main" val="4148131687"/>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MMN_FPO_&gt;10m_≤12m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Caseyeurs de 10 à 12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32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55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58%</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84%</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89%</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2853217937"/>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MMN_HOK_&gt;8m_≤10m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Ligneurs ou palangriers de 8 à 10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18</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95%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95%</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extLst>
                  <a:ext uri="{0D108BD9-81ED-4DB2-BD59-A6C34878D82A}">
                    <a16:rowId xmlns:a16="http://schemas.microsoft.com/office/drawing/2014/main" val="2473171172"/>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MMN_MGP_&gt;10m_≤12m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Navires polyvalents utilisant des engins mobiles de 10 à 12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33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54</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61%</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71%</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49%</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970861923"/>
                  </a:ext>
                </a:extLst>
              </a:tr>
              <a:tr h="232854">
                <a:tc>
                  <a:txBody>
                    <a:bodyPr/>
                    <a:lstStyle/>
                    <a:p>
                      <a:pPr algn="ctr" fontAlgn="ctr"/>
                      <a:r>
                        <a:rPr lang="fr-FR" sz="1000" b="0" i="0" u="none" strike="noStrike" dirty="0">
                          <a:solidFill>
                            <a:srgbClr val="000000"/>
                          </a:solidFill>
                          <a:effectLst/>
                          <a:latin typeface="Aptos Narrow" panose="020B0004020202020204" pitchFamily="34" charset="0"/>
                        </a:rPr>
                        <a:t>MMN_MGP_&gt;12m_≤18m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Navires polyvalents utilisant des engins mobiles de 12 à 18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34</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55</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62%</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63%</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65%</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noFill/>
                  </a:tcPr>
                </a:tc>
                <a:extLst>
                  <a:ext uri="{0D108BD9-81ED-4DB2-BD59-A6C34878D82A}">
                    <a16:rowId xmlns:a16="http://schemas.microsoft.com/office/drawing/2014/main" val="2577780550"/>
                  </a:ext>
                </a:extLst>
              </a:tr>
              <a:tr h="349281">
                <a:tc>
                  <a:txBody>
                    <a:bodyPr/>
                    <a:lstStyle/>
                    <a:p>
                      <a:pPr algn="ctr" fontAlgn="ctr"/>
                      <a:r>
                        <a:rPr lang="fr-FR" sz="1000" b="0" i="0" u="none" strike="noStrike" dirty="0">
                          <a:solidFill>
                            <a:srgbClr val="000000"/>
                          </a:solidFill>
                          <a:effectLst/>
                          <a:latin typeface="Aptos Narrow" panose="020B0004020202020204" pitchFamily="34" charset="0"/>
                        </a:rPr>
                        <a:t>MMN_PMP_&gt;10m_≤12m</a:t>
                      </a:r>
                    </a:p>
                  </a:txBody>
                  <a:tcPr marL="4459" marR="4459" marT="4459" marB="0" anchor="ctr">
                    <a:lnL w="6350" cap="flat" cmpd="sng" algn="ctr">
                      <a:solidFill>
                        <a:srgbClr val="E97132"/>
                      </a:solidFill>
                      <a:prstDash val="solid"/>
                      <a:round/>
                      <a:headEnd type="none" w="med" len="med"/>
                      <a:tailEnd type="none" w="med" len="med"/>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l" fontAlgn="ctr"/>
                      <a:r>
                        <a:rPr lang="fr-FR" sz="800" b="0" i="0" u="none" strike="noStrike" dirty="0">
                          <a:solidFill>
                            <a:srgbClr val="000000"/>
                          </a:solidFill>
                          <a:effectLst/>
                          <a:latin typeface="Aptos Narrow" panose="020B0004020202020204" pitchFamily="34" charset="0"/>
                        </a:rPr>
                        <a:t>Navires polyvalents utilisant des engins mobiles ou dormants de 10 à 12 m de la Manche/Mer du Nord</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24</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47</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51%</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a:solidFill>
                            <a:srgbClr val="000000"/>
                          </a:solidFill>
                          <a:effectLst/>
                          <a:latin typeface="Aptos Narrow" panose="020B0004020202020204" pitchFamily="34" charset="0"/>
                        </a:rPr>
                        <a:t>66%</a:t>
                      </a:r>
                    </a:p>
                  </a:txBody>
                  <a:tcPr marL="4459" marR="4459" marT="4459" marB="0" anchor="ctr">
                    <a:lnL>
                      <a:noFill/>
                    </a:lnL>
                    <a:lnR>
                      <a:noFill/>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tc>
                  <a:txBody>
                    <a:bodyPr/>
                    <a:lstStyle/>
                    <a:p>
                      <a:pPr algn="ctr" fontAlgn="ctr"/>
                      <a:r>
                        <a:rPr lang="fr-FR" sz="1200" b="0" i="0" u="none" strike="noStrike" dirty="0">
                          <a:solidFill>
                            <a:srgbClr val="000000"/>
                          </a:solidFill>
                          <a:effectLst/>
                          <a:latin typeface="Aptos Narrow" panose="020B0004020202020204" pitchFamily="34" charset="0"/>
                        </a:rPr>
                        <a:t>70%</a:t>
                      </a:r>
                    </a:p>
                  </a:txBody>
                  <a:tcPr marL="4459" marR="4459" marT="4459" marB="0" anchor="ctr">
                    <a:lnL>
                      <a:noFill/>
                    </a:lnL>
                    <a:lnR w="6350" cap="flat" cmpd="sng" algn="ctr">
                      <a:solidFill>
                        <a:srgbClr val="E97132"/>
                      </a:solidFill>
                      <a:prstDash val="solid"/>
                      <a:round/>
                      <a:headEnd type="none" w="med" len="med"/>
                      <a:tailEnd type="none" w="med" len="med"/>
                    </a:lnR>
                    <a:lnT w="6350" cap="flat" cmpd="sng" algn="ctr">
                      <a:solidFill>
                        <a:srgbClr val="E97132"/>
                      </a:solidFill>
                      <a:prstDash val="solid"/>
                      <a:round/>
                      <a:headEnd type="none" w="med" len="med"/>
                      <a:tailEnd type="none" w="med" len="med"/>
                    </a:lnT>
                    <a:lnB w="6350" cap="flat" cmpd="sng" algn="ctr">
                      <a:solidFill>
                        <a:srgbClr val="E97132"/>
                      </a:solidFill>
                      <a:prstDash val="solid"/>
                      <a:round/>
                      <a:headEnd type="none" w="med" len="med"/>
                      <a:tailEnd type="none" w="med" len="med"/>
                    </a:lnB>
                    <a:solidFill>
                      <a:srgbClr val="FFFFCC"/>
                    </a:solidFill>
                  </a:tcPr>
                </a:tc>
                <a:extLst>
                  <a:ext uri="{0D108BD9-81ED-4DB2-BD59-A6C34878D82A}">
                    <a16:rowId xmlns:a16="http://schemas.microsoft.com/office/drawing/2014/main" val="2585037452"/>
                  </a:ext>
                </a:extLst>
              </a:tr>
            </a:tbl>
          </a:graphicData>
        </a:graphic>
      </p:graphicFrame>
      <p:graphicFrame>
        <p:nvGraphicFramePr>
          <p:cNvPr id="5" name="Tableau 4">
            <a:extLst>
              <a:ext uri="{FF2B5EF4-FFF2-40B4-BE49-F238E27FC236}">
                <a16:creationId xmlns:a16="http://schemas.microsoft.com/office/drawing/2014/main" id="{5FBD2378-0227-8D09-1BA0-93FF25371A8E}"/>
              </a:ext>
            </a:extLst>
          </p:cNvPr>
          <p:cNvGraphicFramePr>
            <a:graphicFrameLocks noGrp="1"/>
          </p:cNvGraphicFramePr>
          <p:nvPr>
            <p:extLst>
              <p:ext uri="{D42A27DB-BD31-4B8C-83A1-F6EECF244321}">
                <p14:modId xmlns:p14="http://schemas.microsoft.com/office/powerpoint/2010/main" val="1790496943"/>
              </p:ext>
            </p:extLst>
          </p:nvPr>
        </p:nvGraphicFramePr>
        <p:xfrm>
          <a:off x="61912" y="6062756"/>
          <a:ext cx="6726976" cy="2586176"/>
        </p:xfrm>
        <a:graphic>
          <a:graphicData uri="http://schemas.openxmlformats.org/drawingml/2006/table">
            <a:tbl>
              <a:tblPr/>
              <a:tblGrid>
                <a:gridCol w="1302864">
                  <a:extLst>
                    <a:ext uri="{9D8B030D-6E8A-4147-A177-3AD203B41FA5}">
                      <a16:colId xmlns:a16="http://schemas.microsoft.com/office/drawing/2014/main" val="2482440071"/>
                    </a:ext>
                  </a:extLst>
                </a:gridCol>
                <a:gridCol w="1530824">
                  <a:extLst>
                    <a:ext uri="{9D8B030D-6E8A-4147-A177-3AD203B41FA5}">
                      <a16:colId xmlns:a16="http://schemas.microsoft.com/office/drawing/2014/main" val="1215962285"/>
                    </a:ext>
                  </a:extLst>
                </a:gridCol>
                <a:gridCol w="728663">
                  <a:extLst>
                    <a:ext uri="{9D8B030D-6E8A-4147-A177-3AD203B41FA5}">
                      <a16:colId xmlns:a16="http://schemas.microsoft.com/office/drawing/2014/main" val="792799880"/>
                    </a:ext>
                  </a:extLst>
                </a:gridCol>
                <a:gridCol w="700087">
                  <a:extLst>
                    <a:ext uri="{9D8B030D-6E8A-4147-A177-3AD203B41FA5}">
                      <a16:colId xmlns:a16="http://schemas.microsoft.com/office/drawing/2014/main" val="345247923"/>
                    </a:ext>
                  </a:extLst>
                </a:gridCol>
                <a:gridCol w="823913">
                  <a:extLst>
                    <a:ext uri="{9D8B030D-6E8A-4147-A177-3AD203B41FA5}">
                      <a16:colId xmlns:a16="http://schemas.microsoft.com/office/drawing/2014/main" val="743770364"/>
                    </a:ext>
                  </a:extLst>
                </a:gridCol>
                <a:gridCol w="819150">
                  <a:extLst>
                    <a:ext uri="{9D8B030D-6E8A-4147-A177-3AD203B41FA5}">
                      <a16:colId xmlns:a16="http://schemas.microsoft.com/office/drawing/2014/main" val="1517781231"/>
                    </a:ext>
                  </a:extLst>
                </a:gridCol>
                <a:gridCol w="821475">
                  <a:extLst>
                    <a:ext uri="{9D8B030D-6E8A-4147-A177-3AD203B41FA5}">
                      <a16:colId xmlns:a16="http://schemas.microsoft.com/office/drawing/2014/main" val="515821367"/>
                    </a:ext>
                  </a:extLst>
                </a:gridCol>
              </a:tblGrid>
              <a:tr h="406887">
                <a:tc>
                  <a:txBody>
                    <a:bodyPr/>
                    <a:lstStyle/>
                    <a:p>
                      <a:pPr algn="ctr" fontAlgn="ctr"/>
                      <a:r>
                        <a:rPr lang="fr-FR" sz="900" b="1" i="0" u="none" strike="noStrike" dirty="0">
                          <a:solidFill>
                            <a:srgbClr val="FFFFFF"/>
                          </a:solidFill>
                          <a:effectLst/>
                          <a:latin typeface="Aptos Narrow" panose="020B0004020202020204" pitchFamily="34" charset="0"/>
                        </a:rPr>
                        <a:t>Code segment</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Libellé segment</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dans le panel</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moyen</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nombre de</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bateaux</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valeur</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tc>
                  <a:txBody>
                    <a:bodyPr/>
                    <a:lstStyle/>
                    <a:p>
                      <a:pPr algn="ctr" fontAlgn="ctr"/>
                      <a:r>
                        <a:rPr lang="fr-FR" sz="900" b="1" i="0" u="none" strike="noStrike" dirty="0">
                          <a:solidFill>
                            <a:srgbClr val="FFFFFF"/>
                          </a:solidFill>
                          <a:effectLst/>
                          <a:latin typeface="Aptos Narrow" panose="020B0004020202020204" pitchFamily="34" charset="0"/>
                        </a:rPr>
                        <a:t>Représentativité</a:t>
                      </a:r>
                      <a:br>
                        <a:rPr lang="fr-FR" sz="900" b="1" i="0" u="none" strike="noStrike" dirty="0">
                          <a:solidFill>
                            <a:srgbClr val="FFFFFF"/>
                          </a:solidFill>
                          <a:effectLst/>
                          <a:latin typeface="Aptos Narrow" panose="020B0004020202020204" pitchFamily="34" charset="0"/>
                        </a:rPr>
                      </a:br>
                      <a:r>
                        <a:rPr lang="fr-FR" sz="900" b="1" i="0" u="none" strike="noStrike" dirty="0">
                          <a:solidFill>
                            <a:srgbClr val="FFFFFF"/>
                          </a:solidFill>
                          <a:effectLst/>
                          <a:latin typeface="Aptos Narrow" panose="020B0004020202020204" pitchFamily="34" charset="0"/>
                        </a:rPr>
                        <a:t>volume</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E97132"/>
                    </a:solidFill>
                  </a:tcPr>
                </a:tc>
                <a:extLst>
                  <a:ext uri="{0D108BD9-81ED-4DB2-BD59-A6C34878D82A}">
                    <a16:rowId xmlns:a16="http://schemas.microsoft.com/office/drawing/2014/main" val="2220396445"/>
                  </a:ext>
                </a:extLst>
              </a:tr>
              <a:tr h="271258">
                <a:tc>
                  <a:txBody>
                    <a:bodyPr/>
                    <a:lstStyle/>
                    <a:p>
                      <a:pPr algn="ctr" fontAlgn="ctr"/>
                      <a:r>
                        <a:rPr lang="fr-FR" sz="1000" b="0" i="0" u="none" strike="noStrike" dirty="0">
                          <a:solidFill>
                            <a:srgbClr val="000000"/>
                          </a:solidFill>
                          <a:effectLst/>
                          <a:latin typeface="Aptos Narrow" panose="020B0004020202020204" pitchFamily="34" charset="0"/>
                        </a:rPr>
                        <a:t>MED_DFN_≤8m</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l" fontAlgn="ctr"/>
                      <a:r>
                        <a:rPr lang="fr-FR" sz="800" b="0" i="0" u="none" strike="noStrike" dirty="0">
                          <a:solidFill>
                            <a:srgbClr val="000000"/>
                          </a:solidFill>
                          <a:effectLst/>
                          <a:latin typeface="Aptos Narrow" panose="020B0004020202020204" pitchFamily="34" charset="0"/>
                        </a:rPr>
                        <a:t>Fileyeurs de moins de 8 m de Méditerranée</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140</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437</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32%</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68%</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68%</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extLst>
                  <a:ext uri="{0D108BD9-81ED-4DB2-BD59-A6C34878D82A}">
                    <a16:rowId xmlns:a16="http://schemas.microsoft.com/office/drawing/2014/main" val="1756089848"/>
                  </a:ext>
                </a:extLst>
              </a:tr>
              <a:tr h="271258">
                <a:tc>
                  <a:txBody>
                    <a:bodyPr/>
                    <a:lstStyle/>
                    <a:p>
                      <a:pPr algn="ctr" fontAlgn="ctr"/>
                      <a:r>
                        <a:rPr lang="fr-FR" sz="1000" b="0" i="0" u="none" strike="noStrike" dirty="0">
                          <a:solidFill>
                            <a:srgbClr val="000000"/>
                          </a:solidFill>
                          <a:effectLst/>
                          <a:latin typeface="Aptos Narrow" panose="020B0004020202020204" pitchFamily="34" charset="0"/>
                        </a:rPr>
                        <a:t>MED_DFN_&gt;8m_≤10m</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Fileyeurs de 8 à 10 m de Méditerranée</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24</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110</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22%</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31%</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34%</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2866654500"/>
                  </a:ext>
                </a:extLst>
              </a:tr>
              <a:tr h="271258">
                <a:tc>
                  <a:txBody>
                    <a:bodyPr/>
                    <a:lstStyle/>
                    <a:p>
                      <a:pPr algn="ctr" fontAlgn="ctr"/>
                      <a:r>
                        <a:rPr lang="fr-FR" sz="1000" b="0" i="0" u="none" strike="noStrike" dirty="0">
                          <a:solidFill>
                            <a:srgbClr val="000000"/>
                          </a:solidFill>
                          <a:effectLst/>
                          <a:latin typeface="Aptos Narrow" panose="020B0004020202020204" pitchFamily="34" charset="0"/>
                        </a:rPr>
                        <a:t>MED_DTS_&gt;18m_≤24m</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l" fontAlgn="ctr"/>
                      <a:r>
                        <a:rPr lang="fr-FR" sz="800" b="0" i="0" u="none" strike="noStrike" dirty="0">
                          <a:solidFill>
                            <a:srgbClr val="000000"/>
                          </a:solidFill>
                          <a:effectLst/>
                          <a:latin typeface="Aptos Narrow" panose="020B0004020202020204" pitchFamily="34" charset="0"/>
                        </a:rPr>
                        <a:t>Chalutiers de 18 à 24 m de Méditerranée</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21</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22</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95%</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98%</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99%</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extLst>
                  <a:ext uri="{0D108BD9-81ED-4DB2-BD59-A6C34878D82A}">
                    <a16:rowId xmlns:a16="http://schemas.microsoft.com/office/drawing/2014/main" val="3637365312"/>
                  </a:ext>
                </a:extLst>
              </a:tr>
              <a:tr h="271258">
                <a:tc>
                  <a:txBody>
                    <a:bodyPr/>
                    <a:lstStyle/>
                    <a:p>
                      <a:pPr algn="ctr" fontAlgn="ctr"/>
                      <a:r>
                        <a:rPr lang="fr-FR" sz="1000" b="0" i="0" u="none" strike="noStrike" dirty="0">
                          <a:solidFill>
                            <a:srgbClr val="000000"/>
                          </a:solidFill>
                          <a:effectLst/>
                          <a:latin typeface="Aptos Narrow" panose="020B0004020202020204" pitchFamily="34" charset="0"/>
                        </a:rPr>
                        <a:t>MED_DTS_&gt;24m</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Chalutiers de plus de 24 m de Méditerranée</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18</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23</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78%</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94%</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95%</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2176312330"/>
                  </a:ext>
                </a:extLst>
              </a:tr>
              <a:tr h="271258">
                <a:tc>
                  <a:txBody>
                    <a:bodyPr/>
                    <a:lstStyle/>
                    <a:p>
                      <a:pPr algn="ctr" fontAlgn="ctr"/>
                      <a:r>
                        <a:rPr lang="fr-FR" sz="1000" b="0" i="0" u="none" strike="noStrike" dirty="0">
                          <a:solidFill>
                            <a:srgbClr val="000000"/>
                          </a:solidFill>
                          <a:effectLst/>
                          <a:latin typeface="Aptos Narrow" panose="020B0004020202020204" pitchFamily="34" charset="0"/>
                        </a:rPr>
                        <a:t>MED_FPO_≤8m</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l" fontAlgn="ctr"/>
                      <a:r>
                        <a:rPr lang="fr-FR" sz="800" b="0" i="0" u="none" strike="noStrike" dirty="0">
                          <a:solidFill>
                            <a:srgbClr val="000000"/>
                          </a:solidFill>
                          <a:effectLst/>
                          <a:latin typeface="Aptos Narrow" panose="020B0004020202020204" pitchFamily="34" charset="0"/>
                        </a:rPr>
                        <a:t>Caseyeurs de moins de 8 m de Méditerranée</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56</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116</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dirty="0">
                          <a:solidFill>
                            <a:srgbClr val="000000"/>
                          </a:solidFill>
                          <a:effectLst/>
                          <a:latin typeface="Aptos Narrow" panose="020B0004020202020204" pitchFamily="34" charset="0"/>
                        </a:rPr>
                        <a:t>48%</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60%</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tc>
                  <a:txBody>
                    <a:bodyPr/>
                    <a:lstStyle/>
                    <a:p>
                      <a:pPr algn="ctr" fontAlgn="ctr"/>
                      <a:r>
                        <a:rPr lang="fr-FR" sz="1200" b="0" i="0" u="none" strike="noStrike">
                          <a:solidFill>
                            <a:srgbClr val="000000"/>
                          </a:solidFill>
                          <a:effectLst/>
                          <a:latin typeface="Aptos Narrow" panose="020B0004020202020204" pitchFamily="34" charset="0"/>
                        </a:rPr>
                        <a:t>58%</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rgbClr val="FBE2D5"/>
                    </a:solidFill>
                  </a:tcPr>
                </a:tc>
                <a:extLst>
                  <a:ext uri="{0D108BD9-81ED-4DB2-BD59-A6C34878D82A}">
                    <a16:rowId xmlns:a16="http://schemas.microsoft.com/office/drawing/2014/main" val="3664787771"/>
                  </a:ext>
                </a:extLst>
              </a:tr>
              <a:tr h="542515">
                <a:tc>
                  <a:txBody>
                    <a:bodyPr/>
                    <a:lstStyle/>
                    <a:p>
                      <a:pPr algn="ctr" fontAlgn="ctr"/>
                      <a:r>
                        <a:rPr lang="fr-FR" sz="1000" b="0" i="0" u="none" strike="noStrike" dirty="0">
                          <a:solidFill>
                            <a:srgbClr val="000000"/>
                          </a:solidFill>
                          <a:effectLst/>
                          <a:latin typeface="Aptos Narrow" panose="020B0004020202020204" pitchFamily="34" charset="0"/>
                        </a:rPr>
                        <a:t>MED_PGP_≤8m</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l" fontAlgn="ctr"/>
                      <a:r>
                        <a:rPr lang="fr-FR" sz="800" b="0" i="0" u="none" strike="noStrike" dirty="0">
                          <a:solidFill>
                            <a:srgbClr val="000000"/>
                          </a:solidFill>
                          <a:effectLst/>
                          <a:latin typeface="Aptos Narrow" panose="020B0004020202020204" pitchFamily="34" charset="0"/>
                        </a:rPr>
                        <a:t>Navires utilisant uniquement des engins passifs polyvalents de moins de 8 m de Méditerranée</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16</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65</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25%</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a:solidFill>
                            <a:srgbClr val="000000"/>
                          </a:solidFill>
                          <a:effectLst/>
                          <a:latin typeface="Aptos Narrow" panose="020B0004020202020204" pitchFamily="34" charset="0"/>
                        </a:rPr>
                        <a:t>47%</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tc>
                  <a:txBody>
                    <a:bodyPr/>
                    <a:lstStyle/>
                    <a:p>
                      <a:pPr algn="ctr" fontAlgn="ctr"/>
                      <a:r>
                        <a:rPr lang="fr-FR" sz="1200" b="0" i="0" u="none" strike="noStrike" dirty="0">
                          <a:solidFill>
                            <a:srgbClr val="000000"/>
                          </a:solidFill>
                          <a:effectLst/>
                          <a:latin typeface="Aptos Narrow" panose="020B0004020202020204" pitchFamily="34" charset="0"/>
                        </a:rPr>
                        <a:t>50%</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noFill/>
                  </a:tcPr>
                </a:tc>
                <a:extLst>
                  <a:ext uri="{0D108BD9-81ED-4DB2-BD59-A6C34878D82A}">
                    <a16:rowId xmlns:a16="http://schemas.microsoft.com/office/drawing/2014/main" val="1800904210"/>
                  </a:ext>
                </a:extLst>
              </a:tr>
              <a:tr h="271258">
                <a:tc>
                  <a:txBody>
                    <a:bodyPr/>
                    <a:lstStyle/>
                    <a:p>
                      <a:pPr algn="ctr" fontAlgn="ctr"/>
                      <a:r>
                        <a:rPr lang="fr-FR" sz="1000" b="0" i="0" u="none" strike="noStrike" dirty="0">
                          <a:solidFill>
                            <a:srgbClr val="000000"/>
                          </a:solidFill>
                          <a:effectLst/>
                          <a:latin typeface="Aptos Narrow" panose="020B0004020202020204" pitchFamily="34" charset="0"/>
                        </a:rPr>
                        <a:t>MED_HOK_&gt;10m_≤12m</a:t>
                      </a:r>
                    </a:p>
                  </a:txBody>
                  <a:tcPr marL="4633" marR="4633" marT="4633" marB="0" anchor="ctr">
                    <a:lnL w="6350" cap="flat" cmpd="sng" algn="ctr">
                      <a:solidFill>
                        <a:srgbClr val="F1A983"/>
                      </a:solidFill>
                      <a:prstDash val="solid"/>
                      <a:round/>
                      <a:headEnd type="none" w="med" len="med"/>
                      <a:tailEnd type="none" w="med" len="med"/>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chemeClr val="accent2">
                        <a:lumMod val="20000"/>
                        <a:lumOff val="80000"/>
                      </a:schemeClr>
                    </a:solidFill>
                  </a:tcPr>
                </a:tc>
                <a:tc>
                  <a:txBody>
                    <a:bodyPr/>
                    <a:lstStyle/>
                    <a:p>
                      <a:pPr algn="l" fontAlgn="ctr"/>
                      <a:r>
                        <a:rPr lang="fr-FR" sz="800" b="0" i="0" u="none" strike="noStrike" dirty="0">
                          <a:solidFill>
                            <a:srgbClr val="000000"/>
                          </a:solidFill>
                          <a:effectLst/>
                          <a:latin typeface="Aptos Narrow" panose="020B0004020202020204" pitchFamily="34" charset="0"/>
                        </a:rPr>
                        <a:t>Ligneurs ou palangriers de 10 à 12 m de Méditerranée</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chemeClr val="accent2">
                        <a:lumMod val="20000"/>
                        <a:lumOff val="80000"/>
                      </a:schemeClr>
                    </a:solidFill>
                  </a:tcPr>
                </a:tc>
                <a:tc>
                  <a:txBody>
                    <a:bodyPr/>
                    <a:lstStyle/>
                    <a:p>
                      <a:pPr algn="ctr" fontAlgn="ctr"/>
                      <a:r>
                        <a:rPr lang="fr-FR" sz="1200" b="0" i="0" u="none" strike="noStrike" dirty="0">
                          <a:solidFill>
                            <a:srgbClr val="000000"/>
                          </a:solidFill>
                          <a:effectLst/>
                          <a:latin typeface="Aptos Narrow" panose="020B0004020202020204" pitchFamily="34" charset="0"/>
                        </a:rPr>
                        <a:t>11</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chemeClr val="accent2">
                        <a:lumMod val="20000"/>
                        <a:lumOff val="80000"/>
                      </a:schemeClr>
                    </a:solidFill>
                  </a:tcPr>
                </a:tc>
                <a:tc>
                  <a:txBody>
                    <a:bodyPr/>
                    <a:lstStyle/>
                    <a:p>
                      <a:pPr algn="ctr" fontAlgn="ctr"/>
                      <a:r>
                        <a:rPr lang="fr-FR" sz="1200" b="0" i="0" u="none" strike="noStrike" dirty="0">
                          <a:solidFill>
                            <a:srgbClr val="000000"/>
                          </a:solidFill>
                          <a:effectLst/>
                          <a:latin typeface="Aptos Narrow" panose="020B0004020202020204" pitchFamily="34" charset="0"/>
                        </a:rPr>
                        <a:t>27</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chemeClr val="accent2">
                        <a:lumMod val="20000"/>
                        <a:lumOff val="80000"/>
                      </a:schemeClr>
                    </a:solidFill>
                  </a:tcPr>
                </a:tc>
                <a:tc>
                  <a:txBody>
                    <a:bodyPr/>
                    <a:lstStyle/>
                    <a:p>
                      <a:pPr algn="ctr" fontAlgn="ctr"/>
                      <a:r>
                        <a:rPr lang="fr-FR" sz="1200" b="0" i="0" u="none" strike="noStrike" dirty="0">
                          <a:solidFill>
                            <a:srgbClr val="000000"/>
                          </a:solidFill>
                          <a:effectLst/>
                          <a:latin typeface="Aptos Narrow" panose="020B0004020202020204" pitchFamily="34" charset="0"/>
                        </a:rPr>
                        <a:t>41%</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chemeClr val="accent2">
                        <a:lumMod val="20000"/>
                        <a:lumOff val="80000"/>
                      </a:schemeClr>
                    </a:solidFill>
                  </a:tcPr>
                </a:tc>
                <a:tc>
                  <a:txBody>
                    <a:bodyPr/>
                    <a:lstStyle/>
                    <a:p>
                      <a:pPr algn="ctr" fontAlgn="ctr"/>
                      <a:r>
                        <a:rPr lang="fr-FR" sz="1200" b="0" i="0" u="none" strike="noStrike" dirty="0">
                          <a:solidFill>
                            <a:srgbClr val="000000"/>
                          </a:solidFill>
                          <a:effectLst/>
                          <a:latin typeface="Aptos Narrow" panose="020B0004020202020204" pitchFamily="34" charset="0"/>
                        </a:rPr>
                        <a:t>55%</a:t>
                      </a:r>
                    </a:p>
                  </a:txBody>
                  <a:tcPr marL="4633" marR="4633" marT="4633" marB="0" anchor="ctr">
                    <a:lnL>
                      <a:noFill/>
                    </a:lnL>
                    <a:lnR>
                      <a:noFill/>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chemeClr val="accent2">
                        <a:lumMod val="20000"/>
                        <a:lumOff val="80000"/>
                      </a:schemeClr>
                    </a:solidFill>
                  </a:tcPr>
                </a:tc>
                <a:tc>
                  <a:txBody>
                    <a:bodyPr/>
                    <a:lstStyle/>
                    <a:p>
                      <a:pPr algn="ctr" fontAlgn="ctr"/>
                      <a:r>
                        <a:rPr lang="fr-FR" sz="1200" b="0" i="0" u="none" strike="noStrike" dirty="0">
                          <a:solidFill>
                            <a:srgbClr val="000000"/>
                          </a:solidFill>
                          <a:effectLst/>
                          <a:latin typeface="Aptos Narrow" panose="020B0004020202020204" pitchFamily="34" charset="0"/>
                        </a:rPr>
                        <a:t>53%</a:t>
                      </a:r>
                    </a:p>
                  </a:txBody>
                  <a:tcPr marL="4633" marR="4633" marT="4633" marB="0" anchor="ctr">
                    <a:lnL>
                      <a:noFill/>
                    </a:lnL>
                    <a:lnR w="6350" cap="flat" cmpd="sng" algn="ctr">
                      <a:solidFill>
                        <a:srgbClr val="F1A983"/>
                      </a:solidFill>
                      <a:prstDash val="solid"/>
                      <a:round/>
                      <a:headEnd type="none" w="med" len="med"/>
                      <a:tailEnd type="none" w="med" len="med"/>
                    </a:lnR>
                    <a:lnT w="6350" cap="flat" cmpd="sng" algn="ctr">
                      <a:solidFill>
                        <a:srgbClr val="F1A983"/>
                      </a:solidFill>
                      <a:prstDash val="solid"/>
                      <a:round/>
                      <a:headEnd type="none" w="med" len="med"/>
                      <a:tailEnd type="none" w="med" len="med"/>
                    </a:lnT>
                    <a:lnB w="6350" cap="flat" cmpd="sng" algn="ctr">
                      <a:solidFill>
                        <a:srgbClr val="F1A983"/>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05659062"/>
                  </a:ext>
                </a:extLst>
              </a:tr>
            </a:tbl>
          </a:graphicData>
        </a:graphic>
      </p:graphicFrame>
    </p:spTree>
    <p:extLst>
      <p:ext uri="{BB962C8B-B14F-4D97-AF65-F5344CB8AC3E}">
        <p14:creationId xmlns:p14="http://schemas.microsoft.com/office/powerpoint/2010/main" val="2640232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6FA21923-C73C-4369-8E64-260B88C0B27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TS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TS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TS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TS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18 à 24 mètres de la Manche/Mer du Nord</a:t>
            </a:r>
            <a:br/>
            <a:r>
              <a:t>(MMN_DTS_18m_≤24m)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18 à 24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celui de la période de référence mais proche de celui de la moyenne nationale.</a:t>
            </a:r>
          </a:p>
        </p:txBody>
      </p:sp>
    </p:spTree>
    <p:extLst>
      <p:ext uri="{BB962C8B-B14F-4D97-AF65-F5344CB8AC3E}">
        <p14:creationId xmlns:p14="http://schemas.microsoft.com/office/powerpoint/2010/main" val="4177851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A5145F6-F3E8-40A8-A920-3BECE65C25F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DTS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DTS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DTS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DTS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plus de 24 mètres de la Manche/Mer du Nord</a:t>
            </a:r>
            <a:br/>
            <a:r>
              <a:t>(MMN_DTS_24m)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plus de 24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ceux de la période de référence et de la moyenne nationale.</a:t>
            </a:r>
          </a:p>
        </p:txBody>
      </p:sp>
    </p:spTree>
    <p:extLst>
      <p:ext uri="{BB962C8B-B14F-4D97-AF65-F5344CB8AC3E}">
        <p14:creationId xmlns:p14="http://schemas.microsoft.com/office/powerpoint/2010/main" val="2447577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A5145F6-F3E8-40A8-A920-3BECE65C25F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FPO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FPO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FPO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FPO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moins de 8 mètres de la Manche/Mer du Nord</a:t>
            </a:r>
            <a:br/>
            <a:r>
              <a:t>(MMN_FPO_≤8m)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moins de 8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1682829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85F66757-2121-4768-A271-D0CD2DDAAEE4}"/>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FPO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FPO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FPO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FPO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8 à 10 mètres de la Manche/Mer du Nord</a:t>
            </a:r>
            <a:br/>
            <a:r>
              <a:t>(MMN_FPO_8m_≤10m)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8 à 10 mètres de la Manche et de la Mer du Nord est inférieur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inférieur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083871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A869D199-CD52-477F-8B47-F502069038FA}"/>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FPO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FPO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FPO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FPO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10 à 12 mètres de la Manche/Mer du Nord</a:t>
            </a:r>
            <a:br/>
            <a:r>
              <a:t>(MMN_FPO_10m_≤12m)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10 à 12 mètres de la Manche/Mer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inférieur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698095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5A54093-102C-4F69-A3A4-A15D5D40F285}"/>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HOK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HOK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HOK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HOK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moins de 8 à 10 mètres de la Manche/Mer du Nord</a:t>
            </a:r>
            <a:br/>
            <a:r>
              <a:t>(MMN_HOK_8m_≤10m)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moins de 8 à 10 mètres de la Manche/Mer du Nord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764131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5333AAF-7775-44A7-96F3-178441E4FD7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MGP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MGP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MGP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MGP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polyvalents utilisant des engins mobiles de 10 à 12 mètres de la Manche/Mer du Nord</a:t>
            </a:r>
            <a:br/>
            <a:r>
              <a:t>(MMN_MGP_10m_≤12m)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polyvalents utilisant des engins mobiles de 10 à 12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2240534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5333AAF-7775-44A7-96F3-178441E4FD7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MGP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MGP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MGP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MGP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polyvalents utilisant des engins mobiles de 12 à 18 mètres de la Manche/Mer du Nord</a:t>
            </a:r>
            <a:br/>
            <a:r>
              <a:t>(MMN_MGP_12m_≤18m)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polyvalents utilisant des engins mobiles de 12 à 18 mètres de la Manche et de la Mer du Nord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833469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4">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B5333AAF-7775-44A7-96F3-178441E4FD7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MN_PMP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MN_PMP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MN_PMP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MN_PMP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polyvalents utilisant des engins mobiles ou dormants de 10 à 12 mètres de la Manche/Mer du Nord</a:t>
            </a:r>
            <a:br/>
            <a:r>
              <a:t>(MMN_PMP_10m_≤12m)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polyvalents utilisant des engins mobiles ou dormants de 10 à 12 mètres de la Manche et de la Mer du Nord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proche de celui de la période de référence mais inférieur à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3167373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900E5647-8073-468C-96CE-BFE54116C73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éditerrané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éditerrané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éditerrané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éditerrané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Méditerranée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navires de Méditerranée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1200482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891230B-155C-4261-8D31-8178DC19CAA3}"/>
              </a:ext>
            </a:extLst>
          </p:cNvPr>
          <p:cNvSpPr txBox="1"/>
          <p:nvPr/>
        </p:nvSpPr>
        <p:spPr>
          <a:xfrm>
            <a:off x="0" y="0"/>
            <a:ext cx="6858000" cy="400110"/>
          </a:xfrm>
          <a:prstGeom prst="rect">
            <a:avLst/>
          </a:prstGeom>
          <a:solidFill>
            <a:schemeClr val="bg2"/>
          </a:solidFill>
        </p:spPr>
        <p:txBody>
          <a:bodyPr wrap="square" rtlCol="0">
            <a:spAutoFit/>
          </a:bodyPr>
          <a:lstStyle/>
          <a:p>
            <a:pPr algn="ctr"/>
            <a:endParaRPr lang="fr-FR" sz="2000" b="1" dirty="0"/>
          </a:p>
        </p:txBody>
      </p:sp>
      <p:sp>
        <p:nvSpPr>
          <p:cNvPr id="2" name="ZoneTexte 1">
            <a:extLst>
              <a:ext uri="{FF2B5EF4-FFF2-40B4-BE49-F238E27FC236}">
                <a16:creationId xmlns:a16="http://schemas.microsoft.com/office/drawing/2014/main" id="{BD8CE69D-6B98-41DC-9601-0AE01A0AC5BB}"/>
              </a:ext>
            </a:extLst>
          </p:cNvPr>
          <p:cNvSpPr txBox="1"/>
          <p:nvPr/>
        </p:nvSpPr>
        <p:spPr>
          <a:xfrm>
            <a:off x="1670050" y="-30778"/>
            <a:ext cx="3517900" cy="461665"/>
          </a:xfrm>
          <a:prstGeom prst="rect">
            <a:avLst/>
          </a:prstGeom>
          <a:noFill/>
        </p:spPr>
        <p:txBody>
          <a:bodyPr wrap="square" rtlCol="0">
            <a:spAutoFit/>
          </a:bodyPr>
          <a:lstStyle/>
          <a:p>
            <a:pPr algn="ctr"/>
            <a:r>
              <a:rPr lang="fr-FR" sz="2400" dirty="0"/>
              <a:t>Synthèse</a:t>
            </a:r>
          </a:p>
        </p:txBody>
      </p:sp>
      <p:pic>
        <p:nvPicPr>
          <p:cNvPr id="7" name="Image 6">
            <a:extLst>
              <a:ext uri="{FF2B5EF4-FFF2-40B4-BE49-F238E27FC236}">
                <a16:creationId xmlns:a16="http://schemas.microsoft.com/office/drawing/2014/main" id="{644ECFC8-A6A5-882C-3008-7FCEAD565FBC}"/>
              </a:ext>
            </a:extLst>
          </p:cNvPr>
          <p:cNvPicPr>
            <a:picLocks noChangeAspect="1"/>
          </p:cNvPicPr>
          <p:nvPr/>
        </p:nvPicPr>
        <p:blipFill>
          <a:blip r:embed="rId2"/>
          <a:stretch>
            <a:fillRect/>
          </a:stretch>
        </p:blipFill>
        <p:spPr bwMode="auto">
          <a:xfrm>
            <a:off x="4838400" y="8672049"/>
            <a:ext cx="2081363" cy="1116701"/>
          </a:xfrm>
          <a:prstGeom prst="rect">
            <a:avLst/>
          </a:prstGeom>
        </p:spPr>
      </p:pic>
      <p:sp>
        <p:nvSpPr>
          <p:cNvPr id="8" name="TextBox 7"/>
          <p:cNvSpPr txBox="1"/>
          <p:nvPr/>
        </p:nvSpPr>
        <p:spPr>
          <a:xfrm>
            <a:off x="334800" y="558000"/>
            <a:ext cx="6192000" cy="522000"/>
          </a:xfrm>
          <a:prstGeom prst="rect">
            <a:avLst/>
          </a:prstGeom>
          <a:noFill/>
        </p:spPr>
        <p:txBody>
          <a:bodyPr wrap="square">
            <a:spAutoFit/>
          </a:bodyPr>
          <a:lstStyle/>
          <a:p>
            <a:pPr>
              <a:defRPr sz="1700"/>
            </a:pPr>
            <a:r>
              <a:t>Comparaison de l’indice de ventes en valeur à la fin du mois de Août 2026, par rapport à celui de la période de référence (2023) selon les strates</a:t>
            </a:r>
          </a:p>
        </p:txBody>
      </p:sp>
      <p:pic>
        <p:nvPicPr>
          <p:cNvPr id="9" name="Picture 8" descr="table_stylized.png"/>
          <p:cNvPicPr>
            <a:picLocks noChangeAspect="1"/>
          </p:cNvPicPr>
          <p:nvPr/>
        </p:nvPicPr>
        <p:blipFill>
          <a:blip r:embed="rId3"/>
          <a:stretch>
            <a:fillRect/>
          </a:stretch>
        </p:blipFill>
        <p:spPr>
          <a:xfrm>
            <a:off x="198000" y="1504800"/>
            <a:ext cx="4640400" cy="7725600"/>
          </a:xfrm>
          <a:prstGeom prst="rect">
            <a:avLst/>
          </a:prstGeom>
        </p:spPr>
      </p:pic>
    </p:spTree>
    <p:extLst>
      <p:ext uri="{BB962C8B-B14F-4D97-AF65-F5344CB8AC3E}">
        <p14:creationId xmlns:p14="http://schemas.microsoft.com/office/powerpoint/2010/main" val="37481644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C80CDC3-EEB0-4FD5-8C66-9616E7A91312}"/>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FN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FN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FN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FN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moins de 8 mètres de Méditerranée</a:t>
            </a:r>
            <a:br/>
            <a:r>
              <a:t>(MED_DFN_≤8m)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moins de 8 mètres de Méditerranée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5199622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7715" y="8345689"/>
            <a:ext cx="2335636" cy="1170385"/>
          </a:xfrm>
          <a:prstGeom prst="rect">
            <a:avLst/>
          </a:prstGeom>
        </p:spPr>
      </p:pic>
      <p:sp>
        <p:nvSpPr>
          <p:cNvPr id="6" name="Rectangle 5">
            <a:extLst>
              <a:ext uri="{FF2B5EF4-FFF2-40B4-BE49-F238E27FC236}">
                <a16:creationId xmlns:a16="http://schemas.microsoft.com/office/drawing/2014/main" id="{C42EA4E9-730C-434B-8CE5-A492370F777F}"/>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FN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FN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FN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FN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8 à 10 mètres de Méditerranée</a:t>
            </a:r>
            <a:br/>
            <a:r>
              <a:t>(MED_DFN_8m_≤10m)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8 à 10 mètres de Méditerranée est inférieur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4105340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932622CF-4BA5-4731-8F32-E9D3363C5514}"/>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TS_18m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TS_18m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TS_18m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TS_18m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18 à 24 mètres de Méditerranée</a:t>
            </a:r>
            <a:br/>
            <a:r>
              <a:t>(MED_DTS_18m_≤24m)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18 à 24 mètres de Méditerranée est proche de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911547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D2367CD-E481-4A0E-9FE5-0EDE8DE7CF0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DTS_24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DTS_24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DTS_24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DTS_24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Chalutiers de plus de 24 mètres de Méditerranée</a:t>
            </a:r>
            <a:br/>
            <a:r>
              <a:t>(MED_DTS_24m)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chalutiers de plus de 24 mètres de Méditerranée est inférieur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35307623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D2367CD-E481-4A0E-9FE5-0EDE8DE7CF0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FPO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FPO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FPO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FPO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Caseyeurs de moins de 8 mètres de Méditerranée</a:t>
            </a:r>
            <a:br/>
            <a:r>
              <a:t>(MED_FPO_≤8m)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caseyeurs de moins de 8 mètres de Méditerranée est inférieur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4056019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D2367CD-E481-4A0E-9FE5-0EDE8DE7CF0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PGP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PGP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PGP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PGP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Navires utilisant uniquement des engins passifs polyvalents de moins de 8 mètres de Méditerranée</a:t>
            </a:r>
            <a:br/>
            <a:r>
              <a:t>(MED_PGP_≤8m)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navires utilisant uniquement des engins passifs polyvalents de moins de 8 mètres de Méditerranée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146421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2">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409A0BB4-D7F5-4F14-BBB1-E4C737B09E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FD2367CD-E481-4A0E-9FE5-0EDE8DE7CF07}"/>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MED_HOK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MED_HOK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MED_HOK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MED_HOK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Ligneurs ou palangriers de 10 à 12 mètres de Méditerranée</a:t>
            </a:r>
            <a:br/>
            <a:r>
              <a:t>(MED_HOK_10m_≤12m)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ligneurs ou palangriers de moins de 10 à 12 mètres de Méditerranée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73868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8B425527-17E5-48F5-8E3A-B7D863D4604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olfe de Gascogne.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olfe de Gascogne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olfe de Gascogne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olfe de Gascogne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2267"/>
            </a:pPr>
            <a:r>
              <a:t>Golfe de Gascogne</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 l'ensemble des navires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inférieur à ceux de la période de référence et de la moyenne nationale.</a:t>
            </a:r>
          </a:p>
        </p:txBody>
      </p:sp>
    </p:spTree>
    <p:extLst>
      <p:ext uri="{BB962C8B-B14F-4D97-AF65-F5344CB8AC3E}">
        <p14:creationId xmlns:p14="http://schemas.microsoft.com/office/powerpoint/2010/main" val="2758790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4" name="Image 3">
            <a:extLst>
              <a:ext uri="{FF2B5EF4-FFF2-40B4-BE49-F238E27FC236}">
                <a16:creationId xmlns:a16="http://schemas.microsoft.com/office/drawing/2014/main" id="{37A59D5A-1D62-41C7-B3CD-68F39FBC0D4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069BBE25-B271-4103-8A2A-1BFF947C3A71}"/>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moins de 8 mètres du Golfe de Gascogne</a:t>
            </a:r>
            <a:br/>
            <a:r>
              <a:t>(GG_DFN_≤8m)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moins de 8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inférieur à ceux de la période de référence et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224815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FBA57063-CA25-467E-A8CE-234DF099922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67F3298-AEFC-4619-80CA-F5565982143E}"/>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8m_≤10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8m_≤10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8m_≤10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8m_≤10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8 à 10 mètres du Golfe de Gascogne</a:t>
            </a:r>
            <a:br/>
            <a:r>
              <a:t>(GG_DFN_8m_≤10m)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8 à 10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proche de celui de la période de référence mais supérieur à celui de la moyenne nationale.</a:t>
            </a:r>
          </a:p>
        </p:txBody>
      </p:sp>
    </p:spTree>
    <p:extLst>
      <p:ext uri="{BB962C8B-B14F-4D97-AF65-F5344CB8AC3E}">
        <p14:creationId xmlns:p14="http://schemas.microsoft.com/office/powerpoint/2010/main" val="4097074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360E9C76-A4DF-412C-B8D3-534D02B4AFC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1CD08D4-8CA0-493B-8F2E-CBA68605FD1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10m_≤12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10m_≤12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10m_≤12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10m_≤12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10 à 12 mètres du Golfe de Gascogne</a:t>
            </a:r>
            <a:br/>
            <a:r>
              <a:t>(GG_DFN_10m_≤12m)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10 à 12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352363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C4710F0-EAEC-4213-96F5-9014FE8FF695}"/>
              </a:ext>
            </a:extLst>
          </p:cNvPr>
          <p:cNvSpPr txBox="1"/>
          <p:nvPr/>
        </p:nvSpPr>
        <p:spPr>
          <a:xfrm>
            <a:off x="0" y="0"/>
            <a:ext cx="6858000" cy="400110"/>
          </a:xfrm>
          <a:prstGeom prst="rect">
            <a:avLst/>
          </a:prstGeom>
          <a:solidFill>
            <a:schemeClr val="accent1">
              <a:lumMod val="20000"/>
              <a:lumOff val="80000"/>
            </a:schemeClr>
          </a:solidFill>
        </p:spPr>
        <p:txBody>
          <a:bodyPr wrap="square" rtlCol="0">
            <a:spAutoFit/>
          </a:bodyPr>
          <a:lstStyle/>
          <a:p>
            <a:pPr algn="ctr"/>
            <a:endParaRPr lang="fr-FR" sz="2000" b="1" dirty="0"/>
          </a:p>
        </p:txBody>
      </p:sp>
      <p:pic>
        <p:nvPicPr>
          <p:cNvPr id="5" name="Image 4">
            <a:extLst>
              <a:ext uri="{FF2B5EF4-FFF2-40B4-BE49-F238E27FC236}">
                <a16:creationId xmlns:a16="http://schemas.microsoft.com/office/drawing/2014/main" id="{360E9C76-A4DF-412C-B8D3-534D02B4AFC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99533" y="8359337"/>
            <a:ext cx="2335636" cy="1170385"/>
          </a:xfrm>
          <a:prstGeom prst="rect">
            <a:avLst/>
          </a:prstGeom>
        </p:spPr>
      </p:pic>
      <p:sp>
        <p:nvSpPr>
          <p:cNvPr id="6" name="Rectangle 5">
            <a:extLst>
              <a:ext uri="{FF2B5EF4-FFF2-40B4-BE49-F238E27FC236}">
                <a16:creationId xmlns:a16="http://schemas.microsoft.com/office/drawing/2014/main" id="{31CD08D4-8CA0-493B-8F2E-CBA68605FD13}"/>
              </a:ext>
            </a:extLst>
          </p:cNvPr>
          <p:cNvSpPr/>
          <p:nvPr/>
        </p:nvSpPr>
        <p:spPr>
          <a:xfrm>
            <a:off x="194400" y="4118960"/>
            <a:ext cx="2342266" cy="3913283"/>
          </a:xfrm>
          <a:prstGeom prst="rect">
            <a:avLst/>
          </a:prstGeom>
          <a:solidFill>
            <a:schemeClr val="bg1">
              <a:lumMod val="9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Resultat 2026_08_GG_DFN_12m_≤18m.png"/>
          <p:cNvPicPr>
            <a:picLocks noChangeAspect="1"/>
          </p:cNvPicPr>
          <p:nvPr/>
        </p:nvPicPr>
        <p:blipFill>
          <a:blip r:embed="rId4"/>
          <a:srcRect t="12000" b="5000" r="5000"/>
          <a:stretch>
            <a:fillRect/>
          </a:stretch>
        </p:blipFill>
        <p:spPr>
          <a:xfrm>
            <a:off x="295200" y="410399"/>
            <a:ext cx="6271200" cy="3420000"/>
          </a:xfrm>
          <a:prstGeom prst="rect">
            <a:avLst/>
          </a:prstGeom>
        </p:spPr>
      </p:pic>
      <p:pic>
        <p:nvPicPr>
          <p:cNvPr id="8" name="Picture 7" descr="Resultat 2026_08_GG_DFN_12m_≤18m_Indices de ventes en valeur.png"/>
          <p:cNvPicPr>
            <a:picLocks noChangeAspect="1"/>
          </p:cNvPicPr>
          <p:nvPr/>
        </p:nvPicPr>
        <p:blipFill>
          <a:blip r:embed="rId5"/>
          <a:srcRect t="12000" b="5000" r="5000"/>
          <a:stretch>
            <a:fillRect/>
          </a:stretch>
        </p:blipFill>
        <p:spPr>
          <a:xfrm>
            <a:off x="2937600" y="3848400"/>
            <a:ext cx="3873600" cy="1980000"/>
          </a:xfrm>
          <a:prstGeom prst="rect">
            <a:avLst/>
          </a:prstGeom>
        </p:spPr>
      </p:pic>
      <p:pic>
        <p:nvPicPr>
          <p:cNvPr id="9" name="Picture 8" descr="Resultat 2026_08_GG_DFN_12m_≤18m_Indices de prix de vente.png"/>
          <p:cNvPicPr>
            <a:picLocks noChangeAspect="1"/>
          </p:cNvPicPr>
          <p:nvPr/>
        </p:nvPicPr>
        <p:blipFill>
          <a:blip r:embed="rId6"/>
          <a:srcRect t="12000" b="5000" r="5000"/>
          <a:stretch>
            <a:fillRect/>
          </a:stretch>
        </p:blipFill>
        <p:spPr>
          <a:xfrm>
            <a:off x="2937600" y="5846399"/>
            <a:ext cx="3873600" cy="1980000"/>
          </a:xfrm>
          <a:prstGeom prst="rect">
            <a:avLst/>
          </a:prstGeom>
        </p:spPr>
      </p:pic>
      <p:pic>
        <p:nvPicPr>
          <p:cNvPr id="10" name="Picture 9" descr="Resultat 2026_08_GG_DFN_12m_≤18m_Indices de ventes en volume.png"/>
          <p:cNvPicPr>
            <a:picLocks noChangeAspect="1"/>
          </p:cNvPicPr>
          <p:nvPr/>
        </p:nvPicPr>
        <p:blipFill>
          <a:blip r:embed="rId7"/>
          <a:srcRect t="12000" b="5000" r="5000"/>
          <a:stretch>
            <a:fillRect/>
          </a:stretch>
        </p:blipFill>
        <p:spPr>
          <a:xfrm>
            <a:off x="2937600" y="7826399"/>
            <a:ext cx="3873600" cy="1980000"/>
          </a:xfrm>
          <a:prstGeom prst="rect">
            <a:avLst/>
          </a:prstGeom>
        </p:spPr>
      </p:pic>
      <p:sp>
        <p:nvSpPr>
          <p:cNvPr id="11" name="TextBox 10"/>
          <p:cNvSpPr txBox="1"/>
          <p:nvPr/>
        </p:nvSpPr>
        <p:spPr>
          <a:xfrm>
            <a:off x="0" y="-288000"/>
            <a:ext cx="6858000" cy="720000"/>
          </a:xfrm>
          <a:prstGeom prst="rect">
            <a:avLst/>
          </a:prstGeom>
          <a:noFill/>
        </p:spPr>
        <p:txBody>
          <a:bodyPr wrap="none">
            <a:spAutoFit/>
          </a:bodyPr>
          <a:lstStyle/>
          <a:p/>
          <a:p>
            <a:pPr algn="ctr">
              <a:defRPr sz="1133"/>
            </a:pPr>
            <a:r>
              <a:t>Fileyeurs de 12 à 18 mètres du Golfe de Gascogne</a:t>
            </a:r>
            <a:br/>
            <a:r>
              <a:t>(GG_DFN_12m_≤18m)</a:t>
            </a:r>
          </a:p>
        </p:txBody>
      </p:sp>
      <p:sp>
        <p:nvSpPr>
          <p:cNvPr id="12" name="TextBox 11"/>
          <p:cNvSpPr txBox="1"/>
          <p:nvPr/>
        </p:nvSpPr>
        <p:spPr>
          <a:xfrm>
            <a:off x="687600" y="8445600"/>
            <a:ext cx="1803600" cy="288000"/>
          </a:xfrm>
          <a:prstGeom prst="rect">
            <a:avLst/>
          </a:prstGeom>
          <a:noFill/>
        </p:spPr>
        <p:txBody>
          <a:bodyPr wrap="none">
            <a:spAutoFit/>
          </a:bodyPr>
          <a:lstStyle/>
          <a:p>
            <a:pPr>
              <a:defRPr sz="850"/>
            </a:pPr>
            <a:r>
              <a:t>Indice de prix de vente</a:t>
            </a:r>
          </a:p>
        </p:txBody>
      </p:sp>
      <p:sp>
        <p:nvSpPr>
          <p:cNvPr id="13" name="TextBox 12"/>
          <p:cNvSpPr txBox="1"/>
          <p:nvPr/>
        </p:nvSpPr>
        <p:spPr>
          <a:xfrm>
            <a:off x="687600" y="8632800"/>
            <a:ext cx="1803600" cy="288000"/>
          </a:xfrm>
          <a:prstGeom prst="rect">
            <a:avLst/>
          </a:prstGeom>
          <a:noFill/>
        </p:spPr>
        <p:txBody>
          <a:bodyPr wrap="none">
            <a:spAutoFit/>
          </a:bodyPr>
          <a:lstStyle/>
          <a:p>
            <a:pPr>
              <a:defRPr sz="850"/>
            </a:pPr>
            <a:r>
              <a:t>Indice de ventes en volume</a:t>
            </a:r>
          </a:p>
        </p:txBody>
      </p:sp>
      <p:sp>
        <p:nvSpPr>
          <p:cNvPr id="14" name="TextBox 13"/>
          <p:cNvSpPr txBox="1"/>
          <p:nvPr/>
        </p:nvSpPr>
        <p:spPr>
          <a:xfrm>
            <a:off x="687600" y="8838000"/>
            <a:ext cx="1803600" cy="288000"/>
          </a:xfrm>
          <a:prstGeom prst="rect">
            <a:avLst/>
          </a:prstGeom>
          <a:noFill/>
        </p:spPr>
        <p:txBody>
          <a:bodyPr wrap="none">
            <a:spAutoFit/>
          </a:bodyPr>
          <a:lstStyle/>
          <a:p>
            <a:pPr>
              <a:defRPr sz="850"/>
            </a:pPr>
            <a:r>
              <a:t>Indice de ventes en valeur</a:t>
            </a:r>
          </a:p>
        </p:txBody>
      </p:sp>
      <p:sp>
        <p:nvSpPr>
          <p:cNvPr id="15" name="TextBox 14"/>
          <p:cNvSpPr txBox="1"/>
          <p:nvPr/>
        </p:nvSpPr>
        <p:spPr>
          <a:xfrm>
            <a:off x="687600" y="9021600"/>
            <a:ext cx="1803600" cy="288000"/>
          </a:xfrm>
          <a:prstGeom prst="rect">
            <a:avLst/>
          </a:prstGeom>
          <a:noFill/>
        </p:spPr>
        <p:txBody>
          <a:bodyPr wrap="none">
            <a:spAutoFit/>
          </a:bodyPr>
          <a:lstStyle/>
          <a:p>
            <a:pPr>
              <a:defRPr sz="850"/>
            </a:pPr>
            <a:r>
              <a:t>Indice national</a:t>
            </a:r>
          </a:p>
        </p:txBody>
      </p:sp>
      <p:sp>
        <p:nvSpPr>
          <p:cNvPr id="16" name="TextBox 15"/>
          <p:cNvSpPr txBox="1"/>
          <p:nvPr/>
        </p:nvSpPr>
        <p:spPr>
          <a:xfrm>
            <a:off x="687600" y="9223200"/>
            <a:ext cx="1803600" cy="288000"/>
          </a:xfrm>
          <a:prstGeom prst="rect">
            <a:avLst/>
          </a:prstGeom>
          <a:noFill/>
        </p:spPr>
        <p:txBody>
          <a:bodyPr wrap="none">
            <a:spAutoFit/>
          </a:bodyPr>
          <a:lstStyle/>
          <a:p>
            <a:pPr>
              <a:defRPr sz="850"/>
            </a:pPr>
            <a:r>
              <a:t>Août</a:t>
            </a:r>
          </a:p>
        </p:txBody>
      </p:sp>
      <p:sp>
        <p:nvSpPr>
          <p:cNvPr id="17" name="TextBox 16"/>
          <p:cNvSpPr txBox="1"/>
          <p:nvPr/>
        </p:nvSpPr>
        <p:spPr>
          <a:xfrm>
            <a:off x="194400" y="4179600"/>
            <a:ext cx="2343600" cy="1436400"/>
          </a:xfrm>
          <a:prstGeom prst="rect">
            <a:avLst/>
          </a:prstGeom>
          <a:noFill/>
        </p:spPr>
        <p:txBody>
          <a:bodyPr wrap="square">
            <a:spAutoFit/>
          </a:bodyPr>
          <a:lstStyle/>
          <a:p>
            <a:pPr>
              <a:defRPr sz="1275"/>
            </a:pPr>
            <a:r>
              <a:t>• À la fin du mois de août 2026, l'indice de ventes en valeur  des fileyeurs de 12 à 18 mètres du Golfe de Gascogne est supérieur à celui de la période de référence (2023).</a:t>
            </a:r>
          </a:p>
        </p:txBody>
      </p:sp>
      <p:sp>
        <p:nvSpPr>
          <p:cNvPr id="18" name="TextBox 17"/>
          <p:cNvSpPr txBox="1"/>
          <p:nvPr/>
        </p:nvSpPr>
        <p:spPr>
          <a:xfrm>
            <a:off x="194400" y="5760000"/>
            <a:ext cx="2343600" cy="1436400"/>
          </a:xfrm>
          <a:prstGeom prst="rect">
            <a:avLst/>
          </a:prstGeom>
          <a:noFill/>
        </p:spPr>
        <p:txBody>
          <a:bodyPr wrap="square">
            <a:spAutoFit/>
          </a:bodyPr>
          <a:lstStyle/>
          <a:p>
            <a:pPr>
              <a:defRPr sz="1275"/>
            </a:pPr>
            <a:r>
              <a:t>• L'indice de prix de ventes est supérieur à celui de la période de référence mais proche de celui de la moyenne nationale.</a:t>
            </a:r>
          </a:p>
        </p:txBody>
      </p:sp>
      <p:sp>
        <p:nvSpPr>
          <p:cNvPr id="19" name="TextBox 18"/>
          <p:cNvSpPr txBox="1"/>
          <p:nvPr/>
        </p:nvSpPr>
        <p:spPr>
          <a:xfrm>
            <a:off x="194400" y="6840000"/>
            <a:ext cx="2343600" cy="1436400"/>
          </a:xfrm>
          <a:prstGeom prst="rect">
            <a:avLst/>
          </a:prstGeom>
          <a:noFill/>
        </p:spPr>
        <p:txBody>
          <a:bodyPr wrap="square">
            <a:spAutoFit/>
          </a:bodyPr>
          <a:lstStyle/>
          <a:p>
            <a:pPr>
              <a:defRPr sz="1275"/>
            </a:pPr>
            <a:r>
              <a:t>• Pour finir, l'indice de ventes en volume est supérieur à ceux de la période de référence et de la moyenne nationale.</a:t>
            </a:r>
          </a:p>
        </p:txBody>
      </p:sp>
    </p:spTree>
    <p:extLst>
      <p:ext uri="{BB962C8B-B14F-4D97-AF65-F5344CB8AC3E}">
        <p14:creationId xmlns:p14="http://schemas.microsoft.com/office/powerpoint/2010/main" val="1318214519"/>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772</TotalTime>
  <Words>1198</Words>
  <Application>Microsoft Office PowerPoint</Application>
  <PresentationFormat>Format A4 (210 x 297 mm)</PresentationFormat>
  <Paragraphs>297</Paragraphs>
  <Slides>46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46</vt:i4>
      </vt:variant>
    </vt:vector>
  </HeadingPairs>
  <TitlesOfParts>
    <vt:vector size="51" baseType="lpstr">
      <vt:lpstr>Aptos Narrow</vt: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Manon CABREJAS</dc:creator>
  <cp:lastModifiedBy>Manon CABREJAS</cp:lastModifiedBy>
  <cp:revision>90</cp:revision>
  <dcterms:created xsi:type="dcterms:W3CDTF">2025-01-07T08:04:05Z</dcterms:created>
  <dcterms:modified xsi:type="dcterms:W3CDTF">2026-04-20T14:27:41Z</dcterms:modified>
</cp:coreProperties>
</file>