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media/image5.svg" ContentType="image/svg+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11" r:id="rId2"/>
    <p:sldId id="316" r:id="rId3"/>
    <p:sldId id="314" r:id="rId4"/>
    <p:sldId id="304" r:id="rId5"/>
    <p:sldId id="270" r:id="rId6"/>
    <p:sldId id="269" r:id="rId7"/>
    <p:sldId id="260" r:id="rId8"/>
    <p:sldId id="261" r:id="rId9"/>
    <p:sldId id="262" r:id="rId10"/>
    <p:sldId id="263" r:id="rId11"/>
    <p:sldId id="264" r:id="rId12"/>
    <p:sldId id="271" r:id="rId13"/>
    <p:sldId id="272" r:id="rId14"/>
    <p:sldId id="275" r:id="rId15"/>
    <p:sldId id="276" r:id="rId16"/>
    <p:sldId id="277" r:id="rId17"/>
    <p:sldId id="278" r:id="rId18"/>
    <p:sldId id="305" r:id="rId19"/>
    <p:sldId id="306" r:id="rId20"/>
    <p:sldId id="307" r:id="rId21"/>
    <p:sldId id="308" r:id="rId22"/>
    <p:sldId id="279" r:id="rId23"/>
    <p:sldId id="281" r:id="rId24"/>
    <p:sldId id="310" r:id="rId25"/>
    <p:sldId id="282" r:id="rId26"/>
    <p:sldId id="283" r:id="rId27"/>
    <p:sldId id="284" r:id="rId28"/>
    <p:sldId id="286" r:id="rId29"/>
    <p:sldId id="287" r:id="rId30"/>
    <p:sldId id="309" r:id="rId31"/>
    <p:sldId id="288" r:id="rId32"/>
    <p:sldId id="289" r:id="rId33"/>
    <p:sldId id="290" r:id="rId34"/>
    <p:sldId id="291" r:id="rId35"/>
    <p:sldId id="292" r:id="rId36"/>
    <p:sldId id="293" r:id="rId37"/>
    <p:sldId id="295" r:id="rId38"/>
    <p:sldId id="296" r:id="rId39"/>
    <p:sldId id="297" r:id="rId40"/>
    <p:sldId id="312" r:id="rId41"/>
    <p:sldId id="315" r:id="rId42"/>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D7D31"/>
    <a:srgbClr val="FFF2CC"/>
    <a:srgbClr val="FFC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950" autoAdjust="0"/>
    <p:restoredTop sz="94660"/>
  </p:normalViewPr>
  <p:slideViewPr>
    <p:cSldViewPr snapToGrid="0">
      <p:cViewPr varScale="1">
        <p:scale>
          <a:sx n="70" d="100"/>
          <a:sy n="70" d="100"/>
        </p:scale>
        <p:origin x="3300"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presProps" Target="presProps.xml"/><Relationship Id="rId44" Type="http://schemas.openxmlformats.org/officeDocument/2006/relationships/viewProps" Target="viewProps.xml"/><Relationship Id="rId45" Type="http://schemas.openxmlformats.org/officeDocument/2006/relationships/theme" Target="theme/theme1.xml"/><Relationship Id="rId46"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fr-FR"/>
              <a:t>Modifiez le style du titre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40BB5BB2-5467-4642-A09B-5BFA0DA40E46}" type="datetimeFigureOut">
              <a:rPr lang="fr-FR" smtClean="0"/>
              <a:t>20/04/2026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53FD9C6-D709-4E8B-826B-FA50D64E0065}" type="slidenum">
              <a:rPr lang="fr-FR" smtClean="0"/>
              <a:t>‹N°›</a:t>
            </a:fld>
            <a:endParaRPr lang="fr-FR"/>
          </a:p>
        </p:txBody>
      </p:sp>
    </p:spTree>
    <p:extLst>
      <p:ext uri="{BB962C8B-B14F-4D97-AF65-F5344CB8AC3E}">
        <p14:creationId xmlns:p14="http://schemas.microsoft.com/office/powerpoint/2010/main" val="3024527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0BB5BB2-5467-4642-A09B-5BFA0DA40E46}" type="datetimeFigureOut">
              <a:rPr lang="fr-FR" smtClean="0"/>
              <a:t>20/04/2026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53FD9C6-D709-4E8B-826B-FA50D64E0065}" type="slidenum">
              <a:rPr lang="fr-FR" smtClean="0"/>
              <a:t>‹N°›</a:t>
            </a:fld>
            <a:endParaRPr lang="fr-FR"/>
          </a:p>
        </p:txBody>
      </p:sp>
    </p:spTree>
    <p:extLst>
      <p:ext uri="{BB962C8B-B14F-4D97-AF65-F5344CB8AC3E}">
        <p14:creationId xmlns:p14="http://schemas.microsoft.com/office/powerpoint/2010/main" val="22383617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0BB5BB2-5467-4642-A09B-5BFA0DA40E46}" type="datetimeFigureOut">
              <a:rPr lang="fr-FR" smtClean="0"/>
              <a:t>20/04/2026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53FD9C6-D709-4E8B-826B-FA50D64E0065}" type="slidenum">
              <a:rPr lang="fr-FR" smtClean="0"/>
              <a:t>‹N°›</a:t>
            </a:fld>
            <a:endParaRPr lang="fr-FR"/>
          </a:p>
        </p:txBody>
      </p:sp>
    </p:spTree>
    <p:extLst>
      <p:ext uri="{BB962C8B-B14F-4D97-AF65-F5344CB8AC3E}">
        <p14:creationId xmlns:p14="http://schemas.microsoft.com/office/powerpoint/2010/main" val="16075776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0BB5BB2-5467-4642-A09B-5BFA0DA40E46}" type="datetimeFigureOut">
              <a:rPr lang="fr-FR" smtClean="0"/>
              <a:t>20/04/2026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53FD9C6-D709-4E8B-826B-FA50D64E0065}" type="slidenum">
              <a:rPr lang="fr-FR" smtClean="0"/>
              <a:t>‹N°›</a:t>
            </a:fld>
            <a:endParaRPr lang="fr-FR"/>
          </a:p>
        </p:txBody>
      </p:sp>
    </p:spTree>
    <p:extLst>
      <p:ext uri="{BB962C8B-B14F-4D97-AF65-F5344CB8AC3E}">
        <p14:creationId xmlns:p14="http://schemas.microsoft.com/office/powerpoint/2010/main" val="40343485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fr-FR"/>
              <a:t>Modifiez le style du titre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40BB5BB2-5467-4642-A09B-5BFA0DA40E46}" type="datetimeFigureOut">
              <a:rPr lang="fr-FR" smtClean="0"/>
              <a:t>20/04/2026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53FD9C6-D709-4E8B-826B-FA50D64E0065}" type="slidenum">
              <a:rPr lang="fr-FR" smtClean="0"/>
              <a:t>‹N°›</a:t>
            </a:fld>
            <a:endParaRPr lang="fr-FR"/>
          </a:p>
        </p:txBody>
      </p:sp>
    </p:spTree>
    <p:extLst>
      <p:ext uri="{BB962C8B-B14F-4D97-AF65-F5344CB8AC3E}">
        <p14:creationId xmlns:p14="http://schemas.microsoft.com/office/powerpoint/2010/main" val="37246059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40BB5BB2-5467-4642-A09B-5BFA0DA40E46}" type="datetimeFigureOut">
              <a:rPr lang="fr-FR" smtClean="0"/>
              <a:t>20/04/2026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53FD9C6-D709-4E8B-826B-FA50D64E0065}" type="slidenum">
              <a:rPr lang="fr-FR" smtClean="0"/>
              <a:t>‹N°›</a:t>
            </a:fld>
            <a:endParaRPr lang="fr-FR"/>
          </a:p>
        </p:txBody>
      </p:sp>
    </p:spTree>
    <p:extLst>
      <p:ext uri="{BB962C8B-B14F-4D97-AF65-F5344CB8AC3E}">
        <p14:creationId xmlns:p14="http://schemas.microsoft.com/office/powerpoint/2010/main" val="36403029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fr-FR"/>
              <a:t>Modifiez le style du titre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4" name="Content Placeholder 3"/>
          <p:cNvSpPr>
            <a:spLocks noGrp="1"/>
          </p:cNvSpPr>
          <p:nvPr>
            <p:ph sz="half" idx="2"/>
          </p:nvPr>
        </p:nvSpPr>
        <p:spPr>
          <a:xfrm>
            <a:off x="472381" y="3618442"/>
            <a:ext cx="2901255" cy="532218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6" name="Content Placeholder 5"/>
          <p:cNvSpPr>
            <a:spLocks noGrp="1"/>
          </p:cNvSpPr>
          <p:nvPr>
            <p:ph sz="quarter" idx="4"/>
          </p:nvPr>
        </p:nvSpPr>
        <p:spPr>
          <a:xfrm>
            <a:off x="3471863" y="3618442"/>
            <a:ext cx="2915543" cy="532218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40BB5BB2-5467-4642-A09B-5BFA0DA40E46}" type="datetimeFigureOut">
              <a:rPr lang="fr-FR" smtClean="0"/>
              <a:t>20/04/2026</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453FD9C6-D709-4E8B-826B-FA50D64E0065}" type="slidenum">
              <a:rPr lang="fr-FR" smtClean="0"/>
              <a:t>‹N°›</a:t>
            </a:fld>
            <a:endParaRPr lang="fr-FR"/>
          </a:p>
        </p:txBody>
      </p:sp>
    </p:spTree>
    <p:extLst>
      <p:ext uri="{BB962C8B-B14F-4D97-AF65-F5344CB8AC3E}">
        <p14:creationId xmlns:p14="http://schemas.microsoft.com/office/powerpoint/2010/main" val="16962372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40BB5BB2-5467-4642-A09B-5BFA0DA40E46}" type="datetimeFigureOut">
              <a:rPr lang="fr-FR" smtClean="0"/>
              <a:t>20/04/2026</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453FD9C6-D709-4E8B-826B-FA50D64E0065}" type="slidenum">
              <a:rPr lang="fr-FR" smtClean="0"/>
              <a:t>‹N°›</a:t>
            </a:fld>
            <a:endParaRPr lang="fr-FR"/>
          </a:p>
        </p:txBody>
      </p:sp>
    </p:spTree>
    <p:extLst>
      <p:ext uri="{BB962C8B-B14F-4D97-AF65-F5344CB8AC3E}">
        <p14:creationId xmlns:p14="http://schemas.microsoft.com/office/powerpoint/2010/main" val="5993747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BB5BB2-5467-4642-A09B-5BFA0DA40E46}" type="datetimeFigureOut">
              <a:rPr lang="fr-FR" smtClean="0"/>
              <a:t>20/04/2026</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453FD9C6-D709-4E8B-826B-FA50D64E0065}" type="slidenum">
              <a:rPr lang="fr-FR" smtClean="0"/>
              <a:t>‹N°›</a:t>
            </a:fld>
            <a:endParaRPr lang="fr-FR"/>
          </a:p>
        </p:txBody>
      </p:sp>
    </p:spTree>
    <p:extLst>
      <p:ext uri="{BB962C8B-B14F-4D97-AF65-F5344CB8AC3E}">
        <p14:creationId xmlns:p14="http://schemas.microsoft.com/office/powerpoint/2010/main" val="19988691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fr-FR"/>
              <a:t>Modifiez le style du titre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0BB5BB2-5467-4642-A09B-5BFA0DA40E46}" type="datetimeFigureOut">
              <a:rPr lang="fr-FR" smtClean="0"/>
              <a:t>20/04/2026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53FD9C6-D709-4E8B-826B-FA50D64E0065}" type="slidenum">
              <a:rPr lang="fr-FR" smtClean="0"/>
              <a:t>‹N°›</a:t>
            </a:fld>
            <a:endParaRPr lang="fr-FR"/>
          </a:p>
        </p:txBody>
      </p:sp>
    </p:spTree>
    <p:extLst>
      <p:ext uri="{BB962C8B-B14F-4D97-AF65-F5344CB8AC3E}">
        <p14:creationId xmlns:p14="http://schemas.microsoft.com/office/powerpoint/2010/main" val="17317367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fr-FR"/>
              <a:t>Modifiez le style du titre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r-FR"/>
              <a:t>Cliquez sur l'icône pour ajouter une image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0BB5BB2-5467-4642-A09B-5BFA0DA40E46}" type="datetimeFigureOut">
              <a:rPr lang="fr-FR" smtClean="0"/>
              <a:t>20/04/2026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53FD9C6-D709-4E8B-826B-FA50D64E0065}" type="slidenum">
              <a:rPr lang="fr-FR" smtClean="0"/>
              <a:t>‹N°›</a:t>
            </a:fld>
            <a:endParaRPr lang="fr-FR"/>
          </a:p>
        </p:txBody>
      </p:sp>
    </p:spTree>
    <p:extLst>
      <p:ext uri="{BB962C8B-B14F-4D97-AF65-F5344CB8AC3E}">
        <p14:creationId xmlns:p14="http://schemas.microsoft.com/office/powerpoint/2010/main" val="3072302498"/>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40BB5BB2-5467-4642-A09B-5BFA0DA40E46}" type="datetimeFigureOut">
              <a:rPr lang="fr-FR" smtClean="0"/>
              <a:t>20/04/2026</a:t>
            </a:fld>
            <a:endParaRPr lang="fr-FR"/>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453FD9C6-D709-4E8B-826B-FA50D64E0065}" type="slidenum">
              <a:rPr lang="fr-FR" smtClean="0"/>
              <a:t>‹N°›</a:t>
            </a:fld>
            <a:endParaRPr lang="fr-FR"/>
          </a:p>
        </p:txBody>
      </p:sp>
    </p:spTree>
    <p:extLst>
      <p:ext uri="{BB962C8B-B14F-4D97-AF65-F5344CB8AC3E}">
        <p14:creationId xmlns:p14="http://schemas.microsoft.com/office/powerpoint/2010/main" val="18967343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svg"/><Relationship Id="rId4" Type="http://schemas.openxmlformats.org/officeDocument/2006/relationships/image" Target="../media/image27.png"/><Relationship Id="rId5" Type="http://schemas.openxmlformats.org/officeDocument/2006/relationships/image" Target="../media/image28.png"/><Relationship Id="rId6" Type="http://schemas.openxmlformats.org/officeDocument/2006/relationships/image" Target="../media/image29.png"/><Relationship Id="rId7" Type="http://schemas.openxmlformats.org/officeDocument/2006/relationships/image" Target="../media/image3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svg"/><Relationship Id="rId4" Type="http://schemas.openxmlformats.org/officeDocument/2006/relationships/image" Target="../media/image31.png"/><Relationship Id="rId5" Type="http://schemas.openxmlformats.org/officeDocument/2006/relationships/image" Target="../media/image32.png"/><Relationship Id="rId6" Type="http://schemas.openxmlformats.org/officeDocument/2006/relationships/image" Target="../media/image33.png"/><Relationship Id="rId7" Type="http://schemas.openxmlformats.org/officeDocument/2006/relationships/image" Target="../media/image3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svg"/><Relationship Id="rId4" Type="http://schemas.openxmlformats.org/officeDocument/2006/relationships/image" Target="../media/image35.png"/><Relationship Id="rId5" Type="http://schemas.openxmlformats.org/officeDocument/2006/relationships/image" Target="../media/image36.png"/><Relationship Id="rId6" Type="http://schemas.openxmlformats.org/officeDocument/2006/relationships/image" Target="../media/image37.png"/><Relationship Id="rId7" Type="http://schemas.openxmlformats.org/officeDocument/2006/relationships/image" Target="../media/image3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svg"/><Relationship Id="rId4" Type="http://schemas.openxmlformats.org/officeDocument/2006/relationships/image" Target="../media/image39.png"/><Relationship Id="rId5" Type="http://schemas.openxmlformats.org/officeDocument/2006/relationships/image" Target="../media/image40.png"/><Relationship Id="rId6" Type="http://schemas.openxmlformats.org/officeDocument/2006/relationships/image" Target="../media/image41.png"/><Relationship Id="rId7" Type="http://schemas.openxmlformats.org/officeDocument/2006/relationships/image" Target="../media/image4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svg"/><Relationship Id="rId4" Type="http://schemas.openxmlformats.org/officeDocument/2006/relationships/image" Target="../media/image43.png"/><Relationship Id="rId5" Type="http://schemas.openxmlformats.org/officeDocument/2006/relationships/image" Target="../media/image44.png"/><Relationship Id="rId6" Type="http://schemas.openxmlformats.org/officeDocument/2006/relationships/image" Target="../media/image45.png"/><Relationship Id="rId7" Type="http://schemas.openxmlformats.org/officeDocument/2006/relationships/image" Target="../media/image4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svg"/><Relationship Id="rId4" Type="http://schemas.openxmlformats.org/officeDocument/2006/relationships/image" Target="../media/image47.png"/><Relationship Id="rId5" Type="http://schemas.openxmlformats.org/officeDocument/2006/relationships/image" Target="../media/image48.png"/><Relationship Id="rId6" Type="http://schemas.openxmlformats.org/officeDocument/2006/relationships/image" Target="../media/image49.png"/><Relationship Id="rId7" Type="http://schemas.openxmlformats.org/officeDocument/2006/relationships/image" Target="../media/image5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svg"/><Relationship Id="rId4" Type="http://schemas.openxmlformats.org/officeDocument/2006/relationships/image" Target="../media/image51.png"/><Relationship Id="rId5" Type="http://schemas.openxmlformats.org/officeDocument/2006/relationships/image" Target="../media/image52.png"/><Relationship Id="rId6" Type="http://schemas.openxmlformats.org/officeDocument/2006/relationships/image" Target="../media/image53.png"/><Relationship Id="rId7" Type="http://schemas.openxmlformats.org/officeDocument/2006/relationships/image" Target="../media/image5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svg"/><Relationship Id="rId4" Type="http://schemas.openxmlformats.org/officeDocument/2006/relationships/image" Target="../media/image55.png"/><Relationship Id="rId5" Type="http://schemas.openxmlformats.org/officeDocument/2006/relationships/image" Target="../media/image56.png"/><Relationship Id="rId6" Type="http://schemas.openxmlformats.org/officeDocument/2006/relationships/image" Target="../media/image57.png"/><Relationship Id="rId7" Type="http://schemas.openxmlformats.org/officeDocument/2006/relationships/image" Target="../media/image5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svg"/><Relationship Id="rId4" Type="http://schemas.openxmlformats.org/officeDocument/2006/relationships/image" Target="../media/image59.png"/><Relationship Id="rId5" Type="http://schemas.openxmlformats.org/officeDocument/2006/relationships/image" Target="../media/image60.png"/><Relationship Id="rId6" Type="http://schemas.openxmlformats.org/officeDocument/2006/relationships/image" Target="../media/image61.png"/><Relationship Id="rId7" Type="http://schemas.openxmlformats.org/officeDocument/2006/relationships/image" Target="../media/image6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svg"/><Relationship Id="rId4" Type="http://schemas.openxmlformats.org/officeDocument/2006/relationships/image" Target="../media/image63.png"/><Relationship Id="rId5" Type="http://schemas.openxmlformats.org/officeDocument/2006/relationships/image" Target="../media/image64.png"/><Relationship Id="rId6" Type="http://schemas.openxmlformats.org/officeDocument/2006/relationships/image" Target="../media/image65.png"/><Relationship Id="rId7" Type="http://schemas.openxmlformats.org/officeDocument/2006/relationships/image" Target="../media/image6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svg"/><Relationship Id="rId4" Type="http://schemas.openxmlformats.org/officeDocument/2006/relationships/image" Target="../media/image67.png"/><Relationship Id="rId5" Type="http://schemas.openxmlformats.org/officeDocument/2006/relationships/image" Target="../media/image68.png"/><Relationship Id="rId6" Type="http://schemas.openxmlformats.org/officeDocument/2006/relationships/image" Target="../media/image69.png"/><Relationship Id="rId7" Type="http://schemas.openxmlformats.org/officeDocument/2006/relationships/image" Target="../media/image7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svg"/><Relationship Id="rId4" Type="http://schemas.openxmlformats.org/officeDocument/2006/relationships/image" Target="../media/image71.png"/><Relationship Id="rId5" Type="http://schemas.openxmlformats.org/officeDocument/2006/relationships/image" Target="../media/image72.png"/><Relationship Id="rId6" Type="http://schemas.openxmlformats.org/officeDocument/2006/relationships/image" Target="../media/image73.png"/><Relationship Id="rId7" Type="http://schemas.openxmlformats.org/officeDocument/2006/relationships/image" Target="../media/image7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svg"/><Relationship Id="rId4" Type="http://schemas.openxmlformats.org/officeDocument/2006/relationships/image" Target="../media/image75.png"/><Relationship Id="rId5" Type="http://schemas.openxmlformats.org/officeDocument/2006/relationships/image" Target="../media/image76.png"/><Relationship Id="rId6" Type="http://schemas.openxmlformats.org/officeDocument/2006/relationships/image" Target="../media/image77.png"/><Relationship Id="rId7" Type="http://schemas.openxmlformats.org/officeDocument/2006/relationships/image" Target="../media/image7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svg"/><Relationship Id="rId4" Type="http://schemas.openxmlformats.org/officeDocument/2006/relationships/image" Target="../media/image79.png"/><Relationship Id="rId5" Type="http://schemas.openxmlformats.org/officeDocument/2006/relationships/image" Target="../media/image80.png"/><Relationship Id="rId6" Type="http://schemas.openxmlformats.org/officeDocument/2006/relationships/image" Target="../media/image81.png"/><Relationship Id="rId7" Type="http://schemas.openxmlformats.org/officeDocument/2006/relationships/image" Target="../media/image8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svg"/><Relationship Id="rId4" Type="http://schemas.openxmlformats.org/officeDocument/2006/relationships/image" Target="../media/image83.png"/><Relationship Id="rId5" Type="http://schemas.openxmlformats.org/officeDocument/2006/relationships/image" Target="../media/image84.png"/><Relationship Id="rId6" Type="http://schemas.openxmlformats.org/officeDocument/2006/relationships/image" Target="../media/image85.png"/><Relationship Id="rId7" Type="http://schemas.openxmlformats.org/officeDocument/2006/relationships/image" Target="../media/image8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svg"/><Relationship Id="rId4" Type="http://schemas.openxmlformats.org/officeDocument/2006/relationships/image" Target="../media/image87.png"/><Relationship Id="rId5" Type="http://schemas.openxmlformats.org/officeDocument/2006/relationships/image" Target="../media/image88.png"/><Relationship Id="rId6" Type="http://schemas.openxmlformats.org/officeDocument/2006/relationships/image" Target="../media/image89.png"/><Relationship Id="rId7" Type="http://schemas.openxmlformats.org/officeDocument/2006/relationships/image" Target="../media/image9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svg"/><Relationship Id="rId4" Type="http://schemas.openxmlformats.org/officeDocument/2006/relationships/image" Target="../media/image91.png"/><Relationship Id="rId5" Type="http://schemas.openxmlformats.org/officeDocument/2006/relationships/image" Target="../media/image92.png"/><Relationship Id="rId6" Type="http://schemas.openxmlformats.org/officeDocument/2006/relationships/image" Target="../media/image93.png"/><Relationship Id="rId7" Type="http://schemas.openxmlformats.org/officeDocument/2006/relationships/image" Target="../media/image9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svg"/><Relationship Id="rId4" Type="http://schemas.openxmlformats.org/officeDocument/2006/relationships/image" Target="../media/image95.png"/><Relationship Id="rId5" Type="http://schemas.openxmlformats.org/officeDocument/2006/relationships/image" Target="../media/image96.png"/><Relationship Id="rId6" Type="http://schemas.openxmlformats.org/officeDocument/2006/relationships/image" Target="../media/image97.png"/><Relationship Id="rId7" Type="http://schemas.openxmlformats.org/officeDocument/2006/relationships/image" Target="../media/image98.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svg"/><Relationship Id="rId4" Type="http://schemas.openxmlformats.org/officeDocument/2006/relationships/image" Target="../media/image99.png"/><Relationship Id="rId5" Type="http://schemas.openxmlformats.org/officeDocument/2006/relationships/image" Target="../media/image100.png"/><Relationship Id="rId6" Type="http://schemas.openxmlformats.org/officeDocument/2006/relationships/image" Target="../media/image101.png"/><Relationship Id="rId7" Type="http://schemas.openxmlformats.org/officeDocument/2006/relationships/image" Target="../media/image10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svg"/><Relationship Id="rId4" Type="http://schemas.openxmlformats.org/officeDocument/2006/relationships/image" Target="../media/image103.png"/><Relationship Id="rId5" Type="http://schemas.openxmlformats.org/officeDocument/2006/relationships/image" Target="../media/image104.png"/><Relationship Id="rId6" Type="http://schemas.openxmlformats.org/officeDocument/2006/relationships/image" Target="../media/image105.png"/><Relationship Id="rId7" Type="http://schemas.openxmlformats.org/officeDocument/2006/relationships/image" Target="../media/image10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svg"/><Relationship Id="rId4" Type="http://schemas.openxmlformats.org/officeDocument/2006/relationships/image" Target="../media/image107.png"/><Relationship Id="rId5" Type="http://schemas.openxmlformats.org/officeDocument/2006/relationships/image" Target="../media/image108.png"/><Relationship Id="rId6" Type="http://schemas.openxmlformats.org/officeDocument/2006/relationships/image" Target="../media/image109.png"/><Relationship Id="rId7" Type="http://schemas.openxmlformats.org/officeDocument/2006/relationships/image" Target="../media/image110.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svg"/><Relationship Id="rId4" Type="http://schemas.openxmlformats.org/officeDocument/2006/relationships/image" Target="../media/image111.png"/><Relationship Id="rId5" Type="http://schemas.openxmlformats.org/officeDocument/2006/relationships/image" Target="../media/image112.png"/><Relationship Id="rId6" Type="http://schemas.openxmlformats.org/officeDocument/2006/relationships/image" Target="../media/image113.png"/><Relationship Id="rId7" Type="http://schemas.openxmlformats.org/officeDocument/2006/relationships/image" Target="../media/image11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svg"/><Relationship Id="rId4" Type="http://schemas.openxmlformats.org/officeDocument/2006/relationships/image" Target="../media/image115.png"/><Relationship Id="rId5" Type="http://schemas.openxmlformats.org/officeDocument/2006/relationships/image" Target="../media/image116.png"/><Relationship Id="rId6" Type="http://schemas.openxmlformats.org/officeDocument/2006/relationships/image" Target="../media/image117.png"/><Relationship Id="rId7" Type="http://schemas.openxmlformats.org/officeDocument/2006/relationships/image" Target="../media/image118.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svg"/><Relationship Id="rId4" Type="http://schemas.openxmlformats.org/officeDocument/2006/relationships/image" Target="../media/image119.png"/><Relationship Id="rId5" Type="http://schemas.openxmlformats.org/officeDocument/2006/relationships/image" Target="../media/image120.png"/><Relationship Id="rId6" Type="http://schemas.openxmlformats.org/officeDocument/2006/relationships/image" Target="../media/image121.png"/><Relationship Id="rId7" Type="http://schemas.openxmlformats.org/officeDocument/2006/relationships/image" Target="../media/image12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svg"/><Relationship Id="rId4" Type="http://schemas.openxmlformats.org/officeDocument/2006/relationships/image" Target="../media/image123.png"/><Relationship Id="rId5" Type="http://schemas.openxmlformats.org/officeDocument/2006/relationships/image" Target="../media/image124.png"/><Relationship Id="rId6" Type="http://schemas.openxmlformats.org/officeDocument/2006/relationships/image" Target="../media/image125.png"/><Relationship Id="rId7" Type="http://schemas.openxmlformats.org/officeDocument/2006/relationships/image" Target="../media/image126.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svg"/><Relationship Id="rId4" Type="http://schemas.openxmlformats.org/officeDocument/2006/relationships/image" Target="../media/image127.png"/><Relationship Id="rId5" Type="http://schemas.openxmlformats.org/officeDocument/2006/relationships/image" Target="../media/image128.png"/><Relationship Id="rId6" Type="http://schemas.openxmlformats.org/officeDocument/2006/relationships/image" Target="../media/image129.png"/><Relationship Id="rId7" Type="http://schemas.openxmlformats.org/officeDocument/2006/relationships/image" Target="../media/image130.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svg"/><Relationship Id="rId4" Type="http://schemas.openxmlformats.org/officeDocument/2006/relationships/image" Target="../media/image131.png"/><Relationship Id="rId5" Type="http://schemas.openxmlformats.org/officeDocument/2006/relationships/image" Target="../media/image132.png"/><Relationship Id="rId6" Type="http://schemas.openxmlformats.org/officeDocument/2006/relationships/image" Target="../media/image133.png"/><Relationship Id="rId7" Type="http://schemas.openxmlformats.org/officeDocument/2006/relationships/image" Target="../media/image134.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svg"/><Relationship Id="rId4" Type="http://schemas.openxmlformats.org/officeDocument/2006/relationships/image" Target="../media/image135.png"/><Relationship Id="rId5" Type="http://schemas.openxmlformats.org/officeDocument/2006/relationships/image" Target="../media/image136.png"/><Relationship Id="rId6" Type="http://schemas.openxmlformats.org/officeDocument/2006/relationships/image" Target="../media/image137.png"/><Relationship Id="rId7" Type="http://schemas.openxmlformats.org/officeDocument/2006/relationships/image" Target="../media/image138.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svg"/><Relationship Id="rId4" Type="http://schemas.openxmlformats.org/officeDocument/2006/relationships/image" Target="../media/image139.png"/><Relationship Id="rId5" Type="http://schemas.openxmlformats.org/officeDocument/2006/relationships/image" Target="../media/image140.png"/><Relationship Id="rId6" Type="http://schemas.openxmlformats.org/officeDocument/2006/relationships/image" Target="../media/image141.png"/><Relationship Id="rId7" Type="http://schemas.openxmlformats.org/officeDocument/2006/relationships/image" Target="../media/image142.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svg"/><Relationship Id="rId4" Type="http://schemas.openxmlformats.org/officeDocument/2006/relationships/image" Target="../media/image143.png"/><Relationship Id="rId5" Type="http://schemas.openxmlformats.org/officeDocument/2006/relationships/image" Target="../media/image144.png"/><Relationship Id="rId6" Type="http://schemas.openxmlformats.org/officeDocument/2006/relationships/image" Target="../media/image145.png"/><Relationship Id="rId7" Type="http://schemas.openxmlformats.org/officeDocument/2006/relationships/image" Target="../media/image14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emf"/><Relationship Id="rId3" Type="http://schemas.openxmlformats.org/officeDocument/2006/relationships/image" Target="../media/image6.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svg"/><Relationship Id="rId4" Type="http://schemas.openxmlformats.org/officeDocument/2006/relationships/image" Target="../media/image147.png"/><Relationship Id="rId5" Type="http://schemas.openxmlformats.org/officeDocument/2006/relationships/image" Target="../media/image148.png"/><Relationship Id="rId6" Type="http://schemas.openxmlformats.org/officeDocument/2006/relationships/image" Target="../media/image149.png"/><Relationship Id="rId7" Type="http://schemas.openxmlformats.org/officeDocument/2006/relationships/image" Target="../media/image150.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svg"/><Relationship Id="rId4" Type="http://schemas.openxmlformats.org/officeDocument/2006/relationships/image" Target="../media/image151.png"/><Relationship Id="rId5" Type="http://schemas.openxmlformats.org/officeDocument/2006/relationships/image" Target="../media/image152.png"/><Relationship Id="rId6" Type="http://schemas.openxmlformats.org/officeDocument/2006/relationships/image" Target="../media/image153.png"/><Relationship Id="rId7" Type="http://schemas.openxmlformats.org/officeDocument/2006/relationships/image" Target="../media/image15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svg"/><Relationship Id="rId4" Type="http://schemas.openxmlformats.org/officeDocument/2006/relationships/image" Target="../media/image7.pn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svg"/><Relationship Id="rId4" Type="http://schemas.openxmlformats.org/officeDocument/2006/relationships/image" Target="../media/image11.png"/><Relationship Id="rId5" Type="http://schemas.openxmlformats.org/officeDocument/2006/relationships/image" Target="../media/image12.png"/><Relationship Id="rId6" Type="http://schemas.openxmlformats.org/officeDocument/2006/relationships/image" Target="../media/image13.png"/><Relationship Id="rId7" Type="http://schemas.openxmlformats.org/officeDocument/2006/relationships/image" Target="../media/image1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svg"/><Relationship Id="rId4" Type="http://schemas.openxmlformats.org/officeDocument/2006/relationships/image" Target="../media/image15.png"/><Relationship Id="rId5" Type="http://schemas.openxmlformats.org/officeDocument/2006/relationships/image" Target="../media/image16.png"/><Relationship Id="rId6" Type="http://schemas.openxmlformats.org/officeDocument/2006/relationships/image" Target="../media/image17.png"/><Relationship Id="rId7" Type="http://schemas.openxmlformats.org/officeDocument/2006/relationships/image" Target="../media/image1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svg"/><Relationship Id="rId4" Type="http://schemas.openxmlformats.org/officeDocument/2006/relationships/image" Target="../media/image19.png"/><Relationship Id="rId5" Type="http://schemas.openxmlformats.org/officeDocument/2006/relationships/image" Target="../media/image20.png"/><Relationship Id="rId6" Type="http://schemas.openxmlformats.org/officeDocument/2006/relationships/image" Target="../media/image21.png"/><Relationship Id="rId7" Type="http://schemas.openxmlformats.org/officeDocument/2006/relationships/image" Target="../media/image2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svg"/><Relationship Id="rId4" Type="http://schemas.openxmlformats.org/officeDocument/2006/relationships/image" Target="../media/image23.png"/><Relationship Id="rId5" Type="http://schemas.openxmlformats.org/officeDocument/2006/relationships/image" Target="../media/image24.png"/><Relationship Id="rId6" Type="http://schemas.openxmlformats.org/officeDocument/2006/relationships/image" Target="../media/image25.png"/><Relationship Id="rId7"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5137B70A-1670-4A8E-93FC-8C8FBA14D43C}"/>
              </a:ext>
            </a:extLst>
          </p:cNvPr>
          <p:cNvSpPr txBox="1"/>
          <p:nvPr/>
        </p:nvSpPr>
        <p:spPr>
          <a:xfrm>
            <a:off x="1354540" y="3683758"/>
            <a:ext cx="4148920" cy="1569660"/>
          </a:xfrm>
          <a:prstGeom prst="rect">
            <a:avLst/>
          </a:prstGeom>
          <a:noFill/>
        </p:spPr>
        <p:txBody>
          <a:bodyPr wrap="square" rtlCol="0">
            <a:spAutoFit/>
          </a:bodyPr>
          <a:lstStyle/>
          <a:p>
            <a:pPr algn="ctr"/>
            <a:r>
              <a:rPr lang="fr-FR" sz="2400" dirty="0"/>
              <a:t>Outil Conjoncturel </a:t>
            </a:r>
          </a:p>
          <a:p>
            <a:pPr algn="ctr"/>
            <a:r>
              <a:rPr lang="fr-FR" sz="2400" dirty="0"/>
              <a:t>- </a:t>
            </a:r>
          </a:p>
          <a:p>
            <a:pPr algn="ctr"/>
            <a:r>
              <a:rPr lang="fr-FR" sz="2400" dirty="0"/>
              <a:t>Evolution de l'activité des producteurs</a:t>
            </a:r>
          </a:p>
        </p:txBody>
      </p:sp>
      <p:pic>
        <p:nvPicPr>
          <p:cNvPr id="2" name="Image 1">
            <a:extLst>
              <a:ext uri="{FF2B5EF4-FFF2-40B4-BE49-F238E27FC236}">
                <a16:creationId xmlns:a16="http://schemas.microsoft.com/office/drawing/2014/main" id="{D66A5AC2-1742-404A-8F68-0024B744A6DE}"/>
              </a:ext>
            </a:extLst>
          </p:cNvPr>
          <p:cNvPicPr>
            <a:picLocks noChangeAspect="1"/>
          </p:cNvPicPr>
          <p:nvPr/>
        </p:nvPicPr>
        <p:blipFill>
          <a:blip r:embed="rId2"/>
          <a:stretch>
            <a:fillRect/>
          </a:stretch>
        </p:blipFill>
        <p:spPr>
          <a:xfrm>
            <a:off x="253837" y="97770"/>
            <a:ext cx="6350326" cy="749339"/>
          </a:xfrm>
          <a:prstGeom prst="rect">
            <a:avLst/>
          </a:prstGeom>
        </p:spPr>
      </p:pic>
      <p:sp>
        <p:nvSpPr>
          <p:cNvPr id="4" name="ZoneTexte 3">
            <a:extLst>
              <a:ext uri="{FF2B5EF4-FFF2-40B4-BE49-F238E27FC236}">
                <a16:creationId xmlns:a16="http://schemas.microsoft.com/office/drawing/2014/main" id="{C78636B2-0D6D-0A8A-7703-F00CF55BC19A}"/>
              </a:ext>
            </a:extLst>
          </p:cNvPr>
          <p:cNvSpPr txBox="1"/>
          <p:nvPr/>
        </p:nvSpPr>
        <p:spPr>
          <a:xfrm>
            <a:off x="0" y="9259669"/>
            <a:ext cx="6858000" cy="646331"/>
          </a:xfrm>
          <a:prstGeom prst="rect">
            <a:avLst/>
          </a:prstGeom>
          <a:noFill/>
        </p:spPr>
        <p:txBody>
          <a:bodyPr wrap="square" rtlCol="0">
            <a:spAutoFit/>
          </a:bodyPr>
          <a:lstStyle/>
          <a:p>
            <a:r>
              <a:rPr lang="fr-FR" dirty="0"/>
              <a:t>Outil conjoncturel basé sur les données des premières ventes de pêche issues de l’application </a:t>
            </a:r>
            <a:r>
              <a:rPr lang="fr-FR" dirty="0" err="1"/>
              <a:t>VISIOMer</a:t>
            </a:r>
            <a:r>
              <a:rPr lang="fr-FR" dirty="0"/>
              <a:t> FranceAgriMer.</a:t>
            </a:r>
          </a:p>
        </p:txBody>
      </p:sp>
    </p:spTree>
    <p:extLst>
      <p:ext uri="{BB962C8B-B14F-4D97-AF65-F5344CB8AC3E}">
        <p14:creationId xmlns:p14="http://schemas.microsoft.com/office/powerpoint/2010/main" val="34633827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226454A7-0139-4A87-8379-85887DE18AA9}"/>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AB0ED737-880D-4F4A-8A26-84617DD52509}"/>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GG_DFN_18m_≤24m.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8" name="Picture 7" descr="Resultat 2026_08_GG_DFN_18m_≤24m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9" name="Picture 8" descr="Resultat 2026_08_GG_DFN_18m_≤24m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0" name="Picture 9" descr="Resultat 2026_08_GG_DFN_18m_≤24m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1133"/>
            </a:pPr>
            <a:r>
              <a:t>Fileyeurs de 18 à 24 mètres du Golfe de Gascogne</a:t>
            </a:r>
            <a:br/>
            <a:r>
              <a:t>(GG_DFN_18m_≤24m)</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des fileyeurs de 18 à 24 mètres du Golfe de Gascogne est supérieur à celui de la période de référence (2021).</a:t>
            </a:r>
          </a:p>
        </p:txBody>
      </p:sp>
      <p:sp>
        <p:nvSpPr>
          <p:cNvPr id="18" name="TextBox 17"/>
          <p:cNvSpPr txBox="1"/>
          <p:nvPr/>
        </p:nvSpPr>
        <p:spPr>
          <a:xfrm>
            <a:off x="194400" y="5760000"/>
            <a:ext cx="2343600" cy="1436400"/>
          </a:xfrm>
          <a:prstGeom prst="rect">
            <a:avLst/>
          </a:prstGeom>
          <a:noFill/>
        </p:spPr>
        <p:txBody>
          <a:bodyPr wrap="square">
            <a:spAutoFit/>
          </a:bodyPr>
          <a:lstStyle/>
          <a:p>
            <a:pPr>
              <a:defRPr sz="1275"/>
            </a:pPr>
            <a:r>
              <a:t>• L'indice de prix de ventes est supérieur à ceux de la période de référence et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supérieur à ceux de la période de référence et de la moyenne nationale.</a:t>
            </a:r>
          </a:p>
        </p:txBody>
      </p:sp>
    </p:spTree>
    <p:extLst>
      <p:ext uri="{BB962C8B-B14F-4D97-AF65-F5344CB8AC3E}">
        <p14:creationId xmlns:p14="http://schemas.microsoft.com/office/powerpoint/2010/main" val="14364713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9FF87E6B-A128-4970-A055-C582F7375736}"/>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710BED92-7649-4D60-A288-4605D3752DF5}"/>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GG_DFN_24m.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8" name="Picture 7" descr="Resultat 2026_08_GG_DFN_24m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9" name="Picture 8" descr="Resultat 2026_08_GG_DFN_24m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0" name="Picture 9" descr="Resultat 2026_08_GG_DFN_24m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1133"/>
            </a:pPr>
            <a:r>
              <a:t>Fileyeurs de plus de 24 mètres du Golfe de Gascogne</a:t>
            </a:r>
            <a:br/>
            <a:r>
              <a:t>(GG_DFN_24m)</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des fileyeurs de plus de 24 mètres du Golfe de Gascogne est proche de celui de la période de référence (2021).</a:t>
            </a:r>
          </a:p>
        </p:txBody>
      </p:sp>
      <p:sp>
        <p:nvSpPr>
          <p:cNvPr id="18" name="TextBox 17"/>
          <p:cNvSpPr txBox="1"/>
          <p:nvPr/>
        </p:nvSpPr>
        <p:spPr>
          <a:xfrm>
            <a:off x="194400" y="5760000"/>
            <a:ext cx="2343600" cy="1436400"/>
          </a:xfrm>
          <a:prstGeom prst="rect">
            <a:avLst/>
          </a:prstGeom>
          <a:noFill/>
        </p:spPr>
        <p:txBody>
          <a:bodyPr wrap="square">
            <a:spAutoFit/>
          </a:bodyPr>
          <a:lstStyle/>
          <a:p>
            <a:pPr>
              <a:defRPr sz="1275"/>
            </a:pPr>
            <a:r>
              <a:t>• L'indice de prix de ventes est supérieur à ceux de la période de référence et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inférieur à ceux de la période de référence et de la moyenne nationale.</a:t>
            </a:r>
          </a:p>
        </p:txBody>
      </p:sp>
    </p:spTree>
    <p:extLst>
      <p:ext uri="{BB962C8B-B14F-4D97-AF65-F5344CB8AC3E}">
        <p14:creationId xmlns:p14="http://schemas.microsoft.com/office/powerpoint/2010/main" val="17538011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409A0BB4-D7F5-4F14-BBB1-E4C737B09E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ED4E8B86-170D-4176-99D3-6DE81ADE7852}"/>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GG_DTS_8m_≤10m.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8" name="Picture 7" descr="Resultat 2026_08_GG_DTS_8m_≤10m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9" name="Picture 8" descr="Resultat 2026_08_GG_DTS_8m_≤10m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0" name="Picture 9" descr="Resultat 2026_08_GG_DTS_8m_≤10m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1133"/>
            </a:pPr>
            <a:r>
              <a:t>Chalutiers de 8 à 10 mètres du Golfe de Gascogne</a:t>
            </a:r>
            <a:br/>
            <a:r>
              <a:t>(GG_DTS_8m_≤10m)</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des chalutiers de 8 à 10 mètres du Golfe de Gascogne est inférieur à celui de la période de référence (2021).</a:t>
            </a:r>
          </a:p>
        </p:txBody>
      </p:sp>
      <p:sp>
        <p:nvSpPr>
          <p:cNvPr id="18" name="TextBox 17"/>
          <p:cNvSpPr txBox="1"/>
          <p:nvPr/>
        </p:nvSpPr>
        <p:spPr>
          <a:xfrm>
            <a:off x="194400" y="5760000"/>
            <a:ext cx="2343600" cy="1436400"/>
          </a:xfrm>
          <a:prstGeom prst="rect">
            <a:avLst/>
          </a:prstGeom>
          <a:noFill/>
        </p:spPr>
        <p:txBody>
          <a:bodyPr wrap="square">
            <a:spAutoFit/>
          </a:bodyPr>
          <a:lstStyle/>
          <a:p>
            <a:pPr>
              <a:defRPr sz="1275"/>
            </a:pPr>
            <a:r>
              <a:t>• L'indice de prix de ventes est proche de celui de la période de référence mais inférieur à celui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inférieur à ceux de la période de référence et de la moyenne nationale.</a:t>
            </a:r>
          </a:p>
        </p:txBody>
      </p:sp>
    </p:spTree>
    <p:extLst>
      <p:ext uri="{BB962C8B-B14F-4D97-AF65-F5344CB8AC3E}">
        <p14:creationId xmlns:p14="http://schemas.microsoft.com/office/powerpoint/2010/main" val="20137477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409A0BB4-D7F5-4F14-BBB1-E4C737B09E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C3C6D43B-1330-43F3-B942-D60657C5B6E8}"/>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GG_DTS_10m_≤12m.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8" name="Picture 7" descr="Resultat 2026_08_GG_DTS_10m_≤12m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9" name="Picture 8" descr="Resultat 2026_08_GG_DTS_10m_≤12m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0" name="Picture 9" descr="Resultat 2026_08_GG_DTS_10m_≤12m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1133"/>
            </a:pPr>
            <a:r>
              <a:t>Chalutiers de 10 à 12 mètres du Golfe de Gascogne</a:t>
            </a:r>
            <a:br/>
            <a:r>
              <a:t>(GG_DTS_10m_≤12m)</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des chalutiers de 10 à 12 mètres du Golfe de Gascogne est inférieur à celui de la période de référence (2021).</a:t>
            </a:r>
          </a:p>
        </p:txBody>
      </p:sp>
      <p:sp>
        <p:nvSpPr>
          <p:cNvPr id="18" name="TextBox 17"/>
          <p:cNvSpPr txBox="1"/>
          <p:nvPr/>
        </p:nvSpPr>
        <p:spPr>
          <a:xfrm>
            <a:off x="194400" y="5760000"/>
            <a:ext cx="2343600" cy="1436400"/>
          </a:xfrm>
          <a:prstGeom prst="rect">
            <a:avLst/>
          </a:prstGeom>
          <a:noFill/>
        </p:spPr>
        <p:txBody>
          <a:bodyPr wrap="square">
            <a:spAutoFit/>
          </a:bodyPr>
          <a:lstStyle/>
          <a:p>
            <a:pPr>
              <a:defRPr sz="1275"/>
            </a:pPr>
            <a:r>
              <a:t>• L'indice de prix de ventes est supérieur à celui de la période de référence mais inférieur à celui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inférieur à ceux de la période de référence et de la moyenne nationale.</a:t>
            </a:r>
          </a:p>
        </p:txBody>
      </p:sp>
    </p:spTree>
    <p:extLst>
      <p:ext uri="{BB962C8B-B14F-4D97-AF65-F5344CB8AC3E}">
        <p14:creationId xmlns:p14="http://schemas.microsoft.com/office/powerpoint/2010/main" val="31300678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409A0BB4-D7F5-4F14-BBB1-E4C737B09E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C10EDF0A-FD46-48E3-861F-E98BEED5FB6D}"/>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GG_DTS_12m_≤18m.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8" name="Picture 7" descr="Resultat 2026_08_GG_DTS_12m_≤18m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9" name="Picture 8" descr="Resultat 2026_08_GG_DTS_12m_≤18m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0" name="Picture 9" descr="Resultat 2026_08_GG_DTS_12m_≤18m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1133"/>
            </a:pPr>
            <a:r>
              <a:t>Chalutiers de 12 à 18 mètres du Golfe de Gascogne</a:t>
            </a:r>
            <a:br/>
            <a:r>
              <a:t>(GG_DTS_12m_≤18m)</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des chalutiers de 12 à 18 mètres du Golfe de Gascogne est proche de celui de la période de référence (2021).</a:t>
            </a:r>
          </a:p>
        </p:txBody>
      </p:sp>
      <p:sp>
        <p:nvSpPr>
          <p:cNvPr id="18" name="TextBox 17"/>
          <p:cNvSpPr txBox="1"/>
          <p:nvPr/>
        </p:nvSpPr>
        <p:spPr>
          <a:xfrm>
            <a:off x="194400" y="5760000"/>
            <a:ext cx="2343600" cy="1436400"/>
          </a:xfrm>
          <a:prstGeom prst="rect">
            <a:avLst/>
          </a:prstGeom>
          <a:noFill/>
        </p:spPr>
        <p:txBody>
          <a:bodyPr wrap="square">
            <a:spAutoFit/>
          </a:bodyPr>
          <a:lstStyle/>
          <a:p>
            <a:pPr>
              <a:defRPr sz="1275"/>
            </a:pPr>
            <a:r>
              <a:t>• L'indice de prix de ventes est supérieur à ceux de la période de référence et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inférieur à ceux de la période de référence et de la moyenne nationale.</a:t>
            </a:r>
          </a:p>
        </p:txBody>
      </p:sp>
    </p:spTree>
    <p:extLst>
      <p:ext uri="{BB962C8B-B14F-4D97-AF65-F5344CB8AC3E}">
        <p14:creationId xmlns:p14="http://schemas.microsoft.com/office/powerpoint/2010/main" val="36920433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409A0BB4-D7F5-4F14-BBB1-E4C737B09E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E5ECAE93-2CF3-413B-92E1-219F88C3F5FC}"/>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GG_DTS_18m_≤24m.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8" name="Picture 7" descr="Resultat 2026_08_GG_DTS_18m_≤24m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9" name="Picture 8" descr="Resultat 2026_08_GG_DTS_18m_≤24m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0" name="Picture 9" descr="Resultat 2026_08_GG_DTS_18m_≤24m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1133"/>
            </a:pPr>
            <a:r>
              <a:t>Chalutiers de 18 à 24 mètres du Golfe de Gascogne</a:t>
            </a:r>
            <a:br/>
            <a:r>
              <a:t>(GG_DTS_18m_≤24m)</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des chalutiers de 18 à 24 mètres du Golfe de Gascogne est proche de celui de la période de référence (2021).</a:t>
            </a:r>
          </a:p>
        </p:txBody>
      </p:sp>
      <p:sp>
        <p:nvSpPr>
          <p:cNvPr id="18" name="TextBox 17"/>
          <p:cNvSpPr txBox="1"/>
          <p:nvPr/>
        </p:nvSpPr>
        <p:spPr>
          <a:xfrm>
            <a:off x="194400" y="5760000"/>
            <a:ext cx="2343600" cy="1436400"/>
          </a:xfrm>
          <a:prstGeom prst="rect">
            <a:avLst/>
          </a:prstGeom>
          <a:noFill/>
        </p:spPr>
        <p:txBody>
          <a:bodyPr wrap="square">
            <a:spAutoFit/>
          </a:bodyPr>
          <a:lstStyle/>
          <a:p>
            <a:pPr>
              <a:defRPr sz="1275"/>
            </a:pPr>
            <a:r>
              <a:t>• L'indice de prix de ventes est supérieur à ceux de la période de référence et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inférieur à ceux de la période de référence et de la moyenne nationale.</a:t>
            </a:r>
          </a:p>
        </p:txBody>
      </p:sp>
    </p:spTree>
    <p:extLst>
      <p:ext uri="{BB962C8B-B14F-4D97-AF65-F5344CB8AC3E}">
        <p14:creationId xmlns:p14="http://schemas.microsoft.com/office/powerpoint/2010/main" val="2832631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409A0BB4-D7F5-4F14-BBB1-E4C737B09E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BD268135-E233-4090-BDF9-2616B06221F1}"/>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GG_DTS_24m.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8" name="Picture 7" descr="Resultat 2026_08_GG_DTS_24m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9" name="Picture 8" descr="Resultat 2026_08_GG_DTS_24m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0" name="Picture 9" descr="Resultat 2026_08_GG_DTS_24m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1133"/>
            </a:pPr>
            <a:r>
              <a:t>Chalutiers de plus de 24 mètres du Golfe de Gascogne</a:t>
            </a:r>
            <a:br/>
            <a:r>
              <a:t>(GG_DTS_24m)</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des chalutiers de plus de 24 mètres du Golfe de Gascogne est supérieur à celui de la période de référence (2021).</a:t>
            </a:r>
          </a:p>
        </p:txBody>
      </p:sp>
      <p:sp>
        <p:nvSpPr>
          <p:cNvPr id="18" name="TextBox 17"/>
          <p:cNvSpPr txBox="1"/>
          <p:nvPr/>
        </p:nvSpPr>
        <p:spPr>
          <a:xfrm>
            <a:off x="194400" y="5760000"/>
            <a:ext cx="2343600" cy="1436400"/>
          </a:xfrm>
          <a:prstGeom prst="rect">
            <a:avLst/>
          </a:prstGeom>
          <a:noFill/>
        </p:spPr>
        <p:txBody>
          <a:bodyPr wrap="square">
            <a:spAutoFit/>
          </a:bodyPr>
          <a:lstStyle/>
          <a:p>
            <a:pPr>
              <a:defRPr sz="1275"/>
            </a:pPr>
            <a:r>
              <a:t>• L'indice de prix de ventes est supérieur à ceux de la période de référence et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inférieur à celui de la période de référence mais supérieur à celui de la moyenne nationale.</a:t>
            </a:r>
          </a:p>
        </p:txBody>
      </p:sp>
    </p:spTree>
    <p:extLst>
      <p:ext uri="{BB962C8B-B14F-4D97-AF65-F5344CB8AC3E}">
        <p14:creationId xmlns:p14="http://schemas.microsoft.com/office/powerpoint/2010/main" val="15309373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409A0BB4-D7F5-4F14-BBB1-E4C737B09E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1B3325CA-80EA-4C97-84E3-91759F91E5AC}"/>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GG_FPO_8m_≤10m.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8" name="Picture 7" descr="Resultat 2026_08_GG_FPO_8m_≤10m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9" name="Picture 8" descr="Resultat 2026_08_GG_FPO_8m_≤10m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0" name="Picture 9" descr="Resultat 2026_08_GG_FPO_8m_≤10m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1133"/>
            </a:pPr>
            <a:r>
              <a:t>Caseyeurs de 8 à 10 mètres du Golfe de Gascogne</a:t>
            </a:r>
            <a:br/>
            <a:r>
              <a:t>(GG_FPO_8m_≤10m)</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des caseyeurs de 8 à 10 mètres du Golfe de Gascogne est inférieur à celui de la période de référence (2021).</a:t>
            </a:r>
          </a:p>
        </p:txBody>
      </p:sp>
      <p:sp>
        <p:nvSpPr>
          <p:cNvPr id="18" name="TextBox 17"/>
          <p:cNvSpPr txBox="1"/>
          <p:nvPr/>
        </p:nvSpPr>
        <p:spPr>
          <a:xfrm>
            <a:off x="194400" y="5760000"/>
            <a:ext cx="2343600" cy="1436400"/>
          </a:xfrm>
          <a:prstGeom prst="rect">
            <a:avLst/>
          </a:prstGeom>
          <a:noFill/>
        </p:spPr>
        <p:txBody>
          <a:bodyPr wrap="square">
            <a:spAutoFit/>
          </a:bodyPr>
          <a:lstStyle/>
          <a:p>
            <a:pPr>
              <a:defRPr sz="1275"/>
            </a:pPr>
            <a:r>
              <a:t>• L'indice de prix de ventes est proche de celui de la période de référence mais inférieur à celui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inférieur à ceux de la période de référence et de la moyenne nationale.</a:t>
            </a:r>
          </a:p>
        </p:txBody>
      </p:sp>
    </p:spTree>
    <p:extLst>
      <p:ext uri="{BB962C8B-B14F-4D97-AF65-F5344CB8AC3E}">
        <p14:creationId xmlns:p14="http://schemas.microsoft.com/office/powerpoint/2010/main" val="1643904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409A0BB4-D7F5-4F14-BBB1-E4C737B09E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1B3325CA-80EA-4C97-84E3-91759F91E5AC}"/>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GG_HOK_≤8m.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8" name="Picture 7" descr="Resultat 2026_08_GG_HOK_≤8m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9" name="Picture 8" descr="Resultat 2026_08_GG_HOK_≤8m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0" name="Picture 9" descr="Resultat 2026_08_GG_HOK_≤8m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1133"/>
            </a:pPr>
            <a:r>
              <a:t>Ligneurs ou palangriers de moins de 8 mètres du Golfe de Gascogne</a:t>
            </a:r>
            <a:br/>
            <a:r>
              <a:t>(GG_HOK_≤8m)</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des ligneurs ou palangriers de moins de 8 mètres du Golfe de Gascogne est supérieur à celui de la période de référence (2021).</a:t>
            </a:r>
          </a:p>
        </p:txBody>
      </p:sp>
      <p:sp>
        <p:nvSpPr>
          <p:cNvPr id="18" name="TextBox 17"/>
          <p:cNvSpPr txBox="1"/>
          <p:nvPr/>
        </p:nvSpPr>
        <p:spPr>
          <a:xfrm>
            <a:off x="194400" y="5760000"/>
            <a:ext cx="2343600" cy="1436400"/>
          </a:xfrm>
          <a:prstGeom prst="rect">
            <a:avLst/>
          </a:prstGeom>
          <a:noFill/>
        </p:spPr>
        <p:txBody>
          <a:bodyPr wrap="square">
            <a:spAutoFit/>
          </a:bodyPr>
          <a:lstStyle/>
          <a:p>
            <a:pPr>
              <a:defRPr sz="1275"/>
            </a:pPr>
            <a:r>
              <a:t>• L'indice de prix de ventes est supérieur à celui de la période de référence mais proche de celui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proche de celui de la période de référence mais supérieur à celui de la moyenne nationale.</a:t>
            </a:r>
          </a:p>
        </p:txBody>
      </p:sp>
    </p:spTree>
    <p:extLst>
      <p:ext uri="{BB962C8B-B14F-4D97-AF65-F5344CB8AC3E}">
        <p14:creationId xmlns:p14="http://schemas.microsoft.com/office/powerpoint/2010/main" val="6112597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409A0BB4-D7F5-4F14-BBB1-E4C737B09E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1B3325CA-80EA-4C97-84E3-91759F91E5AC}"/>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GG_HOK_8m_≤10m.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8" name="Picture 7" descr="Resultat 2026_08_GG_HOK_8m_≤10m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9" name="Picture 8" descr="Resultat 2026_08_GG_HOK_8m_≤10m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0" name="Picture 9" descr="Resultat 2026_08_GG_HOK_8m_≤10m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1133"/>
            </a:pPr>
            <a:r>
              <a:t>Ligneurs ou palangriers de 8 à 10 mètres du Golfe de Gascogne</a:t>
            </a:r>
            <a:br/>
            <a:r>
              <a:t>(GG_HOK_8m_≤10m)</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des ligneurs ou palangriers de 8 à 10 mètres du Golfe de Gascogne est inférieur à celui de la période de référence (2021).</a:t>
            </a:r>
          </a:p>
        </p:txBody>
      </p:sp>
      <p:sp>
        <p:nvSpPr>
          <p:cNvPr id="18" name="TextBox 17"/>
          <p:cNvSpPr txBox="1"/>
          <p:nvPr/>
        </p:nvSpPr>
        <p:spPr>
          <a:xfrm>
            <a:off x="194400" y="5760000"/>
            <a:ext cx="2343600" cy="1436400"/>
          </a:xfrm>
          <a:prstGeom prst="rect">
            <a:avLst/>
          </a:prstGeom>
          <a:noFill/>
        </p:spPr>
        <p:txBody>
          <a:bodyPr wrap="square">
            <a:spAutoFit/>
          </a:bodyPr>
          <a:lstStyle/>
          <a:p>
            <a:pPr>
              <a:defRPr sz="1275"/>
            </a:pPr>
            <a:r>
              <a:t>• L'indice de prix de ventes est supérieur à celui de la période de référence mais proche de celui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inférieur à ceux de la période de référence et de la moyenne nationale.</a:t>
            </a:r>
          </a:p>
        </p:txBody>
      </p:sp>
    </p:spTree>
    <p:extLst>
      <p:ext uri="{BB962C8B-B14F-4D97-AF65-F5344CB8AC3E}">
        <p14:creationId xmlns:p14="http://schemas.microsoft.com/office/powerpoint/2010/main" val="35290172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59517B3-DA63-4C07-AB0D-84D38FD1CF4C}"/>
              </a:ext>
            </a:extLst>
          </p:cNvPr>
          <p:cNvSpPr/>
          <p:nvPr/>
        </p:nvSpPr>
        <p:spPr>
          <a:xfrm>
            <a:off x="0" y="0"/>
            <a:ext cx="6858000" cy="492981"/>
          </a:xfrm>
          <a:prstGeom prst="rect">
            <a:avLst/>
          </a:prstGeom>
          <a:solidFill>
            <a:schemeClr val="bg2">
              <a:lumMod val="90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 name="Image 2">
            <a:extLst>
              <a:ext uri="{FF2B5EF4-FFF2-40B4-BE49-F238E27FC236}">
                <a16:creationId xmlns:a16="http://schemas.microsoft.com/office/drawing/2014/main" id="{8C2897BA-E9F1-4AD5-979C-53F8E5C42026}"/>
              </a:ext>
            </a:extLst>
          </p:cNvPr>
          <p:cNvPicPr>
            <a:picLocks noChangeAspect="1"/>
          </p:cNvPicPr>
          <p:nvPr/>
        </p:nvPicPr>
        <p:blipFill>
          <a:blip r:embed="rId2"/>
          <a:stretch/>
        </p:blipFill>
        <p:spPr bwMode="auto">
          <a:xfrm>
            <a:off x="0" y="-221841"/>
            <a:ext cx="6858000" cy="841248"/>
          </a:xfrm>
          <a:prstGeom prst="rect">
            <a:avLst/>
          </a:prstGeom>
          <a:solidFill>
            <a:schemeClr val="bg2"/>
          </a:solidFill>
          <a:ln>
            <a:solidFill>
              <a:schemeClr val="bg2"/>
            </a:solidFill>
          </a:ln>
        </p:spPr>
      </p:pic>
      <p:sp>
        <p:nvSpPr>
          <p:cNvPr id="5" name="ZoneTexte 2">
            <a:extLst>
              <a:ext uri="{FF2B5EF4-FFF2-40B4-BE49-F238E27FC236}">
                <a16:creationId xmlns:a16="http://schemas.microsoft.com/office/drawing/2014/main" id="{B9DE8A27-ECE9-4BD7-8E96-860BE500D8C1}"/>
              </a:ext>
            </a:extLst>
          </p:cNvPr>
          <p:cNvSpPr txBox="1"/>
          <p:nvPr/>
        </p:nvSpPr>
        <p:spPr bwMode="auto">
          <a:xfrm>
            <a:off x="545418" y="1523279"/>
            <a:ext cx="5767164" cy="1569660"/>
          </a:xfrm>
          <a:prstGeom prst="rect">
            <a:avLst/>
          </a:prstGeom>
          <a:noFill/>
        </p:spPr>
        <p:txBody>
          <a:bodyPr wrap="square" rtlCol="0">
            <a:spAutoFit/>
          </a:bodyPr>
          <a:lstStyle>
            <a:defPPr>
              <a:defRPr lang="en-US"/>
            </a:defPPr>
            <a:lvl1pPr marL="0" algn="l" defTabSz="457200">
              <a:defRPr sz="1800">
                <a:solidFill>
                  <a:schemeClr val="tx1"/>
                </a:solidFill>
                <a:latin typeface="+mn-lt"/>
                <a:ea typeface="+mn-ea"/>
                <a:cs typeface="+mn-cs"/>
              </a:defRPr>
            </a:lvl1pPr>
            <a:lvl2pPr marL="457200" algn="l" defTabSz="457200">
              <a:defRPr sz="1800">
                <a:solidFill>
                  <a:schemeClr val="tx1"/>
                </a:solidFill>
                <a:latin typeface="+mn-lt"/>
                <a:ea typeface="+mn-ea"/>
                <a:cs typeface="+mn-cs"/>
              </a:defRPr>
            </a:lvl2pPr>
            <a:lvl3pPr marL="914400" algn="l" defTabSz="457200">
              <a:defRPr sz="1800">
                <a:solidFill>
                  <a:schemeClr val="tx1"/>
                </a:solidFill>
                <a:latin typeface="+mn-lt"/>
                <a:ea typeface="+mn-ea"/>
                <a:cs typeface="+mn-cs"/>
              </a:defRPr>
            </a:lvl3pPr>
            <a:lvl4pPr marL="1371600" algn="l" defTabSz="457200">
              <a:defRPr sz="1800">
                <a:solidFill>
                  <a:schemeClr val="tx1"/>
                </a:solidFill>
                <a:latin typeface="+mn-lt"/>
                <a:ea typeface="+mn-ea"/>
                <a:cs typeface="+mn-cs"/>
              </a:defRPr>
            </a:lvl4pPr>
            <a:lvl5pPr marL="1828800" algn="l" defTabSz="457200">
              <a:defRPr sz="1800">
                <a:solidFill>
                  <a:schemeClr val="tx1"/>
                </a:solidFill>
                <a:latin typeface="+mn-lt"/>
                <a:ea typeface="+mn-ea"/>
                <a:cs typeface="+mn-cs"/>
              </a:defRPr>
            </a:lvl5pPr>
            <a:lvl6pPr marL="2286000" algn="l" defTabSz="457200">
              <a:defRPr sz="1800">
                <a:solidFill>
                  <a:schemeClr val="tx1"/>
                </a:solidFill>
                <a:latin typeface="+mn-lt"/>
                <a:ea typeface="+mn-ea"/>
                <a:cs typeface="+mn-cs"/>
              </a:defRPr>
            </a:lvl6pPr>
            <a:lvl7pPr marL="2743200" algn="l" defTabSz="457200">
              <a:defRPr sz="1800">
                <a:solidFill>
                  <a:schemeClr val="tx1"/>
                </a:solidFill>
                <a:latin typeface="+mn-lt"/>
                <a:ea typeface="+mn-ea"/>
                <a:cs typeface="+mn-cs"/>
              </a:defRPr>
            </a:lvl7pPr>
            <a:lvl8pPr marL="3200400" algn="l" defTabSz="457200">
              <a:defRPr sz="1800">
                <a:solidFill>
                  <a:schemeClr val="tx1"/>
                </a:solidFill>
                <a:latin typeface="+mn-lt"/>
                <a:ea typeface="+mn-ea"/>
                <a:cs typeface="+mn-cs"/>
              </a:defRPr>
            </a:lvl8pPr>
            <a:lvl9pPr marL="3657600" algn="l" defTabSz="457200">
              <a:defRPr sz="1800">
                <a:solidFill>
                  <a:schemeClr val="tx1"/>
                </a:solidFill>
                <a:latin typeface="+mn-lt"/>
                <a:ea typeface="+mn-ea"/>
                <a:cs typeface="+mn-cs"/>
              </a:defRPr>
            </a:lvl9pPr>
          </a:lstStyle>
          <a:p>
            <a:pPr>
              <a:defRPr/>
            </a:pPr>
            <a:r>
              <a:rPr lang="fr-FR" sz="1600" dirty="0"/>
              <a:t>Règles retenues pour qu’un bateau soit dans le panel :</a:t>
            </a:r>
            <a:endParaRPr dirty="0"/>
          </a:p>
          <a:p>
            <a:pPr>
              <a:defRPr/>
            </a:pPr>
            <a:r>
              <a:rPr lang="fr-FR" sz="1600" dirty="0"/>
              <a:t>-Façade Golfe de Gascogne, Méditerranée ou Manche-Mer du Nord</a:t>
            </a:r>
            <a:endParaRPr dirty="0"/>
          </a:p>
          <a:p>
            <a:pPr>
              <a:defRPr/>
            </a:pPr>
            <a:r>
              <a:rPr lang="fr-FR" sz="1600" dirty="0"/>
              <a:t>-Pas de changement de strate entre 2021 et 2024</a:t>
            </a:r>
            <a:endParaRPr dirty="0"/>
          </a:p>
          <a:p>
            <a:pPr>
              <a:defRPr/>
            </a:pPr>
            <a:r>
              <a:rPr lang="fr-FR" sz="1600" dirty="0"/>
              <a:t>-Présent dans </a:t>
            </a:r>
            <a:r>
              <a:rPr lang="fr-FR" sz="1600" dirty="0" err="1"/>
              <a:t>VisioMer</a:t>
            </a:r>
            <a:r>
              <a:rPr lang="fr-FR" sz="1600" dirty="0"/>
              <a:t> de 2021 à 2025</a:t>
            </a:r>
            <a:endParaRPr dirty="0"/>
          </a:p>
          <a:p>
            <a:pPr>
              <a:defRPr/>
            </a:pPr>
            <a:r>
              <a:rPr lang="fr-FR" sz="1600" dirty="0"/>
              <a:t>-Plus de 10 bateaux dans le panel (exception pour SDN≥18m dans le GG)</a:t>
            </a:r>
            <a:endParaRPr dirty="0"/>
          </a:p>
        </p:txBody>
      </p:sp>
      <p:graphicFrame>
        <p:nvGraphicFramePr>
          <p:cNvPr id="7" name="Tableau 6">
            <a:extLst>
              <a:ext uri="{FF2B5EF4-FFF2-40B4-BE49-F238E27FC236}">
                <a16:creationId xmlns:a16="http://schemas.microsoft.com/office/drawing/2014/main" id="{0DCF8FF3-B172-3A63-DB9E-77E078FBF91E}"/>
              </a:ext>
            </a:extLst>
          </p:cNvPr>
          <p:cNvGraphicFramePr>
            <a:graphicFrameLocks noGrp="1"/>
          </p:cNvGraphicFramePr>
          <p:nvPr>
            <p:extLst>
              <p:ext uri="{D42A27DB-BD31-4B8C-83A1-F6EECF244321}">
                <p14:modId xmlns:p14="http://schemas.microsoft.com/office/powerpoint/2010/main" val="3576724149"/>
              </p:ext>
            </p:extLst>
          </p:nvPr>
        </p:nvGraphicFramePr>
        <p:xfrm>
          <a:off x="139147" y="3694545"/>
          <a:ext cx="6579705" cy="5461620"/>
        </p:xfrm>
        <a:graphic>
          <a:graphicData uri="http://schemas.openxmlformats.org/drawingml/2006/table">
            <a:tbl>
              <a:tblPr/>
              <a:tblGrid>
                <a:gridCol w="1148633">
                  <a:extLst>
                    <a:ext uri="{9D8B030D-6E8A-4147-A177-3AD203B41FA5}">
                      <a16:colId xmlns:a16="http://schemas.microsoft.com/office/drawing/2014/main" val="801036493"/>
                    </a:ext>
                  </a:extLst>
                </a:gridCol>
                <a:gridCol w="1820921">
                  <a:extLst>
                    <a:ext uri="{9D8B030D-6E8A-4147-A177-3AD203B41FA5}">
                      <a16:colId xmlns:a16="http://schemas.microsoft.com/office/drawing/2014/main" val="217828485"/>
                    </a:ext>
                  </a:extLst>
                </a:gridCol>
                <a:gridCol w="531690">
                  <a:extLst>
                    <a:ext uri="{9D8B030D-6E8A-4147-A177-3AD203B41FA5}">
                      <a16:colId xmlns:a16="http://schemas.microsoft.com/office/drawing/2014/main" val="2696695934"/>
                    </a:ext>
                  </a:extLst>
                </a:gridCol>
                <a:gridCol w="464292">
                  <a:extLst>
                    <a:ext uri="{9D8B030D-6E8A-4147-A177-3AD203B41FA5}">
                      <a16:colId xmlns:a16="http://schemas.microsoft.com/office/drawing/2014/main" val="1996266365"/>
                    </a:ext>
                  </a:extLst>
                </a:gridCol>
                <a:gridCol w="854943">
                  <a:extLst>
                    <a:ext uri="{9D8B030D-6E8A-4147-A177-3AD203B41FA5}">
                      <a16:colId xmlns:a16="http://schemas.microsoft.com/office/drawing/2014/main" val="2829215689"/>
                    </a:ext>
                  </a:extLst>
                </a:gridCol>
                <a:gridCol w="864704">
                  <a:extLst>
                    <a:ext uri="{9D8B030D-6E8A-4147-A177-3AD203B41FA5}">
                      <a16:colId xmlns:a16="http://schemas.microsoft.com/office/drawing/2014/main" val="4168109630"/>
                    </a:ext>
                  </a:extLst>
                </a:gridCol>
                <a:gridCol w="894522">
                  <a:extLst>
                    <a:ext uri="{9D8B030D-6E8A-4147-A177-3AD203B41FA5}">
                      <a16:colId xmlns:a16="http://schemas.microsoft.com/office/drawing/2014/main" val="1082178475"/>
                    </a:ext>
                  </a:extLst>
                </a:gridCol>
              </a:tblGrid>
              <a:tr h="531771">
                <a:tc>
                  <a:txBody>
                    <a:bodyPr/>
                    <a:lstStyle/>
                    <a:p>
                      <a:pPr algn="ctr" fontAlgn="ctr"/>
                      <a:r>
                        <a:rPr lang="fr-FR" sz="900" b="1" i="0" u="none" strike="noStrike" dirty="0">
                          <a:solidFill>
                            <a:srgbClr val="FFFFFF"/>
                          </a:solidFill>
                          <a:effectLst/>
                          <a:latin typeface="Aptos Narrow" panose="020B0004020202020204" pitchFamily="34" charset="0"/>
                        </a:rPr>
                        <a:t>Code segment</a:t>
                      </a:r>
                    </a:p>
                  </a:txBody>
                  <a:tcPr marL="4550" marR="4550" marT="4550"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0070C0"/>
                    </a:solidFill>
                  </a:tcPr>
                </a:tc>
                <a:tc>
                  <a:txBody>
                    <a:bodyPr/>
                    <a:lstStyle/>
                    <a:p>
                      <a:pPr algn="ctr" fontAlgn="ctr"/>
                      <a:r>
                        <a:rPr lang="fr-FR" sz="900" b="1" i="0" u="none" strike="noStrike" dirty="0">
                          <a:solidFill>
                            <a:srgbClr val="FFFFFF"/>
                          </a:solidFill>
                          <a:effectLst/>
                          <a:latin typeface="Aptos Narrow" panose="020B0004020202020204" pitchFamily="34" charset="0"/>
                        </a:rPr>
                        <a:t>Libellé segment</a:t>
                      </a:r>
                    </a:p>
                  </a:txBody>
                  <a:tcPr marL="4550" marR="4550" marT="455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0070C0"/>
                    </a:solidFill>
                  </a:tcPr>
                </a:tc>
                <a:tc>
                  <a:txBody>
                    <a:bodyPr/>
                    <a:lstStyle/>
                    <a:p>
                      <a:pPr algn="ctr" fontAlgn="ctr"/>
                      <a:r>
                        <a:rPr lang="fr-FR" sz="900" b="1" i="0" u="none" strike="noStrike">
                          <a:solidFill>
                            <a:srgbClr val="FFFFFF"/>
                          </a:solidFill>
                          <a:effectLst/>
                          <a:latin typeface="Aptos Narrow" panose="020B0004020202020204" pitchFamily="34" charset="0"/>
                        </a:rPr>
                        <a:t>Nombre de</a:t>
                      </a:r>
                      <a:br>
                        <a:rPr lang="fr-FR" sz="900" b="1" i="0" u="none" strike="noStrike">
                          <a:solidFill>
                            <a:srgbClr val="FFFFFF"/>
                          </a:solidFill>
                          <a:effectLst/>
                          <a:latin typeface="Aptos Narrow" panose="020B0004020202020204" pitchFamily="34" charset="0"/>
                        </a:rPr>
                      </a:br>
                      <a:r>
                        <a:rPr lang="fr-FR" sz="900" b="1" i="0" u="none" strike="noStrike">
                          <a:solidFill>
                            <a:srgbClr val="FFFFFF"/>
                          </a:solidFill>
                          <a:effectLst/>
                          <a:latin typeface="Aptos Narrow" panose="020B0004020202020204" pitchFamily="34" charset="0"/>
                        </a:rPr>
                        <a:t>bateaux</a:t>
                      </a:r>
                      <a:br>
                        <a:rPr lang="fr-FR" sz="900" b="1" i="0" u="none" strike="noStrike">
                          <a:solidFill>
                            <a:srgbClr val="FFFFFF"/>
                          </a:solidFill>
                          <a:effectLst/>
                          <a:latin typeface="Aptos Narrow" panose="020B0004020202020204" pitchFamily="34" charset="0"/>
                        </a:rPr>
                      </a:br>
                      <a:r>
                        <a:rPr lang="fr-FR" sz="900" b="1" i="0" u="none" strike="noStrike">
                          <a:solidFill>
                            <a:srgbClr val="FFFFFF"/>
                          </a:solidFill>
                          <a:effectLst/>
                          <a:latin typeface="Aptos Narrow" panose="020B0004020202020204" pitchFamily="34" charset="0"/>
                        </a:rPr>
                        <a:t>dans le panel</a:t>
                      </a:r>
                    </a:p>
                  </a:txBody>
                  <a:tcPr marL="4550" marR="4550" marT="455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0070C0"/>
                    </a:solidFill>
                  </a:tcPr>
                </a:tc>
                <a:tc>
                  <a:txBody>
                    <a:bodyPr/>
                    <a:lstStyle/>
                    <a:p>
                      <a:pPr algn="ctr" fontAlgn="ctr"/>
                      <a:r>
                        <a:rPr lang="fr-FR" sz="900" b="1" i="0" u="none" strike="noStrike">
                          <a:solidFill>
                            <a:srgbClr val="FFFFFF"/>
                          </a:solidFill>
                          <a:effectLst/>
                          <a:latin typeface="Aptos Narrow" panose="020B0004020202020204" pitchFamily="34" charset="0"/>
                        </a:rPr>
                        <a:t>Nombre de</a:t>
                      </a:r>
                      <a:br>
                        <a:rPr lang="fr-FR" sz="900" b="1" i="0" u="none" strike="noStrike">
                          <a:solidFill>
                            <a:srgbClr val="FFFFFF"/>
                          </a:solidFill>
                          <a:effectLst/>
                          <a:latin typeface="Aptos Narrow" panose="020B0004020202020204" pitchFamily="34" charset="0"/>
                        </a:rPr>
                      </a:br>
                      <a:r>
                        <a:rPr lang="fr-FR" sz="900" b="1" i="0" u="none" strike="noStrike">
                          <a:solidFill>
                            <a:srgbClr val="FFFFFF"/>
                          </a:solidFill>
                          <a:effectLst/>
                          <a:latin typeface="Aptos Narrow" panose="020B0004020202020204" pitchFamily="34" charset="0"/>
                        </a:rPr>
                        <a:t>bateaux</a:t>
                      </a:r>
                      <a:br>
                        <a:rPr lang="fr-FR" sz="900" b="1" i="0" u="none" strike="noStrike">
                          <a:solidFill>
                            <a:srgbClr val="FFFFFF"/>
                          </a:solidFill>
                          <a:effectLst/>
                          <a:latin typeface="Aptos Narrow" panose="020B0004020202020204" pitchFamily="34" charset="0"/>
                        </a:rPr>
                      </a:br>
                      <a:r>
                        <a:rPr lang="fr-FR" sz="900" b="1" i="0" u="none" strike="noStrike">
                          <a:solidFill>
                            <a:srgbClr val="FFFFFF"/>
                          </a:solidFill>
                          <a:effectLst/>
                          <a:latin typeface="Aptos Narrow" panose="020B0004020202020204" pitchFamily="34" charset="0"/>
                        </a:rPr>
                        <a:t>moyen</a:t>
                      </a:r>
                    </a:p>
                  </a:txBody>
                  <a:tcPr marL="4550" marR="4550" marT="455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0070C0"/>
                    </a:solidFill>
                  </a:tcPr>
                </a:tc>
                <a:tc>
                  <a:txBody>
                    <a:bodyPr/>
                    <a:lstStyle/>
                    <a:p>
                      <a:pPr algn="ctr" fontAlgn="ctr"/>
                      <a:r>
                        <a:rPr lang="fr-FR" sz="900" b="1" i="0" u="none" strike="noStrike">
                          <a:solidFill>
                            <a:srgbClr val="FFFFFF"/>
                          </a:solidFill>
                          <a:effectLst/>
                          <a:latin typeface="Aptos Narrow" panose="020B0004020202020204" pitchFamily="34" charset="0"/>
                        </a:rPr>
                        <a:t>Représentativité</a:t>
                      </a:r>
                      <a:br>
                        <a:rPr lang="fr-FR" sz="900" b="1" i="0" u="none" strike="noStrike">
                          <a:solidFill>
                            <a:srgbClr val="FFFFFF"/>
                          </a:solidFill>
                          <a:effectLst/>
                          <a:latin typeface="Aptos Narrow" panose="020B0004020202020204" pitchFamily="34" charset="0"/>
                        </a:rPr>
                      </a:br>
                      <a:r>
                        <a:rPr lang="fr-FR" sz="900" b="1" i="0" u="none" strike="noStrike">
                          <a:solidFill>
                            <a:srgbClr val="FFFFFF"/>
                          </a:solidFill>
                          <a:effectLst/>
                          <a:latin typeface="Aptos Narrow" panose="020B0004020202020204" pitchFamily="34" charset="0"/>
                        </a:rPr>
                        <a:t>nombre de</a:t>
                      </a:r>
                      <a:br>
                        <a:rPr lang="fr-FR" sz="900" b="1" i="0" u="none" strike="noStrike">
                          <a:solidFill>
                            <a:srgbClr val="FFFFFF"/>
                          </a:solidFill>
                          <a:effectLst/>
                          <a:latin typeface="Aptos Narrow" panose="020B0004020202020204" pitchFamily="34" charset="0"/>
                        </a:rPr>
                      </a:br>
                      <a:r>
                        <a:rPr lang="fr-FR" sz="900" b="1" i="0" u="none" strike="noStrike">
                          <a:solidFill>
                            <a:srgbClr val="FFFFFF"/>
                          </a:solidFill>
                          <a:effectLst/>
                          <a:latin typeface="Aptos Narrow" panose="020B0004020202020204" pitchFamily="34" charset="0"/>
                        </a:rPr>
                        <a:t>bateaux</a:t>
                      </a:r>
                    </a:p>
                  </a:txBody>
                  <a:tcPr marL="4550" marR="4550" marT="455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0070C0"/>
                    </a:solidFill>
                  </a:tcPr>
                </a:tc>
                <a:tc>
                  <a:txBody>
                    <a:bodyPr/>
                    <a:lstStyle/>
                    <a:p>
                      <a:pPr algn="ctr" fontAlgn="ctr"/>
                      <a:r>
                        <a:rPr lang="fr-FR" sz="900" b="1" i="0" u="none" strike="noStrike" dirty="0">
                          <a:solidFill>
                            <a:srgbClr val="FFFFFF"/>
                          </a:solidFill>
                          <a:effectLst/>
                          <a:latin typeface="Aptos Narrow" panose="020B0004020202020204" pitchFamily="34" charset="0"/>
                        </a:rPr>
                        <a:t>Représentativité</a:t>
                      </a:r>
                      <a:br>
                        <a:rPr lang="fr-FR" sz="900" b="1" i="0" u="none" strike="noStrike" dirty="0">
                          <a:solidFill>
                            <a:srgbClr val="FFFFFF"/>
                          </a:solidFill>
                          <a:effectLst/>
                          <a:latin typeface="Aptos Narrow" panose="020B0004020202020204" pitchFamily="34" charset="0"/>
                        </a:rPr>
                      </a:br>
                      <a:r>
                        <a:rPr lang="fr-FR" sz="900" b="1" i="0" u="none" strike="noStrike" dirty="0">
                          <a:solidFill>
                            <a:srgbClr val="FFFFFF"/>
                          </a:solidFill>
                          <a:effectLst/>
                          <a:latin typeface="Aptos Narrow" panose="020B0004020202020204" pitchFamily="34" charset="0"/>
                        </a:rPr>
                        <a:t>valeur</a:t>
                      </a:r>
                    </a:p>
                  </a:txBody>
                  <a:tcPr marL="4550" marR="4550" marT="455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0070C0"/>
                    </a:solidFill>
                  </a:tcPr>
                </a:tc>
                <a:tc>
                  <a:txBody>
                    <a:bodyPr/>
                    <a:lstStyle/>
                    <a:p>
                      <a:pPr algn="ctr" fontAlgn="ctr"/>
                      <a:r>
                        <a:rPr lang="fr-FR" sz="900" b="1" i="0" u="none" strike="noStrike">
                          <a:solidFill>
                            <a:srgbClr val="FFFFFF"/>
                          </a:solidFill>
                          <a:effectLst/>
                          <a:latin typeface="Aptos Narrow" panose="020B0004020202020204" pitchFamily="34" charset="0"/>
                        </a:rPr>
                        <a:t>Représentativité</a:t>
                      </a:r>
                      <a:br>
                        <a:rPr lang="fr-FR" sz="900" b="1" i="0" u="none" strike="noStrike">
                          <a:solidFill>
                            <a:srgbClr val="FFFFFF"/>
                          </a:solidFill>
                          <a:effectLst/>
                          <a:latin typeface="Aptos Narrow" panose="020B0004020202020204" pitchFamily="34" charset="0"/>
                        </a:rPr>
                      </a:br>
                      <a:r>
                        <a:rPr lang="fr-FR" sz="900" b="1" i="0" u="none" strike="noStrike">
                          <a:solidFill>
                            <a:srgbClr val="FFFFFF"/>
                          </a:solidFill>
                          <a:effectLst/>
                          <a:latin typeface="Aptos Narrow" panose="020B0004020202020204" pitchFamily="34" charset="0"/>
                        </a:rPr>
                        <a:t>volume</a:t>
                      </a:r>
                    </a:p>
                  </a:txBody>
                  <a:tcPr marL="4550" marR="4550" marT="4550"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0070C0"/>
                    </a:solidFill>
                  </a:tcPr>
                </a:tc>
                <a:extLst>
                  <a:ext uri="{0D108BD9-81ED-4DB2-BD59-A6C34878D82A}">
                    <a16:rowId xmlns:a16="http://schemas.microsoft.com/office/drawing/2014/main" val="746679573"/>
                  </a:ext>
                </a:extLst>
              </a:tr>
              <a:tr h="268073">
                <a:tc>
                  <a:txBody>
                    <a:bodyPr/>
                    <a:lstStyle/>
                    <a:p>
                      <a:pPr algn="ctr" fontAlgn="ctr"/>
                      <a:r>
                        <a:rPr lang="fr-FR" sz="1000" b="0" i="0" u="none" strike="noStrike" dirty="0">
                          <a:solidFill>
                            <a:srgbClr val="000000"/>
                          </a:solidFill>
                          <a:effectLst/>
                          <a:latin typeface="Aptos Narrow" panose="020B0004020202020204" pitchFamily="34" charset="0"/>
                        </a:rPr>
                        <a:t>GG_DFN_≤8m</a:t>
                      </a:r>
                    </a:p>
                  </a:txBody>
                  <a:tcPr marL="4550" marR="4550" marT="4550"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l" fontAlgn="b"/>
                      <a:r>
                        <a:rPr lang="fr-FR" sz="900" b="0" i="0" u="none" strike="noStrike" dirty="0">
                          <a:solidFill>
                            <a:srgbClr val="000000"/>
                          </a:solidFill>
                          <a:effectLst/>
                          <a:latin typeface="Aptos Narrow" panose="020B0004020202020204" pitchFamily="34" charset="0"/>
                        </a:rPr>
                        <a:t>Fileyeurs de moins de 8 m du Golfe de Gascogne</a:t>
                      </a:r>
                    </a:p>
                  </a:txBody>
                  <a:tcPr marL="4550" marR="4550" marT="4550" marB="0" anchor="b">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dirty="0">
                          <a:solidFill>
                            <a:srgbClr val="000000"/>
                          </a:solidFill>
                          <a:effectLst/>
                          <a:latin typeface="Aptos Narrow" panose="020B0004020202020204" pitchFamily="34" charset="0"/>
                        </a:rPr>
                        <a:t>57</a:t>
                      </a:r>
                    </a:p>
                  </a:txBody>
                  <a:tcPr marL="4550" marR="4550" marT="455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dirty="0">
                          <a:solidFill>
                            <a:srgbClr val="000000"/>
                          </a:solidFill>
                          <a:effectLst/>
                          <a:latin typeface="Aptos Narrow" panose="020B0004020202020204" pitchFamily="34" charset="0"/>
                        </a:rPr>
                        <a:t>123</a:t>
                      </a:r>
                    </a:p>
                  </a:txBody>
                  <a:tcPr marL="4550" marR="4550" marT="455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a:solidFill>
                            <a:srgbClr val="000000"/>
                          </a:solidFill>
                          <a:effectLst/>
                          <a:latin typeface="Aptos Narrow" panose="020B0004020202020204" pitchFamily="34" charset="0"/>
                        </a:rPr>
                        <a:t>46%</a:t>
                      </a:r>
                    </a:p>
                  </a:txBody>
                  <a:tcPr marL="4550" marR="4550" marT="455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a:solidFill>
                            <a:srgbClr val="000000"/>
                          </a:solidFill>
                          <a:effectLst/>
                          <a:latin typeface="Aptos Narrow" panose="020B0004020202020204" pitchFamily="34" charset="0"/>
                        </a:rPr>
                        <a:t>54%</a:t>
                      </a:r>
                    </a:p>
                  </a:txBody>
                  <a:tcPr marL="4550" marR="4550" marT="455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a:solidFill>
                            <a:srgbClr val="000000"/>
                          </a:solidFill>
                          <a:effectLst/>
                          <a:latin typeface="Aptos Narrow" panose="020B0004020202020204" pitchFamily="34" charset="0"/>
                        </a:rPr>
                        <a:t>55%</a:t>
                      </a:r>
                    </a:p>
                  </a:txBody>
                  <a:tcPr marL="4550" marR="4550" marT="4550"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extLst>
                  <a:ext uri="{0D108BD9-81ED-4DB2-BD59-A6C34878D82A}">
                    <a16:rowId xmlns:a16="http://schemas.microsoft.com/office/drawing/2014/main" val="4179497557"/>
                  </a:ext>
                </a:extLst>
              </a:tr>
              <a:tr h="268073">
                <a:tc>
                  <a:txBody>
                    <a:bodyPr/>
                    <a:lstStyle/>
                    <a:p>
                      <a:pPr algn="ctr" fontAlgn="ctr"/>
                      <a:r>
                        <a:rPr lang="fr-FR" sz="1000" b="0" i="0" u="none" strike="noStrike" dirty="0">
                          <a:solidFill>
                            <a:srgbClr val="000000"/>
                          </a:solidFill>
                          <a:effectLst/>
                          <a:latin typeface="Aptos Narrow" panose="020B0004020202020204" pitchFamily="34" charset="0"/>
                        </a:rPr>
                        <a:t>GG_DFN_&gt;8m_≤10m</a:t>
                      </a:r>
                    </a:p>
                  </a:txBody>
                  <a:tcPr marL="4550" marR="4550" marT="4550"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FFFFFF"/>
                    </a:solidFill>
                  </a:tcPr>
                </a:tc>
                <a:tc>
                  <a:txBody>
                    <a:bodyPr/>
                    <a:lstStyle/>
                    <a:p>
                      <a:pPr algn="l" fontAlgn="b"/>
                      <a:r>
                        <a:rPr lang="fr-FR" sz="900" b="0" i="0" u="none" strike="noStrike" dirty="0">
                          <a:solidFill>
                            <a:srgbClr val="000000"/>
                          </a:solidFill>
                          <a:effectLst/>
                          <a:latin typeface="Aptos Narrow" panose="020B0004020202020204" pitchFamily="34" charset="0"/>
                        </a:rPr>
                        <a:t>Fileyeurs de 8 à 10 m du Golfe de Gascogne</a:t>
                      </a:r>
                    </a:p>
                  </a:txBody>
                  <a:tcPr marL="4550" marR="4550" marT="4550" marB="0" anchor="b">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FFFFFF"/>
                    </a:solidFill>
                  </a:tcPr>
                </a:tc>
                <a:tc>
                  <a:txBody>
                    <a:bodyPr/>
                    <a:lstStyle/>
                    <a:p>
                      <a:pPr algn="ctr" fontAlgn="ctr"/>
                      <a:r>
                        <a:rPr lang="fr-FR" sz="1200" b="0" i="0" u="none" strike="noStrike" dirty="0">
                          <a:solidFill>
                            <a:srgbClr val="000000"/>
                          </a:solidFill>
                          <a:effectLst/>
                          <a:latin typeface="Aptos Narrow" panose="020B0004020202020204" pitchFamily="34" charset="0"/>
                        </a:rPr>
                        <a:t>49</a:t>
                      </a:r>
                    </a:p>
                  </a:txBody>
                  <a:tcPr marL="4550" marR="4550" marT="455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FFFFFF"/>
                    </a:solidFill>
                  </a:tcPr>
                </a:tc>
                <a:tc>
                  <a:txBody>
                    <a:bodyPr/>
                    <a:lstStyle/>
                    <a:p>
                      <a:pPr algn="ctr" fontAlgn="ctr"/>
                      <a:r>
                        <a:rPr lang="fr-FR" sz="1200" b="0" i="0" u="none" strike="noStrike" dirty="0">
                          <a:solidFill>
                            <a:srgbClr val="000000"/>
                          </a:solidFill>
                          <a:effectLst/>
                          <a:latin typeface="Aptos Narrow" panose="020B0004020202020204" pitchFamily="34" charset="0"/>
                        </a:rPr>
                        <a:t>103</a:t>
                      </a:r>
                    </a:p>
                  </a:txBody>
                  <a:tcPr marL="4550" marR="4550" marT="455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FFFFFF"/>
                    </a:solidFill>
                  </a:tcPr>
                </a:tc>
                <a:tc>
                  <a:txBody>
                    <a:bodyPr/>
                    <a:lstStyle/>
                    <a:p>
                      <a:pPr algn="ctr" fontAlgn="ctr"/>
                      <a:r>
                        <a:rPr lang="fr-FR" sz="1200" b="0" i="0" u="none" strike="noStrike">
                          <a:solidFill>
                            <a:srgbClr val="000000"/>
                          </a:solidFill>
                          <a:effectLst/>
                          <a:latin typeface="Aptos Narrow" panose="020B0004020202020204" pitchFamily="34" charset="0"/>
                        </a:rPr>
                        <a:t>48%</a:t>
                      </a:r>
                    </a:p>
                  </a:txBody>
                  <a:tcPr marL="4550" marR="4550" marT="455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FFFFFF"/>
                    </a:solidFill>
                  </a:tcPr>
                </a:tc>
                <a:tc>
                  <a:txBody>
                    <a:bodyPr/>
                    <a:lstStyle/>
                    <a:p>
                      <a:pPr algn="ctr" fontAlgn="ctr"/>
                      <a:r>
                        <a:rPr lang="fr-FR" sz="1200" b="0" i="0" u="none" strike="noStrike">
                          <a:solidFill>
                            <a:srgbClr val="000000"/>
                          </a:solidFill>
                          <a:effectLst/>
                          <a:latin typeface="Aptos Narrow" panose="020B0004020202020204" pitchFamily="34" charset="0"/>
                        </a:rPr>
                        <a:t>52%</a:t>
                      </a:r>
                    </a:p>
                  </a:txBody>
                  <a:tcPr marL="4550" marR="4550" marT="455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FFFFFF"/>
                    </a:solidFill>
                  </a:tcPr>
                </a:tc>
                <a:tc>
                  <a:txBody>
                    <a:bodyPr/>
                    <a:lstStyle/>
                    <a:p>
                      <a:pPr algn="ctr" fontAlgn="ctr"/>
                      <a:r>
                        <a:rPr lang="fr-FR" sz="1200" b="0" i="0" u="none" strike="noStrike">
                          <a:solidFill>
                            <a:srgbClr val="000000"/>
                          </a:solidFill>
                          <a:effectLst/>
                          <a:latin typeface="Aptos Narrow" panose="020B0004020202020204" pitchFamily="34" charset="0"/>
                        </a:rPr>
                        <a:t>50%</a:t>
                      </a:r>
                    </a:p>
                  </a:txBody>
                  <a:tcPr marL="4550" marR="4550" marT="4550"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FFFFFF"/>
                    </a:solidFill>
                  </a:tcPr>
                </a:tc>
                <a:extLst>
                  <a:ext uri="{0D108BD9-81ED-4DB2-BD59-A6C34878D82A}">
                    <a16:rowId xmlns:a16="http://schemas.microsoft.com/office/drawing/2014/main" val="3269996257"/>
                  </a:ext>
                </a:extLst>
              </a:tr>
              <a:tr h="268073">
                <a:tc>
                  <a:txBody>
                    <a:bodyPr/>
                    <a:lstStyle/>
                    <a:p>
                      <a:pPr algn="ctr" fontAlgn="ctr"/>
                      <a:r>
                        <a:rPr lang="fr-FR" sz="1000" b="0" i="0" u="none" strike="noStrike" dirty="0">
                          <a:solidFill>
                            <a:srgbClr val="000000"/>
                          </a:solidFill>
                          <a:effectLst/>
                          <a:latin typeface="Aptos Narrow" panose="020B0004020202020204" pitchFamily="34" charset="0"/>
                        </a:rPr>
                        <a:t>GG_DFN_&gt;10m_≤12m</a:t>
                      </a:r>
                    </a:p>
                  </a:txBody>
                  <a:tcPr marL="4550" marR="4550" marT="4550"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l" fontAlgn="b"/>
                      <a:r>
                        <a:rPr lang="fr-FR" sz="900" b="0" i="0" u="none" strike="noStrike" dirty="0">
                          <a:solidFill>
                            <a:srgbClr val="000000"/>
                          </a:solidFill>
                          <a:effectLst/>
                          <a:latin typeface="Aptos Narrow" panose="020B0004020202020204" pitchFamily="34" charset="0"/>
                        </a:rPr>
                        <a:t>Fileyeurs de 10 à 12 m du Golfe de Gascogne</a:t>
                      </a:r>
                    </a:p>
                  </a:txBody>
                  <a:tcPr marL="4550" marR="4550" marT="4550" marB="0" anchor="b">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a:solidFill>
                            <a:srgbClr val="000000"/>
                          </a:solidFill>
                          <a:effectLst/>
                          <a:latin typeface="Aptos Narrow" panose="020B0004020202020204" pitchFamily="34" charset="0"/>
                        </a:rPr>
                        <a:t>49</a:t>
                      </a:r>
                    </a:p>
                  </a:txBody>
                  <a:tcPr marL="4550" marR="4550" marT="455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dirty="0">
                          <a:solidFill>
                            <a:srgbClr val="000000"/>
                          </a:solidFill>
                          <a:effectLst/>
                          <a:latin typeface="Aptos Narrow" panose="020B0004020202020204" pitchFamily="34" charset="0"/>
                        </a:rPr>
                        <a:t>77</a:t>
                      </a:r>
                    </a:p>
                  </a:txBody>
                  <a:tcPr marL="4550" marR="4550" marT="455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dirty="0">
                          <a:solidFill>
                            <a:srgbClr val="000000"/>
                          </a:solidFill>
                          <a:effectLst/>
                          <a:latin typeface="Aptos Narrow" panose="020B0004020202020204" pitchFamily="34" charset="0"/>
                        </a:rPr>
                        <a:t>64%</a:t>
                      </a:r>
                    </a:p>
                  </a:txBody>
                  <a:tcPr marL="4550" marR="4550" marT="455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a:solidFill>
                            <a:srgbClr val="000000"/>
                          </a:solidFill>
                          <a:effectLst/>
                          <a:latin typeface="Aptos Narrow" panose="020B0004020202020204" pitchFamily="34" charset="0"/>
                        </a:rPr>
                        <a:t>67%</a:t>
                      </a:r>
                    </a:p>
                  </a:txBody>
                  <a:tcPr marL="4550" marR="4550" marT="455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a:solidFill>
                            <a:srgbClr val="000000"/>
                          </a:solidFill>
                          <a:effectLst/>
                          <a:latin typeface="Aptos Narrow" panose="020B0004020202020204" pitchFamily="34" charset="0"/>
                        </a:rPr>
                        <a:t>67%</a:t>
                      </a:r>
                    </a:p>
                  </a:txBody>
                  <a:tcPr marL="4550" marR="4550" marT="4550"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extLst>
                  <a:ext uri="{0D108BD9-81ED-4DB2-BD59-A6C34878D82A}">
                    <a16:rowId xmlns:a16="http://schemas.microsoft.com/office/drawing/2014/main" val="1833497440"/>
                  </a:ext>
                </a:extLst>
              </a:tr>
              <a:tr h="268073">
                <a:tc>
                  <a:txBody>
                    <a:bodyPr/>
                    <a:lstStyle/>
                    <a:p>
                      <a:pPr algn="ctr" fontAlgn="ctr"/>
                      <a:r>
                        <a:rPr lang="fr-FR" sz="1000" b="0" i="0" u="none" strike="noStrike">
                          <a:solidFill>
                            <a:srgbClr val="000000"/>
                          </a:solidFill>
                          <a:effectLst/>
                          <a:latin typeface="Aptos Narrow" panose="020B0004020202020204" pitchFamily="34" charset="0"/>
                        </a:rPr>
                        <a:t>GG_DFN_&gt;12m_≤18m</a:t>
                      </a:r>
                    </a:p>
                  </a:txBody>
                  <a:tcPr marL="4550" marR="4550" marT="4550"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FFFFFF"/>
                    </a:solidFill>
                  </a:tcPr>
                </a:tc>
                <a:tc>
                  <a:txBody>
                    <a:bodyPr/>
                    <a:lstStyle/>
                    <a:p>
                      <a:pPr algn="l" fontAlgn="b"/>
                      <a:r>
                        <a:rPr lang="fr-FR" sz="900" b="0" i="0" u="none" strike="noStrike" dirty="0">
                          <a:solidFill>
                            <a:srgbClr val="000000"/>
                          </a:solidFill>
                          <a:effectLst/>
                          <a:latin typeface="Aptos Narrow" panose="020B0004020202020204" pitchFamily="34" charset="0"/>
                        </a:rPr>
                        <a:t>Fileyeurs de 12 à 18 m du Golfe de Gascogne</a:t>
                      </a:r>
                    </a:p>
                  </a:txBody>
                  <a:tcPr marL="4550" marR="4550" marT="4550" marB="0" anchor="b">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FFFFFF"/>
                    </a:solidFill>
                  </a:tcPr>
                </a:tc>
                <a:tc>
                  <a:txBody>
                    <a:bodyPr/>
                    <a:lstStyle/>
                    <a:p>
                      <a:pPr algn="ctr" fontAlgn="ctr"/>
                      <a:r>
                        <a:rPr lang="fr-FR" sz="1200" b="0" i="0" u="none" strike="noStrike">
                          <a:solidFill>
                            <a:srgbClr val="000000"/>
                          </a:solidFill>
                          <a:effectLst/>
                          <a:latin typeface="Aptos Narrow" panose="020B0004020202020204" pitchFamily="34" charset="0"/>
                        </a:rPr>
                        <a:t>22</a:t>
                      </a:r>
                    </a:p>
                  </a:txBody>
                  <a:tcPr marL="4550" marR="4550" marT="455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FFFFFF"/>
                    </a:solidFill>
                  </a:tcPr>
                </a:tc>
                <a:tc>
                  <a:txBody>
                    <a:bodyPr/>
                    <a:lstStyle/>
                    <a:p>
                      <a:pPr algn="ctr" fontAlgn="ctr"/>
                      <a:r>
                        <a:rPr lang="fr-FR" sz="1200" b="0" i="0" u="none" strike="noStrike" dirty="0">
                          <a:solidFill>
                            <a:srgbClr val="000000"/>
                          </a:solidFill>
                          <a:effectLst/>
                          <a:latin typeface="Aptos Narrow" panose="020B0004020202020204" pitchFamily="34" charset="0"/>
                        </a:rPr>
                        <a:t>29</a:t>
                      </a:r>
                    </a:p>
                  </a:txBody>
                  <a:tcPr marL="4550" marR="4550" marT="455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FFFFFF"/>
                    </a:solidFill>
                  </a:tcPr>
                </a:tc>
                <a:tc>
                  <a:txBody>
                    <a:bodyPr/>
                    <a:lstStyle/>
                    <a:p>
                      <a:pPr algn="ctr" fontAlgn="ctr"/>
                      <a:r>
                        <a:rPr lang="fr-FR" sz="1200" b="0" i="0" u="none" strike="noStrike">
                          <a:solidFill>
                            <a:srgbClr val="000000"/>
                          </a:solidFill>
                          <a:effectLst/>
                          <a:latin typeface="Aptos Narrow" panose="020B0004020202020204" pitchFamily="34" charset="0"/>
                        </a:rPr>
                        <a:t>76%</a:t>
                      </a:r>
                    </a:p>
                  </a:txBody>
                  <a:tcPr marL="4550" marR="4550" marT="455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FFFFFF"/>
                    </a:solidFill>
                  </a:tcPr>
                </a:tc>
                <a:tc>
                  <a:txBody>
                    <a:bodyPr/>
                    <a:lstStyle/>
                    <a:p>
                      <a:pPr algn="ctr" fontAlgn="ctr"/>
                      <a:r>
                        <a:rPr lang="fr-FR" sz="1200" b="0" i="0" u="none" strike="noStrike">
                          <a:solidFill>
                            <a:srgbClr val="000000"/>
                          </a:solidFill>
                          <a:effectLst/>
                          <a:latin typeface="Aptos Narrow" panose="020B0004020202020204" pitchFamily="34" charset="0"/>
                        </a:rPr>
                        <a:t>73%</a:t>
                      </a:r>
                    </a:p>
                  </a:txBody>
                  <a:tcPr marL="4550" marR="4550" marT="455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FFFFFF"/>
                    </a:solidFill>
                  </a:tcPr>
                </a:tc>
                <a:tc>
                  <a:txBody>
                    <a:bodyPr/>
                    <a:lstStyle/>
                    <a:p>
                      <a:pPr algn="ctr" fontAlgn="ctr"/>
                      <a:r>
                        <a:rPr lang="fr-FR" sz="1200" b="0" i="0" u="none" strike="noStrike">
                          <a:solidFill>
                            <a:srgbClr val="000000"/>
                          </a:solidFill>
                          <a:effectLst/>
                          <a:latin typeface="Aptos Narrow" panose="020B0004020202020204" pitchFamily="34" charset="0"/>
                        </a:rPr>
                        <a:t>72%</a:t>
                      </a:r>
                    </a:p>
                  </a:txBody>
                  <a:tcPr marL="4550" marR="4550" marT="4550"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FFFFFF"/>
                    </a:solidFill>
                  </a:tcPr>
                </a:tc>
                <a:extLst>
                  <a:ext uri="{0D108BD9-81ED-4DB2-BD59-A6C34878D82A}">
                    <a16:rowId xmlns:a16="http://schemas.microsoft.com/office/drawing/2014/main" val="632623394"/>
                  </a:ext>
                </a:extLst>
              </a:tr>
              <a:tr h="268073">
                <a:tc>
                  <a:txBody>
                    <a:bodyPr/>
                    <a:lstStyle/>
                    <a:p>
                      <a:pPr algn="ctr" fontAlgn="ctr"/>
                      <a:r>
                        <a:rPr lang="fr-FR" sz="1000" b="0" i="0" u="none" strike="noStrike" dirty="0">
                          <a:solidFill>
                            <a:srgbClr val="000000"/>
                          </a:solidFill>
                          <a:effectLst/>
                          <a:latin typeface="Aptos Narrow" panose="020B0004020202020204" pitchFamily="34" charset="0"/>
                        </a:rPr>
                        <a:t>GG_DFN_&gt;18m_≤24m</a:t>
                      </a:r>
                    </a:p>
                  </a:txBody>
                  <a:tcPr marL="4550" marR="4550" marT="4550"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l" fontAlgn="b"/>
                      <a:r>
                        <a:rPr lang="fr-FR" sz="900" b="0" i="0" u="none" strike="noStrike" dirty="0">
                          <a:solidFill>
                            <a:srgbClr val="000000"/>
                          </a:solidFill>
                          <a:effectLst/>
                          <a:latin typeface="Aptos Narrow" panose="020B0004020202020204" pitchFamily="34" charset="0"/>
                        </a:rPr>
                        <a:t>Fileyeurs de 18 à 24 m du Golfe de Gascogne</a:t>
                      </a:r>
                    </a:p>
                  </a:txBody>
                  <a:tcPr marL="4550" marR="4550" marT="4550" marB="0" anchor="b">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a:solidFill>
                            <a:srgbClr val="000000"/>
                          </a:solidFill>
                          <a:effectLst/>
                          <a:latin typeface="Aptos Narrow" panose="020B0004020202020204" pitchFamily="34" charset="0"/>
                        </a:rPr>
                        <a:t>17</a:t>
                      </a:r>
                    </a:p>
                  </a:txBody>
                  <a:tcPr marL="4550" marR="4550" marT="455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a:solidFill>
                            <a:srgbClr val="000000"/>
                          </a:solidFill>
                          <a:effectLst/>
                          <a:latin typeface="Aptos Narrow" panose="020B0004020202020204" pitchFamily="34" charset="0"/>
                        </a:rPr>
                        <a:t>25</a:t>
                      </a:r>
                    </a:p>
                  </a:txBody>
                  <a:tcPr marL="4550" marR="4550" marT="455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dirty="0">
                          <a:solidFill>
                            <a:srgbClr val="000000"/>
                          </a:solidFill>
                          <a:effectLst/>
                          <a:latin typeface="Aptos Narrow" panose="020B0004020202020204" pitchFamily="34" charset="0"/>
                        </a:rPr>
                        <a:t>68%</a:t>
                      </a:r>
                    </a:p>
                  </a:txBody>
                  <a:tcPr marL="4550" marR="4550" marT="455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a:solidFill>
                            <a:srgbClr val="000000"/>
                          </a:solidFill>
                          <a:effectLst/>
                          <a:latin typeface="Aptos Narrow" panose="020B0004020202020204" pitchFamily="34" charset="0"/>
                        </a:rPr>
                        <a:t>77%</a:t>
                      </a:r>
                    </a:p>
                  </a:txBody>
                  <a:tcPr marL="4550" marR="4550" marT="455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a:solidFill>
                            <a:srgbClr val="000000"/>
                          </a:solidFill>
                          <a:effectLst/>
                          <a:latin typeface="Aptos Narrow" panose="020B0004020202020204" pitchFamily="34" charset="0"/>
                        </a:rPr>
                        <a:t>70%</a:t>
                      </a:r>
                    </a:p>
                  </a:txBody>
                  <a:tcPr marL="4550" marR="4550" marT="4550"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extLst>
                  <a:ext uri="{0D108BD9-81ED-4DB2-BD59-A6C34878D82A}">
                    <a16:rowId xmlns:a16="http://schemas.microsoft.com/office/drawing/2014/main" val="3304864058"/>
                  </a:ext>
                </a:extLst>
              </a:tr>
              <a:tr h="268073">
                <a:tc>
                  <a:txBody>
                    <a:bodyPr/>
                    <a:lstStyle/>
                    <a:p>
                      <a:pPr algn="ctr" fontAlgn="ctr"/>
                      <a:r>
                        <a:rPr lang="fr-FR" sz="1000" b="0" i="0" u="none" strike="noStrike" dirty="0">
                          <a:solidFill>
                            <a:srgbClr val="000000"/>
                          </a:solidFill>
                          <a:effectLst/>
                          <a:latin typeface="Aptos Narrow" panose="020B0004020202020204" pitchFamily="34" charset="0"/>
                        </a:rPr>
                        <a:t>GG_DFN_&gt;24m</a:t>
                      </a:r>
                    </a:p>
                  </a:txBody>
                  <a:tcPr marL="4550" marR="4550" marT="4550"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FFFFFF"/>
                    </a:solidFill>
                  </a:tcPr>
                </a:tc>
                <a:tc>
                  <a:txBody>
                    <a:bodyPr/>
                    <a:lstStyle/>
                    <a:p>
                      <a:pPr algn="l" fontAlgn="b"/>
                      <a:r>
                        <a:rPr lang="fr-FR" sz="900" b="0" i="0" u="none" strike="noStrike" dirty="0">
                          <a:solidFill>
                            <a:srgbClr val="000000"/>
                          </a:solidFill>
                          <a:effectLst/>
                          <a:latin typeface="Aptos Narrow" panose="020B0004020202020204" pitchFamily="34" charset="0"/>
                        </a:rPr>
                        <a:t>Fileyeurs de plus de 24 m du Golfe de Gascogne</a:t>
                      </a:r>
                    </a:p>
                  </a:txBody>
                  <a:tcPr marL="4550" marR="4550" marT="4550" marB="0" anchor="b">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FFFFFF"/>
                    </a:solidFill>
                  </a:tcPr>
                </a:tc>
                <a:tc>
                  <a:txBody>
                    <a:bodyPr/>
                    <a:lstStyle/>
                    <a:p>
                      <a:pPr algn="ctr" fontAlgn="ctr"/>
                      <a:r>
                        <a:rPr lang="fr-FR" sz="1200" b="0" i="0" u="none" strike="noStrike">
                          <a:solidFill>
                            <a:srgbClr val="000000"/>
                          </a:solidFill>
                          <a:effectLst/>
                          <a:latin typeface="Aptos Narrow" panose="020B0004020202020204" pitchFamily="34" charset="0"/>
                        </a:rPr>
                        <a:t>13</a:t>
                      </a:r>
                    </a:p>
                  </a:txBody>
                  <a:tcPr marL="4550" marR="4550" marT="455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FFFFFF"/>
                    </a:solidFill>
                  </a:tcPr>
                </a:tc>
                <a:tc>
                  <a:txBody>
                    <a:bodyPr/>
                    <a:lstStyle/>
                    <a:p>
                      <a:pPr algn="ctr" fontAlgn="ctr"/>
                      <a:r>
                        <a:rPr lang="fr-FR" sz="1200" b="0" i="0" u="none" strike="noStrike">
                          <a:solidFill>
                            <a:srgbClr val="000000"/>
                          </a:solidFill>
                          <a:effectLst/>
                          <a:latin typeface="Aptos Narrow" panose="020B0004020202020204" pitchFamily="34" charset="0"/>
                        </a:rPr>
                        <a:t>29</a:t>
                      </a:r>
                    </a:p>
                  </a:txBody>
                  <a:tcPr marL="4550" marR="4550" marT="455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FFFFFF"/>
                    </a:solidFill>
                  </a:tcPr>
                </a:tc>
                <a:tc>
                  <a:txBody>
                    <a:bodyPr/>
                    <a:lstStyle/>
                    <a:p>
                      <a:pPr algn="ctr" fontAlgn="ctr"/>
                      <a:r>
                        <a:rPr lang="fr-FR" sz="1200" b="0" i="0" u="none" strike="noStrike" dirty="0">
                          <a:solidFill>
                            <a:srgbClr val="000000"/>
                          </a:solidFill>
                          <a:effectLst/>
                          <a:latin typeface="Aptos Narrow" panose="020B0004020202020204" pitchFamily="34" charset="0"/>
                        </a:rPr>
                        <a:t>45%</a:t>
                      </a:r>
                    </a:p>
                  </a:txBody>
                  <a:tcPr marL="4550" marR="4550" marT="455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FFFFFF"/>
                    </a:solidFill>
                  </a:tcPr>
                </a:tc>
                <a:tc>
                  <a:txBody>
                    <a:bodyPr/>
                    <a:lstStyle/>
                    <a:p>
                      <a:pPr algn="ctr" fontAlgn="ctr"/>
                      <a:r>
                        <a:rPr lang="fr-FR" sz="1200" b="0" i="0" u="none" strike="noStrike">
                          <a:solidFill>
                            <a:srgbClr val="000000"/>
                          </a:solidFill>
                          <a:effectLst/>
                          <a:latin typeface="Aptos Narrow" panose="020B0004020202020204" pitchFamily="34" charset="0"/>
                        </a:rPr>
                        <a:t>85%</a:t>
                      </a:r>
                    </a:p>
                  </a:txBody>
                  <a:tcPr marL="4550" marR="4550" marT="455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FFFFFF"/>
                    </a:solidFill>
                  </a:tcPr>
                </a:tc>
                <a:tc>
                  <a:txBody>
                    <a:bodyPr/>
                    <a:lstStyle/>
                    <a:p>
                      <a:pPr algn="ctr" fontAlgn="ctr"/>
                      <a:r>
                        <a:rPr lang="fr-FR" sz="1200" b="0" i="0" u="none" strike="noStrike">
                          <a:solidFill>
                            <a:srgbClr val="000000"/>
                          </a:solidFill>
                          <a:effectLst/>
                          <a:latin typeface="Aptos Narrow" panose="020B0004020202020204" pitchFamily="34" charset="0"/>
                        </a:rPr>
                        <a:t>85%</a:t>
                      </a:r>
                    </a:p>
                  </a:txBody>
                  <a:tcPr marL="4550" marR="4550" marT="4550"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FFFFFF"/>
                    </a:solidFill>
                  </a:tcPr>
                </a:tc>
                <a:extLst>
                  <a:ext uri="{0D108BD9-81ED-4DB2-BD59-A6C34878D82A}">
                    <a16:rowId xmlns:a16="http://schemas.microsoft.com/office/drawing/2014/main" val="134382020"/>
                  </a:ext>
                </a:extLst>
              </a:tr>
              <a:tr h="268073">
                <a:tc>
                  <a:txBody>
                    <a:bodyPr/>
                    <a:lstStyle/>
                    <a:p>
                      <a:pPr algn="ctr" fontAlgn="ctr"/>
                      <a:r>
                        <a:rPr lang="fr-FR" sz="1000" b="0" i="0" u="none" strike="noStrike" dirty="0">
                          <a:solidFill>
                            <a:srgbClr val="000000"/>
                          </a:solidFill>
                          <a:effectLst/>
                          <a:latin typeface="Aptos Narrow" panose="020B0004020202020204" pitchFamily="34" charset="0"/>
                        </a:rPr>
                        <a:t>GG_DTS_&gt;8m_≤10m</a:t>
                      </a:r>
                    </a:p>
                  </a:txBody>
                  <a:tcPr marL="4550" marR="4550" marT="4550"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l" fontAlgn="b"/>
                      <a:r>
                        <a:rPr lang="fr-FR" sz="900" b="0" i="0" u="none" strike="noStrike" dirty="0">
                          <a:solidFill>
                            <a:srgbClr val="000000"/>
                          </a:solidFill>
                          <a:effectLst/>
                          <a:latin typeface="Aptos Narrow" panose="020B0004020202020204" pitchFamily="34" charset="0"/>
                        </a:rPr>
                        <a:t>Chalutiers de 8 à 10 m du Golfe de Gascogne</a:t>
                      </a:r>
                    </a:p>
                  </a:txBody>
                  <a:tcPr marL="4550" marR="4550" marT="4550" marB="0" anchor="b">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a:solidFill>
                            <a:srgbClr val="000000"/>
                          </a:solidFill>
                          <a:effectLst/>
                          <a:latin typeface="Aptos Narrow" panose="020B0004020202020204" pitchFamily="34" charset="0"/>
                        </a:rPr>
                        <a:t>23</a:t>
                      </a:r>
                    </a:p>
                  </a:txBody>
                  <a:tcPr marL="4550" marR="4550" marT="455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a:solidFill>
                            <a:srgbClr val="000000"/>
                          </a:solidFill>
                          <a:effectLst/>
                          <a:latin typeface="Aptos Narrow" panose="020B0004020202020204" pitchFamily="34" charset="0"/>
                        </a:rPr>
                        <a:t>42</a:t>
                      </a:r>
                    </a:p>
                  </a:txBody>
                  <a:tcPr marL="4550" marR="4550" marT="455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dirty="0">
                          <a:solidFill>
                            <a:srgbClr val="000000"/>
                          </a:solidFill>
                          <a:effectLst/>
                          <a:latin typeface="Aptos Narrow" panose="020B0004020202020204" pitchFamily="34" charset="0"/>
                        </a:rPr>
                        <a:t>55%</a:t>
                      </a:r>
                    </a:p>
                  </a:txBody>
                  <a:tcPr marL="4550" marR="4550" marT="455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a:solidFill>
                            <a:srgbClr val="000000"/>
                          </a:solidFill>
                          <a:effectLst/>
                          <a:latin typeface="Aptos Narrow" panose="020B0004020202020204" pitchFamily="34" charset="0"/>
                        </a:rPr>
                        <a:t>57%</a:t>
                      </a:r>
                    </a:p>
                  </a:txBody>
                  <a:tcPr marL="4550" marR="4550" marT="455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a:solidFill>
                            <a:srgbClr val="000000"/>
                          </a:solidFill>
                          <a:effectLst/>
                          <a:latin typeface="Aptos Narrow" panose="020B0004020202020204" pitchFamily="34" charset="0"/>
                        </a:rPr>
                        <a:t>58%</a:t>
                      </a:r>
                    </a:p>
                  </a:txBody>
                  <a:tcPr marL="4550" marR="4550" marT="4550"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extLst>
                  <a:ext uri="{0D108BD9-81ED-4DB2-BD59-A6C34878D82A}">
                    <a16:rowId xmlns:a16="http://schemas.microsoft.com/office/drawing/2014/main" val="1768676300"/>
                  </a:ext>
                </a:extLst>
              </a:tr>
              <a:tr h="268073">
                <a:tc>
                  <a:txBody>
                    <a:bodyPr/>
                    <a:lstStyle/>
                    <a:p>
                      <a:pPr algn="ctr" fontAlgn="ctr"/>
                      <a:r>
                        <a:rPr lang="fr-FR" sz="1000" b="0" i="0" u="none" strike="noStrike" dirty="0">
                          <a:solidFill>
                            <a:srgbClr val="000000"/>
                          </a:solidFill>
                          <a:effectLst/>
                          <a:latin typeface="Aptos Narrow" panose="020B0004020202020204" pitchFamily="34" charset="0"/>
                        </a:rPr>
                        <a:t>GG_DTS_&gt;10m_≤12m</a:t>
                      </a:r>
                    </a:p>
                  </a:txBody>
                  <a:tcPr marL="4550" marR="4550" marT="4550"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FFFFFF"/>
                    </a:solidFill>
                  </a:tcPr>
                </a:tc>
                <a:tc>
                  <a:txBody>
                    <a:bodyPr/>
                    <a:lstStyle/>
                    <a:p>
                      <a:pPr algn="l" fontAlgn="b"/>
                      <a:r>
                        <a:rPr lang="fr-FR" sz="900" b="0" i="0" u="none" strike="noStrike" dirty="0">
                          <a:solidFill>
                            <a:srgbClr val="000000"/>
                          </a:solidFill>
                          <a:effectLst/>
                          <a:latin typeface="Aptos Narrow" panose="020B0004020202020204" pitchFamily="34" charset="0"/>
                        </a:rPr>
                        <a:t>Chalutiers de 10 à 12 m du Golfe de Gascogne</a:t>
                      </a:r>
                    </a:p>
                  </a:txBody>
                  <a:tcPr marL="4550" marR="4550" marT="4550" marB="0" anchor="b">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FFFFFF"/>
                    </a:solidFill>
                  </a:tcPr>
                </a:tc>
                <a:tc>
                  <a:txBody>
                    <a:bodyPr/>
                    <a:lstStyle/>
                    <a:p>
                      <a:pPr algn="ctr" fontAlgn="ctr"/>
                      <a:r>
                        <a:rPr lang="fr-FR" sz="1200" b="0" i="0" u="none" strike="noStrike" dirty="0">
                          <a:solidFill>
                            <a:srgbClr val="000000"/>
                          </a:solidFill>
                          <a:effectLst/>
                          <a:latin typeface="Aptos Narrow" panose="020B0004020202020204" pitchFamily="34" charset="0"/>
                        </a:rPr>
                        <a:t>62</a:t>
                      </a:r>
                    </a:p>
                  </a:txBody>
                  <a:tcPr marL="4550" marR="4550" marT="455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FFFFFF"/>
                    </a:solidFill>
                  </a:tcPr>
                </a:tc>
                <a:tc>
                  <a:txBody>
                    <a:bodyPr/>
                    <a:lstStyle/>
                    <a:p>
                      <a:pPr algn="ctr" fontAlgn="ctr"/>
                      <a:r>
                        <a:rPr lang="fr-FR" sz="1200" b="0" i="0" u="none" strike="noStrike">
                          <a:solidFill>
                            <a:srgbClr val="000000"/>
                          </a:solidFill>
                          <a:effectLst/>
                          <a:latin typeface="Aptos Narrow" panose="020B0004020202020204" pitchFamily="34" charset="0"/>
                        </a:rPr>
                        <a:t>86</a:t>
                      </a:r>
                    </a:p>
                  </a:txBody>
                  <a:tcPr marL="4550" marR="4550" marT="455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FFFFFF"/>
                    </a:solidFill>
                  </a:tcPr>
                </a:tc>
                <a:tc>
                  <a:txBody>
                    <a:bodyPr/>
                    <a:lstStyle/>
                    <a:p>
                      <a:pPr algn="ctr" fontAlgn="ctr"/>
                      <a:r>
                        <a:rPr lang="fr-FR" sz="1200" b="0" i="0" u="none" strike="noStrike" dirty="0">
                          <a:solidFill>
                            <a:srgbClr val="000000"/>
                          </a:solidFill>
                          <a:effectLst/>
                          <a:latin typeface="Aptos Narrow" panose="020B0004020202020204" pitchFamily="34" charset="0"/>
                        </a:rPr>
                        <a:t>72%</a:t>
                      </a:r>
                    </a:p>
                  </a:txBody>
                  <a:tcPr marL="4550" marR="4550" marT="455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FFFFFF"/>
                    </a:solidFill>
                  </a:tcPr>
                </a:tc>
                <a:tc>
                  <a:txBody>
                    <a:bodyPr/>
                    <a:lstStyle/>
                    <a:p>
                      <a:pPr algn="ctr" fontAlgn="ctr"/>
                      <a:r>
                        <a:rPr lang="fr-FR" sz="1200" b="0" i="0" u="none" strike="noStrike" dirty="0">
                          <a:solidFill>
                            <a:srgbClr val="000000"/>
                          </a:solidFill>
                          <a:effectLst/>
                          <a:latin typeface="Aptos Narrow" panose="020B0004020202020204" pitchFamily="34" charset="0"/>
                        </a:rPr>
                        <a:t>73%</a:t>
                      </a:r>
                    </a:p>
                  </a:txBody>
                  <a:tcPr marL="4550" marR="4550" marT="455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FFFFFF"/>
                    </a:solidFill>
                  </a:tcPr>
                </a:tc>
                <a:tc>
                  <a:txBody>
                    <a:bodyPr/>
                    <a:lstStyle/>
                    <a:p>
                      <a:pPr algn="ctr" fontAlgn="ctr"/>
                      <a:r>
                        <a:rPr lang="fr-FR" sz="1200" b="0" i="0" u="none" strike="noStrike">
                          <a:solidFill>
                            <a:srgbClr val="000000"/>
                          </a:solidFill>
                          <a:effectLst/>
                          <a:latin typeface="Aptos Narrow" panose="020B0004020202020204" pitchFamily="34" charset="0"/>
                        </a:rPr>
                        <a:t>71%</a:t>
                      </a:r>
                    </a:p>
                  </a:txBody>
                  <a:tcPr marL="4550" marR="4550" marT="4550"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FFFFFF"/>
                    </a:solidFill>
                  </a:tcPr>
                </a:tc>
                <a:extLst>
                  <a:ext uri="{0D108BD9-81ED-4DB2-BD59-A6C34878D82A}">
                    <a16:rowId xmlns:a16="http://schemas.microsoft.com/office/drawing/2014/main" val="3753285894"/>
                  </a:ext>
                </a:extLst>
              </a:tr>
              <a:tr h="268073">
                <a:tc>
                  <a:txBody>
                    <a:bodyPr/>
                    <a:lstStyle/>
                    <a:p>
                      <a:pPr algn="ctr" fontAlgn="ctr"/>
                      <a:r>
                        <a:rPr lang="fr-FR" sz="1000" b="0" i="0" u="none" strike="noStrike" dirty="0">
                          <a:solidFill>
                            <a:srgbClr val="000000"/>
                          </a:solidFill>
                          <a:effectLst/>
                          <a:latin typeface="Aptos Narrow" panose="020B0004020202020204" pitchFamily="34" charset="0"/>
                        </a:rPr>
                        <a:t>GG_DTS_&gt;12m_≤18m</a:t>
                      </a:r>
                    </a:p>
                  </a:txBody>
                  <a:tcPr marL="4550" marR="4550" marT="4550"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l" fontAlgn="b"/>
                      <a:r>
                        <a:rPr lang="fr-FR" sz="900" b="0" i="0" u="none" strike="noStrike" dirty="0">
                          <a:solidFill>
                            <a:srgbClr val="000000"/>
                          </a:solidFill>
                          <a:effectLst/>
                          <a:latin typeface="Aptos Narrow" panose="020B0004020202020204" pitchFamily="34" charset="0"/>
                        </a:rPr>
                        <a:t>Chalutiers de 12 à 18 m du Golfe de Gascogne</a:t>
                      </a:r>
                    </a:p>
                  </a:txBody>
                  <a:tcPr marL="4550" marR="4550" marT="4550" marB="0" anchor="b">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dirty="0">
                          <a:solidFill>
                            <a:srgbClr val="000000"/>
                          </a:solidFill>
                          <a:effectLst/>
                          <a:latin typeface="Aptos Narrow" panose="020B0004020202020204" pitchFamily="34" charset="0"/>
                        </a:rPr>
                        <a:t>75</a:t>
                      </a:r>
                    </a:p>
                  </a:txBody>
                  <a:tcPr marL="4550" marR="4550" marT="455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a:solidFill>
                            <a:srgbClr val="000000"/>
                          </a:solidFill>
                          <a:effectLst/>
                          <a:latin typeface="Aptos Narrow" panose="020B0004020202020204" pitchFamily="34" charset="0"/>
                        </a:rPr>
                        <a:t>100</a:t>
                      </a:r>
                    </a:p>
                  </a:txBody>
                  <a:tcPr marL="4550" marR="4550" marT="455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a:solidFill>
                            <a:srgbClr val="000000"/>
                          </a:solidFill>
                          <a:effectLst/>
                          <a:latin typeface="Aptos Narrow" panose="020B0004020202020204" pitchFamily="34" charset="0"/>
                        </a:rPr>
                        <a:t>75%</a:t>
                      </a:r>
                    </a:p>
                  </a:txBody>
                  <a:tcPr marL="4550" marR="4550" marT="455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dirty="0">
                          <a:solidFill>
                            <a:srgbClr val="000000"/>
                          </a:solidFill>
                          <a:effectLst/>
                          <a:latin typeface="Aptos Narrow" panose="020B0004020202020204" pitchFamily="34" charset="0"/>
                        </a:rPr>
                        <a:t>76%</a:t>
                      </a:r>
                    </a:p>
                  </a:txBody>
                  <a:tcPr marL="4550" marR="4550" marT="455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a:solidFill>
                            <a:srgbClr val="000000"/>
                          </a:solidFill>
                          <a:effectLst/>
                          <a:latin typeface="Aptos Narrow" panose="020B0004020202020204" pitchFamily="34" charset="0"/>
                        </a:rPr>
                        <a:t>75%</a:t>
                      </a:r>
                    </a:p>
                  </a:txBody>
                  <a:tcPr marL="4550" marR="4550" marT="4550"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extLst>
                  <a:ext uri="{0D108BD9-81ED-4DB2-BD59-A6C34878D82A}">
                    <a16:rowId xmlns:a16="http://schemas.microsoft.com/office/drawing/2014/main" val="204904249"/>
                  </a:ext>
                </a:extLst>
              </a:tr>
              <a:tr h="268073">
                <a:tc>
                  <a:txBody>
                    <a:bodyPr/>
                    <a:lstStyle/>
                    <a:p>
                      <a:pPr algn="ctr" fontAlgn="ctr"/>
                      <a:r>
                        <a:rPr lang="fr-FR" sz="1000" b="0" i="0" u="none" strike="noStrike" dirty="0">
                          <a:solidFill>
                            <a:srgbClr val="000000"/>
                          </a:solidFill>
                          <a:effectLst/>
                          <a:latin typeface="Aptos Narrow" panose="020B0004020202020204" pitchFamily="34" charset="0"/>
                        </a:rPr>
                        <a:t>GG_DTS_&gt;18m_≤24m</a:t>
                      </a:r>
                    </a:p>
                  </a:txBody>
                  <a:tcPr marL="4550" marR="4550" marT="4550"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FFFFFF"/>
                    </a:solidFill>
                  </a:tcPr>
                </a:tc>
                <a:tc>
                  <a:txBody>
                    <a:bodyPr/>
                    <a:lstStyle/>
                    <a:p>
                      <a:pPr algn="l" fontAlgn="b"/>
                      <a:r>
                        <a:rPr lang="fr-FR" sz="900" b="0" i="0" u="none" strike="noStrike" dirty="0">
                          <a:solidFill>
                            <a:srgbClr val="000000"/>
                          </a:solidFill>
                          <a:effectLst/>
                          <a:latin typeface="Aptos Narrow" panose="020B0004020202020204" pitchFamily="34" charset="0"/>
                        </a:rPr>
                        <a:t>Chalutiers de 18 à 24 m du Golfe de Gascogne</a:t>
                      </a:r>
                    </a:p>
                  </a:txBody>
                  <a:tcPr marL="4550" marR="4550" marT="4550" marB="0" anchor="b">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FFFFFF"/>
                    </a:solidFill>
                  </a:tcPr>
                </a:tc>
                <a:tc>
                  <a:txBody>
                    <a:bodyPr/>
                    <a:lstStyle/>
                    <a:p>
                      <a:pPr algn="ctr" fontAlgn="ctr"/>
                      <a:r>
                        <a:rPr lang="fr-FR" sz="1200" b="0" i="0" u="none" strike="noStrike">
                          <a:solidFill>
                            <a:srgbClr val="000000"/>
                          </a:solidFill>
                          <a:effectLst/>
                          <a:latin typeface="Aptos Narrow" panose="020B0004020202020204" pitchFamily="34" charset="0"/>
                        </a:rPr>
                        <a:t>28</a:t>
                      </a:r>
                    </a:p>
                  </a:txBody>
                  <a:tcPr marL="4550" marR="4550" marT="455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FFFFFF"/>
                    </a:solidFill>
                  </a:tcPr>
                </a:tc>
                <a:tc>
                  <a:txBody>
                    <a:bodyPr/>
                    <a:lstStyle/>
                    <a:p>
                      <a:pPr algn="ctr" fontAlgn="ctr"/>
                      <a:r>
                        <a:rPr lang="fr-FR" sz="1200" b="0" i="0" u="none" strike="noStrike" dirty="0">
                          <a:solidFill>
                            <a:srgbClr val="000000"/>
                          </a:solidFill>
                          <a:effectLst/>
                          <a:latin typeface="Aptos Narrow" panose="020B0004020202020204" pitchFamily="34" charset="0"/>
                        </a:rPr>
                        <a:t>54</a:t>
                      </a:r>
                    </a:p>
                  </a:txBody>
                  <a:tcPr marL="4550" marR="4550" marT="455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FFFFFF"/>
                    </a:solidFill>
                  </a:tcPr>
                </a:tc>
                <a:tc>
                  <a:txBody>
                    <a:bodyPr/>
                    <a:lstStyle/>
                    <a:p>
                      <a:pPr algn="ctr" fontAlgn="ctr"/>
                      <a:r>
                        <a:rPr lang="fr-FR" sz="1200" b="0" i="0" u="none" strike="noStrike">
                          <a:solidFill>
                            <a:srgbClr val="000000"/>
                          </a:solidFill>
                          <a:effectLst/>
                          <a:latin typeface="Aptos Narrow" panose="020B0004020202020204" pitchFamily="34" charset="0"/>
                        </a:rPr>
                        <a:t>52%</a:t>
                      </a:r>
                    </a:p>
                  </a:txBody>
                  <a:tcPr marL="4550" marR="4550" marT="455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FFFFFF"/>
                    </a:solidFill>
                  </a:tcPr>
                </a:tc>
                <a:tc>
                  <a:txBody>
                    <a:bodyPr/>
                    <a:lstStyle/>
                    <a:p>
                      <a:pPr algn="ctr" fontAlgn="ctr"/>
                      <a:r>
                        <a:rPr lang="fr-FR" sz="1200" b="0" i="0" u="none" strike="noStrike">
                          <a:solidFill>
                            <a:srgbClr val="000000"/>
                          </a:solidFill>
                          <a:effectLst/>
                          <a:latin typeface="Aptos Narrow" panose="020B0004020202020204" pitchFamily="34" charset="0"/>
                        </a:rPr>
                        <a:t>63%</a:t>
                      </a:r>
                    </a:p>
                  </a:txBody>
                  <a:tcPr marL="4550" marR="4550" marT="455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FFFFFF"/>
                    </a:solidFill>
                  </a:tcPr>
                </a:tc>
                <a:tc>
                  <a:txBody>
                    <a:bodyPr/>
                    <a:lstStyle/>
                    <a:p>
                      <a:pPr algn="ctr" fontAlgn="ctr"/>
                      <a:r>
                        <a:rPr lang="fr-FR" sz="1200" b="0" i="0" u="none" strike="noStrike">
                          <a:solidFill>
                            <a:srgbClr val="000000"/>
                          </a:solidFill>
                          <a:effectLst/>
                          <a:latin typeface="Aptos Narrow" panose="020B0004020202020204" pitchFamily="34" charset="0"/>
                        </a:rPr>
                        <a:t>59%</a:t>
                      </a:r>
                    </a:p>
                  </a:txBody>
                  <a:tcPr marL="4550" marR="4550" marT="4550"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FFFFFF"/>
                    </a:solidFill>
                  </a:tcPr>
                </a:tc>
                <a:extLst>
                  <a:ext uri="{0D108BD9-81ED-4DB2-BD59-A6C34878D82A}">
                    <a16:rowId xmlns:a16="http://schemas.microsoft.com/office/drawing/2014/main" val="2960863915"/>
                  </a:ext>
                </a:extLst>
              </a:tr>
              <a:tr h="268073">
                <a:tc>
                  <a:txBody>
                    <a:bodyPr/>
                    <a:lstStyle/>
                    <a:p>
                      <a:pPr algn="ctr" fontAlgn="ctr"/>
                      <a:r>
                        <a:rPr lang="fr-FR" sz="1000" b="0" i="0" u="none" strike="noStrike" dirty="0">
                          <a:solidFill>
                            <a:srgbClr val="000000"/>
                          </a:solidFill>
                          <a:effectLst/>
                          <a:latin typeface="Aptos Narrow" panose="020B0004020202020204" pitchFamily="34" charset="0"/>
                        </a:rPr>
                        <a:t>GG_DTS_&gt;24m</a:t>
                      </a:r>
                    </a:p>
                  </a:txBody>
                  <a:tcPr marL="4550" marR="4550" marT="4550"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l" fontAlgn="b"/>
                      <a:r>
                        <a:rPr lang="fr-FR" sz="900" b="0" i="0" u="none" strike="noStrike" dirty="0">
                          <a:solidFill>
                            <a:srgbClr val="000000"/>
                          </a:solidFill>
                          <a:effectLst/>
                          <a:latin typeface="Aptos Narrow" panose="020B0004020202020204" pitchFamily="34" charset="0"/>
                        </a:rPr>
                        <a:t>Chalutiers de plus de 24 m du Golfe de Gascogne</a:t>
                      </a:r>
                    </a:p>
                  </a:txBody>
                  <a:tcPr marL="4550" marR="4550" marT="4550" marB="0" anchor="b">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a:solidFill>
                            <a:srgbClr val="000000"/>
                          </a:solidFill>
                          <a:effectLst/>
                          <a:latin typeface="Aptos Narrow" panose="020B0004020202020204" pitchFamily="34" charset="0"/>
                        </a:rPr>
                        <a:t>14</a:t>
                      </a:r>
                    </a:p>
                  </a:txBody>
                  <a:tcPr marL="4550" marR="4550" marT="455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a:solidFill>
                            <a:srgbClr val="000000"/>
                          </a:solidFill>
                          <a:effectLst/>
                          <a:latin typeface="Aptos Narrow" panose="020B0004020202020204" pitchFamily="34" charset="0"/>
                        </a:rPr>
                        <a:t>34</a:t>
                      </a:r>
                    </a:p>
                  </a:txBody>
                  <a:tcPr marL="4550" marR="4550" marT="455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dirty="0">
                          <a:solidFill>
                            <a:srgbClr val="000000"/>
                          </a:solidFill>
                          <a:effectLst/>
                          <a:latin typeface="Aptos Narrow" panose="020B0004020202020204" pitchFamily="34" charset="0"/>
                        </a:rPr>
                        <a:t>41%</a:t>
                      </a:r>
                    </a:p>
                  </a:txBody>
                  <a:tcPr marL="4550" marR="4550" marT="455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dirty="0">
                          <a:solidFill>
                            <a:srgbClr val="000000"/>
                          </a:solidFill>
                          <a:effectLst/>
                          <a:latin typeface="Aptos Narrow" panose="020B0004020202020204" pitchFamily="34" charset="0"/>
                        </a:rPr>
                        <a:t>80%</a:t>
                      </a:r>
                    </a:p>
                  </a:txBody>
                  <a:tcPr marL="4550" marR="4550" marT="455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a:solidFill>
                            <a:srgbClr val="000000"/>
                          </a:solidFill>
                          <a:effectLst/>
                          <a:latin typeface="Aptos Narrow" panose="020B0004020202020204" pitchFamily="34" charset="0"/>
                        </a:rPr>
                        <a:t>78%</a:t>
                      </a:r>
                    </a:p>
                  </a:txBody>
                  <a:tcPr marL="4550" marR="4550" marT="4550"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extLst>
                  <a:ext uri="{0D108BD9-81ED-4DB2-BD59-A6C34878D82A}">
                    <a16:rowId xmlns:a16="http://schemas.microsoft.com/office/drawing/2014/main" val="2095602305"/>
                  </a:ext>
                </a:extLst>
              </a:tr>
              <a:tr h="268073">
                <a:tc>
                  <a:txBody>
                    <a:bodyPr/>
                    <a:lstStyle/>
                    <a:p>
                      <a:pPr algn="ctr" fontAlgn="ctr"/>
                      <a:r>
                        <a:rPr lang="fr-FR" sz="1000" b="0" i="0" u="none" strike="noStrike" dirty="0">
                          <a:solidFill>
                            <a:srgbClr val="000000"/>
                          </a:solidFill>
                          <a:effectLst/>
                          <a:latin typeface="Aptos Narrow" panose="020B0004020202020204" pitchFamily="34" charset="0"/>
                        </a:rPr>
                        <a:t>GG_FPO_&gt;8m_≤10m</a:t>
                      </a:r>
                    </a:p>
                  </a:txBody>
                  <a:tcPr marL="4550" marR="4550" marT="4550"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FFFFFF"/>
                    </a:solidFill>
                  </a:tcPr>
                </a:tc>
                <a:tc>
                  <a:txBody>
                    <a:bodyPr/>
                    <a:lstStyle/>
                    <a:p>
                      <a:pPr algn="l" fontAlgn="b"/>
                      <a:r>
                        <a:rPr lang="fr-FR" sz="900" b="0" i="0" u="none" strike="noStrike" dirty="0">
                          <a:solidFill>
                            <a:srgbClr val="000000"/>
                          </a:solidFill>
                          <a:effectLst/>
                          <a:latin typeface="Aptos Narrow" panose="020B0004020202020204" pitchFamily="34" charset="0"/>
                        </a:rPr>
                        <a:t>Caseyeurs de 8 à 10 m du Golfe de Gascogne</a:t>
                      </a:r>
                    </a:p>
                  </a:txBody>
                  <a:tcPr marL="4550" marR="4550" marT="4550" marB="0" anchor="b">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FFFFFF"/>
                    </a:solidFill>
                  </a:tcPr>
                </a:tc>
                <a:tc>
                  <a:txBody>
                    <a:bodyPr/>
                    <a:lstStyle/>
                    <a:p>
                      <a:pPr algn="ctr" fontAlgn="ctr"/>
                      <a:r>
                        <a:rPr lang="fr-FR" sz="1200" b="0" i="0" u="none" strike="noStrike">
                          <a:solidFill>
                            <a:srgbClr val="000000"/>
                          </a:solidFill>
                          <a:effectLst/>
                          <a:latin typeface="Aptos Narrow" panose="020B0004020202020204" pitchFamily="34" charset="0"/>
                        </a:rPr>
                        <a:t>13</a:t>
                      </a:r>
                    </a:p>
                  </a:txBody>
                  <a:tcPr marL="4550" marR="4550" marT="455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FFFFFF"/>
                    </a:solidFill>
                  </a:tcPr>
                </a:tc>
                <a:tc>
                  <a:txBody>
                    <a:bodyPr/>
                    <a:lstStyle/>
                    <a:p>
                      <a:pPr algn="ctr" fontAlgn="ctr"/>
                      <a:r>
                        <a:rPr lang="fr-FR" sz="1200" b="0" i="0" u="none" strike="noStrike">
                          <a:solidFill>
                            <a:srgbClr val="000000"/>
                          </a:solidFill>
                          <a:effectLst/>
                          <a:latin typeface="Aptos Narrow" panose="020B0004020202020204" pitchFamily="34" charset="0"/>
                        </a:rPr>
                        <a:t>54</a:t>
                      </a:r>
                    </a:p>
                  </a:txBody>
                  <a:tcPr marL="4550" marR="4550" marT="455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FFFFFF"/>
                    </a:solidFill>
                  </a:tcPr>
                </a:tc>
                <a:tc>
                  <a:txBody>
                    <a:bodyPr/>
                    <a:lstStyle/>
                    <a:p>
                      <a:pPr algn="ctr" fontAlgn="ctr"/>
                      <a:r>
                        <a:rPr lang="fr-FR" sz="1200" b="0" i="0" u="none" strike="noStrike" dirty="0">
                          <a:solidFill>
                            <a:srgbClr val="000000"/>
                          </a:solidFill>
                          <a:effectLst/>
                          <a:latin typeface="Aptos Narrow" panose="020B0004020202020204" pitchFamily="34" charset="0"/>
                        </a:rPr>
                        <a:t>24%</a:t>
                      </a:r>
                    </a:p>
                  </a:txBody>
                  <a:tcPr marL="4550" marR="4550" marT="455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FFFFFF"/>
                    </a:solidFill>
                  </a:tcPr>
                </a:tc>
                <a:tc>
                  <a:txBody>
                    <a:bodyPr/>
                    <a:lstStyle/>
                    <a:p>
                      <a:pPr algn="ctr" fontAlgn="ctr"/>
                      <a:r>
                        <a:rPr lang="fr-FR" sz="1200" b="0" i="0" u="none" strike="noStrike" dirty="0">
                          <a:solidFill>
                            <a:srgbClr val="000000"/>
                          </a:solidFill>
                          <a:effectLst/>
                          <a:latin typeface="Aptos Narrow" panose="020B0004020202020204" pitchFamily="34" charset="0"/>
                        </a:rPr>
                        <a:t>24%</a:t>
                      </a:r>
                    </a:p>
                  </a:txBody>
                  <a:tcPr marL="4550" marR="4550" marT="455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FFFFFF"/>
                    </a:solidFill>
                  </a:tcPr>
                </a:tc>
                <a:tc>
                  <a:txBody>
                    <a:bodyPr/>
                    <a:lstStyle/>
                    <a:p>
                      <a:pPr algn="ctr" fontAlgn="ctr"/>
                      <a:r>
                        <a:rPr lang="fr-FR" sz="1200" b="0" i="0" u="none" strike="noStrike">
                          <a:solidFill>
                            <a:srgbClr val="000000"/>
                          </a:solidFill>
                          <a:effectLst/>
                          <a:latin typeface="Aptos Narrow" panose="020B0004020202020204" pitchFamily="34" charset="0"/>
                        </a:rPr>
                        <a:t>22%</a:t>
                      </a:r>
                    </a:p>
                  </a:txBody>
                  <a:tcPr marL="4550" marR="4550" marT="4550"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FFFFFF"/>
                    </a:solidFill>
                  </a:tcPr>
                </a:tc>
                <a:extLst>
                  <a:ext uri="{0D108BD9-81ED-4DB2-BD59-A6C34878D82A}">
                    <a16:rowId xmlns:a16="http://schemas.microsoft.com/office/drawing/2014/main" val="2179854139"/>
                  </a:ext>
                </a:extLst>
              </a:tr>
              <a:tr h="268073">
                <a:tc>
                  <a:txBody>
                    <a:bodyPr/>
                    <a:lstStyle/>
                    <a:p>
                      <a:pPr algn="ctr" fontAlgn="ctr"/>
                      <a:r>
                        <a:rPr lang="fr-FR" sz="1000" b="0" i="0" u="none" strike="noStrike" dirty="0">
                          <a:solidFill>
                            <a:srgbClr val="000000"/>
                          </a:solidFill>
                          <a:effectLst/>
                          <a:latin typeface="Aptos Narrow" panose="020B0004020202020204" pitchFamily="34" charset="0"/>
                        </a:rPr>
                        <a:t>GG_HOK_≤8m</a:t>
                      </a:r>
                    </a:p>
                  </a:txBody>
                  <a:tcPr marL="4550" marR="4550" marT="4550"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l" fontAlgn="b"/>
                      <a:r>
                        <a:rPr lang="fr-FR" sz="900" b="0" i="0" u="none" strike="noStrike" dirty="0">
                          <a:solidFill>
                            <a:srgbClr val="000000"/>
                          </a:solidFill>
                          <a:effectLst/>
                          <a:latin typeface="Aptos Narrow" panose="020B0004020202020204" pitchFamily="34" charset="0"/>
                        </a:rPr>
                        <a:t>Ligneurs ou palangriers de moins de 8 m du Golfe de Gascogne</a:t>
                      </a:r>
                    </a:p>
                  </a:txBody>
                  <a:tcPr marL="4550" marR="4550" marT="4550" marB="0" anchor="b">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a:solidFill>
                            <a:srgbClr val="000000"/>
                          </a:solidFill>
                          <a:effectLst/>
                          <a:latin typeface="Aptos Narrow" panose="020B0004020202020204" pitchFamily="34" charset="0"/>
                        </a:rPr>
                        <a:t>17</a:t>
                      </a:r>
                    </a:p>
                  </a:txBody>
                  <a:tcPr marL="4550" marR="4550" marT="455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a:solidFill>
                            <a:srgbClr val="000000"/>
                          </a:solidFill>
                          <a:effectLst/>
                          <a:latin typeface="Aptos Narrow" panose="020B0004020202020204" pitchFamily="34" charset="0"/>
                        </a:rPr>
                        <a:t>46</a:t>
                      </a:r>
                    </a:p>
                  </a:txBody>
                  <a:tcPr marL="4550" marR="4550" marT="455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dirty="0">
                          <a:solidFill>
                            <a:srgbClr val="000000"/>
                          </a:solidFill>
                          <a:effectLst/>
                          <a:latin typeface="Aptos Narrow" panose="020B0004020202020204" pitchFamily="34" charset="0"/>
                        </a:rPr>
                        <a:t>37%</a:t>
                      </a:r>
                    </a:p>
                  </a:txBody>
                  <a:tcPr marL="4550" marR="4550" marT="455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dirty="0">
                          <a:solidFill>
                            <a:srgbClr val="000000"/>
                          </a:solidFill>
                          <a:effectLst/>
                          <a:latin typeface="Aptos Narrow" panose="020B0004020202020204" pitchFamily="34" charset="0"/>
                        </a:rPr>
                        <a:t>39%</a:t>
                      </a:r>
                    </a:p>
                  </a:txBody>
                  <a:tcPr marL="4550" marR="4550" marT="455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a:solidFill>
                            <a:srgbClr val="000000"/>
                          </a:solidFill>
                          <a:effectLst/>
                          <a:latin typeface="Aptos Narrow" panose="020B0004020202020204" pitchFamily="34" charset="0"/>
                        </a:rPr>
                        <a:t>43%</a:t>
                      </a:r>
                    </a:p>
                  </a:txBody>
                  <a:tcPr marL="4550" marR="4550" marT="4550"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extLst>
                  <a:ext uri="{0D108BD9-81ED-4DB2-BD59-A6C34878D82A}">
                    <a16:rowId xmlns:a16="http://schemas.microsoft.com/office/drawing/2014/main" val="3413686723"/>
                  </a:ext>
                </a:extLst>
              </a:tr>
              <a:tr h="268073">
                <a:tc>
                  <a:txBody>
                    <a:bodyPr/>
                    <a:lstStyle/>
                    <a:p>
                      <a:pPr algn="ctr" fontAlgn="ctr"/>
                      <a:r>
                        <a:rPr lang="fr-FR" sz="1000" b="0" i="0" u="none" strike="noStrike" dirty="0">
                          <a:solidFill>
                            <a:srgbClr val="000000"/>
                          </a:solidFill>
                          <a:effectLst/>
                          <a:latin typeface="Aptos Narrow" panose="020B0004020202020204" pitchFamily="34" charset="0"/>
                        </a:rPr>
                        <a:t>GG_HOK_&gt;8m_≤10m</a:t>
                      </a:r>
                    </a:p>
                  </a:txBody>
                  <a:tcPr marL="4550" marR="4550" marT="4550"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FFFFFF"/>
                    </a:solidFill>
                  </a:tcPr>
                </a:tc>
                <a:tc>
                  <a:txBody>
                    <a:bodyPr/>
                    <a:lstStyle/>
                    <a:p>
                      <a:pPr algn="l" fontAlgn="b"/>
                      <a:r>
                        <a:rPr lang="fr-FR" sz="900" b="0" i="0" u="none" strike="noStrike" dirty="0">
                          <a:solidFill>
                            <a:srgbClr val="000000"/>
                          </a:solidFill>
                          <a:effectLst/>
                          <a:latin typeface="Aptos Narrow" panose="020B0004020202020204" pitchFamily="34" charset="0"/>
                        </a:rPr>
                        <a:t>Ligneurs ou palangriers de 8 à 10 m du Golfe de Gascogne</a:t>
                      </a:r>
                    </a:p>
                  </a:txBody>
                  <a:tcPr marL="4550" marR="4550" marT="4550" marB="0" anchor="b">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FFFFFF"/>
                    </a:solidFill>
                  </a:tcPr>
                </a:tc>
                <a:tc>
                  <a:txBody>
                    <a:bodyPr/>
                    <a:lstStyle/>
                    <a:p>
                      <a:pPr algn="ctr" fontAlgn="ctr"/>
                      <a:r>
                        <a:rPr lang="fr-FR" sz="1200" b="0" i="0" u="none" strike="noStrike">
                          <a:solidFill>
                            <a:srgbClr val="000000"/>
                          </a:solidFill>
                          <a:effectLst/>
                          <a:latin typeface="Aptos Narrow" panose="020B0004020202020204" pitchFamily="34" charset="0"/>
                        </a:rPr>
                        <a:t>52</a:t>
                      </a:r>
                    </a:p>
                  </a:txBody>
                  <a:tcPr marL="4550" marR="4550" marT="455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FFFFFF"/>
                    </a:solidFill>
                  </a:tcPr>
                </a:tc>
                <a:tc>
                  <a:txBody>
                    <a:bodyPr/>
                    <a:lstStyle/>
                    <a:p>
                      <a:pPr algn="ctr" fontAlgn="ctr"/>
                      <a:r>
                        <a:rPr lang="fr-FR" sz="1200" b="0" i="0" u="none" strike="noStrike">
                          <a:solidFill>
                            <a:srgbClr val="000000"/>
                          </a:solidFill>
                          <a:effectLst/>
                          <a:latin typeface="Aptos Narrow" panose="020B0004020202020204" pitchFamily="34" charset="0"/>
                        </a:rPr>
                        <a:t>107</a:t>
                      </a:r>
                    </a:p>
                  </a:txBody>
                  <a:tcPr marL="4550" marR="4550" marT="455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FFFFFF"/>
                    </a:solidFill>
                  </a:tcPr>
                </a:tc>
                <a:tc>
                  <a:txBody>
                    <a:bodyPr/>
                    <a:lstStyle/>
                    <a:p>
                      <a:pPr algn="ctr" fontAlgn="ctr"/>
                      <a:r>
                        <a:rPr lang="fr-FR" sz="1200" b="0" i="0" u="none" strike="noStrike">
                          <a:solidFill>
                            <a:srgbClr val="000000"/>
                          </a:solidFill>
                          <a:effectLst/>
                          <a:latin typeface="Aptos Narrow" panose="020B0004020202020204" pitchFamily="34" charset="0"/>
                        </a:rPr>
                        <a:t>49%</a:t>
                      </a:r>
                    </a:p>
                  </a:txBody>
                  <a:tcPr marL="4550" marR="4550" marT="455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FFFFFF"/>
                    </a:solidFill>
                  </a:tcPr>
                </a:tc>
                <a:tc>
                  <a:txBody>
                    <a:bodyPr/>
                    <a:lstStyle/>
                    <a:p>
                      <a:pPr algn="ctr" fontAlgn="ctr"/>
                      <a:r>
                        <a:rPr lang="fr-FR" sz="1200" b="0" i="0" u="none" strike="noStrike" dirty="0">
                          <a:solidFill>
                            <a:srgbClr val="000000"/>
                          </a:solidFill>
                          <a:effectLst/>
                          <a:latin typeface="Aptos Narrow" panose="020B0004020202020204" pitchFamily="34" charset="0"/>
                        </a:rPr>
                        <a:t>58%</a:t>
                      </a:r>
                    </a:p>
                  </a:txBody>
                  <a:tcPr marL="4550" marR="4550" marT="455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FFFFFF"/>
                    </a:solidFill>
                  </a:tcPr>
                </a:tc>
                <a:tc>
                  <a:txBody>
                    <a:bodyPr/>
                    <a:lstStyle/>
                    <a:p>
                      <a:pPr algn="ctr" fontAlgn="ctr"/>
                      <a:r>
                        <a:rPr lang="fr-FR" sz="1200" b="0" i="0" u="none" strike="noStrike" dirty="0">
                          <a:solidFill>
                            <a:srgbClr val="000000"/>
                          </a:solidFill>
                          <a:effectLst/>
                          <a:latin typeface="Aptos Narrow" panose="020B0004020202020204" pitchFamily="34" charset="0"/>
                        </a:rPr>
                        <a:t>55%</a:t>
                      </a:r>
                    </a:p>
                  </a:txBody>
                  <a:tcPr marL="4550" marR="4550" marT="4550"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FFFFFF"/>
                    </a:solidFill>
                  </a:tcPr>
                </a:tc>
                <a:extLst>
                  <a:ext uri="{0D108BD9-81ED-4DB2-BD59-A6C34878D82A}">
                    <a16:rowId xmlns:a16="http://schemas.microsoft.com/office/drawing/2014/main" val="383578072"/>
                  </a:ext>
                </a:extLst>
              </a:tr>
              <a:tr h="268073">
                <a:tc>
                  <a:txBody>
                    <a:bodyPr/>
                    <a:lstStyle/>
                    <a:p>
                      <a:pPr algn="ctr" fontAlgn="ctr"/>
                      <a:r>
                        <a:rPr lang="fr-FR" sz="1000" b="0" i="0" u="none" strike="noStrike" dirty="0">
                          <a:solidFill>
                            <a:srgbClr val="000000"/>
                          </a:solidFill>
                          <a:effectLst/>
                          <a:latin typeface="Aptos Narrow" panose="020B0004020202020204" pitchFamily="34" charset="0"/>
                        </a:rPr>
                        <a:t>GG_HOK_&gt;10m_≤12m</a:t>
                      </a:r>
                    </a:p>
                  </a:txBody>
                  <a:tcPr marL="4550" marR="4550" marT="4550"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l" fontAlgn="b"/>
                      <a:r>
                        <a:rPr lang="fr-FR" sz="900" b="0" i="0" u="none" strike="noStrike" dirty="0">
                          <a:solidFill>
                            <a:srgbClr val="000000"/>
                          </a:solidFill>
                          <a:effectLst/>
                          <a:latin typeface="Aptos Narrow" panose="020B0004020202020204" pitchFamily="34" charset="0"/>
                        </a:rPr>
                        <a:t>Ligneurs ou palangriers de 10 à 12 m du Golfe de Gascogne</a:t>
                      </a:r>
                    </a:p>
                  </a:txBody>
                  <a:tcPr marL="4550" marR="4550" marT="4550" marB="0" anchor="b">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a:solidFill>
                            <a:srgbClr val="000000"/>
                          </a:solidFill>
                          <a:effectLst/>
                          <a:latin typeface="Aptos Narrow" panose="020B0004020202020204" pitchFamily="34" charset="0"/>
                        </a:rPr>
                        <a:t>26</a:t>
                      </a:r>
                    </a:p>
                  </a:txBody>
                  <a:tcPr marL="4550" marR="4550" marT="455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a:solidFill>
                            <a:srgbClr val="000000"/>
                          </a:solidFill>
                          <a:effectLst/>
                          <a:latin typeface="Aptos Narrow" panose="020B0004020202020204" pitchFamily="34" charset="0"/>
                        </a:rPr>
                        <a:t>45</a:t>
                      </a:r>
                    </a:p>
                  </a:txBody>
                  <a:tcPr marL="4550" marR="4550" marT="455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a:solidFill>
                            <a:srgbClr val="000000"/>
                          </a:solidFill>
                          <a:effectLst/>
                          <a:latin typeface="Aptos Narrow" panose="020B0004020202020204" pitchFamily="34" charset="0"/>
                        </a:rPr>
                        <a:t>58%</a:t>
                      </a:r>
                    </a:p>
                  </a:txBody>
                  <a:tcPr marL="4550" marR="4550" marT="455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dirty="0">
                          <a:solidFill>
                            <a:srgbClr val="000000"/>
                          </a:solidFill>
                          <a:effectLst/>
                          <a:latin typeface="Aptos Narrow" panose="020B0004020202020204" pitchFamily="34" charset="0"/>
                        </a:rPr>
                        <a:t>56%</a:t>
                      </a:r>
                    </a:p>
                  </a:txBody>
                  <a:tcPr marL="4550" marR="4550" marT="455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dirty="0">
                          <a:solidFill>
                            <a:srgbClr val="000000"/>
                          </a:solidFill>
                          <a:effectLst/>
                          <a:latin typeface="Aptos Narrow" panose="020B0004020202020204" pitchFamily="34" charset="0"/>
                        </a:rPr>
                        <a:t>55%</a:t>
                      </a:r>
                    </a:p>
                  </a:txBody>
                  <a:tcPr marL="4550" marR="4550" marT="4550"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extLst>
                  <a:ext uri="{0D108BD9-81ED-4DB2-BD59-A6C34878D82A}">
                    <a16:rowId xmlns:a16="http://schemas.microsoft.com/office/drawing/2014/main" val="1620544015"/>
                  </a:ext>
                </a:extLst>
              </a:tr>
              <a:tr h="399922">
                <a:tc>
                  <a:txBody>
                    <a:bodyPr/>
                    <a:lstStyle/>
                    <a:p>
                      <a:pPr algn="ctr" fontAlgn="ctr"/>
                      <a:r>
                        <a:rPr lang="fr-FR" sz="1000" b="0" i="0" u="none" strike="noStrike" dirty="0">
                          <a:solidFill>
                            <a:srgbClr val="000000"/>
                          </a:solidFill>
                          <a:effectLst/>
                          <a:latin typeface="Aptos Narrow" panose="020B0004020202020204" pitchFamily="34" charset="0"/>
                        </a:rPr>
                        <a:t>GG_MGO_&gt;8m_≤10m</a:t>
                      </a:r>
                    </a:p>
                  </a:txBody>
                  <a:tcPr marL="4550" marR="4550" marT="4550"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FFFFFF"/>
                    </a:solidFill>
                  </a:tcPr>
                </a:tc>
                <a:tc>
                  <a:txBody>
                    <a:bodyPr/>
                    <a:lstStyle/>
                    <a:p>
                      <a:pPr algn="l" fontAlgn="b"/>
                      <a:r>
                        <a:rPr lang="fr-FR" sz="900" b="0" i="0" u="none" strike="noStrike" dirty="0">
                          <a:solidFill>
                            <a:srgbClr val="000000"/>
                          </a:solidFill>
                          <a:effectLst/>
                          <a:latin typeface="Aptos Narrow" panose="020B0004020202020204" pitchFamily="34" charset="0"/>
                        </a:rPr>
                        <a:t>Navires utilisant d’autres engins mobiles de 8 à 10 m du Golfe de Gascogne</a:t>
                      </a:r>
                    </a:p>
                  </a:txBody>
                  <a:tcPr marL="4550" marR="4550" marT="4550" marB="0" anchor="b">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FFFFFF"/>
                    </a:solidFill>
                  </a:tcPr>
                </a:tc>
                <a:tc>
                  <a:txBody>
                    <a:bodyPr/>
                    <a:lstStyle/>
                    <a:p>
                      <a:pPr algn="ctr" fontAlgn="ctr"/>
                      <a:r>
                        <a:rPr lang="fr-FR" sz="1200" b="0" i="0" u="none" strike="noStrike">
                          <a:solidFill>
                            <a:srgbClr val="000000"/>
                          </a:solidFill>
                          <a:effectLst/>
                          <a:latin typeface="Aptos Narrow" panose="020B0004020202020204" pitchFamily="34" charset="0"/>
                        </a:rPr>
                        <a:t>24</a:t>
                      </a:r>
                    </a:p>
                  </a:txBody>
                  <a:tcPr marL="4550" marR="4550" marT="455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FFFFFF"/>
                    </a:solidFill>
                  </a:tcPr>
                </a:tc>
                <a:tc>
                  <a:txBody>
                    <a:bodyPr/>
                    <a:lstStyle/>
                    <a:p>
                      <a:pPr algn="ctr" fontAlgn="ctr"/>
                      <a:r>
                        <a:rPr lang="fr-FR" sz="1200" b="0" i="0" u="none" strike="noStrike">
                          <a:solidFill>
                            <a:srgbClr val="000000"/>
                          </a:solidFill>
                          <a:effectLst/>
                          <a:latin typeface="Aptos Narrow" panose="020B0004020202020204" pitchFamily="34" charset="0"/>
                        </a:rPr>
                        <a:t>57</a:t>
                      </a:r>
                    </a:p>
                  </a:txBody>
                  <a:tcPr marL="4550" marR="4550" marT="455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FFFFFF"/>
                    </a:solidFill>
                  </a:tcPr>
                </a:tc>
                <a:tc>
                  <a:txBody>
                    <a:bodyPr/>
                    <a:lstStyle/>
                    <a:p>
                      <a:pPr algn="ctr" fontAlgn="ctr"/>
                      <a:r>
                        <a:rPr lang="fr-FR" sz="1200" b="0" i="0" u="none" strike="noStrike">
                          <a:solidFill>
                            <a:srgbClr val="000000"/>
                          </a:solidFill>
                          <a:effectLst/>
                          <a:latin typeface="Aptos Narrow" panose="020B0004020202020204" pitchFamily="34" charset="0"/>
                        </a:rPr>
                        <a:t>42%</a:t>
                      </a:r>
                    </a:p>
                  </a:txBody>
                  <a:tcPr marL="4550" marR="4550" marT="455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FFFFFF"/>
                    </a:solidFill>
                  </a:tcPr>
                </a:tc>
                <a:tc>
                  <a:txBody>
                    <a:bodyPr/>
                    <a:lstStyle/>
                    <a:p>
                      <a:pPr algn="ctr" fontAlgn="ctr"/>
                      <a:r>
                        <a:rPr lang="fr-FR" sz="1200" b="0" i="0" u="none" strike="noStrike" dirty="0">
                          <a:solidFill>
                            <a:srgbClr val="000000"/>
                          </a:solidFill>
                          <a:effectLst/>
                          <a:latin typeface="Aptos Narrow" panose="020B0004020202020204" pitchFamily="34" charset="0"/>
                        </a:rPr>
                        <a:t>43%</a:t>
                      </a:r>
                    </a:p>
                  </a:txBody>
                  <a:tcPr marL="4550" marR="4550" marT="455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FFFFFF"/>
                    </a:solidFill>
                  </a:tcPr>
                </a:tc>
                <a:tc>
                  <a:txBody>
                    <a:bodyPr/>
                    <a:lstStyle/>
                    <a:p>
                      <a:pPr algn="ctr" fontAlgn="ctr"/>
                      <a:r>
                        <a:rPr lang="fr-FR" sz="1200" b="0" i="0" u="none" strike="noStrike" dirty="0">
                          <a:solidFill>
                            <a:srgbClr val="000000"/>
                          </a:solidFill>
                          <a:effectLst/>
                          <a:latin typeface="Aptos Narrow" panose="020B0004020202020204" pitchFamily="34" charset="0"/>
                        </a:rPr>
                        <a:t>34%</a:t>
                      </a:r>
                    </a:p>
                  </a:txBody>
                  <a:tcPr marL="4550" marR="4550" marT="4550"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FFFFFF"/>
                    </a:solidFill>
                  </a:tcPr>
                </a:tc>
                <a:extLst>
                  <a:ext uri="{0D108BD9-81ED-4DB2-BD59-A6C34878D82A}">
                    <a16:rowId xmlns:a16="http://schemas.microsoft.com/office/drawing/2014/main" val="2173576062"/>
                  </a:ext>
                </a:extLst>
              </a:tr>
              <a:tr h="268073">
                <a:tc>
                  <a:txBody>
                    <a:bodyPr/>
                    <a:lstStyle/>
                    <a:p>
                      <a:pPr algn="ctr" fontAlgn="ctr"/>
                      <a:r>
                        <a:rPr lang="fr-FR" sz="1000" b="0" i="0" u="none" strike="noStrike" dirty="0">
                          <a:solidFill>
                            <a:srgbClr val="000000"/>
                          </a:solidFill>
                          <a:effectLst/>
                          <a:latin typeface="Aptos Narrow" panose="020B0004020202020204" pitchFamily="34" charset="0"/>
                        </a:rPr>
                        <a:t>GG_SDN≥18m</a:t>
                      </a:r>
                    </a:p>
                  </a:txBody>
                  <a:tcPr marL="4550" marR="4550" marT="4550"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l" fontAlgn="b"/>
                      <a:r>
                        <a:rPr lang="fr-FR" sz="900" b="0" i="0" u="none" strike="noStrike" dirty="0">
                          <a:solidFill>
                            <a:srgbClr val="000000"/>
                          </a:solidFill>
                          <a:effectLst/>
                          <a:latin typeface="Aptos Narrow" panose="020B0004020202020204" pitchFamily="34" charset="0"/>
                        </a:rPr>
                        <a:t>Senneurs danois de plus de 18 m du Golfe de Gascogne</a:t>
                      </a:r>
                    </a:p>
                  </a:txBody>
                  <a:tcPr marL="4550" marR="4550" marT="4550" marB="0" anchor="b">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a:solidFill>
                            <a:srgbClr val="000000"/>
                          </a:solidFill>
                          <a:effectLst/>
                          <a:latin typeface="Aptos Narrow" panose="020B0004020202020204" pitchFamily="34" charset="0"/>
                        </a:rPr>
                        <a:t>5</a:t>
                      </a:r>
                    </a:p>
                  </a:txBody>
                  <a:tcPr marL="4550" marR="4550" marT="455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a:solidFill>
                            <a:srgbClr val="000000"/>
                          </a:solidFill>
                          <a:effectLst/>
                          <a:latin typeface="Aptos Narrow" panose="020B0004020202020204" pitchFamily="34" charset="0"/>
                        </a:rPr>
                        <a:t>10</a:t>
                      </a:r>
                    </a:p>
                  </a:txBody>
                  <a:tcPr marL="4550" marR="4550" marT="455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a:solidFill>
                            <a:srgbClr val="000000"/>
                          </a:solidFill>
                          <a:effectLst/>
                          <a:latin typeface="Aptos Narrow" panose="020B0004020202020204" pitchFamily="34" charset="0"/>
                        </a:rPr>
                        <a:t>50%</a:t>
                      </a:r>
                    </a:p>
                  </a:txBody>
                  <a:tcPr marL="4550" marR="4550" marT="455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a:solidFill>
                            <a:srgbClr val="000000"/>
                          </a:solidFill>
                          <a:effectLst/>
                          <a:latin typeface="Aptos Narrow" panose="020B0004020202020204" pitchFamily="34" charset="0"/>
                        </a:rPr>
                        <a:t>55%</a:t>
                      </a:r>
                    </a:p>
                  </a:txBody>
                  <a:tcPr marL="4550" marR="4550" marT="455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dirty="0">
                          <a:solidFill>
                            <a:srgbClr val="000000"/>
                          </a:solidFill>
                          <a:effectLst/>
                          <a:latin typeface="Aptos Narrow" panose="020B0004020202020204" pitchFamily="34" charset="0"/>
                        </a:rPr>
                        <a:t>57%</a:t>
                      </a:r>
                    </a:p>
                  </a:txBody>
                  <a:tcPr marL="4550" marR="4550" marT="4550"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extLst>
                  <a:ext uri="{0D108BD9-81ED-4DB2-BD59-A6C34878D82A}">
                    <a16:rowId xmlns:a16="http://schemas.microsoft.com/office/drawing/2014/main" val="3899262182"/>
                  </a:ext>
                </a:extLst>
              </a:tr>
            </a:tbl>
          </a:graphicData>
        </a:graphic>
      </p:graphicFrame>
    </p:spTree>
    <p:extLst>
      <p:ext uri="{BB962C8B-B14F-4D97-AF65-F5344CB8AC3E}">
        <p14:creationId xmlns:p14="http://schemas.microsoft.com/office/powerpoint/2010/main" val="11240955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409A0BB4-D7F5-4F14-BBB1-E4C737B09E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1B3325CA-80EA-4C97-84E3-91759F91E5AC}"/>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GG_HOK_10m_≤12m.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8" name="Picture 7" descr="Resultat 2026_08_GG_HOK_10m_≤12m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9" name="Picture 8" descr="Resultat 2026_08_GG_HOK_10m_≤12m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0" name="Picture 9" descr="Resultat 2026_08_GG_HOK_10m_≤12m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1133"/>
            </a:pPr>
            <a:r>
              <a:t>Ligneurs ou palangriers de 10 à 12 mètres du Golfe de Gascogne</a:t>
            </a:r>
            <a:br/>
            <a:r>
              <a:t>(GG_HOK_10m_≤12m)</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des ligneurs ou palangriers de 10 à 12 mètres du Golfe de Gascogne est inférieur à celui de la période de référence (2021).</a:t>
            </a:r>
          </a:p>
        </p:txBody>
      </p:sp>
      <p:sp>
        <p:nvSpPr>
          <p:cNvPr id="18" name="TextBox 17"/>
          <p:cNvSpPr txBox="1"/>
          <p:nvPr/>
        </p:nvSpPr>
        <p:spPr>
          <a:xfrm>
            <a:off x="194400" y="5760000"/>
            <a:ext cx="2343600" cy="1436400"/>
          </a:xfrm>
          <a:prstGeom prst="rect">
            <a:avLst/>
          </a:prstGeom>
          <a:noFill/>
        </p:spPr>
        <p:txBody>
          <a:bodyPr wrap="square">
            <a:spAutoFit/>
          </a:bodyPr>
          <a:lstStyle/>
          <a:p>
            <a:pPr>
              <a:defRPr sz="1275"/>
            </a:pPr>
            <a:r>
              <a:t>• L'indice de prix de ventes est supérieur à celui de la période de référence mais proche de celui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inférieur à ceux de la période de référence et de la moyenne nationale.</a:t>
            </a:r>
          </a:p>
        </p:txBody>
      </p:sp>
    </p:spTree>
    <p:extLst>
      <p:ext uri="{BB962C8B-B14F-4D97-AF65-F5344CB8AC3E}">
        <p14:creationId xmlns:p14="http://schemas.microsoft.com/office/powerpoint/2010/main" val="29689326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409A0BB4-D7F5-4F14-BBB1-E4C737B09E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1B3325CA-80EA-4C97-84E3-91759F91E5AC}"/>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GG_MGO_8m_≤10m.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8" name="Picture 7" descr="Resultat 2026_08_GG_MGO_8m_≤10m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9" name="Picture 8" descr="Resultat 2026_08_GG_MGO_8m_≤10m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0" name="Picture 9" descr="Resultat 2026_08_GG_MGO_8m_≤10m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1133"/>
            </a:pPr>
            <a:r>
              <a:t>Navires utilisant d’autres engins mobiles de 8 à 10 mètres du Golfe de Gascogne</a:t>
            </a:r>
            <a:br/>
            <a:r>
              <a:t>(GG_MGO_8m_≤10m)</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des navires utilisant d’autres engins mobiles de 8 à 10 mètres du Golfe de Gascogne est supérieur à celui de la période de référence (2021).</a:t>
            </a:r>
          </a:p>
        </p:txBody>
      </p:sp>
      <p:sp>
        <p:nvSpPr>
          <p:cNvPr id="18" name="TextBox 17"/>
          <p:cNvSpPr txBox="1"/>
          <p:nvPr/>
        </p:nvSpPr>
        <p:spPr>
          <a:xfrm>
            <a:off x="194400" y="5760000"/>
            <a:ext cx="2343600" cy="1436400"/>
          </a:xfrm>
          <a:prstGeom prst="rect">
            <a:avLst/>
          </a:prstGeom>
          <a:noFill/>
        </p:spPr>
        <p:txBody>
          <a:bodyPr wrap="square">
            <a:spAutoFit/>
          </a:bodyPr>
          <a:lstStyle/>
          <a:p>
            <a:pPr>
              <a:defRPr sz="1275"/>
            </a:pPr>
            <a:r>
              <a:t>• L'indice de prix de ventes est inférieur à ceux de la période de référence et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supérieur à ceux de la période de référence et de la moyenne nationale.</a:t>
            </a:r>
          </a:p>
        </p:txBody>
      </p:sp>
    </p:spTree>
    <p:extLst>
      <p:ext uri="{BB962C8B-B14F-4D97-AF65-F5344CB8AC3E}">
        <p14:creationId xmlns:p14="http://schemas.microsoft.com/office/powerpoint/2010/main" val="4620309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4">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409A0BB4-D7F5-4F14-BBB1-E4C737B09E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207C01A8-BAC9-4B26-B0C9-C9186A8FE47E}"/>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GG_SDN≥18m.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8" name="Picture 7" descr="Resultat 2026_08_GG_SDN≥18m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9" name="Picture 8" descr="Resultat 2026_08_GG_SDN≥18m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0" name="Picture 9" descr="Resultat 2026_08_GG_SDN≥18m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1133"/>
            </a:pPr>
            <a:r>
              <a:t>Senneurs danois de plus de 18 mètres du Golfe de Gascogne</a:t>
            </a:r>
            <a:br/>
            <a:r>
              <a:t>(GG_SDN≥18m)</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des senneurs danois de plus de 18 mètres du Golfe de Gascogne est inférieur à celui de la période de référence (2021).</a:t>
            </a:r>
          </a:p>
        </p:txBody>
      </p:sp>
      <p:sp>
        <p:nvSpPr>
          <p:cNvPr id="18" name="TextBox 17"/>
          <p:cNvSpPr txBox="1"/>
          <p:nvPr/>
        </p:nvSpPr>
        <p:spPr>
          <a:xfrm>
            <a:off x="194400" y="5760000"/>
            <a:ext cx="2343600" cy="1436400"/>
          </a:xfrm>
          <a:prstGeom prst="rect">
            <a:avLst/>
          </a:prstGeom>
          <a:noFill/>
        </p:spPr>
        <p:txBody>
          <a:bodyPr wrap="square">
            <a:spAutoFit/>
          </a:bodyPr>
          <a:lstStyle/>
          <a:p>
            <a:pPr>
              <a:defRPr sz="1275"/>
            </a:pPr>
            <a:r>
              <a:t>• L'indice de prix de ventes est supérieur à celui de la période de référence mais inférieur à celui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inférieur à celui de la période de référence mais proche de celui de la moyenne nationale.</a:t>
            </a:r>
          </a:p>
        </p:txBody>
      </p:sp>
    </p:spTree>
    <p:extLst>
      <p:ext uri="{BB962C8B-B14F-4D97-AF65-F5344CB8AC3E}">
        <p14:creationId xmlns:p14="http://schemas.microsoft.com/office/powerpoint/2010/main" val="24457442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4">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409A0BB4-D7F5-4F14-BBB1-E4C737B09E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2D89A3F3-45CE-4EC7-9B45-53EB4094B680}"/>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Manche Mer du Nord.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8" name="Picture 7" descr="Resultat 2026_08_Manche Mer du Nord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9" name="Picture 8" descr="Resultat 2026_08_Manche Mer du Nord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0" name="Picture 9" descr="Resultat 2026_08_Manche Mer du Nord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2267"/>
            </a:pPr>
            <a:r>
              <a:t>Manche Mer du Nord</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 l'ensemble des navires de la Manche et de la Mer du Nord est supérieur à celui de la période de référence (2021).</a:t>
            </a:r>
          </a:p>
        </p:txBody>
      </p:sp>
      <p:sp>
        <p:nvSpPr>
          <p:cNvPr id="18" name="TextBox 17"/>
          <p:cNvSpPr txBox="1"/>
          <p:nvPr/>
        </p:nvSpPr>
        <p:spPr>
          <a:xfrm>
            <a:off x="194400" y="5760000"/>
            <a:ext cx="2343600" cy="1436400"/>
          </a:xfrm>
          <a:prstGeom prst="rect">
            <a:avLst/>
          </a:prstGeom>
          <a:noFill/>
        </p:spPr>
        <p:txBody>
          <a:bodyPr wrap="square">
            <a:spAutoFit/>
          </a:bodyPr>
          <a:lstStyle/>
          <a:p>
            <a:pPr>
              <a:defRPr sz="1275"/>
            </a:pPr>
            <a:r>
              <a:t>• L'indice de prix de ventes est supérieur à celui de la période de référence mais proche de celui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supérieur à ceux de la période de référence et de la moyenne nationale.</a:t>
            </a:r>
          </a:p>
        </p:txBody>
      </p:sp>
    </p:spTree>
    <p:extLst>
      <p:ext uri="{BB962C8B-B14F-4D97-AF65-F5344CB8AC3E}">
        <p14:creationId xmlns:p14="http://schemas.microsoft.com/office/powerpoint/2010/main" val="29957445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4">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409A0BB4-D7F5-4F14-BBB1-E4C737B09E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2D89A3F3-45CE-4EC7-9B45-53EB4094B680}"/>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MMN_DFN_10m_≤12m.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8" name="Picture 7" descr="Resultat 2026_08_MMN_DFN_10m_≤12m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9" name="Picture 8" descr="Resultat 2026_08_MMN_DFN_10m_≤12m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0" name="Picture 9" descr="Resultat 2026_08_MMN_DFN_10m_≤12m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1133"/>
            </a:pPr>
            <a:r>
              <a:t>Fileyeurs de 10 à 12 mètres de la Manche/Mer du Nord</a:t>
            </a:r>
            <a:br/>
            <a:r>
              <a:t>(MMN_DFN_10m_≤12m)</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des fileyeurs de 10 à 12 mètres de la Manche et de la Mer du Nord est supérieur à celui de la période de référence (2021).</a:t>
            </a:r>
          </a:p>
        </p:txBody>
      </p:sp>
      <p:sp>
        <p:nvSpPr>
          <p:cNvPr id="18" name="TextBox 17"/>
          <p:cNvSpPr txBox="1"/>
          <p:nvPr/>
        </p:nvSpPr>
        <p:spPr>
          <a:xfrm>
            <a:off x="194400" y="5760000"/>
            <a:ext cx="2343600" cy="1436400"/>
          </a:xfrm>
          <a:prstGeom prst="rect">
            <a:avLst/>
          </a:prstGeom>
          <a:noFill/>
        </p:spPr>
        <p:txBody>
          <a:bodyPr wrap="square">
            <a:spAutoFit/>
          </a:bodyPr>
          <a:lstStyle/>
          <a:p>
            <a:pPr>
              <a:defRPr sz="1275"/>
            </a:pPr>
            <a:r>
              <a:t>• L'indice de prix de ventes est supérieur à celui de la période de référence mais inférieur à celui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proche de celui de la période de référence mais supérieur à celui de la moyenne nationale.</a:t>
            </a:r>
          </a:p>
        </p:txBody>
      </p:sp>
    </p:spTree>
    <p:extLst>
      <p:ext uri="{BB962C8B-B14F-4D97-AF65-F5344CB8AC3E}">
        <p14:creationId xmlns:p14="http://schemas.microsoft.com/office/powerpoint/2010/main" val="7041474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4">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409A0BB4-D7F5-4F14-BBB1-E4C737B09E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3CCB39DD-8DF7-4811-9CA1-E34144506610}"/>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MMN_DFN_12m_≤18m.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8" name="Picture 7" descr="Resultat 2026_08_MMN_DFN_12m_≤18m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9" name="Picture 8" descr="Resultat 2026_08_MMN_DFN_12m_≤18m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0" name="Picture 9" descr="Resultat 2026_08_MMN_DFN_12m_≤18m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1133"/>
            </a:pPr>
            <a:r>
              <a:t>Fileyeurs de 12 à 18 mètres de la Manche/Mer du Nord</a:t>
            </a:r>
            <a:br/>
            <a:r>
              <a:t>(MMN_DFN_12m_≤18m)</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des fileyeurs de 12 à 18 mètres de la Manche et de la Mer du Nord est supérieur à celui de la période de référence (2021).</a:t>
            </a:r>
          </a:p>
        </p:txBody>
      </p:sp>
      <p:sp>
        <p:nvSpPr>
          <p:cNvPr id="18" name="TextBox 17"/>
          <p:cNvSpPr txBox="1"/>
          <p:nvPr/>
        </p:nvSpPr>
        <p:spPr>
          <a:xfrm>
            <a:off x="194400" y="5760000"/>
            <a:ext cx="2343600" cy="1436400"/>
          </a:xfrm>
          <a:prstGeom prst="rect">
            <a:avLst/>
          </a:prstGeom>
          <a:noFill/>
        </p:spPr>
        <p:txBody>
          <a:bodyPr wrap="square">
            <a:spAutoFit/>
          </a:bodyPr>
          <a:lstStyle/>
          <a:p>
            <a:pPr>
              <a:defRPr sz="1275"/>
            </a:pPr>
            <a:r>
              <a:t>• L'indice de prix de ventes est supérieur à ceux de la période de référence et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supérieur à ceux de la période de référence et de la moyenne nationale.</a:t>
            </a:r>
          </a:p>
        </p:txBody>
      </p:sp>
    </p:spTree>
    <p:extLst>
      <p:ext uri="{BB962C8B-B14F-4D97-AF65-F5344CB8AC3E}">
        <p14:creationId xmlns:p14="http://schemas.microsoft.com/office/powerpoint/2010/main" val="22695431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4">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409A0BB4-D7F5-4F14-BBB1-E4C737B09E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AA9E5A92-4CEB-444A-A7A9-CB78F4D03C95}"/>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MMN_DRB_10m_≤12m.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8" name="Picture 7" descr="Resultat 2026_08_MMN_DRB_10m_≤12m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9" name="Picture 8" descr="Resultat 2026_08_MMN_DRB_10m_≤12m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0" name="Picture 9" descr="Resultat 2026_08_MMN_DRB_10m_≤12m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1133"/>
            </a:pPr>
            <a:r>
              <a:t>Dragueurs de 10 à 12 mètres de la Manche/Mer du Nord</a:t>
            </a:r>
            <a:br/>
            <a:r>
              <a:t>(MMN_DRB_10m_≤12m)</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des dragueurs de 10 à 12 mètres de la Manche et de la Mer du Nord est supérieur à celui de la période de référence (2021).</a:t>
            </a:r>
          </a:p>
        </p:txBody>
      </p:sp>
      <p:sp>
        <p:nvSpPr>
          <p:cNvPr id="18" name="TextBox 17"/>
          <p:cNvSpPr txBox="1"/>
          <p:nvPr/>
        </p:nvSpPr>
        <p:spPr>
          <a:xfrm>
            <a:off x="194400" y="5760000"/>
            <a:ext cx="2343600" cy="1436400"/>
          </a:xfrm>
          <a:prstGeom prst="rect">
            <a:avLst/>
          </a:prstGeom>
          <a:noFill/>
        </p:spPr>
        <p:txBody>
          <a:bodyPr wrap="square">
            <a:spAutoFit/>
          </a:bodyPr>
          <a:lstStyle/>
          <a:p>
            <a:pPr>
              <a:defRPr sz="1275"/>
            </a:pPr>
            <a:r>
              <a:t>• L'indice de prix de ventes est supérieur à celui de la période de référence mais inférieur à celui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supérieur à ceux de la période de référence et de la moyenne nationale.</a:t>
            </a:r>
          </a:p>
        </p:txBody>
      </p:sp>
    </p:spTree>
    <p:extLst>
      <p:ext uri="{BB962C8B-B14F-4D97-AF65-F5344CB8AC3E}">
        <p14:creationId xmlns:p14="http://schemas.microsoft.com/office/powerpoint/2010/main" val="37773680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4">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409A0BB4-D7F5-4F14-BBB1-E4C737B09E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C1987535-53B4-4614-9D15-58DB831C3B59}"/>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MMN_DRB_12m_≤18m.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8" name="Picture 7" descr="Resultat 2026_08_MMN_DRB_12m_≤18m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9" name="Picture 8" descr="Resultat 2026_08_MMN_DRB_12m_≤18m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0" name="Picture 9" descr="Resultat 2026_08_MMN_DRB_12m_≤18m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1133"/>
            </a:pPr>
            <a:r>
              <a:t>Dragueurs de 12 à 18 mètres de la Manche/Mer du Nord</a:t>
            </a:r>
            <a:br/>
            <a:r>
              <a:t>(MMN_DRB_12m_≤18m)</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des dragueurs de 12 à 18 mètres de la Manche et de la Mer du Nord est supérieur à celui de la période de référence (2021).</a:t>
            </a:r>
          </a:p>
        </p:txBody>
      </p:sp>
      <p:sp>
        <p:nvSpPr>
          <p:cNvPr id="18" name="TextBox 17"/>
          <p:cNvSpPr txBox="1"/>
          <p:nvPr/>
        </p:nvSpPr>
        <p:spPr>
          <a:xfrm>
            <a:off x="194400" y="5760000"/>
            <a:ext cx="2343600" cy="1436400"/>
          </a:xfrm>
          <a:prstGeom prst="rect">
            <a:avLst/>
          </a:prstGeom>
          <a:noFill/>
        </p:spPr>
        <p:txBody>
          <a:bodyPr wrap="square">
            <a:spAutoFit/>
          </a:bodyPr>
          <a:lstStyle/>
          <a:p>
            <a:pPr>
              <a:defRPr sz="1275"/>
            </a:pPr>
            <a:r>
              <a:t>• L'indice de prix de ventes est supérieur à celui de la période de référence mais inférieur à celui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supérieur à ceux de la période de référence et de la moyenne nationale.</a:t>
            </a:r>
          </a:p>
        </p:txBody>
      </p:sp>
    </p:spTree>
    <p:extLst>
      <p:ext uri="{BB962C8B-B14F-4D97-AF65-F5344CB8AC3E}">
        <p14:creationId xmlns:p14="http://schemas.microsoft.com/office/powerpoint/2010/main" val="30573961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4">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409A0BB4-D7F5-4F14-BBB1-E4C737B09E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6FA21923-C73C-4369-8E64-260B88C0B27E}"/>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MMN_DTS_18m_≤24m.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8" name="Picture 7" descr="Resultat 2026_08_MMN_DTS_18m_≤24m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9" name="Picture 8" descr="Resultat 2026_08_MMN_DTS_18m_≤24m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0" name="Picture 9" descr="Resultat 2026_08_MMN_DTS_18m_≤24m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1133"/>
            </a:pPr>
            <a:r>
              <a:t>Chalutiers de 18 à 24 mètres de la Manche/Mer du Nord</a:t>
            </a:r>
            <a:br/>
            <a:r>
              <a:t>(MMN_DTS_18m_≤24m)</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des chalutiers de 18 à 24 mètres de la Manche et de la Mer du Nord est supérieur à celui de la période de référence (2021).</a:t>
            </a:r>
          </a:p>
        </p:txBody>
      </p:sp>
      <p:sp>
        <p:nvSpPr>
          <p:cNvPr id="18" name="TextBox 17"/>
          <p:cNvSpPr txBox="1"/>
          <p:nvPr/>
        </p:nvSpPr>
        <p:spPr>
          <a:xfrm>
            <a:off x="194400" y="5760000"/>
            <a:ext cx="2343600" cy="1436400"/>
          </a:xfrm>
          <a:prstGeom prst="rect">
            <a:avLst/>
          </a:prstGeom>
          <a:noFill/>
        </p:spPr>
        <p:txBody>
          <a:bodyPr wrap="square">
            <a:spAutoFit/>
          </a:bodyPr>
          <a:lstStyle/>
          <a:p>
            <a:pPr>
              <a:defRPr sz="1275"/>
            </a:pPr>
            <a:r>
              <a:t>• L'indice de prix de ventes est supérieur à celui de la période de référence mais proche de celui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supérieur à ceux de la période de référence et de la moyenne nationale.</a:t>
            </a:r>
          </a:p>
        </p:txBody>
      </p:sp>
    </p:spTree>
    <p:extLst>
      <p:ext uri="{BB962C8B-B14F-4D97-AF65-F5344CB8AC3E}">
        <p14:creationId xmlns:p14="http://schemas.microsoft.com/office/powerpoint/2010/main" val="41778515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4">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409A0BB4-D7F5-4F14-BBB1-E4C737B09E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BA5145F6-F3E8-40A8-A920-3BECE65C25F7}"/>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MMN_DTS_24m.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8" name="Picture 7" descr="Resultat 2026_08_MMN_DTS_24m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9" name="Picture 8" descr="Resultat 2026_08_MMN_DTS_24m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0" name="Picture 9" descr="Resultat 2026_08_MMN_DTS_24m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1133"/>
            </a:pPr>
            <a:r>
              <a:t>Chalutiers de plus de 24 mètres de la Manche/Mer du Nord</a:t>
            </a:r>
            <a:br/>
            <a:r>
              <a:t>(MMN_DTS_24m)</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des chalutiers de plus de 24 mètres de la Manche et de la Mer du Nord est supérieur à celui de la période de référence (2021).</a:t>
            </a:r>
          </a:p>
        </p:txBody>
      </p:sp>
      <p:sp>
        <p:nvSpPr>
          <p:cNvPr id="18" name="TextBox 17"/>
          <p:cNvSpPr txBox="1"/>
          <p:nvPr/>
        </p:nvSpPr>
        <p:spPr>
          <a:xfrm>
            <a:off x="194400" y="5760000"/>
            <a:ext cx="2343600" cy="1436400"/>
          </a:xfrm>
          <a:prstGeom prst="rect">
            <a:avLst/>
          </a:prstGeom>
          <a:noFill/>
        </p:spPr>
        <p:txBody>
          <a:bodyPr wrap="square">
            <a:spAutoFit/>
          </a:bodyPr>
          <a:lstStyle/>
          <a:p>
            <a:pPr>
              <a:defRPr sz="1275"/>
            </a:pPr>
            <a:r>
              <a:t>• L'indice de prix de ventes est supérieur à celui de la période de référence mais proche de celui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supérieur à ceux de la période de référence et de la moyenne nationale.</a:t>
            </a:r>
          </a:p>
        </p:txBody>
      </p:sp>
    </p:spTree>
    <p:extLst>
      <p:ext uri="{BB962C8B-B14F-4D97-AF65-F5344CB8AC3E}">
        <p14:creationId xmlns:p14="http://schemas.microsoft.com/office/powerpoint/2010/main" val="24475774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D7587BE-2F1D-4712-ACD2-48946767223D}"/>
              </a:ext>
            </a:extLst>
          </p:cNvPr>
          <p:cNvSpPr/>
          <p:nvPr/>
        </p:nvSpPr>
        <p:spPr>
          <a:xfrm>
            <a:off x="0" y="0"/>
            <a:ext cx="6858000" cy="492981"/>
          </a:xfrm>
          <a:prstGeom prst="rect">
            <a:avLst/>
          </a:prstGeom>
          <a:solidFill>
            <a:schemeClr val="bg2">
              <a:lumMod val="90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5C2FA771-8789-4F13-B071-1B5B39254A78}"/>
              </a:ext>
            </a:extLst>
          </p:cNvPr>
          <p:cNvPicPr>
            <a:picLocks noChangeAspect="1"/>
          </p:cNvPicPr>
          <p:nvPr/>
        </p:nvPicPr>
        <p:blipFill>
          <a:blip r:embed="rId2"/>
          <a:stretch/>
        </p:blipFill>
        <p:spPr bwMode="auto">
          <a:xfrm>
            <a:off x="0" y="-221841"/>
            <a:ext cx="6858000" cy="841248"/>
          </a:xfrm>
          <a:prstGeom prst="rect">
            <a:avLst/>
          </a:prstGeom>
          <a:solidFill>
            <a:schemeClr val="bg2"/>
          </a:solidFill>
          <a:ln>
            <a:solidFill>
              <a:schemeClr val="bg2"/>
            </a:solidFill>
          </a:ln>
        </p:spPr>
      </p:pic>
      <p:graphicFrame>
        <p:nvGraphicFramePr>
          <p:cNvPr id="4" name="Tableau 3">
            <a:extLst>
              <a:ext uri="{FF2B5EF4-FFF2-40B4-BE49-F238E27FC236}">
                <a16:creationId xmlns:a16="http://schemas.microsoft.com/office/drawing/2014/main" id="{1FC2113D-A11F-40A7-357C-9C89134F3443}"/>
              </a:ext>
            </a:extLst>
          </p:cNvPr>
          <p:cNvGraphicFramePr>
            <a:graphicFrameLocks noGrp="1"/>
          </p:cNvGraphicFramePr>
          <p:nvPr>
            <p:extLst>
              <p:ext uri="{D42A27DB-BD31-4B8C-83A1-F6EECF244321}">
                <p14:modId xmlns:p14="http://schemas.microsoft.com/office/powerpoint/2010/main" val="2683618418"/>
              </p:ext>
            </p:extLst>
          </p:nvPr>
        </p:nvGraphicFramePr>
        <p:xfrm>
          <a:off x="160020" y="1964110"/>
          <a:ext cx="6598920" cy="4333964"/>
        </p:xfrm>
        <a:graphic>
          <a:graphicData uri="http://schemas.openxmlformats.org/drawingml/2006/table">
            <a:tbl>
              <a:tblPr/>
              <a:tblGrid>
                <a:gridCol w="1395825">
                  <a:extLst>
                    <a:ext uri="{9D8B030D-6E8A-4147-A177-3AD203B41FA5}">
                      <a16:colId xmlns:a16="http://schemas.microsoft.com/office/drawing/2014/main" val="797811469"/>
                    </a:ext>
                  </a:extLst>
                </a:gridCol>
                <a:gridCol w="1606455">
                  <a:extLst>
                    <a:ext uri="{9D8B030D-6E8A-4147-A177-3AD203B41FA5}">
                      <a16:colId xmlns:a16="http://schemas.microsoft.com/office/drawing/2014/main" val="1097195619"/>
                    </a:ext>
                  </a:extLst>
                </a:gridCol>
                <a:gridCol w="685800">
                  <a:extLst>
                    <a:ext uri="{9D8B030D-6E8A-4147-A177-3AD203B41FA5}">
                      <a16:colId xmlns:a16="http://schemas.microsoft.com/office/drawing/2014/main" val="2326870043"/>
                    </a:ext>
                  </a:extLst>
                </a:gridCol>
                <a:gridCol w="426720">
                  <a:extLst>
                    <a:ext uri="{9D8B030D-6E8A-4147-A177-3AD203B41FA5}">
                      <a16:colId xmlns:a16="http://schemas.microsoft.com/office/drawing/2014/main" val="3066752594"/>
                    </a:ext>
                  </a:extLst>
                </a:gridCol>
                <a:gridCol w="830580">
                  <a:extLst>
                    <a:ext uri="{9D8B030D-6E8A-4147-A177-3AD203B41FA5}">
                      <a16:colId xmlns:a16="http://schemas.microsoft.com/office/drawing/2014/main" val="3938292068"/>
                    </a:ext>
                  </a:extLst>
                </a:gridCol>
                <a:gridCol w="830580">
                  <a:extLst>
                    <a:ext uri="{9D8B030D-6E8A-4147-A177-3AD203B41FA5}">
                      <a16:colId xmlns:a16="http://schemas.microsoft.com/office/drawing/2014/main" val="3988127061"/>
                    </a:ext>
                  </a:extLst>
                </a:gridCol>
                <a:gridCol w="822960">
                  <a:extLst>
                    <a:ext uri="{9D8B030D-6E8A-4147-A177-3AD203B41FA5}">
                      <a16:colId xmlns:a16="http://schemas.microsoft.com/office/drawing/2014/main" val="826657815"/>
                    </a:ext>
                  </a:extLst>
                </a:gridCol>
              </a:tblGrid>
              <a:tr h="528225">
                <a:tc>
                  <a:txBody>
                    <a:bodyPr/>
                    <a:lstStyle/>
                    <a:p>
                      <a:pPr algn="ctr" fontAlgn="ctr"/>
                      <a:r>
                        <a:rPr lang="fr-FR" sz="900" b="1" i="0" u="none" strike="noStrike" dirty="0">
                          <a:solidFill>
                            <a:srgbClr val="FFFFFF"/>
                          </a:solidFill>
                          <a:effectLst/>
                          <a:latin typeface="Aptos Narrow" panose="020B0004020202020204" pitchFamily="34" charset="0"/>
                        </a:rPr>
                        <a:t>Code segment</a:t>
                      </a:r>
                    </a:p>
                  </a:txBody>
                  <a:tcPr marL="5502" marR="5502" marT="5502" marB="0" anchor="ctr">
                    <a:lnL w="6350" cap="flat" cmpd="sng" algn="ctr">
                      <a:solidFill>
                        <a:srgbClr val="E97132"/>
                      </a:solidFill>
                      <a:prstDash val="solid"/>
                      <a:round/>
                      <a:headEnd type="none" w="med" len="med"/>
                      <a:tailEnd type="none" w="med" len="med"/>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C000"/>
                    </a:solidFill>
                  </a:tcPr>
                </a:tc>
                <a:tc>
                  <a:txBody>
                    <a:bodyPr/>
                    <a:lstStyle/>
                    <a:p>
                      <a:pPr algn="ctr" fontAlgn="ctr"/>
                      <a:r>
                        <a:rPr lang="fr-FR" sz="900" b="1" i="0" u="none" strike="noStrike" dirty="0">
                          <a:solidFill>
                            <a:srgbClr val="FFFFFF"/>
                          </a:solidFill>
                          <a:effectLst/>
                          <a:latin typeface="Aptos Narrow" panose="020B0004020202020204" pitchFamily="34" charset="0"/>
                        </a:rPr>
                        <a:t>Libellé segment</a:t>
                      </a:r>
                    </a:p>
                  </a:txBody>
                  <a:tcPr marL="5502" marR="5502" marT="5502"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C000"/>
                    </a:solidFill>
                  </a:tcPr>
                </a:tc>
                <a:tc>
                  <a:txBody>
                    <a:bodyPr/>
                    <a:lstStyle/>
                    <a:p>
                      <a:pPr algn="ctr" fontAlgn="ctr"/>
                      <a:r>
                        <a:rPr lang="fr-FR" sz="900" b="1" i="0" u="none" strike="noStrike">
                          <a:solidFill>
                            <a:srgbClr val="FFFFFF"/>
                          </a:solidFill>
                          <a:effectLst/>
                          <a:latin typeface="Aptos Narrow" panose="020B0004020202020204" pitchFamily="34" charset="0"/>
                        </a:rPr>
                        <a:t>Nombre de</a:t>
                      </a:r>
                      <a:br>
                        <a:rPr lang="fr-FR" sz="900" b="1" i="0" u="none" strike="noStrike">
                          <a:solidFill>
                            <a:srgbClr val="FFFFFF"/>
                          </a:solidFill>
                          <a:effectLst/>
                          <a:latin typeface="Aptos Narrow" panose="020B0004020202020204" pitchFamily="34" charset="0"/>
                        </a:rPr>
                      </a:br>
                      <a:r>
                        <a:rPr lang="fr-FR" sz="900" b="1" i="0" u="none" strike="noStrike">
                          <a:solidFill>
                            <a:srgbClr val="FFFFFF"/>
                          </a:solidFill>
                          <a:effectLst/>
                          <a:latin typeface="Aptos Narrow" panose="020B0004020202020204" pitchFamily="34" charset="0"/>
                        </a:rPr>
                        <a:t>bateaux</a:t>
                      </a:r>
                      <a:br>
                        <a:rPr lang="fr-FR" sz="900" b="1" i="0" u="none" strike="noStrike">
                          <a:solidFill>
                            <a:srgbClr val="FFFFFF"/>
                          </a:solidFill>
                          <a:effectLst/>
                          <a:latin typeface="Aptos Narrow" panose="020B0004020202020204" pitchFamily="34" charset="0"/>
                        </a:rPr>
                      </a:br>
                      <a:r>
                        <a:rPr lang="fr-FR" sz="900" b="1" i="0" u="none" strike="noStrike">
                          <a:solidFill>
                            <a:srgbClr val="FFFFFF"/>
                          </a:solidFill>
                          <a:effectLst/>
                          <a:latin typeface="Aptos Narrow" panose="020B0004020202020204" pitchFamily="34" charset="0"/>
                        </a:rPr>
                        <a:t>dans le panel</a:t>
                      </a:r>
                    </a:p>
                  </a:txBody>
                  <a:tcPr marL="5502" marR="5502" marT="5502"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C000"/>
                    </a:solidFill>
                  </a:tcPr>
                </a:tc>
                <a:tc>
                  <a:txBody>
                    <a:bodyPr/>
                    <a:lstStyle/>
                    <a:p>
                      <a:pPr algn="ctr" fontAlgn="ctr"/>
                      <a:r>
                        <a:rPr lang="fr-FR" sz="900" b="1" i="0" u="none" strike="noStrike">
                          <a:solidFill>
                            <a:srgbClr val="FFFFFF"/>
                          </a:solidFill>
                          <a:effectLst/>
                          <a:latin typeface="Aptos Narrow" panose="020B0004020202020204" pitchFamily="34" charset="0"/>
                        </a:rPr>
                        <a:t>Nombre de</a:t>
                      </a:r>
                      <a:br>
                        <a:rPr lang="fr-FR" sz="900" b="1" i="0" u="none" strike="noStrike">
                          <a:solidFill>
                            <a:srgbClr val="FFFFFF"/>
                          </a:solidFill>
                          <a:effectLst/>
                          <a:latin typeface="Aptos Narrow" panose="020B0004020202020204" pitchFamily="34" charset="0"/>
                        </a:rPr>
                      </a:br>
                      <a:r>
                        <a:rPr lang="fr-FR" sz="900" b="1" i="0" u="none" strike="noStrike">
                          <a:solidFill>
                            <a:srgbClr val="FFFFFF"/>
                          </a:solidFill>
                          <a:effectLst/>
                          <a:latin typeface="Aptos Narrow" panose="020B0004020202020204" pitchFamily="34" charset="0"/>
                        </a:rPr>
                        <a:t>bateaux</a:t>
                      </a:r>
                      <a:br>
                        <a:rPr lang="fr-FR" sz="900" b="1" i="0" u="none" strike="noStrike">
                          <a:solidFill>
                            <a:srgbClr val="FFFFFF"/>
                          </a:solidFill>
                          <a:effectLst/>
                          <a:latin typeface="Aptos Narrow" panose="020B0004020202020204" pitchFamily="34" charset="0"/>
                        </a:rPr>
                      </a:br>
                      <a:r>
                        <a:rPr lang="fr-FR" sz="900" b="1" i="0" u="none" strike="noStrike">
                          <a:solidFill>
                            <a:srgbClr val="FFFFFF"/>
                          </a:solidFill>
                          <a:effectLst/>
                          <a:latin typeface="Aptos Narrow" panose="020B0004020202020204" pitchFamily="34" charset="0"/>
                        </a:rPr>
                        <a:t>moyen</a:t>
                      </a:r>
                    </a:p>
                  </a:txBody>
                  <a:tcPr marL="5502" marR="5502" marT="5502"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C000"/>
                    </a:solidFill>
                  </a:tcPr>
                </a:tc>
                <a:tc>
                  <a:txBody>
                    <a:bodyPr/>
                    <a:lstStyle/>
                    <a:p>
                      <a:pPr algn="ctr" fontAlgn="ctr"/>
                      <a:r>
                        <a:rPr lang="fr-FR" sz="900" b="1" i="0" u="none" strike="noStrike" dirty="0">
                          <a:solidFill>
                            <a:srgbClr val="FFFFFF"/>
                          </a:solidFill>
                          <a:effectLst/>
                          <a:latin typeface="Aptos Narrow" panose="020B0004020202020204" pitchFamily="34" charset="0"/>
                        </a:rPr>
                        <a:t>Représentativité</a:t>
                      </a:r>
                      <a:br>
                        <a:rPr lang="fr-FR" sz="900" b="1" i="0" u="none" strike="noStrike" dirty="0">
                          <a:solidFill>
                            <a:srgbClr val="FFFFFF"/>
                          </a:solidFill>
                          <a:effectLst/>
                          <a:latin typeface="Aptos Narrow" panose="020B0004020202020204" pitchFamily="34" charset="0"/>
                        </a:rPr>
                      </a:br>
                      <a:r>
                        <a:rPr lang="fr-FR" sz="900" b="1" i="0" u="none" strike="noStrike" dirty="0">
                          <a:solidFill>
                            <a:srgbClr val="FFFFFF"/>
                          </a:solidFill>
                          <a:effectLst/>
                          <a:latin typeface="Aptos Narrow" panose="020B0004020202020204" pitchFamily="34" charset="0"/>
                        </a:rPr>
                        <a:t>nombre de</a:t>
                      </a:r>
                      <a:br>
                        <a:rPr lang="fr-FR" sz="900" b="1" i="0" u="none" strike="noStrike" dirty="0">
                          <a:solidFill>
                            <a:srgbClr val="FFFFFF"/>
                          </a:solidFill>
                          <a:effectLst/>
                          <a:latin typeface="Aptos Narrow" panose="020B0004020202020204" pitchFamily="34" charset="0"/>
                        </a:rPr>
                      </a:br>
                      <a:r>
                        <a:rPr lang="fr-FR" sz="900" b="1" i="0" u="none" strike="noStrike" dirty="0">
                          <a:solidFill>
                            <a:srgbClr val="FFFFFF"/>
                          </a:solidFill>
                          <a:effectLst/>
                          <a:latin typeface="Aptos Narrow" panose="020B0004020202020204" pitchFamily="34" charset="0"/>
                        </a:rPr>
                        <a:t>bateaux</a:t>
                      </a:r>
                    </a:p>
                  </a:txBody>
                  <a:tcPr marL="5502" marR="5502" marT="5502"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C000"/>
                    </a:solidFill>
                  </a:tcPr>
                </a:tc>
                <a:tc>
                  <a:txBody>
                    <a:bodyPr/>
                    <a:lstStyle/>
                    <a:p>
                      <a:pPr algn="ctr" fontAlgn="ctr"/>
                      <a:r>
                        <a:rPr lang="fr-FR" sz="900" b="1" i="0" u="none" strike="noStrike" dirty="0">
                          <a:solidFill>
                            <a:srgbClr val="FFFFFF"/>
                          </a:solidFill>
                          <a:effectLst/>
                          <a:latin typeface="Aptos Narrow" panose="020B0004020202020204" pitchFamily="34" charset="0"/>
                        </a:rPr>
                        <a:t>Représentativité</a:t>
                      </a:r>
                      <a:br>
                        <a:rPr lang="fr-FR" sz="900" b="1" i="0" u="none" strike="noStrike" dirty="0">
                          <a:solidFill>
                            <a:srgbClr val="FFFFFF"/>
                          </a:solidFill>
                          <a:effectLst/>
                          <a:latin typeface="Aptos Narrow" panose="020B0004020202020204" pitchFamily="34" charset="0"/>
                        </a:rPr>
                      </a:br>
                      <a:r>
                        <a:rPr lang="fr-FR" sz="900" b="1" i="0" u="none" strike="noStrike" dirty="0">
                          <a:solidFill>
                            <a:srgbClr val="FFFFFF"/>
                          </a:solidFill>
                          <a:effectLst/>
                          <a:latin typeface="Aptos Narrow" panose="020B0004020202020204" pitchFamily="34" charset="0"/>
                        </a:rPr>
                        <a:t>valeur</a:t>
                      </a:r>
                    </a:p>
                  </a:txBody>
                  <a:tcPr marL="5502" marR="5502" marT="5502"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C000"/>
                    </a:solidFill>
                  </a:tcPr>
                </a:tc>
                <a:tc>
                  <a:txBody>
                    <a:bodyPr/>
                    <a:lstStyle/>
                    <a:p>
                      <a:pPr algn="ctr" fontAlgn="ctr"/>
                      <a:r>
                        <a:rPr lang="fr-FR" sz="900" b="1" i="0" u="none" strike="noStrike" dirty="0">
                          <a:solidFill>
                            <a:srgbClr val="FFFFFF"/>
                          </a:solidFill>
                          <a:effectLst/>
                          <a:latin typeface="Aptos Narrow" panose="020B0004020202020204" pitchFamily="34" charset="0"/>
                        </a:rPr>
                        <a:t>Représentativité</a:t>
                      </a:r>
                      <a:br>
                        <a:rPr lang="fr-FR" sz="900" b="1" i="0" u="none" strike="noStrike" dirty="0">
                          <a:solidFill>
                            <a:srgbClr val="FFFFFF"/>
                          </a:solidFill>
                          <a:effectLst/>
                          <a:latin typeface="Aptos Narrow" panose="020B0004020202020204" pitchFamily="34" charset="0"/>
                        </a:rPr>
                      </a:br>
                      <a:r>
                        <a:rPr lang="fr-FR" sz="900" b="1" i="0" u="none" strike="noStrike" dirty="0">
                          <a:solidFill>
                            <a:srgbClr val="FFFFFF"/>
                          </a:solidFill>
                          <a:effectLst/>
                          <a:latin typeface="Aptos Narrow" panose="020B0004020202020204" pitchFamily="34" charset="0"/>
                        </a:rPr>
                        <a:t>volume</a:t>
                      </a:r>
                    </a:p>
                  </a:txBody>
                  <a:tcPr marL="5502" marR="5502" marT="5502" marB="0" anchor="ctr">
                    <a:lnL>
                      <a:noFill/>
                    </a:lnL>
                    <a:lnR w="6350" cap="flat" cmpd="sng" algn="ctr">
                      <a:solidFill>
                        <a:srgbClr val="E97132"/>
                      </a:solidFill>
                      <a:prstDash val="solid"/>
                      <a:round/>
                      <a:headEnd type="none" w="med" len="med"/>
                      <a:tailEnd type="none" w="med" len="med"/>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C000"/>
                    </a:solidFill>
                  </a:tcPr>
                </a:tc>
                <a:extLst>
                  <a:ext uri="{0D108BD9-81ED-4DB2-BD59-A6C34878D82A}">
                    <a16:rowId xmlns:a16="http://schemas.microsoft.com/office/drawing/2014/main" val="2832299430"/>
                  </a:ext>
                </a:extLst>
              </a:tr>
              <a:tr h="264113">
                <a:tc>
                  <a:txBody>
                    <a:bodyPr/>
                    <a:lstStyle/>
                    <a:p>
                      <a:pPr algn="ctr" fontAlgn="ctr"/>
                      <a:r>
                        <a:rPr lang="fr-FR" sz="1000" b="0" i="0" u="none" strike="noStrike" dirty="0">
                          <a:solidFill>
                            <a:srgbClr val="000000"/>
                          </a:solidFill>
                          <a:effectLst/>
                          <a:latin typeface="Aptos Narrow" panose="020B0004020202020204" pitchFamily="34" charset="0"/>
                        </a:rPr>
                        <a:t>MMN_DFN_&gt;10m_≤12m</a:t>
                      </a:r>
                    </a:p>
                  </a:txBody>
                  <a:tcPr marL="5502" marR="5502" marT="5502" marB="0" anchor="ctr">
                    <a:lnL w="6350" cap="flat" cmpd="sng" algn="ctr">
                      <a:solidFill>
                        <a:srgbClr val="E97132"/>
                      </a:solidFill>
                      <a:prstDash val="solid"/>
                      <a:round/>
                      <a:headEnd type="none" w="med" len="med"/>
                      <a:tailEnd type="none" w="med" len="med"/>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tc>
                  <a:txBody>
                    <a:bodyPr/>
                    <a:lstStyle/>
                    <a:p>
                      <a:pPr algn="l" fontAlgn="ctr"/>
                      <a:r>
                        <a:rPr lang="fr-FR" sz="800" b="0" i="0" u="none" strike="noStrike" dirty="0">
                          <a:solidFill>
                            <a:srgbClr val="000000"/>
                          </a:solidFill>
                          <a:effectLst/>
                          <a:latin typeface="Aptos Narrow" panose="020B0004020202020204" pitchFamily="34" charset="0"/>
                        </a:rPr>
                        <a:t>Fileyeurs de 10 à 12 m de la Manche/Mer du Nord</a:t>
                      </a:r>
                    </a:p>
                  </a:txBody>
                  <a:tcPr marL="5502" marR="5502" marT="5502"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tc>
                  <a:txBody>
                    <a:bodyPr/>
                    <a:lstStyle/>
                    <a:p>
                      <a:pPr algn="ctr" fontAlgn="ctr"/>
                      <a:r>
                        <a:rPr lang="fr-FR" sz="1200" b="0" i="0" u="none" strike="noStrike" dirty="0">
                          <a:solidFill>
                            <a:srgbClr val="000000"/>
                          </a:solidFill>
                          <a:effectLst/>
                          <a:latin typeface="Aptos Narrow" panose="020B0004020202020204" pitchFamily="34" charset="0"/>
                        </a:rPr>
                        <a:t>29</a:t>
                      </a:r>
                    </a:p>
                  </a:txBody>
                  <a:tcPr marL="5502" marR="5502" marT="5502"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tc>
                  <a:txBody>
                    <a:bodyPr/>
                    <a:lstStyle/>
                    <a:p>
                      <a:pPr algn="ctr" fontAlgn="ctr"/>
                      <a:r>
                        <a:rPr lang="fr-FR" sz="1200" b="0" i="0" u="none" strike="noStrike">
                          <a:solidFill>
                            <a:srgbClr val="000000"/>
                          </a:solidFill>
                          <a:effectLst/>
                          <a:latin typeface="Aptos Narrow" panose="020B0004020202020204" pitchFamily="34" charset="0"/>
                        </a:rPr>
                        <a:t>54</a:t>
                      </a:r>
                    </a:p>
                  </a:txBody>
                  <a:tcPr marL="5502" marR="5502" marT="5502"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tc>
                  <a:txBody>
                    <a:bodyPr/>
                    <a:lstStyle/>
                    <a:p>
                      <a:pPr algn="ctr" fontAlgn="ctr"/>
                      <a:r>
                        <a:rPr lang="fr-FR" sz="1200" b="0" i="0" u="none" strike="noStrike">
                          <a:solidFill>
                            <a:srgbClr val="000000"/>
                          </a:solidFill>
                          <a:effectLst/>
                          <a:latin typeface="Aptos Narrow" panose="020B0004020202020204" pitchFamily="34" charset="0"/>
                        </a:rPr>
                        <a:t>54%</a:t>
                      </a:r>
                    </a:p>
                  </a:txBody>
                  <a:tcPr marL="5502" marR="5502" marT="5502"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tc>
                  <a:txBody>
                    <a:bodyPr/>
                    <a:lstStyle/>
                    <a:p>
                      <a:pPr algn="ctr" fontAlgn="ctr"/>
                      <a:r>
                        <a:rPr lang="fr-FR" sz="1200" b="0" i="0" u="none" strike="noStrike">
                          <a:solidFill>
                            <a:srgbClr val="000000"/>
                          </a:solidFill>
                          <a:effectLst/>
                          <a:latin typeface="Aptos Narrow" panose="020B0004020202020204" pitchFamily="34" charset="0"/>
                        </a:rPr>
                        <a:t>64%</a:t>
                      </a:r>
                    </a:p>
                  </a:txBody>
                  <a:tcPr marL="5502" marR="5502" marT="5502"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tc>
                  <a:txBody>
                    <a:bodyPr/>
                    <a:lstStyle/>
                    <a:p>
                      <a:pPr algn="ctr" fontAlgn="ctr"/>
                      <a:r>
                        <a:rPr lang="fr-FR" sz="1200" b="0" i="0" u="none" strike="noStrike">
                          <a:solidFill>
                            <a:srgbClr val="000000"/>
                          </a:solidFill>
                          <a:effectLst/>
                          <a:latin typeface="Aptos Narrow" panose="020B0004020202020204" pitchFamily="34" charset="0"/>
                        </a:rPr>
                        <a:t>54%</a:t>
                      </a:r>
                    </a:p>
                  </a:txBody>
                  <a:tcPr marL="5502" marR="5502" marT="5502" marB="0" anchor="ctr">
                    <a:lnL>
                      <a:noFill/>
                    </a:lnL>
                    <a:lnR w="6350" cap="flat" cmpd="sng" algn="ctr">
                      <a:solidFill>
                        <a:srgbClr val="E97132"/>
                      </a:solidFill>
                      <a:prstDash val="solid"/>
                      <a:round/>
                      <a:headEnd type="none" w="med" len="med"/>
                      <a:tailEnd type="none" w="med" len="med"/>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extLst>
                  <a:ext uri="{0D108BD9-81ED-4DB2-BD59-A6C34878D82A}">
                    <a16:rowId xmlns:a16="http://schemas.microsoft.com/office/drawing/2014/main" val="1055833336"/>
                  </a:ext>
                </a:extLst>
              </a:tr>
              <a:tr h="264113">
                <a:tc>
                  <a:txBody>
                    <a:bodyPr/>
                    <a:lstStyle/>
                    <a:p>
                      <a:pPr algn="ctr" fontAlgn="ctr"/>
                      <a:r>
                        <a:rPr lang="fr-FR" sz="1000" b="0" i="0" u="none" strike="noStrike" dirty="0">
                          <a:solidFill>
                            <a:srgbClr val="000000"/>
                          </a:solidFill>
                          <a:effectLst/>
                          <a:latin typeface="Aptos Narrow" panose="020B0004020202020204" pitchFamily="34" charset="0"/>
                        </a:rPr>
                        <a:t>MMN_DFN_&gt;12m_≤18m</a:t>
                      </a:r>
                    </a:p>
                  </a:txBody>
                  <a:tcPr marL="5502" marR="5502" marT="5502" marB="0" anchor="ctr">
                    <a:lnL w="6350" cap="flat" cmpd="sng" algn="ctr">
                      <a:solidFill>
                        <a:srgbClr val="E97132"/>
                      </a:solidFill>
                      <a:prstDash val="solid"/>
                      <a:round/>
                      <a:headEnd type="none" w="med" len="med"/>
                      <a:tailEnd type="none" w="med" len="med"/>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FF"/>
                    </a:solidFill>
                  </a:tcPr>
                </a:tc>
                <a:tc>
                  <a:txBody>
                    <a:bodyPr/>
                    <a:lstStyle/>
                    <a:p>
                      <a:pPr algn="l" fontAlgn="ctr"/>
                      <a:r>
                        <a:rPr lang="fr-FR" sz="800" b="0" i="0" u="none" strike="noStrike" dirty="0">
                          <a:solidFill>
                            <a:srgbClr val="000000"/>
                          </a:solidFill>
                          <a:effectLst/>
                          <a:latin typeface="Aptos Narrow" panose="020B0004020202020204" pitchFamily="34" charset="0"/>
                        </a:rPr>
                        <a:t>Fileyeurs de 12 à 18 m de la Manche/Mer du Nord</a:t>
                      </a:r>
                    </a:p>
                  </a:txBody>
                  <a:tcPr marL="5502" marR="5502" marT="5502"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FF"/>
                    </a:solidFill>
                  </a:tcPr>
                </a:tc>
                <a:tc>
                  <a:txBody>
                    <a:bodyPr/>
                    <a:lstStyle/>
                    <a:p>
                      <a:pPr algn="ctr" fontAlgn="ctr"/>
                      <a:r>
                        <a:rPr lang="fr-FR" sz="1200" b="0" i="0" u="none" strike="noStrike" dirty="0">
                          <a:solidFill>
                            <a:srgbClr val="000000"/>
                          </a:solidFill>
                          <a:effectLst/>
                          <a:latin typeface="Aptos Narrow" panose="020B0004020202020204" pitchFamily="34" charset="0"/>
                        </a:rPr>
                        <a:t>15</a:t>
                      </a:r>
                    </a:p>
                  </a:txBody>
                  <a:tcPr marL="5502" marR="5502" marT="5502"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FF"/>
                    </a:solidFill>
                  </a:tcPr>
                </a:tc>
                <a:tc>
                  <a:txBody>
                    <a:bodyPr/>
                    <a:lstStyle/>
                    <a:p>
                      <a:pPr algn="ctr" fontAlgn="ctr"/>
                      <a:r>
                        <a:rPr lang="fr-FR" sz="1200" b="0" i="0" u="none" strike="noStrike">
                          <a:solidFill>
                            <a:srgbClr val="000000"/>
                          </a:solidFill>
                          <a:effectLst/>
                          <a:latin typeface="Aptos Narrow" panose="020B0004020202020204" pitchFamily="34" charset="0"/>
                        </a:rPr>
                        <a:t>25</a:t>
                      </a:r>
                    </a:p>
                  </a:txBody>
                  <a:tcPr marL="5502" marR="5502" marT="5502"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FF"/>
                    </a:solidFill>
                  </a:tcPr>
                </a:tc>
                <a:tc>
                  <a:txBody>
                    <a:bodyPr/>
                    <a:lstStyle/>
                    <a:p>
                      <a:pPr algn="ctr" fontAlgn="ctr"/>
                      <a:r>
                        <a:rPr lang="fr-FR" sz="1200" b="0" i="0" u="none" strike="noStrike">
                          <a:solidFill>
                            <a:srgbClr val="000000"/>
                          </a:solidFill>
                          <a:effectLst/>
                          <a:latin typeface="Aptos Narrow" panose="020B0004020202020204" pitchFamily="34" charset="0"/>
                        </a:rPr>
                        <a:t>60%</a:t>
                      </a:r>
                    </a:p>
                  </a:txBody>
                  <a:tcPr marL="5502" marR="5502" marT="5502"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FF"/>
                    </a:solidFill>
                  </a:tcPr>
                </a:tc>
                <a:tc>
                  <a:txBody>
                    <a:bodyPr/>
                    <a:lstStyle/>
                    <a:p>
                      <a:pPr algn="ctr" fontAlgn="ctr"/>
                      <a:r>
                        <a:rPr lang="fr-FR" sz="1200" b="0" i="0" u="none" strike="noStrike">
                          <a:solidFill>
                            <a:srgbClr val="000000"/>
                          </a:solidFill>
                          <a:effectLst/>
                          <a:latin typeface="Aptos Narrow" panose="020B0004020202020204" pitchFamily="34" charset="0"/>
                        </a:rPr>
                        <a:t>62%</a:t>
                      </a:r>
                    </a:p>
                  </a:txBody>
                  <a:tcPr marL="5502" marR="5502" marT="5502"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FF"/>
                    </a:solidFill>
                  </a:tcPr>
                </a:tc>
                <a:tc>
                  <a:txBody>
                    <a:bodyPr/>
                    <a:lstStyle/>
                    <a:p>
                      <a:pPr algn="ctr" fontAlgn="ctr"/>
                      <a:r>
                        <a:rPr lang="fr-FR" sz="1200" b="0" i="0" u="none" strike="noStrike">
                          <a:solidFill>
                            <a:srgbClr val="000000"/>
                          </a:solidFill>
                          <a:effectLst/>
                          <a:latin typeface="Aptos Narrow" panose="020B0004020202020204" pitchFamily="34" charset="0"/>
                        </a:rPr>
                        <a:t>56%</a:t>
                      </a:r>
                    </a:p>
                  </a:txBody>
                  <a:tcPr marL="5502" marR="5502" marT="5502" marB="0" anchor="ctr">
                    <a:lnL>
                      <a:noFill/>
                    </a:lnL>
                    <a:lnR w="6350" cap="flat" cmpd="sng" algn="ctr">
                      <a:solidFill>
                        <a:srgbClr val="E97132"/>
                      </a:solidFill>
                      <a:prstDash val="solid"/>
                      <a:round/>
                      <a:headEnd type="none" w="med" len="med"/>
                      <a:tailEnd type="none" w="med" len="med"/>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FF"/>
                    </a:solidFill>
                  </a:tcPr>
                </a:tc>
                <a:extLst>
                  <a:ext uri="{0D108BD9-81ED-4DB2-BD59-A6C34878D82A}">
                    <a16:rowId xmlns:a16="http://schemas.microsoft.com/office/drawing/2014/main" val="3513089180"/>
                  </a:ext>
                </a:extLst>
              </a:tr>
              <a:tr h="264113">
                <a:tc>
                  <a:txBody>
                    <a:bodyPr/>
                    <a:lstStyle/>
                    <a:p>
                      <a:pPr algn="ctr" fontAlgn="ctr"/>
                      <a:r>
                        <a:rPr lang="fr-FR" sz="1000" b="0" i="0" u="none" strike="noStrike" dirty="0">
                          <a:solidFill>
                            <a:srgbClr val="000000"/>
                          </a:solidFill>
                          <a:effectLst/>
                          <a:latin typeface="Aptos Narrow" panose="020B0004020202020204" pitchFamily="34" charset="0"/>
                        </a:rPr>
                        <a:t>MMN_DRB_&gt;10m_≤12m</a:t>
                      </a:r>
                    </a:p>
                  </a:txBody>
                  <a:tcPr marL="5502" marR="5502" marT="5502" marB="0" anchor="ctr">
                    <a:lnL w="6350" cap="flat" cmpd="sng" algn="ctr">
                      <a:solidFill>
                        <a:srgbClr val="E97132"/>
                      </a:solidFill>
                      <a:prstDash val="solid"/>
                      <a:round/>
                      <a:headEnd type="none" w="med" len="med"/>
                      <a:tailEnd type="none" w="med" len="med"/>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tc>
                  <a:txBody>
                    <a:bodyPr/>
                    <a:lstStyle/>
                    <a:p>
                      <a:pPr algn="l" fontAlgn="ctr"/>
                      <a:r>
                        <a:rPr lang="fr-FR" sz="800" b="0" i="0" u="none" strike="noStrike" dirty="0">
                          <a:solidFill>
                            <a:srgbClr val="000000"/>
                          </a:solidFill>
                          <a:effectLst/>
                          <a:latin typeface="Aptos Narrow" panose="020B0004020202020204" pitchFamily="34" charset="0"/>
                        </a:rPr>
                        <a:t>Dragueurs de 10 à 12 m de la Manche/Mer du Nord</a:t>
                      </a:r>
                    </a:p>
                  </a:txBody>
                  <a:tcPr marL="5502" marR="5502" marT="5502"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tc>
                  <a:txBody>
                    <a:bodyPr/>
                    <a:lstStyle/>
                    <a:p>
                      <a:pPr algn="ctr" fontAlgn="ctr"/>
                      <a:r>
                        <a:rPr lang="fr-FR" sz="1200" b="0" i="0" u="none" strike="noStrike">
                          <a:solidFill>
                            <a:srgbClr val="000000"/>
                          </a:solidFill>
                          <a:effectLst/>
                          <a:latin typeface="Aptos Narrow" panose="020B0004020202020204" pitchFamily="34" charset="0"/>
                        </a:rPr>
                        <a:t>44</a:t>
                      </a:r>
                    </a:p>
                  </a:txBody>
                  <a:tcPr marL="5502" marR="5502" marT="5502"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tc>
                  <a:txBody>
                    <a:bodyPr/>
                    <a:lstStyle/>
                    <a:p>
                      <a:pPr algn="ctr" fontAlgn="ctr"/>
                      <a:r>
                        <a:rPr lang="fr-FR" sz="1200" b="0" i="0" u="none" strike="noStrike" dirty="0">
                          <a:solidFill>
                            <a:srgbClr val="000000"/>
                          </a:solidFill>
                          <a:effectLst/>
                          <a:latin typeface="Aptos Narrow" panose="020B0004020202020204" pitchFamily="34" charset="0"/>
                        </a:rPr>
                        <a:t>96</a:t>
                      </a:r>
                    </a:p>
                  </a:txBody>
                  <a:tcPr marL="5502" marR="5502" marT="5502"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tc>
                  <a:txBody>
                    <a:bodyPr/>
                    <a:lstStyle/>
                    <a:p>
                      <a:pPr algn="ctr" fontAlgn="ctr"/>
                      <a:r>
                        <a:rPr lang="fr-FR" sz="1200" b="0" i="0" u="none" strike="noStrike">
                          <a:solidFill>
                            <a:srgbClr val="000000"/>
                          </a:solidFill>
                          <a:effectLst/>
                          <a:latin typeface="Aptos Narrow" panose="020B0004020202020204" pitchFamily="34" charset="0"/>
                        </a:rPr>
                        <a:t>46%</a:t>
                      </a:r>
                    </a:p>
                  </a:txBody>
                  <a:tcPr marL="5502" marR="5502" marT="5502"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tc>
                  <a:txBody>
                    <a:bodyPr/>
                    <a:lstStyle/>
                    <a:p>
                      <a:pPr algn="ctr" fontAlgn="ctr"/>
                      <a:r>
                        <a:rPr lang="fr-FR" sz="1200" b="0" i="0" u="none" strike="noStrike">
                          <a:solidFill>
                            <a:srgbClr val="000000"/>
                          </a:solidFill>
                          <a:effectLst/>
                          <a:latin typeface="Aptos Narrow" panose="020B0004020202020204" pitchFamily="34" charset="0"/>
                        </a:rPr>
                        <a:t>50%</a:t>
                      </a:r>
                    </a:p>
                  </a:txBody>
                  <a:tcPr marL="5502" marR="5502" marT="5502"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tc>
                  <a:txBody>
                    <a:bodyPr/>
                    <a:lstStyle/>
                    <a:p>
                      <a:pPr algn="ctr" fontAlgn="ctr"/>
                      <a:r>
                        <a:rPr lang="fr-FR" sz="1200" b="0" i="0" u="none" strike="noStrike">
                          <a:solidFill>
                            <a:srgbClr val="000000"/>
                          </a:solidFill>
                          <a:effectLst/>
                          <a:latin typeface="Aptos Narrow" panose="020B0004020202020204" pitchFamily="34" charset="0"/>
                        </a:rPr>
                        <a:t>40%</a:t>
                      </a:r>
                    </a:p>
                  </a:txBody>
                  <a:tcPr marL="5502" marR="5502" marT="5502" marB="0" anchor="ctr">
                    <a:lnL>
                      <a:noFill/>
                    </a:lnL>
                    <a:lnR w="6350" cap="flat" cmpd="sng" algn="ctr">
                      <a:solidFill>
                        <a:srgbClr val="E97132"/>
                      </a:solidFill>
                      <a:prstDash val="solid"/>
                      <a:round/>
                      <a:headEnd type="none" w="med" len="med"/>
                      <a:tailEnd type="none" w="med" len="med"/>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extLst>
                  <a:ext uri="{0D108BD9-81ED-4DB2-BD59-A6C34878D82A}">
                    <a16:rowId xmlns:a16="http://schemas.microsoft.com/office/drawing/2014/main" val="3403514822"/>
                  </a:ext>
                </a:extLst>
              </a:tr>
              <a:tr h="264113">
                <a:tc>
                  <a:txBody>
                    <a:bodyPr/>
                    <a:lstStyle/>
                    <a:p>
                      <a:pPr algn="ctr" fontAlgn="ctr"/>
                      <a:r>
                        <a:rPr lang="fr-FR" sz="1000" b="0" i="0" u="none" strike="noStrike">
                          <a:solidFill>
                            <a:srgbClr val="000000"/>
                          </a:solidFill>
                          <a:effectLst/>
                          <a:latin typeface="Aptos Narrow" panose="020B0004020202020204" pitchFamily="34" charset="0"/>
                        </a:rPr>
                        <a:t>MMN_DRB_&gt;12m_≤18m</a:t>
                      </a:r>
                    </a:p>
                  </a:txBody>
                  <a:tcPr marL="5502" marR="5502" marT="5502" marB="0" anchor="ctr">
                    <a:lnL w="6350" cap="flat" cmpd="sng" algn="ctr">
                      <a:solidFill>
                        <a:srgbClr val="E97132"/>
                      </a:solidFill>
                      <a:prstDash val="solid"/>
                      <a:round/>
                      <a:headEnd type="none" w="med" len="med"/>
                      <a:tailEnd type="none" w="med" len="med"/>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FF"/>
                    </a:solidFill>
                  </a:tcPr>
                </a:tc>
                <a:tc>
                  <a:txBody>
                    <a:bodyPr/>
                    <a:lstStyle/>
                    <a:p>
                      <a:pPr algn="l" fontAlgn="ctr"/>
                      <a:r>
                        <a:rPr lang="fr-FR" sz="800" b="0" i="0" u="none" strike="noStrike" dirty="0">
                          <a:solidFill>
                            <a:srgbClr val="000000"/>
                          </a:solidFill>
                          <a:effectLst/>
                          <a:latin typeface="Aptos Narrow" panose="020B0004020202020204" pitchFamily="34" charset="0"/>
                        </a:rPr>
                        <a:t>Dragueurs de 12 à 18 m de la Manche/Mer du Nord</a:t>
                      </a:r>
                    </a:p>
                  </a:txBody>
                  <a:tcPr marL="5502" marR="5502" marT="5502"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FF"/>
                    </a:solidFill>
                  </a:tcPr>
                </a:tc>
                <a:tc>
                  <a:txBody>
                    <a:bodyPr/>
                    <a:lstStyle/>
                    <a:p>
                      <a:pPr algn="ctr" fontAlgn="ctr"/>
                      <a:r>
                        <a:rPr lang="fr-FR" sz="1200" b="0" i="0" u="none" strike="noStrike">
                          <a:solidFill>
                            <a:srgbClr val="000000"/>
                          </a:solidFill>
                          <a:effectLst/>
                          <a:latin typeface="Aptos Narrow" panose="020B0004020202020204" pitchFamily="34" charset="0"/>
                        </a:rPr>
                        <a:t>53</a:t>
                      </a:r>
                    </a:p>
                  </a:txBody>
                  <a:tcPr marL="5502" marR="5502" marT="5502"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FF"/>
                    </a:solidFill>
                  </a:tcPr>
                </a:tc>
                <a:tc>
                  <a:txBody>
                    <a:bodyPr/>
                    <a:lstStyle/>
                    <a:p>
                      <a:pPr algn="ctr" fontAlgn="ctr"/>
                      <a:r>
                        <a:rPr lang="fr-FR" sz="1200" b="0" i="0" u="none" strike="noStrike" dirty="0">
                          <a:solidFill>
                            <a:srgbClr val="000000"/>
                          </a:solidFill>
                          <a:effectLst/>
                          <a:latin typeface="Aptos Narrow" panose="020B0004020202020204" pitchFamily="34" charset="0"/>
                        </a:rPr>
                        <a:t>90</a:t>
                      </a:r>
                    </a:p>
                  </a:txBody>
                  <a:tcPr marL="5502" marR="5502" marT="5502"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FF"/>
                    </a:solidFill>
                  </a:tcPr>
                </a:tc>
                <a:tc>
                  <a:txBody>
                    <a:bodyPr/>
                    <a:lstStyle/>
                    <a:p>
                      <a:pPr algn="ctr" fontAlgn="ctr"/>
                      <a:r>
                        <a:rPr lang="fr-FR" sz="1200" b="0" i="0" u="none" strike="noStrike">
                          <a:solidFill>
                            <a:srgbClr val="000000"/>
                          </a:solidFill>
                          <a:effectLst/>
                          <a:latin typeface="Aptos Narrow" panose="020B0004020202020204" pitchFamily="34" charset="0"/>
                        </a:rPr>
                        <a:t>59%</a:t>
                      </a:r>
                    </a:p>
                  </a:txBody>
                  <a:tcPr marL="5502" marR="5502" marT="5502"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FF"/>
                    </a:solidFill>
                  </a:tcPr>
                </a:tc>
                <a:tc>
                  <a:txBody>
                    <a:bodyPr/>
                    <a:lstStyle/>
                    <a:p>
                      <a:pPr algn="ctr" fontAlgn="ctr"/>
                      <a:r>
                        <a:rPr lang="fr-FR" sz="1200" b="0" i="0" u="none" strike="noStrike">
                          <a:solidFill>
                            <a:srgbClr val="000000"/>
                          </a:solidFill>
                          <a:effectLst/>
                          <a:latin typeface="Aptos Narrow" panose="020B0004020202020204" pitchFamily="34" charset="0"/>
                        </a:rPr>
                        <a:t>62%</a:t>
                      </a:r>
                    </a:p>
                  </a:txBody>
                  <a:tcPr marL="5502" marR="5502" marT="5502"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FF"/>
                    </a:solidFill>
                  </a:tcPr>
                </a:tc>
                <a:tc>
                  <a:txBody>
                    <a:bodyPr/>
                    <a:lstStyle/>
                    <a:p>
                      <a:pPr algn="ctr" fontAlgn="ctr"/>
                      <a:r>
                        <a:rPr lang="fr-FR" sz="1200" b="0" i="0" u="none" strike="noStrike">
                          <a:solidFill>
                            <a:srgbClr val="000000"/>
                          </a:solidFill>
                          <a:effectLst/>
                          <a:latin typeface="Aptos Narrow" panose="020B0004020202020204" pitchFamily="34" charset="0"/>
                        </a:rPr>
                        <a:t>64%</a:t>
                      </a:r>
                    </a:p>
                  </a:txBody>
                  <a:tcPr marL="5502" marR="5502" marT="5502" marB="0" anchor="ctr">
                    <a:lnL>
                      <a:noFill/>
                    </a:lnL>
                    <a:lnR w="6350" cap="flat" cmpd="sng" algn="ctr">
                      <a:solidFill>
                        <a:srgbClr val="E97132"/>
                      </a:solidFill>
                      <a:prstDash val="solid"/>
                      <a:round/>
                      <a:headEnd type="none" w="med" len="med"/>
                      <a:tailEnd type="none" w="med" len="med"/>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FF"/>
                    </a:solidFill>
                  </a:tcPr>
                </a:tc>
                <a:extLst>
                  <a:ext uri="{0D108BD9-81ED-4DB2-BD59-A6C34878D82A}">
                    <a16:rowId xmlns:a16="http://schemas.microsoft.com/office/drawing/2014/main" val="1475398690"/>
                  </a:ext>
                </a:extLst>
              </a:tr>
              <a:tr h="264113">
                <a:tc>
                  <a:txBody>
                    <a:bodyPr/>
                    <a:lstStyle/>
                    <a:p>
                      <a:pPr algn="ctr" fontAlgn="ctr"/>
                      <a:r>
                        <a:rPr lang="fr-FR" sz="1000" b="0" i="0" u="none" strike="noStrike">
                          <a:solidFill>
                            <a:srgbClr val="000000"/>
                          </a:solidFill>
                          <a:effectLst/>
                          <a:latin typeface="Aptos Narrow" panose="020B0004020202020204" pitchFamily="34" charset="0"/>
                        </a:rPr>
                        <a:t>MMN_DTS_&gt;18m_≤24m</a:t>
                      </a:r>
                    </a:p>
                  </a:txBody>
                  <a:tcPr marL="5502" marR="5502" marT="5502" marB="0" anchor="ctr">
                    <a:lnL w="6350" cap="flat" cmpd="sng" algn="ctr">
                      <a:solidFill>
                        <a:srgbClr val="E97132"/>
                      </a:solidFill>
                      <a:prstDash val="solid"/>
                      <a:round/>
                      <a:headEnd type="none" w="med" len="med"/>
                      <a:tailEnd type="none" w="med" len="med"/>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tc>
                  <a:txBody>
                    <a:bodyPr/>
                    <a:lstStyle/>
                    <a:p>
                      <a:pPr algn="l" fontAlgn="ctr"/>
                      <a:r>
                        <a:rPr lang="fr-FR" sz="800" b="0" i="0" u="none" strike="noStrike" dirty="0">
                          <a:solidFill>
                            <a:srgbClr val="000000"/>
                          </a:solidFill>
                          <a:effectLst/>
                          <a:latin typeface="Aptos Narrow" panose="020B0004020202020204" pitchFamily="34" charset="0"/>
                        </a:rPr>
                        <a:t>Chalutiers de 18 à 24 m de la Manche/Mer du Nord</a:t>
                      </a:r>
                    </a:p>
                  </a:txBody>
                  <a:tcPr marL="5502" marR="5502" marT="5502"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tc>
                  <a:txBody>
                    <a:bodyPr/>
                    <a:lstStyle/>
                    <a:p>
                      <a:pPr algn="ctr" fontAlgn="ctr"/>
                      <a:r>
                        <a:rPr lang="fr-FR" sz="1200" b="0" i="0" u="none" strike="noStrike">
                          <a:solidFill>
                            <a:srgbClr val="000000"/>
                          </a:solidFill>
                          <a:effectLst/>
                          <a:latin typeface="Aptos Narrow" panose="020B0004020202020204" pitchFamily="34" charset="0"/>
                        </a:rPr>
                        <a:t>20</a:t>
                      </a:r>
                    </a:p>
                  </a:txBody>
                  <a:tcPr marL="5502" marR="5502" marT="5502"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tc>
                  <a:txBody>
                    <a:bodyPr/>
                    <a:lstStyle/>
                    <a:p>
                      <a:pPr algn="ctr" fontAlgn="ctr"/>
                      <a:r>
                        <a:rPr lang="fr-FR" sz="1200" b="0" i="0" u="none" strike="noStrike" dirty="0">
                          <a:solidFill>
                            <a:srgbClr val="000000"/>
                          </a:solidFill>
                          <a:effectLst/>
                          <a:latin typeface="Aptos Narrow" panose="020B0004020202020204" pitchFamily="34" charset="0"/>
                        </a:rPr>
                        <a:t>36</a:t>
                      </a:r>
                    </a:p>
                  </a:txBody>
                  <a:tcPr marL="5502" marR="5502" marT="5502"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tc>
                  <a:txBody>
                    <a:bodyPr/>
                    <a:lstStyle/>
                    <a:p>
                      <a:pPr algn="ctr" fontAlgn="ctr"/>
                      <a:r>
                        <a:rPr lang="fr-FR" sz="1200" b="0" i="0" u="none" strike="noStrike">
                          <a:solidFill>
                            <a:srgbClr val="000000"/>
                          </a:solidFill>
                          <a:effectLst/>
                          <a:latin typeface="Aptos Narrow" panose="020B0004020202020204" pitchFamily="34" charset="0"/>
                        </a:rPr>
                        <a:t>56%</a:t>
                      </a:r>
                    </a:p>
                  </a:txBody>
                  <a:tcPr marL="5502" marR="5502" marT="5502"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tc>
                  <a:txBody>
                    <a:bodyPr/>
                    <a:lstStyle/>
                    <a:p>
                      <a:pPr algn="ctr" fontAlgn="ctr"/>
                      <a:r>
                        <a:rPr lang="fr-FR" sz="1200" b="0" i="0" u="none" strike="noStrike">
                          <a:solidFill>
                            <a:srgbClr val="000000"/>
                          </a:solidFill>
                          <a:effectLst/>
                          <a:latin typeface="Aptos Narrow" panose="020B0004020202020204" pitchFamily="34" charset="0"/>
                        </a:rPr>
                        <a:t>68%</a:t>
                      </a:r>
                    </a:p>
                  </a:txBody>
                  <a:tcPr marL="5502" marR="5502" marT="5502"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tc>
                  <a:txBody>
                    <a:bodyPr/>
                    <a:lstStyle/>
                    <a:p>
                      <a:pPr algn="ctr" fontAlgn="ctr"/>
                      <a:r>
                        <a:rPr lang="fr-FR" sz="1200" b="0" i="0" u="none" strike="noStrike">
                          <a:solidFill>
                            <a:srgbClr val="000000"/>
                          </a:solidFill>
                          <a:effectLst/>
                          <a:latin typeface="Aptos Narrow" panose="020B0004020202020204" pitchFamily="34" charset="0"/>
                        </a:rPr>
                        <a:t>69%</a:t>
                      </a:r>
                    </a:p>
                  </a:txBody>
                  <a:tcPr marL="5502" marR="5502" marT="5502" marB="0" anchor="ctr">
                    <a:lnL>
                      <a:noFill/>
                    </a:lnL>
                    <a:lnR w="6350" cap="flat" cmpd="sng" algn="ctr">
                      <a:solidFill>
                        <a:srgbClr val="E97132"/>
                      </a:solidFill>
                      <a:prstDash val="solid"/>
                      <a:round/>
                      <a:headEnd type="none" w="med" len="med"/>
                      <a:tailEnd type="none" w="med" len="med"/>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extLst>
                  <a:ext uri="{0D108BD9-81ED-4DB2-BD59-A6C34878D82A}">
                    <a16:rowId xmlns:a16="http://schemas.microsoft.com/office/drawing/2014/main" val="360226194"/>
                  </a:ext>
                </a:extLst>
              </a:tr>
              <a:tr h="264113">
                <a:tc>
                  <a:txBody>
                    <a:bodyPr/>
                    <a:lstStyle/>
                    <a:p>
                      <a:pPr algn="ctr" fontAlgn="ctr"/>
                      <a:r>
                        <a:rPr lang="fr-FR" sz="1000" b="0" i="0" u="none" strike="noStrike" dirty="0">
                          <a:solidFill>
                            <a:srgbClr val="000000"/>
                          </a:solidFill>
                          <a:effectLst/>
                          <a:latin typeface="Aptos Narrow" panose="020B0004020202020204" pitchFamily="34" charset="0"/>
                        </a:rPr>
                        <a:t>MMN_DTS_&gt;24m</a:t>
                      </a:r>
                    </a:p>
                  </a:txBody>
                  <a:tcPr marL="5502" marR="5502" marT="5502" marB="0" anchor="ctr">
                    <a:lnL w="6350" cap="flat" cmpd="sng" algn="ctr">
                      <a:solidFill>
                        <a:srgbClr val="E97132"/>
                      </a:solidFill>
                      <a:prstDash val="solid"/>
                      <a:round/>
                      <a:headEnd type="none" w="med" len="med"/>
                      <a:tailEnd type="none" w="med" len="med"/>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FF"/>
                    </a:solidFill>
                  </a:tcPr>
                </a:tc>
                <a:tc>
                  <a:txBody>
                    <a:bodyPr/>
                    <a:lstStyle/>
                    <a:p>
                      <a:pPr algn="l" fontAlgn="ctr"/>
                      <a:r>
                        <a:rPr lang="fr-FR" sz="800" b="0" i="0" u="none" strike="noStrike" dirty="0">
                          <a:solidFill>
                            <a:srgbClr val="000000"/>
                          </a:solidFill>
                          <a:effectLst/>
                          <a:latin typeface="Aptos Narrow" panose="020B0004020202020204" pitchFamily="34" charset="0"/>
                        </a:rPr>
                        <a:t>Chalutiers de plus de 24 m de la Manche/Mer du Nord</a:t>
                      </a:r>
                    </a:p>
                  </a:txBody>
                  <a:tcPr marL="5502" marR="5502" marT="5502"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FF"/>
                    </a:solidFill>
                  </a:tcPr>
                </a:tc>
                <a:tc>
                  <a:txBody>
                    <a:bodyPr/>
                    <a:lstStyle/>
                    <a:p>
                      <a:pPr algn="ctr" fontAlgn="ctr"/>
                      <a:r>
                        <a:rPr lang="fr-FR" sz="1200" b="0" i="0" u="none" strike="noStrike">
                          <a:solidFill>
                            <a:srgbClr val="000000"/>
                          </a:solidFill>
                          <a:effectLst/>
                          <a:latin typeface="Aptos Narrow" panose="020B0004020202020204" pitchFamily="34" charset="0"/>
                        </a:rPr>
                        <a:t>19</a:t>
                      </a:r>
                    </a:p>
                  </a:txBody>
                  <a:tcPr marL="5502" marR="5502" marT="5502"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FF"/>
                    </a:solidFill>
                  </a:tcPr>
                </a:tc>
                <a:tc>
                  <a:txBody>
                    <a:bodyPr/>
                    <a:lstStyle/>
                    <a:p>
                      <a:pPr algn="ctr" fontAlgn="ctr"/>
                      <a:r>
                        <a:rPr lang="fr-FR" sz="1200" b="0" i="0" u="none" strike="noStrike">
                          <a:solidFill>
                            <a:srgbClr val="000000"/>
                          </a:solidFill>
                          <a:effectLst/>
                          <a:latin typeface="Aptos Narrow" panose="020B0004020202020204" pitchFamily="34" charset="0"/>
                        </a:rPr>
                        <a:t>30</a:t>
                      </a:r>
                    </a:p>
                  </a:txBody>
                  <a:tcPr marL="5502" marR="5502" marT="5502"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FF"/>
                    </a:solidFill>
                  </a:tcPr>
                </a:tc>
                <a:tc>
                  <a:txBody>
                    <a:bodyPr/>
                    <a:lstStyle/>
                    <a:p>
                      <a:pPr algn="ctr" fontAlgn="ctr"/>
                      <a:r>
                        <a:rPr lang="fr-FR" sz="1200" b="0" i="0" u="none" strike="noStrike" dirty="0">
                          <a:solidFill>
                            <a:srgbClr val="000000"/>
                          </a:solidFill>
                          <a:effectLst/>
                          <a:latin typeface="Aptos Narrow" panose="020B0004020202020204" pitchFamily="34" charset="0"/>
                        </a:rPr>
                        <a:t>63%</a:t>
                      </a:r>
                    </a:p>
                  </a:txBody>
                  <a:tcPr marL="5502" marR="5502" marT="5502"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FF"/>
                    </a:solidFill>
                  </a:tcPr>
                </a:tc>
                <a:tc>
                  <a:txBody>
                    <a:bodyPr/>
                    <a:lstStyle/>
                    <a:p>
                      <a:pPr algn="ctr" fontAlgn="ctr"/>
                      <a:r>
                        <a:rPr lang="fr-FR" sz="1200" b="0" i="0" u="none" strike="noStrike">
                          <a:solidFill>
                            <a:srgbClr val="000000"/>
                          </a:solidFill>
                          <a:effectLst/>
                          <a:latin typeface="Aptos Narrow" panose="020B0004020202020204" pitchFamily="34" charset="0"/>
                        </a:rPr>
                        <a:t>64%</a:t>
                      </a:r>
                    </a:p>
                  </a:txBody>
                  <a:tcPr marL="5502" marR="5502" marT="5502"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FF"/>
                    </a:solidFill>
                  </a:tcPr>
                </a:tc>
                <a:tc>
                  <a:txBody>
                    <a:bodyPr/>
                    <a:lstStyle/>
                    <a:p>
                      <a:pPr algn="ctr" fontAlgn="ctr"/>
                      <a:r>
                        <a:rPr lang="fr-FR" sz="1200" b="0" i="0" u="none" strike="noStrike">
                          <a:solidFill>
                            <a:srgbClr val="000000"/>
                          </a:solidFill>
                          <a:effectLst/>
                          <a:latin typeface="Aptos Narrow" panose="020B0004020202020204" pitchFamily="34" charset="0"/>
                        </a:rPr>
                        <a:t>69%</a:t>
                      </a:r>
                    </a:p>
                  </a:txBody>
                  <a:tcPr marL="5502" marR="5502" marT="5502" marB="0" anchor="ctr">
                    <a:lnL>
                      <a:noFill/>
                    </a:lnL>
                    <a:lnR w="6350" cap="flat" cmpd="sng" algn="ctr">
                      <a:solidFill>
                        <a:srgbClr val="E97132"/>
                      </a:solidFill>
                      <a:prstDash val="solid"/>
                      <a:round/>
                      <a:headEnd type="none" w="med" len="med"/>
                      <a:tailEnd type="none" w="med" len="med"/>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FF"/>
                    </a:solidFill>
                  </a:tcPr>
                </a:tc>
                <a:extLst>
                  <a:ext uri="{0D108BD9-81ED-4DB2-BD59-A6C34878D82A}">
                    <a16:rowId xmlns:a16="http://schemas.microsoft.com/office/drawing/2014/main" val="616775158"/>
                  </a:ext>
                </a:extLst>
              </a:tr>
              <a:tr h="264113">
                <a:tc>
                  <a:txBody>
                    <a:bodyPr/>
                    <a:lstStyle/>
                    <a:p>
                      <a:pPr algn="ctr" fontAlgn="ctr"/>
                      <a:r>
                        <a:rPr lang="fr-FR" sz="1000" b="0" i="0" u="none" strike="noStrike">
                          <a:solidFill>
                            <a:srgbClr val="000000"/>
                          </a:solidFill>
                          <a:effectLst/>
                          <a:latin typeface="Aptos Narrow" panose="020B0004020202020204" pitchFamily="34" charset="0"/>
                        </a:rPr>
                        <a:t>MMN_FPO_≤8m</a:t>
                      </a:r>
                    </a:p>
                  </a:txBody>
                  <a:tcPr marL="5502" marR="5502" marT="5502" marB="0" anchor="ctr">
                    <a:lnL w="6350" cap="flat" cmpd="sng" algn="ctr">
                      <a:solidFill>
                        <a:srgbClr val="E97132"/>
                      </a:solidFill>
                      <a:prstDash val="solid"/>
                      <a:round/>
                      <a:headEnd type="none" w="med" len="med"/>
                      <a:tailEnd type="none" w="med" len="med"/>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tc>
                  <a:txBody>
                    <a:bodyPr/>
                    <a:lstStyle/>
                    <a:p>
                      <a:pPr algn="l" fontAlgn="ctr"/>
                      <a:r>
                        <a:rPr lang="fr-FR" sz="800" b="0" i="0" u="none" strike="noStrike" dirty="0">
                          <a:solidFill>
                            <a:srgbClr val="000000"/>
                          </a:solidFill>
                          <a:effectLst/>
                          <a:latin typeface="Aptos Narrow" panose="020B0004020202020204" pitchFamily="34" charset="0"/>
                        </a:rPr>
                        <a:t>Caseyeurs de moins de 8 m de la Manche/Mer du Nord</a:t>
                      </a:r>
                    </a:p>
                  </a:txBody>
                  <a:tcPr marL="5502" marR="5502" marT="5502"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tc>
                  <a:txBody>
                    <a:bodyPr/>
                    <a:lstStyle/>
                    <a:p>
                      <a:pPr algn="ctr" fontAlgn="ctr"/>
                      <a:r>
                        <a:rPr lang="fr-FR" sz="1200" b="0" i="0" u="none" strike="noStrike">
                          <a:solidFill>
                            <a:srgbClr val="000000"/>
                          </a:solidFill>
                          <a:effectLst/>
                          <a:latin typeface="Aptos Narrow" panose="020B0004020202020204" pitchFamily="34" charset="0"/>
                        </a:rPr>
                        <a:t>41</a:t>
                      </a:r>
                    </a:p>
                  </a:txBody>
                  <a:tcPr marL="5502" marR="5502" marT="5502"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tc>
                  <a:txBody>
                    <a:bodyPr/>
                    <a:lstStyle/>
                    <a:p>
                      <a:pPr algn="ctr" fontAlgn="ctr"/>
                      <a:r>
                        <a:rPr lang="fr-FR" sz="1200" b="0" i="0" u="none" strike="noStrike">
                          <a:solidFill>
                            <a:srgbClr val="000000"/>
                          </a:solidFill>
                          <a:effectLst/>
                          <a:latin typeface="Aptos Narrow" panose="020B0004020202020204" pitchFamily="34" charset="0"/>
                        </a:rPr>
                        <a:t>112</a:t>
                      </a:r>
                    </a:p>
                  </a:txBody>
                  <a:tcPr marL="5502" marR="5502" marT="5502"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tc>
                  <a:txBody>
                    <a:bodyPr/>
                    <a:lstStyle/>
                    <a:p>
                      <a:pPr algn="ctr" fontAlgn="ctr"/>
                      <a:r>
                        <a:rPr lang="fr-FR" sz="1200" b="0" i="0" u="none" strike="noStrike" dirty="0">
                          <a:solidFill>
                            <a:srgbClr val="000000"/>
                          </a:solidFill>
                          <a:effectLst/>
                          <a:latin typeface="Aptos Narrow" panose="020B0004020202020204" pitchFamily="34" charset="0"/>
                        </a:rPr>
                        <a:t>37%</a:t>
                      </a:r>
                    </a:p>
                  </a:txBody>
                  <a:tcPr marL="5502" marR="5502" marT="5502"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tc>
                  <a:txBody>
                    <a:bodyPr/>
                    <a:lstStyle/>
                    <a:p>
                      <a:pPr algn="ctr" fontAlgn="ctr"/>
                      <a:r>
                        <a:rPr lang="fr-FR" sz="1200" b="0" i="0" u="none" strike="noStrike">
                          <a:solidFill>
                            <a:srgbClr val="000000"/>
                          </a:solidFill>
                          <a:effectLst/>
                          <a:latin typeface="Aptos Narrow" panose="020B0004020202020204" pitchFamily="34" charset="0"/>
                        </a:rPr>
                        <a:t>46%</a:t>
                      </a:r>
                    </a:p>
                  </a:txBody>
                  <a:tcPr marL="5502" marR="5502" marT="5502"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tc>
                  <a:txBody>
                    <a:bodyPr/>
                    <a:lstStyle/>
                    <a:p>
                      <a:pPr algn="ctr" fontAlgn="ctr"/>
                      <a:r>
                        <a:rPr lang="fr-FR" sz="1200" b="0" i="0" u="none" strike="noStrike">
                          <a:solidFill>
                            <a:srgbClr val="000000"/>
                          </a:solidFill>
                          <a:effectLst/>
                          <a:latin typeface="Aptos Narrow" panose="020B0004020202020204" pitchFamily="34" charset="0"/>
                        </a:rPr>
                        <a:t>50%</a:t>
                      </a:r>
                    </a:p>
                  </a:txBody>
                  <a:tcPr marL="5502" marR="5502" marT="5502" marB="0" anchor="ctr">
                    <a:lnL>
                      <a:noFill/>
                    </a:lnL>
                    <a:lnR w="6350" cap="flat" cmpd="sng" algn="ctr">
                      <a:solidFill>
                        <a:srgbClr val="E97132"/>
                      </a:solidFill>
                      <a:prstDash val="solid"/>
                      <a:round/>
                      <a:headEnd type="none" w="med" len="med"/>
                      <a:tailEnd type="none" w="med" len="med"/>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extLst>
                  <a:ext uri="{0D108BD9-81ED-4DB2-BD59-A6C34878D82A}">
                    <a16:rowId xmlns:a16="http://schemas.microsoft.com/office/drawing/2014/main" val="2948579931"/>
                  </a:ext>
                </a:extLst>
              </a:tr>
              <a:tr h="264113">
                <a:tc>
                  <a:txBody>
                    <a:bodyPr/>
                    <a:lstStyle/>
                    <a:p>
                      <a:pPr algn="ctr" fontAlgn="ctr"/>
                      <a:r>
                        <a:rPr lang="fr-FR" sz="1000" b="0" i="0" u="none" strike="noStrike">
                          <a:solidFill>
                            <a:srgbClr val="000000"/>
                          </a:solidFill>
                          <a:effectLst/>
                          <a:latin typeface="Aptos Narrow" panose="020B0004020202020204" pitchFamily="34" charset="0"/>
                        </a:rPr>
                        <a:t>MMN_FPO_&gt;8m_≤10m</a:t>
                      </a:r>
                    </a:p>
                  </a:txBody>
                  <a:tcPr marL="5502" marR="5502" marT="5502" marB="0" anchor="ctr">
                    <a:lnL w="6350" cap="flat" cmpd="sng" algn="ctr">
                      <a:solidFill>
                        <a:srgbClr val="E97132"/>
                      </a:solidFill>
                      <a:prstDash val="solid"/>
                      <a:round/>
                      <a:headEnd type="none" w="med" len="med"/>
                      <a:tailEnd type="none" w="med" len="med"/>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FF"/>
                    </a:solidFill>
                  </a:tcPr>
                </a:tc>
                <a:tc>
                  <a:txBody>
                    <a:bodyPr/>
                    <a:lstStyle/>
                    <a:p>
                      <a:pPr algn="l" fontAlgn="ctr"/>
                      <a:r>
                        <a:rPr lang="fr-FR" sz="800" b="0" i="0" u="none" strike="noStrike" dirty="0">
                          <a:solidFill>
                            <a:srgbClr val="000000"/>
                          </a:solidFill>
                          <a:effectLst/>
                          <a:latin typeface="Aptos Narrow" panose="020B0004020202020204" pitchFamily="34" charset="0"/>
                        </a:rPr>
                        <a:t>Caseyeurs de 8 à 10 m de la Manche/Mer du Nord</a:t>
                      </a:r>
                    </a:p>
                  </a:txBody>
                  <a:tcPr marL="5502" marR="5502" marT="5502"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FF"/>
                    </a:solidFill>
                  </a:tcPr>
                </a:tc>
                <a:tc>
                  <a:txBody>
                    <a:bodyPr/>
                    <a:lstStyle/>
                    <a:p>
                      <a:pPr algn="ctr" fontAlgn="ctr"/>
                      <a:r>
                        <a:rPr lang="fr-FR" sz="1200" b="0" i="0" u="none" strike="noStrike">
                          <a:solidFill>
                            <a:srgbClr val="000000"/>
                          </a:solidFill>
                          <a:effectLst/>
                          <a:latin typeface="Aptos Narrow" panose="020B0004020202020204" pitchFamily="34" charset="0"/>
                        </a:rPr>
                        <a:t>36</a:t>
                      </a:r>
                    </a:p>
                  </a:txBody>
                  <a:tcPr marL="5502" marR="5502" marT="5502"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FF"/>
                    </a:solidFill>
                  </a:tcPr>
                </a:tc>
                <a:tc>
                  <a:txBody>
                    <a:bodyPr/>
                    <a:lstStyle/>
                    <a:p>
                      <a:pPr algn="ctr" fontAlgn="ctr"/>
                      <a:r>
                        <a:rPr lang="fr-FR" sz="1200" b="0" i="0" u="none" strike="noStrike">
                          <a:solidFill>
                            <a:srgbClr val="000000"/>
                          </a:solidFill>
                          <a:effectLst/>
                          <a:latin typeface="Aptos Narrow" panose="020B0004020202020204" pitchFamily="34" charset="0"/>
                        </a:rPr>
                        <a:t>76</a:t>
                      </a:r>
                    </a:p>
                  </a:txBody>
                  <a:tcPr marL="5502" marR="5502" marT="5502"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FF"/>
                    </a:solidFill>
                  </a:tcPr>
                </a:tc>
                <a:tc>
                  <a:txBody>
                    <a:bodyPr/>
                    <a:lstStyle/>
                    <a:p>
                      <a:pPr algn="ctr" fontAlgn="ctr"/>
                      <a:r>
                        <a:rPr lang="fr-FR" sz="1200" b="0" i="0" u="none" strike="noStrike" dirty="0">
                          <a:solidFill>
                            <a:srgbClr val="000000"/>
                          </a:solidFill>
                          <a:effectLst/>
                          <a:latin typeface="Aptos Narrow" panose="020B0004020202020204" pitchFamily="34" charset="0"/>
                        </a:rPr>
                        <a:t>47%</a:t>
                      </a:r>
                    </a:p>
                  </a:txBody>
                  <a:tcPr marL="5502" marR="5502" marT="5502"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FF"/>
                    </a:solidFill>
                  </a:tcPr>
                </a:tc>
                <a:tc>
                  <a:txBody>
                    <a:bodyPr/>
                    <a:lstStyle/>
                    <a:p>
                      <a:pPr algn="ctr" fontAlgn="ctr"/>
                      <a:r>
                        <a:rPr lang="fr-FR" sz="1200" b="0" i="0" u="none" strike="noStrike">
                          <a:solidFill>
                            <a:srgbClr val="000000"/>
                          </a:solidFill>
                          <a:effectLst/>
                          <a:latin typeface="Aptos Narrow" panose="020B0004020202020204" pitchFamily="34" charset="0"/>
                        </a:rPr>
                        <a:t>55%</a:t>
                      </a:r>
                    </a:p>
                  </a:txBody>
                  <a:tcPr marL="5502" marR="5502" marT="5502"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FF"/>
                    </a:solidFill>
                  </a:tcPr>
                </a:tc>
                <a:tc>
                  <a:txBody>
                    <a:bodyPr/>
                    <a:lstStyle/>
                    <a:p>
                      <a:pPr algn="ctr" fontAlgn="ctr"/>
                      <a:r>
                        <a:rPr lang="fr-FR" sz="1200" b="0" i="0" u="none" strike="noStrike">
                          <a:solidFill>
                            <a:srgbClr val="000000"/>
                          </a:solidFill>
                          <a:effectLst/>
                          <a:latin typeface="Aptos Narrow" panose="020B0004020202020204" pitchFamily="34" charset="0"/>
                        </a:rPr>
                        <a:t>58%</a:t>
                      </a:r>
                    </a:p>
                  </a:txBody>
                  <a:tcPr marL="5502" marR="5502" marT="5502" marB="0" anchor="ctr">
                    <a:lnL>
                      <a:noFill/>
                    </a:lnL>
                    <a:lnR w="6350" cap="flat" cmpd="sng" algn="ctr">
                      <a:solidFill>
                        <a:srgbClr val="E97132"/>
                      </a:solidFill>
                      <a:prstDash val="solid"/>
                      <a:round/>
                      <a:headEnd type="none" w="med" len="med"/>
                      <a:tailEnd type="none" w="med" len="med"/>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FF"/>
                    </a:solidFill>
                  </a:tcPr>
                </a:tc>
                <a:extLst>
                  <a:ext uri="{0D108BD9-81ED-4DB2-BD59-A6C34878D82A}">
                    <a16:rowId xmlns:a16="http://schemas.microsoft.com/office/drawing/2014/main" val="3974879396"/>
                  </a:ext>
                </a:extLst>
              </a:tr>
              <a:tr h="396169">
                <a:tc>
                  <a:txBody>
                    <a:bodyPr/>
                    <a:lstStyle/>
                    <a:p>
                      <a:pPr algn="ctr" fontAlgn="ctr"/>
                      <a:r>
                        <a:rPr lang="fr-FR" sz="1000" b="0" i="0" u="none" strike="noStrike" dirty="0">
                          <a:solidFill>
                            <a:srgbClr val="000000"/>
                          </a:solidFill>
                          <a:effectLst/>
                          <a:latin typeface="Aptos Narrow" panose="020B0004020202020204" pitchFamily="34" charset="0"/>
                        </a:rPr>
                        <a:t>MMN_HOK_≤8m</a:t>
                      </a:r>
                    </a:p>
                  </a:txBody>
                  <a:tcPr marL="5502" marR="5502" marT="5502" marB="0" anchor="ctr">
                    <a:lnL w="6350" cap="flat" cmpd="sng" algn="ctr">
                      <a:solidFill>
                        <a:srgbClr val="E97132"/>
                      </a:solidFill>
                      <a:prstDash val="solid"/>
                      <a:round/>
                      <a:headEnd type="none" w="med" len="med"/>
                      <a:tailEnd type="none" w="med" len="med"/>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tc>
                  <a:txBody>
                    <a:bodyPr/>
                    <a:lstStyle/>
                    <a:p>
                      <a:pPr algn="l" fontAlgn="ctr"/>
                      <a:r>
                        <a:rPr lang="fr-FR" sz="800" b="0" i="0" u="none" strike="noStrike" dirty="0">
                          <a:solidFill>
                            <a:srgbClr val="000000"/>
                          </a:solidFill>
                          <a:effectLst/>
                          <a:latin typeface="Aptos Narrow" panose="020B0004020202020204" pitchFamily="34" charset="0"/>
                        </a:rPr>
                        <a:t>Ligneurs ou palangriers de moins de 8 m de la Manche/Mer du Nord</a:t>
                      </a:r>
                    </a:p>
                  </a:txBody>
                  <a:tcPr marL="5502" marR="5502" marT="5502"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tc>
                  <a:txBody>
                    <a:bodyPr/>
                    <a:lstStyle/>
                    <a:p>
                      <a:pPr algn="ctr" fontAlgn="ctr"/>
                      <a:r>
                        <a:rPr lang="fr-FR" sz="1200" b="0" i="0" u="none" strike="noStrike">
                          <a:solidFill>
                            <a:srgbClr val="000000"/>
                          </a:solidFill>
                          <a:effectLst/>
                          <a:latin typeface="Aptos Narrow" panose="020B0004020202020204" pitchFamily="34" charset="0"/>
                        </a:rPr>
                        <a:t>16</a:t>
                      </a:r>
                    </a:p>
                  </a:txBody>
                  <a:tcPr marL="5502" marR="5502" marT="5502"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tc>
                  <a:txBody>
                    <a:bodyPr/>
                    <a:lstStyle/>
                    <a:p>
                      <a:pPr algn="ctr" fontAlgn="ctr"/>
                      <a:r>
                        <a:rPr lang="fr-FR" sz="1200" b="0" i="0" u="none" strike="noStrike">
                          <a:solidFill>
                            <a:srgbClr val="000000"/>
                          </a:solidFill>
                          <a:effectLst/>
                          <a:latin typeface="Aptos Narrow" panose="020B0004020202020204" pitchFamily="34" charset="0"/>
                        </a:rPr>
                        <a:t>43</a:t>
                      </a:r>
                    </a:p>
                  </a:txBody>
                  <a:tcPr marL="5502" marR="5502" marT="5502"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tc>
                  <a:txBody>
                    <a:bodyPr/>
                    <a:lstStyle/>
                    <a:p>
                      <a:pPr algn="ctr" fontAlgn="ctr"/>
                      <a:r>
                        <a:rPr lang="fr-FR" sz="1200" b="0" i="0" u="none" strike="noStrike" dirty="0">
                          <a:solidFill>
                            <a:srgbClr val="000000"/>
                          </a:solidFill>
                          <a:effectLst/>
                          <a:latin typeface="Aptos Narrow" panose="020B0004020202020204" pitchFamily="34" charset="0"/>
                        </a:rPr>
                        <a:t>37%</a:t>
                      </a:r>
                    </a:p>
                  </a:txBody>
                  <a:tcPr marL="5502" marR="5502" marT="5502"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tc>
                  <a:txBody>
                    <a:bodyPr/>
                    <a:lstStyle/>
                    <a:p>
                      <a:pPr algn="ctr" fontAlgn="ctr"/>
                      <a:r>
                        <a:rPr lang="fr-FR" sz="1200" b="0" i="0" u="none" strike="noStrike" dirty="0">
                          <a:solidFill>
                            <a:srgbClr val="000000"/>
                          </a:solidFill>
                          <a:effectLst/>
                          <a:latin typeface="Aptos Narrow" panose="020B0004020202020204" pitchFamily="34" charset="0"/>
                        </a:rPr>
                        <a:t>54%</a:t>
                      </a:r>
                    </a:p>
                  </a:txBody>
                  <a:tcPr marL="5502" marR="5502" marT="5502"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tc>
                  <a:txBody>
                    <a:bodyPr/>
                    <a:lstStyle/>
                    <a:p>
                      <a:pPr algn="ctr" fontAlgn="ctr"/>
                      <a:r>
                        <a:rPr lang="fr-FR" sz="1200" b="0" i="0" u="none" strike="noStrike">
                          <a:solidFill>
                            <a:srgbClr val="000000"/>
                          </a:solidFill>
                          <a:effectLst/>
                          <a:latin typeface="Aptos Narrow" panose="020B0004020202020204" pitchFamily="34" charset="0"/>
                        </a:rPr>
                        <a:t>48%</a:t>
                      </a:r>
                    </a:p>
                  </a:txBody>
                  <a:tcPr marL="5502" marR="5502" marT="5502" marB="0" anchor="ctr">
                    <a:lnL>
                      <a:noFill/>
                    </a:lnL>
                    <a:lnR w="6350" cap="flat" cmpd="sng" algn="ctr">
                      <a:solidFill>
                        <a:srgbClr val="E97132"/>
                      </a:solidFill>
                      <a:prstDash val="solid"/>
                      <a:round/>
                      <a:headEnd type="none" w="med" len="med"/>
                      <a:tailEnd type="none" w="med" len="med"/>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extLst>
                  <a:ext uri="{0D108BD9-81ED-4DB2-BD59-A6C34878D82A}">
                    <a16:rowId xmlns:a16="http://schemas.microsoft.com/office/drawing/2014/main" val="3908733887"/>
                  </a:ext>
                </a:extLst>
              </a:tr>
              <a:tr h="528225">
                <a:tc>
                  <a:txBody>
                    <a:bodyPr/>
                    <a:lstStyle/>
                    <a:p>
                      <a:pPr algn="ctr" fontAlgn="ctr"/>
                      <a:r>
                        <a:rPr lang="fr-FR" sz="1000" b="0" i="0" u="none" strike="noStrike" dirty="0">
                          <a:solidFill>
                            <a:srgbClr val="000000"/>
                          </a:solidFill>
                          <a:effectLst/>
                          <a:latin typeface="Aptos Narrow" panose="020B0004020202020204" pitchFamily="34" charset="0"/>
                        </a:rPr>
                        <a:t>MMN_MGP_&gt;10m_≤12m</a:t>
                      </a:r>
                    </a:p>
                  </a:txBody>
                  <a:tcPr marL="5502" marR="5502" marT="5502" marB="0" anchor="ctr">
                    <a:lnL w="6350" cap="flat" cmpd="sng" algn="ctr">
                      <a:solidFill>
                        <a:srgbClr val="E97132"/>
                      </a:solidFill>
                      <a:prstDash val="solid"/>
                      <a:round/>
                      <a:headEnd type="none" w="med" len="med"/>
                      <a:tailEnd type="none" w="med" len="med"/>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FF"/>
                    </a:solidFill>
                  </a:tcPr>
                </a:tc>
                <a:tc>
                  <a:txBody>
                    <a:bodyPr/>
                    <a:lstStyle/>
                    <a:p>
                      <a:pPr algn="l" fontAlgn="ctr"/>
                      <a:r>
                        <a:rPr lang="fr-FR" sz="800" b="0" i="0" u="none" strike="noStrike" dirty="0">
                          <a:solidFill>
                            <a:srgbClr val="000000"/>
                          </a:solidFill>
                          <a:effectLst/>
                          <a:latin typeface="Aptos Narrow" panose="020B0004020202020204" pitchFamily="34" charset="0"/>
                        </a:rPr>
                        <a:t>Navires polyvalents utilisant des engins mobiles de 10 à 12 m de la Manche/Mer du Nord</a:t>
                      </a:r>
                    </a:p>
                  </a:txBody>
                  <a:tcPr marL="5502" marR="5502" marT="5502"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FF"/>
                    </a:solidFill>
                  </a:tcPr>
                </a:tc>
                <a:tc>
                  <a:txBody>
                    <a:bodyPr/>
                    <a:lstStyle/>
                    <a:p>
                      <a:pPr algn="ctr" fontAlgn="ctr"/>
                      <a:r>
                        <a:rPr lang="fr-FR" sz="1200" b="0" i="0" u="none" strike="noStrike">
                          <a:solidFill>
                            <a:srgbClr val="000000"/>
                          </a:solidFill>
                          <a:effectLst/>
                          <a:latin typeface="Aptos Narrow" panose="020B0004020202020204" pitchFamily="34" charset="0"/>
                        </a:rPr>
                        <a:t>23</a:t>
                      </a:r>
                    </a:p>
                  </a:txBody>
                  <a:tcPr marL="5502" marR="5502" marT="5502"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FF"/>
                    </a:solidFill>
                  </a:tcPr>
                </a:tc>
                <a:tc>
                  <a:txBody>
                    <a:bodyPr/>
                    <a:lstStyle/>
                    <a:p>
                      <a:pPr algn="ctr" fontAlgn="ctr"/>
                      <a:r>
                        <a:rPr lang="fr-FR" sz="1200" b="0" i="0" u="none" strike="noStrike">
                          <a:solidFill>
                            <a:srgbClr val="000000"/>
                          </a:solidFill>
                          <a:effectLst/>
                          <a:latin typeface="Aptos Narrow" panose="020B0004020202020204" pitchFamily="34" charset="0"/>
                        </a:rPr>
                        <a:t>54</a:t>
                      </a:r>
                    </a:p>
                  </a:txBody>
                  <a:tcPr marL="5502" marR="5502" marT="5502"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FF"/>
                    </a:solidFill>
                  </a:tcPr>
                </a:tc>
                <a:tc>
                  <a:txBody>
                    <a:bodyPr/>
                    <a:lstStyle/>
                    <a:p>
                      <a:pPr algn="ctr" fontAlgn="ctr"/>
                      <a:r>
                        <a:rPr lang="fr-FR" sz="1200" b="0" i="0" u="none" strike="noStrike" dirty="0">
                          <a:solidFill>
                            <a:srgbClr val="000000"/>
                          </a:solidFill>
                          <a:effectLst/>
                          <a:latin typeface="Aptos Narrow" panose="020B0004020202020204" pitchFamily="34" charset="0"/>
                        </a:rPr>
                        <a:t>43%</a:t>
                      </a:r>
                    </a:p>
                  </a:txBody>
                  <a:tcPr marL="5502" marR="5502" marT="5502"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FF"/>
                    </a:solidFill>
                  </a:tcPr>
                </a:tc>
                <a:tc>
                  <a:txBody>
                    <a:bodyPr/>
                    <a:lstStyle/>
                    <a:p>
                      <a:pPr algn="ctr" fontAlgn="ctr"/>
                      <a:r>
                        <a:rPr lang="fr-FR" sz="1200" b="0" i="0" u="none" strike="noStrike" dirty="0">
                          <a:solidFill>
                            <a:srgbClr val="000000"/>
                          </a:solidFill>
                          <a:effectLst/>
                          <a:latin typeface="Aptos Narrow" panose="020B0004020202020204" pitchFamily="34" charset="0"/>
                        </a:rPr>
                        <a:t>44%</a:t>
                      </a:r>
                    </a:p>
                  </a:txBody>
                  <a:tcPr marL="5502" marR="5502" marT="5502"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FF"/>
                    </a:solidFill>
                  </a:tcPr>
                </a:tc>
                <a:tc>
                  <a:txBody>
                    <a:bodyPr/>
                    <a:lstStyle/>
                    <a:p>
                      <a:pPr algn="ctr" fontAlgn="ctr"/>
                      <a:r>
                        <a:rPr lang="fr-FR" sz="1200" b="0" i="0" u="none" strike="noStrike">
                          <a:solidFill>
                            <a:srgbClr val="000000"/>
                          </a:solidFill>
                          <a:effectLst/>
                          <a:latin typeface="Aptos Narrow" panose="020B0004020202020204" pitchFamily="34" charset="0"/>
                        </a:rPr>
                        <a:t>16%</a:t>
                      </a:r>
                    </a:p>
                  </a:txBody>
                  <a:tcPr marL="5502" marR="5502" marT="5502" marB="0" anchor="ctr">
                    <a:lnL>
                      <a:noFill/>
                    </a:lnL>
                    <a:lnR w="6350" cap="flat" cmpd="sng" algn="ctr">
                      <a:solidFill>
                        <a:srgbClr val="E97132"/>
                      </a:solidFill>
                      <a:prstDash val="solid"/>
                      <a:round/>
                      <a:headEnd type="none" w="med" len="med"/>
                      <a:tailEnd type="none" w="med" len="med"/>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FF"/>
                    </a:solidFill>
                  </a:tcPr>
                </a:tc>
                <a:extLst>
                  <a:ext uri="{0D108BD9-81ED-4DB2-BD59-A6C34878D82A}">
                    <a16:rowId xmlns:a16="http://schemas.microsoft.com/office/drawing/2014/main" val="1678656836"/>
                  </a:ext>
                </a:extLst>
              </a:tr>
              <a:tr h="368657">
                <a:tc>
                  <a:txBody>
                    <a:bodyPr/>
                    <a:lstStyle/>
                    <a:p>
                      <a:pPr algn="ctr" fontAlgn="ctr"/>
                      <a:r>
                        <a:rPr lang="fr-FR" sz="1000" b="0" i="0" u="none" strike="noStrike" dirty="0">
                          <a:solidFill>
                            <a:srgbClr val="000000"/>
                          </a:solidFill>
                          <a:effectLst/>
                          <a:latin typeface="Aptos Narrow" panose="020B0004020202020204" pitchFamily="34" charset="0"/>
                        </a:rPr>
                        <a:t>MMN_MGP_&gt;12m_≤18m</a:t>
                      </a:r>
                    </a:p>
                  </a:txBody>
                  <a:tcPr marL="5502" marR="5502" marT="5502" marB="0" anchor="ctr">
                    <a:lnL w="6350" cap="flat" cmpd="sng" algn="ctr">
                      <a:solidFill>
                        <a:srgbClr val="E97132"/>
                      </a:solidFill>
                      <a:prstDash val="solid"/>
                      <a:round/>
                      <a:headEnd type="none" w="med" len="med"/>
                      <a:tailEnd type="none" w="med" len="med"/>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tc>
                  <a:txBody>
                    <a:bodyPr/>
                    <a:lstStyle/>
                    <a:p>
                      <a:pPr algn="l" fontAlgn="ctr"/>
                      <a:r>
                        <a:rPr lang="fr-FR" sz="800" b="0" i="0" u="none" strike="noStrike" dirty="0">
                          <a:solidFill>
                            <a:srgbClr val="000000"/>
                          </a:solidFill>
                          <a:effectLst/>
                          <a:latin typeface="Aptos Narrow" panose="020B0004020202020204" pitchFamily="34" charset="0"/>
                        </a:rPr>
                        <a:t>Navires polyvalents utilisant des engins mobiles de 12 à 18 m de la Manche/Mer du Nord</a:t>
                      </a:r>
                    </a:p>
                  </a:txBody>
                  <a:tcPr marL="5502" marR="5502" marT="5502"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tc>
                  <a:txBody>
                    <a:bodyPr/>
                    <a:lstStyle/>
                    <a:p>
                      <a:pPr algn="ctr" fontAlgn="ctr"/>
                      <a:r>
                        <a:rPr lang="fr-FR" sz="1200" b="0" i="0" u="none" strike="noStrike">
                          <a:solidFill>
                            <a:srgbClr val="000000"/>
                          </a:solidFill>
                          <a:effectLst/>
                          <a:latin typeface="Aptos Narrow" panose="020B0004020202020204" pitchFamily="34" charset="0"/>
                        </a:rPr>
                        <a:t>13</a:t>
                      </a:r>
                    </a:p>
                  </a:txBody>
                  <a:tcPr marL="5502" marR="5502" marT="5502"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tc>
                  <a:txBody>
                    <a:bodyPr/>
                    <a:lstStyle/>
                    <a:p>
                      <a:pPr algn="ctr" fontAlgn="ctr"/>
                      <a:r>
                        <a:rPr lang="fr-FR" sz="1200" b="0" i="0" u="none" strike="noStrike">
                          <a:solidFill>
                            <a:srgbClr val="000000"/>
                          </a:solidFill>
                          <a:effectLst/>
                          <a:latin typeface="Aptos Narrow" panose="020B0004020202020204" pitchFamily="34" charset="0"/>
                        </a:rPr>
                        <a:t>47</a:t>
                      </a:r>
                    </a:p>
                  </a:txBody>
                  <a:tcPr marL="5502" marR="5502" marT="5502"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tc>
                  <a:txBody>
                    <a:bodyPr/>
                    <a:lstStyle/>
                    <a:p>
                      <a:pPr algn="ctr" fontAlgn="ctr"/>
                      <a:r>
                        <a:rPr lang="fr-FR" sz="1200" b="0" i="0" u="none" strike="noStrike">
                          <a:solidFill>
                            <a:srgbClr val="000000"/>
                          </a:solidFill>
                          <a:effectLst/>
                          <a:latin typeface="Aptos Narrow" panose="020B0004020202020204" pitchFamily="34" charset="0"/>
                        </a:rPr>
                        <a:t>28%</a:t>
                      </a:r>
                    </a:p>
                  </a:txBody>
                  <a:tcPr marL="5502" marR="5502" marT="5502"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tc>
                  <a:txBody>
                    <a:bodyPr/>
                    <a:lstStyle/>
                    <a:p>
                      <a:pPr algn="ctr" fontAlgn="ctr"/>
                      <a:r>
                        <a:rPr lang="fr-FR" sz="1200" b="0" i="0" u="none" strike="noStrike" dirty="0">
                          <a:solidFill>
                            <a:srgbClr val="000000"/>
                          </a:solidFill>
                          <a:effectLst/>
                          <a:latin typeface="Aptos Narrow" panose="020B0004020202020204" pitchFamily="34" charset="0"/>
                        </a:rPr>
                        <a:t>23%</a:t>
                      </a:r>
                    </a:p>
                  </a:txBody>
                  <a:tcPr marL="5502" marR="5502" marT="5502"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tc>
                  <a:txBody>
                    <a:bodyPr/>
                    <a:lstStyle/>
                    <a:p>
                      <a:pPr algn="ctr" fontAlgn="ctr"/>
                      <a:r>
                        <a:rPr lang="fr-FR" sz="1200" b="0" i="0" u="none" strike="noStrike" dirty="0">
                          <a:solidFill>
                            <a:srgbClr val="000000"/>
                          </a:solidFill>
                          <a:effectLst/>
                          <a:latin typeface="Aptos Narrow" panose="020B0004020202020204" pitchFamily="34" charset="0"/>
                        </a:rPr>
                        <a:t>22%</a:t>
                      </a:r>
                    </a:p>
                  </a:txBody>
                  <a:tcPr marL="5502" marR="5502" marT="5502" marB="0" anchor="ctr">
                    <a:lnL>
                      <a:noFill/>
                    </a:lnL>
                    <a:lnR w="6350" cap="flat" cmpd="sng" algn="ctr">
                      <a:solidFill>
                        <a:srgbClr val="E97132"/>
                      </a:solidFill>
                      <a:prstDash val="solid"/>
                      <a:round/>
                      <a:headEnd type="none" w="med" len="med"/>
                      <a:tailEnd type="none" w="med" len="med"/>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extLst>
                  <a:ext uri="{0D108BD9-81ED-4DB2-BD59-A6C34878D82A}">
                    <a16:rowId xmlns:a16="http://schemas.microsoft.com/office/drawing/2014/main" val="2937432973"/>
                  </a:ext>
                </a:extLst>
              </a:tr>
              <a:tr h="368657">
                <a:tc>
                  <a:txBody>
                    <a:bodyPr/>
                    <a:lstStyle/>
                    <a:p>
                      <a:pPr algn="ctr" fontAlgn="ctr"/>
                      <a:r>
                        <a:rPr lang="fr-FR" sz="1000" b="0" i="0" u="none" strike="noStrike" dirty="0">
                          <a:solidFill>
                            <a:srgbClr val="000000"/>
                          </a:solidFill>
                          <a:effectLst/>
                          <a:latin typeface="Aptos Narrow" panose="020B0004020202020204" pitchFamily="34" charset="0"/>
                        </a:rPr>
                        <a:t>MMN_PMP_&gt;10m_≤12m</a:t>
                      </a:r>
                    </a:p>
                  </a:txBody>
                  <a:tcPr marL="5502" marR="5502" marT="5502" marB="0" anchor="ctr">
                    <a:lnL w="6350" cap="flat" cmpd="sng" algn="ctr">
                      <a:solidFill>
                        <a:srgbClr val="E97132"/>
                      </a:solidFill>
                      <a:prstDash val="solid"/>
                      <a:round/>
                      <a:headEnd type="none" w="med" len="med"/>
                      <a:tailEnd type="none" w="med" len="med"/>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FF"/>
                    </a:solidFill>
                  </a:tcPr>
                </a:tc>
                <a:tc>
                  <a:txBody>
                    <a:bodyPr/>
                    <a:lstStyle/>
                    <a:p>
                      <a:pPr algn="l" fontAlgn="ctr"/>
                      <a:r>
                        <a:rPr lang="fr-FR" sz="800" b="0" i="0" u="none" strike="noStrike" dirty="0">
                          <a:solidFill>
                            <a:srgbClr val="000000"/>
                          </a:solidFill>
                          <a:effectLst/>
                          <a:latin typeface="Aptos Narrow" panose="020B0004020202020204" pitchFamily="34" charset="0"/>
                        </a:rPr>
                        <a:t>Navires polyvalents utilisant des engins mobiles ou dormants de 10 à 12 m de la Manche/Mer du Nord</a:t>
                      </a:r>
                    </a:p>
                  </a:txBody>
                  <a:tcPr marL="5502" marR="5502" marT="5502"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FF"/>
                    </a:solidFill>
                  </a:tcPr>
                </a:tc>
                <a:tc>
                  <a:txBody>
                    <a:bodyPr/>
                    <a:lstStyle/>
                    <a:p>
                      <a:pPr algn="ctr" fontAlgn="ctr"/>
                      <a:r>
                        <a:rPr lang="fr-FR" sz="1200" b="0" i="0" u="none" strike="noStrike" dirty="0">
                          <a:solidFill>
                            <a:srgbClr val="000000"/>
                          </a:solidFill>
                          <a:effectLst/>
                          <a:latin typeface="Aptos Narrow" panose="020B0004020202020204" pitchFamily="34" charset="0"/>
                        </a:rPr>
                        <a:t>12</a:t>
                      </a:r>
                    </a:p>
                  </a:txBody>
                  <a:tcPr marL="5502" marR="5502" marT="5502"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FF"/>
                    </a:solidFill>
                  </a:tcPr>
                </a:tc>
                <a:tc>
                  <a:txBody>
                    <a:bodyPr/>
                    <a:lstStyle/>
                    <a:p>
                      <a:pPr algn="ctr" fontAlgn="ctr"/>
                      <a:r>
                        <a:rPr lang="fr-FR" sz="1200" b="0" i="0" u="none" strike="noStrike">
                          <a:solidFill>
                            <a:srgbClr val="000000"/>
                          </a:solidFill>
                          <a:effectLst/>
                          <a:latin typeface="Aptos Narrow" panose="020B0004020202020204" pitchFamily="34" charset="0"/>
                        </a:rPr>
                        <a:t>44</a:t>
                      </a:r>
                    </a:p>
                  </a:txBody>
                  <a:tcPr marL="5502" marR="5502" marT="5502"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FF"/>
                    </a:solidFill>
                  </a:tcPr>
                </a:tc>
                <a:tc>
                  <a:txBody>
                    <a:bodyPr/>
                    <a:lstStyle/>
                    <a:p>
                      <a:pPr algn="ctr" fontAlgn="ctr"/>
                      <a:r>
                        <a:rPr lang="fr-FR" sz="1200" b="0" i="0" u="none" strike="noStrike">
                          <a:solidFill>
                            <a:srgbClr val="000000"/>
                          </a:solidFill>
                          <a:effectLst/>
                          <a:latin typeface="Aptos Narrow" panose="020B0004020202020204" pitchFamily="34" charset="0"/>
                        </a:rPr>
                        <a:t>27%</a:t>
                      </a:r>
                    </a:p>
                  </a:txBody>
                  <a:tcPr marL="5502" marR="5502" marT="5502"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FF"/>
                    </a:solidFill>
                  </a:tcPr>
                </a:tc>
                <a:tc>
                  <a:txBody>
                    <a:bodyPr/>
                    <a:lstStyle/>
                    <a:p>
                      <a:pPr algn="ctr" fontAlgn="ctr"/>
                      <a:r>
                        <a:rPr lang="fr-FR" sz="1200" b="0" i="0" u="none" strike="noStrike">
                          <a:solidFill>
                            <a:srgbClr val="000000"/>
                          </a:solidFill>
                          <a:effectLst/>
                          <a:latin typeface="Aptos Narrow" panose="020B0004020202020204" pitchFamily="34" charset="0"/>
                        </a:rPr>
                        <a:t>37%</a:t>
                      </a:r>
                    </a:p>
                  </a:txBody>
                  <a:tcPr marL="5502" marR="5502" marT="5502"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FF"/>
                    </a:solidFill>
                  </a:tcPr>
                </a:tc>
                <a:tc>
                  <a:txBody>
                    <a:bodyPr/>
                    <a:lstStyle/>
                    <a:p>
                      <a:pPr algn="ctr" fontAlgn="ctr"/>
                      <a:r>
                        <a:rPr lang="fr-FR" sz="1200" b="0" i="0" u="none" strike="noStrike" dirty="0">
                          <a:solidFill>
                            <a:srgbClr val="000000"/>
                          </a:solidFill>
                          <a:effectLst/>
                          <a:latin typeface="Aptos Narrow" panose="020B0004020202020204" pitchFamily="34" charset="0"/>
                        </a:rPr>
                        <a:t>36%</a:t>
                      </a:r>
                    </a:p>
                  </a:txBody>
                  <a:tcPr marL="5502" marR="5502" marT="5502" marB="0" anchor="ctr">
                    <a:lnL>
                      <a:noFill/>
                    </a:lnL>
                    <a:lnR w="6350" cap="flat" cmpd="sng" algn="ctr">
                      <a:solidFill>
                        <a:srgbClr val="E97132"/>
                      </a:solidFill>
                      <a:prstDash val="solid"/>
                      <a:round/>
                      <a:headEnd type="none" w="med" len="med"/>
                      <a:tailEnd type="none" w="med" len="med"/>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FF"/>
                    </a:solidFill>
                  </a:tcPr>
                </a:tc>
                <a:extLst>
                  <a:ext uri="{0D108BD9-81ED-4DB2-BD59-A6C34878D82A}">
                    <a16:rowId xmlns:a16="http://schemas.microsoft.com/office/drawing/2014/main" val="2371176081"/>
                  </a:ext>
                </a:extLst>
              </a:tr>
            </a:tbl>
          </a:graphicData>
        </a:graphic>
      </p:graphicFrame>
      <p:graphicFrame>
        <p:nvGraphicFramePr>
          <p:cNvPr id="10" name="Tableau 9">
            <a:extLst>
              <a:ext uri="{FF2B5EF4-FFF2-40B4-BE49-F238E27FC236}">
                <a16:creationId xmlns:a16="http://schemas.microsoft.com/office/drawing/2014/main" id="{8A273C7B-BCF5-890C-360F-698FED9923B0}"/>
              </a:ext>
            </a:extLst>
          </p:cNvPr>
          <p:cNvGraphicFramePr>
            <a:graphicFrameLocks noGrp="1"/>
          </p:cNvGraphicFramePr>
          <p:nvPr>
            <p:extLst>
              <p:ext uri="{D42A27DB-BD31-4B8C-83A1-F6EECF244321}">
                <p14:modId xmlns:p14="http://schemas.microsoft.com/office/powerpoint/2010/main" val="2678394254"/>
              </p:ext>
            </p:extLst>
          </p:nvPr>
        </p:nvGraphicFramePr>
        <p:xfrm>
          <a:off x="160020" y="6673452"/>
          <a:ext cx="6598920" cy="1901981"/>
        </p:xfrm>
        <a:graphic>
          <a:graphicData uri="http://schemas.openxmlformats.org/drawingml/2006/table">
            <a:tbl>
              <a:tblPr/>
              <a:tblGrid>
                <a:gridCol w="1218404">
                  <a:extLst>
                    <a:ext uri="{9D8B030D-6E8A-4147-A177-3AD203B41FA5}">
                      <a16:colId xmlns:a16="http://schemas.microsoft.com/office/drawing/2014/main" val="2271927096"/>
                    </a:ext>
                  </a:extLst>
                </a:gridCol>
                <a:gridCol w="1768636">
                  <a:extLst>
                    <a:ext uri="{9D8B030D-6E8A-4147-A177-3AD203B41FA5}">
                      <a16:colId xmlns:a16="http://schemas.microsoft.com/office/drawing/2014/main" val="2147262883"/>
                    </a:ext>
                  </a:extLst>
                </a:gridCol>
                <a:gridCol w="617220">
                  <a:extLst>
                    <a:ext uri="{9D8B030D-6E8A-4147-A177-3AD203B41FA5}">
                      <a16:colId xmlns:a16="http://schemas.microsoft.com/office/drawing/2014/main" val="214007476"/>
                    </a:ext>
                  </a:extLst>
                </a:gridCol>
                <a:gridCol w="541020">
                  <a:extLst>
                    <a:ext uri="{9D8B030D-6E8A-4147-A177-3AD203B41FA5}">
                      <a16:colId xmlns:a16="http://schemas.microsoft.com/office/drawing/2014/main" val="2979862547"/>
                    </a:ext>
                  </a:extLst>
                </a:gridCol>
                <a:gridCol w="815340">
                  <a:extLst>
                    <a:ext uri="{9D8B030D-6E8A-4147-A177-3AD203B41FA5}">
                      <a16:colId xmlns:a16="http://schemas.microsoft.com/office/drawing/2014/main" val="3348357345"/>
                    </a:ext>
                  </a:extLst>
                </a:gridCol>
                <a:gridCol w="822960">
                  <a:extLst>
                    <a:ext uri="{9D8B030D-6E8A-4147-A177-3AD203B41FA5}">
                      <a16:colId xmlns:a16="http://schemas.microsoft.com/office/drawing/2014/main" val="1287940699"/>
                    </a:ext>
                  </a:extLst>
                </a:gridCol>
                <a:gridCol w="815340">
                  <a:extLst>
                    <a:ext uri="{9D8B030D-6E8A-4147-A177-3AD203B41FA5}">
                      <a16:colId xmlns:a16="http://schemas.microsoft.com/office/drawing/2014/main" val="1228925778"/>
                    </a:ext>
                  </a:extLst>
                </a:gridCol>
              </a:tblGrid>
              <a:tr h="539091">
                <a:tc>
                  <a:txBody>
                    <a:bodyPr/>
                    <a:lstStyle/>
                    <a:p>
                      <a:pPr algn="ctr" fontAlgn="ctr"/>
                      <a:r>
                        <a:rPr lang="fr-FR" sz="900" b="1" i="0" u="none" strike="noStrike" dirty="0">
                          <a:solidFill>
                            <a:srgbClr val="FFFFFF"/>
                          </a:solidFill>
                          <a:effectLst/>
                          <a:latin typeface="Aptos Narrow" panose="020B0004020202020204" pitchFamily="34" charset="0"/>
                        </a:rPr>
                        <a:t>Code segment</a:t>
                      </a:r>
                    </a:p>
                  </a:txBody>
                  <a:tcPr marL="5616" marR="5616" marT="5616" marB="0" anchor="ctr">
                    <a:lnL w="6350" cap="flat" cmpd="sng" algn="ctr">
                      <a:solidFill>
                        <a:srgbClr val="E97132"/>
                      </a:solidFill>
                      <a:prstDash val="solid"/>
                      <a:round/>
                      <a:headEnd type="none" w="med" len="med"/>
                      <a:tailEnd type="none" w="med" len="med"/>
                    </a:lnL>
                    <a:lnR>
                      <a:noFill/>
                    </a:lnR>
                    <a:lnT w="6350" cap="flat" cmpd="sng" algn="ctr">
                      <a:solidFill>
                        <a:srgbClr val="E97132"/>
                      </a:solidFill>
                      <a:prstDash val="solid"/>
                      <a:round/>
                      <a:headEnd type="none" w="med" len="med"/>
                      <a:tailEnd type="none" w="med" len="med"/>
                    </a:lnT>
                    <a:lnB w="6350" cap="flat" cmpd="sng" algn="ctr">
                      <a:solidFill>
                        <a:srgbClr val="F1A983"/>
                      </a:solidFill>
                      <a:prstDash val="solid"/>
                      <a:round/>
                      <a:headEnd type="none" w="med" len="med"/>
                      <a:tailEnd type="none" w="med" len="med"/>
                    </a:lnB>
                    <a:solidFill>
                      <a:srgbClr val="E97132"/>
                    </a:solidFill>
                  </a:tcPr>
                </a:tc>
                <a:tc>
                  <a:txBody>
                    <a:bodyPr/>
                    <a:lstStyle/>
                    <a:p>
                      <a:pPr algn="ctr" fontAlgn="ctr"/>
                      <a:r>
                        <a:rPr lang="fr-FR" sz="900" b="1" i="0" u="none" strike="noStrike" dirty="0">
                          <a:solidFill>
                            <a:srgbClr val="FFFFFF"/>
                          </a:solidFill>
                          <a:effectLst/>
                          <a:latin typeface="Aptos Narrow" panose="020B0004020202020204" pitchFamily="34" charset="0"/>
                        </a:rPr>
                        <a:t>Libellé segment</a:t>
                      </a:r>
                    </a:p>
                  </a:txBody>
                  <a:tcPr marL="5616" marR="5616" marT="5616" marB="0" anchor="ctr">
                    <a:lnL>
                      <a:noFill/>
                    </a:lnL>
                    <a:lnR>
                      <a:noFill/>
                    </a:lnR>
                    <a:lnT w="6350" cap="flat" cmpd="sng" algn="ctr">
                      <a:solidFill>
                        <a:srgbClr val="E97132"/>
                      </a:solidFill>
                      <a:prstDash val="solid"/>
                      <a:round/>
                      <a:headEnd type="none" w="med" len="med"/>
                      <a:tailEnd type="none" w="med" len="med"/>
                    </a:lnT>
                    <a:lnB w="6350" cap="flat" cmpd="sng" algn="ctr">
                      <a:solidFill>
                        <a:srgbClr val="F1A983"/>
                      </a:solidFill>
                      <a:prstDash val="solid"/>
                      <a:round/>
                      <a:headEnd type="none" w="med" len="med"/>
                      <a:tailEnd type="none" w="med" len="med"/>
                    </a:lnB>
                    <a:solidFill>
                      <a:srgbClr val="E97132"/>
                    </a:solidFill>
                  </a:tcPr>
                </a:tc>
                <a:tc>
                  <a:txBody>
                    <a:bodyPr/>
                    <a:lstStyle/>
                    <a:p>
                      <a:pPr algn="ctr" fontAlgn="ctr"/>
                      <a:r>
                        <a:rPr lang="fr-FR" sz="900" b="1" i="0" u="none" strike="noStrike" dirty="0">
                          <a:solidFill>
                            <a:srgbClr val="FFFFFF"/>
                          </a:solidFill>
                          <a:effectLst/>
                          <a:latin typeface="Aptos Narrow" panose="020B0004020202020204" pitchFamily="34" charset="0"/>
                        </a:rPr>
                        <a:t>Nombre de</a:t>
                      </a:r>
                      <a:br>
                        <a:rPr lang="fr-FR" sz="900" b="1" i="0" u="none" strike="noStrike" dirty="0">
                          <a:solidFill>
                            <a:srgbClr val="FFFFFF"/>
                          </a:solidFill>
                          <a:effectLst/>
                          <a:latin typeface="Aptos Narrow" panose="020B0004020202020204" pitchFamily="34" charset="0"/>
                        </a:rPr>
                      </a:br>
                      <a:r>
                        <a:rPr lang="fr-FR" sz="900" b="1" i="0" u="none" strike="noStrike" dirty="0">
                          <a:solidFill>
                            <a:srgbClr val="FFFFFF"/>
                          </a:solidFill>
                          <a:effectLst/>
                          <a:latin typeface="Aptos Narrow" panose="020B0004020202020204" pitchFamily="34" charset="0"/>
                        </a:rPr>
                        <a:t>bateaux</a:t>
                      </a:r>
                      <a:br>
                        <a:rPr lang="fr-FR" sz="900" b="1" i="0" u="none" strike="noStrike" dirty="0">
                          <a:solidFill>
                            <a:srgbClr val="FFFFFF"/>
                          </a:solidFill>
                          <a:effectLst/>
                          <a:latin typeface="Aptos Narrow" panose="020B0004020202020204" pitchFamily="34" charset="0"/>
                        </a:rPr>
                      </a:br>
                      <a:r>
                        <a:rPr lang="fr-FR" sz="900" b="1" i="0" u="none" strike="noStrike" dirty="0">
                          <a:solidFill>
                            <a:srgbClr val="FFFFFF"/>
                          </a:solidFill>
                          <a:effectLst/>
                          <a:latin typeface="Aptos Narrow" panose="020B0004020202020204" pitchFamily="34" charset="0"/>
                        </a:rPr>
                        <a:t>dans le panel</a:t>
                      </a:r>
                    </a:p>
                  </a:txBody>
                  <a:tcPr marL="5616" marR="5616" marT="5616" marB="0" anchor="ctr">
                    <a:lnL>
                      <a:noFill/>
                    </a:lnL>
                    <a:lnR>
                      <a:noFill/>
                    </a:lnR>
                    <a:lnT w="6350" cap="flat" cmpd="sng" algn="ctr">
                      <a:solidFill>
                        <a:srgbClr val="E97132"/>
                      </a:solidFill>
                      <a:prstDash val="solid"/>
                      <a:round/>
                      <a:headEnd type="none" w="med" len="med"/>
                      <a:tailEnd type="none" w="med" len="med"/>
                    </a:lnT>
                    <a:lnB w="6350" cap="flat" cmpd="sng" algn="ctr">
                      <a:solidFill>
                        <a:srgbClr val="F1A983"/>
                      </a:solidFill>
                      <a:prstDash val="solid"/>
                      <a:round/>
                      <a:headEnd type="none" w="med" len="med"/>
                      <a:tailEnd type="none" w="med" len="med"/>
                    </a:lnB>
                    <a:solidFill>
                      <a:srgbClr val="E97132"/>
                    </a:solidFill>
                  </a:tcPr>
                </a:tc>
                <a:tc>
                  <a:txBody>
                    <a:bodyPr/>
                    <a:lstStyle/>
                    <a:p>
                      <a:pPr algn="ctr" fontAlgn="ctr"/>
                      <a:r>
                        <a:rPr lang="fr-FR" sz="900" b="1" i="0" u="none" strike="noStrike" dirty="0">
                          <a:solidFill>
                            <a:srgbClr val="FFFFFF"/>
                          </a:solidFill>
                          <a:effectLst/>
                          <a:latin typeface="Aptos Narrow" panose="020B0004020202020204" pitchFamily="34" charset="0"/>
                        </a:rPr>
                        <a:t>Nombre de</a:t>
                      </a:r>
                      <a:br>
                        <a:rPr lang="fr-FR" sz="900" b="1" i="0" u="none" strike="noStrike" dirty="0">
                          <a:solidFill>
                            <a:srgbClr val="FFFFFF"/>
                          </a:solidFill>
                          <a:effectLst/>
                          <a:latin typeface="Aptos Narrow" panose="020B0004020202020204" pitchFamily="34" charset="0"/>
                        </a:rPr>
                      </a:br>
                      <a:r>
                        <a:rPr lang="fr-FR" sz="900" b="1" i="0" u="none" strike="noStrike" dirty="0">
                          <a:solidFill>
                            <a:srgbClr val="FFFFFF"/>
                          </a:solidFill>
                          <a:effectLst/>
                          <a:latin typeface="Aptos Narrow" panose="020B0004020202020204" pitchFamily="34" charset="0"/>
                        </a:rPr>
                        <a:t>bateaux</a:t>
                      </a:r>
                      <a:br>
                        <a:rPr lang="fr-FR" sz="900" b="1" i="0" u="none" strike="noStrike" dirty="0">
                          <a:solidFill>
                            <a:srgbClr val="FFFFFF"/>
                          </a:solidFill>
                          <a:effectLst/>
                          <a:latin typeface="Aptos Narrow" panose="020B0004020202020204" pitchFamily="34" charset="0"/>
                        </a:rPr>
                      </a:br>
                      <a:r>
                        <a:rPr lang="fr-FR" sz="900" b="1" i="0" u="none" strike="noStrike" dirty="0">
                          <a:solidFill>
                            <a:srgbClr val="FFFFFF"/>
                          </a:solidFill>
                          <a:effectLst/>
                          <a:latin typeface="Aptos Narrow" panose="020B0004020202020204" pitchFamily="34" charset="0"/>
                        </a:rPr>
                        <a:t>moyen</a:t>
                      </a:r>
                    </a:p>
                  </a:txBody>
                  <a:tcPr marL="5616" marR="5616" marT="5616" marB="0" anchor="ctr">
                    <a:lnL>
                      <a:noFill/>
                    </a:lnL>
                    <a:lnR>
                      <a:noFill/>
                    </a:lnR>
                    <a:lnT w="6350" cap="flat" cmpd="sng" algn="ctr">
                      <a:solidFill>
                        <a:srgbClr val="E97132"/>
                      </a:solidFill>
                      <a:prstDash val="solid"/>
                      <a:round/>
                      <a:headEnd type="none" w="med" len="med"/>
                      <a:tailEnd type="none" w="med" len="med"/>
                    </a:lnT>
                    <a:lnB w="6350" cap="flat" cmpd="sng" algn="ctr">
                      <a:solidFill>
                        <a:srgbClr val="F1A983"/>
                      </a:solidFill>
                      <a:prstDash val="solid"/>
                      <a:round/>
                      <a:headEnd type="none" w="med" len="med"/>
                      <a:tailEnd type="none" w="med" len="med"/>
                    </a:lnB>
                    <a:solidFill>
                      <a:srgbClr val="E97132"/>
                    </a:solidFill>
                  </a:tcPr>
                </a:tc>
                <a:tc>
                  <a:txBody>
                    <a:bodyPr/>
                    <a:lstStyle/>
                    <a:p>
                      <a:pPr algn="ctr" fontAlgn="ctr"/>
                      <a:r>
                        <a:rPr lang="fr-FR" sz="900" b="1" i="0" u="none" strike="noStrike" dirty="0">
                          <a:solidFill>
                            <a:srgbClr val="FFFFFF"/>
                          </a:solidFill>
                          <a:effectLst/>
                          <a:latin typeface="Aptos Narrow" panose="020B0004020202020204" pitchFamily="34" charset="0"/>
                        </a:rPr>
                        <a:t>Représentativité</a:t>
                      </a:r>
                      <a:br>
                        <a:rPr lang="fr-FR" sz="900" b="1" i="0" u="none" strike="noStrike" dirty="0">
                          <a:solidFill>
                            <a:srgbClr val="FFFFFF"/>
                          </a:solidFill>
                          <a:effectLst/>
                          <a:latin typeface="Aptos Narrow" panose="020B0004020202020204" pitchFamily="34" charset="0"/>
                        </a:rPr>
                      </a:br>
                      <a:r>
                        <a:rPr lang="fr-FR" sz="900" b="1" i="0" u="none" strike="noStrike" dirty="0">
                          <a:solidFill>
                            <a:srgbClr val="FFFFFF"/>
                          </a:solidFill>
                          <a:effectLst/>
                          <a:latin typeface="Aptos Narrow" panose="020B0004020202020204" pitchFamily="34" charset="0"/>
                        </a:rPr>
                        <a:t>nombre de</a:t>
                      </a:r>
                      <a:br>
                        <a:rPr lang="fr-FR" sz="900" b="1" i="0" u="none" strike="noStrike" dirty="0">
                          <a:solidFill>
                            <a:srgbClr val="FFFFFF"/>
                          </a:solidFill>
                          <a:effectLst/>
                          <a:latin typeface="Aptos Narrow" panose="020B0004020202020204" pitchFamily="34" charset="0"/>
                        </a:rPr>
                      </a:br>
                      <a:r>
                        <a:rPr lang="fr-FR" sz="900" b="1" i="0" u="none" strike="noStrike" dirty="0">
                          <a:solidFill>
                            <a:srgbClr val="FFFFFF"/>
                          </a:solidFill>
                          <a:effectLst/>
                          <a:latin typeface="Aptos Narrow" panose="020B0004020202020204" pitchFamily="34" charset="0"/>
                        </a:rPr>
                        <a:t>bateaux</a:t>
                      </a:r>
                    </a:p>
                  </a:txBody>
                  <a:tcPr marL="5616" marR="5616" marT="5616" marB="0" anchor="ctr">
                    <a:lnL>
                      <a:noFill/>
                    </a:lnL>
                    <a:lnR>
                      <a:noFill/>
                    </a:lnR>
                    <a:lnT w="6350" cap="flat" cmpd="sng" algn="ctr">
                      <a:solidFill>
                        <a:srgbClr val="E97132"/>
                      </a:solidFill>
                      <a:prstDash val="solid"/>
                      <a:round/>
                      <a:headEnd type="none" w="med" len="med"/>
                      <a:tailEnd type="none" w="med" len="med"/>
                    </a:lnT>
                    <a:lnB w="6350" cap="flat" cmpd="sng" algn="ctr">
                      <a:solidFill>
                        <a:srgbClr val="F1A983"/>
                      </a:solidFill>
                      <a:prstDash val="solid"/>
                      <a:round/>
                      <a:headEnd type="none" w="med" len="med"/>
                      <a:tailEnd type="none" w="med" len="med"/>
                    </a:lnB>
                    <a:solidFill>
                      <a:srgbClr val="E97132"/>
                    </a:solidFill>
                  </a:tcPr>
                </a:tc>
                <a:tc>
                  <a:txBody>
                    <a:bodyPr/>
                    <a:lstStyle/>
                    <a:p>
                      <a:pPr algn="ctr" fontAlgn="ctr"/>
                      <a:r>
                        <a:rPr lang="fr-FR" sz="900" b="1" i="0" u="none" strike="noStrike" dirty="0">
                          <a:solidFill>
                            <a:srgbClr val="FFFFFF"/>
                          </a:solidFill>
                          <a:effectLst/>
                          <a:latin typeface="Aptos Narrow" panose="020B0004020202020204" pitchFamily="34" charset="0"/>
                        </a:rPr>
                        <a:t>Représentativité</a:t>
                      </a:r>
                      <a:br>
                        <a:rPr lang="fr-FR" sz="900" b="1" i="0" u="none" strike="noStrike" dirty="0">
                          <a:solidFill>
                            <a:srgbClr val="FFFFFF"/>
                          </a:solidFill>
                          <a:effectLst/>
                          <a:latin typeface="Aptos Narrow" panose="020B0004020202020204" pitchFamily="34" charset="0"/>
                        </a:rPr>
                      </a:br>
                      <a:r>
                        <a:rPr lang="fr-FR" sz="900" b="1" i="0" u="none" strike="noStrike" dirty="0">
                          <a:solidFill>
                            <a:srgbClr val="FFFFFF"/>
                          </a:solidFill>
                          <a:effectLst/>
                          <a:latin typeface="Aptos Narrow" panose="020B0004020202020204" pitchFamily="34" charset="0"/>
                        </a:rPr>
                        <a:t>valeur</a:t>
                      </a:r>
                    </a:p>
                  </a:txBody>
                  <a:tcPr marL="5616" marR="5616" marT="5616" marB="0" anchor="ctr">
                    <a:lnL>
                      <a:noFill/>
                    </a:lnL>
                    <a:lnR>
                      <a:noFill/>
                    </a:lnR>
                    <a:lnT w="6350" cap="flat" cmpd="sng" algn="ctr">
                      <a:solidFill>
                        <a:srgbClr val="E97132"/>
                      </a:solidFill>
                      <a:prstDash val="solid"/>
                      <a:round/>
                      <a:headEnd type="none" w="med" len="med"/>
                      <a:tailEnd type="none" w="med" len="med"/>
                    </a:lnT>
                    <a:lnB w="6350" cap="flat" cmpd="sng" algn="ctr">
                      <a:solidFill>
                        <a:srgbClr val="F1A983"/>
                      </a:solidFill>
                      <a:prstDash val="solid"/>
                      <a:round/>
                      <a:headEnd type="none" w="med" len="med"/>
                      <a:tailEnd type="none" w="med" len="med"/>
                    </a:lnB>
                    <a:solidFill>
                      <a:srgbClr val="E97132"/>
                    </a:solidFill>
                  </a:tcPr>
                </a:tc>
                <a:tc>
                  <a:txBody>
                    <a:bodyPr/>
                    <a:lstStyle/>
                    <a:p>
                      <a:pPr algn="ctr" fontAlgn="ctr"/>
                      <a:r>
                        <a:rPr lang="fr-FR" sz="900" b="1" i="0" u="none" strike="noStrike" dirty="0">
                          <a:solidFill>
                            <a:srgbClr val="FFFFFF"/>
                          </a:solidFill>
                          <a:effectLst/>
                          <a:latin typeface="Aptos Narrow" panose="020B0004020202020204" pitchFamily="34" charset="0"/>
                        </a:rPr>
                        <a:t>Représentativité</a:t>
                      </a:r>
                      <a:br>
                        <a:rPr lang="fr-FR" sz="900" b="1" i="0" u="none" strike="noStrike" dirty="0">
                          <a:solidFill>
                            <a:srgbClr val="FFFFFF"/>
                          </a:solidFill>
                          <a:effectLst/>
                          <a:latin typeface="Aptos Narrow" panose="020B0004020202020204" pitchFamily="34" charset="0"/>
                        </a:rPr>
                      </a:br>
                      <a:r>
                        <a:rPr lang="fr-FR" sz="900" b="1" i="0" u="none" strike="noStrike" dirty="0">
                          <a:solidFill>
                            <a:srgbClr val="FFFFFF"/>
                          </a:solidFill>
                          <a:effectLst/>
                          <a:latin typeface="Aptos Narrow" panose="020B0004020202020204" pitchFamily="34" charset="0"/>
                        </a:rPr>
                        <a:t>volume</a:t>
                      </a:r>
                    </a:p>
                  </a:txBody>
                  <a:tcPr marL="5616" marR="5616" marT="5616" marB="0" anchor="ctr">
                    <a:lnL>
                      <a:noFill/>
                    </a:lnL>
                    <a:lnR w="6350" cap="flat" cmpd="sng" algn="ctr">
                      <a:solidFill>
                        <a:srgbClr val="E97132"/>
                      </a:solidFill>
                      <a:prstDash val="solid"/>
                      <a:round/>
                      <a:headEnd type="none" w="med" len="med"/>
                      <a:tailEnd type="none" w="med" len="med"/>
                    </a:lnR>
                    <a:lnT w="6350" cap="flat" cmpd="sng" algn="ctr">
                      <a:solidFill>
                        <a:srgbClr val="E97132"/>
                      </a:solidFill>
                      <a:prstDash val="solid"/>
                      <a:round/>
                      <a:headEnd type="none" w="med" len="med"/>
                      <a:tailEnd type="none" w="med" len="med"/>
                    </a:lnT>
                    <a:lnB w="6350" cap="flat" cmpd="sng" algn="ctr">
                      <a:solidFill>
                        <a:srgbClr val="F1A983"/>
                      </a:solidFill>
                      <a:prstDash val="solid"/>
                      <a:round/>
                      <a:headEnd type="none" w="med" len="med"/>
                      <a:tailEnd type="none" w="med" len="med"/>
                    </a:lnB>
                    <a:solidFill>
                      <a:srgbClr val="E97132"/>
                    </a:solidFill>
                  </a:tcPr>
                </a:tc>
                <a:extLst>
                  <a:ext uri="{0D108BD9-81ED-4DB2-BD59-A6C34878D82A}">
                    <a16:rowId xmlns:a16="http://schemas.microsoft.com/office/drawing/2014/main" val="3248006566"/>
                  </a:ext>
                </a:extLst>
              </a:tr>
              <a:tr h="269545">
                <a:tc>
                  <a:txBody>
                    <a:bodyPr/>
                    <a:lstStyle/>
                    <a:p>
                      <a:pPr algn="ctr" fontAlgn="ctr"/>
                      <a:r>
                        <a:rPr lang="fr-FR" sz="1000" b="0" i="0" u="none" strike="noStrike" dirty="0">
                          <a:solidFill>
                            <a:srgbClr val="000000"/>
                          </a:solidFill>
                          <a:effectLst/>
                          <a:latin typeface="Aptos Narrow" panose="020B0004020202020204" pitchFamily="34" charset="0"/>
                        </a:rPr>
                        <a:t>MED_DFN_≤8m</a:t>
                      </a:r>
                    </a:p>
                  </a:txBody>
                  <a:tcPr marL="5616" marR="5616" marT="5616" marB="0" anchor="ctr">
                    <a:lnL w="6350" cap="flat" cmpd="sng" algn="ctr">
                      <a:solidFill>
                        <a:srgbClr val="F1A983"/>
                      </a:solidFill>
                      <a:prstDash val="solid"/>
                      <a:round/>
                      <a:headEnd type="none" w="med" len="med"/>
                      <a:tailEnd type="none" w="med" len="med"/>
                    </a:lnL>
                    <a:lnR>
                      <a:noFill/>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solidFill>
                      <a:srgbClr val="FBE2D5"/>
                    </a:solidFill>
                  </a:tcPr>
                </a:tc>
                <a:tc>
                  <a:txBody>
                    <a:bodyPr/>
                    <a:lstStyle/>
                    <a:p>
                      <a:pPr algn="l" fontAlgn="ctr"/>
                      <a:r>
                        <a:rPr lang="fr-FR" sz="800" b="0" i="0" u="none" strike="noStrike" dirty="0">
                          <a:solidFill>
                            <a:srgbClr val="000000"/>
                          </a:solidFill>
                          <a:effectLst/>
                          <a:latin typeface="Aptos Narrow" panose="020B0004020202020204" pitchFamily="34" charset="0"/>
                        </a:rPr>
                        <a:t>Fileyeurs de moins de 8 mètres de Méditerranée</a:t>
                      </a:r>
                    </a:p>
                  </a:txBody>
                  <a:tcPr marL="5616" marR="5616" marT="5616" marB="0" anchor="ctr">
                    <a:lnL>
                      <a:noFill/>
                    </a:lnL>
                    <a:lnR>
                      <a:noFill/>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solidFill>
                      <a:srgbClr val="FBE2D5"/>
                    </a:solidFill>
                  </a:tcPr>
                </a:tc>
                <a:tc>
                  <a:txBody>
                    <a:bodyPr/>
                    <a:lstStyle/>
                    <a:p>
                      <a:pPr algn="ctr" fontAlgn="ctr"/>
                      <a:r>
                        <a:rPr lang="fr-FR" sz="1200" b="0" i="0" u="none" strike="noStrike" dirty="0">
                          <a:solidFill>
                            <a:srgbClr val="000000"/>
                          </a:solidFill>
                          <a:effectLst/>
                          <a:latin typeface="Aptos Narrow" panose="020B0004020202020204" pitchFamily="34" charset="0"/>
                        </a:rPr>
                        <a:t>103</a:t>
                      </a:r>
                    </a:p>
                  </a:txBody>
                  <a:tcPr marL="5616" marR="5616" marT="5616" marB="0" anchor="ctr">
                    <a:lnL>
                      <a:noFill/>
                    </a:lnL>
                    <a:lnR>
                      <a:noFill/>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solidFill>
                      <a:srgbClr val="FBE2D5"/>
                    </a:solidFill>
                  </a:tcPr>
                </a:tc>
                <a:tc>
                  <a:txBody>
                    <a:bodyPr/>
                    <a:lstStyle/>
                    <a:p>
                      <a:pPr algn="ctr" fontAlgn="ctr"/>
                      <a:r>
                        <a:rPr lang="fr-FR" sz="1200" b="0" i="0" u="none" strike="noStrike">
                          <a:solidFill>
                            <a:srgbClr val="000000"/>
                          </a:solidFill>
                          <a:effectLst/>
                          <a:latin typeface="Aptos Narrow" panose="020B0004020202020204" pitchFamily="34" charset="0"/>
                        </a:rPr>
                        <a:t>438</a:t>
                      </a:r>
                    </a:p>
                  </a:txBody>
                  <a:tcPr marL="5616" marR="5616" marT="5616" marB="0" anchor="ctr">
                    <a:lnL>
                      <a:noFill/>
                    </a:lnL>
                    <a:lnR>
                      <a:noFill/>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solidFill>
                      <a:srgbClr val="FBE2D5"/>
                    </a:solidFill>
                  </a:tcPr>
                </a:tc>
                <a:tc>
                  <a:txBody>
                    <a:bodyPr/>
                    <a:lstStyle/>
                    <a:p>
                      <a:pPr algn="ctr" fontAlgn="ctr"/>
                      <a:r>
                        <a:rPr lang="fr-FR" sz="1200" b="0" i="0" u="none" strike="noStrike">
                          <a:solidFill>
                            <a:srgbClr val="000000"/>
                          </a:solidFill>
                          <a:effectLst/>
                          <a:latin typeface="Aptos Narrow" panose="020B0004020202020204" pitchFamily="34" charset="0"/>
                        </a:rPr>
                        <a:t>24%</a:t>
                      </a:r>
                    </a:p>
                  </a:txBody>
                  <a:tcPr marL="5616" marR="5616" marT="5616" marB="0" anchor="ctr">
                    <a:lnL>
                      <a:noFill/>
                    </a:lnL>
                    <a:lnR>
                      <a:noFill/>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solidFill>
                      <a:srgbClr val="FBE2D5"/>
                    </a:solidFill>
                  </a:tcPr>
                </a:tc>
                <a:tc>
                  <a:txBody>
                    <a:bodyPr/>
                    <a:lstStyle/>
                    <a:p>
                      <a:pPr algn="ctr" fontAlgn="ctr"/>
                      <a:r>
                        <a:rPr lang="fr-FR" sz="1200" b="0" i="0" u="none" strike="noStrike">
                          <a:solidFill>
                            <a:srgbClr val="000000"/>
                          </a:solidFill>
                          <a:effectLst/>
                          <a:latin typeface="Aptos Narrow" panose="020B0004020202020204" pitchFamily="34" charset="0"/>
                        </a:rPr>
                        <a:t>53%</a:t>
                      </a:r>
                    </a:p>
                  </a:txBody>
                  <a:tcPr marL="5616" marR="5616" marT="5616" marB="0" anchor="ctr">
                    <a:lnL>
                      <a:noFill/>
                    </a:lnL>
                    <a:lnR>
                      <a:noFill/>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solidFill>
                      <a:srgbClr val="FBE2D5"/>
                    </a:solidFill>
                  </a:tcPr>
                </a:tc>
                <a:tc>
                  <a:txBody>
                    <a:bodyPr/>
                    <a:lstStyle/>
                    <a:p>
                      <a:pPr algn="ctr" fontAlgn="ctr"/>
                      <a:r>
                        <a:rPr lang="fr-FR" sz="1200" b="0" i="0" u="none" strike="noStrike">
                          <a:solidFill>
                            <a:srgbClr val="000000"/>
                          </a:solidFill>
                          <a:effectLst/>
                          <a:latin typeface="Aptos Narrow" panose="020B0004020202020204" pitchFamily="34" charset="0"/>
                        </a:rPr>
                        <a:t>56%</a:t>
                      </a:r>
                    </a:p>
                  </a:txBody>
                  <a:tcPr marL="5616" marR="5616" marT="5616" marB="0" anchor="ctr">
                    <a:lnL>
                      <a:noFill/>
                    </a:lnL>
                    <a:lnR w="6350" cap="flat" cmpd="sng" algn="ctr">
                      <a:solidFill>
                        <a:srgbClr val="F1A983"/>
                      </a:solidFill>
                      <a:prstDash val="solid"/>
                      <a:round/>
                      <a:headEnd type="none" w="med" len="med"/>
                      <a:tailEnd type="none" w="med" len="med"/>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solidFill>
                      <a:srgbClr val="FBE2D5"/>
                    </a:solidFill>
                  </a:tcPr>
                </a:tc>
                <a:extLst>
                  <a:ext uri="{0D108BD9-81ED-4DB2-BD59-A6C34878D82A}">
                    <a16:rowId xmlns:a16="http://schemas.microsoft.com/office/drawing/2014/main" val="3155607830"/>
                  </a:ext>
                </a:extLst>
              </a:tr>
              <a:tr h="269545">
                <a:tc>
                  <a:txBody>
                    <a:bodyPr/>
                    <a:lstStyle/>
                    <a:p>
                      <a:pPr algn="ctr" fontAlgn="ctr"/>
                      <a:r>
                        <a:rPr lang="fr-FR" sz="1000" b="0" i="0" u="none" strike="noStrike" dirty="0">
                          <a:solidFill>
                            <a:srgbClr val="000000"/>
                          </a:solidFill>
                          <a:effectLst/>
                          <a:latin typeface="Aptos Narrow" panose="020B0004020202020204" pitchFamily="34" charset="0"/>
                        </a:rPr>
                        <a:t>MED_DFN_&gt;8m_≤10m</a:t>
                      </a:r>
                    </a:p>
                  </a:txBody>
                  <a:tcPr marL="5616" marR="5616" marT="5616" marB="0" anchor="ctr">
                    <a:lnL w="6350" cap="flat" cmpd="sng" algn="ctr">
                      <a:solidFill>
                        <a:srgbClr val="F1A983"/>
                      </a:solidFill>
                      <a:prstDash val="solid"/>
                      <a:round/>
                      <a:headEnd type="none" w="med" len="med"/>
                      <a:tailEnd type="none" w="med" len="med"/>
                    </a:lnL>
                    <a:lnR>
                      <a:noFill/>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noFill/>
                  </a:tcPr>
                </a:tc>
                <a:tc>
                  <a:txBody>
                    <a:bodyPr/>
                    <a:lstStyle/>
                    <a:p>
                      <a:pPr algn="l" fontAlgn="ctr"/>
                      <a:r>
                        <a:rPr lang="fr-FR" sz="800" b="0" i="0" u="none" strike="noStrike" dirty="0">
                          <a:solidFill>
                            <a:srgbClr val="000000"/>
                          </a:solidFill>
                          <a:effectLst/>
                          <a:latin typeface="Aptos Narrow" panose="020B0004020202020204" pitchFamily="34" charset="0"/>
                        </a:rPr>
                        <a:t>Fileyeurs de 8 à 10 mètres de Méditerranée</a:t>
                      </a:r>
                    </a:p>
                  </a:txBody>
                  <a:tcPr marL="5616" marR="5616" marT="5616" marB="0" anchor="ctr">
                    <a:lnL>
                      <a:noFill/>
                    </a:lnL>
                    <a:lnR>
                      <a:noFill/>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noFill/>
                  </a:tcPr>
                </a:tc>
                <a:tc>
                  <a:txBody>
                    <a:bodyPr/>
                    <a:lstStyle/>
                    <a:p>
                      <a:pPr algn="ctr" fontAlgn="ctr"/>
                      <a:r>
                        <a:rPr lang="fr-FR" sz="1200" b="0" i="0" u="none" strike="noStrike">
                          <a:solidFill>
                            <a:srgbClr val="000000"/>
                          </a:solidFill>
                          <a:effectLst/>
                          <a:latin typeface="Aptos Narrow" panose="020B0004020202020204" pitchFamily="34" charset="0"/>
                        </a:rPr>
                        <a:t>17</a:t>
                      </a:r>
                    </a:p>
                  </a:txBody>
                  <a:tcPr marL="5616" marR="5616" marT="5616" marB="0" anchor="ctr">
                    <a:lnL>
                      <a:noFill/>
                    </a:lnL>
                    <a:lnR>
                      <a:noFill/>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noFill/>
                  </a:tcPr>
                </a:tc>
                <a:tc>
                  <a:txBody>
                    <a:bodyPr/>
                    <a:lstStyle/>
                    <a:p>
                      <a:pPr algn="ctr" fontAlgn="ctr"/>
                      <a:r>
                        <a:rPr lang="fr-FR" sz="1200" b="0" i="0" u="none" strike="noStrike" dirty="0">
                          <a:solidFill>
                            <a:srgbClr val="000000"/>
                          </a:solidFill>
                          <a:effectLst/>
                          <a:latin typeface="Aptos Narrow" panose="020B0004020202020204" pitchFamily="34" charset="0"/>
                        </a:rPr>
                        <a:t>112</a:t>
                      </a:r>
                    </a:p>
                  </a:txBody>
                  <a:tcPr marL="5616" marR="5616" marT="5616" marB="0" anchor="ctr">
                    <a:lnL>
                      <a:noFill/>
                    </a:lnL>
                    <a:lnR>
                      <a:noFill/>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noFill/>
                  </a:tcPr>
                </a:tc>
                <a:tc>
                  <a:txBody>
                    <a:bodyPr/>
                    <a:lstStyle/>
                    <a:p>
                      <a:pPr algn="ctr" fontAlgn="ctr"/>
                      <a:r>
                        <a:rPr lang="fr-FR" sz="1200" b="0" i="0" u="none" strike="noStrike" dirty="0">
                          <a:solidFill>
                            <a:srgbClr val="000000"/>
                          </a:solidFill>
                          <a:effectLst/>
                          <a:latin typeface="Aptos Narrow" panose="020B0004020202020204" pitchFamily="34" charset="0"/>
                        </a:rPr>
                        <a:t>15%</a:t>
                      </a:r>
                    </a:p>
                  </a:txBody>
                  <a:tcPr marL="5616" marR="5616" marT="5616" marB="0" anchor="ctr">
                    <a:lnL>
                      <a:noFill/>
                    </a:lnL>
                    <a:lnR>
                      <a:noFill/>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noFill/>
                  </a:tcPr>
                </a:tc>
                <a:tc>
                  <a:txBody>
                    <a:bodyPr/>
                    <a:lstStyle/>
                    <a:p>
                      <a:pPr algn="ctr" fontAlgn="ctr"/>
                      <a:r>
                        <a:rPr lang="fr-FR" sz="1200" b="0" i="0" u="none" strike="noStrike">
                          <a:solidFill>
                            <a:srgbClr val="000000"/>
                          </a:solidFill>
                          <a:effectLst/>
                          <a:latin typeface="Aptos Narrow" panose="020B0004020202020204" pitchFamily="34" charset="0"/>
                        </a:rPr>
                        <a:t>20%</a:t>
                      </a:r>
                    </a:p>
                  </a:txBody>
                  <a:tcPr marL="5616" marR="5616" marT="5616" marB="0" anchor="ctr">
                    <a:lnL>
                      <a:noFill/>
                    </a:lnL>
                    <a:lnR>
                      <a:noFill/>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noFill/>
                  </a:tcPr>
                </a:tc>
                <a:tc>
                  <a:txBody>
                    <a:bodyPr/>
                    <a:lstStyle/>
                    <a:p>
                      <a:pPr algn="ctr" fontAlgn="ctr"/>
                      <a:r>
                        <a:rPr lang="fr-FR" sz="1200" b="0" i="0" u="none" strike="noStrike">
                          <a:solidFill>
                            <a:srgbClr val="000000"/>
                          </a:solidFill>
                          <a:effectLst/>
                          <a:latin typeface="Aptos Narrow" panose="020B0004020202020204" pitchFamily="34" charset="0"/>
                        </a:rPr>
                        <a:t>22%</a:t>
                      </a:r>
                    </a:p>
                  </a:txBody>
                  <a:tcPr marL="5616" marR="5616" marT="5616" marB="0" anchor="ctr">
                    <a:lnL>
                      <a:noFill/>
                    </a:lnL>
                    <a:lnR w="6350" cap="flat" cmpd="sng" algn="ctr">
                      <a:solidFill>
                        <a:srgbClr val="F1A983"/>
                      </a:solidFill>
                      <a:prstDash val="solid"/>
                      <a:round/>
                      <a:headEnd type="none" w="med" len="med"/>
                      <a:tailEnd type="none" w="med" len="med"/>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noFill/>
                  </a:tcPr>
                </a:tc>
                <a:extLst>
                  <a:ext uri="{0D108BD9-81ED-4DB2-BD59-A6C34878D82A}">
                    <a16:rowId xmlns:a16="http://schemas.microsoft.com/office/drawing/2014/main" val="1508586645"/>
                  </a:ext>
                </a:extLst>
              </a:tr>
              <a:tr h="269545">
                <a:tc>
                  <a:txBody>
                    <a:bodyPr/>
                    <a:lstStyle/>
                    <a:p>
                      <a:pPr algn="ctr" fontAlgn="ctr"/>
                      <a:r>
                        <a:rPr lang="fr-FR" sz="1000" b="0" i="0" u="none" strike="noStrike" dirty="0">
                          <a:solidFill>
                            <a:srgbClr val="000000"/>
                          </a:solidFill>
                          <a:effectLst/>
                          <a:latin typeface="Aptos Narrow" panose="020B0004020202020204" pitchFamily="34" charset="0"/>
                        </a:rPr>
                        <a:t>MED_DTS_&gt;18m_≤24m</a:t>
                      </a:r>
                    </a:p>
                  </a:txBody>
                  <a:tcPr marL="5616" marR="5616" marT="5616" marB="0" anchor="ctr">
                    <a:lnL w="6350" cap="flat" cmpd="sng" algn="ctr">
                      <a:solidFill>
                        <a:srgbClr val="F1A983"/>
                      </a:solidFill>
                      <a:prstDash val="solid"/>
                      <a:round/>
                      <a:headEnd type="none" w="med" len="med"/>
                      <a:tailEnd type="none" w="med" len="med"/>
                    </a:lnL>
                    <a:lnR>
                      <a:noFill/>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solidFill>
                      <a:srgbClr val="FBE2D5"/>
                    </a:solidFill>
                  </a:tcPr>
                </a:tc>
                <a:tc>
                  <a:txBody>
                    <a:bodyPr/>
                    <a:lstStyle/>
                    <a:p>
                      <a:pPr algn="l" fontAlgn="ctr"/>
                      <a:r>
                        <a:rPr lang="fr-FR" sz="800" b="0" i="0" u="none" strike="noStrike" dirty="0">
                          <a:solidFill>
                            <a:srgbClr val="000000"/>
                          </a:solidFill>
                          <a:effectLst/>
                          <a:latin typeface="Aptos Narrow" panose="020B0004020202020204" pitchFamily="34" charset="0"/>
                        </a:rPr>
                        <a:t>Chalutiers de 18 à 24 mètres de Méditerranée</a:t>
                      </a:r>
                    </a:p>
                  </a:txBody>
                  <a:tcPr marL="5616" marR="5616" marT="5616" marB="0" anchor="ctr">
                    <a:lnL>
                      <a:noFill/>
                    </a:lnL>
                    <a:lnR>
                      <a:noFill/>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solidFill>
                      <a:srgbClr val="FBE2D5"/>
                    </a:solidFill>
                  </a:tcPr>
                </a:tc>
                <a:tc>
                  <a:txBody>
                    <a:bodyPr/>
                    <a:lstStyle/>
                    <a:p>
                      <a:pPr algn="ctr" fontAlgn="ctr"/>
                      <a:r>
                        <a:rPr lang="fr-FR" sz="1200" b="0" i="0" u="none" strike="noStrike">
                          <a:solidFill>
                            <a:srgbClr val="000000"/>
                          </a:solidFill>
                          <a:effectLst/>
                          <a:latin typeface="Aptos Narrow" panose="020B0004020202020204" pitchFamily="34" charset="0"/>
                        </a:rPr>
                        <a:t>21</a:t>
                      </a:r>
                    </a:p>
                  </a:txBody>
                  <a:tcPr marL="5616" marR="5616" marT="5616" marB="0" anchor="ctr">
                    <a:lnL>
                      <a:noFill/>
                    </a:lnL>
                    <a:lnR>
                      <a:noFill/>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solidFill>
                      <a:srgbClr val="FBE2D5"/>
                    </a:solidFill>
                  </a:tcPr>
                </a:tc>
                <a:tc>
                  <a:txBody>
                    <a:bodyPr/>
                    <a:lstStyle/>
                    <a:p>
                      <a:pPr algn="ctr" fontAlgn="ctr"/>
                      <a:r>
                        <a:rPr lang="fr-FR" sz="1200" b="0" i="0" u="none" strike="noStrike">
                          <a:solidFill>
                            <a:srgbClr val="000000"/>
                          </a:solidFill>
                          <a:effectLst/>
                          <a:latin typeface="Aptos Narrow" panose="020B0004020202020204" pitchFamily="34" charset="0"/>
                        </a:rPr>
                        <a:t>24</a:t>
                      </a:r>
                    </a:p>
                  </a:txBody>
                  <a:tcPr marL="5616" marR="5616" marT="5616" marB="0" anchor="ctr">
                    <a:lnL>
                      <a:noFill/>
                    </a:lnL>
                    <a:lnR>
                      <a:noFill/>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solidFill>
                      <a:srgbClr val="FBE2D5"/>
                    </a:solidFill>
                  </a:tcPr>
                </a:tc>
                <a:tc>
                  <a:txBody>
                    <a:bodyPr/>
                    <a:lstStyle/>
                    <a:p>
                      <a:pPr algn="ctr" fontAlgn="ctr"/>
                      <a:r>
                        <a:rPr lang="fr-FR" sz="1200" b="0" i="0" u="none" strike="noStrike" dirty="0">
                          <a:solidFill>
                            <a:srgbClr val="000000"/>
                          </a:solidFill>
                          <a:effectLst/>
                          <a:latin typeface="Aptos Narrow" panose="020B0004020202020204" pitchFamily="34" charset="0"/>
                        </a:rPr>
                        <a:t>88%</a:t>
                      </a:r>
                    </a:p>
                  </a:txBody>
                  <a:tcPr marL="5616" marR="5616" marT="5616" marB="0" anchor="ctr">
                    <a:lnL>
                      <a:noFill/>
                    </a:lnL>
                    <a:lnR>
                      <a:noFill/>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solidFill>
                      <a:srgbClr val="FBE2D5"/>
                    </a:solidFill>
                  </a:tcPr>
                </a:tc>
                <a:tc>
                  <a:txBody>
                    <a:bodyPr/>
                    <a:lstStyle/>
                    <a:p>
                      <a:pPr algn="ctr" fontAlgn="ctr"/>
                      <a:r>
                        <a:rPr lang="fr-FR" sz="1200" b="0" i="0" u="none" strike="noStrike">
                          <a:solidFill>
                            <a:srgbClr val="000000"/>
                          </a:solidFill>
                          <a:effectLst/>
                          <a:latin typeface="Aptos Narrow" panose="020B0004020202020204" pitchFamily="34" charset="0"/>
                        </a:rPr>
                        <a:t>88%</a:t>
                      </a:r>
                    </a:p>
                  </a:txBody>
                  <a:tcPr marL="5616" marR="5616" marT="5616" marB="0" anchor="ctr">
                    <a:lnL>
                      <a:noFill/>
                    </a:lnL>
                    <a:lnR>
                      <a:noFill/>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solidFill>
                      <a:srgbClr val="FBE2D5"/>
                    </a:solidFill>
                  </a:tcPr>
                </a:tc>
                <a:tc>
                  <a:txBody>
                    <a:bodyPr/>
                    <a:lstStyle/>
                    <a:p>
                      <a:pPr algn="ctr" fontAlgn="ctr"/>
                      <a:r>
                        <a:rPr lang="fr-FR" sz="1200" b="0" i="0" u="none" strike="noStrike">
                          <a:solidFill>
                            <a:srgbClr val="000000"/>
                          </a:solidFill>
                          <a:effectLst/>
                          <a:latin typeface="Aptos Narrow" panose="020B0004020202020204" pitchFamily="34" charset="0"/>
                        </a:rPr>
                        <a:t>87%</a:t>
                      </a:r>
                    </a:p>
                  </a:txBody>
                  <a:tcPr marL="5616" marR="5616" marT="5616" marB="0" anchor="ctr">
                    <a:lnL>
                      <a:noFill/>
                    </a:lnL>
                    <a:lnR w="6350" cap="flat" cmpd="sng" algn="ctr">
                      <a:solidFill>
                        <a:srgbClr val="F1A983"/>
                      </a:solidFill>
                      <a:prstDash val="solid"/>
                      <a:round/>
                      <a:headEnd type="none" w="med" len="med"/>
                      <a:tailEnd type="none" w="med" len="med"/>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solidFill>
                      <a:srgbClr val="FBE2D5"/>
                    </a:solidFill>
                  </a:tcPr>
                </a:tc>
                <a:extLst>
                  <a:ext uri="{0D108BD9-81ED-4DB2-BD59-A6C34878D82A}">
                    <a16:rowId xmlns:a16="http://schemas.microsoft.com/office/drawing/2014/main" val="2988264081"/>
                  </a:ext>
                </a:extLst>
              </a:tr>
              <a:tr h="269545">
                <a:tc>
                  <a:txBody>
                    <a:bodyPr/>
                    <a:lstStyle/>
                    <a:p>
                      <a:pPr algn="ctr" fontAlgn="ctr"/>
                      <a:r>
                        <a:rPr lang="fr-FR" sz="1000" b="0" i="0" u="none" strike="noStrike" dirty="0">
                          <a:solidFill>
                            <a:srgbClr val="000000"/>
                          </a:solidFill>
                          <a:effectLst/>
                          <a:latin typeface="Aptos Narrow" panose="020B0004020202020204" pitchFamily="34" charset="0"/>
                        </a:rPr>
                        <a:t>MED_DTS_&gt;24m</a:t>
                      </a:r>
                    </a:p>
                  </a:txBody>
                  <a:tcPr marL="5616" marR="5616" marT="5616" marB="0" anchor="ctr">
                    <a:lnL w="6350" cap="flat" cmpd="sng" algn="ctr">
                      <a:solidFill>
                        <a:srgbClr val="F1A983"/>
                      </a:solidFill>
                      <a:prstDash val="solid"/>
                      <a:round/>
                      <a:headEnd type="none" w="med" len="med"/>
                      <a:tailEnd type="none" w="med" len="med"/>
                    </a:lnL>
                    <a:lnR>
                      <a:noFill/>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noFill/>
                  </a:tcPr>
                </a:tc>
                <a:tc>
                  <a:txBody>
                    <a:bodyPr/>
                    <a:lstStyle/>
                    <a:p>
                      <a:pPr algn="l" fontAlgn="ctr"/>
                      <a:r>
                        <a:rPr lang="fr-FR" sz="800" b="0" i="0" u="none" strike="noStrike" dirty="0">
                          <a:solidFill>
                            <a:srgbClr val="000000"/>
                          </a:solidFill>
                          <a:effectLst/>
                          <a:latin typeface="Aptos Narrow" panose="020B0004020202020204" pitchFamily="34" charset="0"/>
                        </a:rPr>
                        <a:t>Chalutiers de plus de 24 mètres de Méditerranée</a:t>
                      </a:r>
                    </a:p>
                  </a:txBody>
                  <a:tcPr marL="5616" marR="5616" marT="5616" marB="0" anchor="ctr">
                    <a:lnL>
                      <a:noFill/>
                    </a:lnL>
                    <a:lnR>
                      <a:noFill/>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noFill/>
                  </a:tcPr>
                </a:tc>
                <a:tc>
                  <a:txBody>
                    <a:bodyPr/>
                    <a:lstStyle/>
                    <a:p>
                      <a:pPr algn="ctr" fontAlgn="ctr"/>
                      <a:r>
                        <a:rPr lang="fr-FR" sz="1200" b="0" i="0" u="none" strike="noStrike" dirty="0">
                          <a:solidFill>
                            <a:srgbClr val="000000"/>
                          </a:solidFill>
                          <a:effectLst/>
                          <a:latin typeface="Aptos Narrow" panose="020B0004020202020204" pitchFamily="34" charset="0"/>
                        </a:rPr>
                        <a:t>16</a:t>
                      </a:r>
                    </a:p>
                  </a:txBody>
                  <a:tcPr marL="5616" marR="5616" marT="5616" marB="0" anchor="ctr">
                    <a:lnL>
                      <a:noFill/>
                    </a:lnL>
                    <a:lnR>
                      <a:noFill/>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noFill/>
                  </a:tcPr>
                </a:tc>
                <a:tc>
                  <a:txBody>
                    <a:bodyPr/>
                    <a:lstStyle/>
                    <a:p>
                      <a:pPr algn="ctr" fontAlgn="ctr"/>
                      <a:r>
                        <a:rPr lang="fr-FR" sz="1200" b="0" i="0" u="none" strike="noStrike">
                          <a:solidFill>
                            <a:srgbClr val="000000"/>
                          </a:solidFill>
                          <a:effectLst/>
                          <a:latin typeface="Aptos Narrow" panose="020B0004020202020204" pitchFamily="34" charset="0"/>
                        </a:rPr>
                        <a:t>26</a:t>
                      </a:r>
                    </a:p>
                  </a:txBody>
                  <a:tcPr marL="5616" marR="5616" marT="5616" marB="0" anchor="ctr">
                    <a:lnL>
                      <a:noFill/>
                    </a:lnL>
                    <a:lnR>
                      <a:noFill/>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noFill/>
                  </a:tcPr>
                </a:tc>
                <a:tc>
                  <a:txBody>
                    <a:bodyPr/>
                    <a:lstStyle/>
                    <a:p>
                      <a:pPr algn="ctr" fontAlgn="ctr"/>
                      <a:r>
                        <a:rPr lang="fr-FR" sz="1200" b="0" i="0" u="none" strike="noStrike" dirty="0">
                          <a:solidFill>
                            <a:srgbClr val="000000"/>
                          </a:solidFill>
                          <a:effectLst/>
                          <a:latin typeface="Aptos Narrow" panose="020B0004020202020204" pitchFamily="34" charset="0"/>
                        </a:rPr>
                        <a:t>62%</a:t>
                      </a:r>
                    </a:p>
                  </a:txBody>
                  <a:tcPr marL="5616" marR="5616" marT="5616" marB="0" anchor="ctr">
                    <a:lnL>
                      <a:noFill/>
                    </a:lnL>
                    <a:lnR>
                      <a:noFill/>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noFill/>
                  </a:tcPr>
                </a:tc>
                <a:tc>
                  <a:txBody>
                    <a:bodyPr/>
                    <a:lstStyle/>
                    <a:p>
                      <a:pPr algn="ctr" fontAlgn="ctr"/>
                      <a:r>
                        <a:rPr lang="fr-FR" sz="1200" b="0" i="0" u="none" strike="noStrike" dirty="0">
                          <a:solidFill>
                            <a:srgbClr val="000000"/>
                          </a:solidFill>
                          <a:effectLst/>
                          <a:latin typeface="Aptos Narrow" panose="020B0004020202020204" pitchFamily="34" charset="0"/>
                        </a:rPr>
                        <a:t>79%</a:t>
                      </a:r>
                    </a:p>
                  </a:txBody>
                  <a:tcPr marL="5616" marR="5616" marT="5616" marB="0" anchor="ctr">
                    <a:lnL>
                      <a:noFill/>
                    </a:lnL>
                    <a:lnR>
                      <a:noFill/>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noFill/>
                  </a:tcPr>
                </a:tc>
                <a:tc>
                  <a:txBody>
                    <a:bodyPr/>
                    <a:lstStyle/>
                    <a:p>
                      <a:pPr algn="ctr" fontAlgn="ctr"/>
                      <a:r>
                        <a:rPr lang="fr-FR" sz="1200" b="0" i="0" u="none" strike="noStrike">
                          <a:solidFill>
                            <a:srgbClr val="000000"/>
                          </a:solidFill>
                          <a:effectLst/>
                          <a:latin typeface="Aptos Narrow" panose="020B0004020202020204" pitchFamily="34" charset="0"/>
                        </a:rPr>
                        <a:t>80%</a:t>
                      </a:r>
                    </a:p>
                  </a:txBody>
                  <a:tcPr marL="5616" marR="5616" marT="5616" marB="0" anchor="ctr">
                    <a:lnL>
                      <a:noFill/>
                    </a:lnL>
                    <a:lnR w="6350" cap="flat" cmpd="sng" algn="ctr">
                      <a:solidFill>
                        <a:srgbClr val="F1A983"/>
                      </a:solidFill>
                      <a:prstDash val="solid"/>
                      <a:round/>
                      <a:headEnd type="none" w="med" len="med"/>
                      <a:tailEnd type="none" w="med" len="med"/>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noFill/>
                  </a:tcPr>
                </a:tc>
                <a:extLst>
                  <a:ext uri="{0D108BD9-81ED-4DB2-BD59-A6C34878D82A}">
                    <a16:rowId xmlns:a16="http://schemas.microsoft.com/office/drawing/2014/main" val="2363592315"/>
                  </a:ext>
                </a:extLst>
              </a:tr>
              <a:tr h="269545">
                <a:tc>
                  <a:txBody>
                    <a:bodyPr/>
                    <a:lstStyle/>
                    <a:p>
                      <a:pPr algn="ctr" fontAlgn="ctr"/>
                      <a:r>
                        <a:rPr lang="fr-FR" sz="1000" b="0" i="0" u="none" strike="noStrike" dirty="0">
                          <a:solidFill>
                            <a:srgbClr val="000000"/>
                          </a:solidFill>
                          <a:effectLst/>
                          <a:latin typeface="Aptos Narrow" panose="020B0004020202020204" pitchFamily="34" charset="0"/>
                        </a:rPr>
                        <a:t>MED_FPO_≤8m</a:t>
                      </a:r>
                    </a:p>
                  </a:txBody>
                  <a:tcPr marL="5616" marR="5616" marT="5616" marB="0" anchor="ctr">
                    <a:lnL w="6350" cap="flat" cmpd="sng" algn="ctr">
                      <a:solidFill>
                        <a:srgbClr val="F1A983"/>
                      </a:solidFill>
                      <a:prstDash val="solid"/>
                      <a:round/>
                      <a:headEnd type="none" w="med" len="med"/>
                      <a:tailEnd type="none" w="med" len="med"/>
                    </a:lnL>
                    <a:lnR>
                      <a:noFill/>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solidFill>
                      <a:srgbClr val="FBE2D5"/>
                    </a:solidFill>
                  </a:tcPr>
                </a:tc>
                <a:tc>
                  <a:txBody>
                    <a:bodyPr/>
                    <a:lstStyle/>
                    <a:p>
                      <a:pPr algn="l" fontAlgn="ctr"/>
                      <a:r>
                        <a:rPr lang="fr-FR" sz="800" b="0" i="0" u="none" strike="noStrike" dirty="0">
                          <a:solidFill>
                            <a:srgbClr val="000000"/>
                          </a:solidFill>
                          <a:effectLst/>
                          <a:latin typeface="Aptos Narrow" panose="020B0004020202020204" pitchFamily="34" charset="0"/>
                        </a:rPr>
                        <a:t>Caseyeurs de moins de 8 mètres de Méditerranée</a:t>
                      </a:r>
                    </a:p>
                  </a:txBody>
                  <a:tcPr marL="5616" marR="5616" marT="5616" marB="0" anchor="ctr">
                    <a:lnL>
                      <a:noFill/>
                    </a:lnL>
                    <a:lnR>
                      <a:noFill/>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solidFill>
                      <a:srgbClr val="FBE2D5"/>
                    </a:solidFill>
                  </a:tcPr>
                </a:tc>
                <a:tc>
                  <a:txBody>
                    <a:bodyPr/>
                    <a:lstStyle/>
                    <a:p>
                      <a:pPr algn="ctr" fontAlgn="ctr"/>
                      <a:r>
                        <a:rPr lang="fr-FR" sz="1200" b="0" i="0" u="none" strike="noStrike">
                          <a:solidFill>
                            <a:srgbClr val="000000"/>
                          </a:solidFill>
                          <a:effectLst/>
                          <a:latin typeface="Aptos Narrow" panose="020B0004020202020204" pitchFamily="34" charset="0"/>
                        </a:rPr>
                        <a:t>46</a:t>
                      </a:r>
                    </a:p>
                  </a:txBody>
                  <a:tcPr marL="5616" marR="5616" marT="5616" marB="0" anchor="ctr">
                    <a:lnL>
                      <a:noFill/>
                    </a:lnL>
                    <a:lnR>
                      <a:noFill/>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solidFill>
                      <a:srgbClr val="FBE2D5"/>
                    </a:solidFill>
                  </a:tcPr>
                </a:tc>
                <a:tc>
                  <a:txBody>
                    <a:bodyPr/>
                    <a:lstStyle/>
                    <a:p>
                      <a:pPr algn="ctr" fontAlgn="ctr"/>
                      <a:r>
                        <a:rPr lang="fr-FR" sz="1200" b="0" i="0" u="none" strike="noStrike" dirty="0">
                          <a:solidFill>
                            <a:srgbClr val="000000"/>
                          </a:solidFill>
                          <a:effectLst/>
                          <a:latin typeface="Aptos Narrow" panose="020B0004020202020204" pitchFamily="34" charset="0"/>
                        </a:rPr>
                        <a:t>117</a:t>
                      </a:r>
                    </a:p>
                  </a:txBody>
                  <a:tcPr marL="5616" marR="5616" marT="5616" marB="0" anchor="ctr">
                    <a:lnL>
                      <a:noFill/>
                    </a:lnL>
                    <a:lnR>
                      <a:noFill/>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solidFill>
                      <a:srgbClr val="FBE2D5"/>
                    </a:solidFill>
                  </a:tcPr>
                </a:tc>
                <a:tc>
                  <a:txBody>
                    <a:bodyPr/>
                    <a:lstStyle/>
                    <a:p>
                      <a:pPr algn="ctr" fontAlgn="ctr"/>
                      <a:r>
                        <a:rPr lang="fr-FR" sz="1200" b="0" i="0" u="none" strike="noStrike">
                          <a:solidFill>
                            <a:srgbClr val="000000"/>
                          </a:solidFill>
                          <a:effectLst/>
                          <a:latin typeface="Aptos Narrow" panose="020B0004020202020204" pitchFamily="34" charset="0"/>
                        </a:rPr>
                        <a:t>39%</a:t>
                      </a:r>
                    </a:p>
                  </a:txBody>
                  <a:tcPr marL="5616" marR="5616" marT="5616" marB="0" anchor="ctr">
                    <a:lnL>
                      <a:noFill/>
                    </a:lnL>
                    <a:lnR>
                      <a:noFill/>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solidFill>
                      <a:srgbClr val="FBE2D5"/>
                    </a:solidFill>
                  </a:tcPr>
                </a:tc>
                <a:tc>
                  <a:txBody>
                    <a:bodyPr/>
                    <a:lstStyle/>
                    <a:p>
                      <a:pPr algn="ctr" fontAlgn="ctr"/>
                      <a:r>
                        <a:rPr lang="fr-FR" sz="1200" b="0" i="0" u="none" strike="noStrike" dirty="0">
                          <a:solidFill>
                            <a:srgbClr val="000000"/>
                          </a:solidFill>
                          <a:effectLst/>
                          <a:latin typeface="Aptos Narrow" panose="020B0004020202020204" pitchFamily="34" charset="0"/>
                        </a:rPr>
                        <a:t>54%</a:t>
                      </a:r>
                    </a:p>
                  </a:txBody>
                  <a:tcPr marL="5616" marR="5616" marT="5616" marB="0" anchor="ctr">
                    <a:lnL>
                      <a:noFill/>
                    </a:lnL>
                    <a:lnR>
                      <a:noFill/>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solidFill>
                      <a:srgbClr val="FBE2D5"/>
                    </a:solidFill>
                  </a:tcPr>
                </a:tc>
                <a:tc>
                  <a:txBody>
                    <a:bodyPr/>
                    <a:lstStyle/>
                    <a:p>
                      <a:pPr algn="ctr" fontAlgn="ctr"/>
                      <a:r>
                        <a:rPr lang="fr-FR" sz="1200" b="0" i="0" u="none" strike="noStrike" dirty="0">
                          <a:solidFill>
                            <a:srgbClr val="000000"/>
                          </a:solidFill>
                          <a:effectLst/>
                          <a:latin typeface="Aptos Narrow" panose="020B0004020202020204" pitchFamily="34" charset="0"/>
                        </a:rPr>
                        <a:t>51%</a:t>
                      </a:r>
                    </a:p>
                  </a:txBody>
                  <a:tcPr marL="5616" marR="5616" marT="5616" marB="0" anchor="ctr">
                    <a:lnL>
                      <a:noFill/>
                    </a:lnL>
                    <a:lnR w="6350" cap="flat" cmpd="sng" algn="ctr">
                      <a:solidFill>
                        <a:srgbClr val="F1A983"/>
                      </a:solidFill>
                      <a:prstDash val="solid"/>
                      <a:round/>
                      <a:headEnd type="none" w="med" len="med"/>
                      <a:tailEnd type="none" w="med" len="med"/>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solidFill>
                      <a:srgbClr val="FBE2D5"/>
                    </a:solidFill>
                  </a:tcPr>
                </a:tc>
                <a:extLst>
                  <a:ext uri="{0D108BD9-81ED-4DB2-BD59-A6C34878D82A}">
                    <a16:rowId xmlns:a16="http://schemas.microsoft.com/office/drawing/2014/main" val="1696772144"/>
                  </a:ext>
                </a:extLst>
              </a:tr>
            </a:tbl>
          </a:graphicData>
        </a:graphic>
      </p:graphicFrame>
    </p:spTree>
    <p:extLst>
      <p:ext uri="{BB962C8B-B14F-4D97-AF65-F5344CB8AC3E}">
        <p14:creationId xmlns:p14="http://schemas.microsoft.com/office/powerpoint/2010/main" val="26402322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4">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409A0BB4-D7F5-4F14-BBB1-E4C737B09E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BA5145F6-F3E8-40A8-A920-3BECE65C25F7}"/>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MMN_FPO_≤8m.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8" name="Picture 7" descr="Resultat 2026_08_MMN_FPO_≤8m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9" name="Picture 8" descr="Resultat 2026_08_MMN_FPO_≤8m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0" name="Picture 9" descr="Resultat 2026_08_MMN_FPO_≤8m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1133"/>
            </a:pPr>
            <a:r>
              <a:t>Caseyeurs de moins de 8 mètres de la Manche/Mer du Nord</a:t>
            </a:r>
            <a:br/>
            <a:r>
              <a:t>(MMN_FPO_≤8m)</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des caseyeurs de moins de 8 mètres de la Manche et de la Mer du Nord est supérieur à celui de la période de référence (2021).</a:t>
            </a:r>
          </a:p>
        </p:txBody>
      </p:sp>
      <p:sp>
        <p:nvSpPr>
          <p:cNvPr id="18" name="TextBox 17"/>
          <p:cNvSpPr txBox="1"/>
          <p:nvPr/>
        </p:nvSpPr>
        <p:spPr>
          <a:xfrm>
            <a:off x="194400" y="5760000"/>
            <a:ext cx="2343600" cy="1436400"/>
          </a:xfrm>
          <a:prstGeom prst="rect">
            <a:avLst/>
          </a:prstGeom>
          <a:noFill/>
        </p:spPr>
        <p:txBody>
          <a:bodyPr wrap="square">
            <a:spAutoFit/>
          </a:bodyPr>
          <a:lstStyle/>
          <a:p>
            <a:pPr>
              <a:defRPr sz="1275"/>
            </a:pPr>
            <a:r>
              <a:t>• L'indice de prix de ventes est proche de celui de la période de référence mais inférieur à celui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supérieur à ceux de la période de référence et de la moyenne nationale.</a:t>
            </a:r>
          </a:p>
        </p:txBody>
      </p:sp>
    </p:spTree>
    <p:extLst>
      <p:ext uri="{BB962C8B-B14F-4D97-AF65-F5344CB8AC3E}">
        <p14:creationId xmlns:p14="http://schemas.microsoft.com/office/powerpoint/2010/main" val="11682829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4">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409A0BB4-D7F5-4F14-BBB1-E4C737B09E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85F66757-2121-4768-A271-D0CD2DDAAEE4}"/>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MMN_FPO_8m_≤10m.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8" name="Picture 7" descr="Resultat 2026_08_MMN_FPO_8m_≤10m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9" name="Picture 8" descr="Resultat 2026_08_MMN_FPO_8m_≤10m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0" name="Picture 9" descr="Resultat 2026_08_MMN_FPO_8m_≤10m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1133"/>
            </a:pPr>
            <a:r>
              <a:t>Caseyeurs de 8 à 10 mètres de la Manche/Mer du Nord</a:t>
            </a:r>
            <a:br/>
            <a:r>
              <a:t>(MMN_FPO_8m_≤10m)</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des caseyeurs de 8 à 10 mètres de la Manche et de la Mer du Nord est proche de celui de la période de référence (2021).</a:t>
            </a:r>
          </a:p>
        </p:txBody>
      </p:sp>
      <p:sp>
        <p:nvSpPr>
          <p:cNvPr id="18" name="TextBox 17"/>
          <p:cNvSpPr txBox="1"/>
          <p:nvPr/>
        </p:nvSpPr>
        <p:spPr>
          <a:xfrm>
            <a:off x="194400" y="5760000"/>
            <a:ext cx="2343600" cy="1436400"/>
          </a:xfrm>
          <a:prstGeom prst="rect">
            <a:avLst/>
          </a:prstGeom>
          <a:noFill/>
        </p:spPr>
        <p:txBody>
          <a:bodyPr wrap="square">
            <a:spAutoFit/>
          </a:bodyPr>
          <a:lstStyle/>
          <a:p>
            <a:pPr>
              <a:defRPr sz="1275"/>
            </a:pPr>
            <a:r>
              <a:t>• L'indice de prix de ventes est supérieur à ceux de la période de référence et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inférieur à ceux de la période de référence et de la moyenne nationale.</a:t>
            </a:r>
          </a:p>
        </p:txBody>
      </p:sp>
    </p:spTree>
    <p:extLst>
      <p:ext uri="{BB962C8B-B14F-4D97-AF65-F5344CB8AC3E}">
        <p14:creationId xmlns:p14="http://schemas.microsoft.com/office/powerpoint/2010/main" val="20838719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4">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409A0BB4-D7F5-4F14-BBB1-E4C737B09E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A869D199-CD52-477F-8B47-F502069038FA}"/>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MMN_HOK_≤8m.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8" name="Picture 7" descr="Resultat 2026_08_MMN_HOK_≤8m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9" name="Picture 8" descr="Resultat 2026_08_MMN_HOK_≤8m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0" name="Picture 9" descr="Resultat 2026_08_MMN_HOK_≤8m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1133"/>
            </a:pPr>
            <a:r>
              <a:t>Ligneurs ou palangriers de moins de 8 mètres de la Manche/Mer du Nord</a:t>
            </a:r>
            <a:br/>
            <a:r>
              <a:t>(MMN_HOK_≤8m)</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des ligneurs ou palangriers de moins de 8 mètres de la Manche et de la Mer du Nord est supérieur à celui de la période de référence (2021).</a:t>
            </a:r>
          </a:p>
        </p:txBody>
      </p:sp>
      <p:sp>
        <p:nvSpPr>
          <p:cNvPr id="18" name="TextBox 17"/>
          <p:cNvSpPr txBox="1"/>
          <p:nvPr/>
        </p:nvSpPr>
        <p:spPr>
          <a:xfrm>
            <a:off x="194400" y="5760000"/>
            <a:ext cx="2343600" cy="1436400"/>
          </a:xfrm>
          <a:prstGeom prst="rect">
            <a:avLst/>
          </a:prstGeom>
          <a:noFill/>
        </p:spPr>
        <p:txBody>
          <a:bodyPr wrap="square">
            <a:spAutoFit/>
          </a:bodyPr>
          <a:lstStyle/>
          <a:p>
            <a:pPr>
              <a:defRPr sz="1275"/>
            </a:pPr>
            <a:r>
              <a:t>• L'indice de prix de ventes est supérieur à ceux de la période de référence et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inférieur à celui de la période de référence mais supérieur à celui de la moyenne nationale.</a:t>
            </a:r>
          </a:p>
        </p:txBody>
      </p:sp>
    </p:spTree>
    <p:extLst>
      <p:ext uri="{BB962C8B-B14F-4D97-AF65-F5344CB8AC3E}">
        <p14:creationId xmlns:p14="http://schemas.microsoft.com/office/powerpoint/2010/main" val="26980958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4">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409A0BB4-D7F5-4F14-BBB1-E4C737B09E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35A54093-102C-4F69-A3A4-A15D5D40F285}"/>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MMN_MGP_10m_≤12m.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8" name="Picture 7" descr="Resultat 2026_08_MMN_MGP_10m_≤12m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9" name="Picture 8" descr="Resultat 2026_08_MMN_MGP_10m_≤12m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0" name="Picture 9" descr="Resultat 2026_08_MMN_MGP_10m_≤12m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1133"/>
            </a:pPr>
            <a:r>
              <a:t>Navires polyvalents utilisant des engins mobiles de 10 à 12 mètres de la Manche/Mer du Nord</a:t>
            </a:r>
            <a:br/>
            <a:r>
              <a:t>(MMN_MGP_10m_≤12m)</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des navires polyvalents utilisant des engins mobiles de 10 à 12 mètres de la Manche et de la Mer du Nord est supérieur à celui de la période de référence (2021).</a:t>
            </a:r>
          </a:p>
        </p:txBody>
      </p:sp>
      <p:sp>
        <p:nvSpPr>
          <p:cNvPr id="18" name="TextBox 17"/>
          <p:cNvSpPr txBox="1"/>
          <p:nvPr/>
        </p:nvSpPr>
        <p:spPr>
          <a:xfrm>
            <a:off x="194400" y="5760000"/>
            <a:ext cx="2343600" cy="1436400"/>
          </a:xfrm>
          <a:prstGeom prst="rect">
            <a:avLst/>
          </a:prstGeom>
          <a:noFill/>
        </p:spPr>
        <p:txBody>
          <a:bodyPr wrap="square">
            <a:spAutoFit/>
          </a:bodyPr>
          <a:lstStyle/>
          <a:p>
            <a:pPr>
              <a:defRPr sz="1275"/>
            </a:pPr>
            <a:r>
              <a:t>• L'indice de prix de ventes est supérieur à ceux de la période de référence et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inférieur à celui de la période de référence mais proche de celui de la moyenne nationale.</a:t>
            </a:r>
          </a:p>
        </p:txBody>
      </p:sp>
    </p:spTree>
    <p:extLst>
      <p:ext uri="{BB962C8B-B14F-4D97-AF65-F5344CB8AC3E}">
        <p14:creationId xmlns:p14="http://schemas.microsoft.com/office/powerpoint/2010/main" val="7641319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4">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409A0BB4-D7F5-4F14-BBB1-E4C737B09E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B5333AAF-7775-44A7-96F3-178441E4FD73}"/>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MMN_MGP_12m_≤18m.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8" name="Picture 7" descr="Resultat 2026_08_MMN_MGP_12m_≤18m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9" name="Picture 8" descr="Resultat 2026_08_MMN_MGP_12m_≤18m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0" name="Picture 9" descr="Resultat 2026_08_MMN_MGP_12m_≤18m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1133"/>
            </a:pPr>
            <a:r>
              <a:t>Navires polyvalents utilisant des engins mobiles de 12 à 18 mètres de la Manche/Mer du Nord</a:t>
            </a:r>
            <a:br/>
            <a:r>
              <a:t>(MMN_MGP_12m_≤18m)</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des navires polyvalents utilisant des engins mobiles de 12 à 18 mètres de la Manche et de la Mer du Nord est supérieur à celui de la période de référence (2021).</a:t>
            </a:r>
          </a:p>
        </p:txBody>
      </p:sp>
      <p:sp>
        <p:nvSpPr>
          <p:cNvPr id="18" name="TextBox 17"/>
          <p:cNvSpPr txBox="1"/>
          <p:nvPr/>
        </p:nvSpPr>
        <p:spPr>
          <a:xfrm>
            <a:off x="194400" y="5760000"/>
            <a:ext cx="2343600" cy="1436400"/>
          </a:xfrm>
          <a:prstGeom prst="rect">
            <a:avLst/>
          </a:prstGeom>
          <a:noFill/>
        </p:spPr>
        <p:txBody>
          <a:bodyPr wrap="square">
            <a:spAutoFit/>
          </a:bodyPr>
          <a:lstStyle/>
          <a:p>
            <a:pPr>
              <a:defRPr sz="1275"/>
            </a:pPr>
            <a:r>
              <a:t>• L'indice de prix de ventes est supérieur à celui de la période de référence mais inférieur à celui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supérieur à ceux de la période de référence et de la moyenne nationale.</a:t>
            </a:r>
          </a:p>
        </p:txBody>
      </p:sp>
    </p:spTree>
    <p:extLst>
      <p:ext uri="{BB962C8B-B14F-4D97-AF65-F5344CB8AC3E}">
        <p14:creationId xmlns:p14="http://schemas.microsoft.com/office/powerpoint/2010/main" val="22405349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4">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409A0BB4-D7F5-4F14-BBB1-E4C737B09E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900E5647-8073-468C-96CE-BFE54116C733}"/>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MMN_PMP_10m_≤12m.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8" name="Picture 7" descr="Resultat 2026_08_MMN_PMP_10m_≤12m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9" name="Picture 8" descr="Resultat 2026_08_MMN_PMP_10m_≤12m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0" name="Picture 9" descr="Resultat 2026_08_MMN_PMP_10m_≤12m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1133"/>
            </a:pPr>
            <a:r>
              <a:t>Navires polyvalents utilisant des engins mobiles ou dormants de 10 à 12 mètres de la Manche/Mer du Nord</a:t>
            </a:r>
            <a:br/>
            <a:r>
              <a:t>(MMN_PMP_10m_≤12m)</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des navires polyvalents utilisant des engins mobiles ou dormants de 10 à 12 mètres de la Manche et de la Mer du Nord est supérieur à celui de la période de référence (2021).</a:t>
            </a:r>
          </a:p>
        </p:txBody>
      </p:sp>
      <p:sp>
        <p:nvSpPr>
          <p:cNvPr id="18" name="TextBox 17"/>
          <p:cNvSpPr txBox="1"/>
          <p:nvPr/>
        </p:nvSpPr>
        <p:spPr>
          <a:xfrm>
            <a:off x="194400" y="5760000"/>
            <a:ext cx="2343600" cy="1436400"/>
          </a:xfrm>
          <a:prstGeom prst="rect">
            <a:avLst/>
          </a:prstGeom>
          <a:noFill/>
        </p:spPr>
        <p:txBody>
          <a:bodyPr wrap="square">
            <a:spAutoFit/>
          </a:bodyPr>
          <a:lstStyle/>
          <a:p>
            <a:pPr>
              <a:defRPr sz="1275"/>
            </a:pPr>
            <a:r>
              <a:t>• L'indice de prix de ventes est supérieur à celui de la période de référence mais inférieur à celui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inférieur à celui de la période de référence mais proche de celui de la moyenne nationale.</a:t>
            </a:r>
          </a:p>
        </p:txBody>
      </p:sp>
    </p:spTree>
    <p:extLst>
      <p:ext uri="{BB962C8B-B14F-4D97-AF65-F5344CB8AC3E}">
        <p14:creationId xmlns:p14="http://schemas.microsoft.com/office/powerpoint/2010/main" val="12004829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2">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409A0BB4-D7F5-4F14-BBB1-E4C737B09E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0C80CDC3-EEB0-4FD5-8C66-9616E7A91312}"/>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Méditerranée.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8" name="Picture 7" descr="Resultat 2026_08_Méditerranée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9" name="Picture 8" descr="Resultat 2026_08_Méditerranée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0" name="Picture 9" descr="Resultat 2026_08_Méditerranée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2267"/>
            </a:pPr>
            <a:r>
              <a:t>Méditerranée</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 l'ensemble des navires de Méditerranée est supérieur à celui de la période de référence (2021).</a:t>
            </a:r>
          </a:p>
        </p:txBody>
      </p:sp>
      <p:sp>
        <p:nvSpPr>
          <p:cNvPr id="18" name="TextBox 17"/>
          <p:cNvSpPr txBox="1"/>
          <p:nvPr/>
        </p:nvSpPr>
        <p:spPr>
          <a:xfrm>
            <a:off x="194400" y="5760000"/>
            <a:ext cx="2343600" cy="1436400"/>
          </a:xfrm>
          <a:prstGeom prst="rect">
            <a:avLst/>
          </a:prstGeom>
          <a:noFill/>
        </p:spPr>
        <p:txBody>
          <a:bodyPr wrap="square">
            <a:spAutoFit/>
          </a:bodyPr>
          <a:lstStyle/>
          <a:p>
            <a:pPr>
              <a:defRPr sz="1275"/>
            </a:pPr>
            <a:r>
              <a:t>• L'indice de prix de ventes est supérieur à celui de la période de référence mais proche de celui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inférieur à celui de la période de référence mais supérieur à celui de la moyenne nationale.</a:t>
            </a:r>
          </a:p>
        </p:txBody>
      </p:sp>
    </p:spTree>
    <p:extLst>
      <p:ext uri="{BB962C8B-B14F-4D97-AF65-F5344CB8AC3E}">
        <p14:creationId xmlns:p14="http://schemas.microsoft.com/office/powerpoint/2010/main" val="5199622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2">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409A0BB4-D7F5-4F14-BBB1-E4C737B09E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C42EA4E9-730C-434B-8CE5-A492370F777F}"/>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MED_DFN_≤8m.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8" name="Picture 7" descr="Resultat 2026_08_MED_DFN_≤8m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9" name="Picture 8" descr="Resultat 2026_08_MED_DFN_≤8m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0" name="Picture 9" descr="Resultat 2026_08_MED_DFN_≤8m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1133"/>
            </a:pPr>
            <a:r>
              <a:t>Fileyeurs de moins de 8 mètres de Méditerranée</a:t>
            </a:r>
            <a:br/>
            <a:r>
              <a:t>(MED_DFN_≤8m)</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des fileyeurs de moins de 8 mètres de Méditerranée est supérieur à celui de la période de référence (2021).</a:t>
            </a:r>
          </a:p>
        </p:txBody>
      </p:sp>
      <p:sp>
        <p:nvSpPr>
          <p:cNvPr id="18" name="TextBox 17"/>
          <p:cNvSpPr txBox="1"/>
          <p:nvPr/>
        </p:nvSpPr>
        <p:spPr>
          <a:xfrm>
            <a:off x="194400" y="5760000"/>
            <a:ext cx="2343600" cy="1436400"/>
          </a:xfrm>
          <a:prstGeom prst="rect">
            <a:avLst/>
          </a:prstGeom>
          <a:noFill/>
        </p:spPr>
        <p:txBody>
          <a:bodyPr wrap="square">
            <a:spAutoFit/>
          </a:bodyPr>
          <a:lstStyle/>
          <a:p>
            <a:pPr>
              <a:defRPr sz="1275"/>
            </a:pPr>
            <a:r>
              <a:t>• L'indice de prix de ventes est supérieur à celui de la période de référence mais inférieur à celui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supérieur à ceux de la période de référence et de la moyenne nationale.</a:t>
            </a:r>
          </a:p>
        </p:txBody>
      </p:sp>
    </p:spTree>
    <p:extLst>
      <p:ext uri="{BB962C8B-B14F-4D97-AF65-F5344CB8AC3E}">
        <p14:creationId xmlns:p14="http://schemas.microsoft.com/office/powerpoint/2010/main" val="4105340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2">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409A0BB4-D7F5-4F14-BBB1-E4C737B09E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932622CF-4BA5-4731-8F32-E9D3363C5514}"/>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MED_DFN_8m_≤10m.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8" name="Picture 7" descr="Resultat 2026_08_MED_DFN_8m_≤10m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9" name="Picture 8" descr="Resultat 2026_08_MED_DFN_8m_≤10m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0" name="Picture 9" descr="Resultat 2026_08_MED_DFN_8m_≤10m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1133"/>
            </a:pPr>
            <a:r>
              <a:t>Fileyeurs de 8 à 10 mètres de Méditerranée</a:t>
            </a:r>
            <a:br/>
            <a:r>
              <a:t>(MED_DFN_8m_≤10m)</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des fileyeurs de 8 à 10 mètres de Méditerranée est supérieur à celui de la période de référence (2021).</a:t>
            </a:r>
          </a:p>
        </p:txBody>
      </p:sp>
      <p:sp>
        <p:nvSpPr>
          <p:cNvPr id="18" name="TextBox 17"/>
          <p:cNvSpPr txBox="1"/>
          <p:nvPr/>
        </p:nvSpPr>
        <p:spPr>
          <a:xfrm>
            <a:off x="194400" y="5760000"/>
            <a:ext cx="2343600" cy="1436400"/>
          </a:xfrm>
          <a:prstGeom prst="rect">
            <a:avLst/>
          </a:prstGeom>
          <a:noFill/>
        </p:spPr>
        <p:txBody>
          <a:bodyPr wrap="square">
            <a:spAutoFit/>
          </a:bodyPr>
          <a:lstStyle/>
          <a:p>
            <a:pPr>
              <a:defRPr sz="1275"/>
            </a:pPr>
            <a:r>
              <a:t>• L'indice de prix de ventes est supérieur à celui de la période de référence mais inférieur à celui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supérieur à ceux de la période de référence et de la moyenne nationale.</a:t>
            </a:r>
          </a:p>
        </p:txBody>
      </p:sp>
    </p:spTree>
    <p:extLst>
      <p:ext uri="{BB962C8B-B14F-4D97-AF65-F5344CB8AC3E}">
        <p14:creationId xmlns:p14="http://schemas.microsoft.com/office/powerpoint/2010/main" val="291154788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2">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409A0BB4-D7F5-4F14-BBB1-E4C737B09E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FD2367CD-E481-4A0E-9FE5-0EDE8DE7CF07}"/>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MED_DTS_18m_≤24m.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8" name="Picture 7" descr="Resultat 2026_08_MED_DTS_18m_≤24m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9" name="Picture 8" descr="Resultat 2026_08_MED_DTS_18m_≤24m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0" name="Picture 9" descr="Resultat 2026_08_MED_DTS_18m_≤24m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1133"/>
            </a:pPr>
            <a:r>
              <a:t>Chalutiers de 18 à 24 mètres de Méditerranée</a:t>
            </a:r>
            <a:br/>
            <a:r>
              <a:t>(MED_DTS_18m_≤24m)</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des chalutiers de 18 à 24 mètres de Méditerranée est supérieur à celui de la période de référence (2021).</a:t>
            </a:r>
          </a:p>
        </p:txBody>
      </p:sp>
      <p:sp>
        <p:nvSpPr>
          <p:cNvPr id="18" name="TextBox 17"/>
          <p:cNvSpPr txBox="1"/>
          <p:nvPr/>
        </p:nvSpPr>
        <p:spPr>
          <a:xfrm>
            <a:off x="194400" y="5760000"/>
            <a:ext cx="2343600" cy="1436400"/>
          </a:xfrm>
          <a:prstGeom prst="rect">
            <a:avLst/>
          </a:prstGeom>
          <a:noFill/>
        </p:spPr>
        <p:txBody>
          <a:bodyPr wrap="square">
            <a:spAutoFit/>
          </a:bodyPr>
          <a:lstStyle/>
          <a:p>
            <a:pPr>
              <a:defRPr sz="1275"/>
            </a:pPr>
            <a:r>
              <a:t>• L'indice de prix de ventes est supérieur à celui de la période de référence mais proche de celui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proche de celui de la période de référence mais supérieur à celui de la moyenne nationale.</a:t>
            </a:r>
          </a:p>
        </p:txBody>
      </p:sp>
    </p:spTree>
    <p:extLst>
      <p:ext uri="{BB962C8B-B14F-4D97-AF65-F5344CB8AC3E}">
        <p14:creationId xmlns:p14="http://schemas.microsoft.com/office/powerpoint/2010/main" val="35307623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891230B-155C-4261-8D31-8178DC19CAA3}"/>
              </a:ext>
            </a:extLst>
          </p:cNvPr>
          <p:cNvSpPr txBox="1"/>
          <p:nvPr/>
        </p:nvSpPr>
        <p:spPr>
          <a:xfrm>
            <a:off x="0" y="0"/>
            <a:ext cx="6858000" cy="400110"/>
          </a:xfrm>
          <a:prstGeom prst="rect">
            <a:avLst/>
          </a:prstGeom>
          <a:solidFill>
            <a:schemeClr val="bg2"/>
          </a:solidFill>
        </p:spPr>
        <p:txBody>
          <a:bodyPr wrap="square" rtlCol="0">
            <a:spAutoFit/>
          </a:bodyPr>
          <a:lstStyle/>
          <a:p>
            <a:pPr algn="ctr"/>
            <a:endParaRPr lang="fr-FR" sz="2000" b="1" dirty="0"/>
          </a:p>
        </p:txBody>
      </p:sp>
      <p:sp>
        <p:nvSpPr>
          <p:cNvPr id="2" name="ZoneTexte 1">
            <a:extLst>
              <a:ext uri="{FF2B5EF4-FFF2-40B4-BE49-F238E27FC236}">
                <a16:creationId xmlns:a16="http://schemas.microsoft.com/office/drawing/2014/main" id="{BD8CE69D-6B98-41DC-9601-0AE01A0AC5BB}"/>
              </a:ext>
            </a:extLst>
          </p:cNvPr>
          <p:cNvSpPr txBox="1"/>
          <p:nvPr/>
        </p:nvSpPr>
        <p:spPr>
          <a:xfrm>
            <a:off x="1670050" y="-30778"/>
            <a:ext cx="3517900" cy="461665"/>
          </a:xfrm>
          <a:prstGeom prst="rect">
            <a:avLst/>
          </a:prstGeom>
          <a:noFill/>
        </p:spPr>
        <p:txBody>
          <a:bodyPr wrap="square" rtlCol="0">
            <a:spAutoFit/>
          </a:bodyPr>
          <a:lstStyle/>
          <a:p>
            <a:pPr algn="ctr"/>
            <a:r>
              <a:rPr lang="fr-FR" sz="2400" dirty="0"/>
              <a:t>Synthèse</a:t>
            </a:r>
          </a:p>
        </p:txBody>
      </p:sp>
      <p:pic>
        <p:nvPicPr>
          <p:cNvPr id="4" name="Image 3">
            <a:extLst>
              <a:ext uri="{FF2B5EF4-FFF2-40B4-BE49-F238E27FC236}">
                <a16:creationId xmlns:a16="http://schemas.microsoft.com/office/drawing/2014/main" id="{6FF54E25-2615-9C52-EAFC-40BD32BE8A14}"/>
              </a:ext>
            </a:extLst>
          </p:cNvPr>
          <p:cNvPicPr>
            <a:picLocks noChangeAspect="1"/>
          </p:cNvPicPr>
          <p:nvPr/>
        </p:nvPicPr>
        <p:blipFill>
          <a:blip r:embed="rId2"/>
          <a:stretch>
            <a:fillRect/>
          </a:stretch>
        </p:blipFill>
        <p:spPr bwMode="auto">
          <a:xfrm>
            <a:off x="4838400" y="8672049"/>
            <a:ext cx="2081363" cy="1116701"/>
          </a:xfrm>
          <a:prstGeom prst="rect">
            <a:avLst/>
          </a:prstGeom>
        </p:spPr>
      </p:pic>
      <p:sp>
        <p:nvSpPr>
          <p:cNvPr id="5" name="TextBox 4"/>
          <p:cNvSpPr txBox="1"/>
          <p:nvPr/>
        </p:nvSpPr>
        <p:spPr>
          <a:xfrm>
            <a:off x="334800" y="558000"/>
            <a:ext cx="6192000" cy="522000"/>
          </a:xfrm>
          <a:prstGeom prst="rect">
            <a:avLst/>
          </a:prstGeom>
          <a:noFill/>
        </p:spPr>
        <p:txBody>
          <a:bodyPr wrap="square">
            <a:spAutoFit/>
          </a:bodyPr>
          <a:lstStyle/>
          <a:p>
            <a:pPr>
              <a:defRPr sz="1700"/>
            </a:pPr>
            <a:r>
              <a:t>Comparaison de l’indice de ventes en valeur à la fin du mois de Août 2026, par rapport à celui de la période de référence (2021) selon les strates</a:t>
            </a:r>
          </a:p>
        </p:txBody>
      </p:sp>
      <p:pic>
        <p:nvPicPr>
          <p:cNvPr id="6" name="Picture 5" descr="table_stylized.png"/>
          <p:cNvPicPr>
            <a:picLocks noChangeAspect="1"/>
          </p:cNvPicPr>
          <p:nvPr/>
        </p:nvPicPr>
        <p:blipFill>
          <a:blip r:embed="rId3"/>
          <a:stretch>
            <a:fillRect/>
          </a:stretch>
        </p:blipFill>
        <p:spPr>
          <a:xfrm>
            <a:off x="198000" y="1504800"/>
            <a:ext cx="4640400" cy="7725600"/>
          </a:xfrm>
          <a:prstGeom prst="rect">
            <a:avLst/>
          </a:prstGeom>
        </p:spPr>
      </p:pic>
    </p:spTree>
    <p:extLst>
      <p:ext uri="{BB962C8B-B14F-4D97-AF65-F5344CB8AC3E}">
        <p14:creationId xmlns:p14="http://schemas.microsoft.com/office/powerpoint/2010/main" val="374816448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2">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409A0BB4-D7F5-4F14-BBB1-E4C737B09E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FD2367CD-E481-4A0E-9FE5-0EDE8DE7CF07}"/>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MED_DTS_24m.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8" name="Picture 7" descr="Resultat 2026_08_MED_DTS_24m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9" name="Picture 8" descr="Resultat 2026_08_MED_DTS_24m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0" name="Picture 9" descr="Resultat 2026_08_MED_DTS_24m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1133"/>
            </a:pPr>
            <a:r>
              <a:t>Chalutiers de plus de 24 mètres de Méditerranée</a:t>
            </a:r>
            <a:br/>
            <a:r>
              <a:t>(MED_DTS_24m)</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des chalutiers de plus de 24 mètres de Méditerranée est supérieur à celui de la période de référence (2021).</a:t>
            </a:r>
          </a:p>
        </p:txBody>
      </p:sp>
      <p:sp>
        <p:nvSpPr>
          <p:cNvPr id="18" name="TextBox 17"/>
          <p:cNvSpPr txBox="1"/>
          <p:nvPr/>
        </p:nvSpPr>
        <p:spPr>
          <a:xfrm>
            <a:off x="194400" y="5760000"/>
            <a:ext cx="2343600" cy="1436400"/>
          </a:xfrm>
          <a:prstGeom prst="rect">
            <a:avLst/>
          </a:prstGeom>
          <a:noFill/>
        </p:spPr>
        <p:txBody>
          <a:bodyPr wrap="square">
            <a:spAutoFit/>
          </a:bodyPr>
          <a:lstStyle/>
          <a:p>
            <a:pPr>
              <a:defRPr sz="1275"/>
            </a:pPr>
            <a:r>
              <a:t>• L'indice de prix de ventes est supérieur à celui de la période de référence mais proche de celui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inférieur à celui de la période de référence mais supérieur à celui de la moyenne nationale.</a:t>
            </a:r>
          </a:p>
        </p:txBody>
      </p:sp>
    </p:spTree>
    <p:extLst>
      <p:ext uri="{BB962C8B-B14F-4D97-AF65-F5344CB8AC3E}">
        <p14:creationId xmlns:p14="http://schemas.microsoft.com/office/powerpoint/2010/main" val="405601922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2">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409A0BB4-D7F5-4F14-BBB1-E4C737B09E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FD2367CD-E481-4A0E-9FE5-0EDE8DE7CF07}"/>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MED_FPO_≤8m.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8" name="Picture 7" descr="Resultat 2026_08_MED_FPO_≤8m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9" name="Picture 8" descr="Resultat 2026_08_MED_FPO_≤8m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0" name="Picture 9" descr="Resultat 2026_08_MED_FPO_≤8m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1133"/>
            </a:pPr>
            <a:r>
              <a:t>Caseyeurs de moins de 8 mètres de Méditerranée</a:t>
            </a:r>
            <a:br/>
            <a:r>
              <a:t>(MED_FPO_≤8m)</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des caseyeurs de moins de 8 mètres de Méditerranée est inférieur à celui de la période de référence (2021).</a:t>
            </a:r>
          </a:p>
        </p:txBody>
      </p:sp>
      <p:sp>
        <p:nvSpPr>
          <p:cNvPr id="18" name="TextBox 17"/>
          <p:cNvSpPr txBox="1"/>
          <p:nvPr/>
        </p:nvSpPr>
        <p:spPr>
          <a:xfrm>
            <a:off x="194400" y="5760000"/>
            <a:ext cx="2343600" cy="1436400"/>
          </a:xfrm>
          <a:prstGeom prst="rect">
            <a:avLst/>
          </a:prstGeom>
          <a:noFill/>
        </p:spPr>
        <p:txBody>
          <a:bodyPr wrap="square">
            <a:spAutoFit/>
          </a:bodyPr>
          <a:lstStyle/>
          <a:p>
            <a:pPr>
              <a:defRPr sz="1275"/>
            </a:pPr>
            <a:r>
              <a:t>• L'indice de prix de ventes est supérieur à celui de la période de référence mais inférieur à celui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inférieur à ceux de la période de référence et de la moyenne nationale.</a:t>
            </a:r>
          </a:p>
        </p:txBody>
      </p:sp>
    </p:spTree>
    <p:extLst>
      <p:ext uri="{BB962C8B-B14F-4D97-AF65-F5344CB8AC3E}">
        <p14:creationId xmlns:p14="http://schemas.microsoft.com/office/powerpoint/2010/main" val="31806174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pic>
        <p:nvPicPr>
          <p:cNvPr id="4" name="Image 3">
            <a:extLst>
              <a:ext uri="{FF2B5EF4-FFF2-40B4-BE49-F238E27FC236}">
                <a16:creationId xmlns:a16="http://schemas.microsoft.com/office/drawing/2014/main" id="{37A59D5A-1D62-41C7-B3CD-68F39FBC0D43}"/>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8B425527-17E5-48F5-8E3A-B7D863D4604E}"/>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Golfe de Gascogne.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8" name="Picture 7" descr="Resultat 2026_08_Golfe de Gascogne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9" name="Picture 8" descr="Resultat 2026_08_Golfe de Gascogne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0" name="Picture 9" descr="Resultat 2026_08_Golfe de Gascogne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2267"/>
            </a:pPr>
            <a:r>
              <a:t>Golfe de Gascogne</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 l'ensemble des navires du Golfe de Gascogne est proche de celui de la période de référence (2021).</a:t>
            </a:r>
          </a:p>
        </p:txBody>
      </p:sp>
      <p:sp>
        <p:nvSpPr>
          <p:cNvPr id="18" name="TextBox 17"/>
          <p:cNvSpPr txBox="1"/>
          <p:nvPr/>
        </p:nvSpPr>
        <p:spPr>
          <a:xfrm>
            <a:off x="194400" y="5760000"/>
            <a:ext cx="2343600" cy="1436400"/>
          </a:xfrm>
          <a:prstGeom prst="rect">
            <a:avLst/>
          </a:prstGeom>
          <a:noFill/>
        </p:spPr>
        <p:txBody>
          <a:bodyPr wrap="square">
            <a:spAutoFit/>
          </a:bodyPr>
          <a:lstStyle/>
          <a:p>
            <a:pPr>
              <a:defRPr sz="1275"/>
            </a:pPr>
            <a:r>
              <a:t>• L'indice de prix de ventes est supérieur à ceux de la période de référence et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inférieur à ceux de la période de référence et de la moyenne nationale.</a:t>
            </a:r>
          </a:p>
        </p:txBody>
      </p:sp>
    </p:spTree>
    <p:extLst>
      <p:ext uri="{BB962C8B-B14F-4D97-AF65-F5344CB8AC3E}">
        <p14:creationId xmlns:p14="http://schemas.microsoft.com/office/powerpoint/2010/main" val="27587907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pic>
        <p:nvPicPr>
          <p:cNvPr id="4" name="Image 3">
            <a:extLst>
              <a:ext uri="{FF2B5EF4-FFF2-40B4-BE49-F238E27FC236}">
                <a16:creationId xmlns:a16="http://schemas.microsoft.com/office/drawing/2014/main" id="{37A59D5A-1D62-41C7-B3CD-68F39FBC0D43}"/>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069BBE25-B271-4103-8A2A-1BFF947C3A71}"/>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GG_DFN_≤8m.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8" name="Picture 7" descr="Resultat 2026_08_GG_DFN_≤8m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9" name="Picture 8" descr="Resultat 2026_08_GG_DFN_≤8m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0" name="Picture 9" descr="Resultat 2026_08_GG_DFN_≤8m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1133"/>
            </a:pPr>
            <a:r>
              <a:t>Fileyeurs de moins de 8 mètres du Golfe de Gascogne</a:t>
            </a:r>
            <a:br/>
            <a:r>
              <a:t>(GG_DFN_≤8m)</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des fileyeurs de moins de 8 mètres du Golfe de Gascogne est supérieur à celui de la période de référence (2021).</a:t>
            </a:r>
          </a:p>
        </p:txBody>
      </p:sp>
      <p:sp>
        <p:nvSpPr>
          <p:cNvPr id="18" name="TextBox 17"/>
          <p:cNvSpPr txBox="1"/>
          <p:nvPr/>
        </p:nvSpPr>
        <p:spPr>
          <a:xfrm>
            <a:off x="194400" y="5760000"/>
            <a:ext cx="2343600" cy="1436400"/>
          </a:xfrm>
          <a:prstGeom prst="rect">
            <a:avLst/>
          </a:prstGeom>
          <a:noFill/>
        </p:spPr>
        <p:txBody>
          <a:bodyPr wrap="square">
            <a:spAutoFit/>
          </a:bodyPr>
          <a:lstStyle/>
          <a:p>
            <a:pPr>
              <a:defRPr sz="1275"/>
            </a:pPr>
            <a:r>
              <a:t>• L'indice de prix de ventes est inférieur à ceux de la période de référence et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supérieur à ceux de la période de référence et de la moyenne nationale.</a:t>
            </a:r>
          </a:p>
        </p:txBody>
      </p:sp>
    </p:spTree>
    <p:extLst>
      <p:ext uri="{BB962C8B-B14F-4D97-AF65-F5344CB8AC3E}">
        <p14:creationId xmlns:p14="http://schemas.microsoft.com/office/powerpoint/2010/main" val="32248154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FBA57063-CA25-467E-A8CE-234DF099922D}"/>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367F3298-AEFC-4619-80CA-F5565982143E}"/>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GG_DFN_8m_≤10m.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8" name="Picture 7" descr="Resultat 2026_08_GG_DFN_8m_≤10m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9" name="Picture 8" descr="Resultat 2026_08_GG_DFN_8m_≤10m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0" name="Picture 9" descr="Resultat 2026_08_GG_DFN_8m_≤10m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1133"/>
            </a:pPr>
            <a:r>
              <a:t>Fileyeurs de 8 à 10 mètres du Golfe de Gascogne</a:t>
            </a:r>
            <a:br/>
            <a:r>
              <a:t>(GG_DFN_8m_≤10m)</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des fileyeurs de 8 à 10 mètres du Golfe de Gascogne est supérieur à celui de la période de référence (2021).</a:t>
            </a:r>
          </a:p>
        </p:txBody>
      </p:sp>
      <p:sp>
        <p:nvSpPr>
          <p:cNvPr id="18" name="TextBox 17"/>
          <p:cNvSpPr txBox="1"/>
          <p:nvPr/>
        </p:nvSpPr>
        <p:spPr>
          <a:xfrm>
            <a:off x="194400" y="5760000"/>
            <a:ext cx="2343600" cy="1436400"/>
          </a:xfrm>
          <a:prstGeom prst="rect">
            <a:avLst/>
          </a:prstGeom>
          <a:noFill/>
        </p:spPr>
        <p:txBody>
          <a:bodyPr wrap="square">
            <a:spAutoFit/>
          </a:bodyPr>
          <a:lstStyle/>
          <a:p>
            <a:pPr>
              <a:defRPr sz="1275"/>
            </a:pPr>
            <a:r>
              <a:t>• L'indice de prix de ventes est supérieur à celui de la période de référence mais proche de celui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proche de celui de la période de référence mais supérieur à celui de la moyenne nationale.</a:t>
            </a:r>
          </a:p>
        </p:txBody>
      </p:sp>
    </p:spTree>
    <p:extLst>
      <p:ext uri="{BB962C8B-B14F-4D97-AF65-F5344CB8AC3E}">
        <p14:creationId xmlns:p14="http://schemas.microsoft.com/office/powerpoint/2010/main" val="40970744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360E9C76-A4DF-412C-B8D3-534D02B4AFCD}"/>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31CD08D4-8CA0-493B-8F2E-CBA68605FD13}"/>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GG_DFN_10m_≤12m.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8" name="Picture 7" descr="Resultat 2026_08_GG_DFN_10m_≤12m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9" name="Picture 8" descr="Resultat 2026_08_GG_DFN_10m_≤12m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0" name="Picture 9" descr="Resultat 2026_08_GG_DFN_10m_≤12m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1133"/>
            </a:pPr>
            <a:r>
              <a:t>Fileyeurs de 10 à 12 mètres du Golfe de Gascogne</a:t>
            </a:r>
            <a:br/>
            <a:r>
              <a:t>(GG_DFN_10m_≤12m)</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des fileyeurs de 10 à 12 mètres du Golfe de Gascogne est supérieur à celui de la période de référence (2021).</a:t>
            </a:r>
          </a:p>
        </p:txBody>
      </p:sp>
      <p:sp>
        <p:nvSpPr>
          <p:cNvPr id="18" name="TextBox 17"/>
          <p:cNvSpPr txBox="1"/>
          <p:nvPr/>
        </p:nvSpPr>
        <p:spPr>
          <a:xfrm>
            <a:off x="194400" y="5760000"/>
            <a:ext cx="2343600" cy="1436400"/>
          </a:xfrm>
          <a:prstGeom prst="rect">
            <a:avLst/>
          </a:prstGeom>
          <a:noFill/>
        </p:spPr>
        <p:txBody>
          <a:bodyPr wrap="square">
            <a:spAutoFit/>
          </a:bodyPr>
          <a:lstStyle/>
          <a:p>
            <a:pPr>
              <a:defRPr sz="1275"/>
            </a:pPr>
            <a:r>
              <a:t>• L'indice de prix de ventes est supérieur à celui de la période de référence mais proche de celui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supérieur à ceux de la période de référence et de la moyenne nationale.</a:t>
            </a:r>
          </a:p>
        </p:txBody>
      </p:sp>
    </p:spTree>
    <p:extLst>
      <p:ext uri="{BB962C8B-B14F-4D97-AF65-F5344CB8AC3E}">
        <p14:creationId xmlns:p14="http://schemas.microsoft.com/office/powerpoint/2010/main" val="3523634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F7C59D59-F4AE-4053-A471-05E82338229C}"/>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A530C9F5-3A22-4C5C-B932-9E016FCD70F8}"/>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GG_DFN_12m_≤18m.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8" name="Picture 7" descr="Resultat 2026_08_GG_DFN_12m_≤18m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9" name="Picture 8" descr="Resultat 2026_08_GG_DFN_12m_≤18m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0" name="Picture 9" descr="Resultat 2026_08_GG_DFN_12m_≤18m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1133"/>
            </a:pPr>
            <a:r>
              <a:t>Fileyeurs de 12 à 18 mètres du Golfe de Gascogne</a:t>
            </a:r>
            <a:br/>
            <a:r>
              <a:t>(GG_DFN_12m_≤18m)</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des fileyeurs de 12 à 18 mètres du Golfe de Gascogne est supérieur à celui de la période de référence (2021).</a:t>
            </a:r>
          </a:p>
        </p:txBody>
      </p:sp>
      <p:sp>
        <p:nvSpPr>
          <p:cNvPr id="18" name="TextBox 17"/>
          <p:cNvSpPr txBox="1"/>
          <p:nvPr/>
        </p:nvSpPr>
        <p:spPr>
          <a:xfrm>
            <a:off x="194400" y="5760000"/>
            <a:ext cx="2343600" cy="1436400"/>
          </a:xfrm>
          <a:prstGeom prst="rect">
            <a:avLst/>
          </a:prstGeom>
          <a:noFill/>
        </p:spPr>
        <p:txBody>
          <a:bodyPr wrap="square">
            <a:spAutoFit/>
          </a:bodyPr>
          <a:lstStyle/>
          <a:p>
            <a:pPr>
              <a:defRPr sz="1275"/>
            </a:pPr>
            <a:r>
              <a:t>• L'indice de prix de ventes est supérieur à ceux de la période de référence et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inférieur à celui de la période de référence mais proche de celui de la moyenne nationale.</a:t>
            </a:r>
          </a:p>
        </p:txBody>
      </p:sp>
    </p:spTree>
    <p:extLst>
      <p:ext uri="{BB962C8B-B14F-4D97-AF65-F5344CB8AC3E}">
        <p14:creationId xmlns:p14="http://schemas.microsoft.com/office/powerpoint/2010/main" val="3435883058"/>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577</TotalTime>
  <Words>1086</Words>
  <Application>Microsoft Office PowerPoint</Application>
  <PresentationFormat>Format A4 (210 x 297 mm)</PresentationFormat>
  <Paragraphs>269</Paragraphs>
  <Slides>41</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41</vt:i4>
      </vt:variant>
    </vt:vector>
  </HeadingPairs>
  <TitlesOfParts>
    <vt:vector size="46" baseType="lpstr">
      <vt:lpstr>Aptos Narrow</vt:lpstr>
      <vt:lpstr>Arial</vt:lpstr>
      <vt:lpstr>Calibri</vt:lpstr>
      <vt:lpstr>Calibri Light</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Manon CABREJAS</dc:creator>
  <cp:lastModifiedBy>Manon CABREJAS</cp:lastModifiedBy>
  <cp:revision>87</cp:revision>
  <dcterms:created xsi:type="dcterms:W3CDTF">2025-01-07T08:04:05Z</dcterms:created>
  <dcterms:modified xsi:type="dcterms:W3CDTF">2026-04-20T14:28:54Z</dcterms:modified>
</cp:coreProperties>
</file>