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5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72" r:id="rId4"/>
    <p:sldId id="270" r:id="rId5"/>
    <p:sldId id="269" r:id="rId6"/>
    <p:sldId id="259" r:id="rId7"/>
    <p:sldId id="260" r:id="rId8"/>
    <p:sldId id="261" r:id="rId9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4527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348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4605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302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6237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9374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8869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1736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302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836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757763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B5BB2-5467-4642-A09B-5BFA0DA40E4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734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Relationship Id="rId3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137B70A-1670-4A8E-93FC-8C8FBA14D43C}"/>
              </a:ext>
            </a:extLst>
          </p:cNvPr>
          <p:cNvSpPr txBox="1"/>
          <p:nvPr/>
        </p:nvSpPr>
        <p:spPr>
          <a:xfrm>
            <a:off x="1354540" y="3683758"/>
            <a:ext cx="4148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Outil Conjoncturel </a:t>
            </a:r>
          </a:p>
          <a:p>
            <a:pPr algn="ctr"/>
            <a:r>
              <a:rPr lang="fr-FR" sz="2400" dirty="0"/>
              <a:t>- </a:t>
            </a:r>
          </a:p>
          <a:p>
            <a:pPr algn="ctr"/>
            <a:r>
              <a:rPr lang="fr-FR" sz="2400" dirty="0"/>
              <a:t>Evolution de l'activité des acheteurs à la première mise en marché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C64F503-5F02-EB57-FAEC-72AC79FD9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837" y="97770"/>
            <a:ext cx="6350326" cy="74933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3CA2984-B114-15C9-68D3-3B949D3113B4}"/>
              </a:ext>
            </a:extLst>
          </p:cNvPr>
          <p:cNvSpPr txBox="1"/>
          <p:nvPr/>
        </p:nvSpPr>
        <p:spPr>
          <a:xfrm>
            <a:off x="0" y="9259669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Outil conjoncturel basé sur les données des premières ventes de pêche issues de l’application </a:t>
            </a:r>
            <a:r>
              <a:rPr lang="fr-FR" dirty="0" err="1"/>
              <a:t>VISIOMer</a:t>
            </a:r>
            <a:r>
              <a:rPr lang="fr-FR" dirty="0"/>
              <a:t> FranceAgriMer.</a:t>
            </a:r>
          </a:p>
        </p:txBody>
      </p:sp>
    </p:spTree>
    <p:extLst>
      <p:ext uri="{BB962C8B-B14F-4D97-AF65-F5344CB8AC3E}">
        <p14:creationId xmlns:p14="http://schemas.microsoft.com/office/powerpoint/2010/main" val="1908266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3392AF-35BC-497B-9004-3004CC579E96}"/>
              </a:ext>
            </a:extLst>
          </p:cNvPr>
          <p:cNvSpPr txBox="1"/>
          <p:nvPr/>
        </p:nvSpPr>
        <p:spPr>
          <a:xfrm>
            <a:off x="0" y="0"/>
            <a:ext cx="6858000" cy="4416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270" dirty="0"/>
          </a:p>
        </p:txBody>
      </p:sp>
      <p:graphicFrame>
        <p:nvGraphicFramePr>
          <p:cNvPr id="4" name="Tableau 12">
            <a:extLst>
              <a:ext uri="{FF2B5EF4-FFF2-40B4-BE49-F238E27FC236}">
                <a16:creationId xmlns:a16="http://schemas.microsoft.com/office/drawing/2014/main" id="{A2A48F60-5690-407C-BAA8-F10922113A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695992"/>
              </p:ext>
            </p:extLst>
          </p:nvPr>
        </p:nvGraphicFramePr>
        <p:xfrm>
          <a:off x="1617955" y="3819172"/>
          <a:ext cx="3622090" cy="226765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08444">
                  <a:extLst>
                    <a:ext uri="{9D8B030D-6E8A-4147-A177-3AD203B41FA5}">
                      <a16:colId xmlns:a16="http://schemas.microsoft.com/office/drawing/2014/main" val="77114037"/>
                    </a:ext>
                  </a:extLst>
                </a:gridCol>
                <a:gridCol w="1813646">
                  <a:extLst>
                    <a:ext uri="{9D8B030D-6E8A-4147-A177-3AD203B41FA5}">
                      <a16:colId xmlns:a16="http://schemas.microsoft.com/office/drawing/2014/main" val="2236985350"/>
                    </a:ext>
                  </a:extLst>
                </a:gridCol>
              </a:tblGrid>
              <a:tr h="352947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Strates acheteurs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Montant total d’achat (€)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73730732"/>
                  </a:ext>
                </a:extLst>
              </a:tr>
              <a:tr h="352947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Très petit faiseur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[0 -50 000]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3307234"/>
                  </a:ext>
                </a:extLst>
              </a:tr>
              <a:tr h="3529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Petit faiseur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[50 000 - 100 000]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3407041"/>
                  </a:ext>
                </a:extLst>
              </a:tr>
              <a:tr h="3529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Moyen faiseur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[100 000 - 500 000]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3350119"/>
                  </a:ext>
                </a:extLst>
              </a:tr>
              <a:tr h="352947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Gros faiseur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[500 000 – 1 200 000]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4595350"/>
                  </a:ext>
                </a:extLst>
              </a:tr>
              <a:tr h="352947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Très gros faiseur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[+ 1 200 000]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3577285"/>
                  </a:ext>
                </a:extLst>
              </a:tr>
            </a:tbl>
          </a:graphicData>
        </a:graphic>
      </p:graphicFrame>
      <p:sp>
        <p:nvSpPr>
          <p:cNvPr id="5" name="TextBox 11">
            <a:extLst>
              <a:ext uri="{FF2B5EF4-FFF2-40B4-BE49-F238E27FC236}">
                <a16:creationId xmlns:a16="http://schemas.microsoft.com/office/drawing/2014/main" id="{93DAB41E-1A8A-4C5C-9B71-A38C61E5A669}"/>
              </a:ext>
            </a:extLst>
          </p:cNvPr>
          <p:cNvSpPr txBox="1"/>
          <p:nvPr/>
        </p:nvSpPr>
        <p:spPr>
          <a:xfrm>
            <a:off x="0" y="-304513"/>
            <a:ext cx="6858000" cy="718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algn="ctr">
              <a:defRPr sz="2267"/>
            </a:pPr>
            <a:r>
              <a:rPr lang="fr-FR" dirty="0"/>
              <a:t>Définition et représentativité</a:t>
            </a:r>
            <a:endParaRPr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72E482F-3240-EE83-43E1-7EE61992F248}"/>
              </a:ext>
            </a:extLst>
          </p:cNvPr>
          <p:cNvSpPr txBox="1"/>
          <p:nvPr/>
        </p:nvSpPr>
        <p:spPr>
          <a:xfrm>
            <a:off x="267304" y="1488974"/>
            <a:ext cx="6323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Règles pour qu’un acheteur soit dans le panel :</a:t>
            </a:r>
          </a:p>
          <a:p>
            <a:pPr algn="ctr"/>
            <a:endParaRPr lang="fr-FR" dirty="0">
              <a:effectLst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Présent dans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</a:rPr>
              <a:t>VisioMer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fr-FR" sz="18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 2023 à 2025 (au moins 1 lot acheté)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Strate définie en fonction de la moyenne des achats par année entre 2023 et 2025</a:t>
            </a:r>
            <a:endParaRPr lang="fr-FR" dirty="0">
              <a:effectLst/>
            </a:endParaRPr>
          </a:p>
          <a:p>
            <a:pPr algn="ctr"/>
            <a:endParaRPr lang="fr-FR" dirty="0">
              <a:effectLst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2BF0FF5-8D2E-4B9F-BDF9-A44D1A72E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431" y="7055893"/>
            <a:ext cx="6173138" cy="136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396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DEA136D-C74C-491B-92E4-ADEF434FC339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9759766-5E09-4184-A85C-95FA246AE023}"/>
              </a:ext>
            </a:extLst>
          </p:cNvPr>
          <p:cNvSpPr txBox="1"/>
          <p:nvPr/>
        </p:nvSpPr>
        <p:spPr>
          <a:xfrm>
            <a:off x="1670050" y="-30778"/>
            <a:ext cx="3517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Synthèse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BEB5BDD-8C7D-4E6C-A7DB-38FBF7650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965010" y="7566668"/>
            <a:ext cx="2081363" cy="11167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4800" y="558000"/>
            <a:ext cx="6192000" cy="52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/>
            </a:pPr>
            <a:r>
              <a:t>Comparaison de l’indice de ventes en valeur à la fin du mois de Septembre 2026, par rapport à celui de la période de référence (2023) selon les strates</a:t>
            </a:r>
          </a:p>
        </p:txBody>
      </p:sp>
      <p:pic>
        <p:nvPicPr>
          <p:cNvPr id="6" name="Picture 5" descr="table_styliz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00" y="2530800"/>
            <a:ext cx="5731200" cy="37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279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7A59D5A-1D62-41C7-B3CD-68F39FBC0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79EC2A-584D-449E-8B55-336E136005F2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Très petits faiseurs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Très petits faiseurs_Indices d'achat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Très petits faiseurs_Indices de prix d'achat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Très petits faiseurs_Indices d'achat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2267"/>
            </a:pPr>
            <a:r>
              <a:t>Très petits faiseurs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d'achat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d'achats en valeur  des très petits faiseurs est proche de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61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d'achats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d'achats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2758790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7A59D5A-1D62-41C7-B3CD-68F39FBC0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1719F41-3292-4D9B-B6F5-506717A7AB77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Petits faiseurs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Petits faiseurs_Indices d'achat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Petits faiseurs_Indices de prix d'achat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Petits faiseurs_Indices d'achat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2267"/>
            </a:pPr>
            <a:r>
              <a:t>Petits faiseurs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d'achat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d'achats en valeur  des petits faiseurs est inférieur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61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d'achats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d'achats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3224815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8953C20-112F-4070-B154-E5F22191C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EC06681-992A-4883-A5E9-F8BF4AF29C4A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Moyens faiseurs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Moyens faiseurs_Indices d'achat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Moyens faiseurs_Indices de prix d'achat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Moyens faiseurs_Indices d'achat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2267"/>
            </a:pPr>
            <a:r>
              <a:t>Moyens faiseurs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d'achat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d'achats en valeur  des moyens faiseurs est proche de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61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d'achats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d'achats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3939808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BA57063-CA25-467E-A8CE-234DF0999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0128E62-513F-46E2-A06B-A2101EC19745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Gros faiseurs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Gros faiseurs_Indices d'achat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Gros faiseurs_Indices de prix d'achat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Gros faiseurs_Indices d'achat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2267"/>
            </a:pPr>
            <a:r>
              <a:t>Gros faiseurs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d'achat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d'achats en valeur  des gros faiseurs est inférieur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61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d'achats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d'achats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4097074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0E9C76-A4DF-412C-B8D3-534D02B4AF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89F8BE1-1D90-4CD8-9C3F-FF70DCD70B6C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Très gros faiseurs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Très gros faiseurs_Indices d'achat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Très gros faiseurs_Indices de prix d'achat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Très gros faiseurs_Indices d'achat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2267"/>
            </a:pPr>
            <a:r>
              <a:t>Très gros faiseurs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d'achat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d'achats en valeur  des très gros faiseurs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61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d'achats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d'achats en volume est proche de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3523634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391</TotalTime>
  <Words>126</Words>
  <Application>Microsoft Office PowerPoint</Application>
  <PresentationFormat>Format A4 (210 x 297 mm)</PresentationFormat>
  <Paragraphs>23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Manon CABREJAS</dc:creator>
  <cp:lastModifiedBy>Manon CABREJAS</cp:lastModifiedBy>
  <cp:revision>48</cp:revision>
  <dcterms:created xsi:type="dcterms:W3CDTF">2025-01-07T08:04:05Z</dcterms:created>
  <dcterms:modified xsi:type="dcterms:W3CDTF">2026-09-11T07:56:03Z</dcterms:modified>
</cp:coreProperties>
</file>